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74" r:id="rId3"/>
    <p:sldId id="275" r:id="rId4"/>
    <p:sldId id="328" r:id="rId5"/>
    <p:sldId id="331" r:id="rId6"/>
    <p:sldId id="321" r:id="rId7"/>
    <p:sldId id="325" r:id="rId8"/>
    <p:sldId id="332" r:id="rId9"/>
    <p:sldId id="326" r:id="rId10"/>
    <p:sldId id="333" r:id="rId11"/>
    <p:sldId id="338" r:id="rId12"/>
    <p:sldId id="322" r:id="rId13"/>
    <p:sldId id="334" r:id="rId14"/>
    <p:sldId id="335" r:id="rId15"/>
    <p:sldId id="336" r:id="rId16"/>
    <p:sldId id="337" r:id="rId17"/>
    <p:sldId id="312" r:id="rId18"/>
    <p:sldId id="339" r:id="rId19"/>
    <p:sldId id="340" r:id="rId20"/>
    <p:sldId id="341" r:id="rId21"/>
    <p:sldId id="289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32"/>
    <p:restoredTop sz="94902"/>
  </p:normalViewPr>
  <p:slideViewPr>
    <p:cSldViewPr snapToGrid="0" snapToObjects="1">
      <p:cViewPr varScale="1">
        <p:scale>
          <a:sx n="99" d="100"/>
          <a:sy n="99" d="100"/>
        </p:scale>
        <p:origin x="200" y="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F8C2F4-F781-034D-A742-B6D3765181E6}" type="datetimeFigureOut">
              <a:rPr lang="en-US" smtClean="0"/>
              <a:t>6/21/22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5A0E25-02A4-E54E-ABAE-BDAA005BD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5575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5A0E25-02A4-E54E-ABAE-BDAA005BDA7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1984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ECC9D-E730-974E-8BD5-23C223ADE1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05D7B8-6B7E-7B40-9A0C-6BA1F6D234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652-1C6F-7742-8A5A-37B26E545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E0F42-2732-0946-871B-2BECB08500FA}" type="datetimeFigureOut">
              <a:rPr lang="en-US" smtClean="0"/>
              <a:t>6/21/22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A441EB-6F30-2245-AC17-46482A0CC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A49E06-16ED-9348-B867-1634077BD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72293-1A32-C246-B383-FD86FF83A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384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B6D8B-0B5D-FB43-A613-2658245FC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264A8E-CE19-2248-A7FD-DFB40E7850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BB9D5F-E875-6845-B5CB-44A4E7B88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E0F42-2732-0946-871B-2BECB08500FA}" type="datetimeFigureOut">
              <a:rPr lang="en-US" smtClean="0"/>
              <a:t>6/21/22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E08E5C-8E11-F24F-86F5-5807B2F72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F27BC-8598-9A4A-AE2C-92B6AB7B8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72293-1A32-C246-B383-FD86FF83A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376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AAA5FA-2BB7-5E48-9186-8EE53B90C8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660F50-D507-2F4B-9C54-83B57F64FC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A13FB1-AD00-0E48-8E34-C405AA79C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E0F42-2732-0946-871B-2BECB08500FA}" type="datetimeFigureOut">
              <a:rPr lang="en-US" smtClean="0"/>
              <a:t>6/21/22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EBBF35-C5DF-194E-9463-4E60A8E19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DBE82C-5993-B442-9952-B0CB3E911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72293-1A32-C246-B383-FD86FF83A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523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D112B-10C1-FF4A-AA86-EED08CDE2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C9610-B74D-314D-9661-8981DE269F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8AB36F-1106-1544-819E-5029CF762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E0F42-2732-0946-871B-2BECB08500FA}" type="datetimeFigureOut">
              <a:rPr lang="en-US" smtClean="0"/>
              <a:t>6/21/22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726A0A-5C22-7E48-9370-9951277A2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CDB376-559A-5E45-BA88-C88DF0FE9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72293-1A32-C246-B383-FD86FF83A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905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D6F64-E4AC-8945-9E92-04FB4E444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8C13E4-E44A-0C45-8AFF-3D42EC8600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93D0BE-1647-CB4D-97A6-45547FCBC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E0F42-2732-0946-871B-2BECB08500FA}" type="datetimeFigureOut">
              <a:rPr lang="en-US" smtClean="0"/>
              <a:t>6/21/22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F9662-F8BF-C34C-BAA2-C234B3CCF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3DBFA3-D790-3143-91C0-5DD921A4D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72293-1A32-C246-B383-FD86FF83A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525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1D76D-1F95-FF4E-9267-71CEA7098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2601EE-763C-A44E-A7EC-19C1EF0524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1216B7-D010-2043-8BD9-17C50C04D0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85CF35-D9EE-F143-83CC-894CE617F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E0F42-2732-0946-871B-2BECB08500FA}" type="datetimeFigureOut">
              <a:rPr lang="en-US" smtClean="0"/>
              <a:t>6/21/22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AE29B7-85CB-624E-BC0E-076ABCE94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6F6F87-B0DF-EE4E-BD98-39F702B0D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72293-1A32-C246-B383-FD86FF83A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20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A38E3-BAEF-0645-9F9B-696330E0E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B98238-7F5C-AC4C-B20A-E9A07CA4D2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BD4763-B361-644B-9CFF-27289134DD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30D00C-7FEC-BF41-A8C4-B158A93D7F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E3099D-892B-6C42-90A4-922FF6595D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88F982-07F6-E749-A36D-09796EF02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E0F42-2732-0946-871B-2BECB08500FA}" type="datetimeFigureOut">
              <a:rPr lang="en-US" smtClean="0"/>
              <a:t>6/21/22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EEE578-4E74-C040-8BA6-A48C77B27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D4EE4B-11EB-854F-8520-5E037E72D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72293-1A32-C246-B383-FD86FF83A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258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B2A49-FCCD-9149-89C8-D07801C40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D9DC65-4975-8C48-AEBB-9A1CABA92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E0F42-2732-0946-871B-2BECB08500FA}" type="datetimeFigureOut">
              <a:rPr lang="en-US" smtClean="0"/>
              <a:t>6/21/22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2D454C-6219-EC45-8198-9342BD085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273BBA-D1A3-D649-8895-D35D361AC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72293-1A32-C246-B383-FD86FF83A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949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DF92C7-7162-6F4E-BFDE-8D85A8716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E0F42-2732-0946-871B-2BECB08500FA}" type="datetimeFigureOut">
              <a:rPr lang="en-US" smtClean="0"/>
              <a:t>6/21/22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F47F9F-65A1-F34E-8A6D-82737E499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65DC49-5B91-0744-A812-2ECC57AE4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72293-1A32-C246-B383-FD86FF83A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559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701CF-5414-B84C-A299-A2094FD46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848A8F-528C-3047-ACD3-B46B36D872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8BFAB2-18CC-5646-B02D-2652AF0D36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CF44AA-AC0C-0A44-B233-E00D9AE51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E0F42-2732-0946-871B-2BECB08500FA}" type="datetimeFigureOut">
              <a:rPr lang="en-US" smtClean="0"/>
              <a:t>6/21/22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58993E-007B-F54E-9E54-0E5783447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A06F5C-D7FF-C447-9249-23BA7FA0D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72293-1A32-C246-B383-FD86FF83A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336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DE8E6-23C3-0C4D-9431-D21DE1DE7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3C6F27-E13A-2244-B32F-9BD3914D95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F89CE6-CC28-4944-8C67-D70EE530D2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62DBD7-AFAD-984D-B693-91969947A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E0F42-2732-0946-871B-2BECB08500FA}" type="datetimeFigureOut">
              <a:rPr lang="en-US" smtClean="0"/>
              <a:t>6/21/22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95C2A8-EE72-2B44-B4BF-ED5778903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D5744E-3A1A-174A-B0D3-A021358FE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72293-1A32-C246-B383-FD86FF83A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426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CA2F77-2DAF-124F-A91F-4C656A9B7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92448A-9A77-A840-8432-B3F2EF8BA8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87DC1E-CF9C-4A49-9928-E7A2FB1363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2E0F42-2732-0946-871B-2BECB08500FA}" type="datetimeFigureOut">
              <a:rPr lang="en-US" smtClean="0"/>
              <a:t>6/21/22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3F3AB3-64EE-2E43-9B47-8C62C35387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67B206-EF39-A14D-A0F6-603D4411CB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872293-1A32-C246-B383-FD86FF83A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695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www.ncbi.nlm.nih.gov/pmc/articles/PMC3692045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ngall.com/lego-png/download/52866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3389/fgene.2019.00286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egochao/DeePromoter/blob/main/modules/deepromoter.py" TargetMode="Externa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ature.com/articles/s41598-020-80430-x" TargetMode="External"/><Relationship Id="rId2" Type="http://schemas.openxmlformats.org/officeDocument/2006/relationships/hyperlink" Target="https://doi.org/10.3389/fgene.2019.00286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ncbi.nlm.nih.gov/pmc/articles/PMC3692045/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54C0001-0859-78F1-351E-6CD282C3F3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22000"/>
          </a:blip>
          <a:srcRect l="14155" r="4583" b="14912"/>
          <a:stretch/>
        </p:blipFill>
        <p:spPr>
          <a:xfrm rot="16200000">
            <a:off x="2846649" y="-441498"/>
            <a:ext cx="7102643" cy="798563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D467A6-78BF-794B-B399-6A9F994F34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1357149"/>
            <a:ext cx="12192000" cy="2387600"/>
          </a:xfrm>
        </p:spPr>
        <p:txBody>
          <a:bodyPr/>
          <a:lstStyle/>
          <a:p>
            <a:r>
              <a:rPr lang="en-US" dirty="0"/>
              <a:t>ML for Text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CA5BE9-132D-0240-B001-30A96BCF77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44749"/>
            <a:ext cx="9144000" cy="1655763"/>
          </a:xfrm>
        </p:spPr>
        <p:txBody>
          <a:bodyPr/>
          <a:lstStyle/>
          <a:p>
            <a:r>
              <a:rPr lang="en-US" dirty="0"/>
              <a:t>Data4ML</a:t>
            </a:r>
          </a:p>
          <a:p>
            <a:r>
              <a:rPr lang="en-US" dirty="0"/>
              <a:t>Summer 2022</a:t>
            </a:r>
          </a:p>
        </p:txBody>
      </p:sp>
    </p:spTree>
    <p:extLst>
      <p:ext uri="{BB962C8B-B14F-4D97-AF65-F5344CB8AC3E}">
        <p14:creationId xmlns:p14="http://schemas.microsoft.com/office/powerpoint/2010/main" val="26152936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A5861-1E27-E69B-0B4C-452E6EA8B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 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2437B0-3C53-58DA-8AF5-00F707405B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714" y="1611086"/>
            <a:ext cx="10755086" cy="4740049"/>
          </a:xfrm>
        </p:spPr>
        <p:txBody>
          <a:bodyPr/>
          <a:lstStyle/>
          <a:p>
            <a:r>
              <a:rPr lang="en-US" dirty="0"/>
              <a:t>Gather text examples into an ‘AI ready’ dataset</a:t>
            </a:r>
          </a:p>
          <a:p>
            <a:pPr lvl="1"/>
            <a:r>
              <a:rPr lang="en-US" dirty="0"/>
              <a:t>Make sure you have train and test set</a:t>
            </a:r>
          </a:p>
          <a:p>
            <a:r>
              <a:rPr lang="en-US" dirty="0"/>
              <a:t>Define a vocabulary</a:t>
            </a:r>
          </a:p>
          <a:p>
            <a:pPr lvl="1"/>
            <a:r>
              <a:rPr lang="en-US" dirty="0"/>
              <a:t>Pick a k/n and make sure you it covers your training and testing sets, and make sure all n-grams or k-</a:t>
            </a:r>
            <a:r>
              <a:rPr lang="en-US" dirty="0" err="1"/>
              <a:t>mers</a:t>
            </a:r>
            <a:r>
              <a:rPr lang="en-US" dirty="0"/>
              <a:t> appear at least a few times in the both datasets</a:t>
            </a:r>
          </a:p>
          <a:p>
            <a:pPr lvl="1"/>
            <a:r>
              <a:rPr lang="en-US" dirty="0"/>
              <a:t>Require more appearances or reduce n/k if you have trouble with overfitting</a:t>
            </a:r>
          </a:p>
          <a:p>
            <a:r>
              <a:rPr lang="en-US" dirty="0"/>
              <a:t>Convert your text into a count vector</a:t>
            </a:r>
          </a:p>
          <a:p>
            <a:r>
              <a:rPr lang="en-US" dirty="0"/>
              <a:t>Feed count vectors into your favorite ML tool</a:t>
            </a:r>
          </a:p>
          <a:p>
            <a:pPr lvl="1"/>
            <a:r>
              <a:rPr lang="en-US" dirty="0"/>
              <a:t>SVM, Random Forest</a:t>
            </a:r>
          </a:p>
          <a:p>
            <a:pPr lvl="1"/>
            <a:r>
              <a:rPr lang="en-US" dirty="0"/>
              <a:t>TSNE, PCA, UMAP</a:t>
            </a:r>
          </a:p>
        </p:txBody>
      </p:sp>
    </p:spTree>
    <p:extLst>
      <p:ext uri="{BB962C8B-B14F-4D97-AF65-F5344CB8AC3E}">
        <p14:creationId xmlns:p14="http://schemas.microsoft.com/office/powerpoint/2010/main" val="35778784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D65EA-7624-FA04-D358-BCAC8E9AF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b="1" dirty="0" err="1"/>
              <a:t>kmer</a:t>
            </a:r>
            <a:r>
              <a:rPr lang="en-US" b="1" dirty="0"/>
              <a:t>-SVM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7A954-6889-941B-BF9C-B6DDF74CF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3335" y="1690690"/>
            <a:ext cx="7005034" cy="4351338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https://www.ncbi.nlm.nih.gov/pmc/articles/PMC3692045/</a:t>
            </a:r>
            <a:endParaRPr lang="en-US" dirty="0"/>
          </a:p>
          <a:p>
            <a:r>
              <a:rPr lang="en-US" dirty="0"/>
              <a:t>Looking ESRRB bound regions trying to identify common patterns in a 100bp window</a:t>
            </a:r>
          </a:p>
          <a:p>
            <a:r>
              <a:rPr lang="en-US" dirty="0"/>
              <a:t>Negative samples selected to match distributions of length and GC content in the Positive (ESRRB) sites</a:t>
            </a:r>
          </a:p>
          <a:p>
            <a:r>
              <a:rPr lang="en-US" dirty="0"/>
              <a:t>Identified new motifs, showing that A or G is allowed in the binding site at the 11th position </a:t>
            </a:r>
          </a:p>
          <a:p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2FABE59-FAA6-7AAA-65FA-389F772154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3538" y="116094"/>
            <a:ext cx="4065431" cy="6741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A088978-266F-CE1A-47A0-1DDB1C3FD9D9}"/>
              </a:ext>
            </a:extLst>
          </p:cNvPr>
          <p:cNvSpPr/>
          <p:nvPr/>
        </p:nvSpPr>
        <p:spPr>
          <a:xfrm>
            <a:off x="7554687" y="0"/>
            <a:ext cx="4637314" cy="20791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8171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503B3-425A-14C5-A746-A9D218C1F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11FEBB-CC58-DAFE-92F1-2E13678F9B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3816" y="1825625"/>
            <a:ext cx="10515600" cy="4351338"/>
          </a:xfrm>
        </p:spPr>
        <p:txBody>
          <a:bodyPr/>
          <a:lstStyle/>
          <a:p>
            <a:r>
              <a:rPr lang="en-US" dirty="0"/>
              <a:t>Unlike the above algorithms Deep Learning doesn't neatly fit into an R packages</a:t>
            </a:r>
          </a:p>
          <a:p>
            <a:r>
              <a:rPr lang="en-US" dirty="0"/>
              <a:t>It’s better to think of it as a box of Lego  blocks</a:t>
            </a:r>
          </a:p>
          <a:p>
            <a:r>
              <a:rPr lang="en-US" dirty="0"/>
              <a:t>Deep Neural networks are made up of layers</a:t>
            </a:r>
          </a:p>
          <a:p>
            <a:r>
              <a:rPr lang="en-US" dirty="0"/>
              <a:t>Layers exist for text, images, structured data, etc.</a:t>
            </a:r>
          </a:p>
          <a:p>
            <a:r>
              <a:rPr lang="en-US" dirty="0"/>
              <a:t>Allows for building and training</a:t>
            </a:r>
            <a:br>
              <a:rPr lang="en-US" dirty="0"/>
            </a:br>
            <a:r>
              <a:rPr lang="en-US" dirty="0"/>
              <a:t>custom models</a:t>
            </a:r>
          </a:p>
          <a:p>
            <a:r>
              <a:rPr lang="en-US" dirty="0"/>
              <a:t>This models are often </a:t>
            </a:r>
            <a:br>
              <a:rPr lang="en-US" dirty="0"/>
            </a:br>
            <a:r>
              <a:rPr lang="en-US" dirty="0"/>
              <a:t>made available</a:t>
            </a:r>
          </a:p>
          <a:p>
            <a:endParaRPr lang="en-US" dirty="0"/>
          </a:p>
        </p:txBody>
      </p:sp>
      <p:pic>
        <p:nvPicPr>
          <p:cNvPr id="8" name="Picture 7" descr="A group of colorful blocks&#10;&#10;Description automatically generated with low confidence">
            <a:extLst>
              <a:ext uri="{FF2B5EF4-FFF2-40B4-BE49-F238E27FC236}">
                <a16:creationId xmlns:a16="http://schemas.microsoft.com/office/drawing/2014/main" id="{7B1DD0E3-A9EC-8F6B-8847-1AD62BF4E2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371475" y="3429000"/>
            <a:ext cx="6820525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772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D7A1D-59C5-8491-3069-3321005FA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Learning Series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DFDE47-00A6-F777-B3FD-41A92FF191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number of layers/models used in deep learning are designed process data of variable length like text, some common ones are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LSTM – Stand for Long Short Term Memory, and is a common method of processing data in order one token (work/n-gram/k-</a:t>
            </a:r>
            <a:r>
              <a:rPr lang="en-US" dirty="0" err="1"/>
              <a:t>mer</a:t>
            </a:r>
            <a:r>
              <a:rPr lang="en-US" dirty="0"/>
              <a:t>) at a time. Slow.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CNN – Also used in images processes nearby elements in a sequence. Fast, but not as good at long range interactions.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Transformers – Quickly becoming the most common deep learning algorithm for text. Computationally expensive. </a:t>
            </a:r>
          </a:p>
        </p:txBody>
      </p:sp>
    </p:spTree>
    <p:extLst>
      <p:ext uri="{BB962C8B-B14F-4D97-AF65-F5344CB8AC3E}">
        <p14:creationId xmlns:p14="http://schemas.microsoft.com/office/powerpoint/2010/main" val="18970374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AC734-23E8-D48A-6790-ACF8CBA43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LSTM 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7C9E76E3-E4CB-5979-A975-6B530D2D93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4870" y="1771521"/>
            <a:ext cx="8961688" cy="4224796"/>
          </a:xfrm>
        </p:spPr>
      </p:pic>
    </p:spTree>
    <p:extLst>
      <p:ext uri="{BB962C8B-B14F-4D97-AF65-F5344CB8AC3E}">
        <p14:creationId xmlns:p14="http://schemas.microsoft.com/office/powerpoint/2010/main" val="37527142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63D84-9B1A-4855-9407-6D65BD766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Vocabulary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7CFE92-1DA3-D354-499E-92FCA0A314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886" y="1545771"/>
            <a:ext cx="10961914" cy="4631192"/>
          </a:xfrm>
        </p:spPr>
        <p:txBody>
          <a:bodyPr/>
          <a:lstStyle/>
          <a:p>
            <a:r>
              <a:rPr lang="en-US" dirty="0"/>
              <a:t>You still need to choose a vocabulary to turn your text into a number</a:t>
            </a:r>
          </a:p>
          <a:p>
            <a:pPr lvl="1"/>
            <a:r>
              <a:rPr lang="en-US" dirty="0"/>
              <a:t>Instead of a count vector you treat each ‘token’ as it’s own class and feed all of them to the network</a:t>
            </a:r>
          </a:p>
          <a:p>
            <a:pPr lvl="1"/>
            <a:r>
              <a:rPr lang="en-US" dirty="0"/>
              <a:t>Normally done with something called one-hot encoding</a:t>
            </a:r>
          </a:p>
          <a:p>
            <a:pPr lvl="1"/>
            <a:r>
              <a:rPr lang="en-US" dirty="0"/>
              <a:t>Turn each word into a vector with the length of the number of tokens in your vocabulary with one entry = 1 to designate the word and everything else being zero</a:t>
            </a:r>
          </a:p>
          <a:p>
            <a:pPr lvl="1"/>
            <a:r>
              <a:rPr lang="en-US" dirty="0"/>
              <a:t>Vocabularies can be bit, so often programs work with a short-hand just labeling the work by an integer.</a:t>
            </a:r>
          </a:p>
          <a:p>
            <a:r>
              <a:rPr lang="en-US" dirty="0"/>
              <a:t>Vocabulary can still be words or k-</a:t>
            </a:r>
            <a:r>
              <a:rPr lang="en-US" dirty="0" err="1"/>
              <a:t>mers</a:t>
            </a:r>
            <a:r>
              <a:rPr lang="en-US" dirty="0"/>
              <a:t>, but they also can be characters or 1-mers since all the information is being processed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5932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2BF90-1CB0-C36C-9521-E7AB92038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893" y="139487"/>
            <a:ext cx="10515600" cy="1325563"/>
          </a:xfrm>
        </p:spPr>
        <p:txBody>
          <a:bodyPr/>
          <a:lstStyle/>
          <a:p>
            <a:r>
              <a:rPr lang="en-US" dirty="0"/>
              <a:t>Example – Deep Promoter 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114FBE92-F682-EFE6-1E38-A0B4D8581D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30592"/>
            <a:ext cx="8371894" cy="4548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A53D4C1-F5E9-3E04-11A5-25CA41823620}"/>
              </a:ext>
            </a:extLst>
          </p:cNvPr>
          <p:cNvSpPr txBox="1"/>
          <p:nvPr/>
        </p:nvSpPr>
        <p:spPr>
          <a:xfrm>
            <a:off x="-781471" y="6436995"/>
            <a:ext cx="61045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/>
            <a:r>
              <a:rPr lang="en-US" dirty="0">
                <a:hlinkClick r:id="rId3"/>
              </a:rPr>
              <a:t>https://doi.org/10.3389/fgene.2019.00286</a:t>
            </a:r>
            <a:endParaRPr lang="en-US" dirty="0"/>
          </a:p>
        </p:txBody>
      </p:sp>
      <p:pic>
        <p:nvPicPr>
          <p:cNvPr id="7" name="Picture 6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A718E8C1-D50F-C7B2-BA0A-FA97C79C58D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021" t="7866" b="13476"/>
          <a:stretch/>
        </p:blipFill>
        <p:spPr>
          <a:xfrm>
            <a:off x="7920507" y="236339"/>
            <a:ext cx="4271493" cy="245742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1399F41-8060-5CB7-EB5C-CAB009DD3A63}"/>
              </a:ext>
            </a:extLst>
          </p:cNvPr>
          <p:cNvSpPr txBox="1"/>
          <p:nvPr/>
        </p:nvSpPr>
        <p:spPr>
          <a:xfrm>
            <a:off x="8371894" y="2602820"/>
            <a:ext cx="360837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hlinkClick r:id="rId5"/>
              </a:rPr>
              <a:t>https://github.com/egochao/DeePromoter/blob/main/modules/deepromoter.py</a:t>
            </a:r>
            <a:endParaRPr lang="en-US" sz="1200" dirty="0"/>
          </a:p>
          <a:p>
            <a:endParaRPr lang="en-US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B86C6C-CD97-4B4C-1E55-247E4E8DAF64}"/>
              </a:ext>
            </a:extLst>
          </p:cNvPr>
          <p:cNvSpPr txBox="1"/>
          <p:nvPr/>
        </p:nvSpPr>
        <p:spPr>
          <a:xfrm>
            <a:off x="5323115" y="5605998"/>
            <a:ext cx="648788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 promoter, as related to genomics, is a region of DNA upstream of a gene where relevant proteins (such as RNA polymerase and transcription factors) bind to initiate transcription of that gene. – </a:t>
            </a:r>
            <a:r>
              <a:rPr lang="en-US" dirty="0" err="1"/>
              <a:t>genome.gov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5852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E9DF057E-B528-949C-F9EB-993A1CF4C0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563556"/>
            <a:ext cx="11026730" cy="4566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E6B4DDC1-FDDB-9FAD-72C5-F64285C7F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Negative Samples</a:t>
            </a:r>
          </a:p>
        </p:txBody>
      </p:sp>
    </p:spTree>
    <p:extLst>
      <p:ext uri="{BB962C8B-B14F-4D97-AF65-F5344CB8AC3E}">
        <p14:creationId xmlns:p14="http://schemas.microsoft.com/office/powerpoint/2010/main" val="34212318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4EB4D-9C26-478B-9E42-F9C8053E2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 of Sequence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07B77B-AA9C-83DE-C905-279FD847DE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'Lab Magic’ is used to identify region of interest in the genome</a:t>
            </a:r>
          </a:p>
          <a:p>
            <a:r>
              <a:rPr lang="en-US" dirty="0"/>
              <a:t>Select a window around each region to get ‘positive’ samples </a:t>
            </a:r>
          </a:p>
          <a:p>
            <a:pPr lvl="1"/>
            <a:r>
              <a:rPr lang="en-US" dirty="0"/>
              <a:t>Promoters, ESRRB sites etc.</a:t>
            </a:r>
          </a:p>
          <a:p>
            <a:pPr lvl="1"/>
            <a:r>
              <a:rPr lang="en-US" dirty="0"/>
              <a:t>Divide into train and test set</a:t>
            </a:r>
          </a:p>
          <a:p>
            <a:r>
              <a:rPr lang="en-US" dirty="0"/>
              <a:t>Create negative samples either from substitutions, permutations, or other sequences</a:t>
            </a:r>
          </a:p>
          <a:p>
            <a:pPr lvl="1"/>
            <a:r>
              <a:rPr lang="en-US" dirty="0"/>
              <a:t>Avoid negative sets that can entirely reject with ‘trivial’ measures like GC content </a:t>
            </a:r>
          </a:p>
          <a:p>
            <a:r>
              <a:rPr lang="en-US" dirty="0"/>
              <a:t>Apply to new sequences for prediction</a:t>
            </a:r>
          </a:p>
          <a:p>
            <a:r>
              <a:rPr lang="en-US" dirty="0"/>
              <a:t>Use importance measures to identify interesting motifs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5028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9E88D-48DF-8538-A6F5-A53BF430C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Note on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011972-F038-B7E1-011C-38C285CEBE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53700"/>
            <a:ext cx="12192000" cy="375280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09EBDE5-DB1D-263D-01D4-348EA432E5DD}"/>
              </a:ext>
            </a:extLst>
          </p:cNvPr>
          <p:cNvSpPr txBox="1"/>
          <p:nvPr/>
        </p:nvSpPr>
        <p:spPr>
          <a:xfrm>
            <a:off x="528034" y="1506828"/>
            <a:ext cx="10825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simple text file with positive sequences is very convenient for the ML community. </a:t>
            </a:r>
          </a:p>
        </p:txBody>
      </p:sp>
    </p:spTree>
    <p:extLst>
      <p:ext uri="{BB962C8B-B14F-4D97-AF65-F5344CB8AC3E}">
        <p14:creationId xmlns:p14="http://schemas.microsoft.com/office/powerpoint/2010/main" val="933470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1AC1D-B93A-B966-6B90-2A19A783F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931" y="217982"/>
            <a:ext cx="10515600" cy="1325563"/>
          </a:xfrm>
        </p:spPr>
        <p:txBody>
          <a:bodyPr/>
          <a:lstStyle/>
          <a:p>
            <a:r>
              <a:rPr lang="en-US" dirty="0"/>
              <a:t>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8F8F5-07A0-82F1-82FC-E1BA3E5005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931" y="1354358"/>
            <a:ext cx="10515600" cy="457347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Text analysis utilized for creating algorithms that make prediction based on raw sequences. A small sample:</a:t>
            </a:r>
          </a:p>
          <a:p>
            <a:pPr lvl="1"/>
            <a:r>
              <a:rPr lang="en-US" b="1" dirty="0" err="1"/>
              <a:t>DeePromoter</a:t>
            </a:r>
            <a:r>
              <a:rPr lang="en-US" b="1" dirty="0"/>
              <a:t>: Robust Promoter Predictor Using Deep Learning</a:t>
            </a:r>
          </a:p>
          <a:p>
            <a:pPr lvl="2"/>
            <a:r>
              <a:rPr lang="en-US" dirty="0">
                <a:hlinkClick r:id="rId2"/>
              </a:rPr>
              <a:t>https://doi.org/10.3389/fgene.2019.00286</a:t>
            </a:r>
            <a:endParaRPr lang="en-US" dirty="0"/>
          </a:p>
          <a:p>
            <a:pPr lvl="1"/>
            <a:r>
              <a:rPr lang="en-US" b="1" dirty="0"/>
              <a:t>DNA sequences performs as natural language processing by exploiting deep learning algorithm for the identification of N4-methylcytosine</a:t>
            </a:r>
          </a:p>
          <a:p>
            <a:pPr lvl="2"/>
            <a:r>
              <a:rPr lang="en-US" dirty="0">
                <a:hlinkClick r:id="rId3"/>
              </a:rPr>
              <a:t>https://www.nature.com/articles/s41598-020-80430-x</a:t>
            </a:r>
            <a:endParaRPr lang="en-US" dirty="0"/>
          </a:p>
          <a:p>
            <a:pPr lvl="1"/>
            <a:r>
              <a:rPr lang="en-US" b="1" dirty="0" err="1"/>
              <a:t>kmer</a:t>
            </a:r>
            <a:r>
              <a:rPr lang="en-US" b="1" dirty="0"/>
              <a:t>-SVM: a web server for identifying predictive regulatory sequence features in genomic data sets</a:t>
            </a:r>
          </a:p>
          <a:p>
            <a:pPr lvl="2"/>
            <a:r>
              <a:rPr lang="en-US" dirty="0">
                <a:hlinkClick r:id="rId4"/>
              </a:rPr>
              <a:t>https://www.ncbi.nlm.nih.gov/pmc/articles/PMC3692045/</a:t>
            </a:r>
            <a:endParaRPr lang="en-US" dirty="0"/>
          </a:p>
          <a:p>
            <a:r>
              <a:rPr lang="en-US" dirty="0"/>
              <a:t>Most of this work is inspired by algorithms for more traditional text analysis</a:t>
            </a:r>
          </a:p>
          <a:p>
            <a:pPr lvl="1"/>
            <a:r>
              <a:rPr lang="en-US" dirty="0"/>
              <a:t>You’ll find lots of online tutorials for these tools</a:t>
            </a:r>
          </a:p>
          <a:p>
            <a:r>
              <a:rPr lang="en-US" dirty="0"/>
              <a:t>We’ll talk about both, and the connection between the two.</a:t>
            </a:r>
          </a:p>
          <a:p>
            <a:pPr marL="457189" lvl="1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7590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E64A7-91A7-068C-EEF8-EC0BC2E78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Note on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787A4E-8BA0-D9AC-2477-A3533727DD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68989"/>
            <a:ext cx="12192000" cy="1389701"/>
          </a:xfrm>
          <a:prstGeom prst="rect">
            <a:avLst/>
          </a:prstGeom>
        </p:spPr>
      </p:pic>
      <p:pic>
        <p:nvPicPr>
          <p:cNvPr id="6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C290838A-7F9D-7181-0441-BD7693FC18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0" y="2758690"/>
            <a:ext cx="8534400" cy="3962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41A9E26-6E67-2479-9886-F2D5CF19DA5C}"/>
              </a:ext>
            </a:extLst>
          </p:cNvPr>
          <p:cNvSpPr txBox="1"/>
          <p:nvPr/>
        </p:nvSpPr>
        <p:spPr>
          <a:xfrm>
            <a:off x="669702" y="3777096"/>
            <a:ext cx="31424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Links to databases that don’t have your processed data aren’t particularly helpful!</a:t>
            </a:r>
          </a:p>
        </p:txBody>
      </p:sp>
    </p:spTree>
    <p:extLst>
      <p:ext uri="{BB962C8B-B14F-4D97-AF65-F5344CB8AC3E}">
        <p14:creationId xmlns:p14="http://schemas.microsoft.com/office/powerpoint/2010/main" val="21917704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6E772-B7B9-F1EF-870D-89BD883B7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7431A-992C-33CC-97BA-FF90C8449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 analysis techniques can be used on raw sequence data to identify patterns and create predictors</a:t>
            </a:r>
          </a:p>
          <a:p>
            <a:r>
              <a:rPr lang="en-US" dirty="0"/>
              <a:t>Things to consider:</a:t>
            </a:r>
          </a:p>
          <a:p>
            <a:pPr lvl="1"/>
            <a:r>
              <a:rPr lang="en-US" dirty="0"/>
              <a:t>Structured predictors  k-</a:t>
            </a:r>
            <a:r>
              <a:rPr lang="en-US" dirty="0" err="1"/>
              <a:t>mer</a:t>
            </a:r>
            <a:r>
              <a:rPr lang="en-US" dirty="0"/>
              <a:t> counts</a:t>
            </a:r>
          </a:p>
          <a:p>
            <a:pPr lvl="2"/>
            <a:r>
              <a:rPr lang="en-US" dirty="0"/>
              <a:t>May not be powerful enough for complicated problems</a:t>
            </a:r>
          </a:p>
          <a:p>
            <a:pPr lvl="1"/>
            <a:r>
              <a:rPr lang="en-US" dirty="0"/>
              <a:t>Unstructured predictors deep-learning</a:t>
            </a:r>
          </a:p>
          <a:p>
            <a:pPr lvl="2"/>
            <a:r>
              <a:rPr lang="en-US" dirty="0"/>
              <a:t>More overhead in development and computational resources</a:t>
            </a:r>
          </a:p>
          <a:p>
            <a:pPr lvl="1"/>
            <a:endParaRPr lang="en-US" dirty="0"/>
          </a:p>
          <a:p>
            <a:r>
              <a:rPr lang="en-US" b="1" dirty="0"/>
              <a:t>Suggestion:</a:t>
            </a:r>
            <a:r>
              <a:rPr lang="en-US" dirty="0"/>
              <a:t> Always keep your broader goals in mind when evaluating your models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88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1B2BF-1841-C1C2-326D-C18F6B525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  What Makes a Dataset AI Ready?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A1687-76D6-271C-9132-A1D68BA309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126" y="1690690"/>
            <a:ext cx="10649607" cy="4512113"/>
          </a:xfrm>
        </p:spPr>
        <p:txBody>
          <a:bodyPr>
            <a:normAutofit/>
          </a:bodyPr>
          <a:lstStyle/>
          <a:p>
            <a:r>
              <a:rPr lang="en-US" dirty="0"/>
              <a:t>Clear Data Splits </a:t>
            </a:r>
          </a:p>
          <a:p>
            <a:pPr lvl="1"/>
            <a:r>
              <a:rPr lang="en-US" dirty="0"/>
              <a:t>Designate some examples as training data</a:t>
            </a:r>
          </a:p>
          <a:p>
            <a:pPr lvl="1"/>
            <a:r>
              <a:rPr lang="en-US" dirty="0"/>
              <a:t>Designate some examples as testing data</a:t>
            </a:r>
          </a:p>
          <a:p>
            <a:r>
              <a:rPr lang="en-US" b="1" dirty="0"/>
              <a:t>It contains a clear set of consistent examples</a:t>
            </a:r>
            <a:endParaRPr lang="en-US" dirty="0"/>
          </a:p>
          <a:p>
            <a:r>
              <a:rPr lang="en-US" dirty="0"/>
              <a:t>The Dataset is Clean</a:t>
            </a:r>
          </a:p>
          <a:p>
            <a:pPr lvl="1"/>
            <a:r>
              <a:rPr lang="en-US" dirty="0"/>
              <a:t>No missing values or ‘Nans’</a:t>
            </a:r>
          </a:p>
          <a:p>
            <a:pPr lvl="1"/>
            <a:r>
              <a:rPr lang="en-US" dirty="0"/>
              <a:t>No ‘bad’ data</a:t>
            </a:r>
          </a:p>
          <a:p>
            <a:pPr lvl="1"/>
            <a:r>
              <a:rPr lang="en-US" b="1" dirty="0"/>
              <a:t>Consistent as Possible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606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804E4-5DFE-EC08-23E0-E3C5B35D7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Text Dataset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BC880-1702-1766-D2CB-59560E9206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0131" y="1818289"/>
            <a:ext cx="6098628" cy="430924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Text</a:t>
            </a:r>
          </a:p>
          <a:p>
            <a:pPr marL="0" indent="0">
              <a:buNone/>
            </a:pPr>
            <a:r>
              <a:rPr lang="en-US" dirty="0"/>
              <a:t>“I thought this was a wonderful way to spend time on a too hot summer weekend, sitting in the air con...”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“So </a:t>
            </a:r>
            <a:r>
              <a:rPr lang="en-US" dirty="0" err="1"/>
              <a:t>im</a:t>
            </a:r>
            <a:r>
              <a:rPr lang="en-US" dirty="0"/>
              <a:t> not a big fan of Boll's work but then again not many are. I enjoyed his movie Postal (maybe </a:t>
            </a:r>
            <a:r>
              <a:rPr lang="en-US" dirty="0" err="1"/>
              <a:t>im</a:t>
            </a:r>
            <a:r>
              <a:rPr lang="en-US" dirty="0"/>
              <a:t>...”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An awful film! It must have been up against some real stinkers to be nominated for the Golden Globe....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163E9CC-7DF5-CDD1-10BE-0AD4C323FC4E}"/>
              </a:ext>
            </a:extLst>
          </p:cNvPr>
          <p:cNvSpPr txBox="1">
            <a:spLocks/>
          </p:cNvSpPr>
          <p:nvPr/>
        </p:nvSpPr>
        <p:spPr>
          <a:xfrm>
            <a:off x="6256282" y="1650126"/>
            <a:ext cx="6098628" cy="43092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Labels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“positive” or 1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“negative” or 0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“negative” or 0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494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804E4-5DFE-EC08-23E0-E3C5B35D7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Genomics Dataset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BC880-1702-1766-D2CB-59560E9206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0642" y="1818289"/>
            <a:ext cx="6098628" cy="4309242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5100" b="1" dirty="0"/>
              <a:t>Text</a:t>
            </a:r>
          </a:p>
          <a:p>
            <a:pPr marL="0" indent="0">
              <a:buNone/>
            </a:pPr>
            <a:r>
              <a:rPr lang="en-US" dirty="0"/>
              <a:t>CTCCACTTTTTCTCACGTTTATCTGAGCGAAAACAAGCACGGTTCGGCAGCCTCCTTTCCCAGCCCTACCTTTGTGCTGCAAAAGCGAAAATTCAAAAGCCAAGTACAATAGGAGACCGCCCACCCTGGCTCCCTCGTGACACGAGGGAGCGCGAAGCGGAGGGCGCCTCGCGGCAGGAGCGGGATTTCCGGGGTCACGGGAACCGGCAGGGGAACGGGATAAAGTTCCCGGAGAAAGGAAAGGAGAGCGTGGGATAGTAAAAGAGAAGACGCGGAGAAGAGGAGAGGACCTACAAGAAC</a:t>
            </a:r>
          </a:p>
          <a:p>
            <a:pPr marL="0" indent="0">
              <a:buNone/>
            </a:pPr>
            <a:r>
              <a:rPr lang="en-US" dirty="0"/>
              <a:t> CCAGCAGATGGAAAACAGGACAATGTAACACTGTTCTTATCATCACTATCAGCTGGGACCAGAACAGACACTCAATAAACAGCCTCACACTACAATGAAGCTTGGAGAACAAAGGAGCATCAAAGGGACATGGAGGGCAAGGGTAGCTCTTCTGCTCCCCAATCACATGCACTCCCCGTCTCACCGCAACATCTGTCCCTGAGCCTTCTCCCAGCAGACCTATAAATCCAGGCTGGCTCCTCACTCCCCACACATCTGCTCCTGCTCTCTCTCCTCCAGCGACCCTAGCCATGAGAACCC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AAGCAGATGGAACACAGGACAATGTAACACTGTTCTTATCATCACTATCAGCTGGGACCAGAACAGACACTCCATAAACAGCCTCACACTACAATGAAGCTTGGAGAACAAAGGAGCATCAAAGGGAAATGGAGGGCAAGGGTAGCTCTTCTGCTCCCCAATCACATGCACTCCCCGGGGCACCGCAATTCAGTCCCTGAGCCTTCTCCCAGCAGACCTATAAATCCAGGCTGGCTCCTCACTCCCCACACATCTGCTCCTGCTCTCTCTCCTCCAGCGACCCTAGCCATGAGAACCC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163E9CC-7DF5-CDD1-10BE-0AD4C323FC4E}"/>
              </a:ext>
            </a:extLst>
          </p:cNvPr>
          <p:cNvSpPr txBox="1">
            <a:spLocks/>
          </p:cNvSpPr>
          <p:nvPr/>
        </p:nvSpPr>
        <p:spPr>
          <a:xfrm>
            <a:off x="6508530" y="1690690"/>
            <a:ext cx="6098628" cy="43092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Labels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“promoter” or 1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“promoter” or 1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“not a promoter” or 0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BEC513-4F23-7E4F-F726-C2D778CA3A27}"/>
              </a:ext>
            </a:extLst>
          </p:cNvPr>
          <p:cNvSpPr txBox="1"/>
          <p:nvPr/>
        </p:nvSpPr>
        <p:spPr>
          <a:xfrm>
            <a:off x="270642" y="6061519"/>
            <a:ext cx="103132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 promoter, as related to genomics, is a region of DNA upstream of a gene where relevant proteins (such as RNA polymerase and transcription factors) bind to initiate transcription of that gene. – </a:t>
            </a:r>
            <a:r>
              <a:rPr lang="en-US" dirty="0" err="1"/>
              <a:t>genome.gov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438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AA9CB-EE55-0A8F-549F-A9D1A412F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Unstructured Data - Reminder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976D5-3065-C2FC-9EC2-2790C6D3DC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Unstructured Data is generally used to refer to anything that doesn’t easily fit into our normal rows are examples columns are variables data model</a:t>
            </a:r>
          </a:p>
          <a:p>
            <a:r>
              <a:rPr lang="en-US" dirty="0"/>
              <a:t>Images, </a:t>
            </a:r>
            <a:r>
              <a:rPr lang="en-US" b="1" dirty="0"/>
              <a:t>text</a:t>
            </a:r>
            <a:r>
              <a:rPr lang="en-US" dirty="0"/>
              <a:t>, sounds etc.</a:t>
            </a:r>
          </a:p>
          <a:p>
            <a:r>
              <a:rPr lang="en-US" dirty="0"/>
              <a:t>Two common ways of dealing with this data</a:t>
            </a:r>
          </a:p>
          <a:p>
            <a:pPr lvl="1"/>
            <a:r>
              <a:rPr lang="en-US" b="1" dirty="0"/>
              <a:t>Feature engineering: </a:t>
            </a:r>
            <a:r>
              <a:rPr lang="en-US" dirty="0"/>
              <a:t>Writing methods to extract ‘structured data’</a:t>
            </a:r>
          </a:p>
          <a:p>
            <a:pPr lvl="2"/>
            <a:r>
              <a:rPr lang="en-US" dirty="0"/>
              <a:t>i.e. A Bag of words from text</a:t>
            </a:r>
          </a:p>
          <a:p>
            <a:pPr lvl="1"/>
            <a:r>
              <a:rPr lang="en-US" b="1" dirty="0"/>
              <a:t>Deep Learning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370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05CC7-C668-5852-03DB-6B741A66D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20367-FD95-9FD3-D541-5DA657C202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goal for featuring engineering is turning unstructured data into structured data, while still capturing meaning.</a:t>
            </a:r>
          </a:p>
          <a:p>
            <a:pPr lvl="1"/>
            <a:r>
              <a:rPr lang="en-US" dirty="0"/>
              <a:t>Text snippets can have different lengths which isn’t something that can SVM Random Forests, or other structured algorithms can handle.</a:t>
            </a:r>
          </a:p>
          <a:p>
            <a:r>
              <a:rPr lang="en-US" dirty="0"/>
              <a:t>A common method is to use a ‘bag’ of words</a:t>
            </a:r>
          </a:p>
          <a:p>
            <a:pPr marL="457189" lvl="1" indent="0">
              <a:buNone/>
            </a:pPr>
            <a:r>
              <a:rPr lang="en-US" dirty="0"/>
              <a:t>1) Start with a </a:t>
            </a:r>
            <a:r>
              <a:rPr lang="en-US" b="1" dirty="0"/>
              <a:t>Vocabulary</a:t>
            </a:r>
            <a:r>
              <a:rPr lang="en-US" dirty="0"/>
              <a:t> – all the words in your dataset </a:t>
            </a:r>
          </a:p>
          <a:p>
            <a:pPr marL="457189" lvl="1" indent="0">
              <a:buNone/>
            </a:pPr>
            <a:r>
              <a:rPr lang="en-US" dirty="0"/>
              <a:t>2) For each snippet of text count the number of times each work appears in your text snippet, this is your structured data</a:t>
            </a:r>
          </a:p>
          <a:p>
            <a:pPr marL="457189" lvl="1" indent="0">
              <a:buNone/>
            </a:pPr>
            <a:endParaRPr lang="en-US" dirty="0"/>
          </a:p>
          <a:p>
            <a:pPr marL="457189" lvl="1" indent="0">
              <a:buNone/>
            </a:pPr>
            <a:r>
              <a:rPr lang="en-US" dirty="0"/>
              <a:t>"</a:t>
            </a:r>
            <a:r>
              <a:rPr lang="en-US" b="1" dirty="0"/>
              <a:t>The quick brown fox jumps over the lazy dog</a:t>
            </a:r>
            <a:r>
              <a:rPr lang="en-US" dirty="0"/>
              <a:t>”</a:t>
            </a:r>
            <a:br>
              <a:rPr lang="en-US" dirty="0"/>
            </a:br>
            <a:r>
              <a:rPr lang="en-US" b="1" dirty="0"/>
              <a:t>-&gt;</a:t>
            </a:r>
            <a:r>
              <a:rPr lang="en-US" dirty="0"/>
              <a:t> {the:1, cat:0,quick:1,brown:1,fox:1,jumps:1,over:1 …}  </a:t>
            </a:r>
          </a:p>
          <a:p>
            <a:pPr marL="457189" lvl="1" indent="0">
              <a:buNone/>
            </a:pPr>
            <a:endParaRPr lang="en-US" dirty="0"/>
          </a:p>
          <a:p>
            <a:pPr marL="457189" lvl="1" indent="0">
              <a:buNone/>
            </a:pPr>
            <a:r>
              <a:rPr lang="en-US" b="1" dirty="0"/>
              <a:t>Gives you one continuous variable for each word in your vocabulary </a:t>
            </a:r>
          </a:p>
        </p:txBody>
      </p:sp>
    </p:spTree>
    <p:extLst>
      <p:ext uri="{BB962C8B-B14F-4D97-AF65-F5344CB8AC3E}">
        <p14:creationId xmlns:p14="http://schemas.microsoft.com/office/powerpoint/2010/main" val="3038996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05CC7-C668-5852-03DB-6B741A66D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Bag of words Things to Watch Out For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20367-FD95-9FD3-D541-5DA657C202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7938" y="1593905"/>
            <a:ext cx="10515600" cy="2115754"/>
          </a:xfrm>
        </p:spPr>
        <p:txBody>
          <a:bodyPr>
            <a:normAutofit/>
          </a:bodyPr>
          <a:lstStyle/>
          <a:p>
            <a:pPr lvl="1"/>
            <a:r>
              <a:rPr lang="en-US" b="1" dirty="0"/>
              <a:t>Vocabulary</a:t>
            </a:r>
            <a:r>
              <a:rPr lang="en-US" dirty="0"/>
              <a:t> – You get to decide what your vocabulary is, it doesn't have to be just one word. </a:t>
            </a:r>
          </a:p>
          <a:p>
            <a:pPr lvl="2"/>
            <a:r>
              <a:rPr lang="en-US" dirty="0"/>
              <a:t>Problem: These have very different meaning, but the same bag of words </a:t>
            </a:r>
          </a:p>
          <a:p>
            <a:pPr lvl="3"/>
            <a:r>
              <a:rPr lang="en-US" dirty="0"/>
              <a:t>The cat is in the house not in the backyard</a:t>
            </a:r>
          </a:p>
          <a:p>
            <a:pPr lvl="3"/>
            <a:r>
              <a:rPr lang="en-US" dirty="0"/>
              <a:t>The cat is in the backyard not in the house</a:t>
            </a:r>
          </a:p>
          <a:p>
            <a:pPr lvl="2"/>
            <a:r>
              <a:rPr lang="en-US" dirty="0"/>
              <a:t>Use n-grams or several words in your vocabulary</a:t>
            </a:r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9610FD5-E02A-653F-5841-B70A7CA97C73}"/>
              </a:ext>
            </a:extLst>
          </p:cNvPr>
          <p:cNvSpPr txBox="1">
            <a:spLocks/>
          </p:cNvSpPr>
          <p:nvPr/>
        </p:nvSpPr>
        <p:spPr>
          <a:xfrm>
            <a:off x="317938" y="3814815"/>
            <a:ext cx="11180379" cy="267805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b="1" dirty="0"/>
              <a:t>Vocab= {the, cat, is, in, house, not, backyard}</a:t>
            </a:r>
          </a:p>
          <a:p>
            <a:pPr marL="457189" lvl="1" indent="0">
              <a:buNone/>
            </a:pPr>
            <a:r>
              <a:rPr lang="en-US" b="1" dirty="0"/>
              <a:t>OR</a:t>
            </a:r>
          </a:p>
          <a:p>
            <a:pPr lvl="1"/>
            <a:r>
              <a:rPr lang="en-US" b="1" dirty="0"/>
              <a:t>Vocab= {the cat,  in the house, in the backyard, not}</a:t>
            </a:r>
          </a:p>
          <a:p>
            <a:pPr marL="457189" lvl="1" indent="0">
              <a:buNone/>
            </a:pPr>
            <a:endParaRPr lang="en-US" b="1" dirty="0"/>
          </a:p>
          <a:p>
            <a:pPr marL="457189" lvl="1" indent="0">
              <a:buNone/>
            </a:pPr>
            <a:r>
              <a:rPr lang="en-US" b="1" dirty="0"/>
              <a:t>You can tune these lists or you all possible combinations of n-words</a:t>
            </a:r>
          </a:p>
          <a:p>
            <a:pPr lvl="1"/>
            <a:r>
              <a:rPr lang="en-US" b="1" dirty="0"/>
              <a:t>A gotcha – ML algorithms can easily memorize unique features, so make you have enough examples of each of your vocab words.  For example if an n-gram only appears once in your dataset you may want to throw it out or included in a special ‘other’ count.</a:t>
            </a:r>
          </a:p>
          <a:p>
            <a:pPr marL="457189" lvl="1" indent="0">
              <a:buNone/>
            </a:pPr>
            <a:r>
              <a:rPr lang="en-US" b="1" dirty="0"/>
              <a:t>	</a:t>
            </a:r>
          </a:p>
          <a:p>
            <a:pPr marL="457189" lvl="1" indent="0">
              <a:buNone/>
            </a:pPr>
            <a:endParaRPr lang="en-US" b="1" dirty="0"/>
          </a:p>
          <a:p>
            <a:pPr lvl="1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500122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FD715-193E-ECC3-BFC0-8F4D0CCE1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286" y="365128"/>
            <a:ext cx="10515600" cy="1325563"/>
          </a:xfrm>
        </p:spPr>
        <p:txBody>
          <a:bodyPr/>
          <a:lstStyle/>
          <a:p>
            <a:r>
              <a:rPr lang="en-US" b="1" dirty="0"/>
              <a:t>K</a:t>
            </a:r>
            <a:r>
              <a:rPr lang="en-US" dirty="0"/>
              <a:t>-</a:t>
            </a:r>
            <a:r>
              <a:rPr lang="en-US" dirty="0" err="1"/>
              <a:t>mers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BA9D7-29B1-62FF-5BBB-5CF56F7E9E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165825"/>
          </a:xfrm>
        </p:spPr>
        <p:txBody>
          <a:bodyPr>
            <a:normAutofit fontScale="85000" lnSpcReduction="20000"/>
          </a:bodyPr>
          <a:lstStyle/>
          <a:p>
            <a:r>
              <a:rPr lang="en-US" sz="3600" dirty="0"/>
              <a:t>Same principal is used for sequences </a:t>
            </a:r>
          </a:p>
          <a:p>
            <a:pPr lvl="1"/>
            <a:r>
              <a:rPr lang="en-US" sz="3200" dirty="0"/>
              <a:t>1-mer = {A,T,G,C}</a:t>
            </a:r>
          </a:p>
          <a:p>
            <a:pPr lvl="1"/>
            <a:r>
              <a:rPr lang="en-US" sz="3200" dirty="0"/>
              <a:t>2-mer = {AA,AT,AG,AC,</a:t>
            </a:r>
            <a:br>
              <a:rPr lang="en-US" sz="3200" dirty="0"/>
            </a:br>
            <a:r>
              <a:rPr lang="en-US" sz="3200" dirty="0"/>
              <a:t>                 TA,TT,TG,TC,</a:t>
            </a:r>
          </a:p>
          <a:p>
            <a:pPr marL="457189" lvl="1" indent="0">
              <a:buNone/>
            </a:pPr>
            <a:r>
              <a:rPr lang="en-US" sz="3200" dirty="0"/>
              <a:t>                    GA,GT,GG,GC</a:t>
            </a:r>
          </a:p>
          <a:p>
            <a:pPr marL="457189" lvl="1" indent="0">
              <a:buNone/>
            </a:pPr>
            <a:r>
              <a:rPr lang="en-US" sz="3200" dirty="0"/>
              <a:t>                     CA,CT,CG,CC}</a:t>
            </a:r>
          </a:p>
          <a:p>
            <a:pPr lvl="1"/>
            <a:r>
              <a:rPr lang="en-US" sz="3200" dirty="0" err="1"/>
              <a:t>etc</a:t>
            </a:r>
            <a:r>
              <a:rPr lang="en-US" sz="3200" dirty="0"/>
              <a:t>…</a:t>
            </a:r>
          </a:p>
          <a:p>
            <a:r>
              <a:rPr lang="en-US" sz="3600" dirty="0"/>
              <a:t>Unlike n-grams in works these are often calculated with overlap</a:t>
            </a:r>
          </a:p>
          <a:p>
            <a:pPr lvl="1"/>
            <a:r>
              <a:rPr lang="en-US" sz="3200" dirty="0"/>
              <a:t>i.e.    “ </a:t>
            </a:r>
            <a:r>
              <a:rPr lang="en-US" sz="3200" b="1" dirty="0">
                <a:solidFill>
                  <a:srgbClr val="FF0000"/>
                </a:solidFill>
              </a:rPr>
              <a:t>This</a:t>
            </a:r>
            <a:r>
              <a:rPr lang="en-US" sz="3200" dirty="0"/>
              <a:t> </a:t>
            </a:r>
            <a:r>
              <a:rPr lang="en-US" sz="3200" b="1" dirty="0">
                <a:solidFill>
                  <a:srgbClr val="00B050"/>
                </a:solidFill>
              </a:rPr>
              <a:t>Sentence</a:t>
            </a:r>
            <a:r>
              <a:rPr lang="en-US" sz="3200" dirty="0"/>
              <a:t>” {This:1, Sentence:1, …} no overlap</a:t>
            </a:r>
          </a:p>
          <a:p>
            <a:pPr lvl="1"/>
            <a:r>
              <a:rPr lang="en-US" sz="3200" dirty="0"/>
              <a:t>VS     “ATGC” = {AT:1, TG:1, GC:1, …} with overlap</a:t>
            </a:r>
          </a:p>
          <a:p>
            <a:pPr lvl="2"/>
            <a:endParaRPr lang="en-US" sz="28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2CEC0B0-B36E-A99C-0049-4854F92370FC}"/>
              </a:ext>
            </a:extLst>
          </p:cNvPr>
          <p:cNvCxnSpPr>
            <a:cxnSpLocks/>
          </p:cNvCxnSpPr>
          <p:nvPr/>
        </p:nvCxnSpPr>
        <p:spPr>
          <a:xfrm>
            <a:off x="2438400" y="5606143"/>
            <a:ext cx="37964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AB21B55-8622-BC09-FA2F-6E068C7308F2}"/>
              </a:ext>
            </a:extLst>
          </p:cNvPr>
          <p:cNvCxnSpPr>
            <a:cxnSpLocks/>
          </p:cNvCxnSpPr>
          <p:nvPr/>
        </p:nvCxnSpPr>
        <p:spPr>
          <a:xfrm>
            <a:off x="2645230" y="5660570"/>
            <a:ext cx="34562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74F6659-4147-4FA7-FCB5-5E9E507BB54B}"/>
              </a:ext>
            </a:extLst>
          </p:cNvPr>
          <p:cNvCxnSpPr>
            <a:cxnSpLocks/>
          </p:cNvCxnSpPr>
          <p:nvPr/>
        </p:nvCxnSpPr>
        <p:spPr>
          <a:xfrm>
            <a:off x="2792187" y="5725886"/>
            <a:ext cx="397327" cy="0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C3BEBF0-D826-ADEE-A890-637CBB1EEC72}"/>
              </a:ext>
            </a:extLst>
          </p:cNvPr>
          <p:cNvSpPr txBox="1"/>
          <p:nvPr/>
        </p:nvSpPr>
        <p:spPr>
          <a:xfrm>
            <a:off x="544286" y="5856514"/>
            <a:ext cx="10286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1-mer bag of words doesn’t provide much information a 10-mer has so many options that you may not have many repeated elements, it’s a balance that depends on dataset size.  </a:t>
            </a:r>
          </a:p>
        </p:txBody>
      </p:sp>
    </p:spTree>
    <p:extLst>
      <p:ext uri="{BB962C8B-B14F-4D97-AF65-F5344CB8AC3E}">
        <p14:creationId xmlns:p14="http://schemas.microsoft.com/office/powerpoint/2010/main" val="732231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25996</TotalTime>
  <Words>1572</Words>
  <Application>Microsoft Macintosh PowerPoint</Application>
  <PresentationFormat>Widescreen</PresentationFormat>
  <Paragraphs>169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ML for Text</vt:lpstr>
      <vt:lpstr>Text</vt:lpstr>
      <vt:lpstr>Reminder  What Makes a Dataset AI Ready?</vt:lpstr>
      <vt:lpstr>A Text Dataset Example</vt:lpstr>
      <vt:lpstr>A Genomics Dataset Example</vt:lpstr>
      <vt:lpstr>Unstructured Data - Reminder</vt:lpstr>
      <vt:lpstr>Feature Engineering </vt:lpstr>
      <vt:lpstr>Bag of words Things to Watch Out For</vt:lpstr>
      <vt:lpstr>K-mers</vt:lpstr>
      <vt:lpstr>Feature Engineering Workflow</vt:lpstr>
      <vt:lpstr>Example kmer-SVM</vt:lpstr>
      <vt:lpstr>Deep Learning</vt:lpstr>
      <vt:lpstr>Deep Learning Series Data</vt:lpstr>
      <vt:lpstr>LSTM </vt:lpstr>
      <vt:lpstr>Vocabulary</vt:lpstr>
      <vt:lpstr>Example – Deep Promoter </vt:lpstr>
      <vt:lpstr>Negative Samples</vt:lpstr>
      <vt:lpstr>Workflow of Sequence Data</vt:lpstr>
      <vt:lpstr>A Note on Data</vt:lpstr>
      <vt:lpstr>A Note on Data</vt:lpstr>
      <vt:lpstr>Conclusions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Lillian Aoki</dc:creator>
  <cp:lastModifiedBy>Jake Searcy</cp:lastModifiedBy>
  <cp:revision>81</cp:revision>
  <dcterms:created xsi:type="dcterms:W3CDTF">2021-09-29T21:12:53Z</dcterms:created>
  <dcterms:modified xsi:type="dcterms:W3CDTF">2022-06-22T17:50:30Z</dcterms:modified>
</cp:coreProperties>
</file>