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4" r:id="rId3"/>
    <p:sldId id="264" r:id="rId4"/>
    <p:sldId id="269" r:id="rId5"/>
    <p:sldId id="258" r:id="rId6"/>
    <p:sldId id="270" r:id="rId7"/>
    <p:sldId id="259" r:id="rId8"/>
    <p:sldId id="257" r:id="rId9"/>
    <p:sldId id="260" r:id="rId10"/>
    <p:sldId id="262" r:id="rId11"/>
    <p:sldId id="265" r:id="rId12"/>
    <p:sldId id="261" r:id="rId13"/>
    <p:sldId id="271" r:id="rId14"/>
    <p:sldId id="267" r:id="rId15"/>
    <p:sldId id="266" r:id="rId16"/>
    <p:sldId id="263" r:id="rId17"/>
    <p:sldId id="284" r:id="rId18"/>
    <p:sldId id="275" r:id="rId19"/>
    <p:sldId id="283" r:id="rId20"/>
    <p:sldId id="277" r:id="rId21"/>
    <p:sldId id="280" r:id="rId22"/>
    <p:sldId id="278" r:id="rId23"/>
    <p:sldId id="28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7"/>
    <p:restoredTop sz="94694"/>
  </p:normalViewPr>
  <p:slideViewPr>
    <p:cSldViewPr snapToGrid="0" snapToObjects="1">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1D0C3-A552-4C88-B505-873CC67C3E9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1241D2-0FA2-4702-933F-157E64CBEF1C}">
      <dgm:prSet custT="1"/>
      <dgm:spPr/>
      <dgm:t>
        <a:bodyPr/>
        <a:lstStyle/>
        <a:p>
          <a:pPr>
            <a:lnSpc>
              <a:spcPct val="100000"/>
            </a:lnSpc>
            <a:defRPr b="1"/>
          </a:pPr>
          <a:r>
            <a:rPr lang="en-US" sz="2000" dirty="0"/>
            <a:t>1. Consider the files for (one of) your research projects. Diagram or screenshot your directory structure. </a:t>
          </a:r>
        </a:p>
      </dgm:t>
    </dgm:pt>
    <dgm:pt modelId="{F7DAD99F-0CE7-4D5D-8821-B7A05646A74A}" type="parTrans" cxnId="{E02FB4FF-D17B-40AF-9AE2-158390842F2F}">
      <dgm:prSet/>
      <dgm:spPr/>
      <dgm:t>
        <a:bodyPr/>
        <a:lstStyle/>
        <a:p>
          <a:endParaRPr lang="en-US" sz="2000"/>
        </a:p>
      </dgm:t>
    </dgm:pt>
    <dgm:pt modelId="{289947AA-4988-4C31-AA90-EFEF0009DCAA}" type="sibTrans" cxnId="{E02FB4FF-D17B-40AF-9AE2-158390842F2F}">
      <dgm:prSet/>
      <dgm:spPr/>
      <dgm:t>
        <a:bodyPr/>
        <a:lstStyle/>
        <a:p>
          <a:endParaRPr lang="en-US" sz="2000"/>
        </a:p>
      </dgm:t>
    </dgm:pt>
    <dgm:pt modelId="{F4879D4E-E036-4AB3-8C85-455E1E578CDB}">
      <dgm:prSet custT="1"/>
      <dgm:spPr/>
      <dgm:t>
        <a:bodyPr/>
        <a:lstStyle/>
        <a:p>
          <a:pPr>
            <a:lnSpc>
              <a:spcPct val="100000"/>
            </a:lnSpc>
          </a:pPr>
          <a:r>
            <a:rPr lang="en-US" sz="2000"/>
            <a:t>What works and what doesn’t work about this structure?</a:t>
          </a:r>
        </a:p>
      </dgm:t>
    </dgm:pt>
    <dgm:pt modelId="{BAA76301-2431-4067-A18D-6A4888C2E596}" type="parTrans" cxnId="{31B7BC45-ACCB-4161-8E0F-D73CD878303D}">
      <dgm:prSet/>
      <dgm:spPr/>
      <dgm:t>
        <a:bodyPr/>
        <a:lstStyle/>
        <a:p>
          <a:endParaRPr lang="en-US" sz="2000"/>
        </a:p>
      </dgm:t>
    </dgm:pt>
    <dgm:pt modelId="{87BDEE16-A482-4F6A-B440-B65EF9D215F8}" type="sibTrans" cxnId="{31B7BC45-ACCB-4161-8E0F-D73CD878303D}">
      <dgm:prSet/>
      <dgm:spPr/>
      <dgm:t>
        <a:bodyPr/>
        <a:lstStyle/>
        <a:p>
          <a:endParaRPr lang="en-US" sz="2000"/>
        </a:p>
      </dgm:t>
    </dgm:pt>
    <dgm:pt modelId="{8D550E71-C70F-40FC-B54C-DFBF16D651AA}">
      <dgm:prSet custT="1"/>
      <dgm:spPr/>
      <dgm:t>
        <a:bodyPr/>
        <a:lstStyle/>
        <a:p>
          <a:pPr>
            <a:lnSpc>
              <a:spcPct val="100000"/>
            </a:lnSpc>
          </a:pPr>
          <a:r>
            <a:rPr lang="en-US" sz="2000"/>
            <a:t>Who else might need access to these files? </a:t>
          </a:r>
        </a:p>
      </dgm:t>
    </dgm:pt>
    <dgm:pt modelId="{9632F1C0-DD91-4CFF-B3C5-B78752076883}" type="parTrans" cxnId="{95B523BD-AEDD-4B97-BDE9-DFA1CCE30855}">
      <dgm:prSet/>
      <dgm:spPr/>
      <dgm:t>
        <a:bodyPr/>
        <a:lstStyle/>
        <a:p>
          <a:endParaRPr lang="en-US" sz="2000"/>
        </a:p>
      </dgm:t>
    </dgm:pt>
    <dgm:pt modelId="{78D13C7E-7B28-4E04-9A92-237418253653}" type="sibTrans" cxnId="{95B523BD-AEDD-4B97-BDE9-DFA1CCE30855}">
      <dgm:prSet/>
      <dgm:spPr/>
      <dgm:t>
        <a:bodyPr/>
        <a:lstStyle/>
        <a:p>
          <a:endParaRPr lang="en-US" sz="2000"/>
        </a:p>
      </dgm:t>
    </dgm:pt>
    <dgm:pt modelId="{D9331E94-A991-454A-90B7-093E9944AA50}">
      <dgm:prSet custT="1"/>
      <dgm:spPr/>
      <dgm:t>
        <a:bodyPr/>
        <a:lstStyle/>
        <a:p>
          <a:pPr>
            <a:lnSpc>
              <a:spcPct val="100000"/>
            </a:lnSpc>
            <a:defRPr b="1"/>
          </a:pPr>
          <a:r>
            <a:rPr lang="en-US" sz="2000" dirty="0"/>
            <a:t>2. Assess your naming scheme for the files related to this project.</a:t>
          </a:r>
        </a:p>
      </dgm:t>
    </dgm:pt>
    <dgm:pt modelId="{99818954-EDD8-4D17-8A86-634A523DB481}" type="parTrans" cxnId="{A76A22FF-6A58-4466-A86A-620C3D9430DE}">
      <dgm:prSet/>
      <dgm:spPr/>
      <dgm:t>
        <a:bodyPr/>
        <a:lstStyle/>
        <a:p>
          <a:endParaRPr lang="en-US" sz="2000"/>
        </a:p>
      </dgm:t>
    </dgm:pt>
    <dgm:pt modelId="{5C03F858-19B9-46CC-AF98-9946474B6DB9}" type="sibTrans" cxnId="{A76A22FF-6A58-4466-A86A-620C3D9430DE}">
      <dgm:prSet/>
      <dgm:spPr/>
      <dgm:t>
        <a:bodyPr/>
        <a:lstStyle/>
        <a:p>
          <a:endParaRPr lang="en-US" sz="2000"/>
        </a:p>
      </dgm:t>
    </dgm:pt>
    <dgm:pt modelId="{BB0F6303-D6AD-458D-B099-CBFAF7D16C2A}">
      <dgm:prSet custT="1"/>
      <dgm:spPr/>
      <dgm:t>
        <a:bodyPr/>
        <a:lstStyle/>
        <a:p>
          <a:pPr>
            <a:lnSpc>
              <a:spcPct val="100000"/>
            </a:lnSpc>
          </a:pPr>
          <a:r>
            <a:rPr lang="en-US" sz="2000" dirty="0"/>
            <a:t>What kinds of files do you create and in what formats? </a:t>
          </a:r>
        </a:p>
        <a:p>
          <a:pPr>
            <a:lnSpc>
              <a:spcPct val="100000"/>
            </a:lnSpc>
          </a:pPr>
          <a:r>
            <a:rPr lang="en-US" sz="2000" dirty="0"/>
            <a:t>What are the unique characteristics of these files? E.g. date created, experiment number, investigator, location</a:t>
          </a:r>
        </a:p>
      </dgm:t>
    </dgm:pt>
    <dgm:pt modelId="{CB2373AA-DFE0-44D2-AB51-8C4CA5989237}" type="parTrans" cxnId="{D11A717F-6C01-4FC5-B2D0-8A2B094A6350}">
      <dgm:prSet/>
      <dgm:spPr/>
      <dgm:t>
        <a:bodyPr/>
        <a:lstStyle/>
        <a:p>
          <a:endParaRPr lang="en-US" sz="2000"/>
        </a:p>
      </dgm:t>
    </dgm:pt>
    <dgm:pt modelId="{4D39E246-3BA7-4CB2-AD3B-DFE3F1308300}" type="sibTrans" cxnId="{D11A717F-6C01-4FC5-B2D0-8A2B094A6350}">
      <dgm:prSet/>
      <dgm:spPr/>
      <dgm:t>
        <a:bodyPr/>
        <a:lstStyle/>
        <a:p>
          <a:endParaRPr lang="en-US" sz="2000"/>
        </a:p>
      </dgm:t>
    </dgm:pt>
    <dgm:pt modelId="{C9FB1959-E5BA-4480-8822-3968E984E39C}">
      <dgm:prSet custT="1"/>
      <dgm:spPr/>
      <dgm:t>
        <a:bodyPr/>
        <a:lstStyle/>
        <a:p>
          <a:pPr>
            <a:lnSpc>
              <a:spcPct val="100000"/>
            </a:lnSpc>
          </a:pPr>
          <a:r>
            <a:rPr lang="en-US" sz="2000" dirty="0"/>
            <a:t>Use the unique identifiers to draft file names</a:t>
          </a:r>
        </a:p>
      </dgm:t>
    </dgm:pt>
    <dgm:pt modelId="{8D6F2EA7-149B-43C8-8EAD-5C0564EC080F}" type="parTrans" cxnId="{198EB9B0-1FCB-4E9C-971A-85C5B58AB24B}">
      <dgm:prSet/>
      <dgm:spPr/>
      <dgm:t>
        <a:bodyPr/>
        <a:lstStyle/>
        <a:p>
          <a:endParaRPr lang="en-US" sz="2000"/>
        </a:p>
      </dgm:t>
    </dgm:pt>
    <dgm:pt modelId="{B8248A9F-9191-4B56-B865-46BD5EF63A9A}" type="sibTrans" cxnId="{198EB9B0-1FCB-4E9C-971A-85C5B58AB24B}">
      <dgm:prSet/>
      <dgm:spPr/>
      <dgm:t>
        <a:bodyPr/>
        <a:lstStyle/>
        <a:p>
          <a:endParaRPr lang="en-US" sz="2000"/>
        </a:p>
      </dgm:t>
    </dgm:pt>
    <dgm:pt modelId="{6862575B-AB60-4928-9DB6-3EEB2E314CB3}">
      <dgm:prSet custT="1"/>
      <dgm:spPr/>
      <dgm:t>
        <a:bodyPr/>
        <a:lstStyle/>
        <a:p>
          <a:pPr>
            <a:lnSpc>
              <a:spcPct val="100000"/>
            </a:lnSpc>
            <a:defRPr b="1"/>
          </a:pPr>
          <a:r>
            <a:rPr lang="en-US" sz="2000" dirty="0"/>
            <a:t>3. Create a systemic folder hierarchy</a:t>
          </a:r>
        </a:p>
      </dgm:t>
    </dgm:pt>
    <dgm:pt modelId="{5F809D1B-A4F9-4C84-958D-666EBE98ECB9}" type="parTrans" cxnId="{F21FA0E9-6CF7-4BCD-92E7-24C72A79D98D}">
      <dgm:prSet/>
      <dgm:spPr/>
      <dgm:t>
        <a:bodyPr/>
        <a:lstStyle/>
        <a:p>
          <a:endParaRPr lang="en-US" sz="2000"/>
        </a:p>
      </dgm:t>
    </dgm:pt>
    <dgm:pt modelId="{6D7A9B46-CD8D-4265-9A98-B341CE4E2D69}" type="sibTrans" cxnId="{F21FA0E9-6CF7-4BCD-92E7-24C72A79D98D}">
      <dgm:prSet/>
      <dgm:spPr/>
      <dgm:t>
        <a:bodyPr/>
        <a:lstStyle/>
        <a:p>
          <a:endParaRPr lang="en-US" sz="2000"/>
        </a:p>
      </dgm:t>
    </dgm:pt>
    <dgm:pt modelId="{252FD82A-F91F-40CB-B7C5-892BC84B6E05}">
      <dgm:prSet custT="1"/>
      <dgm:spPr/>
      <dgm:t>
        <a:bodyPr/>
        <a:lstStyle/>
        <a:p>
          <a:pPr>
            <a:lnSpc>
              <a:spcPct val="100000"/>
            </a:lnSpc>
          </a:pPr>
          <a:r>
            <a:rPr lang="en-US" sz="2000" dirty="0"/>
            <a:t>How can you group the individual files into folders?</a:t>
          </a:r>
        </a:p>
        <a:p>
          <a:pPr>
            <a:lnSpc>
              <a:spcPct val="100000"/>
            </a:lnSpc>
          </a:pPr>
          <a:endParaRPr lang="en-US" sz="2000" dirty="0"/>
        </a:p>
        <a:p>
          <a:pPr>
            <a:lnSpc>
              <a:spcPct val="100000"/>
            </a:lnSpc>
          </a:pPr>
          <a:r>
            <a:rPr lang="en-US" sz="2000" dirty="0"/>
            <a:t>Can you improve the directory structure to address the needs you identified in (1)?</a:t>
          </a:r>
        </a:p>
      </dgm:t>
    </dgm:pt>
    <dgm:pt modelId="{708F3D8A-BB2A-451C-AB7E-223EA9AFFAAF}" type="parTrans" cxnId="{E7FD5238-F143-40BA-983E-A388F2550E95}">
      <dgm:prSet/>
      <dgm:spPr/>
      <dgm:t>
        <a:bodyPr/>
        <a:lstStyle/>
        <a:p>
          <a:endParaRPr lang="en-US" sz="2000"/>
        </a:p>
      </dgm:t>
    </dgm:pt>
    <dgm:pt modelId="{5DAD02C7-8D27-4560-A0CA-0DD20E636E97}" type="sibTrans" cxnId="{E7FD5238-F143-40BA-983E-A388F2550E95}">
      <dgm:prSet/>
      <dgm:spPr/>
      <dgm:t>
        <a:bodyPr/>
        <a:lstStyle/>
        <a:p>
          <a:endParaRPr lang="en-US" sz="2000"/>
        </a:p>
      </dgm:t>
    </dgm:pt>
    <dgm:pt modelId="{549491F6-61B6-4824-97C2-014AA0B57959}" type="pres">
      <dgm:prSet presAssocID="{4FF1D0C3-A552-4C88-B505-873CC67C3E96}" presName="root" presStyleCnt="0">
        <dgm:presLayoutVars>
          <dgm:dir/>
          <dgm:resizeHandles val="exact"/>
        </dgm:presLayoutVars>
      </dgm:prSet>
      <dgm:spPr/>
    </dgm:pt>
    <dgm:pt modelId="{DA85C200-E7AF-4046-82AF-33BF1C894D0D}" type="pres">
      <dgm:prSet presAssocID="{D51241D2-0FA2-4702-933F-157E64CBEF1C}" presName="compNode" presStyleCnt="0"/>
      <dgm:spPr/>
    </dgm:pt>
    <dgm:pt modelId="{90371DA4-1B05-4E1D-84B9-346F1E4E73F6}" type="pres">
      <dgm:prSet presAssocID="{D51241D2-0FA2-4702-933F-157E64CBEF1C}" presName="iconRect" presStyleLbl="node1" presStyleIdx="0" presStyleCnt="3" custLinFactNeighborX="-36" custLinFactNeighborY="-8878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21A7142-B316-4D9E-AC07-6B94A40C735C}" type="pres">
      <dgm:prSet presAssocID="{D51241D2-0FA2-4702-933F-157E64CBEF1C}" presName="iconSpace" presStyleCnt="0"/>
      <dgm:spPr/>
    </dgm:pt>
    <dgm:pt modelId="{9BE16F59-D599-41AD-A03F-6D337C527DDF}" type="pres">
      <dgm:prSet presAssocID="{D51241D2-0FA2-4702-933F-157E64CBEF1C}" presName="parTx" presStyleLbl="revTx" presStyleIdx="0" presStyleCnt="6" custLinFactNeighborY="-20925">
        <dgm:presLayoutVars>
          <dgm:chMax val="0"/>
          <dgm:chPref val="0"/>
        </dgm:presLayoutVars>
      </dgm:prSet>
      <dgm:spPr/>
    </dgm:pt>
    <dgm:pt modelId="{06CE098A-D194-4F4B-A36D-DE87844B5DC9}" type="pres">
      <dgm:prSet presAssocID="{D51241D2-0FA2-4702-933F-157E64CBEF1C}" presName="txSpace" presStyleCnt="0"/>
      <dgm:spPr/>
    </dgm:pt>
    <dgm:pt modelId="{58FF2F7A-3460-4450-BA4B-A0290B5424B6}" type="pres">
      <dgm:prSet presAssocID="{D51241D2-0FA2-4702-933F-157E64CBEF1C}" presName="desTx" presStyleLbl="revTx" presStyleIdx="1" presStyleCnt="6">
        <dgm:presLayoutVars/>
      </dgm:prSet>
      <dgm:spPr/>
    </dgm:pt>
    <dgm:pt modelId="{BD6B4270-67A4-4DD8-BCEF-71E3A4F721D1}" type="pres">
      <dgm:prSet presAssocID="{289947AA-4988-4C31-AA90-EFEF0009DCAA}" presName="sibTrans" presStyleCnt="0"/>
      <dgm:spPr/>
    </dgm:pt>
    <dgm:pt modelId="{91DE291E-C403-426F-A264-4C96E0888BF1}" type="pres">
      <dgm:prSet presAssocID="{D9331E94-A991-454A-90B7-093E9944AA50}" presName="compNode" presStyleCnt="0"/>
      <dgm:spPr/>
    </dgm:pt>
    <dgm:pt modelId="{05AA7E09-65EE-40CB-BB4B-2F331E1E107A}" type="pres">
      <dgm:prSet presAssocID="{D9331E94-A991-454A-90B7-093E9944AA50}" presName="iconRect" presStyleLbl="node1" presStyleIdx="1" presStyleCnt="3" custLinFactNeighborX="-13318" custLinFactNeighborY="-8490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2E196C4-A2C9-46C8-B3EE-46E25340AFF3}" type="pres">
      <dgm:prSet presAssocID="{D9331E94-A991-454A-90B7-093E9944AA50}" presName="iconSpace" presStyleCnt="0"/>
      <dgm:spPr/>
    </dgm:pt>
    <dgm:pt modelId="{B653B822-D891-42A9-92D8-A892ABB6872F}" type="pres">
      <dgm:prSet presAssocID="{D9331E94-A991-454A-90B7-093E9944AA50}" presName="parTx" presStyleLbl="revTx" presStyleIdx="2" presStyleCnt="6" custLinFactNeighborX="-1515" custLinFactNeighborY="-16275">
        <dgm:presLayoutVars>
          <dgm:chMax val="0"/>
          <dgm:chPref val="0"/>
        </dgm:presLayoutVars>
      </dgm:prSet>
      <dgm:spPr/>
    </dgm:pt>
    <dgm:pt modelId="{F5BC7AB3-007B-439C-854A-0F709B486EBB}" type="pres">
      <dgm:prSet presAssocID="{D9331E94-A991-454A-90B7-093E9944AA50}" presName="txSpace" presStyleCnt="0"/>
      <dgm:spPr/>
    </dgm:pt>
    <dgm:pt modelId="{242E86FB-BC75-45C5-9D80-52561A93F9CE}" type="pres">
      <dgm:prSet presAssocID="{D9331E94-A991-454A-90B7-093E9944AA50}" presName="desTx" presStyleLbl="revTx" presStyleIdx="3" presStyleCnt="6" custLinFactNeighborX="-1515" custLinFactNeighborY="1563">
        <dgm:presLayoutVars/>
      </dgm:prSet>
      <dgm:spPr/>
    </dgm:pt>
    <dgm:pt modelId="{59FB0C9C-4124-4154-8D2A-6F53A2961FBE}" type="pres">
      <dgm:prSet presAssocID="{5C03F858-19B9-46CC-AF98-9946474B6DB9}" presName="sibTrans" presStyleCnt="0"/>
      <dgm:spPr/>
    </dgm:pt>
    <dgm:pt modelId="{DB45FBC8-BA30-4D18-AFCD-37E9825F9AA6}" type="pres">
      <dgm:prSet presAssocID="{6862575B-AB60-4928-9DB6-3EEB2E314CB3}" presName="compNode" presStyleCnt="0"/>
      <dgm:spPr/>
    </dgm:pt>
    <dgm:pt modelId="{16EC199A-B710-4513-94E0-06AEE1561026}" type="pres">
      <dgm:prSet presAssocID="{6862575B-AB60-4928-9DB6-3EEB2E314CB3}" presName="iconRect" presStyleLbl="node1" presStyleIdx="2" presStyleCnt="3" custLinFactNeighborX="-6659" custLinFactNeighborY="-9655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lder"/>
        </a:ext>
      </dgm:extLst>
    </dgm:pt>
    <dgm:pt modelId="{DAACEAAD-F8F7-4300-AF07-4BF737965B0E}" type="pres">
      <dgm:prSet presAssocID="{6862575B-AB60-4928-9DB6-3EEB2E314CB3}" presName="iconSpace" presStyleCnt="0"/>
      <dgm:spPr/>
    </dgm:pt>
    <dgm:pt modelId="{96146BD7-7935-4A8C-AC80-33E7B02673F7}" type="pres">
      <dgm:prSet presAssocID="{6862575B-AB60-4928-9DB6-3EEB2E314CB3}" presName="parTx" presStyleLbl="revTx" presStyleIdx="4" presStyleCnt="6" custLinFactNeighborX="-520" custLinFactNeighborY="-20925">
        <dgm:presLayoutVars>
          <dgm:chMax val="0"/>
          <dgm:chPref val="0"/>
        </dgm:presLayoutVars>
      </dgm:prSet>
      <dgm:spPr/>
    </dgm:pt>
    <dgm:pt modelId="{46102D19-EFC2-45E9-ACA4-E2878CA2B5B2}" type="pres">
      <dgm:prSet presAssocID="{6862575B-AB60-4928-9DB6-3EEB2E314CB3}" presName="txSpace" presStyleCnt="0"/>
      <dgm:spPr/>
    </dgm:pt>
    <dgm:pt modelId="{F6D55E50-8F51-40D1-91E7-D80A6823787B}" type="pres">
      <dgm:prSet presAssocID="{6862575B-AB60-4928-9DB6-3EEB2E314CB3}" presName="desTx" presStyleLbl="revTx" presStyleIdx="5" presStyleCnt="6">
        <dgm:presLayoutVars/>
      </dgm:prSet>
      <dgm:spPr/>
    </dgm:pt>
  </dgm:ptLst>
  <dgm:cxnLst>
    <dgm:cxn modelId="{02F72328-129F-4BCA-AEF6-34A2961EE1EE}" type="presOf" srcId="{6862575B-AB60-4928-9DB6-3EEB2E314CB3}" destId="{96146BD7-7935-4A8C-AC80-33E7B02673F7}" srcOrd="0" destOrd="0" presId="urn:microsoft.com/office/officeart/2018/2/layout/IconLabelDescriptionList"/>
    <dgm:cxn modelId="{E7FD5238-F143-40BA-983E-A388F2550E95}" srcId="{6862575B-AB60-4928-9DB6-3EEB2E314CB3}" destId="{252FD82A-F91F-40CB-B7C5-892BC84B6E05}" srcOrd="0" destOrd="0" parTransId="{708F3D8A-BB2A-451C-AB7E-223EA9AFFAAF}" sibTransId="{5DAD02C7-8D27-4560-A0CA-0DD20E636E97}"/>
    <dgm:cxn modelId="{31B7BC45-ACCB-4161-8E0F-D73CD878303D}" srcId="{D51241D2-0FA2-4702-933F-157E64CBEF1C}" destId="{F4879D4E-E036-4AB3-8C85-455E1E578CDB}" srcOrd="0" destOrd="0" parTransId="{BAA76301-2431-4067-A18D-6A4888C2E596}" sibTransId="{87BDEE16-A482-4F6A-B440-B65EF9D215F8}"/>
    <dgm:cxn modelId="{7581B170-F440-48D9-A2B8-CE41E081B375}" type="presOf" srcId="{252FD82A-F91F-40CB-B7C5-892BC84B6E05}" destId="{F6D55E50-8F51-40D1-91E7-D80A6823787B}" srcOrd="0" destOrd="0" presId="urn:microsoft.com/office/officeart/2018/2/layout/IconLabelDescriptionList"/>
    <dgm:cxn modelId="{E077377E-A900-45F6-8DF0-8AD5608FA6B1}" type="presOf" srcId="{8D550E71-C70F-40FC-B54C-DFBF16D651AA}" destId="{58FF2F7A-3460-4450-BA4B-A0290B5424B6}" srcOrd="0" destOrd="1" presId="urn:microsoft.com/office/officeart/2018/2/layout/IconLabelDescriptionList"/>
    <dgm:cxn modelId="{D11A717F-6C01-4FC5-B2D0-8A2B094A6350}" srcId="{D9331E94-A991-454A-90B7-093E9944AA50}" destId="{BB0F6303-D6AD-458D-B099-CBFAF7D16C2A}" srcOrd="0" destOrd="0" parTransId="{CB2373AA-DFE0-44D2-AB51-8C4CA5989237}" sibTransId="{4D39E246-3BA7-4CB2-AD3B-DFE3F1308300}"/>
    <dgm:cxn modelId="{DDF4468C-F834-4126-93F0-D0AC5139C94E}" type="presOf" srcId="{4FF1D0C3-A552-4C88-B505-873CC67C3E96}" destId="{549491F6-61B6-4824-97C2-014AA0B57959}" srcOrd="0" destOrd="0" presId="urn:microsoft.com/office/officeart/2018/2/layout/IconLabelDescriptionList"/>
    <dgm:cxn modelId="{700759AD-72FE-4B25-98B4-FFD4A7734D8E}" type="presOf" srcId="{D51241D2-0FA2-4702-933F-157E64CBEF1C}" destId="{9BE16F59-D599-41AD-A03F-6D337C527DDF}" srcOrd="0" destOrd="0" presId="urn:microsoft.com/office/officeart/2018/2/layout/IconLabelDescriptionList"/>
    <dgm:cxn modelId="{198EB9B0-1FCB-4E9C-971A-85C5B58AB24B}" srcId="{D9331E94-A991-454A-90B7-093E9944AA50}" destId="{C9FB1959-E5BA-4480-8822-3968E984E39C}" srcOrd="1" destOrd="0" parTransId="{8D6F2EA7-149B-43C8-8EAD-5C0564EC080F}" sibTransId="{B8248A9F-9191-4B56-B865-46BD5EF63A9A}"/>
    <dgm:cxn modelId="{029A37B9-22B5-40B2-9C55-877131D835A5}" type="presOf" srcId="{F4879D4E-E036-4AB3-8C85-455E1E578CDB}" destId="{58FF2F7A-3460-4450-BA4B-A0290B5424B6}" srcOrd="0" destOrd="0" presId="urn:microsoft.com/office/officeart/2018/2/layout/IconLabelDescriptionList"/>
    <dgm:cxn modelId="{95B523BD-AEDD-4B97-BDE9-DFA1CCE30855}" srcId="{D51241D2-0FA2-4702-933F-157E64CBEF1C}" destId="{8D550E71-C70F-40FC-B54C-DFBF16D651AA}" srcOrd="1" destOrd="0" parTransId="{9632F1C0-DD91-4CFF-B3C5-B78752076883}" sibTransId="{78D13C7E-7B28-4E04-9A92-237418253653}"/>
    <dgm:cxn modelId="{F742EAE8-B7BE-4BF5-8544-B2259E16744F}" type="presOf" srcId="{BB0F6303-D6AD-458D-B099-CBFAF7D16C2A}" destId="{242E86FB-BC75-45C5-9D80-52561A93F9CE}" srcOrd="0" destOrd="0" presId="urn:microsoft.com/office/officeart/2018/2/layout/IconLabelDescriptionList"/>
    <dgm:cxn modelId="{F21FA0E9-6CF7-4BCD-92E7-24C72A79D98D}" srcId="{4FF1D0C3-A552-4C88-B505-873CC67C3E96}" destId="{6862575B-AB60-4928-9DB6-3EEB2E314CB3}" srcOrd="2" destOrd="0" parTransId="{5F809D1B-A4F9-4C84-958D-666EBE98ECB9}" sibTransId="{6D7A9B46-CD8D-4265-9A98-B341CE4E2D69}"/>
    <dgm:cxn modelId="{4498D2F2-E659-4685-B826-9C7AEA6B5C4B}" type="presOf" srcId="{C9FB1959-E5BA-4480-8822-3968E984E39C}" destId="{242E86FB-BC75-45C5-9D80-52561A93F9CE}" srcOrd="0" destOrd="1" presId="urn:microsoft.com/office/officeart/2018/2/layout/IconLabelDescriptionList"/>
    <dgm:cxn modelId="{ADF69FF8-BC6B-44D0-8E00-25D7E469B895}" type="presOf" srcId="{D9331E94-A991-454A-90B7-093E9944AA50}" destId="{B653B822-D891-42A9-92D8-A892ABB6872F}" srcOrd="0" destOrd="0" presId="urn:microsoft.com/office/officeart/2018/2/layout/IconLabelDescriptionList"/>
    <dgm:cxn modelId="{A76A22FF-6A58-4466-A86A-620C3D9430DE}" srcId="{4FF1D0C3-A552-4C88-B505-873CC67C3E96}" destId="{D9331E94-A991-454A-90B7-093E9944AA50}" srcOrd="1" destOrd="0" parTransId="{99818954-EDD8-4D17-8A86-634A523DB481}" sibTransId="{5C03F858-19B9-46CC-AF98-9946474B6DB9}"/>
    <dgm:cxn modelId="{E02FB4FF-D17B-40AF-9AE2-158390842F2F}" srcId="{4FF1D0C3-A552-4C88-B505-873CC67C3E96}" destId="{D51241D2-0FA2-4702-933F-157E64CBEF1C}" srcOrd="0" destOrd="0" parTransId="{F7DAD99F-0CE7-4D5D-8821-B7A05646A74A}" sibTransId="{289947AA-4988-4C31-AA90-EFEF0009DCAA}"/>
    <dgm:cxn modelId="{D4622E6A-F0E1-4A79-AF4A-526B0D75B5F7}" type="presParOf" srcId="{549491F6-61B6-4824-97C2-014AA0B57959}" destId="{DA85C200-E7AF-4046-82AF-33BF1C894D0D}" srcOrd="0" destOrd="0" presId="urn:microsoft.com/office/officeart/2018/2/layout/IconLabelDescriptionList"/>
    <dgm:cxn modelId="{D860C880-C974-4177-BCC2-C492C907E9EE}" type="presParOf" srcId="{DA85C200-E7AF-4046-82AF-33BF1C894D0D}" destId="{90371DA4-1B05-4E1D-84B9-346F1E4E73F6}" srcOrd="0" destOrd="0" presId="urn:microsoft.com/office/officeart/2018/2/layout/IconLabelDescriptionList"/>
    <dgm:cxn modelId="{54D463EA-EAA7-4A99-B170-5D0BA845A307}" type="presParOf" srcId="{DA85C200-E7AF-4046-82AF-33BF1C894D0D}" destId="{E21A7142-B316-4D9E-AC07-6B94A40C735C}" srcOrd="1" destOrd="0" presId="urn:microsoft.com/office/officeart/2018/2/layout/IconLabelDescriptionList"/>
    <dgm:cxn modelId="{D6C47C04-BAA1-4251-A150-D3E4DEA926A4}" type="presParOf" srcId="{DA85C200-E7AF-4046-82AF-33BF1C894D0D}" destId="{9BE16F59-D599-41AD-A03F-6D337C527DDF}" srcOrd="2" destOrd="0" presId="urn:microsoft.com/office/officeart/2018/2/layout/IconLabelDescriptionList"/>
    <dgm:cxn modelId="{26052518-A655-4FA2-9194-E032428B98DC}" type="presParOf" srcId="{DA85C200-E7AF-4046-82AF-33BF1C894D0D}" destId="{06CE098A-D194-4F4B-A36D-DE87844B5DC9}" srcOrd="3" destOrd="0" presId="urn:microsoft.com/office/officeart/2018/2/layout/IconLabelDescriptionList"/>
    <dgm:cxn modelId="{BD6512B4-EF29-43CE-ADC6-B8B62A0C8026}" type="presParOf" srcId="{DA85C200-E7AF-4046-82AF-33BF1C894D0D}" destId="{58FF2F7A-3460-4450-BA4B-A0290B5424B6}" srcOrd="4" destOrd="0" presId="urn:microsoft.com/office/officeart/2018/2/layout/IconLabelDescriptionList"/>
    <dgm:cxn modelId="{F2427543-C8EF-40B1-8293-A421F5E668A4}" type="presParOf" srcId="{549491F6-61B6-4824-97C2-014AA0B57959}" destId="{BD6B4270-67A4-4DD8-BCEF-71E3A4F721D1}" srcOrd="1" destOrd="0" presId="urn:microsoft.com/office/officeart/2018/2/layout/IconLabelDescriptionList"/>
    <dgm:cxn modelId="{C4BE5D19-51C0-47CD-811B-859749A5E606}" type="presParOf" srcId="{549491F6-61B6-4824-97C2-014AA0B57959}" destId="{91DE291E-C403-426F-A264-4C96E0888BF1}" srcOrd="2" destOrd="0" presId="urn:microsoft.com/office/officeart/2018/2/layout/IconLabelDescriptionList"/>
    <dgm:cxn modelId="{0F105F4C-DEB3-4F0B-A7DC-3D26FA2A72B5}" type="presParOf" srcId="{91DE291E-C403-426F-A264-4C96E0888BF1}" destId="{05AA7E09-65EE-40CB-BB4B-2F331E1E107A}" srcOrd="0" destOrd="0" presId="urn:microsoft.com/office/officeart/2018/2/layout/IconLabelDescriptionList"/>
    <dgm:cxn modelId="{2D65F7B4-15D2-42CF-8F0E-2482D7893EB8}" type="presParOf" srcId="{91DE291E-C403-426F-A264-4C96E0888BF1}" destId="{02E196C4-A2C9-46C8-B3EE-46E25340AFF3}" srcOrd="1" destOrd="0" presId="urn:microsoft.com/office/officeart/2018/2/layout/IconLabelDescriptionList"/>
    <dgm:cxn modelId="{C2CE35B9-2338-47EA-AD8B-1B5C12E20564}" type="presParOf" srcId="{91DE291E-C403-426F-A264-4C96E0888BF1}" destId="{B653B822-D891-42A9-92D8-A892ABB6872F}" srcOrd="2" destOrd="0" presId="urn:microsoft.com/office/officeart/2018/2/layout/IconLabelDescriptionList"/>
    <dgm:cxn modelId="{9085C7A0-4C3E-46D7-8916-ECD4B02DB54D}" type="presParOf" srcId="{91DE291E-C403-426F-A264-4C96E0888BF1}" destId="{F5BC7AB3-007B-439C-854A-0F709B486EBB}" srcOrd="3" destOrd="0" presId="urn:microsoft.com/office/officeart/2018/2/layout/IconLabelDescriptionList"/>
    <dgm:cxn modelId="{E2A2BA5C-1A5E-430E-AD25-9A0E05DB0088}" type="presParOf" srcId="{91DE291E-C403-426F-A264-4C96E0888BF1}" destId="{242E86FB-BC75-45C5-9D80-52561A93F9CE}" srcOrd="4" destOrd="0" presId="urn:microsoft.com/office/officeart/2018/2/layout/IconLabelDescriptionList"/>
    <dgm:cxn modelId="{2CFBE0C7-62F3-414F-A1F2-81F4D62D4D3F}" type="presParOf" srcId="{549491F6-61B6-4824-97C2-014AA0B57959}" destId="{59FB0C9C-4124-4154-8D2A-6F53A2961FBE}" srcOrd="3" destOrd="0" presId="urn:microsoft.com/office/officeart/2018/2/layout/IconLabelDescriptionList"/>
    <dgm:cxn modelId="{4775369E-0239-4E8C-B36C-45B8CC69116C}" type="presParOf" srcId="{549491F6-61B6-4824-97C2-014AA0B57959}" destId="{DB45FBC8-BA30-4D18-AFCD-37E9825F9AA6}" srcOrd="4" destOrd="0" presId="urn:microsoft.com/office/officeart/2018/2/layout/IconLabelDescriptionList"/>
    <dgm:cxn modelId="{B02EC0F7-CBB9-4873-93EC-2828C72C00D3}" type="presParOf" srcId="{DB45FBC8-BA30-4D18-AFCD-37E9825F9AA6}" destId="{16EC199A-B710-4513-94E0-06AEE1561026}" srcOrd="0" destOrd="0" presId="urn:microsoft.com/office/officeart/2018/2/layout/IconLabelDescriptionList"/>
    <dgm:cxn modelId="{723A904E-4A67-469F-B03B-D7BAC5EF58D3}" type="presParOf" srcId="{DB45FBC8-BA30-4D18-AFCD-37E9825F9AA6}" destId="{DAACEAAD-F8F7-4300-AF07-4BF737965B0E}" srcOrd="1" destOrd="0" presId="urn:microsoft.com/office/officeart/2018/2/layout/IconLabelDescriptionList"/>
    <dgm:cxn modelId="{BF98A9F2-8C03-40B4-8329-01264A5E3A99}" type="presParOf" srcId="{DB45FBC8-BA30-4D18-AFCD-37E9825F9AA6}" destId="{96146BD7-7935-4A8C-AC80-33E7B02673F7}" srcOrd="2" destOrd="0" presId="urn:microsoft.com/office/officeart/2018/2/layout/IconLabelDescriptionList"/>
    <dgm:cxn modelId="{3462C903-71AB-47DE-AAE0-4D6002CB7CCD}" type="presParOf" srcId="{DB45FBC8-BA30-4D18-AFCD-37E9825F9AA6}" destId="{46102D19-EFC2-45E9-ACA4-E2878CA2B5B2}" srcOrd="3" destOrd="0" presId="urn:microsoft.com/office/officeart/2018/2/layout/IconLabelDescriptionList"/>
    <dgm:cxn modelId="{352A156F-060F-4164-B3A6-440D5EFA9710}" type="presParOf" srcId="{DB45FBC8-BA30-4D18-AFCD-37E9825F9AA6}" destId="{F6D55E50-8F51-40D1-91E7-D80A6823787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71DA4-1B05-4E1D-84B9-346F1E4E73F6}">
      <dsp:nvSpPr>
        <dsp:cNvPr id="0" name=""/>
        <dsp:cNvSpPr/>
      </dsp:nvSpPr>
      <dsp:spPr>
        <a:xfrm>
          <a:off x="5868" y="0"/>
          <a:ext cx="1205173" cy="12051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E16F59-D599-41AD-A03F-6D337C527DDF}">
      <dsp:nvSpPr>
        <dsp:cNvPr id="0" name=""/>
        <dsp:cNvSpPr/>
      </dsp:nvSpPr>
      <dsp:spPr>
        <a:xfrm>
          <a:off x="6302" y="1180742"/>
          <a:ext cx="3443352" cy="1251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1. Consider the files for (one of) your research projects. Diagram or screenshot your directory structure. </a:t>
          </a:r>
        </a:p>
      </dsp:txBody>
      <dsp:txXfrm>
        <a:off x="6302" y="1180742"/>
        <a:ext cx="3443352" cy="1251703"/>
      </dsp:txXfrm>
    </dsp:sp>
    <dsp:sp modelId="{58FF2F7A-3460-4450-BA4B-A0290B5424B6}">
      <dsp:nvSpPr>
        <dsp:cNvPr id="0" name=""/>
        <dsp:cNvSpPr/>
      </dsp:nvSpPr>
      <dsp:spPr>
        <a:xfrm>
          <a:off x="6302" y="2804824"/>
          <a:ext cx="3443352" cy="271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a:t>What works and what doesn’t work about this structure?</a:t>
          </a:r>
        </a:p>
        <a:p>
          <a:pPr marL="0" lvl="0" indent="0" algn="l" defTabSz="889000">
            <a:lnSpc>
              <a:spcPct val="100000"/>
            </a:lnSpc>
            <a:spcBef>
              <a:spcPct val="0"/>
            </a:spcBef>
            <a:spcAft>
              <a:spcPct val="35000"/>
            </a:spcAft>
            <a:buNone/>
          </a:pPr>
          <a:r>
            <a:rPr lang="en-US" sz="2000" kern="1200"/>
            <a:t>Who else might need access to these files? </a:t>
          </a:r>
        </a:p>
      </dsp:txBody>
      <dsp:txXfrm>
        <a:off x="6302" y="2804824"/>
        <a:ext cx="3443352" cy="2718151"/>
      </dsp:txXfrm>
    </dsp:sp>
    <dsp:sp modelId="{05AA7E09-65EE-40CB-BB4B-2F331E1E107A}">
      <dsp:nvSpPr>
        <dsp:cNvPr id="0" name=""/>
        <dsp:cNvSpPr/>
      </dsp:nvSpPr>
      <dsp:spPr>
        <a:xfrm>
          <a:off x="3891736" y="0"/>
          <a:ext cx="1205173" cy="12051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53B822-D891-42A9-92D8-A892ABB6872F}">
      <dsp:nvSpPr>
        <dsp:cNvPr id="0" name=""/>
        <dsp:cNvSpPr/>
      </dsp:nvSpPr>
      <dsp:spPr>
        <a:xfrm>
          <a:off x="4000074" y="1238946"/>
          <a:ext cx="3443352" cy="1251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2. Assess your naming scheme for the files related to this project.</a:t>
          </a:r>
        </a:p>
      </dsp:txBody>
      <dsp:txXfrm>
        <a:off x="4000074" y="1238946"/>
        <a:ext cx="3443352" cy="1251703"/>
      </dsp:txXfrm>
    </dsp:sp>
    <dsp:sp modelId="{242E86FB-BC75-45C5-9D80-52561A93F9CE}">
      <dsp:nvSpPr>
        <dsp:cNvPr id="0" name=""/>
        <dsp:cNvSpPr/>
      </dsp:nvSpPr>
      <dsp:spPr>
        <a:xfrm>
          <a:off x="4000074" y="2804824"/>
          <a:ext cx="3443352" cy="271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t>What kinds of files do you create and in what formats? </a:t>
          </a:r>
        </a:p>
        <a:p>
          <a:pPr marL="0" lvl="0" indent="0" algn="l" defTabSz="889000">
            <a:lnSpc>
              <a:spcPct val="100000"/>
            </a:lnSpc>
            <a:spcBef>
              <a:spcPct val="0"/>
            </a:spcBef>
            <a:spcAft>
              <a:spcPct val="35000"/>
            </a:spcAft>
            <a:buNone/>
          </a:pPr>
          <a:r>
            <a:rPr lang="en-US" sz="2000" kern="1200" dirty="0"/>
            <a:t>What are the unique characteristics of these files? E.g. date created, experiment number, investigator, location</a:t>
          </a:r>
        </a:p>
        <a:p>
          <a:pPr marL="0" lvl="0" indent="0" algn="l" defTabSz="889000">
            <a:lnSpc>
              <a:spcPct val="100000"/>
            </a:lnSpc>
            <a:spcBef>
              <a:spcPct val="0"/>
            </a:spcBef>
            <a:spcAft>
              <a:spcPct val="35000"/>
            </a:spcAft>
            <a:buNone/>
          </a:pPr>
          <a:r>
            <a:rPr lang="en-US" sz="2000" kern="1200" dirty="0"/>
            <a:t>Use the unique identifiers to draft file names</a:t>
          </a:r>
        </a:p>
      </dsp:txBody>
      <dsp:txXfrm>
        <a:off x="4000074" y="2804824"/>
        <a:ext cx="3443352" cy="2718151"/>
      </dsp:txXfrm>
    </dsp:sp>
    <dsp:sp modelId="{16EC199A-B710-4513-94E0-06AEE1561026}">
      <dsp:nvSpPr>
        <dsp:cNvPr id="0" name=""/>
        <dsp:cNvSpPr/>
      </dsp:nvSpPr>
      <dsp:spPr>
        <a:xfrm>
          <a:off x="8017928" y="0"/>
          <a:ext cx="1205173" cy="12051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146BD7-7935-4A8C-AC80-33E7B02673F7}">
      <dsp:nvSpPr>
        <dsp:cNvPr id="0" name=""/>
        <dsp:cNvSpPr/>
      </dsp:nvSpPr>
      <dsp:spPr>
        <a:xfrm>
          <a:off x="8080275" y="1180742"/>
          <a:ext cx="3443352" cy="1251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3. Create a systemic folder hierarchy</a:t>
          </a:r>
        </a:p>
      </dsp:txBody>
      <dsp:txXfrm>
        <a:off x="8080275" y="1180742"/>
        <a:ext cx="3443352" cy="1251703"/>
      </dsp:txXfrm>
    </dsp:sp>
    <dsp:sp modelId="{F6D55E50-8F51-40D1-91E7-D80A6823787B}">
      <dsp:nvSpPr>
        <dsp:cNvPr id="0" name=""/>
        <dsp:cNvSpPr/>
      </dsp:nvSpPr>
      <dsp:spPr>
        <a:xfrm>
          <a:off x="8098181" y="2804824"/>
          <a:ext cx="3443352" cy="271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t>How can you group the individual files into folders?</a:t>
          </a:r>
        </a:p>
        <a:p>
          <a:pPr marL="0" lvl="0" indent="0" algn="l" defTabSz="889000">
            <a:lnSpc>
              <a:spcPct val="100000"/>
            </a:lnSpc>
            <a:spcBef>
              <a:spcPct val="0"/>
            </a:spcBef>
            <a:spcAft>
              <a:spcPct val="35000"/>
            </a:spcAft>
            <a:buNone/>
          </a:pPr>
          <a:endParaRPr lang="en-US" sz="2000" kern="1200" dirty="0"/>
        </a:p>
        <a:p>
          <a:pPr marL="0" lvl="0" indent="0" algn="l" defTabSz="889000">
            <a:lnSpc>
              <a:spcPct val="100000"/>
            </a:lnSpc>
            <a:spcBef>
              <a:spcPct val="0"/>
            </a:spcBef>
            <a:spcAft>
              <a:spcPct val="35000"/>
            </a:spcAft>
            <a:buNone/>
          </a:pPr>
          <a:r>
            <a:rPr lang="en-US" sz="2000" kern="1200" dirty="0"/>
            <a:t>Can you improve the directory structure to address the needs you identified in (1)?</a:t>
          </a:r>
        </a:p>
      </dsp:txBody>
      <dsp:txXfrm>
        <a:off x="8098181" y="2804824"/>
        <a:ext cx="3443352" cy="271815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8C2F4-F781-034D-A742-B6D3765181E6}" type="datetimeFigureOut">
              <a:rPr lang="en-US" smtClean="0"/>
              <a:t>6/3/22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A0E25-02A4-E54E-ABAE-BDAA005BDA79}" type="slidenum">
              <a:rPr lang="en-US" smtClean="0"/>
              <a:t>‹#›</a:t>
            </a:fld>
            <a:endParaRPr lang="en-US"/>
          </a:p>
        </p:txBody>
      </p:sp>
    </p:spTree>
    <p:extLst>
      <p:ext uri="{BB962C8B-B14F-4D97-AF65-F5344CB8AC3E}">
        <p14:creationId xmlns:p14="http://schemas.microsoft.com/office/powerpoint/2010/main" val="173755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12</a:t>
            </a:fld>
            <a:endParaRPr lang="en-US"/>
          </a:p>
        </p:txBody>
      </p:sp>
    </p:spTree>
    <p:extLst>
      <p:ext uri="{BB962C8B-B14F-4D97-AF65-F5344CB8AC3E}">
        <p14:creationId xmlns:p14="http://schemas.microsoft.com/office/powerpoint/2010/main" val="203811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A0E25-02A4-E54E-ABAE-BDAA005BDA79}" type="slidenum">
              <a:rPr lang="en-US" smtClean="0"/>
              <a:t>18</a:t>
            </a:fld>
            <a:endParaRPr lang="en-US"/>
          </a:p>
        </p:txBody>
      </p:sp>
    </p:spTree>
    <p:extLst>
      <p:ext uri="{BB962C8B-B14F-4D97-AF65-F5344CB8AC3E}">
        <p14:creationId xmlns:p14="http://schemas.microsoft.com/office/powerpoint/2010/main" val="413019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C9D-E730-974E-8BD5-23C223ADE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5D7B8-6B7E-7B40-9A0C-6BA1F6D234A5}"/>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82652-1C6F-7742-8A5A-37B26E54535A}"/>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5" name="Footer Placeholder 4">
            <a:extLst>
              <a:ext uri="{FF2B5EF4-FFF2-40B4-BE49-F238E27FC236}">
                <a16:creationId xmlns:a16="http://schemas.microsoft.com/office/drawing/2014/main" id="{41A441EB-6F30-2245-AC17-46482A0CC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49E06-16ED-9348-B867-1634077BD856}"/>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81338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6D8B-0B5D-FB43-A613-2658245FC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64A8E-CE19-2248-A7FD-DFB40E785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B9D5F-E875-6845-B5CB-44A4E7B88690}"/>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5" name="Footer Placeholder 4">
            <a:extLst>
              <a:ext uri="{FF2B5EF4-FFF2-40B4-BE49-F238E27FC236}">
                <a16:creationId xmlns:a16="http://schemas.microsoft.com/office/drawing/2014/main" id="{4FE08E5C-8E11-F24F-86F5-5807B2F7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F27BC-8598-9A4A-AE2C-92B6AB7B816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6437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AA5FA-2BB7-5E48-9186-8EE53B90C81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60F50-D507-2F4B-9C54-83B57F64FC3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13FB1-AD00-0E48-8E34-C405AA79C83B}"/>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5" name="Footer Placeholder 4">
            <a:extLst>
              <a:ext uri="{FF2B5EF4-FFF2-40B4-BE49-F238E27FC236}">
                <a16:creationId xmlns:a16="http://schemas.microsoft.com/office/drawing/2014/main" id="{C6EBBF35-C5DF-194E-9463-4E60A8E19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BE82C-5993-B442-9952-B0CB3E911D40}"/>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33852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112B-10C1-FF4A-AA86-EED08CDE2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C9610-B74D-314D-9661-8981DE269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B36F-1106-1544-819E-5029CF762611}"/>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5" name="Footer Placeholder 4">
            <a:extLst>
              <a:ext uri="{FF2B5EF4-FFF2-40B4-BE49-F238E27FC236}">
                <a16:creationId xmlns:a16="http://schemas.microsoft.com/office/drawing/2014/main" id="{CA726A0A-5C22-7E48-9370-9951277A2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DB376-559A-5E45-BA88-C88DF0FE9822}"/>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51490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6F64-E4AC-8945-9E92-04FB4E44443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13E4-E44A-0C45-8AFF-3D42EC86001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3D0BE-1647-CB4D-97A6-45547FCBCF75}"/>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5" name="Footer Placeholder 4">
            <a:extLst>
              <a:ext uri="{FF2B5EF4-FFF2-40B4-BE49-F238E27FC236}">
                <a16:creationId xmlns:a16="http://schemas.microsoft.com/office/drawing/2014/main" id="{702F9662-F8BF-C34C-BAA2-C234B3CCF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DBFA3-D790-3143-91C0-5DD921A4DB08}"/>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575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76D-1F95-FF4E-9267-71CEA7098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601EE-763C-A44E-A7EC-19C1EF052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216B7-D010-2043-8BD9-17C50C04D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5CF35-D9EE-F143-83CC-894CE617FF74}"/>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6" name="Footer Placeholder 5">
            <a:extLst>
              <a:ext uri="{FF2B5EF4-FFF2-40B4-BE49-F238E27FC236}">
                <a16:creationId xmlns:a16="http://schemas.microsoft.com/office/drawing/2014/main" id="{9CAE29B7-85CB-624E-BC0E-076ABCE94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F6F87-B0DF-EE4E-BD98-39F702B0D6AC}"/>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5892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38E3-BAEF-0645-9F9B-696330E0EE7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98238-7F5C-AC4C-B20A-E9A07CA4D23A}"/>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D4763-B361-644B-9CFF-27289134DDD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30D00C-7FEC-BF41-A8C4-B158A93D7FAC}"/>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3099D-892B-6C42-90A4-922FF6595DF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8F982-07F6-E749-A36D-09796EF021AA}"/>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8" name="Footer Placeholder 7">
            <a:extLst>
              <a:ext uri="{FF2B5EF4-FFF2-40B4-BE49-F238E27FC236}">
                <a16:creationId xmlns:a16="http://schemas.microsoft.com/office/drawing/2014/main" id="{E9EEE578-4E74-C040-8BA6-A48C77B27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D4EE4B-11EB-854F-8520-5E037E72D3AF}"/>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296025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2A49-FCCD-9149-89C8-D07801C40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9DC65-4975-8C48-AEBB-9A1CABA92774}"/>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4" name="Footer Placeholder 3">
            <a:extLst>
              <a:ext uri="{FF2B5EF4-FFF2-40B4-BE49-F238E27FC236}">
                <a16:creationId xmlns:a16="http://schemas.microsoft.com/office/drawing/2014/main" id="{C82D454C-6219-EC45-8198-9342BD0859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73BBA-D1A3-D649-8895-D35D361ACE0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6109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F92C7-7162-6F4E-BFDE-8D85A8716519}"/>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3" name="Footer Placeholder 2">
            <a:extLst>
              <a:ext uri="{FF2B5EF4-FFF2-40B4-BE49-F238E27FC236}">
                <a16:creationId xmlns:a16="http://schemas.microsoft.com/office/drawing/2014/main" id="{CEF47F9F-65A1-F34E-8A6D-82737E49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65DC49-5B91-0744-A812-2ECC57AE459D}"/>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84855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01CF-5414-B84C-A299-A2094FD46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48A8F-528C-3047-ACD3-B46B36D8727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BFAB2-18CC-5646-B02D-2652AF0D364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F44AA-AC0C-0A44-B233-E00D9AE51FF8}"/>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6" name="Footer Placeholder 5">
            <a:extLst>
              <a:ext uri="{FF2B5EF4-FFF2-40B4-BE49-F238E27FC236}">
                <a16:creationId xmlns:a16="http://schemas.microsoft.com/office/drawing/2014/main" id="{FE58993E-007B-F54E-9E54-0E5783447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06F5C-D7FF-C447-9249-23BA7FA0D2AB}"/>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6733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E8E6-23C3-0C4D-9431-D21DE1DE7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3C6F27-E13A-2244-B32F-9BD3914D9557}"/>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C0F89CE6-CC28-4944-8C67-D70EE530D2F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2DBD7-AFAD-984D-B693-91969947AEF4}"/>
              </a:ext>
            </a:extLst>
          </p:cNvPr>
          <p:cNvSpPr>
            <a:spLocks noGrp="1"/>
          </p:cNvSpPr>
          <p:nvPr>
            <p:ph type="dt" sz="half" idx="10"/>
          </p:nvPr>
        </p:nvSpPr>
        <p:spPr/>
        <p:txBody>
          <a:bodyPr/>
          <a:lstStyle/>
          <a:p>
            <a:fld id="{BC2E0F42-2732-0946-871B-2BECB08500FA}" type="datetimeFigureOut">
              <a:rPr lang="en-US" smtClean="0"/>
              <a:t>6/3/22</a:t>
            </a:fld>
            <a:endParaRPr lang="en-US"/>
          </a:p>
        </p:txBody>
      </p:sp>
      <p:sp>
        <p:nvSpPr>
          <p:cNvPr id="6" name="Footer Placeholder 5">
            <a:extLst>
              <a:ext uri="{FF2B5EF4-FFF2-40B4-BE49-F238E27FC236}">
                <a16:creationId xmlns:a16="http://schemas.microsoft.com/office/drawing/2014/main" id="{1295C2A8-EE72-2B44-B4BF-ED5778903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5744E-3A1A-174A-B0D3-A021358FE1CA}"/>
              </a:ext>
            </a:extLst>
          </p:cNvPr>
          <p:cNvSpPr>
            <a:spLocks noGrp="1"/>
          </p:cNvSpPr>
          <p:nvPr>
            <p:ph type="sldNum" sz="quarter" idx="12"/>
          </p:nvPr>
        </p:nvSpPr>
        <p:spPr/>
        <p:txBody>
          <a:bodyPr/>
          <a:lstStyle/>
          <a:p>
            <a:fld id="{2D872293-1A32-C246-B383-FD86FF83AFB9}" type="slidenum">
              <a:rPr lang="en-US" smtClean="0"/>
              <a:t>‹#›</a:t>
            </a:fld>
            <a:endParaRPr lang="en-US"/>
          </a:p>
        </p:txBody>
      </p:sp>
    </p:spTree>
    <p:extLst>
      <p:ext uri="{BB962C8B-B14F-4D97-AF65-F5344CB8AC3E}">
        <p14:creationId xmlns:p14="http://schemas.microsoft.com/office/powerpoint/2010/main" val="341242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A2F77-2DAF-124F-A91F-4C656A9B757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2448A-9A77-A840-8432-B3F2EF8BA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7DC1E-CF9C-4A49-9928-E7A2FB13630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E0F42-2732-0946-871B-2BECB08500FA}" type="datetimeFigureOut">
              <a:rPr lang="en-US" smtClean="0"/>
              <a:t>6/3/22</a:t>
            </a:fld>
            <a:endParaRPr lang="en-US"/>
          </a:p>
        </p:txBody>
      </p:sp>
      <p:sp>
        <p:nvSpPr>
          <p:cNvPr id="5" name="Footer Placeholder 4">
            <a:extLst>
              <a:ext uri="{FF2B5EF4-FFF2-40B4-BE49-F238E27FC236}">
                <a16:creationId xmlns:a16="http://schemas.microsoft.com/office/drawing/2014/main" id="{443F3AB3-64EE-2E43-9B47-8C62C353870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7B206-EF39-A14D-A0F6-603D4411CBC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72293-1A32-C246-B383-FD86FF83AFB9}" type="slidenum">
              <a:rPr lang="en-US" smtClean="0"/>
              <a:t>‹#›</a:t>
            </a:fld>
            <a:endParaRPr lang="en-US"/>
          </a:p>
        </p:txBody>
      </p:sp>
    </p:spTree>
    <p:extLst>
      <p:ext uri="{BB962C8B-B14F-4D97-AF65-F5344CB8AC3E}">
        <p14:creationId xmlns:p14="http://schemas.microsoft.com/office/powerpoint/2010/main" val="172669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stats.wtf/project-oriented-workflow.html" TargetMode="External"/><Relationship Id="rId2" Type="http://schemas.openxmlformats.org/officeDocument/2006/relationships/hyperlink" Target="https://www.tidyverse.org/blog/2017/12/workflow-vs-scrip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hyperlink" Target="https://reproducible-science-curriculum.github.io/"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146/annurev-publhealth-012420-10511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fair.org/fair-princip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ida-global.or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hyperlink" Target="http://ohi-science.org/betterscienceinlesstim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67A6-78BF-794B-B399-6A9F994F3408}"/>
              </a:ext>
            </a:extLst>
          </p:cNvPr>
          <p:cNvSpPr>
            <a:spLocks noGrp="1"/>
          </p:cNvSpPr>
          <p:nvPr>
            <p:ph type="ctrTitle"/>
          </p:nvPr>
        </p:nvSpPr>
        <p:spPr>
          <a:xfrm>
            <a:off x="1" y="1357149"/>
            <a:ext cx="12192000" cy="2387600"/>
          </a:xfrm>
        </p:spPr>
        <p:txBody>
          <a:bodyPr/>
          <a:lstStyle/>
          <a:p>
            <a:r>
              <a:rPr lang="en-US" dirty="0"/>
              <a:t>Good Data Practices</a:t>
            </a:r>
          </a:p>
        </p:txBody>
      </p:sp>
      <p:sp>
        <p:nvSpPr>
          <p:cNvPr id="3" name="Subtitle 2">
            <a:extLst>
              <a:ext uri="{FF2B5EF4-FFF2-40B4-BE49-F238E27FC236}">
                <a16:creationId xmlns:a16="http://schemas.microsoft.com/office/drawing/2014/main" id="{35CA5BE9-132D-0240-B001-30A96BCF773D}"/>
              </a:ext>
            </a:extLst>
          </p:cNvPr>
          <p:cNvSpPr>
            <a:spLocks noGrp="1"/>
          </p:cNvSpPr>
          <p:nvPr>
            <p:ph type="subTitle" idx="1"/>
          </p:nvPr>
        </p:nvSpPr>
        <p:spPr>
          <a:xfrm>
            <a:off x="1524000" y="3744749"/>
            <a:ext cx="9144000" cy="1655763"/>
          </a:xfrm>
        </p:spPr>
        <p:txBody>
          <a:bodyPr/>
          <a:lstStyle/>
          <a:p>
            <a:r>
              <a:rPr lang="en-US" dirty="0"/>
              <a:t>Data4ML</a:t>
            </a:r>
          </a:p>
          <a:p>
            <a:r>
              <a:rPr lang="en-US" dirty="0"/>
              <a:t>Summer 2022</a:t>
            </a:r>
          </a:p>
        </p:txBody>
      </p:sp>
      <p:pic>
        <p:nvPicPr>
          <p:cNvPr id="4" name="Picture 3">
            <a:extLst>
              <a:ext uri="{FF2B5EF4-FFF2-40B4-BE49-F238E27FC236}">
                <a16:creationId xmlns:a16="http://schemas.microsoft.com/office/drawing/2014/main" id="{BD382573-6ECB-2184-85A5-8BCA8F156123}"/>
              </a:ext>
            </a:extLst>
          </p:cNvPr>
          <p:cNvPicPr>
            <a:picLocks noChangeAspect="1"/>
          </p:cNvPicPr>
          <p:nvPr/>
        </p:nvPicPr>
        <p:blipFill rotWithShape="1">
          <a:blip r:embed="rId2">
            <a:clrChange>
              <a:clrFrom>
                <a:srgbClr val="FFFFFF"/>
              </a:clrFrom>
              <a:clrTo>
                <a:srgbClr val="FFFFFF">
                  <a:alpha val="0"/>
                </a:srgbClr>
              </a:clrTo>
            </a:clrChange>
            <a:alphaModFix amt="22000"/>
          </a:blip>
          <a:srcRect l="14155" r="4583" b="14912"/>
          <a:stretch/>
        </p:blipFill>
        <p:spPr>
          <a:xfrm rot="16200000">
            <a:off x="3100981" y="-447633"/>
            <a:ext cx="6873090" cy="7727548"/>
          </a:xfrm>
          <a:prstGeom prst="rect">
            <a:avLst/>
          </a:prstGeom>
        </p:spPr>
      </p:pic>
    </p:spTree>
    <p:extLst>
      <p:ext uri="{BB962C8B-B14F-4D97-AF65-F5344CB8AC3E}">
        <p14:creationId xmlns:p14="http://schemas.microsoft.com/office/powerpoint/2010/main" val="261529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D524-1545-5146-A829-30DE8B31D8AD}"/>
              </a:ext>
            </a:extLst>
          </p:cNvPr>
          <p:cNvSpPr>
            <a:spLocks noGrp="1"/>
          </p:cNvSpPr>
          <p:nvPr>
            <p:ph type="title"/>
          </p:nvPr>
        </p:nvSpPr>
        <p:spPr/>
        <p:txBody>
          <a:bodyPr/>
          <a:lstStyle/>
          <a:p>
            <a:pPr algn="ctr"/>
            <a:r>
              <a:rPr lang="en-US" i="1" dirty="0"/>
              <a:t>Collaboration exercise</a:t>
            </a:r>
          </a:p>
        </p:txBody>
      </p:sp>
      <p:sp>
        <p:nvSpPr>
          <p:cNvPr id="4" name="Content Placeholder 3">
            <a:extLst>
              <a:ext uri="{FF2B5EF4-FFF2-40B4-BE49-F238E27FC236}">
                <a16:creationId xmlns:a16="http://schemas.microsoft.com/office/drawing/2014/main" id="{1B92821E-154E-9641-8AFD-DB9D508BD125}"/>
              </a:ext>
            </a:extLst>
          </p:cNvPr>
          <p:cNvSpPr>
            <a:spLocks noGrp="1"/>
          </p:cNvSpPr>
          <p:nvPr>
            <p:ph idx="1"/>
          </p:nvPr>
        </p:nvSpPr>
        <p:spPr/>
        <p:txBody>
          <a:bodyPr/>
          <a:lstStyle/>
          <a:p>
            <a:pPr marL="514338" indent="-514338">
              <a:buFont typeface="+mj-lt"/>
              <a:buAutoNum type="arabicPeriod"/>
            </a:pPr>
            <a:r>
              <a:rPr lang="en-US" dirty="0"/>
              <a:t>Diagram (part of) your research workflow </a:t>
            </a:r>
          </a:p>
          <a:p>
            <a:pPr marL="514338" indent="-514338">
              <a:buFont typeface="+mj-lt"/>
              <a:buAutoNum type="arabicPeriod"/>
            </a:pPr>
            <a:r>
              <a:rPr lang="en-US" dirty="0"/>
              <a:t>Identify collaborators who contribute at different steps</a:t>
            </a:r>
          </a:p>
          <a:p>
            <a:pPr marL="514338" indent="-514338">
              <a:buFont typeface="+mj-lt"/>
              <a:buAutoNum type="arabicPeriod"/>
            </a:pPr>
            <a:r>
              <a:rPr lang="en-US" dirty="0"/>
              <a:t>Pick one step (e.g. moving from raw to processed data)</a:t>
            </a:r>
          </a:p>
          <a:p>
            <a:pPr marL="914377" lvl="1" indent="-457189">
              <a:buFont typeface="+mj-lt"/>
              <a:buAutoNum type="arabicPeriod"/>
            </a:pPr>
            <a:r>
              <a:rPr lang="en-US" dirty="0"/>
              <a:t>What access do your collaborators need to data, analysis, or products at this step? How do they contribute?</a:t>
            </a:r>
          </a:p>
          <a:p>
            <a:pPr marL="914377" lvl="1" indent="-457189">
              <a:buFont typeface="+mj-lt"/>
              <a:buAutoNum type="arabicPeriod"/>
            </a:pPr>
            <a:r>
              <a:rPr lang="en-US" dirty="0"/>
              <a:t>How do you maintain reproducibility with these collaborators at this step?</a:t>
            </a:r>
          </a:p>
          <a:p>
            <a:pPr marL="914377" lvl="1" indent="-457189">
              <a:buFont typeface="+mj-lt"/>
              <a:buAutoNum type="arabicPeriod"/>
            </a:pPr>
            <a:endParaRPr lang="en-US" dirty="0"/>
          </a:p>
          <a:p>
            <a:pPr marL="914377" lvl="1" indent="-457189">
              <a:buFont typeface="+mj-lt"/>
              <a:buAutoNum type="arabicPeriod"/>
            </a:pPr>
            <a:endParaRPr lang="en-US" dirty="0"/>
          </a:p>
          <a:p>
            <a:pPr marL="457189" lvl="1" indent="0" algn="ctr">
              <a:buNone/>
            </a:pPr>
            <a:r>
              <a:rPr lang="en-US" i="1" dirty="0"/>
              <a:t>Don’t forget to include your future self as a collaborator!</a:t>
            </a:r>
          </a:p>
        </p:txBody>
      </p:sp>
    </p:spTree>
    <p:extLst>
      <p:ext uri="{BB962C8B-B14F-4D97-AF65-F5344CB8AC3E}">
        <p14:creationId xmlns:p14="http://schemas.microsoft.com/office/powerpoint/2010/main" val="267844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AD85-E12E-484B-8979-FBBD24CF6CBB}"/>
              </a:ext>
            </a:extLst>
          </p:cNvPr>
          <p:cNvSpPr>
            <a:spLocks noGrp="1"/>
          </p:cNvSpPr>
          <p:nvPr>
            <p:ph type="title"/>
          </p:nvPr>
        </p:nvSpPr>
        <p:spPr/>
        <p:txBody>
          <a:bodyPr/>
          <a:lstStyle/>
          <a:p>
            <a:r>
              <a:rPr lang="en-US" dirty="0"/>
              <a:t>Project-oriented workflows</a:t>
            </a:r>
          </a:p>
        </p:txBody>
      </p:sp>
      <p:sp>
        <p:nvSpPr>
          <p:cNvPr id="3" name="Content Placeholder 2">
            <a:extLst>
              <a:ext uri="{FF2B5EF4-FFF2-40B4-BE49-F238E27FC236}">
                <a16:creationId xmlns:a16="http://schemas.microsoft.com/office/drawing/2014/main" id="{2AD3799D-0A86-C84A-BB9B-DBA06B3B006F}"/>
              </a:ext>
            </a:extLst>
          </p:cNvPr>
          <p:cNvSpPr>
            <a:spLocks noGrp="1"/>
          </p:cNvSpPr>
          <p:nvPr>
            <p:ph idx="1"/>
          </p:nvPr>
        </p:nvSpPr>
        <p:spPr>
          <a:xfrm>
            <a:off x="906466" y="1703393"/>
            <a:ext cx="6863499" cy="3415362"/>
          </a:xfrm>
        </p:spPr>
        <p:txBody>
          <a:bodyPr>
            <a:normAutofit/>
          </a:bodyPr>
          <a:lstStyle/>
          <a:p>
            <a:r>
              <a:rPr lang="en-US" dirty="0"/>
              <a:t>Separate ‘workflow’ from ‘product’</a:t>
            </a:r>
          </a:p>
          <a:p>
            <a:pPr lvl="1"/>
            <a:r>
              <a:rPr lang="en-US" dirty="0"/>
              <a:t>Workflow = personal choices</a:t>
            </a:r>
          </a:p>
          <a:p>
            <a:pPr lvl="1"/>
            <a:r>
              <a:rPr lang="en-US" dirty="0"/>
              <a:t>Product = elements you want to reproduce</a:t>
            </a:r>
          </a:p>
          <a:p>
            <a:r>
              <a:rPr lang="en-US" dirty="0"/>
              <a:t>Avoid hard-wiring your workflow into your product</a:t>
            </a:r>
          </a:p>
          <a:p>
            <a:r>
              <a:rPr lang="en-US" dirty="0"/>
              <a:t>Organize work into ‘projects’</a:t>
            </a:r>
          </a:p>
        </p:txBody>
      </p:sp>
      <p:grpSp>
        <p:nvGrpSpPr>
          <p:cNvPr id="9" name="Group 8">
            <a:extLst>
              <a:ext uri="{FF2B5EF4-FFF2-40B4-BE49-F238E27FC236}">
                <a16:creationId xmlns:a16="http://schemas.microsoft.com/office/drawing/2014/main" id="{F661C770-4F8F-AE42-B104-15B1280F3690}"/>
              </a:ext>
            </a:extLst>
          </p:cNvPr>
          <p:cNvGrpSpPr/>
          <p:nvPr/>
        </p:nvGrpSpPr>
        <p:grpSpPr>
          <a:xfrm>
            <a:off x="8090517" y="2368331"/>
            <a:ext cx="3263283" cy="2577125"/>
            <a:chOff x="8090517" y="1425651"/>
            <a:chExt cx="3263283" cy="2577125"/>
          </a:xfrm>
        </p:grpSpPr>
        <p:sp>
          <p:nvSpPr>
            <p:cNvPr id="4" name="Rounded Rectangle 3">
              <a:extLst>
                <a:ext uri="{FF2B5EF4-FFF2-40B4-BE49-F238E27FC236}">
                  <a16:creationId xmlns:a16="http://schemas.microsoft.com/office/drawing/2014/main" id="{8E2A9FB1-09CE-8B43-B025-0B46C1C6B14C}"/>
                </a:ext>
              </a:extLst>
            </p:cNvPr>
            <p:cNvSpPr/>
            <p:nvPr/>
          </p:nvSpPr>
          <p:spPr>
            <a:xfrm>
              <a:off x="8090517"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713FA900-38CE-314D-9C54-B092DBBFDC74}"/>
                </a:ext>
              </a:extLst>
            </p:cNvPr>
            <p:cNvSpPr/>
            <p:nvPr/>
          </p:nvSpPr>
          <p:spPr>
            <a:xfrm>
              <a:off x="10084293" y="1425651"/>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cxnSp>
          <p:nvCxnSpPr>
            <p:cNvPr id="6" name="Straight Arrow Connector 5">
              <a:extLst>
                <a:ext uri="{FF2B5EF4-FFF2-40B4-BE49-F238E27FC236}">
                  <a16:creationId xmlns:a16="http://schemas.microsoft.com/office/drawing/2014/main" id="{B0BD10F8-7598-3D4B-A04B-727E4133893E}"/>
                </a:ext>
              </a:extLst>
            </p:cNvPr>
            <p:cNvCxnSpPr>
              <a:stCxn id="4" idx="3"/>
              <a:endCxn id="5" idx="1"/>
            </p:cNvCxnSpPr>
            <p:nvPr/>
          </p:nvCxnSpPr>
          <p:spPr>
            <a:xfrm>
              <a:off x="9360023" y="2088432"/>
              <a:ext cx="724271" cy="0"/>
            </a:xfrm>
            <a:prstGeom prst="straightConnector1">
              <a:avLst/>
            </a:prstGeom>
            <a:solidFill>
              <a:schemeClr val="accent6">
                <a:lumMod val="60000"/>
                <a:lumOff val="40000"/>
              </a:schemeClr>
            </a:solidFill>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F8CDF80-658B-7442-BD06-7F144439D8DE}"/>
                </a:ext>
              </a:extLst>
            </p:cNvPr>
            <p:cNvCxnSpPr>
              <a:cxnSpLocks/>
              <a:stCxn id="4" idx="2"/>
              <a:endCxn id="5" idx="2"/>
            </p:cNvCxnSpPr>
            <p:nvPr/>
          </p:nvCxnSpPr>
          <p:spPr>
            <a:xfrm rot="16200000" flipH="1">
              <a:off x="9722159" y="1754325"/>
              <a:ext cx="12700" cy="1993777"/>
            </a:xfrm>
            <a:prstGeom prst="curvedConnector3">
              <a:avLst>
                <a:gd name="adj1" fmla="val 645107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AED26D4-1386-784A-9CBE-9340434E92B7}"/>
                </a:ext>
              </a:extLst>
            </p:cNvPr>
            <p:cNvSpPr/>
            <p:nvPr/>
          </p:nvSpPr>
          <p:spPr>
            <a:xfrm>
              <a:off x="9109969" y="2985772"/>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grpSp>
      <p:sp>
        <p:nvSpPr>
          <p:cNvPr id="10" name="TextBox 9">
            <a:extLst>
              <a:ext uri="{FF2B5EF4-FFF2-40B4-BE49-F238E27FC236}">
                <a16:creationId xmlns:a16="http://schemas.microsoft.com/office/drawing/2014/main" id="{E3D9E3B8-DA67-2241-928B-0FD42D88E4F3}"/>
              </a:ext>
            </a:extLst>
          </p:cNvPr>
          <p:cNvSpPr txBox="1"/>
          <p:nvPr/>
        </p:nvSpPr>
        <p:spPr>
          <a:xfrm>
            <a:off x="641023" y="5569543"/>
            <a:ext cx="6422784" cy="923330"/>
          </a:xfrm>
          <a:prstGeom prst="rect">
            <a:avLst/>
          </a:prstGeom>
          <a:noFill/>
        </p:spPr>
        <p:txBody>
          <a:bodyPr wrap="none" rtlCol="0">
            <a:spAutoFit/>
          </a:bodyPr>
          <a:lstStyle/>
          <a:p>
            <a:pPr lvl="1"/>
            <a:r>
              <a:rPr lang="en-US" dirty="0">
                <a:hlinkClick r:id="rId2"/>
              </a:rPr>
              <a:t>https://www.tidyverse.org/blog/2017/12/workflow-vs-script/</a:t>
            </a:r>
            <a:endParaRPr lang="en-US" dirty="0"/>
          </a:p>
          <a:p>
            <a:pPr lvl="1"/>
            <a:r>
              <a:rPr lang="en-US" dirty="0">
                <a:hlinkClick r:id="rId3"/>
              </a:rPr>
              <a:t>https://rstats.wtf/project-oriented-workflow.html</a:t>
            </a:r>
            <a:endParaRPr lang="en-US" dirty="0"/>
          </a:p>
          <a:p>
            <a:endParaRPr lang="en-US" dirty="0"/>
          </a:p>
        </p:txBody>
      </p:sp>
    </p:spTree>
    <p:extLst>
      <p:ext uri="{BB962C8B-B14F-4D97-AF65-F5344CB8AC3E}">
        <p14:creationId xmlns:p14="http://schemas.microsoft.com/office/powerpoint/2010/main" val="9706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A7F-6166-4E44-A358-B458F698CDFB}"/>
              </a:ext>
            </a:extLst>
          </p:cNvPr>
          <p:cNvSpPr>
            <a:spLocks noGrp="1"/>
          </p:cNvSpPr>
          <p:nvPr>
            <p:ph type="title"/>
          </p:nvPr>
        </p:nvSpPr>
        <p:spPr/>
        <p:txBody>
          <a:bodyPr/>
          <a:lstStyle/>
          <a:p>
            <a:r>
              <a:rPr lang="en-US" dirty="0"/>
              <a:t>File and project organization</a:t>
            </a:r>
          </a:p>
        </p:txBody>
      </p:sp>
      <p:pic>
        <p:nvPicPr>
          <p:cNvPr id="5" name="Picture 4" descr="Screenshot of a poorly organized directory structure, with imprecise file names and data, code, and output files mixed together">
            <a:extLst>
              <a:ext uri="{FF2B5EF4-FFF2-40B4-BE49-F238E27FC236}">
                <a16:creationId xmlns:a16="http://schemas.microsoft.com/office/drawing/2014/main" id="{D78E1E9F-8F27-0948-87E0-6CFC23E15A12}"/>
              </a:ext>
            </a:extLst>
          </p:cNvPr>
          <p:cNvPicPr>
            <a:picLocks noChangeAspect="1"/>
          </p:cNvPicPr>
          <p:nvPr/>
        </p:nvPicPr>
        <p:blipFill>
          <a:blip r:embed="rId3"/>
          <a:stretch>
            <a:fillRect/>
          </a:stretch>
        </p:blipFill>
        <p:spPr>
          <a:xfrm>
            <a:off x="3324717" y="1479734"/>
            <a:ext cx="8704724" cy="2450005"/>
          </a:xfrm>
          <a:prstGeom prst="rect">
            <a:avLst/>
          </a:prstGeom>
          <a:ln w="28575">
            <a:solidFill>
              <a:schemeClr val="tx1"/>
            </a:solidFill>
          </a:ln>
        </p:spPr>
      </p:pic>
      <p:pic>
        <p:nvPicPr>
          <p:cNvPr id="7" name="Picture 6" descr="Screenshot of a well-organized directory structure, with sequential file names and data files separated from code and output files">
            <a:extLst>
              <a:ext uri="{FF2B5EF4-FFF2-40B4-BE49-F238E27FC236}">
                <a16:creationId xmlns:a16="http://schemas.microsoft.com/office/drawing/2014/main" id="{927A133C-E370-6640-BCDC-94519D7DFC00}"/>
              </a:ext>
            </a:extLst>
          </p:cNvPr>
          <p:cNvPicPr>
            <a:picLocks noChangeAspect="1"/>
          </p:cNvPicPr>
          <p:nvPr/>
        </p:nvPicPr>
        <p:blipFill rotWithShape="1">
          <a:blip r:embed="rId4"/>
          <a:srcRect l="23154"/>
          <a:stretch/>
        </p:blipFill>
        <p:spPr>
          <a:xfrm>
            <a:off x="3324717" y="4539987"/>
            <a:ext cx="8704724" cy="2031719"/>
          </a:xfrm>
          <a:prstGeom prst="rect">
            <a:avLst/>
          </a:prstGeom>
          <a:ln w="28575">
            <a:solidFill>
              <a:schemeClr val="tx1"/>
            </a:solidFill>
          </a:ln>
        </p:spPr>
      </p:pic>
      <p:sp>
        <p:nvSpPr>
          <p:cNvPr id="9" name="TextBox 8">
            <a:extLst>
              <a:ext uri="{FF2B5EF4-FFF2-40B4-BE49-F238E27FC236}">
                <a16:creationId xmlns:a16="http://schemas.microsoft.com/office/drawing/2014/main" id="{93895B16-3460-FD44-81E9-464012B8306D}"/>
              </a:ext>
            </a:extLst>
          </p:cNvPr>
          <p:cNvSpPr txBox="1"/>
          <p:nvPr/>
        </p:nvSpPr>
        <p:spPr>
          <a:xfrm>
            <a:off x="493776" y="2543424"/>
            <a:ext cx="2755392" cy="2554545"/>
          </a:xfrm>
          <a:prstGeom prst="rect">
            <a:avLst/>
          </a:prstGeom>
          <a:noFill/>
        </p:spPr>
        <p:txBody>
          <a:bodyPr wrap="square" rtlCol="0">
            <a:spAutoFit/>
          </a:bodyPr>
          <a:lstStyle/>
          <a:p>
            <a:r>
              <a:rPr lang="en-US" sz="3200" dirty="0"/>
              <a:t>How can file organization enhance your research workflow?</a:t>
            </a:r>
          </a:p>
        </p:txBody>
      </p:sp>
      <p:sp>
        <p:nvSpPr>
          <p:cNvPr id="10" name="TextBox 9">
            <a:extLst>
              <a:ext uri="{FF2B5EF4-FFF2-40B4-BE49-F238E27FC236}">
                <a16:creationId xmlns:a16="http://schemas.microsoft.com/office/drawing/2014/main" id="{0191FAE0-58D1-8A44-8EE3-0BA596D35E10}"/>
              </a:ext>
            </a:extLst>
          </p:cNvPr>
          <p:cNvSpPr txBox="1"/>
          <p:nvPr/>
        </p:nvSpPr>
        <p:spPr>
          <a:xfrm>
            <a:off x="7554591" y="3955212"/>
            <a:ext cx="603820" cy="584775"/>
          </a:xfrm>
          <a:prstGeom prst="rect">
            <a:avLst/>
          </a:prstGeom>
          <a:noFill/>
        </p:spPr>
        <p:txBody>
          <a:bodyPr wrap="none" rtlCol="0">
            <a:spAutoFit/>
          </a:bodyPr>
          <a:lstStyle/>
          <a:p>
            <a:r>
              <a:rPr lang="en-US" sz="3200" dirty="0"/>
              <a:t>VS</a:t>
            </a:r>
          </a:p>
        </p:txBody>
      </p:sp>
    </p:spTree>
    <p:extLst>
      <p:ext uri="{BB962C8B-B14F-4D97-AF65-F5344CB8AC3E}">
        <p14:creationId xmlns:p14="http://schemas.microsoft.com/office/powerpoint/2010/main" val="157652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A590-55DF-7E44-B4D9-63D990209D0D}"/>
              </a:ext>
            </a:extLst>
          </p:cNvPr>
          <p:cNvSpPr>
            <a:spLocks noGrp="1"/>
          </p:cNvSpPr>
          <p:nvPr>
            <p:ph type="title"/>
          </p:nvPr>
        </p:nvSpPr>
        <p:spPr/>
        <p:txBody>
          <a:bodyPr/>
          <a:lstStyle/>
          <a:p>
            <a:r>
              <a:rPr lang="en-US" dirty="0"/>
              <a:t>Best practices for project structure</a:t>
            </a:r>
          </a:p>
        </p:txBody>
      </p:sp>
      <p:pic>
        <p:nvPicPr>
          <p:cNvPr id="4" name="Picture 3" descr="Timeline&#10;&#10;Description automatically generated">
            <a:extLst>
              <a:ext uri="{FF2B5EF4-FFF2-40B4-BE49-F238E27FC236}">
                <a16:creationId xmlns:a16="http://schemas.microsoft.com/office/drawing/2014/main" id="{6124F909-FD27-8F40-94C8-980DB7216FAF}"/>
              </a:ext>
            </a:extLst>
          </p:cNvPr>
          <p:cNvPicPr>
            <a:picLocks noChangeAspect="1"/>
          </p:cNvPicPr>
          <p:nvPr/>
        </p:nvPicPr>
        <p:blipFill>
          <a:blip r:embed="rId2"/>
          <a:stretch>
            <a:fillRect/>
          </a:stretch>
        </p:blipFill>
        <p:spPr>
          <a:xfrm>
            <a:off x="838200" y="1932878"/>
            <a:ext cx="7872167" cy="4125927"/>
          </a:xfrm>
          <a:prstGeom prst="rect">
            <a:avLst/>
          </a:prstGeom>
        </p:spPr>
      </p:pic>
      <p:grpSp>
        <p:nvGrpSpPr>
          <p:cNvPr id="9" name="Group 8">
            <a:extLst>
              <a:ext uri="{FF2B5EF4-FFF2-40B4-BE49-F238E27FC236}">
                <a16:creationId xmlns:a16="http://schemas.microsoft.com/office/drawing/2014/main" id="{2E12B105-52C4-544A-B037-2A8EF7713702}"/>
              </a:ext>
            </a:extLst>
          </p:cNvPr>
          <p:cNvGrpSpPr/>
          <p:nvPr/>
        </p:nvGrpSpPr>
        <p:grpSpPr>
          <a:xfrm>
            <a:off x="5995447" y="5326144"/>
            <a:ext cx="1168924" cy="1004550"/>
            <a:chOff x="5995447" y="5326144"/>
            <a:chExt cx="1168924" cy="1004550"/>
          </a:xfrm>
        </p:grpSpPr>
        <p:sp>
          <p:nvSpPr>
            <p:cNvPr id="6" name="Rectangle 5">
              <a:extLst>
                <a:ext uri="{FF2B5EF4-FFF2-40B4-BE49-F238E27FC236}">
                  <a16:creationId xmlns:a16="http://schemas.microsoft.com/office/drawing/2014/main" id="{13ED9E8D-D1A8-CB48-8C88-7D0F93B5E88B}"/>
                </a:ext>
              </a:extLst>
            </p:cNvPr>
            <p:cNvSpPr/>
            <p:nvPr/>
          </p:nvSpPr>
          <p:spPr>
            <a:xfrm>
              <a:off x="5995448" y="5326144"/>
              <a:ext cx="1168923" cy="35821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88E71E6-EE52-0142-9C63-C5749E1B5AE5}"/>
                </a:ext>
              </a:extLst>
            </p:cNvPr>
            <p:cNvSpPr txBox="1"/>
            <p:nvPr/>
          </p:nvSpPr>
          <p:spPr>
            <a:xfrm>
              <a:off x="5995447" y="5684363"/>
              <a:ext cx="1168923" cy="646331"/>
            </a:xfrm>
            <a:prstGeom prst="rect">
              <a:avLst/>
            </a:prstGeom>
            <a:solidFill>
              <a:schemeClr val="accent4"/>
            </a:solidFill>
            <a:ln w="38100">
              <a:solidFill>
                <a:schemeClr val="accent4"/>
              </a:solidFill>
            </a:ln>
          </p:spPr>
          <p:txBody>
            <a:bodyPr wrap="square">
              <a:spAutoFit/>
            </a:bodyPr>
            <a:lstStyle/>
            <a:p>
              <a:r>
                <a:rPr lang="en-US" sz="1800" dirty="0">
                  <a:latin typeface="Avenir Book" panose="02000503020000020003" pitchFamily="2" charset="0"/>
                </a:rPr>
                <a:t>Keep raw data safe</a:t>
              </a:r>
            </a:p>
          </p:txBody>
        </p:sp>
      </p:grpSp>
      <p:grpSp>
        <p:nvGrpSpPr>
          <p:cNvPr id="15" name="Group 14">
            <a:extLst>
              <a:ext uri="{FF2B5EF4-FFF2-40B4-BE49-F238E27FC236}">
                <a16:creationId xmlns:a16="http://schemas.microsoft.com/office/drawing/2014/main" id="{A80270D4-E131-C543-92ED-73B5C6D66EB1}"/>
              </a:ext>
            </a:extLst>
          </p:cNvPr>
          <p:cNvGrpSpPr/>
          <p:nvPr/>
        </p:nvGrpSpPr>
        <p:grpSpPr>
          <a:xfrm>
            <a:off x="4628561" y="4310730"/>
            <a:ext cx="5533534" cy="1477328"/>
            <a:chOff x="4628561" y="4310730"/>
            <a:chExt cx="5533534" cy="1477328"/>
          </a:xfrm>
        </p:grpSpPr>
        <p:grpSp>
          <p:nvGrpSpPr>
            <p:cNvPr id="13" name="Group 12">
              <a:extLst>
                <a:ext uri="{FF2B5EF4-FFF2-40B4-BE49-F238E27FC236}">
                  <a16:creationId xmlns:a16="http://schemas.microsoft.com/office/drawing/2014/main" id="{C2D9E549-8F95-D241-81AB-4F16F231B53D}"/>
                </a:ext>
              </a:extLst>
            </p:cNvPr>
            <p:cNvGrpSpPr/>
            <p:nvPr/>
          </p:nvGrpSpPr>
          <p:grpSpPr>
            <a:xfrm>
              <a:off x="4628561" y="4310730"/>
              <a:ext cx="4421171" cy="1477328"/>
              <a:chOff x="4628561" y="4310730"/>
              <a:chExt cx="4421171" cy="1477328"/>
            </a:xfrm>
          </p:grpSpPr>
          <p:sp>
            <p:nvSpPr>
              <p:cNvPr id="11" name="Rectangle 10">
                <a:extLst>
                  <a:ext uri="{FF2B5EF4-FFF2-40B4-BE49-F238E27FC236}">
                    <a16:creationId xmlns:a16="http://schemas.microsoft.com/office/drawing/2014/main" id="{98F71ADE-2B59-7F4C-8E07-16BE9BC2082D}"/>
                  </a:ext>
                </a:extLst>
              </p:cNvPr>
              <p:cNvSpPr/>
              <p:nvPr/>
            </p:nvSpPr>
            <p:spPr>
              <a:xfrm>
                <a:off x="4628561" y="5337142"/>
                <a:ext cx="1258083" cy="35821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720DE8-1DDF-5941-B5A1-D66731170876}"/>
                  </a:ext>
                </a:extLst>
              </p:cNvPr>
              <p:cNvSpPr/>
              <p:nvPr/>
            </p:nvSpPr>
            <p:spPr>
              <a:xfrm>
                <a:off x="7343480" y="4310730"/>
                <a:ext cx="1706252" cy="1477328"/>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98DE0F1C-97C8-F044-9768-AB1F7E169CAA}"/>
                </a:ext>
              </a:extLst>
            </p:cNvPr>
            <p:cNvSpPr txBox="1"/>
            <p:nvPr/>
          </p:nvSpPr>
          <p:spPr>
            <a:xfrm>
              <a:off x="9049732" y="4310730"/>
              <a:ext cx="1112363" cy="1477328"/>
            </a:xfrm>
            <a:prstGeom prst="rect">
              <a:avLst/>
            </a:prstGeom>
            <a:solidFill>
              <a:schemeClr val="accent6">
                <a:lumMod val="60000"/>
                <a:lumOff val="40000"/>
              </a:schemeClr>
            </a:solidFill>
            <a:ln w="38100">
              <a:solidFill>
                <a:schemeClr val="accent6">
                  <a:lumMod val="60000"/>
                  <a:lumOff val="40000"/>
                </a:schemeClr>
              </a:solidFill>
            </a:ln>
          </p:spPr>
          <p:txBody>
            <a:bodyPr wrap="square">
              <a:spAutoFit/>
            </a:bodyPr>
            <a:lstStyle/>
            <a:p>
              <a:r>
                <a:rPr lang="en-US" sz="1800" dirty="0">
                  <a:latin typeface="Avenir Book" panose="02000503020000020003" pitchFamily="2" charset="0"/>
                </a:rPr>
                <a:t>Keep outputs separate from inputs</a:t>
              </a:r>
            </a:p>
          </p:txBody>
        </p:sp>
      </p:grpSp>
      <p:grpSp>
        <p:nvGrpSpPr>
          <p:cNvPr id="18" name="Group 17">
            <a:extLst>
              <a:ext uri="{FF2B5EF4-FFF2-40B4-BE49-F238E27FC236}">
                <a16:creationId xmlns:a16="http://schemas.microsoft.com/office/drawing/2014/main" id="{4030F92B-F701-514C-B12A-AC8F292EDB1F}"/>
              </a:ext>
            </a:extLst>
          </p:cNvPr>
          <p:cNvGrpSpPr/>
          <p:nvPr/>
        </p:nvGrpSpPr>
        <p:grpSpPr>
          <a:xfrm>
            <a:off x="4289195" y="1973074"/>
            <a:ext cx="3723589" cy="646331"/>
            <a:chOff x="4289195" y="1973074"/>
            <a:chExt cx="3723589" cy="646331"/>
          </a:xfrm>
        </p:grpSpPr>
        <p:sp>
          <p:nvSpPr>
            <p:cNvPr id="16" name="TextBox 15">
              <a:extLst>
                <a:ext uri="{FF2B5EF4-FFF2-40B4-BE49-F238E27FC236}">
                  <a16:creationId xmlns:a16="http://schemas.microsoft.com/office/drawing/2014/main" id="{8FDA56C0-DCB7-A54E-AAA7-4A80599B5D88}"/>
                </a:ext>
              </a:extLst>
            </p:cNvPr>
            <p:cNvSpPr txBox="1"/>
            <p:nvPr/>
          </p:nvSpPr>
          <p:spPr>
            <a:xfrm>
              <a:off x="5547278" y="1973074"/>
              <a:ext cx="2465506" cy="646331"/>
            </a:xfrm>
            <a:prstGeom prst="rect">
              <a:avLst/>
            </a:prstGeom>
            <a:solidFill>
              <a:schemeClr val="accent1"/>
            </a:solidFill>
            <a:ln w="38100">
              <a:solidFill>
                <a:schemeClr val="accent1"/>
              </a:solidFill>
            </a:ln>
          </p:spPr>
          <p:txBody>
            <a:bodyPr wrap="square">
              <a:spAutoFit/>
            </a:bodyPr>
            <a:lstStyle/>
            <a:p>
              <a:r>
                <a:rPr lang="en-US" sz="1800" dirty="0">
                  <a:solidFill>
                    <a:schemeClr val="bg1"/>
                  </a:solidFill>
                  <a:latin typeface="Avenir Book" panose="02000503020000020003" pitchFamily="2" charset="0"/>
                </a:rPr>
                <a:t>Organize into projects + use relative paths</a:t>
              </a:r>
            </a:p>
          </p:txBody>
        </p:sp>
        <p:sp>
          <p:nvSpPr>
            <p:cNvPr id="17" name="Rectangle 16">
              <a:extLst>
                <a:ext uri="{FF2B5EF4-FFF2-40B4-BE49-F238E27FC236}">
                  <a16:creationId xmlns:a16="http://schemas.microsoft.com/office/drawing/2014/main" id="{8BE50E4C-799D-5645-AD2E-7AD538C21A03}"/>
                </a:ext>
              </a:extLst>
            </p:cNvPr>
            <p:cNvSpPr/>
            <p:nvPr/>
          </p:nvSpPr>
          <p:spPr>
            <a:xfrm>
              <a:off x="4289195" y="1973074"/>
              <a:ext cx="1258083" cy="6463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49F1B0AD-FCFA-0342-B277-50B95678E6F0}"/>
              </a:ext>
            </a:extLst>
          </p:cNvPr>
          <p:cNvSpPr txBox="1"/>
          <p:nvPr/>
        </p:nvSpPr>
        <p:spPr>
          <a:xfrm>
            <a:off x="0" y="6557455"/>
            <a:ext cx="4931543" cy="307777"/>
          </a:xfrm>
          <a:prstGeom prst="rect">
            <a:avLst/>
          </a:prstGeom>
          <a:noFill/>
        </p:spPr>
        <p:txBody>
          <a:bodyPr wrap="none" rtlCol="0">
            <a:spAutoFit/>
          </a:bodyPr>
          <a:lstStyle/>
          <a:p>
            <a:r>
              <a:rPr lang="en-US" sz="1400" i="1" dirty="0"/>
              <a:t>Adapted from </a:t>
            </a:r>
            <a:r>
              <a:rPr lang="en-US" sz="1400" i="1" dirty="0">
                <a:hlinkClick r:id="rId3"/>
              </a:rPr>
              <a:t>https://reproducible-science-curriculum.github.io/</a:t>
            </a:r>
            <a:r>
              <a:rPr lang="en-US" sz="1400" i="1" dirty="0"/>
              <a:t> </a:t>
            </a:r>
          </a:p>
        </p:txBody>
      </p:sp>
    </p:spTree>
    <p:extLst>
      <p:ext uri="{BB962C8B-B14F-4D97-AF65-F5344CB8AC3E}">
        <p14:creationId xmlns:p14="http://schemas.microsoft.com/office/powerpoint/2010/main" val="112343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CD8C-2BEC-E94C-9166-9EEC93C3216A}"/>
              </a:ext>
            </a:extLst>
          </p:cNvPr>
          <p:cNvSpPr>
            <a:spLocks noGrp="1"/>
          </p:cNvSpPr>
          <p:nvPr>
            <p:ph type="title"/>
          </p:nvPr>
        </p:nvSpPr>
        <p:spPr>
          <a:xfrm>
            <a:off x="838200" y="365125"/>
            <a:ext cx="10876280" cy="1325563"/>
          </a:xfrm>
        </p:spPr>
        <p:txBody>
          <a:bodyPr/>
          <a:lstStyle/>
          <a:p>
            <a:r>
              <a:rPr lang="en-US" dirty="0"/>
              <a:t>No one way to organize your research</a:t>
            </a:r>
          </a:p>
        </p:txBody>
      </p:sp>
      <p:pic>
        <p:nvPicPr>
          <p:cNvPr id="3" name="Picture 2">
            <a:extLst>
              <a:ext uri="{FF2B5EF4-FFF2-40B4-BE49-F238E27FC236}">
                <a16:creationId xmlns:a16="http://schemas.microsoft.com/office/drawing/2014/main" id="{EE3E5F3C-475F-0B45-BB85-FDEDEB47DB90}"/>
              </a:ext>
            </a:extLst>
          </p:cNvPr>
          <p:cNvPicPr>
            <a:picLocks noChangeAspect="1"/>
          </p:cNvPicPr>
          <p:nvPr/>
        </p:nvPicPr>
        <p:blipFill>
          <a:blip r:embed="rId2"/>
          <a:stretch>
            <a:fillRect/>
          </a:stretch>
        </p:blipFill>
        <p:spPr>
          <a:xfrm>
            <a:off x="838200" y="1616124"/>
            <a:ext cx="7107936" cy="4528951"/>
          </a:xfrm>
          <a:prstGeom prst="rect">
            <a:avLst/>
          </a:prstGeom>
        </p:spPr>
      </p:pic>
      <p:sp>
        <p:nvSpPr>
          <p:cNvPr id="5" name="TextBox 4">
            <a:extLst>
              <a:ext uri="{FF2B5EF4-FFF2-40B4-BE49-F238E27FC236}">
                <a16:creationId xmlns:a16="http://schemas.microsoft.com/office/drawing/2014/main" id="{8D122FFE-609F-4446-9E1B-88388EE441F7}"/>
              </a:ext>
            </a:extLst>
          </p:cNvPr>
          <p:cNvSpPr txBox="1"/>
          <p:nvPr/>
        </p:nvSpPr>
        <p:spPr>
          <a:xfrm>
            <a:off x="0" y="6519446"/>
            <a:ext cx="3540649" cy="338554"/>
          </a:xfrm>
          <a:prstGeom prst="rect">
            <a:avLst/>
          </a:prstGeom>
          <a:noFill/>
        </p:spPr>
        <p:txBody>
          <a:bodyPr wrap="none" rtlCol="0">
            <a:spAutoFit/>
          </a:bodyPr>
          <a:lstStyle/>
          <a:p>
            <a:r>
              <a:rPr lang="en-US" sz="1600" i="1" dirty="0"/>
              <a:t>Adapted from Helsinki University Library</a:t>
            </a:r>
          </a:p>
        </p:txBody>
      </p:sp>
      <p:sp>
        <p:nvSpPr>
          <p:cNvPr id="6" name="TextBox 5">
            <a:extLst>
              <a:ext uri="{FF2B5EF4-FFF2-40B4-BE49-F238E27FC236}">
                <a16:creationId xmlns:a16="http://schemas.microsoft.com/office/drawing/2014/main" id="{6A5F68F6-CA4E-8145-9FF1-486AFB655CC6}"/>
              </a:ext>
            </a:extLst>
          </p:cNvPr>
          <p:cNvSpPr txBox="1"/>
          <p:nvPr/>
        </p:nvSpPr>
        <p:spPr>
          <a:xfrm>
            <a:off x="8144759" y="3026005"/>
            <a:ext cx="3897734"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Decide what works for you!</a:t>
            </a:r>
          </a:p>
          <a:p>
            <a:pPr marL="285750" indent="-285750">
              <a:buFont typeface="Arial" panose="020B0604020202020204" pitchFamily="34" charset="0"/>
              <a:buChar char="•"/>
            </a:pPr>
            <a:r>
              <a:rPr lang="en-US" sz="2400" dirty="0"/>
              <a:t>Aim for consistency</a:t>
            </a:r>
          </a:p>
          <a:p>
            <a:pPr marL="285750" indent="-285750">
              <a:buFont typeface="Arial" panose="020B0604020202020204" pitchFamily="34" charset="0"/>
              <a:buChar char="•"/>
            </a:pPr>
            <a:r>
              <a:rPr lang="en-US" sz="2400" dirty="0"/>
              <a:t>Automate?</a:t>
            </a:r>
          </a:p>
        </p:txBody>
      </p:sp>
    </p:spTree>
    <p:extLst>
      <p:ext uri="{BB962C8B-B14F-4D97-AF65-F5344CB8AC3E}">
        <p14:creationId xmlns:p14="http://schemas.microsoft.com/office/powerpoint/2010/main" val="10955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416-C382-4344-8F39-33D95C40D0D1}"/>
              </a:ext>
            </a:extLst>
          </p:cNvPr>
          <p:cNvSpPr>
            <a:spLocks noGrp="1"/>
          </p:cNvSpPr>
          <p:nvPr>
            <p:ph type="title"/>
          </p:nvPr>
        </p:nvSpPr>
        <p:spPr>
          <a:xfrm>
            <a:off x="536448" y="219457"/>
            <a:ext cx="10515600" cy="1325563"/>
          </a:xfrm>
        </p:spPr>
        <p:txBody>
          <a:bodyPr/>
          <a:lstStyle/>
          <a:p>
            <a:r>
              <a:rPr lang="en-US" dirty="0"/>
              <a:t>Best practices for file and folder naming</a:t>
            </a:r>
          </a:p>
        </p:txBody>
      </p:sp>
      <p:sp>
        <p:nvSpPr>
          <p:cNvPr id="5" name="Content Placeholder 4">
            <a:extLst>
              <a:ext uri="{FF2B5EF4-FFF2-40B4-BE49-F238E27FC236}">
                <a16:creationId xmlns:a16="http://schemas.microsoft.com/office/drawing/2014/main" id="{D16ABA07-CEC0-504D-BBDB-FCEDDC475E8A}"/>
              </a:ext>
            </a:extLst>
          </p:cNvPr>
          <p:cNvSpPr>
            <a:spLocks noGrp="1"/>
          </p:cNvSpPr>
          <p:nvPr>
            <p:ph idx="1"/>
          </p:nvPr>
        </p:nvSpPr>
        <p:spPr>
          <a:xfrm>
            <a:off x="536448" y="1679392"/>
            <a:ext cx="3187045" cy="646331"/>
          </a:xfrm>
        </p:spPr>
        <p:txBody>
          <a:bodyPr>
            <a:normAutofit/>
          </a:bodyPr>
          <a:lstStyle/>
          <a:p>
            <a:r>
              <a:rPr lang="en-US" dirty="0"/>
              <a:t>Machine readable</a:t>
            </a:r>
          </a:p>
          <a:p>
            <a:pPr lvl="1"/>
            <a:endParaRPr lang="en-US" dirty="0"/>
          </a:p>
        </p:txBody>
      </p:sp>
      <p:sp>
        <p:nvSpPr>
          <p:cNvPr id="7" name="TextBox 6">
            <a:extLst>
              <a:ext uri="{FF2B5EF4-FFF2-40B4-BE49-F238E27FC236}">
                <a16:creationId xmlns:a16="http://schemas.microsoft.com/office/drawing/2014/main" id="{10A052C8-D8CA-5C42-A299-98270C527BAA}"/>
              </a:ext>
            </a:extLst>
          </p:cNvPr>
          <p:cNvSpPr txBox="1"/>
          <p:nvPr/>
        </p:nvSpPr>
        <p:spPr>
          <a:xfrm>
            <a:off x="2" y="6492875"/>
            <a:ext cx="2032351" cy="338554"/>
          </a:xfrm>
          <a:prstGeom prst="rect">
            <a:avLst/>
          </a:prstGeom>
          <a:noFill/>
        </p:spPr>
        <p:txBody>
          <a:bodyPr wrap="none" rtlCol="0">
            <a:spAutoFit/>
          </a:bodyPr>
          <a:lstStyle/>
          <a:p>
            <a:r>
              <a:rPr lang="en-US" sz="1600" i="1" dirty="0"/>
              <a:t>Adapted from J. Bryan</a:t>
            </a:r>
          </a:p>
        </p:txBody>
      </p:sp>
      <p:sp>
        <p:nvSpPr>
          <p:cNvPr id="3" name="TextBox 2">
            <a:extLst>
              <a:ext uri="{FF2B5EF4-FFF2-40B4-BE49-F238E27FC236}">
                <a16:creationId xmlns:a16="http://schemas.microsoft.com/office/drawing/2014/main" id="{2218BF7D-70C8-2543-98C2-8466EC796621}"/>
              </a:ext>
            </a:extLst>
          </p:cNvPr>
          <p:cNvSpPr txBox="1"/>
          <p:nvPr/>
        </p:nvSpPr>
        <p:spPr>
          <a:xfrm>
            <a:off x="7059071" y="1679392"/>
            <a:ext cx="4441216"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Avoid spaces, special characters</a:t>
            </a:r>
          </a:p>
          <a:p>
            <a:pPr marL="285750" indent="-285750">
              <a:buFont typeface="Arial" panose="020B0604020202020204" pitchFamily="34" charset="0"/>
              <a:buChar char="•"/>
            </a:pPr>
            <a:r>
              <a:rPr lang="en-US" sz="2400" dirty="0" err="1"/>
              <a:t>Deliberate_delimiters</a:t>
            </a:r>
            <a:endParaRPr lang="en-US" sz="2400" dirty="0"/>
          </a:p>
        </p:txBody>
      </p:sp>
      <p:grpSp>
        <p:nvGrpSpPr>
          <p:cNvPr id="26" name="Group 25">
            <a:extLst>
              <a:ext uri="{FF2B5EF4-FFF2-40B4-BE49-F238E27FC236}">
                <a16:creationId xmlns:a16="http://schemas.microsoft.com/office/drawing/2014/main" id="{654D3A1D-230E-0D4F-B9F2-F4E2864FCBFB}"/>
              </a:ext>
            </a:extLst>
          </p:cNvPr>
          <p:cNvGrpSpPr/>
          <p:nvPr/>
        </p:nvGrpSpPr>
        <p:grpSpPr>
          <a:xfrm>
            <a:off x="536448" y="4699551"/>
            <a:ext cx="10963839" cy="1938992"/>
            <a:chOff x="2025437" y="4636993"/>
            <a:chExt cx="10963839" cy="1938992"/>
          </a:xfrm>
        </p:grpSpPr>
        <p:sp>
          <p:nvSpPr>
            <p:cNvPr id="9" name="TextBox 8">
              <a:extLst>
                <a:ext uri="{FF2B5EF4-FFF2-40B4-BE49-F238E27FC236}">
                  <a16:creationId xmlns:a16="http://schemas.microsoft.com/office/drawing/2014/main" id="{96FD0475-EA87-C840-87F8-F42D25FE9456}"/>
                </a:ext>
              </a:extLst>
            </p:cNvPr>
            <p:cNvSpPr txBox="1"/>
            <p:nvPr/>
          </p:nvSpPr>
          <p:spPr>
            <a:xfrm>
              <a:off x="9914524" y="4636993"/>
              <a:ext cx="307475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01_first_script</a:t>
              </a:r>
            </a:p>
            <a:p>
              <a:pPr marL="285750" indent="-285750">
                <a:buFont typeface="Arial" panose="020B0604020202020204" pitchFamily="34" charset="0"/>
                <a:buChar char="•"/>
              </a:pPr>
              <a:r>
                <a:rPr lang="en-US" sz="2400" dirty="0"/>
                <a:t>10_tenth_script</a:t>
              </a:r>
            </a:p>
            <a:p>
              <a:pPr marL="285750" indent="-285750">
                <a:buFont typeface="Arial" panose="020B0604020202020204" pitchFamily="34" charset="0"/>
                <a:buChar char="•"/>
              </a:pPr>
              <a:r>
                <a:rPr lang="en-US" sz="2400" dirty="0"/>
                <a:t>2002-09-06_data.csv</a:t>
              </a:r>
            </a:p>
            <a:p>
              <a:pPr marL="285750" indent="-285750">
                <a:buFont typeface="Arial" panose="020B0604020202020204" pitchFamily="34" charset="0"/>
                <a:buChar char="•"/>
              </a:pPr>
              <a:r>
                <a:rPr lang="en-US" sz="2400" dirty="0"/>
                <a:t>2004-06-09_data.csv</a:t>
              </a:r>
            </a:p>
            <a:p>
              <a:pPr marL="285750" indent="-285750">
                <a:buFont typeface="Arial" panose="020B0604020202020204" pitchFamily="34" charset="0"/>
                <a:buChar char="•"/>
              </a:pPr>
              <a:endParaRPr lang="en-US" sz="2400" dirty="0"/>
            </a:p>
          </p:txBody>
        </p:sp>
        <p:sp>
          <p:nvSpPr>
            <p:cNvPr id="12" name="TextBox 11">
              <a:extLst>
                <a:ext uri="{FF2B5EF4-FFF2-40B4-BE49-F238E27FC236}">
                  <a16:creationId xmlns:a16="http://schemas.microsoft.com/office/drawing/2014/main" id="{D851145A-64AB-FB48-9BF0-2870B3AF3633}"/>
                </a:ext>
              </a:extLst>
            </p:cNvPr>
            <p:cNvSpPr txBox="1"/>
            <p:nvPr/>
          </p:nvSpPr>
          <p:spPr>
            <a:xfrm>
              <a:off x="2025437" y="4887459"/>
              <a:ext cx="523117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Works well with default ordering</a:t>
              </a:r>
            </a:p>
            <a:p>
              <a:pPr marL="457200" indent="-457200">
                <a:buFont typeface="Arial" panose="020B0604020202020204" pitchFamily="34" charset="0"/>
                <a:buChar char="•"/>
              </a:pPr>
              <a:endParaRPr lang="en-US" sz="2800" dirty="0"/>
            </a:p>
          </p:txBody>
        </p:sp>
        <p:pic>
          <p:nvPicPr>
            <p:cNvPr id="20" name="Graphic 19" descr="Folder Search with solid fill">
              <a:extLst>
                <a:ext uri="{FF2B5EF4-FFF2-40B4-BE49-F238E27FC236}">
                  <a16:creationId xmlns:a16="http://schemas.microsoft.com/office/drawing/2014/main" id="{B1F7BFE7-06C8-CE43-90F6-181B4D1E6A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6892" y="4685072"/>
              <a:ext cx="1542336" cy="1542336"/>
            </a:xfrm>
            <a:prstGeom prst="rect">
              <a:avLst/>
            </a:prstGeom>
          </p:spPr>
        </p:pic>
      </p:grpSp>
      <p:grpSp>
        <p:nvGrpSpPr>
          <p:cNvPr id="25" name="Group 24">
            <a:extLst>
              <a:ext uri="{FF2B5EF4-FFF2-40B4-BE49-F238E27FC236}">
                <a16:creationId xmlns:a16="http://schemas.microsoft.com/office/drawing/2014/main" id="{A7CC88F9-20A5-4C41-9349-DEBCFDEDD85E}"/>
              </a:ext>
            </a:extLst>
          </p:cNvPr>
          <p:cNvGrpSpPr/>
          <p:nvPr/>
        </p:nvGrpSpPr>
        <p:grpSpPr>
          <a:xfrm>
            <a:off x="536448" y="2900696"/>
            <a:ext cx="10428372" cy="1837853"/>
            <a:chOff x="1566092" y="2870764"/>
            <a:chExt cx="10428372" cy="1837853"/>
          </a:xfrm>
        </p:grpSpPr>
        <p:sp>
          <p:nvSpPr>
            <p:cNvPr id="10" name="TextBox 9">
              <a:extLst>
                <a:ext uri="{FF2B5EF4-FFF2-40B4-BE49-F238E27FC236}">
                  <a16:creationId xmlns:a16="http://schemas.microsoft.com/office/drawing/2014/main" id="{151AD2CD-41B6-D14D-BAAE-D519D3C71E20}"/>
                </a:ext>
              </a:extLst>
            </p:cNvPr>
            <p:cNvSpPr txBox="1"/>
            <p:nvPr/>
          </p:nvSpPr>
          <p:spPr>
            <a:xfrm>
              <a:off x="8088715" y="3064397"/>
              <a:ext cx="390574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CamelCase</a:t>
              </a:r>
            </a:p>
            <a:p>
              <a:pPr marL="285750" indent="-285750">
                <a:buFont typeface="Arial" panose="020B0604020202020204" pitchFamily="34" charset="0"/>
                <a:buChar char="•"/>
              </a:pPr>
              <a:r>
                <a:rPr lang="en-US" sz="2400" dirty="0" err="1"/>
                <a:t>more_deliberate</a:t>
              </a:r>
              <a:r>
                <a:rPr lang="en-US" sz="2400" dirty="0"/>
                <a:t>-delimiters</a:t>
              </a:r>
            </a:p>
          </p:txBody>
        </p:sp>
        <p:sp>
          <p:nvSpPr>
            <p:cNvPr id="11" name="TextBox 10">
              <a:extLst>
                <a:ext uri="{FF2B5EF4-FFF2-40B4-BE49-F238E27FC236}">
                  <a16:creationId xmlns:a16="http://schemas.microsoft.com/office/drawing/2014/main" id="{6A9C62C0-EC18-7D4E-9EE1-97D25838362E}"/>
                </a:ext>
              </a:extLst>
            </p:cNvPr>
            <p:cNvSpPr txBox="1"/>
            <p:nvPr/>
          </p:nvSpPr>
          <p:spPr>
            <a:xfrm>
              <a:off x="1566092" y="3079074"/>
              <a:ext cx="2895408"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Human readable</a:t>
              </a:r>
            </a:p>
            <a:p>
              <a:endParaRPr lang="en-US" sz="2800" dirty="0"/>
            </a:p>
          </p:txBody>
        </p:sp>
        <p:pic>
          <p:nvPicPr>
            <p:cNvPr id="16" name="Graphic 15" descr="Users with solid fill">
              <a:extLst>
                <a:ext uri="{FF2B5EF4-FFF2-40B4-BE49-F238E27FC236}">
                  <a16:creationId xmlns:a16="http://schemas.microsoft.com/office/drawing/2014/main" id="{E7E64D90-C2DD-5942-BC76-6216702B3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8792" y="2870764"/>
              <a:ext cx="1837853" cy="1837853"/>
            </a:xfrm>
            <a:prstGeom prst="rect">
              <a:avLst/>
            </a:prstGeom>
          </p:spPr>
        </p:pic>
        <p:pic>
          <p:nvPicPr>
            <p:cNvPr id="22" name="Graphic 21" descr="Programmer female with solid fill">
              <a:extLst>
                <a:ext uri="{FF2B5EF4-FFF2-40B4-BE49-F238E27FC236}">
                  <a16:creationId xmlns:a16="http://schemas.microsoft.com/office/drawing/2014/main" id="{A6260ADB-9FFA-5B43-9268-DAE95EF4E9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93668" y="3139839"/>
              <a:ext cx="1277504" cy="1277504"/>
            </a:xfrm>
            <a:prstGeom prst="rect">
              <a:avLst/>
            </a:prstGeom>
          </p:spPr>
        </p:pic>
      </p:grpSp>
      <p:pic>
        <p:nvPicPr>
          <p:cNvPr id="24" name="Graphic 23" descr="Cloud Computing with solid fill">
            <a:extLst>
              <a:ext uri="{FF2B5EF4-FFF2-40B4-BE49-F238E27FC236}">
                <a16:creationId xmlns:a16="http://schemas.microsoft.com/office/drawing/2014/main" id="{CFEF1289-E3B3-B744-8535-02DFAEA339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7023" y="1445130"/>
            <a:ext cx="1517194" cy="1517194"/>
          </a:xfrm>
          <a:prstGeom prst="rect">
            <a:avLst/>
          </a:prstGeom>
        </p:spPr>
      </p:pic>
    </p:spTree>
    <p:extLst>
      <p:ext uri="{BB962C8B-B14F-4D97-AF65-F5344CB8AC3E}">
        <p14:creationId xmlns:p14="http://schemas.microsoft.com/office/powerpoint/2010/main" val="226302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DBB2-72CB-D94B-84F5-B46B627BC0D8}"/>
              </a:ext>
            </a:extLst>
          </p:cNvPr>
          <p:cNvSpPr>
            <a:spLocks noGrp="1"/>
          </p:cNvSpPr>
          <p:nvPr>
            <p:ph type="title"/>
          </p:nvPr>
        </p:nvSpPr>
        <p:spPr>
          <a:xfrm>
            <a:off x="838200" y="1"/>
            <a:ext cx="10515600" cy="1325563"/>
          </a:xfrm>
        </p:spPr>
        <p:txBody>
          <a:bodyPr/>
          <a:lstStyle/>
          <a:p>
            <a:pPr algn="ctr"/>
            <a:r>
              <a:rPr lang="en-US" i="1" dirty="0"/>
              <a:t>File Organization Exercise</a:t>
            </a:r>
          </a:p>
        </p:txBody>
      </p:sp>
      <p:graphicFrame>
        <p:nvGraphicFramePr>
          <p:cNvPr id="29" name="Content Placeholder 2">
            <a:extLst>
              <a:ext uri="{FF2B5EF4-FFF2-40B4-BE49-F238E27FC236}">
                <a16:creationId xmlns:a16="http://schemas.microsoft.com/office/drawing/2014/main" id="{07BDDE3E-42F8-42DA-842D-2A6B577BC831}"/>
              </a:ext>
            </a:extLst>
          </p:cNvPr>
          <p:cNvGraphicFramePr>
            <a:graphicFrameLocks noGrp="1"/>
          </p:cNvGraphicFramePr>
          <p:nvPr>
            <p:ph idx="1"/>
            <p:extLst>
              <p:ext uri="{D42A27DB-BD31-4B8C-83A1-F6EECF244321}">
                <p14:modId xmlns:p14="http://schemas.microsoft.com/office/powerpoint/2010/main" val="3227793223"/>
              </p:ext>
            </p:extLst>
          </p:nvPr>
        </p:nvGraphicFramePr>
        <p:xfrm>
          <a:off x="414779" y="1225296"/>
          <a:ext cx="11547836" cy="5522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6FCC2BD-80D9-D244-8D1B-DCDBE191F81B}"/>
              </a:ext>
            </a:extLst>
          </p:cNvPr>
          <p:cNvSpPr txBox="1"/>
          <p:nvPr/>
        </p:nvSpPr>
        <p:spPr>
          <a:xfrm>
            <a:off x="2" y="6550224"/>
            <a:ext cx="2187202" cy="307777"/>
          </a:xfrm>
          <a:prstGeom prst="rect">
            <a:avLst/>
          </a:prstGeom>
          <a:noFill/>
        </p:spPr>
        <p:txBody>
          <a:bodyPr wrap="none" rtlCol="0">
            <a:spAutoFit/>
          </a:bodyPr>
          <a:lstStyle/>
          <a:p>
            <a:r>
              <a:rPr lang="en-US" sz="1400" i="1" dirty="0"/>
              <a:t>Adapted from MIT Libraries</a:t>
            </a:r>
          </a:p>
        </p:txBody>
      </p:sp>
    </p:spTree>
    <p:extLst>
      <p:ext uri="{BB962C8B-B14F-4D97-AF65-F5344CB8AC3E}">
        <p14:creationId xmlns:p14="http://schemas.microsoft.com/office/powerpoint/2010/main" val="26397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C2A3-448A-0B8D-FF5D-7C7923769E30}"/>
              </a:ext>
            </a:extLst>
          </p:cNvPr>
          <p:cNvSpPr>
            <a:spLocks noGrp="1"/>
          </p:cNvSpPr>
          <p:nvPr>
            <p:ph type="title"/>
          </p:nvPr>
        </p:nvSpPr>
        <p:spPr/>
        <p:txBody>
          <a:bodyPr/>
          <a:lstStyle/>
          <a:p>
            <a:r>
              <a:rPr lang="en-US" dirty="0"/>
              <a:t>Backups and Permissions </a:t>
            </a:r>
          </a:p>
        </p:txBody>
      </p:sp>
      <p:sp>
        <p:nvSpPr>
          <p:cNvPr id="3" name="Content Placeholder 2">
            <a:extLst>
              <a:ext uri="{FF2B5EF4-FFF2-40B4-BE49-F238E27FC236}">
                <a16:creationId xmlns:a16="http://schemas.microsoft.com/office/drawing/2014/main" id="{CDC46E14-844A-9A22-15C2-D04078F21B09}"/>
              </a:ext>
            </a:extLst>
          </p:cNvPr>
          <p:cNvSpPr>
            <a:spLocks noGrp="1"/>
          </p:cNvSpPr>
          <p:nvPr>
            <p:ph idx="1"/>
          </p:nvPr>
        </p:nvSpPr>
        <p:spPr>
          <a:xfrm>
            <a:off x="693683" y="1690690"/>
            <a:ext cx="10660117" cy="4486273"/>
          </a:xfrm>
        </p:spPr>
        <p:txBody>
          <a:bodyPr/>
          <a:lstStyle/>
          <a:p>
            <a:r>
              <a:rPr lang="en-US" dirty="0"/>
              <a:t>It’s always a good idea to keep a copy of your data as a backup</a:t>
            </a:r>
          </a:p>
          <a:p>
            <a:pPr lvl="1"/>
            <a:r>
              <a:rPr lang="en-US" dirty="0"/>
              <a:t>Hardware can fail</a:t>
            </a:r>
          </a:p>
          <a:p>
            <a:pPr lvl="1"/>
            <a:r>
              <a:rPr lang="en-US" dirty="0"/>
              <a:t>Running the wrong command can accidently delete data</a:t>
            </a:r>
          </a:p>
          <a:p>
            <a:r>
              <a:rPr lang="en-US" dirty="0"/>
              <a:t>It’s also a good idea to protect yourself from accidental code</a:t>
            </a:r>
          </a:p>
          <a:p>
            <a:pPr lvl="1"/>
            <a:r>
              <a:rPr lang="en-US" dirty="0"/>
              <a:t>All files have permissions that decide who can do what</a:t>
            </a:r>
          </a:p>
          <a:p>
            <a:pPr lvl="2"/>
            <a:r>
              <a:rPr lang="en-US" b="1" i="1" dirty="0"/>
              <a:t>read</a:t>
            </a:r>
            <a:r>
              <a:rPr lang="en-US" dirty="0"/>
              <a:t> permissions let you look at file </a:t>
            </a:r>
          </a:p>
          <a:p>
            <a:pPr lvl="2"/>
            <a:r>
              <a:rPr lang="en-US" b="1" i="1" dirty="0"/>
              <a:t>write</a:t>
            </a:r>
            <a:r>
              <a:rPr lang="en-US" i="1" dirty="0"/>
              <a:t> </a:t>
            </a:r>
            <a:r>
              <a:rPr lang="en-US" dirty="0"/>
              <a:t>permissions let you change a file</a:t>
            </a:r>
          </a:p>
          <a:p>
            <a:pPr lvl="2"/>
            <a:r>
              <a:rPr lang="en-US" b="1" i="1" dirty="0"/>
              <a:t>execute</a:t>
            </a:r>
            <a:r>
              <a:rPr lang="en-US" b="1" dirty="0"/>
              <a:t> </a:t>
            </a:r>
            <a:r>
              <a:rPr lang="en-US" dirty="0"/>
              <a:t>permissions let you run a file</a:t>
            </a:r>
          </a:p>
          <a:p>
            <a:pPr lvl="1"/>
            <a:r>
              <a:rPr lang="en-US" dirty="0"/>
              <a:t>It’s a good idea to protect your raw data by removing all permissions but read</a:t>
            </a:r>
          </a:p>
          <a:p>
            <a:pPr lvl="2"/>
            <a:r>
              <a:rPr lang="en-US" dirty="0"/>
              <a:t>prevents accidentally changing the raw data</a:t>
            </a:r>
          </a:p>
        </p:txBody>
      </p:sp>
    </p:spTree>
    <p:extLst>
      <p:ext uri="{BB962C8B-B14F-4D97-AF65-F5344CB8AC3E}">
        <p14:creationId xmlns:p14="http://schemas.microsoft.com/office/powerpoint/2010/main" val="209885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B2BF-1841-C1C2-326D-C18F6B5258E8}"/>
              </a:ext>
            </a:extLst>
          </p:cNvPr>
          <p:cNvSpPr>
            <a:spLocks noGrp="1"/>
          </p:cNvSpPr>
          <p:nvPr>
            <p:ph type="title"/>
          </p:nvPr>
        </p:nvSpPr>
        <p:spPr/>
        <p:txBody>
          <a:bodyPr/>
          <a:lstStyle/>
          <a:p>
            <a:r>
              <a:rPr lang="en-US" dirty="0"/>
              <a:t>What Makes a Dataset AI Ready?</a:t>
            </a:r>
          </a:p>
        </p:txBody>
      </p:sp>
      <p:sp>
        <p:nvSpPr>
          <p:cNvPr id="3" name="Content Placeholder 2">
            <a:extLst>
              <a:ext uri="{FF2B5EF4-FFF2-40B4-BE49-F238E27FC236}">
                <a16:creationId xmlns:a16="http://schemas.microsoft.com/office/drawing/2014/main" id="{4C7A1687-76D6-271C-9132-A1D68BA30950}"/>
              </a:ext>
            </a:extLst>
          </p:cNvPr>
          <p:cNvSpPr>
            <a:spLocks noGrp="1"/>
          </p:cNvSpPr>
          <p:nvPr>
            <p:ph idx="1"/>
          </p:nvPr>
        </p:nvSpPr>
        <p:spPr>
          <a:xfrm>
            <a:off x="461126" y="1690690"/>
            <a:ext cx="10649607" cy="4512113"/>
          </a:xfrm>
        </p:spPr>
        <p:txBody>
          <a:bodyPr>
            <a:normAutofit lnSpcReduction="10000"/>
          </a:bodyPr>
          <a:lstStyle/>
          <a:p>
            <a:r>
              <a:rPr lang="en-US" dirty="0"/>
              <a:t>Clear Data Splits </a:t>
            </a:r>
          </a:p>
          <a:p>
            <a:pPr lvl="1"/>
            <a:r>
              <a:rPr lang="en-US" dirty="0"/>
              <a:t>Designate some examples as training data</a:t>
            </a:r>
          </a:p>
          <a:p>
            <a:pPr lvl="1"/>
            <a:r>
              <a:rPr lang="en-US" dirty="0"/>
              <a:t>Designate some examples as testing data</a:t>
            </a:r>
          </a:p>
          <a:p>
            <a:r>
              <a:rPr lang="en-US" dirty="0"/>
              <a:t>Structured Data is ‘Tidy’ - https://</a:t>
            </a:r>
            <a:r>
              <a:rPr lang="en-US" dirty="0" err="1"/>
              <a:t>vita.had.co.nz</a:t>
            </a:r>
            <a:r>
              <a:rPr lang="en-US" dirty="0"/>
              <a:t>/papers/tidy-</a:t>
            </a:r>
            <a:r>
              <a:rPr lang="en-US" dirty="0" err="1"/>
              <a:t>data.pdf</a:t>
            </a:r>
            <a:endParaRPr lang="en-US" dirty="0"/>
          </a:p>
          <a:p>
            <a:pPr lvl="1"/>
            <a:r>
              <a:rPr lang="en-US" dirty="0"/>
              <a:t>Every column is a variable.</a:t>
            </a:r>
          </a:p>
          <a:p>
            <a:pPr lvl="1"/>
            <a:r>
              <a:rPr lang="en-US" dirty="0"/>
              <a:t>Every row is an observation.</a:t>
            </a:r>
          </a:p>
          <a:p>
            <a:pPr lvl="1"/>
            <a:r>
              <a:rPr lang="en-US" dirty="0"/>
              <a:t>Every cell is a single value.</a:t>
            </a:r>
          </a:p>
          <a:p>
            <a:r>
              <a:rPr lang="en-US" dirty="0"/>
              <a:t>The Dataset is Clean</a:t>
            </a:r>
          </a:p>
          <a:p>
            <a:pPr lvl="1"/>
            <a:r>
              <a:rPr lang="en-US" dirty="0"/>
              <a:t>No missing values or ‘Nans’</a:t>
            </a:r>
          </a:p>
          <a:p>
            <a:pPr lvl="1"/>
            <a:r>
              <a:rPr lang="en-US" dirty="0"/>
              <a:t>No ‘bad’ data</a:t>
            </a:r>
          </a:p>
          <a:p>
            <a:pPr lvl="1"/>
            <a:r>
              <a:rPr lang="en-US" dirty="0"/>
              <a:t>Consistent as Possible</a:t>
            </a:r>
          </a:p>
          <a:p>
            <a:endParaRPr lang="en-US" dirty="0"/>
          </a:p>
          <a:p>
            <a:endParaRPr lang="en-US" dirty="0"/>
          </a:p>
        </p:txBody>
      </p:sp>
    </p:spTree>
    <p:extLst>
      <p:ext uri="{BB962C8B-B14F-4D97-AF65-F5344CB8AC3E}">
        <p14:creationId xmlns:p14="http://schemas.microsoft.com/office/powerpoint/2010/main" val="294060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1297-A792-207C-36DA-B34A9B18138D}"/>
              </a:ext>
            </a:extLst>
          </p:cNvPr>
          <p:cNvSpPr>
            <a:spLocks noGrp="1"/>
          </p:cNvSpPr>
          <p:nvPr>
            <p:ph type="title"/>
          </p:nvPr>
        </p:nvSpPr>
        <p:spPr/>
        <p:txBody>
          <a:bodyPr/>
          <a:lstStyle/>
          <a:p>
            <a:r>
              <a:rPr lang="en-US" dirty="0"/>
              <a:t>Why do we split datasets?</a:t>
            </a:r>
          </a:p>
        </p:txBody>
      </p:sp>
      <p:sp>
        <p:nvSpPr>
          <p:cNvPr id="3" name="Content Placeholder 2">
            <a:extLst>
              <a:ext uri="{FF2B5EF4-FFF2-40B4-BE49-F238E27FC236}">
                <a16:creationId xmlns:a16="http://schemas.microsoft.com/office/drawing/2014/main" id="{64BD927D-3672-17CB-9534-DE8E9186DB19}"/>
              </a:ext>
            </a:extLst>
          </p:cNvPr>
          <p:cNvSpPr>
            <a:spLocks noGrp="1"/>
          </p:cNvSpPr>
          <p:nvPr>
            <p:ph idx="1"/>
          </p:nvPr>
        </p:nvSpPr>
        <p:spPr>
          <a:xfrm>
            <a:off x="358815" y="1527858"/>
            <a:ext cx="10994985" cy="4649105"/>
          </a:xfrm>
        </p:spPr>
        <p:txBody>
          <a:bodyPr>
            <a:normAutofit fontScale="92500" lnSpcReduction="20000"/>
          </a:bodyPr>
          <a:lstStyle/>
          <a:p>
            <a:r>
              <a:rPr lang="en-US" dirty="0"/>
              <a:t>Machine Learning Algorithms learn from data</a:t>
            </a:r>
          </a:p>
          <a:p>
            <a:pPr lvl="1"/>
            <a:r>
              <a:rPr lang="en-US" dirty="0"/>
              <a:t>Often powerful enough to ‘memorize’ or overfit data</a:t>
            </a:r>
          </a:p>
          <a:p>
            <a:pPr marL="457189" lvl="1" indent="0">
              <a:buNone/>
            </a:pPr>
            <a:endParaRPr lang="en-US" dirty="0"/>
          </a:p>
          <a:p>
            <a:r>
              <a:rPr lang="en-US" dirty="0"/>
              <a:t>You’re training ML models to work with new data</a:t>
            </a:r>
          </a:p>
          <a:p>
            <a:pPr lvl="1"/>
            <a:r>
              <a:rPr lang="en-US" dirty="0"/>
              <a:t>Memorizing training data isn’t good enough</a:t>
            </a:r>
          </a:p>
          <a:p>
            <a:pPr lvl="1"/>
            <a:r>
              <a:rPr lang="en-US" dirty="0"/>
              <a:t>Normally called generalization</a:t>
            </a:r>
          </a:p>
          <a:p>
            <a:pPr lvl="2"/>
            <a:r>
              <a:rPr lang="en-US" dirty="0"/>
              <a:t>We want models to learning something from the training data the applies to future data as well</a:t>
            </a:r>
          </a:p>
          <a:p>
            <a:pPr marL="914377" lvl="2" indent="0">
              <a:buNone/>
            </a:pPr>
            <a:endParaRPr lang="en-US" dirty="0"/>
          </a:p>
          <a:p>
            <a:r>
              <a:rPr lang="en-US" dirty="0"/>
              <a:t>How do we know if the model generalizes?</a:t>
            </a:r>
          </a:p>
          <a:p>
            <a:pPr lvl="1"/>
            <a:r>
              <a:rPr lang="en-US" dirty="0"/>
              <a:t>We check by splitting off some test data</a:t>
            </a:r>
          </a:p>
          <a:p>
            <a:pPr lvl="1"/>
            <a:r>
              <a:rPr lang="en-US" dirty="0"/>
              <a:t>In contests the testing labels aren’t published</a:t>
            </a:r>
          </a:p>
          <a:p>
            <a:pPr lvl="1"/>
            <a:r>
              <a:rPr lang="en-US" dirty="0"/>
              <a:t>In research settings we use testing data to compare models</a:t>
            </a:r>
          </a:p>
          <a:p>
            <a:pPr lvl="1"/>
            <a:r>
              <a:rPr lang="en-US" dirty="0"/>
              <a:t>In both cases it’s useful for the dataset creator to decide, so it’s consistent moving forward</a:t>
            </a:r>
          </a:p>
          <a:p>
            <a:pPr marL="0" indent="0">
              <a:buNone/>
            </a:pPr>
            <a:endParaRPr lang="en-US" dirty="0"/>
          </a:p>
          <a:p>
            <a:endParaRPr lang="en-US" dirty="0"/>
          </a:p>
          <a:p>
            <a:pPr lvl="1"/>
            <a:endParaRPr lang="en-US" dirty="0"/>
          </a:p>
        </p:txBody>
      </p:sp>
    </p:spTree>
    <p:extLst>
      <p:ext uri="{BB962C8B-B14F-4D97-AF65-F5344CB8AC3E}">
        <p14:creationId xmlns:p14="http://schemas.microsoft.com/office/powerpoint/2010/main" val="9160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AC1D-B93A-B966-6B90-2A19A783F52C}"/>
              </a:ext>
            </a:extLst>
          </p:cNvPr>
          <p:cNvSpPr>
            <a:spLocks noGrp="1"/>
          </p:cNvSpPr>
          <p:nvPr>
            <p:ph type="title"/>
          </p:nvPr>
        </p:nvSpPr>
        <p:spPr/>
        <p:txBody>
          <a:bodyPr/>
          <a:lstStyle/>
          <a:p>
            <a:r>
              <a:rPr lang="en-US" dirty="0"/>
              <a:t>It’s All About Data</a:t>
            </a:r>
          </a:p>
        </p:txBody>
      </p:sp>
      <p:sp>
        <p:nvSpPr>
          <p:cNvPr id="3" name="Content Placeholder 2">
            <a:extLst>
              <a:ext uri="{FF2B5EF4-FFF2-40B4-BE49-F238E27FC236}">
                <a16:creationId xmlns:a16="http://schemas.microsoft.com/office/drawing/2014/main" id="{9D28F8F5-07A0-82F1-82FC-E1BA3E5005E8}"/>
              </a:ext>
            </a:extLst>
          </p:cNvPr>
          <p:cNvSpPr>
            <a:spLocks noGrp="1"/>
          </p:cNvSpPr>
          <p:nvPr>
            <p:ph idx="1"/>
          </p:nvPr>
        </p:nvSpPr>
        <p:spPr>
          <a:xfrm>
            <a:off x="838200" y="1690690"/>
            <a:ext cx="10515600" cy="4351338"/>
          </a:xfrm>
        </p:spPr>
        <p:txBody>
          <a:bodyPr/>
          <a:lstStyle/>
          <a:p>
            <a:r>
              <a:rPr lang="en-US" dirty="0"/>
              <a:t>Good Machine Learning starts with good datasets</a:t>
            </a:r>
          </a:p>
          <a:p>
            <a:endParaRPr lang="en-US" dirty="0"/>
          </a:p>
          <a:p>
            <a:r>
              <a:rPr lang="en-US" dirty="0"/>
              <a:t>What makes a dataset ‘good’</a:t>
            </a:r>
          </a:p>
          <a:p>
            <a:pPr lvl="1"/>
            <a:r>
              <a:rPr lang="en-US" dirty="0"/>
              <a:t>Reproducible </a:t>
            </a:r>
          </a:p>
          <a:p>
            <a:pPr lvl="1"/>
            <a:r>
              <a:rPr lang="en-US" dirty="0"/>
              <a:t>‘FAIR’ – Finable Accessible Interoperable and Reusable</a:t>
            </a:r>
          </a:p>
          <a:p>
            <a:pPr lvl="1"/>
            <a:endParaRPr lang="en-US" dirty="0"/>
          </a:p>
          <a:p>
            <a:r>
              <a:rPr lang="en-US" dirty="0"/>
              <a:t>How to plan out your data taking</a:t>
            </a:r>
          </a:p>
          <a:p>
            <a:endParaRPr lang="en-US" dirty="0"/>
          </a:p>
          <a:p>
            <a:r>
              <a:rPr lang="en-US" dirty="0"/>
              <a:t>What makes a data set ‘AI-Ready’</a:t>
            </a:r>
          </a:p>
          <a:p>
            <a:pPr lvl="1"/>
            <a:endParaRPr lang="en-US" dirty="0"/>
          </a:p>
          <a:p>
            <a:pPr lvl="1"/>
            <a:endParaRPr lang="en-US" dirty="0"/>
          </a:p>
          <a:p>
            <a:endParaRPr lang="en-US" dirty="0"/>
          </a:p>
        </p:txBody>
      </p:sp>
    </p:spTree>
    <p:extLst>
      <p:ext uri="{BB962C8B-B14F-4D97-AF65-F5344CB8AC3E}">
        <p14:creationId xmlns:p14="http://schemas.microsoft.com/office/powerpoint/2010/main" val="215775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AB885E1-8236-B642-A89C-ED4BE1FA75C3}"/>
              </a:ext>
            </a:extLst>
          </p:cNvPr>
          <p:cNvGrpSpPr/>
          <p:nvPr/>
        </p:nvGrpSpPr>
        <p:grpSpPr>
          <a:xfrm>
            <a:off x="1917750" y="1643296"/>
            <a:ext cx="7965933" cy="3570535"/>
            <a:chOff x="1917750" y="1643296"/>
            <a:chExt cx="7965933" cy="3570535"/>
          </a:xfrm>
        </p:grpSpPr>
        <p:sp>
          <p:nvSpPr>
            <p:cNvPr id="4" name="Rounded Rectangle 3">
              <a:extLst>
                <a:ext uri="{FF2B5EF4-FFF2-40B4-BE49-F238E27FC236}">
                  <a16:creationId xmlns:a16="http://schemas.microsoft.com/office/drawing/2014/main" id="{3A36C48E-9E1C-4B47-A61D-3145D864A65A}"/>
                </a:ext>
              </a:extLst>
            </p:cNvPr>
            <p:cNvSpPr/>
            <p:nvPr/>
          </p:nvSpPr>
          <p:spPr>
            <a:xfrm>
              <a:off x="1930156" y="388826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5B9B7C27-1745-5A41-82A9-64A27F6260DD}"/>
                </a:ext>
              </a:extLst>
            </p:cNvPr>
            <p:cNvSpPr/>
            <p:nvPr/>
          </p:nvSpPr>
          <p:spPr>
            <a:xfrm>
              <a:off x="3918161" y="287062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sp>
          <p:nvSpPr>
            <p:cNvPr id="6" name="Rounded Rectangle 5">
              <a:extLst>
                <a:ext uri="{FF2B5EF4-FFF2-40B4-BE49-F238E27FC236}">
                  <a16:creationId xmlns:a16="http://schemas.microsoft.com/office/drawing/2014/main" id="{48E263DE-D43C-D348-8B55-6C5A2CC5ADAD}"/>
                </a:ext>
              </a:extLst>
            </p:cNvPr>
            <p:cNvSpPr/>
            <p:nvPr/>
          </p:nvSpPr>
          <p:spPr>
            <a:xfrm>
              <a:off x="6000942" y="3579137"/>
              <a:ext cx="1729665"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Computational Results</a:t>
              </a:r>
            </a:p>
          </p:txBody>
        </p:sp>
        <p:sp>
          <p:nvSpPr>
            <p:cNvPr id="8" name="Rounded Rectangle 7">
              <a:extLst>
                <a:ext uri="{FF2B5EF4-FFF2-40B4-BE49-F238E27FC236}">
                  <a16:creationId xmlns:a16="http://schemas.microsoft.com/office/drawing/2014/main" id="{103A6F7D-3DA3-3541-904F-B57E85576AB6}"/>
                </a:ext>
              </a:extLst>
            </p:cNvPr>
            <p:cNvSpPr/>
            <p:nvPr/>
          </p:nvSpPr>
          <p:spPr>
            <a:xfrm>
              <a:off x="8154018" y="2264933"/>
              <a:ext cx="1729665" cy="2263805"/>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Figures</a:t>
              </a:r>
            </a:p>
            <a:p>
              <a:pPr algn="ctr"/>
              <a:endParaRPr lang="en-US" dirty="0"/>
            </a:p>
            <a:p>
              <a:pPr algn="ctr"/>
              <a:r>
                <a:rPr lang="en-US" dirty="0"/>
                <a:t>Tables</a:t>
              </a:r>
            </a:p>
            <a:p>
              <a:pPr algn="ctr"/>
              <a:endParaRPr lang="en-US" dirty="0"/>
            </a:p>
            <a:p>
              <a:pPr algn="ctr"/>
              <a:r>
                <a:rPr lang="en-US" dirty="0"/>
                <a:t>Numerical Summaries</a:t>
              </a:r>
            </a:p>
          </p:txBody>
        </p:sp>
        <p:sp>
          <p:nvSpPr>
            <p:cNvPr id="9" name="Rounded Rectangle 8">
              <a:extLst>
                <a:ext uri="{FF2B5EF4-FFF2-40B4-BE49-F238E27FC236}">
                  <a16:creationId xmlns:a16="http://schemas.microsoft.com/office/drawing/2014/main" id="{ACC98015-DC16-DC49-BE4D-DF32B2F38BAF}"/>
                </a:ext>
              </a:extLst>
            </p:cNvPr>
            <p:cNvSpPr/>
            <p:nvPr/>
          </p:nvSpPr>
          <p:spPr>
            <a:xfrm>
              <a:off x="1917750" y="1643296"/>
              <a:ext cx="1269507" cy="934059"/>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Protocol</a:t>
              </a:r>
            </a:p>
          </p:txBody>
        </p:sp>
        <p:cxnSp>
          <p:nvCxnSpPr>
            <p:cNvPr id="11" name="Straight Arrow Connector 10">
              <a:extLst>
                <a:ext uri="{FF2B5EF4-FFF2-40B4-BE49-F238E27FC236}">
                  <a16:creationId xmlns:a16="http://schemas.microsoft.com/office/drawing/2014/main" id="{E0FCA08C-C42B-1944-8C97-AA9E643114E4}"/>
                </a:ext>
              </a:extLst>
            </p:cNvPr>
            <p:cNvCxnSpPr>
              <a:cxnSpLocks/>
              <a:stCxn id="9" idx="2"/>
              <a:endCxn id="4" idx="0"/>
            </p:cNvCxnSpPr>
            <p:nvPr/>
          </p:nvCxnSpPr>
          <p:spPr>
            <a:xfrm>
              <a:off x="2552504" y="2577355"/>
              <a:ext cx="12406" cy="131091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838F73-36F0-834C-96CB-702192E7EA45}"/>
                </a:ext>
              </a:extLst>
            </p:cNvPr>
            <p:cNvCxnSpPr>
              <a:stCxn id="4" idx="3"/>
              <a:endCxn id="5" idx="1"/>
            </p:cNvCxnSpPr>
            <p:nvPr/>
          </p:nvCxnSpPr>
          <p:spPr>
            <a:xfrm flipV="1">
              <a:off x="3199663" y="3533410"/>
              <a:ext cx="718498" cy="10176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325598-1509-244B-A061-A85F69E45AA9}"/>
                </a:ext>
              </a:extLst>
            </p:cNvPr>
            <p:cNvCxnSpPr>
              <a:stCxn id="5" idx="3"/>
              <a:endCxn id="6" idx="1"/>
            </p:cNvCxnSpPr>
            <p:nvPr/>
          </p:nvCxnSpPr>
          <p:spPr>
            <a:xfrm>
              <a:off x="5187668" y="3533410"/>
              <a:ext cx="813274" cy="70850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C826B2-E6C7-A24A-BDEE-D3B40C3B2602}"/>
                </a:ext>
              </a:extLst>
            </p:cNvPr>
            <p:cNvCxnSpPr>
              <a:cxnSpLocks/>
              <a:stCxn id="6" idx="3"/>
              <a:endCxn id="8" idx="1"/>
            </p:cNvCxnSpPr>
            <p:nvPr/>
          </p:nvCxnSpPr>
          <p:spPr>
            <a:xfrm flipV="1">
              <a:off x="7730607" y="3396836"/>
              <a:ext cx="423411" cy="84508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itle 53">
            <a:extLst>
              <a:ext uri="{FF2B5EF4-FFF2-40B4-BE49-F238E27FC236}">
                <a16:creationId xmlns:a16="http://schemas.microsoft.com/office/drawing/2014/main" id="{2FBFC44A-2BFD-304C-98C7-9D7A896C77FD}"/>
              </a:ext>
            </a:extLst>
          </p:cNvPr>
          <p:cNvSpPr>
            <a:spLocks noGrp="1"/>
          </p:cNvSpPr>
          <p:nvPr>
            <p:ph type="title"/>
          </p:nvPr>
        </p:nvSpPr>
        <p:spPr/>
        <p:txBody>
          <a:bodyPr/>
          <a:lstStyle/>
          <a:p>
            <a:r>
              <a:rPr lang="en-US" dirty="0"/>
              <a:t>Where do you make your data AI ready?</a:t>
            </a:r>
          </a:p>
        </p:txBody>
      </p:sp>
      <p:sp>
        <p:nvSpPr>
          <p:cNvPr id="55" name="TextBox 54">
            <a:extLst>
              <a:ext uri="{FF2B5EF4-FFF2-40B4-BE49-F238E27FC236}">
                <a16:creationId xmlns:a16="http://schemas.microsoft.com/office/drawing/2014/main" id="{D837E9A2-05A0-744A-A4D0-7939B2199185}"/>
              </a:ext>
            </a:extLst>
          </p:cNvPr>
          <p:cNvSpPr txBox="1"/>
          <p:nvPr/>
        </p:nvSpPr>
        <p:spPr>
          <a:xfrm>
            <a:off x="10014436" y="6444724"/>
            <a:ext cx="2007409" cy="338554"/>
          </a:xfrm>
          <a:prstGeom prst="rect">
            <a:avLst/>
          </a:prstGeom>
          <a:noFill/>
        </p:spPr>
        <p:txBody>
          <a:bodyPr wrap="none" rtlCol="0">
            <a:spAutoFit/>
          </a:bodyPr>
          <a:lstStyle/>
          <a:p>
            <a:r>
              <a:rPr lang="en-US" sz="1600" i="1" dirty="0"/>
              <a:t>Adapted from R. Peng</a:t>
            </a:r>
          </a:p>
        </p:txBody>
      </p:sp>
      <p:grpSp>
        <p:nvGrpSpPr>
          <p:cNvPr id="95" name="Group 94">
            <a:extLst>
              <a:ext uri="{FF2B5EF4-FFF2-40B4-BE49-F238E27FC236}">
                <a16:creationId xmlns:a16="http://schemas.microsoft.com/office/drawing/2014/main" id="{121A82AA-214C-8442-BB65-3785818D7FA6}"/>
              </a:ext>
            </a:extLst>
          </p:cNvPr>
          <p:cNvGrpSpPr/>
          <p:nvPr/>
        </p:nvGrpSpPr>
        <p:grpSpPr>
          <a:xfrm>
            <a:off x="505472" y="2110326"/>
            <a:ext cx="8756854" cy="4282807"/>
            <a:chOff x="505472" y="2110326"/>
            <a:chExt cx="8756854" cy="4282807"/>
          </a:xfrm>
        </p:grpSpPr>
        <p:cxnSp>
          <p:nvCxnSpPr>
            <p:cNvPr id="36" name="Curved Connector 35">
              <a:extLst>
                <a:ext uri="{FF2B5EF4-FFF2-40B4-BE49-F238E27FC236}">
                  <a16:creationId xmlns:a16="http://schemas.microsoft.com/office/drawing/2014/main" id="{F318F6B2-BE56-844A-A8F8-5A344FA4811A}"/>
                </a:ext>
              </a:extLst>
            </p:cNvPr>
            <p:cNvCxnSpPr>
              <a:cxnSpLocks/>
              <a:stCxn id="5" idx="2"/>
              <a:endCxn id="6" idx="2"/>
            </p:cNvCxnSpPr>
            <p:nvPr/>
          </p:nvCxnSpPr>
          <p:spPr>
            <a:xfrm rot="16200000" flipH="1">
              <a:off x="5355091" y="3394015"/>
              <a:ext cx="708509" cy="2312860"/>
            </a:xfrm>
            <a:prstGeom prst="curvedConnector3">
              <a:avLst>
                <a:gd name="adj1" fmla="val 25068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C469AE2E-BE66-C74F-83E9-2FAFBF91E0CC}"/>
                </a:ext>
              </a:extLst>
            </p:cNvPr>
            <p:cNvCxnSpPr>
              <a:cxnSpLocks/>
              <a:stCxn id="4" idx="2"/>
              <a:endCxn id="5" idx="2"/>
            </p:cNvCxnSpPr>
            <p:nvPr/>
          </p:nvCxnSpPr>
          <p:spPr>
            <a:xfrm rot="5400000" flipH="1" flipV="1">
              <a:off x="3050092" y="3711008"/>
              <a:ext cx="1017640" cy="1988005"/>
            </a:xfrm>
            <a:prstGeom prst="curvedConnector3">
              <a:avLst>
                <a:gd name="adj1" fmla="val -7341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134C02-EEDF-9C40-85D4-2E4DAB8968E0}"/>
                </a:ext>
              </a:extLst>
            </p:cNvPr>
            <p:cNvSpPr/>
            <p:nvPr/>
          </p:nvSpPr>
          <p:spPr>
            <a:xfrm>
              <a:off x="3076814" y="5321746"/>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sp>
          <p:nvSpPr>
            <p:cNvPr id="37" name="Rectangle 36">
              <a:extLst>
                <a:ext uri="{FF2B5EF4-FFF2-40B4-BE49-F238E27FC236}">
                  <a16:creationId xmlns:a16="http://schemas.microsoft.com/office/drawing/2014/main" id="{1B6CBCFE-0918-F247-B39D-56FDE9DBFE66}"/>
                </a:ext>
              </a:extLst>
            </p:cNvPr>
            <p:cNvSpPr/>
            <p:nvPr/>
          </p:nvSpPr>
          <p:spPr>
            <a:xfrm>
              <a:off x="5097155" y="5376129"/>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 code</a:t>
              </a:r>
            </a:p>
          </p:txBody>
        </p:sp>
        <p:cxnSp>
          <p:nvCxnSpPr>
            <p:cNvPr id="38" name="Curved Connector 37">
              <a:extLst>
                <a:ext uri="{FF2B5EF4-FFF2-40B4-BE49-F238E27FC236}">
                  <a16:creationId xmlns:a16="http://schemas.microsoft.com/office/drawing/2014/main" id="{48480631-58FC-6D4A-BB4E-E5853FE93F05}"/>
                </a:ext>
              </a:extLst>
            </p:cNvPr>
            <p:cNvCxnSpPr>
              <a:cxnSpLocks/>
              <a:stCxn id="6" idx="2"/>
              <a:endCxn id="8" idx="2"/>
            </p:cNvCxnSpPr>
            <p:nvPr/>
          </p:nvCxnSpPr>
          <p:spPr>
            <a:xfrm rot="5400000" flipH="1" flipV="1">
              <a:off x="7754332" y="3640181"/>
              <a:ext cx="375962" cy="2153076"/>
            </a:xfrm>
            <a:prstGeom prst="curvedConnector3">
              <a:avLst>
                <a:gd name="adj1" fmla="val -309034"/>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EE2C441-D5A8-8C4C-834A-55B051061AB4}"/>
                </a:ext>
              </a:extLst>
            </p:cNvPr>
            <p:cNvSpPr/>
            <p:nvPr/>
          </p:nvSpPr>
          <p:spPr>
            <a:xfrm>
              <a:off x="7727597" y="5376129"/>
              <a:ext cx="153472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 presentation code</a:t>
              </a:r>
            </a:p>
          </p:txBody>
        </p:sp>
        <p:cxnSp>
          <p:nvCxnSpPr>
            <p:cNvPr id="26" name="Curved Connector 25">
              <a:extLst>
                <a:ext uri="{FF2B5EF4-FFF2-40B4-BE49-F238E27FC236}">
                  <a16:creationId xmlns:a16="http://schemas.microsoft.com/office/drawing/2014/main" id="{F6C8AAA2-56CA-064A-8470-0292DC4EC28C}"/>
                </a:ext>
              </a:extLst>
            </p:cNvPr>
            <p:cNvCxnSpPr>
              <a:cxnSpLocks/>
              <a:stCxn id="9" idx="1"/>
              <a:endCxn id="4" idx="1"/>
            </p:cNvCxnSpPr>
            <p:nvPr/>
          </p:nvCxnSpPr>
          <p:spPr>
            <a:xfrm rot="10800000" flipH="1" flipV="1">
              <a:off x="1917750" y="2110326"/>
              <a:ext cx="12406" cy="2440724"/>
            </a:xfrm>
            <a:prstGeom prst="curvedConnector3">
              <a:avLst>
                <a:gd name="adj1" fmla="val -518603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C0F3C88-C06E-6448-ABA2-32613967CC7E}"/>
                </a:ext>
              </a:extLst>
            </p:cNvPr>
            <p:cNvSpPr/>
            <p:nvPr/>
          </p:nvSpPr>
          <p:spPr>
            <a:xfrm>
              <a:off x="505472" y="2847257"/>
              <a:ext cx="1729655" cy="693721"/>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Methodological code</a:t>
              </a:r>
            </a:p>
          </p:txBody>
        </p:sp>
      </p:grpSp>
      <p:grpSp>
        <p:nvGrpSpPr>
          <p:cNvPr id="94" name="Group 93">
            <a:extLst>
              <a:ext uri="{FF2B5EF4-FFF2-40B4-BE49-F238E27FC236}">
                <a16:creationId xmlns:a16="http://schemas.microsoft.com/office/drawing/2014/main" id="{9136C733-51D1-4743-AD56-D3748436B7F1}"/>
              </a:ext>
            </a:extLst>
          </p:cNvPr>
          <p:cNvGrpSpPr/>
          <p:nvPr/>
        </p:nvGrpSpPr>
        <p:grpSpPr>
          <a:xfrm>
            <a:off x="5187668" y="1400959"/>
            <a:ext cx="6598547" cy="3855050"/>
            <a:chOff x="5423298" y="1507388"/>
            <a:chExt cx="6598547" cy="3855050"/>
          </a:xfrm>
        </p:grpSpPr>
        <p:sp>
          <p:nvSpPr>
            <p:cNvPr id="21" name="Rounded Rectangle 20">
              <a:extLst>
                <a:ext uri="{FF2B5EF4-FFF2-40B4-BE49-F238E27FC236}">
                  <a16:creationId xmlns:a16="http://schemas.microsoft.com/office/drawing/2014/main" id="{C67D302D-5527-2842-AA0C-A1CD81FC0CEC}"/>
                </a:ext>
              </a:extLst>
            </p:cNvPr>
            <p:cNvSpPr/>
            <p:nvPr/>
          </p:nvSpPr>
          <p:spPr>
            <a:xfrm>
              <a:off x="10292180" y="4036875"/>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Article</a:t>
              </a:r>
            </a:p>
          </p:txBody>
        </p:sp>
        <p:sp>
          <p:nvSpPr>
            <p:cNvPr id="57" name="Rounded Rectangle 56">
              <a:extLst>
                <a:ext uri="{FF2B5EF4-FFF2-40B4-BE49-F238E27FC236}">
                  <a16:creationId xmlns:a16="http://schemas.microsoft.com/office/drawing/2014/main" id="{32BECBCE-410B-D240-A5B6-B3768A713251}"/>
                </a:ext>
              </a:extLst>
            </p:cNvPr>
            <p:cNvSpPr/>
            <p:nvPr/>
          </p:nvSpPr>
          <p:spPr>
            <a:xfrm>
              <a:off x="5810693" y="1507388"/>
              <a:ext cx="1530051" cy="120587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Dataset</a:t>
              </a:r>
            </a:p>
          </p:txBody>
        </p:sp>
        <p:sp>
          <p:nvSpPr>
            <p:cNvPr id="62" name="Rounded Rectangle 61">
              <a:extLst>
                <a:ext uri="{FF2B5EF4-FFF2-40B4-BE49-F238E27FC236}">
                  <a16:creationId xmlns:a16="http://schemas.microsoft.com/office/drawing/2014/main" id="{5EC42E28-4D0D-AC41-814D-1B5357801C24}"/>
                </a:ext>
              </a:extLst>
            </p:cNvPr>
            <p:cNvSpPr/>
            <p:nvPr/>
          </p:nvSpPr>
          <p:spPr>
            <a:xfrm>
              <a:off x="10287215" y="1507388"/>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Website, application, other output</a:t>
              </a:r>
            </a:p>
          </p:txBody>
        </p:sp>
        <p:cxnSp>
          <p:nvCxnSpPr>
            <p:cNvPr id="64" name="Curved Connector 63">
              <a:extLst>
                <a:ext uri="{FF2B5EF4-FFF2-40B4-BE49-F238E27FC236}">
                  <a16:creationId xmlns:a16="http://schemas.microsoft.com/office/drawing/2014/main" id="{7CF40DF4-4AE6-4447-B941-604E8D90560F}"/>
                </a:ext>
              </a:extLst>
            </p:cNvPr>
            <p:cNvCxnSpPr>
              <a:cxnSpLocks/>
              <a:stCxn id="8" idx="3"/>
              <a:endCxn id="62" idx="2"/>
            </p:cNvCxnSpPr>
            <p:nvPr/>
          </p:nvCxnSpPr>
          <p:spPr>
            <a:xfrm flipV="1">
              <a:off x="10119313" y="2832951"/>
              <a:ext cx="1032735" cy="670314"/>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6" name="Curved Connector 65">
              <a:extLst>
                <a:ext uri="{FF2B5EF4-FFF2-40B4-BE49-F238E27FC236}">
                  <a16:creationId xmlns:a16="http://schemas.microsoft.com/office/drawing/2014/main" id="{B512B9B8-5224-9043-AFA6-C70587392B3E}"/>
                </a:ext>
              </a:extLst>
            </p:cNvPr>
            <p:cNvCxnSpPr>
              <a:cxnSpLocks/>
              <a:stCxn id="5" idx="3"/>
              <a:endCxn id="57" idx="2"/>
            </p:cNvCxnSpPr>
            <p:nvPr/>
          </p:nvCxnSpPr>
          <p:spPr>
            <a:xfrm flipV="1">
              <a:off x="5423298" y="2713264"/>
              <a:ext cx="1152421" cy="926575"/>
            </a:xfrm>
            <a:prstGeom prst="curvedConnector2">
              <a:avLst/>
            </a:prstGeom>
            <a:ln w="5715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a:extLst>
                <a:ext uri="{FF2B5EF4-FFF2-40B4-BE49-F238E27FC236}">
                  <a16:creationId xmlns:a16="http://schemas.microsoft.com/office/drawing/2014/main" id="{5C011089-AE6B-AF40-9E79-4B0057507603}"/>
                </a:ext>
              </a:extLst>
            </p:cNvPr>
            <p:cNvCxnSpPr>
              <a:cxnSpLocks/>
              <a:stCxn id="8" idx="3"/>
              <a:endCxn id="21" idx="0"/>
            </p:cNvCxnSpPr>
            <p:nvPr/>
          </p:nvCxnSpPr>
          <p:spPr>
            <a:xfrm>
              <a:off x="10119313" y="3503265"/>
              <a:ext cx="1037700" cy="533610"/>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899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8F5E-DA20-15F9-255D-ADF9B30EE992}"/>
              </a:ext>
            </a:extLst>
          </p:cNvPr>
          <p:cNvSpPr>
            <a:spLocks noGrp="1"/>
          </p:cNvSpPr>
          <p:nvPr>
            <p:ph type="title"/>
          </p:nvPr>
        </p:nvSpPr>
        <p:spPr/>
        <p:txBody>
          <a:bodyPr/>
          <a:lstStyle/>
          <a:p>
            <a:r>
              <a:rPr lang="en-US" dirty="0"/>
              <a:t>Example Layouts</a:t>
            </a:r>
          </a:p>
        </p:txBody>
      </p:sp>
      <p:sp>
        <p:nvSpPr>
          <p:cNvPr id="6" name="Content Placeholder 2">
            <a:extLst>
              <a:ext uri="{FF2B5EF4-FFF2-40B4-BE49-F238E27FC236}">
                <a16:creationId xmlns:a16="http://schemas.microsoft.com/office/drawing/2014/main" id="{70A16043-97A3-C718-AF1F-860D68559DED}"/>
              </a:ext>
            </a:extLst>
          </p:cNvPr>
          <p:cNvSpPr txBox="1">
            <a:spLocks/>
          </p:cNvSpPr>
          <p:nvPr/>
        </p:nvSpPr>
        <p:spPr>
          <a:xfrm>
            <a:off x="4162065" y="1690690"/>
            <a:ext cx="4428281" cy="4351338"/>
          </a:xfrm>
          <a:prstGeom prst="rect">
            <a:avLst/>
          </a:prstGeom>
        </p:spPr>
        <p:txBody>
          <a:bodyPr vert="horz" lIns="91440" tIns="45720" rIns="91440" bIns="45720" rtlCol="0">
            <a:normAutofit fontScale="6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1</a:t>
            </a:r>
          </a:p>
          <a:p>
            <a:pPr lvl="1"/>
            <a:r>
              <a:rPr lang="en-US" dirty="0"/>
              <a:t>Code</a:t>
            </a:r>
          </a:p>
          <a:p>
            <a:pPr lvl="2"/>
            <a:r>
              <a:rPr lang="en-US" dirty="0"/>
              <a:t>Step.1.clean</a:t>
            </a:r>
          </a:p>
          <a:p>
            <a:pPr lvl="2"/>
            <a:r>
              <a:rPr lang="en-US" dirty="0" err="1"/>
              <a:t>train_model</a:t>
            </a:r>
            <a:endParaRPr lang="en-US" dirty="0"/>
          </a:p>
          <a:p>
            <a:pPr lvl="1"/>
            <a:r>
              <a:rPr lang="en-US" dirty="0"/>
              <a:t>Data</a:t>
            </a:r>
          </a:p>
          <a:p>
            <a:pPr lvl="2"/>
            <a:r>
              <a:rPr lang="en-US" dirty="0"/>
              <a:t>Raw</a:t>
            </a:r>
          </a:p>
          <a:p>
            <a:pPr lvl="2"/>
            <a:r>
              <a:rPr lang="en-US" dirty="0"/>
              <a:t>Processed</a:t>
            </a:r>
          </a:p>
          <a:p>
            <a:pPr lvl="3"/>
            <a:r>
              <a:rPr lang="en-US" b="1" dirty="0" err="1"/>
              <a:t>ML_Ready</a:t>
            </a:r>
            <a:endParaRPr lang="en-US" b="1" dirty="0"/>
          </a:p>
          <a:p>
            <a:pPr lvl="4"/>
            <a:r>
              <a:rPr lang="en-US" b="1" dirty="0"/>
              <a:t>Training</a:t>
            </a:r>
          </a:p>
          <a:p>
            <a:pPr lvl="5"/>
            <a:r>
              <a:rPr lang="en-US" dirty="0" err="1"/>
              <a:t>labels.csv</a:t>
            </a:r>
            <a:endParaRPr lang="en-US" dirty="0"/>
          </a:p>
          <a:p>
            <a:pPr lvl="5"/>
            <a:r>
              <a:rPr lang="en-US" dirty="0"/>
              <a:t>Images</a:t>
            </a:r>
          </a:p>
          <a:p>
            <a:pPr lvl="6"/>
            <a:r>
              <a:rPr lang="en-US" dirty="0"/>
              <a:t>Img1.png</a:t>
            </a:r>
          </a:p>
          <a:p>
            <a:pPr lvl="6"/>
            <a:r>
              <a:rPr lang="en-US" dirty="0"/>
              <a:t>Img2.png</a:t>
            </a:r>
          </a:p>
          <a:p>
            <a:pPr lvl="6"/>
            <a:r>
              <a:rPr lang="en-US" dirty="0"/>
              <a:t>…</a:t>
            </a:r>
          </a:p>
          <a:p>
            <a:pPr lvl="4"/>
            <a:r>
              <a:rPr lang="en-US" b="1" dirty="0"/>
              <a:t>Testing</a:t>
            </a:r>
          </a:p>
          <a:p>
            <a:pPr lvl="5"/>
            <a:r>
              <a:rPr lang="en-US" dirty="0" err="1"/>
              <a:t>labels.csv</a:t>
            </a:r>
            <a:endParaRPr lang="en-US" dirty="0"/>
          </a:p>
          <a:p>
            <a:pPr lvl="5"/>
            <a:r>
              <a:rPr lang="en-US" dirty="0"/>
              <a:t>Images</a:t>
            </a:r>
          </a:p>
          <a:p>
            <a:pPr lvl="6"/>
            <a:r>
              <a:rPr lang="en-US" dirty="0"/>
              <a:t>Img100.png</a:t>
            </a:r>
          </a:p>
          <a:p>
            <a:pPr lvl="6"/>
            <a:r>
              <a:rPr lang="en-US" dirty="0"/>
              <a:t>Img201.png</a:t>
            </a:r>
          </a:p>
          <a:p>
            <a:pPr lvl="6"/>
            <a:r>
              <a:rPr lang="en-US" dirty="0"/>
              <a:t>…</a:t>
            </a:r>
          </a:p>
          <a:p>
            <a:pPr marL="2743132" lvl="6" indent="0">
              <a:buFont typeface="Arial" panose="020B0604020202020204" pitchFamily="34" charset="0"/>
              <a:buNone/>
            </a:pPr>
            <a:endParaRPr lang="en-US" dirty="0"/>
          </a:p>
          <a:p>
            <a:pPr lvl="1"/>
            <a:r>
              <a:rPr lang="en-US" dirty="0"/>
              <a:t>Results</a:t>
            </a:r>
          </a:p>
          <a:p>
            <a:pPr lvl="1"/>
            <a:endParaRPr lang="en-US" dirty="0"/>
          </a:p>
        </p:txBody>
      </p:sp>
      <p:sp>
        <p:nvSpPr>
          <p:cNvPr id="9" name="Content Placeholder 2">
            <a:extLst>
              <a:ext uri="{FF2B5EF4-FFF2-40B4-BE49-F238E27FC236}">
                <a16:creationId xmlns:a16="http://schemas.microsoft.com/office/drawing/2014/main" id="{353F391E-4150-FFEE-B626-9F1C27658B78}"/>
              </a:ext>
            </a:extLst>
          </p:cNvPr>
          <p:cNvSpPr txBox="1">
            <a:spLocks/>
          </p:cNvSpPr>
          <p:nvPr/>
        </p:nvSpPr>
        <p:spPr>
          <a:xfrm>
            <a:off x="7502322" y="1690690"/>
            <a:ext cx="4428281" cy="4351338"/>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2</a:t>
            </a:r>
          </a:p>
          <a:p>
            <a:pPr lvl="1"/>
            <a:r>
              <a:rPr lang="en-US" dirty="0"/>
              <a:t>Data</a:t>
            </a:r>
          </a:p>
          <a:p>
            <a:pPr lvl="2"/>
            <a:r>
              <a:rPr lang="en-US" dirty="0"/>
              <a:t>Raw</a:t>
            </a:r>
          </a:p>
          <a:p>
            <a:pPr lvl="2"/>
            <a:r>
              <a:rPr lang="en-US" dirty="0"/>
              <a:t>Processed</a:t>
            </a:r>
          </a:p>
          <a:p>
            <a:pPr lvl="3"/>
            <a:r>
              <a:rPr lang="en-US" b="1" dirty="0" err="1"/>
              <a:t>ML_Ready</a:t>
            </a:r>
            <a:endParaRPr lang="en-US" b="1" dirty="0"/>
          </a:p>
          <a:p>
            <a:pPr lvl="4"/>
            <a:r>
              <a:rPr lang="en-US" b="1" dirty="0"/>
              <a:t>Training</a:t>
            </a:r>
          </a:p>
          <a:p>
            <a:pPr lvl="5"/>
            <a:r>
              <a:rPr lang="en-US" b="1" dirty="0"/>
              <a:t>Cats</a:t>
            </a:r>
          </a:p>
          <a:p>
            <a:pPr lvl="6"/>
            <a:r>
              <a:rPr lang="en-US" dirty="0"/>
              <a:t>Img1.png</a:t>
            </a:r>
          </a:p>
          <a:p>
            <a:pPr lvl="6"/>
            <a:r>
              <a:rPr lang="en-US" dirty="0"/>
              <a:t>Img2.png</a:t>
            </a:r>
          </a:p>
          <a:p>
            <a:pPr lvl="6"/>
            <a:r>
              <a:rPr lang="en-US" dirty="0"/>
              <a:t>…</a:t>
            </a:r>
          </a:p>
          <a:p>
            <a:pPr lvl="5"/>
            <a:r>
              <a:rPr lang="en-US" b="1" dirty="0"/>
              <a:t>Dogs</a:t>
            </a:r>
          </a:p>
          <a:p>
            <a:pPr lvl="6"/>
            <a:r>
              <a:rPr lang="en-US" dirty="0"/>
              <a:t>Img1.png</a:t>
            </a:r>
          </a:p>
          <a:p>
            <a:pPr lvl="6"/>
            <a:r>
              <a:rPr lang="en-US" dirty="0"/>
              <a:t>Img2.png</a:t>
            </a:r>
            <a:endParaRPr lang="en-US" b="1" dirty="0"/>
          </a:p>
          <a:p>
            <a:pPr lvl="4"/>
            <a:r>
              <a:rPr lang="en-US" b="1" dirty="0"/>
              <a:t>Testing</a:t>
            </a:r>
          </a:p>
          <a:p>
            <a:pPr marL="2743132" lvl="6" indent="0">
              <a:buFont typeface="Arial" panose="020B0604020202020204" pitchFamily="34" charset="0"/>
              <a:buNone/>
            </a:pPr>
            <a:r>
              <a:rPr lang="en-US" dirty="0"/>
              <a:t>…same layout as Training</a:t>
            </a:r>
          </a:p>
          <a:p>
            <a:pPr marL="457189" lvl="1" indent="0">
              <a:buNone/>
            </a:pPr>
            <a:endParaRPr lang="en-US" dirty="0"/>
          </a:p>
          <a:p>
            <a:pPr lvl="1"/>
            <a:endParaRPr lang="en-US" dirty="0"/>
          </a:p>
        </p:txBody>
      </p:sp>
      <p:sp>
        <p:nvSpPr>
          <p:cNvPr id="10" name="Content Placeholder 2">
            <a:extLst>
              <a:ext uri="{FF2B5EF4-FFF2-40B4-BE49-F238E27FC236}">
                <a16:creationId xmlns:a16="http://schemas.microsoft.com/office/drawing/2014/main" id="{62E123F4-FF45-E4BE-977D-64E558031F80}"/>
              </a:ext>
            </a:extLst>
          </p:cNvPr>
          <p:cNvSpPr txBox="1">
            <a:spLocks/>
          </p:cNvSpPr>
          <p:nvPr/>
        </p:nvSpPr>
        <p:spPr>
          <a:xfrm>
            <a:off x="310587" y="1690690"/>
            <a:ext cx="4428281" cy="4351338"/>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1</a:t>
            </a:r>
          </a:p>
          <a:p>
            <a:pPr lvl="1"/>
            <a:r>
              <a:rPr lang="en-US" dirty="0"/>
              <a:t>Code</a:t>
            </a:r>
          </a:p>
          <a:p>
            <a:pPr lvl="2"/>
            <a:r>
              <a:rPr lang="en-US" dirty="0"/>
              <a:t>Step.1.clean</a:t>
            </a:r>
          </a:p>
          <a:p>
            <a:pPr lvl="2"/>
            <a:r>
              <a:rPr lang="en-US" dirty="0" err="1"/>
              <a:t>train_model</a:t>
            </a:r>
            <a:endParaRPr lang="en-US" dirty="0"/>
          </a:p>
          <a:p>
            <a:pPr lvl="1"/>
            <a:r>
              <a:rPr lang="en-US" dirty="0"/>
              <a:t>Data</a:t>
            </a:r>
          </a:p>
          <a:p>
            <a:pPr lvl="2"/>
            <a:r>
              <a:rPr lang="en-US" dirty="0"/>
              <a:t>Raw</a:t>
            </a:r>
          </a:p>
          <a:p>
            <a:pPr lvl="2"/>
            <a:r>
              <a:rPr lang="en-US" dirty="0"/>
              <a:t>Processed</a:t>
            </a:r>
          </a:p>
          <a:p>
            <a:pPr lvl="3"/>
            <a:r>
              <a:rPr lang="en-US" b="1" dirty="0" err="1"/>
              <a:t>ML_Ready</a:t>
            </a:r>
            <a:endParaRPr lang="en-US" b="1" dirty="0"/>
          </a:p>
          <a:p>
            <a:pPr lvl="4"/>
            <a:r>
              <a:rPr lang="en-US" b="1" dirty="0" err="1"/>
              <a:t>Training.csv</a:t>
            </a:r>
            <a:endParaRPr lang="en-US" b="1" dirty="0"/>
          </a:p>
          <a:p>
            <a:pPr lvl="4"/>
            <a:r>
              <a:rPr lang="en-US" b="1" dirty="0" err="1"/>
              <a:t>Testing.csv</a:t>
            </a:r>
            <a:endParaRPr lang="en-US" b="1" dirty="0"/>
          </a:p>
          <a:p>
            <a:pPr marL="2743132" lvl="6" indent="0">
              <a:buFont typeface="Arial" panose="020B0604020202020204" pitchFamily="34" charset="0"/>
              <a:buNone/>
            </a:pPr>
            <a:endParaRPr lang="en-US" dirty="0"/>
          </a:p>
          <a:p>
            <a:pPr lvl="1"/>
            <a:r>
              <a:rPr lang="en-US" dirty="0"/>
              <a:t>Results</a:t>
            </a:r>
          </a:p>
          <a:p>
            <a:pPr lvl="1"/>
            <a:endParaRPr lang="en-US" dirty="0"/>
          </a:p>
        </p:txBody>
      </p:sp>
    </p:spTree>
    <p:extLst>
      <p:ext uri="{BB962C8B-B14F-4D97-AF65-F5344CB8AC3E}">
        <p14:creationId xmlns:p14="http://schemas.microsoft.com/office/powerpoint/2010/main" val="48150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064B-E38F-5D14-D73B-13C433175AB9}"/>
              </a:ext>
            </a:extLst>
          </p:cNvPr>
          <p:cNvSpPr>
            <a:spLocks noGrp="1"/>
          </p:cNvSpPr>
          <p:nvPr>
            <p:ph type="title"/>
          </p:nvPr>
        </p:nvSpPr>
        <p:spPr/>
        <p:txBody>
          <a:bodyPr/>
          <a:lstStyle/>
          <a:p>
            <a:pPr algn="ctr"/>
            <a:r>
              <a:rPr lang="en-US" dirty="0"/>
              <a:t>Example Differences between Reproducible and AI-Ready</a:t>
            </a:r>
          </a:p>
        </p:txBody>
      </p:sp>
      <p:sp>
        <p:nvSpPr>
          <p:cNvPr id="6" name="TextBox 5">
            <a:extLst>
              <a:ext uri="{FF2B5EF4-FFF2-40B4-BE49-F238E27FC236}">
                <a16:creationId xmlns:a16="http://schemas.microsoft.com/office/drawing/2014/main" id="{610E40E0-7511-17E4-B9D6-E9F644F390EF}"/>
              </a:ext>
            </a:extLst>
          </p:cNvPr>
          <p:cNvSpPr txBox="1"/>
          <p:nvPr/>
        </p:nvSpPr>
        <p:spPr>
          <a:xfrm>
            <a:off x="490959" y="2270515"/>
            <a:ext cx="5069013" cy="923330"/>
          </a:xfrm>
          <a:prstGeom prst="rect">
            <a:avLst/>
          </a:prstGeom>
          <a:noFill/>
        </p:spPr>
        <p:txBody>
          <a:bodyPr wrap="square" rtlCol="0">
            <a:spAutoFit/>
          </a:bodyPr>
          <a:lstStyle/>
          <a:p>
            <a:r>
              <a:rPr lang="en-US" i="1" dirty="0"/>
              <a:t>Blurry Image results from Bad Calibration</a:t>
            </a:r>
          </a:p>
          <a:p>
            <a:pPr marL="285750" indent="-285750">
              <a:buFont typeface="Arial" panose="020B0604020202020204" pitchFamily="34" charset="0"/>
              <a:buChar char="•"/>
            </a:pPr>
            <a:r>
              <a:rPr lang="en-US" dirty="0"/>
              <a:t>Useful for your future-self to debug </a:t>
            </a:r>
          </a:p>
          <a:p>
            <a:pPr marL="285750" indent="-285750">
              <a:buFont typeface="Arial" panose="020B0604020202020204" pitchFamily="34" charset="0"/>
              <a:buChar char="•"/>
            </a:pPr>
            <a:r>
              <a:rPr lang="en-US" dirty="0"/>
              <a:t>Not useful for training an ML model	</a:t>
            </a:r>
          </a:p>
        </p:txBody>
      </p:sp>
      <p:sp>
        <p:nvSpPr>
          <p:cNvPr id="10" name="TextBox 9">
            <a:extLst>
              <a:ext uri="{FF2B5EF4-FFF2-40B4-BE49-F238E27FC236}">
                <a16:creationId xmlns:a16="http://schemas.microsoft.com/office/drawing/2014/main" id="{01AE4A1A-4D1C-58E3-02B0-ABF8ED7C1968}"/>
              </a:ext>
            </a:extLst>
          </p:cNvPr>
          <p:cNvSpPr txBox="1"/>
          <p:nvPr/>
        </p:nvSpPr>
        <p:spPr>
          <a:xfrm>
            <a:off x="490960" y="3763416"/>
            <a:ext cx="4532986" cy="923330"/>
          </a:xfrm>
          <a:prstGeom prst="rect">
            <a:avLst/>
          </a:prstGeom>
          <a:noFill/>
        </p:spPr>
        <p:txBody>
          <a:bodyPr wrap="square" rtlCol="0">
            <a:spAutoFit/>
          </a:bodyPr>
          <a:lstStyle/>
          <a:p>
            <a:r>
              <a:rPr lang="en-US" i="1" dirty="0"/>
              <a:t>Contaminated Sequences</a:t>
            </a:r>
          </a:p>
          <a:p>
            <a:pPr marL="285750" indent="-285750">
              <a:buFont typeface="Arial" panose="020B0604020202020204" pitchFamily="34" charset="0"/>
              <a:buChar char="•"/>
            </a:pPr>
            <a:r>
              <a:rPr lang="en-US" dirty="0"/>
              <a:t>Useful for your future-self to debug </a:t>
            </a:r>
          </a:p>
          <a:p>
            <a:pPr marL="285750" indent="-285750">
              <a:buFont typeface="Arial" panose="020B0604020202020204" pitchFamily="34" charset="0"/>
              <a:buChar char="•"/>
            </a:pPr>
            <a:r>
              <a:rPr lang="en-US" dirty="0"/>
              <a:t>Not useful for training an ML model</a:t>
            </a:r>
            <a:r>
              <a:rPr lang="en-US" i="1" dirty="0"/>
              <a:t>	</a:t>
            </a:r>
          </a:p>
        </p:txBody>
      </p:sp>
      <p:sp>
        <p:nvSpPr>
          <p:cNvPr id="11" name="TextBox 10">
            <a:extLst>
              <a:ext uri="{FF2B5EF4-FFF2-40B4-BE49-F238E27FC236}">
                <a16:creationId xmlns:a16="http://schemas.microsoft.com/office/drawing/2014/main" id="{4870FBBA-5D28-DDCC-AF3E-A26A3403A11A}"/>
              </a:ext>
            </a:extLst>
          </p:cNvPr>
          <p:cNvSpPr txBox="1"/>
          <p:nvPr/>
        </p:nvSpPr>
        <p:spPr>
          <a:xfrm>
            <a:off x="490959" y="5460505"/>
            <a:ext cx="9868381" cy="923330"/>
          </a:xfrm>
          <a:prstGeom prst="rect">
            <a:avLst/>
          </a:prstGeom>
          <a:noFill/>
        </p:spPr>
        <p:txBody>
          <a:bodyPr wrap="square" rtlCol="0">
            <a:spAutoFit/>
          </a:bodyPr>
          <a:lstStyle/>
          <a:p>
            <a:r>
              <a:rPr lang="en-US" i="1" dirty="0"/>
              <a:t>When taking data consider recording whether your confident if that data should be used for science or if there is a possibility something went wrong. This can help you clean your data for ML projects, can True/False, or more fine grained  red/yellow/green.</a:t>
            </a:r>
          </a:p>
        </p:txBody>
      </p:sp>
      <p:sp>
        <p:nvSpPr>
          <p:cNvPr id="12" name="TextBox 11">
            <a:extLst>
              <a:ext uri="{FF2B5EF4-FFF2-40B4-BE49-F238E27FC236}">
                <a16:creationId xmlns:a16="http://schemas.microsoft.com/office/drawing/2014/main" id="{149EB734-0713-D737-C808-CD94BD9F3947}"/>
              </a:ext>
            </a:extLst>
          </p:cNvPr>
          <p:cNvSpPr txBox="1"/>
          <p:nvPr/>
        </p:nvSpPr>
        <p:spPr>
          <a:xfrm>
            <a:off x="5816280" y="2284415"/>
            <a:ext cx="6037161" cy="1200329"/>
          </a:xfrm>
          <a:prstGeom prst="rect">
            <a:avLst/>
          </a:prstGeom>
          <a:noFill/>
        </p:spPr>
        <p:txBody>
          <a:bodyPr wrap="square" rtlCol="0">
            <a:spAutoFit/>
          </a:bodyPr>
          <a:lstStyle/>
          <a:p>
            <a:r>
              <a:rPr lang="en-US" i="1" dirty="0"/>
              <a:t>An instrument is broken, so you’re missing a variable</a:t>
            </a:r>
          </a:p>
          <a:p>
            <a:pPr marL="285750" indent="-285750">
              <a:buFont typeface="Arial" panose="020B0604020202020204" pitchFamily="34" charset="0"/>
              <a:buChar char="•"/>
            </a:pPr>
            <a:r>
              <a:rPr lang="en-US" dirty="0"/>
              <a:t>Useful if you don’t need that variable</a:t>
            </a:r>
          </a:p>
          <a:p>
            <a:pPr marL="285750" indent="-285750">
              <a:buFont typeface="Arial" panose="020B0604020202020204" pitchFamily="34" charset="0"/>
              <a:buChar char="•"/>
            </a:pPr>
            <a:r>
              <a:rPr lang="en-US" dirty="0"/>
              <a:t>Not useful for training an ML model	that needs that variable</a:t>
            </a:r>
          </a:p>
        </p:txBody>
      </p:sp>
      <p:sp>
        <p:nvSpPr>
          <p:cNvPr id="13" name="TextBox 12">
            <a:extLst>
              <a:ext uri="{FF2B5EF4-FFF2-40B4-BE49-F238E27FC236}">
                <a16:creationId xmlns:a16="http://schemas.microsoft.com/office/drawing/2014/main" id="{D05D49DB-5096-D397-BC64-33958A0CB0E6}"/>
              </a:ext>
            </a:extLst>
          </p:cNvPr>
          <p:cNvSpPr txBox="1"/>
          <p:nvPr/>
        </p:nvSpPr>
        <p:spPr>
          <a:xfrm>
            <a:off x="5663880" y="3763416"/>
            <a:ext cx="6037161" cy="1200329"/>
          </a:xfrm>
          <a:prstGeom prst="rect">
            <a:avLst/>
          </a:prstGeom>
          <a:noFill/>
        </p:spPr>
        <p:txBody>
          <a:bodyPr wrap="square" rtlCol="0">
            <a:spAutoFit/>
          </a:bodyPr>
          <a:lstStyle/>
          <a:p>
            <a:r>
              <a:rPr lang="en-US" i="1" dirty="0"/>
              <a:t>You switch units on an instrument</a:t>
            </a:r>
          </a:p>
          <a:p>
            <a:pPr marL="285750" indent="-285750">
              <a:buFont typeface="Arial" panose="020B0604020202020204" pitchFamily="34" charset="0"/>
              <a:buChar char="•"/>
            </a:pPr>
            <a:r>
              <a:rPr lang="en-US" dirty="0"/>
              <a:t>Useful it’s still the same data</a:t>
            </a:r>
          </a:p>
          <a:p>
            <a:pPr marL="285750" indent="-285750">
              <a:buFont typeface="Arial" panose="020B0604020202020204" pitchFamily="34" charset="0"/>
              <a:buChar char="•"/>
            </a:pPr>
            <a:r>
              <a:rPr lang="en-US" dirty="0"/>
              <a:t>Not useful for training an ML model	you must convert to consistent units in advance</a:t>
            </a:r>
          </a:p>
        </p:txBody>
      </p:sp>
    </p:spTree>
    <p:extLst>
      <p:ext uri="{BB962C8B-B14F-4D97-AF65-F5344CB8AC3E}">
        <p14:creationId xmlns:p14="http://schemas.microsoft.com/office/powerpoint/2010/main" val="2580914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B442-06D7-3961-C963-E0888688360F}"/>
              </a:ext>
            </a:extLst>
          </p:cNvPr>
          <p:cNvSpPr>
            <a:spLocks noGrp="1"/>
          </p:cNvSpPr>
          <p:nvPr>
            <p:ph type="title"/>
          </p:nvPr>
        </p:nvSpPr>
        <p:spPr/>
        <p:txBody>
          <a:bodyPr/>
          <a:lstStyle/>
          <a:p>
            <a:r>
              <a:rPr lang="en-US" dirty="0"/>
              <a:t>Sometimes it’s ok to break the rules!</a:t>
            </a:r>
          </a:p>
        </p:txBody>
      </p:sp>
      <p:sp>
        <p:nvSpPr>
          <p:cNvPr id="5" name="Content Placeholder 2">
            <a:extLst>
              <a:ext uri="{FF2B5EF4-FFF2-40B4-BE49-F238E27FC236}">
                <a16:creationId xmlns:a16="http://schemas.microsoft.com/office/drawing/2014/main" id="{2D5DDF21-5A07-F92D-9BDA-3599DF535B92}"/>
              </a:ext>
            </a:extLst>
          </p:cNvPr>
          <p:cNvSpPr txBox="1">
            <a:spLocks/>
          </p:cNvSpPr>
          <p:nvPr/>
        </p:nvSpPr>
        <p:spPr>
          <a:xfrm>
            <a:off x="530572" y="1690690"/>
            <a:ext cx="10649607" cy="4512113"/>
          </a:xfrm>
          <a:prstGeom prst="rect">
            <a:avLst/>
          </a:prstGeom>
        </p:spPr>
        <p:txBody>
          <a:bodyP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It’s often OK to break the rules when make AI-Ready Datasets. Just make sure you know why</a:t>
            </a:r>
          </a:p>
          <a:p>
            <a:r>
              <a:rPr lang="en-US" dirty="0"/>
              <a:t>Examples: </a:t>
            </a:r>
          </a:p>
          <a:p>
            <a:pPr lvl="1"/>
            <a:r>
              <a:rPr lang="en-US" dirty="0"/>
              <a:t>Some ML algorithms can handle missing values</a:t>
            </a:r>
          </a:p>
          <a:p>
            <a:pPr lvl="2"/>
            <a:r>
              <a:rPr lang="en-US" dirty="0"/>
              <a:t>Most can not, so make sure to check</a:t>
            </a:r>
          </a:p>
          <a:p>
            <a:pPr marL="914377" lvl="2" indent="0">
              <a:buNone/>
            </a:pPr>
            <a:endParaRPr lang="en-US" dirty="0"/>
          </a:p>
          <a:p>
            <a:pPr lvl="1"/>
            <a:r>
              <a:rPr lang="en-US" dirty="0"/>
              <a:t>There are other ways of validating ML models besides a training and test split</a:t>
            </a:r>
          </a:p>
          <a:p>
            <a:pPr lvl="2"/>
            <a:r>
              <a:rPr lang="en-US" dirty="0"/>
              <a:t>Cross validation - K-Folds, Leave one out</a:t>
            </a:r>
          </a:p>
          <a:p>
            <a:pPr lvl="2"/>
            <a:r>
              <a:rPr lang="en-US" dirty="0"/>
              <a:t>These are often computationally expensive, so generally they work with small models and small datasets where you want to use as much data as possible for training</a:t>
            </a:r>
          </a:p>
        </p:txBody>
      </p:sp>
    </p:spTree>
    <p:extLst>
      <p:ext uri="{BB962C8B-B14F-4D97-AF65-F5344CB8AC3E}">
        <p14:creationId xmlns:p14="http://schemas.microsoft.com/office/powerpoint/2010/main" val="3224799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A8B9-51D5-FA82-1E56-1F30173EE4BA}"/>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73D304D4-962A-A363-8154-04C909264149}"/>
              </a:ext>
            </a:extLst>
          </p:cNvPr>
          <p:cNvSpPr txBox="1"/>
          <p:nvPr/>
        </p:nvSpPr>
        <p:spPr>
          <a:xfrm>
            <a:off x="590308" y="1690690"/>
            <a:ext cx="10346803"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t>Were going to practice moving files and setting up folders on the command line </a:t>
            </a:r>
          </a:p>
          <a:p>
            <a:endParaRPr lang="en-US" sz="3600" dirty="0"/>
          </a:p>
          <a:p>
            <a:pPr marL="285750" indent="-285750">
              <a:buFont typeface="Arial" panose="020B0604020202020204" pitchFamily="34" charset="0"/>
              <a:buChar char="•"/>
            </a:pPr>
            <a:r>
              <a:rPr lang="en-US" sz="3600" dirty="0"/>
              <a:t>We’ll get an existing dataset to be “AI-Ready”</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Running and training ML algorithm will start here.</a:t>
            </a:r>
          </a:p>
        </p:txBody>
      </p:sp>
    </p:spTree>
    <p:extLst>
      <p:ext uri="{BB962C8B-B14F-4D97-AF65-F5344CB8AC3E}">
        <p14:creationId xmlns:p14="http://schemas.microsoft.com/office/powerpoint/2010/main" val="129784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C3EB-AAE5-7B4D-8900-20DAF817074E}"/>
              </a:ext>
            </a:extLst>
          </p:cNvPr>
          <p:cNvSpPr>
            <a:spLocks noGrp="1"/>
          </p:cNvSpPr>
          <p:nvPr>
            <p:ph type="title"/>
          </p:nvPr>
        </p:nvSpPr>
        <p:spPr>
          <a:xfrm>
            <a:off x="838201" y="291091"/>
            <a:ext cx="10515599" cy="932688"/>
          </a:xfrm>
        </p:spPr>
        <p:txBody>
          <a:bodyPr vert="horz" lIns="91440" tIns="45720" rIns="91440" bIns="45720" rtlCol="0" anchor="b">
            <a:normAutofit/>
          </a:bodyPr>
          <a:lstStyle/>
          <a:p>
            <a:r>
              <a:rPr lang="en-US" sz="4600" i="1" dirty="0"/>
              <a:t>Reproducible research… what is it good for?</a:t>
            </a:r>
          </a:p>
        </p:txBody>
      </p:sp>
      <p:sp>
        <p:nvSpPr>
          <p:cNvPr id="4" name="TextBox 3">
            <a:extLst>
              <a:ext uri="{FF2B5EF4-FFF2-40B4-BE49-F238E27FC236}">
                <a16:creationId xmlns:a16="http://schemas.microsoft.com/office/drawing/2014/main" id="{61AC869C-FAE3-D84F-9276-4AA8E698E00A}"/>
              </a:ext>
            </a:extLst>
          </p:cNvPr>
          <p:cNvSpPr txBox="1"/>
          <p:nvPr/>
        </p:nvSpPr>
        <p:spPr>
          <a:xfrm>
            <a:off x="1546995" y="5944673"/>
            <a:ext cx="9098003" cy="523220"/>
          </a:xfrm>
          <a:prstGeom prst="rect">
            <a:avLst/>
          </a:prstGeom>
          <a:noFill/>
        </p:spPr>
        <p:txBody>
          <a:bodyPr wrap="none" rtlCol="0">
            <a:spAutoFit/>
          </a:bodyPr>
          <a:lstStyle/>
          <a:p>
            <a:r>
              <a:rPr lang="en-US" sz="2800" dirty="0">
                <a:hlinkClick r:id="rId2"/>
              </a:rPr>
              <a:t>Peng and Hicks, 2021, </a:t>
            </a:r>
            <a:r>
              <a:rPr lang="en-US" sz="2800" i="1" dirty="0">
                <a:hlinkClick r:id="rId2"/>
              </a:rPr>
              <a:t>Reproducible Research: A retrospective</a:t>
            </a:r>
            <a:endParaRPr lang="en-US" sz="2800" i="1" dirty="0"/>
          </a:p>
        </p:txBody>
      </p:sp>
      <p:sp>
        <p:nvSpPr>
          <p:cNvPr id="5" name="TextBox 4">
            <a:extLst>
              <a:ext uri="{FF2B5EF4-FFF2-40B4-BE49-F238E27FC236}">
                <a16:creationId xmlns:a16="http://schemas.microsoft.com/office/drawing/2014/main" id="{2D54C27E-84DB-434A-9291-6E75D13F5FA7}"/>
              </a:ext>
            </a:extLst>
          </p:cNvPr>
          <p:cNvSpPr txBox="1"/>
          <p:nvPr/>
        </p:nvSpPr>
        <p:spPr>
          <a:xfrm>
            <a:off x="838201" y="1408707"/>
            <a:ext cx="10515598" cy="1384995"/>
          </a:xfrm>
          <a:prstGeom prst="rect">
            <a:avLst/>
          </a:prstGeom>
          <a:noFill/>
        </p:spPr>
        <p:txBody>
          <a:bodyPr wrap="square" rtlCol="0">
            <a:spAutoFit/>
          </a:bodyPr>
          <a:lstStyle/>
          <a:p>
            <a:pPr algn="ctr"/>
            <a:r>
              <a:rPr lang="en-US" sz="2800" dirty="0">
                <a:latin typeface="Avenir Book" panose="02000503020000020003" pitchFamily="2" charset="0"/>
              </a:rPr>
              <a:t>A published data analysis is reproducible if the analytic data sets and the computer code used to create the data analysis are made available to others for independent study and analysis.</a:t>
            </a:r>
          </a:p>
        </p:txBody>
      </p:sp>
      <p:sp>
        <p:nvSpPr>
          <p:cNvPr id="6" name="TextBox 5">
            <a:extLst>
              <a:ext uri="{FF2B5EF4-FFF2-40B4-BE49-F238E27FC236}">
                <a16:creationId xmlns:a16="http://schemas.microsoft.com/office/drawing/2014/main" id="{E7BF8B24-3FFD-2E44-B275-BD0B85245C2E}"/>
              </a:ext>
            </a:extLst>
          </p:cNvPr>
          <p:cNvSpPr txBox="1"/>
          <p:nvPr/>
        </p:nvSpPr>
        <p:spPr>
          <a:xfrm>
            <a:off x="838197" y="3271099"/>
            <a:ext cx="10515598" cy="1815882"/>
          </a:xfrm>
          <a:prstGeom prst="rect">
            <a:avLst/>
          </a:prstGeom>
          <a:noFill/>
        </p:spPr>
        <p:txBody>
          <a:bodyPr wrap="square" rtlCol="0">
            <a:spAutoFit/>
          </a:bodyPr>
          <a:lstStyle/>
          <a:p>
            <a:pPr algn="ctr"/>
            <a:r>
              <a:rPr lang="en-US" sz="2800" dirty="0">
                <a:latin typeface="Avenir Book" panose="02000503020000020003" pitchFamily="2" charset="0"/>
              </a:rPr>
              <a:t>This definition is sufficiently vague that it ultimately raises more questions than it answers. What is an “analytic data set“? What does it mean to be “available”? What is included with the “computer code”?</a:t>
            </a:r>
          </a:p>
        </p:txBody>
      </p:sp>
    </p:spTree>
    <p:extLst>
      <p:ext uri="{BB962C8B-B14F-4D97-AF65-F5344CB8AC3E}">
        <p14:creationId xmlns:p14="http://schemas.microsoft.com/office/powerpoint/2010/main" val="243044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F4ED-D7B6-6240-9176-8EC7DFAF74EF}"/>
              </a:ext>
            </a:extLst>
          </p:cNvPr>
          <p:cNvSpPr>
            <a:spLocks noGrp="1"/>
          </p:cNvSpPr>
          <p:nvPr>
            <p:ph type="title"/>
          </p:nvPr>
        </p:nvSpPr>
        <p:spPr/>
        <p:txBody>
          <a:bodyPr/>
          <a:lstStyle/>
          <a:p>
            <a:r>
              <a:rPr lang="en-US" dirty="0"/>
              <a:t>Open science: a new framework for research</a:t>
            </a:r>
          </a:p>
        </p:txBody>
      </p:sp>
      <p:sp>
        <p:nvSpPr>
          <p:cNvPr id="5" name="TextBox 4">
            <a:extLst>
              <a:ext uri="{FF2B5EF4-FFF2-40B4-BE49-F238E27FC236}">
                <a16:creationId xmlns:a16="http://schemas.microsoft.com/office/drawing/2014/main" id="{220FE00A-1D58-4940-8CAA-666F5884D616}"/>
              </a:ext>
            </a:extLst>
          </p:cNvPr>
          <p:cNvSpPr txBox="1"/>
          <p:nvPr/>
        </p:nvSpPr>
        <p:spPr>
          <a:xfrm>
            <a:off x="0" y="6550223"/>
            <a:ext cx="2273956" cy="307777"/>
          </a:xfrm>
          <a:prstGeom prst="rect">
            <a:avLst/>
          </a:prstGeom>
          <a:noFill/>
        </p:spPr>
        <p:txBody>
          <a:bodyPr wrap="none" rtlCol="0">
            <a:spAutoFit/>
          </a:bodyPr>
          <a:lstStyle/>
          <a:p>
            <a:r>
              <a:rPr lang="en-US" sz="1400" i="1" dirty="0"/>
              <a:t>Image credit G. de la Fuente </a:t>
            </a:r>
          </a:p>
        </p:txBody>
      </p:sp>
      <p:pic>
        <p:nvPicPr>
          <p:cNvPr id="7" name="Picture 6" descr="Shape&#10;&#10;Description automatically generated">
            <a:extLst>
              <a:ext uri="{FF2B5EF4-FFF2-40B4-BE49-F238E27FC236}">
                <a16:creationId xmlns:a16="http://schemas.microsoft.com/office/drawing/2014/main" id="{AF56EC9D-BCBB-504C-9202-38FEE0BECF05}"/>
              </a:ext>
            </a:extLst>
          </p:cNvPr>
          <p:cNvPicPr>
            <a:picLocks noChangeAspect="1"/>
          </p:cNvPicPr>
          <p:nvPr/>
        </p:nvPicPr>
        <p:blipFill>
          <a:blip r:embed="rId2"/>
          <a:stretch>
            <a:fillRect/>
          </a:stretch>
        </p:blipFill>
        <p:spPr>
          <a:xfrm>
            <a:off x="1553758" y="1515707"/>
            <a:ext cx="8191893" cy="4728037"/>
          </a:xfrm>
          <a:prstGeom prst="rect">
            <a:avLst/>
          </a:prstGeom>
        </p:spPr>
      </p:pic>
    </p:spTree>
    <p:extLst>
      <p:ext uri="{BB962C8B-B14F-4D97-AF65-F5344CB8AC3E}">
        <p14:creationId xmlns:p14="http://schemas.microsoft.com/office/powerpoint/2010/main" val="309697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66A670-1929-C34F-92B9-58C9D4F5D84F}"/>
              </a:ext>
            </a:extLst>
          </p:cNvPr>
          <p:cNvSpPr txBox="1"/>
          <p:nvPr/>
        </p:nvSpPr>
        <p:spPr>
          <a:xfrm>
            <a:off x="1008389" y="5075336"/>
            <a:ext cx="5087611" cy="830997"/>
          </a:xfrm>
          <a:prstGeom prst="rect">
            <a:avLst/>
          </a:prstGeom>
          <a:noFill/>
        </p:spPr>
        <p:txBody>
          <a:bodyPr wrap="none" rtlCol="0">
            <a:spAutoFit/>
          </a:bodyPr>
          <a:lstStyle/>
          <a:p>
            <a:r>
              <a:rPr lang="en-US" sz="2400" dirty="0">
                <a:hlinkClick r:id="rId2"/>
              </a:rPr>
              <a:t>https://www.go-fair.org/fair-principles/</a:t>
            </a:r>
            <a:endParaRPr lang="en-US" sz="2400" dirty="0"/>
          </a:p>
          <a:p>
            <a:endParaRPr lang="en-US" sz="2400" dirty="0"/>
          </a:p>
        </p:txBody>
      </p:sp>
      <p:pic>
        <p:nvPicPr>
          <p:cNvPr id="7" name="Picture 6" descr="A picture containing application&#10;&#10;Description automatically generated">
            <a:extLst>
              <a:ext uri="{FF2B5EF4-FFF2-40B4-BE49-F238E27FC236}">
                <a16:creationId xmlns:a16="http://schemas.microsoft.com/office/drawing/2014/main" id="{ED2DBDF4-3467-6C40-B405-B3FC3EC03F67}"/>
              </a:ext>
            </a:extLst>
          </p:cNvPr>
          <p:cNvPicPr>
            <a:picLocks noChangeAspect="1"/>
          </p:cNvPicPr>
          <p:nvPr/>
        </p:nvPicPr>
        <p:blipFill>
          <a:blip r:embed="rId3"/>
          <a:stretch>
            <a:fillRect/>
          </a:stretch>
        </p:blipFill>
        <p:spPr>
          <a:xfrm>
            <a:off x="623872" y="619750"/>
            <a:ext cx="10559739" cy="4455586"/>
          </a:xfrm>
          <a:prstGeom prst="rect">
            <a:avLst/>
          </a:prstGeom>
        </p:spPr>
      </p:pic>
      <p:sp>
        <p:nvSpPr>
          <p:cNvPr id="10" name="Rectangle 9">
            <a:extLst>
              <a:ext uri="{FF2B5EF4-FFF2-40B4-BE49-F238E27FC236}">
                <a16:creationId xmlns:a16="http://schemas.microsoft.com/office/drawing/2014/main" id="{6C6E31A8-EEBA-2D4C-BA78-B42E47065184}"/>
              </a:ext>
            </a:extLst>
          </p:cNvPr>
          <p:cNvSpPr/>
          <p:nvPr/>
        </p:nvSpPr>
        <p:spPr>
          <a:xfrm>
            <a:off x="688157" y="4270342"/>
            <a:ext cx="11085921" cy="575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22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license plate&#10;&#10;Description automatically generated with medium confidence">
            <a:extLst>
              <a:ext uri="{FF2B5EF4-FFF2-40B4-BE49-F238E27FC236}">
                <a16:creationId xmlns:a16="http://schemas.microsoft.com/office/drawing/2014/main" id="{FC23DC46-6B5B-E74E-B4D6-0BE1B77CAA7A}"/>
              </a:ext>
            </a:extLst>
          </p:cNvPr>
          <p:cNvPicPr>
            <a:picLocks noChangeAspect="1"/>
          </p:cNvPicPr>
          <p:nvPr/>
        </p:nvPicPr>
        <p:blipFill>
          <a:blip r:embed="rId2"/>
          <a:stretch>
            <a:fillRect/>
          </a:stretch>
        </p:blipFill>
        <p:spPr>
          <a:xfrm>
            <a:off x="1412925" y="515104"/>
            <a:ext cx="9366149" cy="5188112"/>
          </a:xfrm>
          <a:prstGeom prst="rect">
            <a:avLst/>
          </a:prstGeom>
        </p:spPr>
      </p:pic>
      <p:sp>
        <p:nvSpPr>
          <p:cNvPr id="10" name="TextBox 9">
            <a:extLst>
              <a:ext uri="{FF2B5EF4-FFF2-40B4-BE49-F238E27FC236}">
                <a16:creationId xmlns:a16="http://schemas.microsoft.com/office/drawing/2014/main" id="{90415421-CAF2-834C-8D68-9DA3AD0D329E}"/>
              </a:ext>
            </a:extLst>
          </p:cNvPr>
          <p:cNvSpPr txBox="1"/>
          <p:nvPr/>
        </p:nvSpPr>
        <p:spPr>
          <a:xfrm>
            <a:off x="2650110" y="5703216"/>
            <a:ext cx="6891779" cy="954107"/>
          </a:xfrm>
          <a:prstGeom prst="rect">
            <a:avLst/>
          </a:prstGeom>
          <a:noFill/>
        </p:spPr>
        <p:txBody>
          <a:bodyPr wrap="square" rtlCol="0">
            <a:spAutoFit/>
          </a:bodyPr>
          <a:lstStyle/>
          <a:p>
            <a:pPr algn="ctr"/>
            <a:r>
              <a:rPr lang="en-US" sz="2800" dirty="0"/>
              <a:t>Global Indigenous Data Alliance</a:t>
            </a:r>
          </a:p>
          <a:p>
            <a:pPr algn="ctr"/>
            <a:r>
              <a:rPr lang="en-US" sz="2800" dirty="0">
                <a:hlinkClick r:id="rId3"/>
              </a:rPr>
              <a:t>https://www.gida-global.org/</a:t>
            </a:r>
            <a:r>
              <a:rPr lang="en-US" sz="2800" dirty="0"/>
              <a:t> </a:t>
            </a:r>
          </a:p>
        </p:txBody>
      </p:sp>
    </p:spTree>
    <p:extLst>
      <p:ext uri="{BB962C8B-B14F-4D97-AF65-F5344CB8AC3E}">
        <p14:creationId xmlns:p14="http://schemas.microsoft.com/office/powerpoint/2010/main" val="191226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231-A333-C246-AC98-6333AD077CEB}"/>
              </a:ext>
            </a:extLst>
          </p:cNvPr>
          <p:cNvSpPr>
            <a:spLocks noGrp="1"/>
          </p:cNvSpPr>
          <p:nvPr>
            <p:ph type="title"/>
          </p:nvPr>
        </p:nvSpPr>
        <p:spPr/>
        <p:txBody>
          <a:bodyPr/>
          <a:lstStyle/>
          <a:p>
            <a:r>
              <a:rPr lang="en-US" dirty="0"/>
              <a:t>Reproducibility enhances collaboration</a:t>
            </a:r>
          </a:p>
        </p:txBody>
      </p:sp>
      <p:pic>
        <p:nvPicPr>
          <p:cNvPr id="4" name="Picture 3" descr="Image of the header to a scientific article titled 'Our path to better science in less time using open data science tools' by Lowndes et al.">
            <a:extLst>
              <a:ext uri="{FF2B5EF4-FFF2-40B4-BE49-F238E27FC236}">
                <a16:creationId xmlns:a16="http://schemas.microsoft.com/office/drawing/2014/main" id="{4E394A96-E4CB-224E-B02E-8EDF9FCD625E}"/>
              </a:ext>
            </a:extLst>
          </p:cNvPr>
          <p:cNvPicPr>
            <a:picLocks noChangeAspect="1"/>
          </p:cNvPicPr>
          <p:nvPr/>
        </p:nvPicPr>
        <p:blipFill>
          <a:blip r:embed="rId2"/>
          <a:stretch>
            <a:fillRect/>
          </a:stretch>
        </p:blipFill>
        <p:spPr>
          <a:xfrm>
            <a:off x="6096002" y="1690689"/>
            <a:ext cx="5948039" cy="2137671"/>
          </a:xfrm>
          <a:prstGeom prst="rect">
            <a:avLst/>
          </a:prstGeom>
        </p:spPr>
      </p:pic>
      <p:pic>
        <p:nvPicPr>
          <p:cNvPr id="6" name="Picture 5" descr="A schematic showing two axes - horizontal axis shows ease of collaboaration, from less to greater, and vertical axis shows ease of reproducibility, from more difficult to easier. Points are plotted from 2012 to 2017, showing the increased collaboration and reproducibility of a project over time.">
            <a:extLst>
              <a:ext uri="{FF2B5EF4-FFF2-40B4-BE49-F238E27FC236}">
                <a16:creationId xmlns:a16="http://schemas.microsoft.com/office/drawing/2014/main" id="{0E16AA56-E47B-3B4B-A7C1-CFAC683EC558}"/>
              </a:ext>
            </a:extLst>
          </p:cNvPr>
          <p:cNvPicPr>
            <a:picLocks noChangeAspect="1"/>
          </p:cNvPicPr>
          <p:nvPr/>
        </p:nvPicPr>
        <p:blipFill>
          <a:blip r:embed="rId3"/>
          <a:stretch>
            <a:fillRect/>
          </a:stretch>
        </p:blipFill>
        <p:spPr>
          <a:xfrm>
            <a:off x="0" y="1690689"/>
            <a:ext cx="6096000" cy="5168900"/>
          </a:xfrm>
          <a:prstGeom prst="rect">
            <a:avLst/>
          </a:prstGeom>
        </p:spPr>
      </p:pic>
      <p:sp>
        <p:nvSpPr>
          <p:cNvPr id="9" name="TextBox 8">
            <a:extLst>
              <a:ext uri="{FF2B5EF4-FFF2-40B4-BE49-F238E27FC236}">
                <a16:creationId xmlns:a16="http://schemas.microsoft.com/office/drawing/2014/main" id="{8546F171-487F-9743-B8E3-812BBE1F21F2}"/>
              </a:ext>
            </a:extLst>
          </p:cNvPr>
          <p:cNvSpPr txBox="1"/>
          <p:nvPr/>
        </p:nvSpPr>
        <p:spPr>
          <a:xfrm>
            <a:off x="6569478" y="4003829"/>
            <a:ext cx="5145448" cy="707886"/>
          </a:xfrm>
          <a:prstGeom prst="rect">
            <a:avLst/>
          </a:prstGeom>
          <a:noFill/>
        </p:spPr>
        <p:txBody>
          <a:bodyPr wrap="none" rtlCol="0">
            <a:spAutoFit/>
          </a:bodyPr>
          <a:lstStyle/>
          <a:p>
            <a:r>
              <a:rPr lang="en-US" sz="2000" dirty="0">
                <a:hlinkClick r:id="rId4"/>
              </a:rPr>
              <a:t>http://ohi-science.org/betterscienceinlesstime/</a:t>
            </a:r>
            <a:endParaRPr lang="en-US" sz="2000" dirty="0"/>
          </a:p>
          <a:p>
            <a:endParaRPr lang="en-US" sz="2000" dirty="0"/>
          </a:p>
        </p:txBody>
      </p:sp>
    </p:spTree>
    <p:extLst>
      <p:ext uri="{BB962C8B-B14F-4D97-AF65-F5344CB8AC3E}">
        <p14:creationId xmlns:p14="http://schemas.microsoft.com/office/powerpoint/2010/main" val="150065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AB885E1-8236-B642-A89C-ED4BE1FA75C3}"/>
              </a:ext>
            </a:extLst>
          </p:cNvPr>
          <p:cNvGrpSpPr/>
          <p:nvPr/>
        </p:nvGrpSpPr>
        <p:grpSpPr>
          <a:xfrm>
            <a:off x="1917750" y="1643296"/>
            <a:ext cx="7965933" cy="3570535"/>
            <a:chOff x="1917750" y="1643296"/>
            <a:chExt cx="7965933" cy="3570535"/>
          </a:xfrm>
        </p:grpSpPr>
        <p:sp>
          <p:nvSpPr>
            <p:cNvPr id="4" name="Rounded Rectangle 3">
              <a:extLst>
                <a:ext uri="{FF2B5EF4-FFF2-40B4-BE49-F238E27FC236}">
                  <a16:creationId xmlns:a16="http://schemas.microsoft.com/office/drawing/2014/main" id="{3A36C48E-9E1C-4B47-A61D-3145D864A65A}"/>
                </a:ext>
              </a:extLst>
            </p:cNvPr>
            <p:cNvSpPr/>
            <p:nvPr/>
          </p:nvSpPr>
          <p:spPr>
            <a:xfrm>
              <a:off x="1930156" y="388826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Data</a:t>
              </a:r>
            </a:p>
          </p:txBody>
        </p:sp>
        <p:sp>
          <p:nvSpPr>
            <p:cNvPr id="5" name="Rounded Rectangle 4">
              <a:extLst>
                <a:ext uri="{FF2B5EF4-FFF2-40B4-BE49-F238E27FC236}">
                  <a16:creationId xmlns:a16="http://schemas.microsoft.com/office/drawing/2014/main" id="{5B9B7C27-1745-5A41-82A9-64A27F6260DD}"/>
                </a:ext>
              </a:extLst>
            </p:cNvPr>
            <p:cNvSpPr/>
            <p:nvPr/>
          </p:nvSpPr>
          <p:spPr>
            <a:xfrm>
              <a:off x="3918161" y="2870628"/>
              <a:ext cx="1269507"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 Data</a:t>
              </a:r>
            </a:p>
          </p:txBody>
        </p:sp>
        <p:sp>
          <p:nvSpPr>
            <p:cNvPr id="6" name="Rounded Rectangle 5">
              <a:extLst>
                <a:ext uri="{FF2B5EF4-FFF2-40B4-BE49-F238E27FC236}">
                  <a16:creationId xmlns:a16="http://schemas.microsoft.com/office/drawing/2014/main" id="{48E263DE-D43C-D348-8B55-6C5A2CC5ADAD}"/>
                </a:ext>
              </a:extLst>
            </p:cNvPr>
            <p:cNvSpPr/>
            <p:nvPr/>
          </p:nvSpPr>
          <p:spPr>
            <a:xfrm>
              <a:off x="6000942" y="3579137"/>
              <a:ext cx="1729665" cy="1325563"/>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Computational Results</a:t>
              </a:r>
            </a:p>
          </p:txBody>
        </p:sp>
        <p:sp>
          <p:nvSpPr>
            <p:cNvPr id="8" name="Rounded Rectangle 7">
              <a:extLst>
                <a:ext uri="{FF2B5EF4-FFF2-40B4-BE49-F238E27FC236}">
                  <a16:creationId xmlns:a16="http://schemas.microsoft.com/office/drawing/2014/main" id="{103A6F7D-3DA3-3541-904F-B57E85576AB6}"/>
                </a:ext>
              </a:extLst>
            </p:cNvPr>
            <p:cNvSpPr/>
            <p:nvPr/>
          </p:nvSpPr>
          <p:spPr>
            <a:xfrm>
              <a:off x="8154018" y="2264933"/>
              <a:ext cx="1729665" cy="2263805"/>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Figures</a:t>
              </a:r>
            </a:p>
            <a:p>
              <a:pPr algn="ctr"/>
              <a:endParaRPr lang="en-US" dirty="0"/>
            </a:p>
            <a:p>
              <a:pPr algn="ctr"/>
              <a:r>
                <a:rPr lang="en-US" dirty="0"/>
                <a:t>Tables</a:t>
              </a:r>
            </a:p>
            <a:p>
              <a:pPr algn="ctr"/>
              <a:endParaRPr lang="en-US" dirty="0"/>
            </a:p>
            <a:p>
              <a:pPr algn="ctr"/>
              <a:r>
                <a:rPr lang="en-US" dirty="0"/>
                <a:t>Numerical Summaries</a:t>
              </a:r>
            </a:p>
          </p:txBody>
        </p:sp>
        <p:sp>
          <p:nvSpPr>
            <p:cNvPr id="9" name="Rounded Rectangle 8">
              <a:extLst>
                <a:ext uri="{FF2B5EF4-FFF2-40B4-BE49-F238E27FC236}">
                  <a16:creationId xmlns:a16="http://schemas.microsoft.com/office/drawing/2014/main" id="{ACC98015-DC16-DC49-BE4D-DF32B2F38BAF}"/>
                </a:ext>
              </a:extLst>
            </p:cNvPr>
            <p:cNvSpPr/>
            <p:nvPr/>
          </p:nvSpPr>
          <p:spPr>
            <a:xfrm>
              <a:off x="1917750" y="1643296"/>
              <a:ext cx="1269507" cy="934059"/>
            </a:xfrm>
            <a:prstGeom prst="roundRect">
              <a:avLst/>
            </a:prstGeom>
            <a:solidFill>
              <a:schemeClr val="accent6">
                <a:lumMod val="60000"/>
                <a:lumOff val="4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Protocol</a:t>
              </a:r>
            </a:p>
          </p:txBody>
        </p:sp>
        <p:cxnSp>
          <p:nvCxnSpPr>
            <p:cNvPr id="11" name="Straight Arrow Connector 10">
              <a:extLst>
                <a:ext uri="{FF2B5EF4-FFF2-40B4-BE49-F238E27FC236}">
                  <a16:creationId xmlns:a16="http://schemas.microsoft.com/office/drawing/2014/main" id="{E0FCA08C-C42B-1944-8C97-AA9E643114E4}"/>
                </a:ext>
              </a:extLst>
            </p:cNvPr>
            <p:cNvCxnSpPr>
              <a:cxnSpLocks/>
              <a:stCxn id="9" idx="2"/>
              <a:endCxn id="4" idx="0"/>
            </p:cNvCxnSpPr>
            <p:nvPr/>
          </p:nvCxnSpPr>
          <p:spPr>
            <a:xfrm>
              <a:off x="2552504" y="2577355"/>
              <a:ext cx="12406" cy="131091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838F73-36F0-834C-96CB-702192E7EA45}"/>
                </a:ext>
              </a:extLst>
            </p:cNvPr>
            <p:cNvCxnSpPr>
              <a:stCxn id="4" idx="3"/>
              <a:endCxn id="5" idx="1"/>
            </p:cNvCxnSpPr>
            <p:nvPr/>
          </p:nvCxnSpPr>
          <p:spPr>
            <a:xfrm flipV="1">
              <a:off x="3199663" y="3533410"/>
              <a:ext cx="718498" cy="10176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325598-1509-244B-A061-A85F69E45AA9}"/>
                </a:ext>
              </a:extLst>
            </p:cNvPr>
            <p:cNvCxnSpPr>
              <a:stCxn id="5" idx="3"/>
              <a:endCxn id="6" idx="1"/>
            </p:cNvCxnSpPr>
            <p:nvPr/>
          </p:nvCxnSpPr>
          <p:spPr>
            <a:xfrm>
              <a:off x="5187668" y="3533410"/>
              <a:ext cx="813274" cy="70850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C826B2-E6C7-A24A-BDEE-D3B40C3B2602}"/>
                </a:ext>
              </a:extLst>
            </p:cNvPr>
            <p:cNvCxnSpPr>
              <a:cxnSpLocks/>
              <a:stCxn id="6" idx="3"/>
              <a:endCxn id="8" idx="1"/>
            </p:cNvCxnSpPr>
            <p:nvPr/>
          </p:nvCxnSpPr>
          <p:spPr>
            <a:xfrm flipV="1">
              <a:off x="7730607" y="3396836"/>
              <a:ext cx="423411" cy="84508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itle 53">
            <a:extLst>
              <a:ext uri="{FF2B5EF4-FFF2-40B4-BE49-F238E27FC236}">
                <a16:creationId xmlns:a16="http://schemas.microsoft.com/office/drawing/2014/main" id="{2FBFC44A-2BFD-304C-98C7-9D7A896C77FD}"/>
              </a:ext>
            </a:extLst>
          </p:cNvPr>
          <p:cNvSpPr>
            <a:spLocks noGrp="1"/>
          </p:cNvSpPr>
          <p:nvPr>
            <p:ph type="title"/>
          </p:nvPr>
        </p:nvSpPr>
        <p:spPr/>
        <p:txBody>
          <a:bodyPr/>
          <a:lstStyle/>
          <a:p>
            <a:r>
              <a:rPr lang="en-US" dirty="0"/>
              <a:t>Research workflow</a:t>
            </a:r>
          </a:p>
        </p:txBody>
      </p:sp>
      <p:sp>
        <p:nvSpPr>
          <p:cNvPr id="55" name="TextBox 54">
            <a:extLst>
              <a:ext uri="{FF2B5EF4-FFF2-40B4-BE49-F238E27FC236}">
                <a16:creationId xmlns:a16="http://schemas.microsoft.com/office/drawing/2014/main" id="{D837E9A2-05A0-744A-A4D0-7939B2199185}"/>
              </a:ext>
            </a:extLst>
          </p:cNvPr>
          <p:cNvSpPr txBox="1"/>
          <p:nvPr/>
        </p:nvSpPr>
        <p:spPr>
          <a:xfrm>
            <a:off x="10014436" y="6444724"/>
            <a:ext cx="2007409" cy="338554"/>
          </a:xfrm>
          <a:prstGeom prst="rect">
            <a:avLst/>
          </a:prstGeom>
          <a:noFill/>
        </p:spPr>
        <p:txBody>
          <a:bodyPr wrap="none" rtlCol="0">
            <a:spAutoFit/>
          </a:bodyPr>
          <a:lstStyle/>
          <a:p>
            <a:r>
              <a:rPr lang="en-US" sz="1600" i="1" dirty="0"/>
              <a:t>Adapted from R. Peng</a:t>
            </a:r>
          </a:p>
        </p:txBody>
      </p:sp>
      <p:grpSp>
        <p:nvGrpSpPr>
          <p:cNvPr id="95" name="Group 94">
            <a:extLst>
              <a:ext uri="{FF2B5EF4-FFF2-40B4-BE49-F238E27FC236}">
                <a16:creationId xmlns:a16="http://schemas.microsoft.com/office/drawing/2014/main" id="{121A82AA-214C-8442-BB65-3785818D7FA6}"/>
              </a:ext>
            </a:extLst>
          </p:cNvPr>
          <p:cNvGrpSpPr/>
          <p:nvPr/>
        </p:nvGrpSpPr>
        <p:grpSpPr>
          <a:xfrm>
            <a:off x="505472" y="2110326"/>
            <a:ext cx="8756854" cy="4282807"/>
            <a:chOff x="505472" y="2110326"/>
            <a:chExt cx="8756854" cy="4282807"/>
          </a:xfrm>
        </p:grpSpPr>
        <p:cxnSp>
          <p:nvCxnSpPr>
            <p:cNvPr id="36" name="Curved Connector 35">
              <a:extLst>
                <a:ext uri="{FF2B5EF4-FFF2-40B4-BE49-F238E27FC236}">
                  <a16:creationId xmlns:a16="http://schemas.microsoft.com/office/drawing/2014/main" id="{F318F6B2-BE56-844A-A8F8-5A344FA4811A}"/>
                </a:ext>
              </a:extLst>
            </p:cNvPr>
            <p:cNvCxnSpPr>
              <a:cxnSpLocks/>
              <a:stCxn id="5" idx="2"/>
              <a:endCxn id="6" idx="2"/>
            </p:cNvCxnSpPr>
            <p:nvPr/>
          </p:nvCxnSpPr>
          <p:spPr>
            <a:xfrm rot="16200000" flipH="1">
              <a:off x="5355091" y="3394015"/>
              <a:ext cx="708509" cy="2312860"/>
            </a:xfrm>
            <a:prstGeom prst="curvedConnector3">
              <a:avLst>
                <a:gd name="adj1" fmla="val 25068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C469AE2E-BE66-C74F-83E9-2FAFBF91E0CC}"/>
                </a:ext>
              </a:extLst>
            </p:cNvPr>
            <p:cNvCxnSpPr>
              <a:cxnSpLocks/>
              <a:stCxn id="4" idx="2"/>
              <a:endCxn id="5" idx="2"/>
            </p:cNvCxnSpPr>
            <p:nvPr/>
          </p:nvCxnSpPr>
          <p:spPr>
            <a:xfrm rot="5400000" flipH="1" flipV="1">
              <a:off x="3050092" y="3711008"/>
              <a:ext cx="1017640" cy="1988005"/>
            </a:xfrm>
            <a:prstGeom prst="curvedConnector3">
              <a:avLst>
                <a:gd name="adj1" fmla="val -7341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134C02-EEDF-9C40-85D4-2E4DAB8968E0}"/>
                </a:ext>
              </a:extLst>
            </p:cNvPr>
            <p:cNvSpPr/>
            <p:nvPr/>
          </p:nvSpPr>
          <p:spPr>
            <a:xfrm>
              <a:off x="3076814" y="5321746"/>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code</a:t>
              </a:r>
            </a:p>
          </p:txBody>
        </p:sp>
        <p:sp>
          <p:nvSpPr>
            <p:cNvPr id="37" name="Rectangle 36">
              <a:extLst>
                <a:ext uri="{FF2B5EF4-FFF2-40B4-BE49-F238E27FC236}">
                  <a16:creationId xmlns:a16="http://schemas.microsoft.com/office/drawing/2014/main" id="{1B6CBCFE-0918-F247-B39D-56FDE9DBFE66}"/>
                </a:ext>
              </a:extLst>
            </p:cNvPr>
            <p:cNvSpPr/>
            <p:nvPr/>
          </p:nvSpPr>
          <p:spPr>
            <a:xfrm>
              <a:off x="5097155" y="5376129"/>
              <a:ext cx="122437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 code</a:t>
              </a:r>
            </a:p>
          </p:txBody>
        </p:sp>
        <p:cxnSp>
          <p:nvCxnSpPr>
            <p:cNvPr id="38" name="Curved Connector 37">
              <a:extLst>
                <a:ext uri="{FF2B5EF4-FFF2-40B4-BE49-F238E27FC236}">
                  <a16:creationId xmlns:a16="http://schemas.microsoft.com/office/drawing/2014/main" id="{48480631-58FC-6D4A-BB4E-E5853FE93F05}"/>
                </a:ext>
              </a:extLst>
            </p:cNvPr>
            <p:cNvCxnSpPr>
              <a:cxnSpLocks/>
              <a:stCxn id="6" idx="2"/>
              <a:endCxn id="8" idx="2"/>
            </p:cNvCxnSpPr>
            <p:nvPr/>
          </p:nvCxnSpPr>
          <p:spPr>
            <a:xfrm rot="5400000" flipH="1" flipV="1">
              <a:off x="7754332" y="3640181"/>
              <a:ext cx="375962" cy="2153076"/>
            </a:xfrm>
            <a:prstGeom prst="curvedConnector3">
              <a:avLst>
                <a:gd name="adj1" fmla="val -309034"/>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EE2C441-D5A8-8C4C-834A-55B051061AB4}"/>
                </a:ext>
              </a:extLst>
            </p:cNvPr>
            <p:cNvSpPr/>
            <p:nvPr/>
          </p:nvSpPr>
          <p:spPr>
            <a:xfrm>
              <a:off x="7727597" y="5376129"/>
              <a:ext cx="1534729" cy="1017004"/>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 presentation code</a:t>
              </a:r>
            </a:p>
          </p:txBody>
        </p:sp>
        <p:cxnSp>
          <p:nvCxnSpPr>
            <p:cNvPr id="26" name="Curved Connector 25">
              <a:extLst>
                <a:ext uri="{FF2B5EF4-FFF2-40B4-BE49-F238E27FC236}">
                  <a16:creationId xmlns:a16="http://schemas.microsoft.com/office/drawing/2014/main" id="{F6C8AAA2-56CA-064A-8470-0292DC4EC28C}"/>
                </a:ext>
              </a:extLst>
            </p:cNvPr>
            <p:cNvCxnSpPr>
              <a:cxnSpLocks/>
              <a:stCxn id="9" idx="1"/>
              <a:endCxn id="4" idx="1"/>
            </p:cNvCxnSpPr>
            <p:nvPr/>
          </p:nvCxnSpPr>
          <p:spPr>
            <a:xfrm rot="10800000" flipH="1" flipV="1">
              <a:off x="1917750" y="2110326"/>
              <a:ext cx="12406" cy="2440724"/>
            </a:xfrm>
            <a:prstGeom prst="curvedConnector3">
              <a:avLst>
                <a:gd name="adj1" fmla="val -518603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C0F3C88-C06E-6448-ABA2-32613967CC7E}"/>
                </a:ext>
              </a:extLst>
            </p:cNvPr>
            <p:cNvSpPr/>
            <p:nvPr/>
          </p:nvSpPr>
          <p:spPr>
            <a:xfrm>
              <a:off x="505472" y="2847257"/>
              <a:ext cx="1729655" cy="693721"/>
            </a:xfrm>
            <a:prstGeom prst="rect">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Methodological code</a:t>
              </a:r>
            </a:p>
          </p:txBody>
        </p:sp>
      </p:grpSp>
      <p:grpSp>
        <p:nvGrpSpPr>
          <p:cNvPr id="94" name="Group 93">
            <a:extLst>
              <a:ext uri="{FF2B5EF4-FFF2-40B4-BE49-F238E27FC236}">
                <a16:creationId xmlns:a16="http://schemas.microsoft.com/office/drawing/2014/main" id="{9136C733-51D1-4743-AD56-D3748436B7F1}"/>
              </a:ext>
            </a:extLst>
          </p:cNvPr>
          <p:cNvGrpSpPr/>
          <p:nvPr/>
        </p:nvGrpSpPr>
        <p:grpSpPr>
          <a:xfrm>
            <a:off x="5187668" y="1400959"/>
            <a:ext cx="6598547" cy="3855050"/>
            <a:chOff x="5423298" y="1507388"/>
            <a:chExt cx="6598547" cy="3855050"/>
          </a:xfrm>
        </p:grpSpPr>
        <p:sp>
          <p:nvSpPr>
            <p:cNvPr id="21" name="Rounded Rectangle 20">
              <a:extLst>
                <a:ext uri="{FF2B5EF4-FFF2-40B4-BE49-F238E27FC236}">
                  <a16:creationId xmlns:a16="http://schemas.microsoft.com/office/drawing/2014/main" id="{C67D302D-5527-2842-AA0C-A1CD81FC0CEC}"/>
                </a:ext>
              </a:extLst>
            </p:cNvPr>
            <p:cNvSpPr/>
            <p:nvPr/>
          </p:nvSpPr>
          <p:spPr>
            <a:xfrm>
              <a:off x="10292180" y="4036875"/>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Article</a:t>
              </a:r>
            </a:p>
          </p:txBody>
        </p:sp>
        <p:sp>
          <p:nvSpPr>
            <p:cNvPr id="57" name="Rounded Rectangle 56">
              <a:extLst>
                <a:ext uri="{FF2B5EF4-FFF2-40B4-BE49-F238E27FC236}">
                  <a16:creationId xmlns:a16="http://schemas.microsoft.com/office/drawing/2014/main" id="{32BECBCE-410B-D240-A5B6-B3768A713251}"/>
                </a:ext>
              </a:extLst>
            </p:cNvPr>
            <p:cNvSpPr/>
            <p:nvPr/>
          </p:nvSpPr>
          <p:spPr>
            <a:xfrm>
              <a:off x="5810693" y="1507388"/>
              <a:ext cx="1530051" cy="120587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Published Dataset</a:t>
              </a:r>
            </a:p>
          </p:txBody>
        </p:sp>
        <p:sp>
          <p:nvSpPr>
            <p:cNvPr id="62" name="Rounded Rectangle 61">
              <a:extLst>
                <a:ext uri="{FF2B5EF4-FFF2-40B4-BE49-F238E27FC236}">
                  <a16:creationId xmlns:a16="http://schemas.microsoft.com/office/drawing/2014/main" id="{5EC42E28-4D0D-AC41-814D-1B5357801C24}"/>
                </a:ext>
              </a:extLst>
            </p:cNvPr>
            <p:cNvSpPr/>
            <p:nvPr/>
          </p:nvSpPr>
          <p:spPr>
            <a:xfrm>
              <a:off x="10287215" y="1507388"/>
              <a:ext cx="1729665" cy="132556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Website, application, other output</a:t>
              </a:r>
            </a:p>
          </p:txBody>
        </p:sp>
        <p:cxnSp>
          <p:nvCxnSpPr>
            <p:cNvPr id="64" name="Curved Connector 63">
              <a:extLst>
                <a:ext uri="{FF2B5EF4-FFF2-40B4-BE49-F238E27FC236}">
                  <a16:creationId xmlns:a16="http://schemas.microsoft.com/office/drawing/2014/main" id="{7CF40DF4-4AE6-4447-B941-604E8D90560F}"/>
                </a:ext>
              </a:extLst>
            </p:cNvPr>
            <p:cNvCxnSpPr>
              <a:cxnSpLocks/>
              <a:stCxn id="8" idx="3"/>
              <a:endCxn id="62" idx="2"/>
            </p:cNvCxnSpPr>
            <p:nvPr/>
          </p:nvCxnSpPr>
          <p:spPr>
            <a:xfrm flipV="1">
              <a:off x="10119313" y="2832951"/>
              <a:ext cx="1032735" cy="670314"/>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66" name="Curved Connector 65">
              <a:extLst>
                <a:ext uri="{FF2B5EF4-FFF2-40B4-BE49-F238E27FC236}">
                  <a16:creationId xmlns:a16="http://schemas.microsoft.com/office/drawing/2014/main" id="{B512B9B8-5224-9043-AFA6-C70587392B3E}"/>
                </a:ext>
              </a:extLst>
            </p:cNvPr>
            <p:cNvCxnSpPr>
              <a:cxnSpLocks/>
              <a:stCxn id="5" idx="3"/>
              <a:endCxn id="57" idx="2"/>
            </p:cNvCxnSpPr>
            <p:nvPr/>
          </p:nvCxnSpPr>
          <p:spPr>
            <a:xfrm flipV="1">
              <a:off x="5423298" y="2713264"/>
              <a:ext cx="1152421" cy="926575"/>
            </a:xfrm>
            <a:prstGeom prst="curvedConnector2">
              <a:avLst/>
            </a:prstGeom>
            <a:ln w="5715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a:extLst>
                <a:ext uri="{FF2B5EF4-FFF2-40B4-BE49-F238E27FC236}">
                  <a16:creationId xmlns:a16="http://schemas.microsoft.com/office/drawing/2014/main" id="{5C011089-AE6B-AF40-9E79-4B0057507603}"/>
                </a:ext>
              </a:extLst>
            </p:cNvPr>
            <p:cNvCxnSpPr>
              <a:cxnSpLocks/>
              <a:stCxn id="8" idx="3"/>
              <a:endCxn id="21" idx="0"/>
            </p:cNvCxnSpPr>
            <p:nvPr/>
          </p:nvCxnSpPr>
          <p:spPr>
            <a:xfrm>
              <a:off x="10119313" y="3503265"/>
              <a:ext cx="1037700" cy="533610"/>
            </a:xfrm>
            <a:prstGeom prst="curvedConnector2">
              <a:avLst/>
            </a:prstGeom>
            <a:ln w="57150">
              <a:solidFill>
                <a:schemeClr val="accent3"/>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83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005E-E301-4F47-AAD3-F34160FE614D}"/>
              </a:ext>
            </a:extLst>
          </p:cNvPr>
          <p:cNvSpPr>
            <a:spLocks noGrp="1"/>
          </p:cNvSpPr>
          <p:nvPr>
            <p:ph type="title"/>
          </p:nvPr>
        </p:nvSpPr>
        <p:spPr/>
        <p:txBody>
          <a:bodyPr/>
          <a:lstStyle/>
          <a:p>
            <a:r>
              <a:rPr lang="en-US" dirty="0"/>
              <a:t>How can we build a reproducible workflow?</a:t>
            </a:r>
          </a:p>
        </p:txBody>
      </p:sp>
      <p:sp>
        <p:nvSpPr>
          <p:cNvPr id="3" name="Content Placeholder 2">
            <a:extLst>
              <a:ext uri="{FF2B5EF4-FFF2-40B4-BE49-F238E27FC236}">
                <a16:creationId xmlns:a16="http://schemas.microsoft.com/office/drawing/2014/main" id="{98A03430-735E-A648-BBCE-7603E920F0AF}"/>
              </a:ext>
            </a:extLst>
          </p:cNvPr>
          <p:cNvSpPr>
            <a:spLocks noGrp="1"/>
          </p:cNvSpPr>
          <p:nvPr>
            <p:ph sz="half" idx="1"/>
          </p:nvPr>
        </p:nvSpPr>
        <p:spPr/>
        <p:txBody>
          <a:bodyPr/>
          <a:lstStyle/>
          <a:p>
            <a:pPr marL="0" indent="0">
              <a:buNone/>
            </a:pPr>
            <a:r>
              <a:rPr lang="en-US" sz="3600" dirty="0"/>
              <a:t>Tools</a:t>
            </a:r>
          </a:p>
          <a:p>
            <a:r>
              <a:rPr lang="en-US" dirty="0"/>
              <a:t>Version control (e.g. Git)</a:t>
            </a:r>
          </a:p>
          <a:p>
            <a:r>
              <a:rPr lang="en-US" dirty="0"/>
              <a:t>Transparent collaboration (e.g. GitHub)</a:t>
            </a:r>
          </a:p>
          <a:p>
            <a:r>
              <a:rPr lang="en-US" dirty="0"/>
              <a:t>Documentation</a:t>
            </a:r>
          </a:p>
          <a:p>
            <a:r>
              <a:rPr lang="en-US" dirty="0"/>
              <a:t>Data repositories</a:t>
            </a:r>
          </a:p>
        </p:txBody>
      </p:sp>
      <p:sp>
        <p:nvSpPr>
          <p:cNvPr id="4" name="Content Placeholder 3">
            <a:extLst>
              <a:ext uri="{FF2B5EF4-FFF2-40B4-BE49-F238E27FC236}">
                <a16:creationId xmlns:a16="http://schemas.microsoft.com/office/drawing/2014/main" id="{3C8AAA45-4CF5-4F49-9D69-F225B75A8E6E}"/>
              </a:ext>
            </a:extLst>
          </p:cNvPr>
          <p:cNvSpPr>
            <a:spLocks noGrp="1"/>
          </p:cNvSpPr>
          <p:nvPr>
            <p:ph sz="half" idx="2"/>
          </p:nvPr>
        </p:nvSpPr>
        <p:spPr/>
        <p:txBody>
          <a:bodyPr/>
          <a:lstStyle/>
          <a:p>
            <a:pPr marL="0" indent="0">
              <a:buNone/>
            </a:pPr>
            <a:r>
              <a:rPr lang="en-US" sz="3600" dirty="0"/>
              <a:t>Practices</a:t>
            </a:r>
            <a:endParaRPr lang="en-US" dirty="0"/>
          </a:p>
          <a:p>
            <a:r>
              <a:rPr lang="en-US" dirty="0"/>
              <a:t>Think about the whole workflow</a:t>
            </a:r>
          </a:p>
          <a:p>
            <a:r>
              <a:rPr lang="en-US" dirty="0"/>
              <a:t>Avoid doing things by hand</a:t>
            </a:r>
          </a:p>
          <a:p>
            <a:r>
              <a:rPr lang="en-US" dirty="0"/>
              <a:t>Use best practices for coding</a:t>
            </a:r>
          </a:p>
          <a:p>
            <a:r>
              <a:rPr lang="en-US" dirty="0"/>
              <a:t>Don’t save output</a:t>
            </a:r>
          </a:p>
          <a:p>
            <a:r>
              <a:rPr lang="en-US" dirty="0"/>
              <a:t>Be consistent + reduce decision fatigue</a:t>
            </a:r>
          </a:p>
          <a:p>
            <a:endParaRPr lang="en-US" dirty="0"/>
          </a:p>
        </p:txBody>
      </p:sp>
    </p:spTree>
    <p:extLst>
      <p:ext uri="{BB962C8B-B14F-4D97-AF65-F5344CB8AC3E}">
        <p14:creationId xmlns:p14="http://schemas.microsoft.com/office/powerpoint/2010/main" val="3750999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16189</TotalTime>
  <Words>1387</Words>
  <Application>Microsoft Macintosh PowerPoint</Application>
  <PresentationFormat>Widescreen</PresentationFormat>
  <Paragraphs>252</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Avenir Book</vt:lpstr>
      <vt:lpstr>Calibri</vt:lpstr>
      <vt:lpstr>Calibri Light</vt:lpstr>
      <vt:lpstr>Office Theme</vt:lpstr>
      <vt:lpstr>Good Data Practices</vt:lpstr>
      <vt:lpstr>It’s All About Data</vt:lpstr>
      <vt:lpstr>Reproducible research… what is it good for?</vt:lpstr>
      <vt:lpstr>Open science: a new framework for research</vt:lpstr>
      <vt:lpstr>PowerPoint Presentation</vt:lpstr>
      <vt:lpstr>PowerPoint Presentation</vt:lpstr>
      <vt:lpstr>Reproducibility enhances collaboration</vt:lpstr>
      <vt:lpstr>Research workflow</vt:lpstr>
      <vt:lpstr>How can we build a reproducible workflow?</vt:lpstr>
      <vt:lpstr>Collaboration exercise</vt:lpstr>
      <vt:lpstr>Project-oriented workflows</vt:lpstr>
      <vt:lpstr>File and project organization</vt:lpstr>
      <vt:lpstr>Best practices for project structure</vt:lpstr>
      <vt:lpstr>No one way to organize your research</vt:lpstr>
      <vt:lpstr>Best practices for file and folder naming</vt:lpstr>
      <vt:lpstr>File Organization Exercise</vt:lpstr>
      <vt:lpstr>Backups and Permissions </vt:lpstr>
      <vt:lpstr>What Makes a Dataset AI Ready?</vt:lpstr>
      <vt:lpstr>Why do we split datasets?</vt:lpstr>
      <vt:lpstr>Where do you make your data AI ready?</vt:lpstr>
      <vt:lpstr>Example Layouts</vt:lpstr>
      <vt:lpstr>Example Differences between Reproducible and AI-Ready</vt:lpstr>
      <vt:lpstr>Sometimes it’s ok to break the rules!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Lillian Aoki</dc:creator>
  <cp:lastModifiedBy>Jake Searcy</cp:lastModifiedBy>
  <cp:revision>76</cp:revision>
  <dcterms:created xsi:type="dcterms:W3CDTF">2021-09-29T21:12:53Z</dcterms:created>
  <dcterms:modified xsi:type="dcterms:W3CDTF">2022-06-03T21:28:36Z</dcterms:modified>
</cp:coreProperties>
</file>