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73" r:id="rId11"/>
    <p:sldId id="266" r:id="rId12"/>
    <p:sldId id="267" r:id="rId13"/>
    <p:sldId id="268" r:id="rId14"/>
    <p:sldId id="275" r:id="rId15"/>
    <p:sldId id="269" r:id="rId16"/>
    <p:sldId id="271" r:id="rId17"/>
    <p:sldId id="272" r:id="rId18"/>
    <p:sldId id="276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06"/>
    <p:restoredTop sz="95921"/>
  </p:normalViewPr>
  <p:slideViewPr>
    <p:cSldViewPr snapToGrid="0" snapToObjects="1">
      <p:cViewPr varScale="1">
        <p:scale>
          <a:sx n="102" d="100"/>
          <a:sy n="102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CD19-4CC1-6A7D-1306-9CDA249E2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687C7-E046-5B94-6148-1C1835E9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0546-4DA6-0FA6-8EC6-E0B55921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2A22-B68D-FB64-B5F5-7EE72613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2A07-DF18-0E6F-08EE-2C05A9B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588D-BF6F-6DB9-E688-86C36D2B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1DDBD-848E-3498-3FC9-98B73975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874A-41C0-AD7E-7623-DF0AEBA7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62C8-42C0-E6DA-F4AE-FA5A8419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4A8B-0609-C084-81FD-9C046A7A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7DC9C-349B-42B9-6108-C50A8E136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4AF54-082B-8348-EA3E-06EA8D85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09CB-C4CD-604C-0100-BD5AF56B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C9CD-D8C4-D02F-9D5A-4EABAA9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B9C3-0788-86D3-D679-850A243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218-263E-AB56-ED13-BCAC06C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C29F-7B62-70B7-D5BB-5FFD6285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4B51-F647-5ACC-FD17-09A5C86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63DF-275D-AE5D-9AE5-A14A2BFC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6376-2C67-8FCA-8089-0FEB3740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1B95-9DBA-12EE-F28E-D1A40322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D4CF-2FC5-0E3A-2504-6F760555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0FF9-1C64-42E9-3D25-24A1F48F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77DB-008A-02D1-1907-12CFA4B7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9E12-8CCA-2222-515D-5AE37AE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2566-76AA-AD3B-6AE9-5FCBF06E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E52C-BBB0-15BE-1AA8-2BA8E50B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4AE75-5847-D9B5-9184-C404FFFB4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4DA2-854F-B03E-8E5B-37F54B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362AB-CEDD-3B97-A166-29E7DD9D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B8475-D0EA-BFD9-6B0A-AE283139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5D78-9B3C-7B95-F516-D9D2A9DE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66FC-10A0-F445-7DD1-DB2E41BE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DF06-8EAB-CC7D-0317-A769A8C2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ACB42-DB68-6DE2-634D-2178FF408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B5672-7BE2-0185-580C-2708229D9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B2B41-CA34-F29D-72FB-5A5CD43B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9368C-1735-A89A-49C9-9AD29A33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5C4BA-3E1E-C8FB-EC57-8A33C536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8A97-5B13-8B30-BCC7-4FF194FA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3AC59-6B3E-6095-5C80-48E37689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E8539-3D73-741C-3655-DFFED2B1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0A9A5-D288-C263-04E6-82F8C01C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9CD55-E05A-82B3-3CC8-2B481F5F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F3898-36A9-5283-9A9F-3B123DE5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7F317-727C-49C8-C028-C630E000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9D92-27A2-F85C-A6A9-DB6DA81B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F82C-1EAF-0451-1B2C-6AEC68B0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E9378-4448-4B1D-31D7-303A54CD5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85EE-A9DA-5BA6-4B37-985D42C6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2F1B-290A-F7EA-0150-0EF4FA36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177B4-9DA2-0F76-2CA8-C9E567DE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8C6A-5F74-16A2-EEA8-A41B0360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54E08-A95E-C4C6-06E6-A53A37A5D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543DC-48E5-A41F-1154-49A6D4B65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49162-D9E5-D055-0C04-8C287539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96B6-3015-CAFF-EC07-AB98B20E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722C9-8CFF-5D66-56C7-8AF62880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7A728-D17F-1679-E8A0-C67ECC68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B9CA-3A3D-0BD4-43BF-64B28B1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5BC3-7270-FD01-6B7F-770FCB2AD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CF1C-3A09-6F42-8E45-48259D5C23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BC5D-E77F-2C98-89F4-13FBCD829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D0F8-D4DA-96C3-0A04-9DAA9D1F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A008-8206-F84C-BFD0-5CE76CCC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97F9CF-91EB-15BE-1DA9-A8DC3399E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2000"/>
          </a:blip>
          <a:srcRect l="14155" r="4583" b="14912"/>
          <a:stretch/>
        </p:blipFill>
        <p:spPr>
          <a:xfrm rot="16200000">
            <a:off x="2857159" y="-563820"/>
            <a:ext cx="7102643" cy="7985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01B32-9179-ACCB-EBAA-E3EB98826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592" y="0"/>
            <a:ext cx="10024816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Linux Part 2</a:t>
            </a:r>
            <a:br>
              <a:rPr lang="en-US" dirty="0"/>
            </a:br>
            <a:r>
              <a:rPr lang="en-US" sz="4000" dirty="0"/>
              <a:t>Bridging the Bench-Machine Learning Gap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E89B-5AD0-3E8A-987E-0F0FDD88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3556318"/>
            <a:ext cx="9144000" cy="1655762"/>
          </a:xfrm>
        </p:spPr>
        <p:txBody>
          <a:bodyPr/>
          <a:lstStyle/>
          <a:p>
            <a:r>
              <a:rPr lang="en-US" dirty="0"/>
              <a:t>Dr. Emily A. Beck</a:t>
            </a:r>
          </a:p>
          <a:p>
            <a:r>
              <a:rPr lang="en-US" dirty="0"/>
              <a:t>Dr. Jake Searcy</a:t>
            </a:r>
          </a:p>
        </p:txBody>
      </p:sp>
    </p:spTree>
    <p:extLst>
      <p:ext uri="{BB962C8B-B14F-4D97-AF65-F5344CB8AC3E}">
        <p14:creationId xmlns:p14="http://schemas.microsoft.com/office/powerpoint/2010/main" val="298450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5E8C-F54B-E729-E0BD-BB8A77B6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197693"/>
            <a:ext cx="12122728" cy="841832"/>
          </a:xfrm>
        </p:spPr>
        <p:txBody>
          <a:bodyPr>
            <a:normAutofit fontScale="90000"/>
          </a:bodyPr>
          <a:lstStyle/>
          <a:p>
            <a:r>
              <a:rPr lang="en-US" dirty="0"/>
              <a:t>Grep/Sed/Awk are three powerful tools to accomplish most common text manipulations in Linux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BDD7EE-383E-A86D-E619-9DE5A8F3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02314"/>
            <a:ext cx="6553200" cy="4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37380EB-7687-A762-B7DA-09E55BBB25CD}"/>
              </a:ext>
            </a:extLst>
          </p:cNvPr>
          <p:cNvSpPr/>
          <p:nvPr/>
        </p:nvSpPr>
        <p:spPr>
          <a:xfrm>
            <a:off x="5999018" y="4017818"/>
            <a:ext cx="845127" cy="4294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59A9FC-9346-7C9F-E4A7-D87C3170B642}"/>
              </a:ext>
            </a:extLst>
          </p:cNvPr>
          <p:cNvSpPr/>
          <p:nvPr/>
        </p:nvSpPr>
        <p:spPr>
          <a:xfrm>
            <a:off x="7841673" y="3803072"/>
            <a:ext cx="845127" cy="4294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A87B-0BFF-654A-0634-535539E2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3181"/>
            <a:ext cx="10515600" cy="1325563"/>
          </a:xfrm>
        </p:spPr>
        <p:txBody>
          <a:bodyPr/>
          <a:lstStyle/>
          <a:p>
            <a:r>
              <a:rPr lang="en-US" dirty="0"/>
              <a:t>Grep: A highly useful search tool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523E2-0D50-2F41-2AAC-A92286915317}"/>
              </a:ext>
            </a:extLst>
          </p:cNvPr>
          <p:cNvSpPr/>
          <p:nvPr/>
        </p:nvSpPr>
        <p:spPr>
          <a:xfrm>
            <a:off x="311728" y="713969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grep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is the simplest of these three commands and differs from awk and sed in that it cannot be used to add, modify, or delete text. 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Similar to the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search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function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crtl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-f that many are familiar with. 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51CAD-25F9-5C89-B4DC-844B76B6A22E}"/>
              </a:ext>
            </a:extLst>
          </p:cNvPr>
          <p:cNvSpPr/>
          <p:nvPr/>
        </p:nvSpPr>
        <p:spPr>
          <a:xfrm>
            <a:off x="311728" y="2427239"/>
            <a:ext cx="98090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It can be used to 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or 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the desired text using various flags.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7A2D7-9E4E-0B83-A75A-619BC60873C0}"/>
              </a:ext>
            </a:extLst>
          </p:cNvPr>
          <p:cNvSpPr txBox="1"/>
          <p:nvPr/>
        </p:nvSpPr>
        <p:spPr>
          <a:xfrm>
            <a:off x="311728" y="3001736"/>
            <a:ext cx="5666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Useful grep flags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grep -c (count)</a:t>
            </a:r>
          </a:p>
          <a:p>
            <a:r>
              <a:rPr lang="en-US" sz="2800" dirty="0"/>
              <a:t>grep -v (invert/everything but)</a:t>
            </a:r>
          </a:p>
          <a:p>
            <a:r>
              <a:rPr lang="en-US" sz="2800" dirty="0"/>
              <a:t>grep -n (show line numbers)</a:t>
            </a:r>
          </a:p>
          <a:p>
            <a:r>
              <a:rPr lang="en-US" sz="2800" dirty="0"/>
              <a:t>grep -</a:t>
            </a:r>
            <a:r>
              <a:rPr lang="en-US" sz="2800" dirty="0" err="1"/>
              <a:t>i</a:t>
            </a:r>
            <a:r>
              <a:rPr lang="en-US" sz="2800" dirty="0"/>
              <a:t> (ignore case)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15CE4-A84C-AC7A-D4AE-F8E6F765D9E4}"/>
              </a:ext>
            </a:extLst>
          </p:cNvPr>
          <p:cNvSpPr txBox="1"/>
          <p:nvPr/>
        </p:nvSpPr>
        <p:spPr>
          <a:xfrm>
            <a:off x="5978237" y="3036372"/>
            <a:ext cx="5902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use:</a:t>
            </a:r>
          </a:p>
          <a:p>
            <a:endParaRPr lang="en-US" sz="2800" dirty="0"/>
          </a:p>
          <a:p>
            <a:r>
              <a:rPr lang="en-US" sz="2800" b="1" dirty="0"/>
              <a:t>function -flag term &lt;file&gt;</a:t>
            </a:r>
          </a:p>
          <a:p>
            <a:r>
              <a:rPr lang="en-US" sz="2800" dirty="0"/>
              <a:t>grep -c ATGC </a:t>
            </a:r>
            <a:r>
              <a:rPr lang="en-US" sz="2800" dirty="0" err="1"/>
              <a:t>sequence.fasta</a:t>
            </a:r>
            <a:endParaRPr lang="en-US" sz="2800" dirty="0"/>
          </a:p>
          <a:p>
            <a:r>
              <a:rPr lang="en-US" sz="2800" i="1" dirty="0"/>
              <a:t>Count the number of times “ATGC” appears in my sequence file</a:t>
            </a:r>
          </a:p>
        </p:txBody>
      </p:sp>
    </p:spTree>
    <p:extLst>
      <p:ext uri="{BB962C8B-B14F-4D97-AF65-F5344CB8AC3E}">
        <p14:creationId xmlns:p14="http://schemas.microsoft.com/office/powerpoint/2010/main" val="399938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696C-5C6D-7609-376C-EE598B7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grep to obtain data about a </a:t>
            </a:r>
            <a:r>
              <a:rPr lang="en-US" dirty="0" err="1"/>
              <a:t>fasta</a:t>
            </a:r>
            <a:r>
              <a:rPr lang="en-US" dirty="0"/>
              <a:t> file.</a:t>
            </a:r>
          </a:p>
        </p:txBody>
      </p:sp>
      <p:pic>
        <p:nvPicPr>
          <p:cNvPr id="4098" name="Picture 2" descr="PHYLOViZ Online">
            <a:extLst>
              <a:ext uri="{FF2B5EF4-FFF2-40B4-BE49-F238E27FC236}">
                <a16:creationId xmlns:a16="http://schemas.microsoft.com/office/drawing/2014/main" id="{88013E3D-B161-1EA3-5CF1-D0362B61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1" y="1690688"/>
            <a:ext cx="78486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D9B74-7D10-D289-7AC8-CC66A9961D5A}"/>
              </a:ext>
            </a:extLst>
          </p:cNvPr>
          <p:cNvSpPr txBox="1"/>
          <p:nvPr/>
        </p:nvSpPr>
        <p:spPr>
          <a:xfrm>
            <a:off x="619990" y="5430981"/>
            <a:ext cx="10733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sequences are in my file?</a:t>
            </a:r>
          </a:p>
          <a:p>
            <a:r>
              <a:rPr lang="en-US" sz="2800" dirty="0"/>
              <a:t>How many times does a particular sequence appear?</a:t>
            </a:r>
          </a:p>
          <a:p>
            <a:r>
              <a:rPr lang="en-US" sz="2800" dirty="0"/>
              <a:t>Where in my file is a specific sequence?</a:t>
            </a:r>
          </a:p>
        </p:txBody>
      </p:sp>
    </p:spTree>
    <p:extLst>
      <p:ext uri="{BB962C8B-B14F-4D97-AF65-F5344CB8AC3E}">
        <p14:creationId xmlns:p14="http://schemas.microsoft.com/office/powerpoint/2010/main" val="10174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5846-DE69-6803-25FC-E78441E3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638"/>
            <a:ext cx="10515600" cy="1325563"/>
          </a:xfrm>
        </p:spPr>
        <p:txBody>
          <a:bodyPr/>
          <a:lstStyle/>
          <a:p>
            <a:r>
              <a:rPr lang="en-US" dirty="0"/>
              <a:t>Interactive Exercise 1: Back to the Penguins!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16A9E-8EEA-D68C-1197-813C0A14D08D}"/>
              </a:ext>
            </a:extLst>
          </p:cNvPr>
          <p:cNvSpPr txBox="1"/>
          <p:nvPr/>
        </p:nvSpPr>
        <p:spPr>
          <a:xfrm>
            <a:off x="311728" y="827503"/>
            <a:ext cx="5666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Useful grep flags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grep -c (count)</a:t>
            </a:r>
          </a:p>
          <a:p>
            <a:r>
              <a:rPr lang="en-US" sz="2800" dirty="0"/>
              <a:t>grep -v (invert/everything but)</a:t>
            </a:r>
          </a:p>
          <a:p>
            <a:r>
              <a:rPr lang="en-US" sz="2800" dirty="0"/>
              <a:t>grep -n (show line numbers)</a:t>
            </a:r>
          </a:p>
          <a:p>
            <a:r>
              <a:rPr lang="en-US" sz="2800" dirty="0"/>
              <a:t>grep -</a:t>
            </a:r>
            <a:r>
              <a:rPr lang="en-US" sz="2800" dirty="0" err="1"/>
              <a:t>i</a:t>
            </a:r>
            <a:r>
              <a:rPr lang="en-US" sz="2800" dirty="0"/>
              <a:t> (ignore case)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7F13D-0B87-7B27-7CD3-130F37FB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09" y="717203"/>
            <a:ext cx="4918365" cy="3522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C02A1-B84A-982E-6CAD-875ACA55704C}"/>
              </a:ext>
            </a:extLst>
          </p:cNvPr>
          <p:cNvSpPr txBox="1"/>
          <p:nvPr/>
        </p:nvSpPr>
        <p:spPr>
          <a:xfrm>
            <a:off x="235527" y="4355047"/>
            <a:ext cx="87283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grep and other tools in your toolkit to do the following:</a:t>
            </a:r>
          </a:p>
          <a:p>
            <a:endParaRPr lang="en-US" sz="2400" dirty="0"/>
          </a:p>
          <a:p>
            <a:pPr marL="342900" indent="-342900">
              <a:buAutoNum type="arabicParenBoth"/>
            </a:pPr>
            <a:r>
              <a:rPr lang="en-US" sz="2400" dirty="0"/>
              <a:t>How many </a:t>
            </a:r>
            <a:r>
              <a:rPr lang="en-US" sz="2400" b="1" dirty="0"/>
              <a:t>of each </a:t>
            </a:r>
            <a:r>
              <a:rPr lang="en-US" sz="2400" dirty="0"/>
              <a:t>species of penguin are in the file </a:t>
            </a:r>
            <a:r>
              <a:rPr lang="en-US" sz="2400" dirty="0" err="1"/>
              <a:t>penguins.csv</a:t>
            </a:r>
            <a:r>
              <a:rPr lang="en-US" sz="2400" dirty="0"/>
              <a:t>?</a:t>
            </a:r>
          </a:p>
          <a:p>
            <a:pPr marL="342900" indent="-342900">
              <a:buAutoNum type="arabicParenBoth"/>
            </a:pPr>
            <a:r>
              <a:rPr lang="en-US" sz="2400" dirty="0"/>
              <a:t>How many male penguins are there? (Be careful!)</a:t>
            </a:r>
          </a:p>
          <a:p>
            <a:pPr marL="342900" indent="-342900">
              <a:buAutoNum type="arabicParenBoth"/>
            </a:pPr>
            <a:r>
              <a:rPr lang="en-US" sz="2400" dirty="0"/>
              <a:t>How many penguins are NOT from Biscoe?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8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B027-411B-2115-BBE0-06A75D5F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6039"/>
            <a:ext cx="10515600" cy="1325563"/>
          </a:xfrm>
        </p:spPr>
        <p:txBody>
          <a:bodyPr/>
          <a:lstStyle/>
          <a:p>
            <a:r>
              <a:rPr lang="en-US" dirty="0"/>
              <a:t>Sed: The favorite child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6A61F-9CD4-C694-9549-54077DEA12BC}"/>
              </a:ext>
            </a:extLst>
          </p:cNvPr>
          <p:cNvSpPr/>
          <p:nvPr/>
        </p:nvSpPr>
        <p:spPr>
          <a:xfrm>
            <a:off x="145473" y="83865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can be used for text transformation on a specific term in a file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2B2F0-9DD8-EB0D-3B37-7117A7F4A4B3}"/>
              </a:ext>
            </a:extLst>
          </p:cNvPr>
          <p:cNvSpPr txBox="1"/>
          <p:nvPr/>
        </p:nvSpPr>
        <p:spPr>
          <a:xfrm>
            <a:off x="83128" y="1443841"/>
            <a:ext cx="106402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are still following the basic formula of:</a:t>
            </a:r>
          </a:p>
          <a:p>
            <a:r>
              <a:rPr lang="en-US" sz="2800" b="1" dirty="0"/>
              <a:t>function -flag term &lt;file&gt;</a:t>
            </a:r>
          </a:p>
          <a:p>
            <a:endParaRPr lang="en-US" sz="2800" b="1" dirty="0"/>
          </a:p>
          <a:p>
            <a:r>
              <a:rPr lang="en-US" sz="2800" dirty="0"/>
              <a:t>sed uses a special structure encoded using slashes to denote different parts of the </a:t>
            </a:r>
            <a:r>
              <a:rPr lang="en-US" sz="2800" i="1" dirty="0"/>
              <a:t>term</a:t>
            </a:r>
            <a:r>
              <a:rPr lang="en-US" sz="2800" dirty="0"/>
              <a:t> following this formula for search and replace</a:t>
            </a:r>
            <a:endParaRPr lang="en-US" sz="2800" i="1" dirty="0"/>
          </a:p>
          <a:p>
            <a:endParaRPr lang="en-US" sz="2800" i="1" dirty="0"/>
          </a:p>
          <a:p>
            <a:r>
              <a:rPr lang="en-US" sz="2800" dirty="0"/>
              <a:t>‘s/pattern/replace/’</a:t>
            </a:r>
          </a:p>
          <a:p>
            <a:endParaRPr lang="en-US" sz="2800" dirty="0"/>
          </a:p>
          <a:p>
            <a:r>
              <a:rPr lang="en-US" sz="2800" dirty="0"/>
              <a:t>There are MANY variations on this function that allow you to do pretty much any manipulation you can think of (print, delete, change case, designate specific lines etc.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383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B027-411B-2115-BBE0-06A75D5F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6039"/>
            <a:ext cx="10515600" cy="1325563"/>
          </a:xfrm>
        </p:spPr>
        <p:txBody>
          <a:bodyPr/>
          <a:lstStyle/>
          <a:p>
            <a:r>
              <a:rPr lang="en-US" dirty="0"/>
              <a:t>Sed: The favorite child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6A61F-9CD4-C694-9549-54077DEA12BC}"/>
              </a:ext>
            </a:extLst>
          </p:cNvPr>
          <p:cNvSpPr/>
          <p:nvPr/>
        </p:nvSpPr>
        <p:spPr>
          <a:xfrm>
            <a:off x="145473" y="83865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can be used for text transformation on a specific term in a file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2B2F0-9DD8-EB0D-3B37-7117A7F4A4B3}"/>
              </a:ext>
            </a:extLst>
          </p:cNvPr>
          <p:cNvSpPr txBox="1"/>
          <p:nvPr/>
        </p:nvSpPr>
        <p:spPr>
          <a:xfrm>
            <a:off x="83128" y="1443841"/>
            <a:ext cx="106402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are still following the basic formula of:</a:t>
            </a:r>
          </a:p>
          <a:p>
            <a:r>
              <a:rPr lang="en-US" sz="2800" b="1" dirty="0"/>
              <a:t>function -flag term &lt;file&gt;</a:t>
            </a:r>
          </a:p>
          <a:p>
            <a:endParaRPr lang="en-US" sz="2800" b="1" dirty="0"/>
          </a:p>
          <a:p>
            <a:r>
              <a:rPr lang="en-US" sz="2800" dirty="0"/>
              <a:t>sed uses a special structure encoded using slashes to denote different parts of the </a:t>
            </a:r>
            <a:r>
              <a:rPr lang="en-US" sz="2800" i="1" dirty="0"/>
              <a:t>term</a:t>
            </a:r>
            <a:r>
              <a:rPr lang="en-US" sz="2800" dirty="0"/>
              <a:t> following this formula</a:t>
            </a:r>
            <a:endParaRPr lang="en-US" sz="2800" i="1" dirty="0"/>
          </a:p>
          <a:p>
            <a:endParaRPr lang="en-US" sz="2800" i="1" dirty="0"/>
          </a:p>
          <a:p>
            <a:r>
              <a:rPr lang="en-US" sz="2800" dirty="0"/>
              <a:t>‘s/pattern/replace/’</a:t>
            </a:r>
          </a:p>
          <a:p>
            <a:endParaRPr lang="en-US" sz="2800" dirty="0"/>
          </a:p>
          <a:p>
            <a:r>
              <a:rPr lang="en-US" sz="2800" dirty="0"/>
              <a:t>Today we will learn the basics so you are able to tackle new challenges on your own.</a:t>
            </a:r>
          </a:p>
          <a:p>
            <a:endParaRPr lang="en-US" sz="2800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753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8CFA-B4AB-1822-81B0-E83EE4C0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‘s/pattern/replace’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B318E-0E00-A660-B187-3A6649948186}"/>
              </a:ext>
            </a:extLst>
          </p:cNvPr>
          <p:cNvSpPr txBox="1"/>
          <p:nvPr/>
        </p:nvSpPr>
        <p:spPr>
          <a:xfrm>
            <a:off x="415636" y="1690688"/>
            <a:ext cx="108342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“s” indicates you are using the substitution function for editing</a:t>
            </a:r>
          </a:p>
          <a:p>
            <a:r>
              <a:rPr lang="en-US" sz="2800" dirty="0"/>
              <a:t>”pattern” is the search pattern you want to edit</a:t>
            </a:r>
          </a:p>
          <a:p>
            <a:r>
              <a:rPr lang="en-US" sz="2800" dirty="0"/>
              <a:t>“replace” is what you want to replace your pattern with</a:t>
            </a:r>
          </a:p>
          <a:p>
            <a:endParaRPr lang="en-US" sz="2800" dirty="0"/>
          </a:p>
          <a:p>
            <a:r>
              <a:rPr lang="en-US" sz="2800" b="1" u="sng" dirty="0"/>
              <a:t>Example:</a:t>
            </a:r>
          </a:p>
          <a:p>
            <a:r>
              <a:rPr lang="en-US" sz="2800" dirty="0"/>
              <a:t>I want to replace “</a:t>
            </a:r>
            <a:r>
              <a:rPr lang="en-US" sz="2800" dirty="0" err="1"/>
              <a:t>offive</a:t>
            </a:r>
            <a:r>
              <a:rPr lang="en-US" sz="2800" dirty="0"/>
              <a:t>” with “office” in my </a:t>
            </a:r>
            <a:r>
              <a:rPr lang="en-US" sz="2800" dirty="0" err="1"/>
              <a:t>file.txt</a:t>
            </a:r>
            <a:endParaRPr lang="en-US" sz="2800" dirty="0"/>
          </a:p>
          <a:p>
            <a:r>
              <a:rPr lang="en-US" sz="2800" i="1" dirty="0"/>
              <a:t>sed  ‘s/</a:t>
            </a:r>
            <a:r>
              <a:rPr lang="en-US" sz="2800" i="1" dirty="0" err="1"/>
              <a:t>offive</a:t>
            </a:r>
            <a:r>
              <a:rPr lang="en-US" sz="2800" i="1" dirty="0"/>
              <a:t>/office’ </a:t>
            </a:r>
            <a:r>
              <a:rPr lang="en-US" sz="2800" i="1" dirty="0" err="1"/>
              <a:t>file.txt</a:t>
            </a:r>
            <a:endParaRPr lang="en-US" sz="2800" i="1" dirty="0"/>
          </a:p>
          <a:p>
            <a:endParaRPr lang="en-US" sz="2800" i="1" dirty="0"/>
          </a:p>
          <a:p>
            <a:r>
              <a:rPr lang="en-US" sz="2800" dirty="0"/>
              <a:t>I think I made this mistake multiple times! Can I fix it everywhere? </a:t>
            </a:r>
          </a:p>
          <a:p>
            <a:r>
              <a:rPr lang="en-US" sz="2800" dirty="0"/>
              <a:t>Add “g” meaning global change</a:t>
            </a:r>
          </a:p>
          <a:p>
            <a:r>
              <a:rPr lang="en-US" sz="2800" i="1" dirty="0"/>
              <a:t>sed ‘s/</a:t>
            </a:r>
            <a:r>
              <a:rPr lang="en-US" sz="2800" i="1" dirty="0" err="1"/>
              <a:t>offive</a:t>
            </a:r>
            <a:r>
              <a:rPr lang="en-US" sz="2800" i="1" dirty="0"/>
              <a:t>/office/g’ </a:t>
            </a:r>
            <a:r>
              <a:rPr lang="en-US" sz="2800" i="1" dirty="0" err="1"/>
              <a:t>file.txt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77962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5E42-0E83-1DD8-EC8F-074CC7AE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8" y="0"/>
            <a:ext cx="11132127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WARNING</a:t>
            </a:r>
            <a:r>
              <a:rPr lang="en-US" dirty="0"/>
              <a:t>: sed will overwrite your existing file!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25442-90AF-CA51-702C-60E1AB7080F8}"/>
              </a:ext>
            </a:extLst>
          </p:cNvPr>
          <p:cNvSpPr txBox="1"/>
          <p:nvPr/>
        </p:nvSpPr>
        <p:spPr>
          <a:xfrm>
            <a:off x="235528" y="1163781"/>
            <a:ext cx="117070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Good Data Practices</a:t>
            </a:r>
            <a:r>
              <a:rPr lang="en-US" sz="2800" dirty="0"/>
              <a:t> would suggest that we want to keep intermediate files as we manipulate our data. How can we do this?</a:t>
            </a:r>
          </a:p>
          <a:p>
            <a:endParaRPr lang="en-US" sz="2800" i="1" dirty="0"/>
          </a:p>
          <a:p>
            <a:endParaRPr lang="en-US" sz="2800" i="1" dirty="0"/>
          </a:p>
          <a:p>
            <a:r>
              <a:rPr lang="en-US" sz="2800" dirty="0"/>
              <a:t>Whenever I am writing new code I like to create output files along the way so I can view them to make sure my code is doing what I think it is doing.</a:t>
            </a:r>
          </a:p>
          <a:p>
            <a:endParaRPr lang="en-US" sz="2800" dirty="0"/>
          </a:p>
          <a:p>
            <a:r>
              <a:rPr lang="en-US" sz="2800" i="1" dirty="0"/>
              <a:t>sed ‘s/</a:t>
            </a:r>
            <a:r>
              <a:rPr lang="en-US" sz="2800" i="1" dirty="0" err="1"/>
              <a:t>offive</a:t>
            </a:r>
            <a:r>
              <a:rPr lang="en-US" sz="2800" i="1" dirty="0"/>
              <a:t>/office/g’ </a:t>
            </a:r>
            <a:r>
              <a:rPr lang="en-US" sz="2800" i="1" dirty="0" err="1"/>
              <a:t>file.txt</a:t>
            </a:r>
            <a:r>
              <a:rPr lang="en-US" sz="2800" i="1" dirty="0"/>
              <a:t> &gt; </a:t>
            </a:r>
            <a:r>
              <a:rPr lang="en-US" sz="2800" i="1" dirty="0" err="1"/>
              <a:t>file_edited.txt</a:t>
            </a:r>
            <a:endParaRPr lang="en-US" sz="2800" i="1" dirty="0"/>
          </a:p>
          <a:p>
            <a:endParaRPr lang="en-US" sz="2800" i="1" dirty="0"/>
          </a:p>
          <a:p>
            <a:r>
              <a:rPr lang="en-US" sz="2800" dirty="0"/>
              <a:t>Using “&gt; </a:t>
            </a:r>
            <a:r>
              <a:rPr lang="en-US" sz="2800" dirty="0" err="1"/>
              <a:t>new_file_name</a:t>
            </a:r>
            <a:r>
              <a:rPr lang="en-US" sz="2800" dirty="0"/>
              <a:t>” writes a new file with the changes I made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037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8CFA-B4AB-1822-81B0-E83EE4C0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-n ‘;/pattern/p’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B318E-0E00-A660-B187-3A6649948186}"/>
              </a:ext>
            </a:extLst>
          </p:cNvPr>
          <p:cNvSpPr txBox="1"/>
          <p:nvPr/>
        </p:nvSpPr>
        <p:spPr>
          <a:xfrm>
            <a:off x="415636" y="1690688"/>
            <a:ext cx="1083425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sed can also be a useful search and print function</a:t>
            </a:r>
          </a:p>
          <a:p>
            <a:endParaRPr lang="en-US" sz="2800" dirty="0"/>
          </a:p>
          <a:p>
            <a:r>
              <a:rPr lang="en-US" sz="2800" dirty="0"/>
              <a:t>Example: I have a large csv file and I want to make subsets of this file based on a specific term.</a:t>
            </a:r>
          </a:p>
          <a:p>
            <a:r>
              <a:rPr lang="en-US" sz="2800" dirty="0"/>
              <a:t>-n:</a:t>
            </a:r>
          </a:p>
          <a:p>
            <a:r>
              <a:rPr lang="en-US" sz="2800" dirty="0"/>
              <a:t> flag that disables automatic printing because we only want to print a part of the file</a:t>
            </a:r>
          </a:p>
          <a:p>
            <a:r>
              <a:rPr lang="en-US" sz="2800" dirty="0"/>
              <a:t> ; </a:t>
            </a:r>
          </a:p>
          <a:p>
            <a:r>
              <a:rPr lang="en-US" sz="2800" dirty="0"/>
              <a:t>is a special character indicating the end of a function. In this case we aren’t doing anything special so the first segment is blank except the semicolon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027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72BB-91BA-A827-90DD-EF4EF5A3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Exercise 2: Cleaning up after messy penguins! </a:t>
            </a:r>
            <a:r>
              <a:rPr lang="en-US" b="1" dirty="0"/>
              <a:t>Use: </a:t>
            </a:r>
            <a:r>
              <a:rPr lang="en-US" b="1" dirty="0" err="1"/>
              <a:t>penguin_mess.csv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0C83E-97A0-AFBE-F30B-86F74E92E43B}"/>
              </a:ext>
            </a:extLst>
          </p:cNvPr>
          <p:cNvSpPr txBox="1"/>
          <p:nvPr/>
        </p:nvSpPr>
        <p:spPr>
          <a:xfrm>
            <a:off x="838200" y="2044005"/>
            <a:ext cx="816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800" dirty="0"/>
              <a:t> Replace all the spaces in the file with underscores.</a:t>
            </a:r>
          </a:p>
          <a:p>
            <a:endParaRPr lang="en-US" sz="2800" dirty="0"/>
          </a:p>
          <a:p>
            <a:r>
              <a:rPr lang="en-US" sz="2800" dirty="0"/>
              <a:t>(2) Replace all instances of “none” with “NA”</a:t>
            </a:r>
          </a:p>
          <a:p>
            <a:endParaRPr lang="en-US" sz="2800" dirty="0"/>
          </a:p>
          <a:p>
            <a:r>
              <a:rPr lang="en-US" sz="2800" dirty="0"/>
              <a:t>(3) Make a new file for each species</a:t>
            </a:r>
          </a:p>
        </p:txBody>
      </p:sp>
    </p:spTree>
    <p:extLst>
      <p:ext uri="{BB962C8B-B14F-4D97-AF65-F5344CB8AC3E}">
        <p14:creationId xmlns:p14="http://schemas.microsoft.com/office/powerpoint/2010/main" val="122411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061709-FEFC-25B7-0DEA-AC492D452A9F}"/>
              </a:ext>
            </a:extLst>
          </p:cNvPr>
          <p:cNvGrpSpPr/>
          <p:nvPr/>
        </p:nvGrpSpPr>
        <p:grpSpPr>
          <a:xfrm>
            <a:off x="1397000" y="2226640"/>
            <a:ext cx="9398000" cy="2601669"/>
            <a:chOff x="1397000" y="827331"/>
            <a:chExt cx="9398000" cy="2601669"/>
          </a:xfrm>
        </p:grpSpPr>
        <p:pic>
          <p:nvPicPr>
            <p:cNvPr id="1026" name="Picture 2" descr="Real Programmers">
              <a:extLst>
                <a:ext uri="{FF2B5EF4-FFF2-40B4-BE49-F238E27FC236}">
                  <a16:creationId xmlns:a16="http://schemas.microsoft.com/office/drawing/2014/main" id="{38076F41-8CB8-EB96-3FC4-09F110E1C1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1397000" y="850900"/>
              <a:ext cx="9398000" cy="257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15D058B-8343-FDD3-46A3-E551D10E8379}"/>
                </a:ext>
              </a:extLst>
            </p:cNvPr>
            <p:cNvSpPr txBox="1"/>
            <p:nvPr/>
          </p:nvSpPr>
          <p:spPr>
            <a:xfrm>
              <a:off x="2234217" y="1327526"/>
              <a:ext cx="7917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2A1783-5419-F46B-3EC3-93CD2528DD22}"/>
                </a:ext>
              </a:extLst>
            </p:cNvPr>
            <p:cNvSpPr/>
            <p:nvPr/>
          </p:nvSpPr>
          <p:spPr>
            <a:xfrm>
              <a:off x="1746142" y="910903"/>
              <a:ext cx="692258" cy="241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2CF4E1-6B9A-2252-DEF7-B36516AD5000}"/>
                </a:ext>
              </a:extLst>
            </p:cNvPr>
            <p:cNvSpPr txBox="1"/>
            <p:nvPr/>
          </p:nvSpPr>
          <p:spPr>
            <a:xfrm>
              <a:off x="1746142" y="827331"/>
              <a:ext cx="815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34BE03-6A2B-2BF3-A425-65797EC579D2}"/>
                </a:ext>
              </a:extLst>
            </p:cNvPr>
            <p:cNvSpPr txBox="1"/>
            <p:nvPr/>
          </p:nvSpPr>
          <p:spPr>
            <a:xfrm>
              <a:off x="3797969" y="1301491"/>
              <a:ext cx="567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2A711-E979-BAA7-C844-563108E8E489}"/>
                </a:ext>
              </a:extLst>
            </p:cNvPr>
            <p:cNvSpPr txBox="1"/>
            <p:nvPr/>
          </p:nvSpPr>
          <p:spPr>
            <a:xfrm>
              <a:off x="5117650" y="1301491"/>
              <a:ext cx="567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EF690E-B025-796E-24E4-901A8E0ECA1E}"/>
                </a:ext>
              </a:extLst>
            </p:cNvPr>
            <p:cNvSpPr/>
            <p:nvPr/>
          </p:nvSpPr>
          <p:spPr>
            <a:xfrm>
              <a:off x="6312976" y="1340237"/>
              <a:ext cx="604434" cy="281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C094AF-7D2E-864E-552D-A4857828BF87}"/>
                </a:ext>
              </a:extLst>
            </p:cNvPr>
            <p:cNvSpPr txBox="1"/>
            <p:nvPr/>
          </p:nvSpPr>
          <p:spPr>
            <a:xfrm>
              <a:off x="6194783" y="1296530"/>
              <a:ext cx="960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A81B3EF7-035B-DCAE-64C8-13731F63AF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There are MANY ways to do a task and MANY tools to help you! Use what works for </a:t>
            </a:r>
            <a:r>
              <a:rPr lang="en-US" u="sng" dirty="0"/>
              <a:t>YOU</a:t>
            </a:r>
            <a:r>
              <a:rPr lang="en-US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4C5F562-FB5D-0F23-D059-E9E29A3347AC}"/>
              </a:ext>
            </a:extLst>
          </p:cNvPr>
          <p:cNvSpPr txBox="1">
            <a:spLocks/>
          </p:cNvSpPr>
          <p:nvPr/>
        </p:nvSpPr>
        <p:spPr>
          <a:xfrm>
            <a:off x="936983" y="52739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Today we are sticking with </a:t>
            </a:r>
            <a:r>
              <a:rPr lang="en-US" u="sng" dirty="0"/>
              <a:t>Linux</a:t>
            </a:r>
            <a:r>
              <a:rPr lang="en-US" dirty="0"/>
              <a:t> and then we will learn alternatives in </a:t>
            </a:r>
            <a:r>
              <a:rPr lang="en-US" u="sng" dirty="0"/>
              <a:t>R</a:t>
            </a:r>
            <a:r>
              <a:rPr lang="en-US" dirty="0"/>
              <a:t> later</a:t>
            </a:r>
          </a:p>
        </p:txBody>
      </p:sp>
    </p:spTree>
    <p:extLst>
      <p:ext uri="{BB962C8B-B14F-4D97-AF65-F5344CB8AC3E}">
        <p14:creationId xmlns:p14="http://schemas.microsoft.com/office/powerpoint/2010/main" val="15824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478A-76A8-7838-6C5D-7CD2B162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51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Tip! Copying headers is often important.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</a:t>
            </a:r>
            <a:br>
              <a:rPr lang="en-US" dirty="0"/>
            </a:br>
            <a:r>
              <a:rPr lang="en-US" dirty="0"/>
              <a:t>sed -n ‘1p;/pattern/p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prints the first row in a file then perform the search and print function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sy English listening Lesson 95 - Homework">
            <a:extLst>
              <a:ext uri="{FF2B5EF4-FFF2-40B4-BE49-F238E27FC236}">
                <a16:creationId xmlns:a16="http://schemas.microsoft.com/office/drawing/2014/main" id="{D210707F-56D5-9E9E-0C53-BCCC972E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63" y="935929"/>
            <a:ext cx="7486700" cy="49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F353-486F-E18C-511A-5FC071A0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2DA2C-1EAA-9BC9-000C-49A6D7140A42}"/>
              </a:ext>
            </a:extLst>
          </p:cNvPr>
          <p:cNvSpPr txBox="1"/>
          <p:nvPr/>
        </p:nvSpPr>
        <p:spPr>
          <a:xfrm>
            <a:off x="659780" y="1839952"/>
            <a:ext cx="10872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Understand the value of regular expressions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Learn to parse and subset files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Learn to edit fields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Gain the confidence to learn any text manipulation your heart desires</a:t>
            </a:r>
          </a:p>
        </p:txBody>
      </p:sp>
    </p:spTree>
    <p:extLst>
      <p:ext uri="{BB962C8B-B14F-4D97-AF65-F5344CB8AC3E}">
        <p14:creationId xmlns:p14="http://schemas.microsoft.com/office/powerpoint/2010/main" val="36691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ding Explained in 25 Profound Comics">
            <a:extLst>
              <a:ext uri="{FF2B5EF4-FFF2-40B4-BE49-F238E27FC236}">
                <a16:creationId xmlns:a16="http://schemas.microsoft.com/office/drawing/2014/main" id="{0D421B5A-499A-E4DE-098C-E76009CE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0"/>
            <a:ext cx="6778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2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4D53-7BE7-CF28-7F97-588AEC5E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649200" cy="1325563"/>
          </a:xfrm>
        </p:spPr>
        <p:txBody>
          <a:bodyPr/>
          <a:lstStyle/>
          <a:p>
            <a:r>
              <a:rPr lang="en-US" dirty="0"/>
              <a:t>Regular expressions can be used to optimize searches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B57DE-162E-EFD3-114B-53154B19C6A9}"/>
              </a:ext>
            </a:extLst>
          </p:cNvPr>
          <p:cNvSpPr txBox="1"/>
          <p:nvPr/>
        </p:nvSpPr>
        <p:spPr>
          <a:xfrm>
            <a:off x="2182091" y="1468583"/>
            <a:ext cx="87075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Use regular expressions to find patterns:</a:t>
            </a:r>
          </a:p>
          <a:p>
            <a:endParaRPr lang="en-US" sz="3200" u="sng" dirty="0"/>
          </a:p>
          <a:p>
            <a:r>
              <a:rPr lang="en-US" sz="3200" dirty="0"/>
              <a:t>1. Something made of numbers</a:t>
            </a:r>
          </a:p>
          <a:p>
            <a:r>
              <a:rPr lang="en-US" sz="3200" dirty="0"/>
              <a:t>2. Something made of letters</a:t>
            </a:r>
          </a:p>
          <a:p>
            <a:r>
              <a:rPr lang="en-US" sz="3200" dirty="0"/>
              <a:t>3. A certain length</a:t>
            </a:r>
          </a:p>
          <a:p>
            <a:r>
              <a:rPr lang="en-US" sz="3200" dirty="0"/>
              <a:t>4. Containing special characters</a:t>
            </a:r>
          </a:p>
          <a:p>
            <a:r>
              <a:rPr lang="en-US" sz="3200" dirty="0"/>
              <a:t>5. Location in a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EBF68-F7A3-07A6-E8DB-08AECD9E584C}"/>
              </a:ext>
            </a:extLst>
          </p:cNvPr>
          <p:cNvSpPr txBox="1"/>
          <p:nvPr/>
        </p:nvSpPr>
        <p:spPr>
          <a:xfrm>
            <a:off x="2182091" y="6070853"/>
            <a:ext cx="828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Very useful when working with large text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569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9D20-B6C3-59BA-FE5D-64673135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1576"/>
            <a:ext cx="10515600" cy="1325563"/>
          </a:xfrm>
        </p:spPr>
        <p:txBody>
          <a:bodyPr/>
          <a:lstStyle/>
          <a:p>
            <a:r>
              <a:rPr lang="en-US" dirty="0"/>
              <a:t>Useful cheat sheet for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4DB10-152B-68C0-EA9F-65CB3176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720754"/>
            <a:ext cx="7699720" cy="5416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76403-EEFB-FCB5-5E41-B75503017C63}"/>
              </a:ext>
            </a:extLst>
          </p:cNvPr>
          <p:cNvSpPr txBox="1"/>
          <p:nvPr/>
        </p:nvSpPr>
        <p:spPr>
          <a:xfrm>
            <a:off x="8077200" y="973987"/>
            <a:ext cx="3758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would you represent:</a:t>
            </a:r>
          </a:p>
          <a:p>
            <a:endParaRPr lang="en-US" sz="2400" dirty="0"/>
          </a:p>
          <a:p>
            <a:r>
              <a:rPr lang="en-US" sz="2400" dirty="0"/>
              <a:t>A 7 digit number</a:t>
            </a:r>
          </a:p>
          <a:p>
            <a:pPr marL="342900" indent="-342900">
              <a:buAutoNum type="arabicParenBoth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date using convention </a:t>
            </a:r>
            <a:r>
              <a:rPr lang="en-US" sz="2400" dirty="0" err="1"/>
              <a:t>Month,YYYY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phone number using convention ###-###-####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89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9D20-B6C3-59BA-FE5D-64673135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1576"/>
            <a:ext cx="10515600" cy="1325563"/>
          </a:xfrm>
        </p:spPr>
        <p:txBody>
          <a:bodyPr/>
          <a:lstStyle/>
          <a:p>
            <a:r>
              <a:rPr lang="en-US" dirty="0"/>
              <a:t>Useful cheat sheet for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4DB10-152B-68C0-EA9F-65CB3176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720754"/>
            <a:ext cx="7699720" cy="5416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76403-EEFB-FCB5-5E41-B75503017C63}"/>
              </a:ext>
            </a:extLst>
          </p:cNvPr>
          <p:cNvSpPr txBox="1"/>
          <p:nvPr/>
        </p:nvSpPr>
        <p:spPr>
          <a:xfrm>
            <a:off x="8077200" y="973987"/>
            <a:ext cx="37581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would you represent:</a:t>
            </a:r>
          </a:p>
          <a:p>
            <a:endParaRPr lang="en-US" sz="2400" dirty="0"/>
          </a:p>
          <a:p>
            <a:r>
              <a:rPr lang="en-US" sz="2400" dirty="0"/>
              <a:t>A 7 digit number</a:t>
            </a:r>
          </a:p>
          <a:p>
            <a:pPr marL="342900" indent="-342900">
              <a:buAutoNum type="arabicParenBoth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date using convention </a:t>
            </a:r>
            <a:r>
              <a:rPr lang="en-US" sz="2400" dirty="0" err="1"/>
              <a:t>Month,YYYY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phone number using convention ###-###-####</a:t>
            </a:r>
          </a:p>
          <a:p>
            <a:endParaRPr lang="en-US" sz="2400" dirty="0"/>
          </a:p>
          <a:p>
            <a:r>
              <a:rPr lang="en-US" sz="2400" dirty="0"/>
              <a:t>TRICKY!! Dashes are special characters. Can you find a workaround?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78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9D20-B6C3-59BA-FE5D-64673135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1576"/>
            <a:ext cx="10515600" cy="1325563"/>
          </a:xfrm>
        </p:spPr>
        <p:txBody>
          <a:bodyPr/>
          <a:lstStyle/>
          <a:p>
            <a:r>
              <a:rPr lang="en-US" dirty="0"/>
              <a:t>Useful cheat sheet for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4DB10-152B-68C0-EA9F-65CB3176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720754"/>
            <a:ext cx="7699720" cy="5416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76403-EEFB-FCB5-5E41-B75503017C63}"/>
              </a:ext>
            </a:extLst>
          </p:cNvPr>
          <p:cNvSpPr txBox="1"/>
          <p:nvPr/>
        </p:nvSpPr>
        <p:spPr>
          <a:xfrm>
            <a:off x="8077200" y="973987"/>
            <a:ext cx="37581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would you represent:</a:t>
            </a:r>
          </a:p>
          <a:p>
            <a:endParaRPr lang="en-US" sz="2400" dirty="0"/>
          </a:p>
          <a:p>
            <a:r>
              <a:rPr lang="en-US" sz="2400" dirty="0"/>
              <a:t>A 7 digit number?</a:t>
            </a:r>
          </a:p>
          <a:p>
            <a:r>
              <a:rPr lang="en-US" sz="2400" dirty="0"/>
              <a:t>…….</a:t>
            </a:r>
            <a:br>
              <a:rPr lang="en-US" sz="2400" dirty="0"/>
            </a:br>
            <a:r>
              <a:rPr lang="en-US" sz="2400" dirty="0"/>
              <a:t>[0-9]{7}</a:t>
            </a:r>
          </a:p>
          <a:p>
            <a:endParaRPr lang="en-US" sz="2400" dirty="0"/>
          </a:p>
          <a:p>
            <a:r>
              <a:rPr lang="en-US" sz="2400" dirty="0"/>
              <a:t>A date using convention </a:t>
            </a:r>
            <a:r>
              <a:rPr lang="en-US" sz="2400" dirty="0" err="1"/>
              <a:t>Month,YYYY</a:t>
            </a:r>
            <a:r>
              <a:rPr lang="en-US" sz="2400" dirty="0"/>
              <a:t> </a:t>
            </a:r>
          </a:p>
          <a:p>
            <a:r>
              <a:rPr lang="en-US" sz="2400" dirty="0"/>
              <a:t>[a-</a:t>
            </a:r>
            <a:r>
              <a:rPr lang="en-US" sz="2400" dirty="0" err="1"/>
              <a:t>zA</a:t>
            </a:r>
            <a:r>
              <a:rPr lang="en-US" sz="2400" dirty="0"/>
              <a:t>-Z]+,[0-9]{4}</a:t>
            </a:r>
          </a:p>
          <a:p>
            <a:endParaRPr lang="en-US" sz="2400" dirty="0"/>
          </a:p>
          <a:p>
            <a:r>
              <a:rPr lang="en-US" sz="2400" dirty="0"/>
              <a:t>A phone number using convention ###-###-####</a:t>
            </a:r>
          </a:p>
          <a:p>
            <a:r>
              <a:rPr lang="en-US" sz="2400" dirty="0"/>
              <a:t>[0-9]{3}\-[0-9]{3}\-[0-9]4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4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5E8C-F54B-E729-E0BD-BB8A77B6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197693"/>
            <a:ext cx="12122728" cy="841832"/>
          </a:xfrm>
        </p:spPr>
        <p:txBody>
          <a:bodyPr>
            <a:normAutofit fontScale="90000"/>
          </a:bodyPr>
          <a:lstStyle/>
          <a:p>
            <a:r>
              <a:rPr lang="en-US" dirty="0"/>
              <a:t>Grep/Sed/Awk are three powerful tools to accomplish most common text manipulations in Linux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BDD7EE-383E-A86D-E619-9DE5A8F3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02314"/>
            <a:ext cx="6553200" cy="4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7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1124</Words>
  <Application>Microsoft Macintosh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Linux Part 2 Bridging the Bench-Machine Learning Gap</vt:lpstr>
      <vt:lpstr>PowerPoint Presentation</vt:lpstr>
      <vt:lpstr>Learning Objectives</vt:lpstr>
      <vt:lpstr>PowerPoint Presentation</vt:lpstr>
      <vt:lpstr>Regular expressions can be used to optimize searches</vt:lpstr>
      <vt:lpstr>Useful cheat sheet for regular expressions</vt:lpstr>
      <vt:lpstr>Useful cheat sheet for regular expressions</vt:lpstr>
      <vt:lpstr>Useful cheat sheet for regular expressions</vt:lpstr>
      <vt:lpstr>Grep/Sed/Awk are three powerful tools to accomplish most common text manipulations in Linux</vt:lpstr>
      <vt:lpstr>Grep/Sed/Awk are three powerful tools to accomplish most common text manipulations in Linux</vt:lpstr>
      <vt:lpstr>Grep: A highly useful search tool</vt:lpstr>
      <vt:lpstr>How can we use grep to obtain data about a fasta file.</vt:lpstr>
      <vt:lpstr>Interactive Exercise 1: Back to the Penguins!</vt:lpstr>
      <vt:lpstr>Sed: The favorite child</vt:lpstr>
      <vt:lpstr>Sed: The favorite child</vt:lpstr>
      <vt:lpstr>‘s/pattern/replace’</vt:lpstr>
      <vt:lpstr>WARNING: sed will overwrite your existing file!</vt:lpstr>
      <vt:lpstr>-n ‘;/pattern/p’</vt:lpstr>
      <vt:lpstr>Interactive Exercise 2: Cleaning up after messy penguins! Use: penguin_mess.csv</vt:lpstr>
      <vt:lpstr>Tip! Copying headers is often important.   Use sed -n ‘1p;/pattern/p  This prints the first row in a file then perform the search and print function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 Part 2 Bridging the Bench-Machine Learning Gap</dc:title>
  <dc:creator>Emily Beck</dc:creator>
  <cp:lastModifiedBy>Emily Beck</cp:lastModifiedBy>
  <cp:revision>6</cp:revision>
  <dcterms:created xsi:type="dcterms:W3CDTF">2022-05-26T21:13:17Z</dcterms:created>
  <dcterms:modified xsi:type="dcterms:W3CDTF">2022-06-01T18:12:53Z</dcterms:modified>
</cp:coreProperties>
</file>