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342" r:id="rId4"/>
    <p:sldId id="343" r:id="rId5"/>
    <p:sldId id="344" r:id="rId6"/>
    <p:sldId id="345" r:id="rId7"/>
    <p:sldId id="346" r:id="rId8"/>
    <p:sldId id="347" r:id="rId9"/>
    <p:sldId id="350" r:id="rId10"/>
    <p:sldId id="351" r:id="rId11"/>
    <p:sldId id="352" r:id="rId12"/>
    <p:sldId id="348" r:id="rId13"/>
    <p:sldId id="349" r:id="rId14"/>
    <p:sldId id="259" r:id="rId15"/>
    <p:sldId id="260" r:id="rId16"/>
    <p:sldId id="258" r:id="rId17"/>
    <p:sldId id="261" r:id="rId18"/>
    <p:sldId id="262" r:id="rId19"/>
    <p:sldId id="257" r:id="rId20"/>
    <p:sldId id="353" r:id="rId21"/>
    <p:sldId id="354" r:id="rId22"/>
    <p:sldId id="357" r:id="rId23"/>
    <p:sldId id="355" r:id="rId24"/>
    <p:sldId id="3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/>
    <p:restoredTop sz="94902"/>
  </p:normalViewPr>
  <p:slideViewPr>
    <p:cSldViewPr snapToGrid="0" snapToObjects="1">
      <p:cViewPr varScale="1">
        <p:scale>
          <a:sx n="99" d="100"/>
          <a:sy n="99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8C2F4-F781-034D-A742-B6D3765181E6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0E25-02A4-E54E-ABAE-BDAA005B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E25-02A4-E54E-ABAE-BDAA005BD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C9D-E730-974E-8BD5-23C223AD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5D7B8-6B7E-7B40-9A0C-6BA1F6D2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652-1C6F-7742-8A5A-37B26E54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41EB-6F30-2245-AC17-46482A0C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9E06-16ED-9348-B867-1634077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6D8B-0B5D-FB43-A613-2658245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64A8E-CE19-2248-A7FD-DFB40E78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9D5F-E875-6845-B5CB-44A4E7B8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8E5C-8E11-F24F-86F5-5807B2F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27BC-8598-9A4A-AE2C-92B6AB7B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A5FA-2BB7-5E48-9186-8EE53B90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0F50-D507-2F4B-9C54-83B57F64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3FB1-AD00-0E48-8E34-C405AA79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BF35-C5DF-194E-9463-4E60A8E1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E82C-5993-B442-9952-B0CB3E9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112B-10C1-FF4A-AA86-EED08CDE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9610-B74D-314D-9661-8981DE26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B36F-1106-1544-819E-5029CF76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6A0A-5C22-7E48-9370-9951277A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B376-559A-5E45-BA88-C88DF0FE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6F64-E4AC-8945-9E92-04FB4E44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13E4-E44A-0C45-8AFF-3D42EC86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D0BE-1647-CB4D-97A6-45547FCB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9662-F8BF-C34C-BAA2-C234B3CC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BFA3-D790-3143-91C0-5DD921A4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76D-1F95-FF4E-9267-71CEA709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01EE-763C-A44E-A7EC-19C1EF052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216B7-D010-2043-8BD9-17C50C04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5CF35-D9EE-F143-83CC-894CE61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29B7-85CB-624E-BC0E-076ABCE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F6F87-B0DF-EE4E-BD98-39F702B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38E3-BAEF-0645-9F9B-696330E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8238-7F5C-AC4C-B20A-E9A07CA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4763-B361-644B-9CFF-27289134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0D00C-7FEC-BF41-A8C4-B158A93D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099D-892B-6C42-90A4-922FF659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F982-07F6-E749-A36D-09796EF0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E578-4E74-C040-8BA6-A48C77B2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4EE4B-11EB-854F-8520-5E037E72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2A49-FCCD-9149-89C8-D07801C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9DC65-4975-8C48-AEBB-9A1CABA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454C-6219-EC45-8198-9342BD08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73BBA-D1A3-D649-8895-D35D361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F92C7-7162-6F4E-BFDE-8D85A871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7F9F-65A1-F34E-8A6D-82737E4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5DC49-5B91-0744-A812-2ECC57A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01CF-5414-B84C-A299-A2094FD4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8A8F-528C-3047-ACD3-B46B36D8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FAB2-18CC-5646-B02D-2652AF0D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F44AA-AC0C-0A44-B233-E00D9AE5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993E-007B-F54E-9E54-0E578344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6F5C-D7FF-C447-9249-23BA7FA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E8E6-23C3-0C4D-9431-D21DE1DE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6F27-E13A-2244-B32F-9BD3914D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9CE6-CC28-4944-8C67-D70EE530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DBD7-AFAD-984D-B693-91969947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C2A8-EE72-2B44-B4BF-ED57789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744E-3A1A-174A-B0D3-A021358F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A2F77-2DAF-124F-A91F-4C656A9B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2448A-9A77-A840-8432-B3F2EF8B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DC1E-CF9C-4A49-9928-E7A2FB136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0F42-2732-0946-871B-2BECB08500FA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3AB3-64EE-2E43-9B47-8C62C3538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B206-EF39-A14D-A0F6-603D4411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-pkgs.org/git.html#git-comm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C0001-0859-78F1-351E-6CD282C3F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2000"/>
          </a:blip>
          <a:srcRect l="14155" r="4583" b="14912"/>
          <a:stretch/>
        </p:blipFill>
        <p:spPr>
          <a:xfrm rot="16200000">
            <a:off x="2846649" y="-441498"/>
            <a:ext cx="7102643" cy="7985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467A6-78BF-794B-B399-6A9F994F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8818"/>
            <a:ext cx="12192000" cy="2387600"/>
          </a:xfrm>
        </p:spPr>
        <p:txBody>
          <a:bodyPr/>
          <a:lstStyle/>
          <a:p>
            <a:r>
              <a:rPr lang="en-US" dirty="0"/>
              <a:t>Bash Scripts + Git</a:t>
            </a:r>
            <a:br>
              <a:rPr lang="en-US" dirty="0"/>
            </a:br>
            <a:r>
              <a:rPr lang="en-US" dirty="0"/>
              <a:t>Programing Powerup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5BE9-132D-0240-B001-30A96BCF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749"/>
            <a:ext cx="9144000" cy="1655763"/>
          </a:xfrm>
        </p:spPr>
        <p:txBody>
          <a:bodyPr/>
          <a:lstStyle/>
          <a:p>
            <a:r>
              <a:rPr lang="en-US" dirty="0"/>
              <a:t>Data4ML</a:t>
            </a:r>
          </a:p>
          <a:p>
            <a:r>
              <a:rPr lang="en-US" dirty="0"/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26152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C737-F44B-93F4-2DBA-7AAB9C9A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C100-9DB5-49EE-85DD-DC8CF75C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722" y="2033910"/>
            <a:ext cx="4103914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‘1’ ‘2’ ‘3’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BBDBB-9552-887C-47D0-AB531BCCF2B6}"/>
              </a:ext>
            </a:extLst>
          </p:cNvPr>
          <p:cNvSpPr txBox="1"/>
          <p:nvPr/>
        </p:nvSpPr>
        <p:spPr>
          <a:xfrm>
            <a:off x="5106779" y="955244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Variable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FFF505-7F7A-D636-6BCD-CE155022BF7F}"/>
              </a:ext>
            </a:extLst>
          </p:cNvPr>
          <p:cNvCxnSpPr/>
          <p:nvPr/>
        </p:nvCxnSpPr>
        <p:spPr>
          <a:xfrm flipH="1">
            <a:off x="4540722" y="1324576"/>
            <a:ext cx="1121229" cy="70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DFA7A9-45A7-D1C2-148A-E9ACF5F61928}"/>
              </a:ext>
            </a:extLst>
          </p:cNvPr>
          <p:cNvSpPr txBox="1"/>
          <p:nvPr/>
        </p:nvSpPr>
        <p:spPr>
          <a:xfrm>
            <a:off x="6643657" y="3028927"/>
            <a:ext cx="275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loop the loop variable takes on the values in your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D7468D-F011-6CB7-28EE-704C871CD73D}"/>
              </a:ext>
            </a:extLst>
          </p:cNvPr>
          <p:cNvCxnSpPr/>
          <p:nvPr/>
        </p:nvCxnSpPr>
        <p:spPr>
          <a:xfrm flipH="1" flipV="1">
            <a:off x="5297663" y="3286336"/>
            <a:ext cx="1219046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491C1C-5513-434A-6451-10551FF82125}"/>
              </a:ext>
            </a:extLst>
          </p:cNvPr>
          <p:cNvSpPr txBox="1"/>
          <p:nvPr/>
        </p:nvSpPr>
        <p:spPr>
          <a:xfrm>
            <a:off x="6987479" y="2085566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1C475-0AF9-CD21-5659-A0CE4B442568}"/>
              </a:ext>
            </a:extLst>
          </p:cNvPr>
          <p:cNvCxnSpPr/>
          <p:nvPr/>
        </p:nvCxnSpPr>
        <p:spPr>
          <a:xfrm flipH="1" flipV="1">
            <a:off x="6246253" y="2191631"/>
            <a:ext cx="618186" cy="1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6756A2-2F16-4106-7045-5F6773AD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6970"/>
          <a:stretch/>
        </p:blipFill>
        <p:spPr>
          <a:xfrm>
            <a:off x="746974" y="4947274"/>
            <a:ext cx="10304359" cy="16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2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BE81-BE8C-0EF5-BCC8-7F5BF42F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7A00-BDE8-2719-11DC-53C4D423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6" y="1690690"/>
            <a:ext cx="10515600" cy="1039631"/>
          </a:xfrm>
        </p:spPr>
        <p:txBody>
          <a:bodyPr/>
          <a:lstStyle/>
          <a:p>
            <a:r>
              <a:rPr lang="en-US" dirty="0"/>
              <a:t>Sometimes you want to save the output of a command or use it as a loop list, you can do this with back ticks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3BED0-CD3B-B249-6987-19773FAA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3016253"/>
            <a:ext cx="11232275" cy="28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E087-3485-D573-76CF-7C63285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913C-AF36-7BA3-547D-98AF0F50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directory called - </a:t>
            </a:r>
            <a:r>
              <a:rPr lang="en-US" dirty="0" err="1"/>
              <a:t>my_test_repo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this file into it </a:t>
            </a:r>
          </a:p>
          <a:p>
            <a:pPr marL="0" indent="0">
              <a:buNone/>
            </a:pPr>
            <a:r>
              <a:rPr lang="en-US" sz="2000" dirty="0"/>
              <a:t>/projects/</a:t>
            </a:r>
            <a:r>
              <a:rPr lang="en-US" sz="2000" dirty="0" err="1"/>
              <a:t>datascience</a:t>
            </a:r>
            <a:r>
              <a:rPr lang="en-US" sz="2000" dirty="0"/>
              <a:t>/shared/Data4ML1_examples/test_fasta_human_chimp_ND5.fasta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Write a bash script called </a:t>
            </a:r>
            <a:r>
              <a:rPr lang="en-US" sz="2000" dirty="0" err="1"/>
              <a:t>gc_counter.sh</a:t>
            </a:r>
            <a:endParaRPr lang="en-US" sz="2000" dirty="0"/>
          </a:p>
          <a:p>
            <a:pPr lvl="1"/>
            <a:r>
              <a:rPr lang="en-US" sz="1600" dirty="0"/>
              <a:t>Counts the number of C’s, G’s, and the number of all nucleotides each sequence</a:t>
            </a:r>
          </a:p>
          <a:p>
            <a:pPr lvl="1"/>
            <a:r>
              <a:rPr lang="en-US" sz="1600" dirty="0"/>
              <a:t>Prints each number to the screen</a:t>
            </a:r>
          </a:p>
          <a:p>
            <a:pPr lvl="1"/>
            <a:r>
              <a:rPr lang="en-US" sz="1600" dirty="0"/>
              <a:t>Bonus: divide to G and C </a:t>
            </a:r>
            <a:r>
              <a:rPr lang="en-US" sz="1600" dirty="0" err="1"/>
              <a:t>percentates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9B11-99F7-8F46-B345-C4CE471B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Git-hub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C93C-1A05-3A05-53BE-3145DC91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" y="1690690"/>
            <a:ext cx="9052775" cy="4351338"/>
          </a:xfrm>
        </p:spPr>
        <p:txBody>
          <a:bodyPr/>
          <a:lstStyle/>
          <a:p>
            <a:r>
              <a:rPr lang="en-US" sz="2400" dirty="0"/>
              <a:t>Your code python R etc. represents a large time investment, and it also a place where mistakes or changes can affect your science</a:t>
            </a:r>
          </a:p>
          <a:p>
            <a:pPr lvl="1"/>
            <a:r>
              <a:rPr lang="en-US" dirty="0"/>
              <a:t>It’s a good idea to track these changes we do this with something called version control</a:t>
            </a:r>
          </a:p>
          <a:p>
            <a:pPr lvl="1"/>
            <a:r>
              <a:rPr lang="en-US" dirty="0"/>
              <a:t>As a bonus  it let’s you share and publish your code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Git is a kind of version control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GitHub is a service owned by Microsoft that lets you store a remote copy of your code and share it through there servers</a:t>
            </a:r>
          </a:p>
          <a:p>
            <a:pPr lvl="1"/>
            <a:r>
              <a:rPr lang="en-US" dirty="0"/>
              <a:t>It also lets you do things like build websites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598E4-EA61-4830-3149-3A3E31D29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0"/>
          <a:stretch/>
        </p:blipFill>
        <p:spPr>
          <a:xfrm>
            <a:off x="9679547" y="4927798"/>
            <a:ext cx="1674253" cy="156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1FEBD-07AE-FC2D-D724-E9562D72BD11}"/>
              </a:ext>
            </a:extLst>
          </p:cNvPr>
          <p:cNvSpPr txBox="1"/>
          <p:nvPr/>
        </p:nvSpPr>
        <p:spPr>
          <a:xfrm>
            <a:off x="323045" y="6308207"/>
            <a:ext cx="718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3254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F09-326F-734F-8358-8CAB6AE3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20EA3-11F1-2C41-B87E-227A8D76E58E}"/>
              </a:ext>
            </a:extLst>
          </p:cNvPr>
          <p:cNvSpPr txBox="1"/>
          <p:nvPr/>
        </p:nvSpPr>
        <p:spPr>
          <a:xfrm>
            <a:off x="7315201" y="1495287"/>
            <a:ext cx="47435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 control is an organized way of maintaining a record of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is a system for distributed version control – not the only one, but popular among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51EF16-2B46-594E-A26A-837EFD58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495288"/>
            <a:ext cx="6696223" cy="375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AFE26-44FF-A14B-9DCB-2C4A7730F74C}"/>
              </a:ext>
            </a:extLst>
          </p:cNvPr>
          <p:cNvSpPr txBox="1"/>
          <p:nvPr/>
        </p:nvSpPr>
        <p:spPr>
          <a:xfrm>
            <a:off x="1629507" y="5003940"/>
            <a:ext cx="8932985" cy="156966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reproducibility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Fix mistakes by reverting to earlier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project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Backup versions in remote repositories**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collaboration**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2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9AC-EF21-214F-8A09-E8D86494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mechanics of version control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3459608-5EB3-1444-AC66-96663C4C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37" y="1315910"/>
            <a:ext cx="6616185" cy="2112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47B5F-7E4B-8249-8484-DC391AB71035}"/>
              </a:ext>
            </a:extLst>
          </p:cNvPr>
          <p:cNvSpPr txBox="1"/>
          <p:nvPr/>
        </p:nvSpPr>
        <p:spPr>
          <a:xfrm>
            <a:off x="977509" y="1974527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Single user: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E8A44F-13A6-894E-B89F-C3D7A4B0742C}"/>
              </a:ext>
            </a:extLst>
          </p:cNvPr>
          <p:cNvGrpSpPr/>
          <p:nvPr/>
        </p:nvGrpSpPr>
        <p:grpSpPr>
          <a:xfrm>
            <a:off x="692463" y="3101770"/>
            <a:ext cx="11007701" cy="3831934"/>
            <a:chOff x="692463" y="3101770"/>
            <a:chExt cx="11007701" cy="3831934"/>
          </a:xfrm>
        </p:grpSpPr>
        <p:pic>
          <p:nvPicPr>
            <p:cNvPr id="13" name="Picture 12" descr="Application, icon&#10;&#10;Description automatically generated">
              <a:extLst>
                <a:ext uri="{FF2B5EF4-FFF2-40B4-BE49-F238E27FC236}">
                  <a16:creationId xmlns:a16="http://schemas.microsoft.com/office/drawing/2014/main" id="{ECCC045B-2C4E-5F47-BEB9-8843D420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730" y="3101770"/>
              <a:ext cx="3992434" cy="3831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AF71D5-8692-0649-A8FC-A41489747DF1}"/>
                </a:ext>
              </a:extLst>
            </p:cNvPr>
            <p:cNvGrpSpPr/>
            <p:nvPr/>
          </p:nvGrpSpPr>
          <p:grpSpPr>
            <a:xfrm>
              <a:off x="692463" y="3177474"/>
              <a:ext cx="6634608" cy="3680526"/>
              <a:chOff x="692463" y="3177474"/>
              <a:chExt cx="6634608" cy="368052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3E47BB0-47A5-F046-844F-482879AD0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4637" y="3177474"/>
                <a:ext cx="3992434" cy="368052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7EB159-9451-1B4F-987A-76E785B82332}"/>
                  </a:ext>
                </a:extLst>
              </p:cNvPr>
              <p:cNvSpPr txBox="1"/>
              <p:nvPr/>
            </p:nvSpPr>
            <p:spPr>
              <a:xfrm>
                <a:off x="692463" y="4432962"/>
                <a:ext cx="26735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Multiple users: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4DE8E3-4647-6145-BD82-FD3E5F8C1F82}"/>
              </a:ext>
            </a:extLst>
          </p:cNvPr>
          <p:cNvSpPr txBox="1"/>
          <p:nvPr/>
        </p:nvSpPr>
        <p:spPr>
          <a:xfrm>
            <a:off x="0" y="6522065"/>
            <a:ext cx="34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Software Carpentries</a:t>
            </a:r>
          </a:p>
        </p:txBody>
      </p:sp>
    </p:spTree>
    <p:extLst>
      <p:ext uri="{BB962C8B-B14F-4D97-AF65-F5344CB8AC3E}">
        <p14:creationId xmlns:p14="http://schemas.microsoft.com/office/powerpoint/2010/main" val="41540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B09-AA47-EA48-A594-278F895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7BCD-E20C-7F4C-AFDD-663C158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Repository/repo </a:t>
            </a:r>
            <a:r>
              <a:rPr lang="en-US" dirty="0"/>
              <a:t>– the collection of files and directories associated with 	a project and tracked with version control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Commit </a:t>
            </a:r>
            <a:r>
              <a:rPr lang="en-US" dirty="0"/>
              <a:t>– a snapshot of a repository’s history that is recorded by Git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Diff </a:t>
            </a:r>
            <a:r>
              <a:rPr lang="en-US" dirty="0"/>
              <a:t>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Changes in the repository’s content associated with the commit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Branches </a:t>
            </a:r>
            <a:r>
              <a:rPr lang="en-US" dirty="0"/>
              <a:t>– Concurrent work (changes to file content) can occur in 	parallel branches, so that you can focus on developing one 	aspect of the repository/project independently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6CE-0B40-8A4D-A64B-DF709F2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Git workflow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821C2A-8C43-1A49-8EEF-6989D2FE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6440" cy="459890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CCA97E-5564-144A-ACB2-8060319C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74" t="16837"/>
          <a:stretch/>
        </p:blipFill>
        <p:spPr>
          <a:xfrm>
            <a:off x="7760043" y="713981"/>
            <a:ext cx="3593757" cy="565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E2335-E27A-374E-9ABF-5A01545E855C}"/>
              </a:ext>
            </a:extLst>
          </p:cNvPr>
          <p:cNvSpPr txBox="1"/>
          <p:nvPr/>
        </p:nvSpPr>
        <p:spPr>
          <a:xfrm>
            <a:off x="0" y="6488668"/>
            <a:ext cx="32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J. Bryan; M. Joseph</a:t>
            </a:r>
          </a:p>
        </p:txBody>
      </p:sp>
    </p:spTree>
    <p:extLst>
      <p:ext uri="{BB962C8B-B14F-4D97-AF65-F5344CB8AC3E}">
        <p14:creationId xmlns:p14="http://schemas.microsoft.com/office/powerpoint/2010/main" val="30169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95FC-4B33-B14C-BB11-0AFC0F0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commits to anchor your code</a:t>
            </a:r>
          </a:p>
        </p:txBody>
      </p:sp>
      <p:pic>
        <p:nvPicPr>
          <p:cNvPr id="5" name="Content Placeholder 4" descr="Climbing with solid fill">
            <a:extLst>
              <a:ext uri="{FF2B5EF4-FFF2-40B4-BE49-F238E27FC236}">
                <a16:creationId xmlns:a16="http://schemas.microsoft.com/office/drawing/2014/main" id="{932392BC-685A-3643-906B-7243A4EA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5" y="1591030"/>
            <a:ext cx="4065562" cy="406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77173-EEC7-B542-89D0-D74CEEE1CBB7}"/>
              </a:ext>
            </a:extLst>
          </p:cNvPr>
          <p:cNvSpPr txBox="1"/>
          <p:nvPr/>
        </p:nvSpPr>
        <p:spPr>
          <a:xfrm>
            <a:off x="4836354" y="1915651"/>
            <a:ext cx="7008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if you make a mistake, you can’t fall past the previous commit.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 more commits when you’re in uncertain or dangerous territory.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Commits are also helpful to others, because they show your journey, not just the destination. </a:t>
            </a:r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97B7F464-A35F-8D49-B318-20D3B3DAF04E}"/>
              </a:ext>
            </a:extLst>
          </p:cNvPr>
          <p:cNvSpPr txBox="1"/>
          <p:nvPr/>
        </p:nvSpPr>
        <p:spPr>
          <a:xfrm>
            <a:off x="4948896" y="5656592"/>
            <a:ext cx="289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Hadley Wickham, R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CD47-1D6A-2D4E-8768-897191E1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vs. Git client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92BC90-B326-F54A-928F-3A27AD92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1525889"/>
            <a:ext cx="9448800" cy="50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C1D-B93A-B966-6B90-2A19A783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1" y="217982"/>
            <a:ext cx="10515600" cy="1325563"/>
          </a:xfrm>
        </p:spPr>
        <p:txBody>
          <a:bodyPr/>
          <a:lstStyle/>
          <a:p>
            <a:r>
              <a:rPr lang="en-US" dirty="0"/>
              <a:t>Automating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F8F5-07A0-82F1-82FC-E1BA3E50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354358"/>
            <a:ext cx="10515600" cy="4573475"/>
          </a:xfrm>
        </p:spPr>
        <p:txBody>
          <a:bodyPr>
            <a:normAutofit/>
          </a:bodyPr>
          <a:lstStyle/>
          <a:p>
            <a:r>
              <a:rPr lang="en-US" dirty="0"/>
              <a:t>We’ve covered a lot of Linux commands to move files around and transform text data</a:t>
            </a:r>
          </a:p>
          <a:p>
            <a:r>
              <a:rPr lang="en-US" dirty="0"/>
              <a:t>What if you want to do run the same series for commands over and over again with different inputs </a:t>
            </a:r>
          </a:p>
          <a:p>
            <a:pPr lvl="1"/>
            <a:r>
              <a:rPr lang="en-US" dirty="0"/>
              <a:t>You could type out each command in your series one at a time for every input</a:t>
            </a:r>
          </a:p>
          <a:p>
            <a:pPr lvl="2"/>
            <a:r>
              <a:rPr lang="en-US" dirty="0"/>
              <a:t>Ok but time consuming and ERROR prone </a:t>
            </a:r>
          </a:p>
          <a:p>
            <a:pPr lvl="1"/>
            <a:r>
              <a:rPr lang="en-US" dirty="0"/>
              <a:t>It’s Better to automate the process with a bash ‘script’</a:t>
            </a:r>
          </a:p>
          <a:p>
            <a:r>
              <a:rPr lang="en-US" dirty="0"/>
              <a:t>A bash script is just a text file that has a list of commands that get run all together when you run the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5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5C78-247C-FF90-3AA5-EC6AC1B7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need a free </a:t>
            </a:r>
            <a:r>
              <a:rPr lang="en-US" dirty="0" err="1"/>
              <a:t>github</a:t>
            </a:r>
            <a:r>
              <a:rPr lang="en-US" dirty="0"/>
              <a:t> account for the following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180D7-E03E-9469-A9D1-CDFAB0D3B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797" y="2251467"/>
            <a:ext cx="3352800" cy="298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1A27B3-FD99-190D-053F-CE276A83F350}"/>
              </a:ext>
            </a:extLst>
          </p:cNvPr>
          <p:cNvSpPr txBox="1"/>
          <p:nvPr/>
        </p:nvSpPr>
        <p:spPr>
          <a:xfrm>
            <a:off x="412124" y="1969969"/>
            <a:ext cx="5563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Sign-up or Sign in</a:t>
            </a:r>
          </a:p>
          <a:p>
            <a:endParaRPr lang="en-US" dirty="0"/>
          </a:p>
          <a:p>
            <a:r>
              <a:rPr lang="en-US" dirty="0"/>
              <a:t>Create a new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1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A9008-E676-04D5-B2B3-F0EE6426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22" y="115910"/>
            <a:ext cx="6965156" cy="6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C5D-60C2-BDAD-D3B7-80F209EC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2600-03CC-CBFA-B5E8-2AE7C11E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won’t let you use your password to login when using applications or commands on the command line  </a:t>
            </a:r>
          </a:p>
          <a:p>
            <a:r>
              <a:rPr lang="en-US" dirty="0"/>
              <a:t>You’ll need to generate a token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/settings/tokens/new</a:t>
            </a:r>
          </a:p>
        </p:txBody>
      </p:sp>
    </p:spTree>
    <p:extLst>
      <p:ext uri="{BB962C8B-B14F-4D97-AF65-F5344CB8AC3E}">
        <p14:creationId xmlns:p14="http://schemas.microsoft.com/office/powerpoint/2010/main" val="47714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849FD-FC29-47F2-0D17-DD1401A1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7" y="0"/>
            <a:ext cx="11114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9C3C-AEC5-6C45-7BAB-D508155D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 is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9185-0AE1-7E29-7561-04F4A479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make changes you want to keep </a:t>
            </a:r>
          </a:p>
          <a:p>
            <a:pPr lvl="1"/>
            <a:r>
              <a:rPr lang="en-US" dirty="0"/>
              <a:t>git add &lt;files&gt;</a:t>
            </a:r>
          </a:p>
          <a:p>
            <a:pPr lvl="1"/>
            <a:r>
              <a:rPr lang="en-US" dirty="0"/>
              <a:t>git commit –m “a message for everyone. I changed x for y reason” </a:t>
            </a:r>
          </a:p>
          <a:p>
            <a:pPr lvl="1"/>
            <a:r>
              <a:rPr lang="en-US" dirty="0"/>
              <a:t>git push</a:t>
            </a:r>
          </a:p>
          <a:p>
            <a:pPr marL="457189" lvl="1" indent="0">
              <a:buNone/>
            </a:pPr>
            <a:endParaRPr lang="en-US" dirty="0"/>
          </a:p>
          <a:p>
            <a:r>
              <a:rPr lang="en-US" dirty="0"/>
              <a:t>See what’s being tracked and what has changed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423195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CE1-59EE-0FE8-4196-744CB82D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71" y="245384"/>
            <a:ext cx="10515600" cy="1325563"/>
          </a:xfrm>
        </p:spPr>
        <p:txBody>
          <a:bodyPr/>
          <a:lstStyle/>
          <a:p>
            <a:r>
              <a:rPr lang="en-US" dirty="0"/>
              <a:t>Writing in the Terminal</a:t>
            </a:r>
          </a:p>
        </p:txBody>
      </p:sp>
      <p:pic>
        <p:nvPicPr>
          <p:cNvPr id="1026" name="Picture 2" descr="Real Programmers">
            <a:extLst>
              <a:ext uri="{FF2B5EF4-FFF2-40B4-BE49-F238E27FC236}">
                <a16:creationId xmlns:a16="http://schemas.microsoft.com/office/drawing/2014/main" id="{EF7912C0-A696-14DE-2F10-242A5D93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39" y="2684150"/>
            <a:ext cx="6849269" cy="37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A1EE6-1047-DFA4-1AA7-8416DFA3DE2C}"/>
              </a:ext>
            </a:extLst>
          </p:cNvPr>
          <p:cNvSpPr txBox="1"/>
          <p:nvPr/>
        </p:nvSpPr>
        <p:spPr>
          <a:xfrm>
            <a:off x="1633929" y="649287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/378/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6EC7B-15B6-5F2D-AE10-7AC7E70187FC}"/>
              </a:ext>
            </a:extLst>
          </p:cNvPr>
          <p:cNvSpPr txBox="1"/>
          <p:nvPr/>
        </p:nvSpPr>
        <p:spPr>
          <a:xfrm>
            <a:off x="485615" y="1164659"/>
            <a:ext cx="9427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surprisingly large number of ways to create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 like word that save *.docx file types won’t work to create bash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Sometimes fancier tools use graphics that don’t work well over a remote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use nano which has familiar shortcuts like ctrl/</a:t>
            </a:r>
            <a:r>
              <a:rPr lang="en-US" dirty="0" err="1"/>
              <a:t>cmd</a:t>
            </a:r>
            <a:r>
              <a:rPr lang="en-US" dirty="0"/>
              <a:t>-c for copy and ctrl/</a:t>
            </a:r>
            <a:r>
              <a:rPr lang="en-US" dirty="0" err="1"/>
              <a:t>cmd</a:t>
            </a:r>
            <a:r>
              <a:rPr lang="en-US" dirty="0"/>
              <a:t>-v for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joke around a lot about text editor choice, but use what works for you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CB2940-C422-D39D-8174-9E2ED9E5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883" y="2528274"/>
            <a:ext cx="3239407" cy="42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1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810-7E24-5804-D7CC-8C15396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B49-1194-0EEA-D657-447E6A16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7" y="1584102"/>
            <a:ext cx="5525653" cy="4908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far we’ve been working in Open On Demand. It’s more common to access machines using SSH (</a:t>
            </a:r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Sh</a:t>
            </a:r>
            <a:r>
              <a:rPr lang="en-US" dirty="0"/>
              <a:t>ell)</a:t>
            </a:r>
          </a:p>
          <a:p>
            <a:endParaRPr lang="en-US" dirty="0"/>
          </a:p>
          <a:p>
            <a:r>
              <a:rPr lang="en-US" dirty="0"/>
              <a:t>In a Linux or a mac machine just type this command in a terminal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ssh</a:t>
            </a:r>
            <a:r>
              <a:rPr lang="en-US" b="1" dirty="0"/>
              <a:t> talapas-ln1.uoregon.edu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One a windows machine you’ll need to install Putty -https://</a:t>
            </a:r>
            <a:r>
              <a:rPr lang="en-US" dirty="0" err="1"/>
              <a:t>www.putty.org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b="1" dirty="0"/>
              <a:t>talapas-ln1.uoregon.edu </a:t>
            </a:r>
            <a:r>
              <a:rPr lang="en-US" dirty="0"/>
              <a:t>goes under </a:t>
            </a:r>
            <a:r>
              <a:rPr lang="en-US" b="1" dirty="0"/>
              <a:t>Host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utty Screnshot 1">
            <a:extLst>
              <a:ext uri="{FF2B5EF4-FFF2-40B4-BE49-F238E27FC236}">
                <a16:creationId xmlns:a16="http://schemas.microsoft.com/office/drawing/2014/main" id="{C4267448-F251-697F-CD15-E53BBD0E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39" y="1027908"/>
            <a:ext cx="5525653" cy="53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C14B0-21F7-2496-E9C4-9C29D271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0" y="463993"/>
            <a:ext cx="9115559" cy="59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ADEF-BA90-11A0-C25F-E2164814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D048-BC1B-8428-5619-CB2E8F9A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2" y="1825625"/>
            <a:ext cx="3657600" cy="4351338"/>
          </a:xfrm>
        </p:spPr>
        <p:txBody>
          <a:bodyPr/>
          <a:lstStyle/>
          <a:p>
            <a:r>
              <a:rPr lang="en-US" dirty="0"/>
              <a:t>Type – nano</a:t>
            </a:r>
          </a:p>
          <a:p>
            <a:pPr marL="0" indent="0">
              <a:buNone/>
            </a:pPr>
            <a:r>
              <a:rPr lang="en-US" b="1" dirty="0"/>
              <a:t>			</a:t>
            </a:r>
          </a:p>
          <a:p>
            <a:pPr marL="457189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3F603-5048-7D94-5A4D-74D79992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90690"/>
            <a:ext cx="7086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1C3E-B953-357B-8769-8BAAC726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5C33-01C2-73AC-F0B5-743FB5D0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9254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Copy the following</a:t>
            </a:r>
          </a:p>
          <a:p>
            <a:endParaRPr lang="en-US" sz="1800" dirty="0"/>
          </a:p>
          <a:p>
            <a:r>
              <a:rPr lang="en-US" sz="1800" b="1" dirty="0"/>
              <a:t>#!</a:t>
            </a:r>
            <a:r>
              <a:rPr lang="en-US" sz="1800" dirty="0"/>
              <a:t> – This is the first line it tells your computer what this file is  (bonus you can modify this so it works for python scripts and R scripts too)</a:t>
            </a:r>
          </a:p>
          <a:p>
            <a:r>
              <a:rPr lang="en-US" sz="1800" dirty="0"/>
              <a:t># without a !  is a comment, everything is interpreted.</a:t>
            </a:r>
          </a:p>
          <a:p>
            <a:r>
              <a:rPr lang="en-US" sz="1800" dirty="0"/>
              <a:t>$ this lets you access variables </a:t>
            </a:r>
          </a:p>
          <a:p>
            <a:pPr lvl="1"/>
            <a:r>
              <a:rPr lang="en-US" sz="1800" dirty="0"/>
              <a:t>$1 $2 lets you access command line arguments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62B23-5A81-9558-BFAB-7C6577F7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51" y="1690690"/>
            <a:ext cx="7600103" cy="49441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9C27-A8F6-F6AD-CCA9-26E258A0D16A}"/>
              </a:ext>
            </a:extLst>
          </p:cNvPr>
          <p:cNvCxnSpPr>
            <a:cxnSpLocks/>
          </p:cNvCxnSpPr>
          <p:nvPr/>
        </p:nvCxnSpPr>
        <p:spPr>
          <a:xfrm>
            <a:off x="3058886" y="2024743"/>
            <a:ext cx="1253065" cy="33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3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CB3F-F73D-F45F-B786-C04E5093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9787"/>
            <a:ext cx="10515600" cy="1325563"/>
          </a:xfrm>
        </p:spPr>
        <p:txBody>
          <a:bodyPr/>
          <a:lstStyle/>
          <a:p>
            <a:r>
              <a:rPr lang="en-US" dirty="0"/>
              <a:t>Running your 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55EC32-EF73-D5F4-BE8B-3CB54212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690690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/>
              <a:t>Running a script can be done it two ways	</a:t>
            </a:r>
          </a:p>
          <a:p>
            <a:pPr lvl="1"/>
            <a:r>
              <a:rPr lang="en-US" sz="1900" b="1" dirty="0"/>
              <a:t>Executing it  (this requires the file have execute permissions)</a:t>
            </a:r>
          </a:p>
          <a:p>
            <a:pPr lvl="2"/>
            <a:r>
              <a:rPr lang="en-US" sz="1900" dirty="0"/>
              <a:t>Runs in a new shell</a:t>
            </a:r>
          </a:p>
          <a:p>
            <a:pPr lvl="2"/>
            <a:r>
              <a:rPr lang="en-US" sz="1900" dirty="0"/>
              <a:t>No variable you set in your script are available after the script closes</a:t>
            </a:r>
          </a:p>
          <a:p>
            <a:pPr lvl="1"/>
            <a:r>
              <a:rPr lang="en-US" sz="1900" b="1" dirty="0"/>
              <a:t>Sourcing </a:t>
            </a:r>
          </a:p>
          <a:p>
            <a:pPr lvl="2"/>
            <a:r>
              <a:rPr lang="en-US" sz="1900" dirty="0"/>
              <a:t>Runs in your current environment, just like you typed it by hand</a:t>
            </a:r>
          </a:p>
          <a:p>
            <a:pPr lvl="2"/>
            <a:r>
              <a:rPr lang="en-US" sz="1900" dirty="0"/>
              <a:t>Your variables will live after the program exits</a:t>
            </a:r>
          </a:p>
          <a:p>
            <a:pPr lvl="2"/>
            <a:r>
              <a:rPr lang="en-US" sz="1900" dirty="0"/>
              <a:t>You can type </a:t>
            </a:r>
            <a:r>
              <a:rPr lang="en-US" sz="1900" b="1" dirty="0"/>
              <a:t>source </a:t>
            </a:r>
            <a:r>
              <a:rPr lang="en-US" sz="1900" b="1" dirty="0" err="1"/>
              <a:t>your_script.sh</a:t>
            </a:r>
            <a:endParaRPr lang="en-US" sz="1900" b="1" dirty="0"/>
          </a:p>
          <a:p>
            <a:pPr marL="1371566" lvl="3" indent="0">
              <a:buNone/>
            </a:pPr>
            <a:r>
              <a:rPr lang="en-US" sz="1700" b="1" dirty="0"/>
              <a:t>Or</a:t>
            </a:r>
          </a:p>
          <a:p>
            <a:pPr lvl="2"/>
            <a:r>
              <a:rPr lang="en-US" sz="1900" b="1" dirty="0"/>
              <a:t>.  </a:t>
            </a:r>
            <a:r>
              <a:rPr lang="en-US" sz="1900" b="1" dirty="0" err="1"/>
              <a:t>your_script.sh</a:t>
            </a:r>
            <a:endParaRPr lang="en-US" sz="1900" b="1" dirty="0"/>
          </a:p>
          <a:p>
            <a:pPr lvl="2"/>
            <a:endParaRPr lang="en-US" sz="1900" b="1" dirty="0"/>
          </a:p>
          <a:p>
            <a:pPr lvl="2"/>
            <a:endParaRPr lang="en-US" sz="1900" dirty="0"/>
          </a:p>
          <a:p>
            <a:pPr lvl="2"/>
            <a:endParaRPr lang="en-US" sz="1000" b="1" dirty="0"/>
          </a:p>
          <a:p>
            <a:pPr lvl="2"/>
            <a:endParaRPr lang="en-US" sz="1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6983A-B2A7-4564-83D8-C4D808F8F9BB}"/>
              </a:ext>
            </a:extLst>
          </p:cNvPr>
          <p:cNvCxnSpPr>
            <a:cxnSpLocks/>
          </p:cNvCxnSpPr>
          <p:nvPr/>
        </p:nvCxnSpPr>
        <p:spPr>
          <a:xfrm flipV="1">
            <a:off x="4139596" y="1306286"/>
            <a:ext cx="889604" cy="12010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670FBF-C491-6612-29CD-EEBEBAE9016B}"/>
              </a:ext>
            </a:extLst>
          </p:cNvPr>
          <p:cNvCxnSpPr>
            <a:cxnSpLocks/>
          </p:cNvCxnSpPr>
          <p:nvPr/>
        </p:nvCxnSpPr>
        <p:spPr>
          <a:xfrm flipV="1">
            <a:off x="4484914" y="2507326"/>
            <a:ext cx="757804" cy="199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4227E9-095B-81BA-4EF0-82783FF455E9}"/>
              </a:ext>
            </a:extLst>
          </p:cNvPr>
          <p:cNvCxnSpPr>
            <a:cxnSpLocks/>
          </p:cNvCxnSpPr>
          <p:nvPr/>
        </p:nvCxnSpPr>
        <p:spPr>
          <a:xfrm flipV="1">
            <a:off x="4517571" y="1796143"/>
            <a:ext cx="587829" cy="2188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BB2D2F9-475F-7C15-0A7F-F166331D6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5" r="9055"/>
          <a:stretch/>
        </p:blipFill>
        <p:spPr>
          <a:xfrm>
            <a:off x="5329804" y="718457"/>
            <a:ext cx="6383225" cy="59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3FA9-F5FA-71D4-4D15-E0D05CC5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Everything’s a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F6A4-BC1A-15DE-1ED3-F828EA7E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3992" cy="1134268"/>
          </a:xfrm>
        </p:spPr>
        <p:txBody>
          <a:bodyPr/>
          <a:lstStyle/>
          <a:p>
            <a:r>
              <a:rPr lang="en-US" dirty="0"/>
              <a:t>Pretty much everything in the shell is a variable and you can change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E893-3687-B5C9-1A65-8ED26FF2E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72"/>
          <a:stretch/>
        </p:blipFill>
        <p:spPr>
          <a:xfrm>
            <a:off x="316606" y="2849451"/>
            <a:ext cx="11037194" cy="2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27605</TotalTime>
  <Words>1014</Words>
  <Application>Microsoft Macintosh PowerPoint</Application>
  <PresentationFormat>Widescreen</PresentationFormat>
  <Paragraphs>134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Bash Scripts + Git Programing Powerup</vt:lpstr>
      <vt:lpstr>Automating the Command Line</vt:lpstr>
      <vt:lpstr>Writing in the Terminal</vt:lpstr>
      <vt:lpstr>SSH</vt:lpstr>
      <vt:lpstr>PowerPoint Presentation</vt:lpstr>
      <vt:lpstr>Nano</vt:lpstr>
      <vt:lpstr>Anatomy of a Shell Script</vt:lpstr>
      <vt:lpstr>Running your Script</vt:lpstr>
      <vt:lpstr>Everything’s a Variable </vt:lpstr>
      <vt:lpstr>For loops</vt:lpstr>
      <vt:lpstr>backticks</vt:lpstr>
      <vt:lpstr>Exercise </vt:lpstr>
      <vt:lpstr>Git and Git-hub</vt:lpstr>
      <vt:lpstr>What is version control?</vt:lpstr>
      <vt:lpstr>The mechanics of version control</vt:lpstr>
      <vt:lpstr>Some Git vocabulary</vt:lpstr>
      <vt:lpstr>The basic Git workflow</vt:lpstr>
      <vt:lpstr>Use commits to anchor your code</vt:lpstr>
      <vt:lpstr>Command line vs. Git client</vt:lpstr>
      <vt:lpstr>You’ll need a free github account for the following</vt:lpstr>
      <vt:lpstr>PowerPoint Presentation</vt:lpstr>
      <vt:lpstr>Tokens</vt:lpstr>
      <vt:lpstr>PowerPoint Presentation</vt:lpstr>
      <vt:lpstr>Your repo is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Aoki</dc:creator>
  <cp:lastModifiedBy>Jake Searcy</cp:lastModifiedBy>
  <cp:revision>83</cp:revision>
  <dcterms:created xsi:type="dcterms:W3CDTF">2021-09-29T21:12:53Z</dcterms:created>
  <dcterms:modified xsi:type="dcterms:W3CDTF">2022-07-07T17:24:53Z</dcterms:modified>
</cp:coreProperties>
</file>