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6E3A-4939-A4E0-D3F3-EAD6D8613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7024F-AF9A-8866-5BA2-E812BF5E8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6575-EEA3-B71B-9134-D85E02D7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61BA-50D0-18F2-9315-2020BAA7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CE0C-53F4-E968-F40A-A1A5ADF2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4F5D-E7D9-F457-2CC8-3607FD62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2A575-94AF-45AD-F93C-A58A4A19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1B20-36B0-24AF-1BDF-6F59EF5F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C73E-EC87-F0F1-EC6A-CF297B82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7285-9059-F753-11D2-6CD1CC6A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FC610-98BF-0E7A-D3F0-5125EED8A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2660D-A435-B8CB-FA6B-7310B74E9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4790-CFF4-8172-90CD-E400CEF0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8FB84-D56D-4773-39FE-93684E69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8F7-E6DE-ECD9-954C-C8D7B71B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B05E-F74F-1F3F-F6B6-4CCE43FE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7CCC-0341-5B23-CA0A-AC575DA5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EB83-453F-91EE-1C08-851FC521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F76C-6EF9-E5A6-CA31-9455F17B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4AC0-611B-1411-1CA6-1ED26161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6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F5C2-E26A-1DA7-703B-E73A9C9F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1CEE-8EBD-1E53-9609-3049BAC8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BEC7-3BE6-4456-AF94-990271C6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2028-A335-2B93-315B-302B0BF5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33AE-D2ED-C066-E96B-075540A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8AB7-BEF2-E78A-57ED-95069236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11A4-7573-7D9A-50D1-6163CA3E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339F7-53DA-E250-1BBD-2BE299A42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67F4B-8585-DD2C-1E6D-C4C2417A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F039D-07F5-2D96-61C9-5692D5B7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C8303-DE51-B01F-7A5B-FB033755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C7D9-7E05-2A2B-7FB3-FC3E5E7B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CB0E-021B-9174-450F-E4E5BFBA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6631A-4855-9344-C4FB-326881553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7991D-26BA-B5CE-6673-5F4265FA5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2AA4B-EE89-E813-2047-CDA2B44D0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C7EDE-A09B-E0F6-42D1-23E43A28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1730E-0A71-5C68-27DF-19C02A3D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33C74-A528-3D77-1D10-57D38F06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D4F0-AD3D-F661-8830-C74B5E61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25BE5-72DD-45B4-29E7-D821048A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6C019-EF49-5BDC-DA56-CB6AD783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0DA23-5FF3-3E45-0BB0-31658A69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924E6-B107-088C-E4C5-8FAF6368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DE688-2BE1-46B1-576C-9CB69487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AA58-C178-97BB-964D-0A54FDEB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E3D4-8ADC-A77F-F61C-46AD0B9E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BAE3-1936-03BA-FB22-F87EDB72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B5C8-51D1-BB0B-B42D-C8793B90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E4C82-13C8-7795-08F3-EBF1445E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AF543-6A25-51A4-F067-F2FFB11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4E50-6265-78B1-652F-C8A38834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4540-15EB-0D2A-AD47-C6B7AC2F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07D07-26A0-1378-898F-C5BFD8E26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170F4-12A4-54F3-8075-261E1937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7E39-A187-6732-C3EA-B42CCF78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9CEC-C5AA-3BFD-EE3C-09F86FC6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F0DF-0BB6-0FD1-1F0F-6916CB58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E4FA3-F584-9E7D-96DE-2996CFB7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468B2-90BD-CF20-B706-B4653BA4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1244-8C76-6145-5540-DDE3CF9A7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008A-1D7E-BC45-B49D-662A46558EB3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BF2F-F603-C2FF-4653-D2A8846D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D4E2-4C0A-F061-0795-A58794BD6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7E66-2AB7-B544-AE1F-EE8B4857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2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97F9CF-91EB-15BE-1DA9-A8DC3399E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2000"/>
          </a:blip>
          <a:srcRect l="14155" r="4583" b="14912"/>
          <a:stretch/>
        </p:blipFill>
        <p:spPr>
          <a:xfrm rot="16200000">
            <a:off x="2857159" y="-563820"/>
            <a:ext cx="7102643" cy="7985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01B32-9179-ACCB-EBAA-E3EB98826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780" y="939483"/>
            <a:ext cx="9707880" cy="2387600"/>
          </a:xfrm>
        </p:spPr>
        <p:txBody>
          <a:bodyPr>
            <a:normAutofit/>
          </a:bodyPr>
          <a:lstStyle/>
          <a:p>
            <a:r>
              <a:rPr lang="en-US" dirty="0"/>
              <a:t>Welcome to “Gateway Week” </a:t>
            </a:r>
            <a:br>
              <a:rPr lang="en-US" dirty="0"/>
            </a:br>
            <a:r>
              <a:rPr lang="en-US" sz="4000" dirty="0"/>
              <a:t>Bridging the Bench-Machine Learning Gap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E89B-5AD0-3E8A-987E-0F0FDD88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3556318"/>
            <a:ext cx="9144000" cy="1655762"/>
          </a:xfrm>
        </p:spPr>
        <p:txBody>
          <a:bodyPr/>
          <a:lstStyle/>
          <a:p>
            <a:r>
              <a:rPr lang="en-US" dirty="0"/>
              <a:t>Dr. Emily A. Beck</a:t>
            </a:r>
          </a:p>
          <a:p>
            <a:r>
              <a:rPr lang="en-US" dirty="0"/>
              <a:t>Dr. Jake Searcy</a:t>
            </a:r>
          </a:p>
        </p:txBody>
      </p:sp>
    </p:spTree>
    <p:extLst>
      <p:ext uri="{BB962C8B-B14F-4D97-AF65-F5344CB8AC3E}">
        <p14:creationId xmlns:p14="http://schemas.microsoft.com/office/powerpoint/2010/main" val="29845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ED2A-CC2D-CCA9-E449-2C3341B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5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to expect from Gateway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F5587-708E-F97F-D047-973D2D20DB99}"/>
              </a:ext>
            </a:extLst>
          </p:cNvPr>
          <p:cNvSpPr txBox="1"/>
          <p:nvPr/>
        </p:nvSpPr>
        <p:spPr>
          <a:xfrm>
            <a:off x="2736425" y="6152767"/>
            <a:ext cx="1194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Feel free to help each other, but… </a:t>
            </a:r>
          </a:p>
        </p:txBody>
      </p:sp>
      <p:pic>
        <p:nvPicPr>
          <p:cNvPr id="1026" name="Picture 2" descr="Premium Vector | Laptop icon symbol simple design">
            <a:extLst>
              <a:ext uri="{FF2B5EF4-FFF2-40B4-BE49-F238E27FC236}">
                <a16:creationId xmlns:a16="http://schemas.microsoft.com/office/drawing/2014/main" id="{5DE35197-7294-ECEA-3FB1-21C996E8E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966299"/>
            <a:ext cx="4549775" cy="30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44FEAE-16DC-3ABF-7541-7F5CE017907D}"/>
              </a:ext>
            </a:extLst>
          </p:cNvPr>
          <p:cNvSpPr/>
          <p:nvPr/>
        </p:nvSpPr>
        <p:spPr>
          <a:xfrm>
            <a:off x="1439011" y="3193898"/>
            <a:ext cx="628650" cy="557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remium Vector | Laptop icon symbol simple design">
            <a:extLst>
              <a:ext uri="{FF2B5EF4-FFF2-40B4-BE49-F238E27FC236}">
                <a16:creationId xmlns:a16="http://schemas.microsoft.com/office/drawing/2014/main" id="{BCF4652C-797D-1E72-5931-4B1977BB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2966299"/>
            <a:ext cx="4549775" cy="30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622AD8-430A-A93F-65F7-7AF08C1A7447}"/>
              </a:ext>
            </a:extLst>
          </p:cNvPr>
          <p:cNvSpPr/>
          <p:nvPr/>
        </p:nvSpPr>
        <p:spPr>
          <a:xfrm>
            <a:off x="4734661" y="3193898"/>
            <a:ext cx="628650" cy="557213"/>
          </a:xfrm>
          <a:prstGeom prst="rect">
            <a:avLst/>
          </a:prstGeom>
          <a:solidFill>
            <a:srgbClr val="EDC2F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Premium Vector | Laptop icon symbol simple design">
            <a:extLst>
              <a:ext uri="{FF2B5EF4-FFF2-40B4-BE49-F238E27FC236}">
                <a16:creationId xmlns:a16="http://schemas.microsoft.com/office/drawing/2014/main" id="{EF44350A-A665-DC97-8924-9DA055004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966299"/>
            <a:ext cx="4549775" cy="30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6E88AA-A6D7-CB0D-BC38-78D58123D1A2}"/>
              </a:ext>
            </a:extLst>
          </p:cNvPr>
          <p:cNvSpPr/>
          <p:nvPr/>
        </p:nvSpPr>
        <p:spPr>
          <a:xfrm>
            <a:off x="8030311" y="3193898"/>
            <a:ext cx="628650" cy="557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548C9-44B4-A82F-A322-FC5664DA4B82}"/>
              </a:ext>
            </a:extLst>
          </p:cNvPr>
          <p:cNvSpPr txBox="1"/>
          <p:nvPr/>
        </p:nvSpPr>
        <p:spPr>
          <a:xfrm>
            <a:off x="1255711" y="5495268"/>
            <a:ext cx="312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I’m working along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F377D-41FD-3945-F8F9-4CF8295FABBE}"/>
              </a:ext>
            </a:extLst>
          </p:cNvPr>
          <p:cNvSpPr txBox="1"/>
          <p:nvPr/>
        </p:nvSpPr>
        <p:spPr>
          <a:xfrm>
            <a:off x="5375275" y="5497412"/>
            <a:ext cx="22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0F147-5A39-6393-B54B-DB57837CE1A7}"/>
              </a:ext>
            </a:extLst>
          </p:cNvPr>
          <p:cNvSpPr txBox="1"/>
          <p:nvPr/>
        </p:nvSpPr>
        <p:spPr>
          <a:xfrm>
            <a:off x="8709762" y="5495269"/>
            <a:ext cx="222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F424F-7BF1-7C08-1768-215E4C1E84C1}"/>
              </a:ext>
            </a:extLst>
          </p:cNvPr>
          <p:cNvSpPr txBox="1"/>
          <p:nvPr/>
        </p:nvSpPr>
        <p:spPr>
          <a:xfrm>
            <a:off x="275063" y="893955"/>
            <a:ext cx="1194667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/>
              <a:t>We are assuming </a:t>
            </a:r>
            <a:r>
              <a:rPr lang="en-US" sz="2800" b="1" dirty="0"/>
              <a:t>no coding experience </a:t>
            </a:r>
            <a:r>
              <a:rPr lang="en-US" sz="2800" dirty="0"/>
              <a:t>so don’t stress!  It isn’t a race to finish.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We will be using a color-coded post-it system during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9506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A6CE-CD31-8582-AAB5-B7584A23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05"/>
            <a:ext cx="10515600" cy="1325563"/>
          </a:xfrm>
        </p:spPr>
        <p:txBody>
          <a:bodyPr/>
          <a:lstStyle/>
          <a:p>
            <a:r>
              <a:rPr lang="en-US" dirty="0"/>
              <a:t>Pre-Workshop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6680B-B089-A4DE-22B4-FA7B716B4031}"/>
              </a:ext>
            </a:extLst>
          </p:cNvPr>
          <p:cNvSpPr txBox="1"/>
          <p:nvPr/>
        </p:nvSpPr>
        <p:spPr>
          <a:xfrm>
            <a:off x="92868" y="1102995"/>
            <a:ext cx="1200626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Welcome to the pilot!</a:t>
            </a:r>
          </a:p>
          <a:p>
            <a:endParaRPr lang="en-US" sz="2800" dirty="0"/>
          </a:p>
          <a:p>
            <a:r>
              <a:rPr lang="en-US" sz="2800" dirty="0"/>
              <a:t>We sent out a </a:t>
            </a:r>
            <a:r>
              <a:rPr lang="en-US" sz="2800" b="1" dirty="0"/>
              <a:t>pre-workshop survey </a:t>
            </a:r>
            <a:endParaRPr lang="en-US" sz="2800" dirty="0"/>
          </a:p>
          <a:p>
            <a:r>
              <a:rPr lang="en-US" sz="2000" dirty="0"/>
              <a:t>If you have not completed your survey please use some time during our first break to finish.</a:t>
            </a:r>
          </a:p>
          <a:p>
            <a:endParaRPr lang="en-US" sz="2800" dirty="0"/>
          </a:p>
          <a:p>
            <a:r>
              <a:rPr lang="en-US" sz="2800" dirty="0"/>
              <a:t>Also, please make sure you have provided us with a </a:t>
            </a:r>
            <a:r>
              <a:rPr lang="en-US" sz="2800" b="1" dirty="0"/>
              <a:t>reliable contact email</a:t>
            </a:r>
          </a:p>
          <a:p>
            <a:r>
              <a:rPr lang="en-US" sz="2000" dirty="0"/>
              <a:t>We will be sending you a copy of your answers 6 months after completion of the workshop series and will also be contacting you for a long-term follow-up survey.</a:t>
            </a:r>
          </a:p>
        </p:txBody>
      </p:sp>
    </p:spTree>
    <p:extLst>
      <p:ext uri="{BB962C8B-B14F-4D97-AF65-F5344CB8AC3E}">
        <p14:creationId xmlns:p14="http://schemas.microsoft.com/office/powerpoint/2010/main" val="105376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AAEF-AD42-A54F-049D-E5F8CCA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8097"/>
            <a:ext cx="10515600" cy="1325563"/>
          </a:xfrm>
        </p:spPr>
        <p:txBody>
          <a:bodyPr/>
          <a:lstStyle/>
          <a:p>
            <a:r>
              <a:rPr lang="en-US" dirty="0"/>
              <a:t>Outline for Monday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3D64B-B8A7-0755-7B65-78BE7752A922}"/>
              </a:ext>
            </a:extLst>
          </p:cNvPr>
          <p:cNvSpPr txBox="1"/>
          <p:nvPr/>
        </p:nvSpPr>
        <p:spPr>
          <a:xfrm>
            <a:off x="92868" y="691515"/>
            <a:ext cx="120062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Morning Session 10:00-12:00pm</a:t>
            </a:r>
          </a:p>
          <a:p>
            <a:r>
              <a:rPr lang="en-US" b="1" dirty="0"/>
              <a:t>Introduction to the Workshop</a:t>
            </a:r>
            <a:r>
              <a:rPr lang="en-US" dirty="0"/>
              <a:t> - 10:00am-10:15am [Emily]</a:t>
            </a:r>
          </a:p>
          <a:p>
            <a:r>
              <a:rPr lang="en-US" b="1" dirty="0"/>
              <a:t>Group Introductions</a:t>
            </a:r>
            <a:r>
              <a:rPr lang="en-US" dirty="0"/>
              <a:t> - 10:15am-10:30am [All]</a:t>
            </a:r>
          </a:p>
          <a:p>
            <a:r>
              <a:rPr lang="en-US" b="1" dirty="0"/>
              <a:t>What is Machine Learning?</a:t>
            </a:r>
            <a:r>
              <a:rPr lang="en-US" dirty="0"/>
              <a:t> - 10:30am-11:15am [Jake]</a:t>
            </a:r>
          </a:p>
          <a:p>
            <a:r>
              <a:rPr lang="en-US" b="1" dirty="0">
                <a:solidFill>
                  <a:srgbClr val="00B050"/>
                </a:solidFill>
              </a:rPr>
              <a:t>BREAK</a:t>
            </a:r>
            <a:r>
              <a:rPr lang="en-US" dirty="0"/>
              <a:t> - 11:15am-11:30am</a:t>
            </a:r>
          </a:p>
          <a:p>
            <a:r>
              <a:rPr lang="en-US" b="1" dirty="0"/>
              <a:t>Computational Literacy</a:t>
            </a:r>
            <a:r>
              <a:rPr lang="en-US" dirty="0"/>
              <a:t> - 11:30am-11:45am [Emily]</a:t>
            </a:r>
          </a:p>
          <a:p>
            <a:r>
              <a:rPr lang="en-US" b="1" dirty="0"/>
              <a:t>Setup and Software Installation</a:t>
            </a:r>
            <a:r>
              <a:rPr lang="en-US" dirty="0"/>
              <a:t> - 11:45am-12:00pm [Emily and Jake]</a:t>
            </a:r>
          </a:p>
          <a:p>
            <a:endParaRPr lang="en-US" dirty="0"/>
          </a:p>
          <a:p>
            <a:r>
              <a:rPr lang="en-US" sz="2800" u="sng" dirty="0"/>
              <a:t>Lunch 12:00-1:30pm</a:t>
            </a:r>
          </a:p>
          <a:p>
            <a:endParaRPr lang="en-US" sz="2800" dirty="0"/>
          </a:p>
          <a:p>
            <a:r>
              <a:rPr lang="en-US" sz="2800" u="sng" dirty="0"/>
              <a:t>Afternoon 1:30-4:00pm</a:t>
            </a:r>
          </a:p>
          <a:p>
            <a:r>
              <a:rPr lang="en-US" b="1" dirty="0"/>
              <a:t>Good Data Practices</a:t>
            </a:r>
            <a:r>
              <a:rPr lang="en-US" dirty="0"/>
              <a:t> - 1:30pm-2:20pm [Jake]</a:t>
            </a:r>
          </a:p>
          <a:p>
            <a:r>
              <a:rPr lang="en-US" b="1" dirty="0">
                <a:solidFill>
                  <a:srgbClr val="00B050"/>
                </a:solidFill>
              </a:rPr>
              <a:t>BREAK</a:t>
            </a:r>
            <a:r>
              <a:rPr lang="en-US" dirty="0"/>
              <a:t> - 2:20pm-2:30pm</a:t>
            </a:r>
          </a:p>
          <a:p>
            <a:r>
              <a:rPr lang="en-US" b="1" dirty="0"/>
              <a:t>Terminal Lecture 1: Getting comfortable</a:t>
            </a:r>
            <a:r>
              <a:rPr lang="en-US" dirty="0"/>
              <a:t> - 2:30pm-3:00pm [Emily]</a:t>
            </a:r>
          </a:p>
          <a:p>
            <a:r>
              <a:rPr lang="en-US" b="1" dirty="0">
                <a:solidFill>
                  <a:srgbClr val="00B050"/>
                </a:solidFill>
              </a:rPr>
              <a:t>BREAK</a:t>
            </a:r>
            <a:r>
              <a:rPr lang="en-US" dirty="0"/>
              <a:t> - 3:00pm-3:10pm</a:t>
            </a:r>
          </a:p>
          <a:p>
            <a:r>
              <a:rPr lang="en-US" b="1" dirty="0"/>
              <a:t>Terminal Lecture 2: Bash scripting</a:t>
            </a:r>
            <a:r>
              <a:rPr lang="en-US" dirty="0"/>
              <a:t> - 3:10pm-3:40pm [Emily]</a:t>
            </a:r>
          </a:p>
          <a:p>
            <a:r>
              <a:rPr lang="en-US" b="1" dirty="0"/>
              <a:t>Discussion</a:t>
            </a:r>
            <a:r>
              <a:rPr lang="en-US" dirty="0"/>
              <a:t> - 3:40pm-4:00pm [All]</a:t>
            </a:r>
          </a:p>
          <a:p>
            <a:r>
              <a:rPr lang="en-US" b="1" dirty="0">
                <a:solidFill>
                  <a:srgbClr val="0070C0"/>
                </a:solidFill>
              </a:rPr>
              <a:t>Homework-Linux!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5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AAEF-AD42-A54F-049D-E5F8CCA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-229235"/>
            <a:ext cx="10515600" cy="1325563"/>
          </a:xfrm>
        </p:spPr>
        <p:txBody>
          <a:bodyPr/>
          <a:lstStyle/>
          <a:p>
            <a:r>
              <a:rPr lang="en-US" dirty="0"/>
              <a:t>Outline for 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76D21-6DDB-A414-A9F8-C8226F3B0E95}"/>
              </a:ext>
            </a:extLst>
          </p:cNvPr>
          <p:cNvSpPr txBox="1"/>
          <p:nvPr/>
        </p:nvSpPr>
        <p:spPr>
          <a:xfrm>
            <a:off x="185737" y="1240155"/>
            <a:ext cx="120062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Morning Session 10:30-12:00pm</a:t>
            </a:r>
          </a:p>
          <a:p>
            <a:r>
              <a:rPr lang="en-US" b="1" dirty="0"/>
              <a:t>Open Office Hours</a:t>
            </a:r>
            <a:r>
              <a:rPr lang="en-US" dirty="0"/>
              <a:t> - 10:30am-12:00pm [Emily and Jake]</a:t>
            </a:r>
          </a:p>
          <a:p>
            <a:endParaRPr lang="en-US" dirty="0"/>
          </a:p>
          <a:p>
            <a:r>
              <a:rPr lang="en-US" sz="2800" u="sng" dirty="0"/>
              <a:t>Lunch 12:00-1:30pm</a:t>
            </a:r>
          </a:p>
          <a:p>
            <a:endParaRPr lang="en-US" sz="2800" dirty="0"/>
          </a:p>
          <a:p>
            <a:r>
              <a:rPr lang="en-US" sz="2800" u="sng" dirty="0"/>
              <a:t>Afternoon 2:00-4:00pm</a:t>
            </a:r>
          </a:p>
          <a:p>
            <a:r>
              <a:rPr lang="en-US" b="1" dirty="0"/>
              <a:t>Open Office Hours</a:t>
            </a:r>
            <a:r>
              <a:rPr lang="en-US" dirty="0"/>
              <a:t> - 1:30-pm-2:00pm [Emily and Jake]</a:t>
            </a:r>
          </a:p>
          <a:p>
            <a:r>
              <a:rPr lang="en-US" b="1" dirty="0"/>
              <a:t>Guest Lecture</a:t>
            </a:r>
            <a:r>
              <a:rPr lang="en-US" dirty="0"/>
              <a:t> - </a:t>
            </a:r>
            <a:r>
              <a:rPr lang="en-US" b="1" dirty="0"/>
              <a:t>Bill Cresko</a:t>
            </a:r>
            <a:r>
              <a:rPr lang="en-US" dirty="0"/>
              <a:t> </a:t>
            </a:r>
            <a:r>
              <a:rPr lang="en-US" i="1" dirty="0"/>
              <a:t>"The good, the bad and the ugly of data visualization"</a:t>
            </a:r>
            <a:r>
              <a:rPr lang="en-US" dirty="0"/>
              <a:t> 2:00pm-3:00pm</a:t>
            </a:r>
          </a:p>
          <a:p>
            <a:r>
              <a:rPr lang="en-US" b="1" dirty="0"/>
              <a:t>Open Office Hours and Answer Key</a:t>
            </a:r>
            <a:r>
              <a:rPr lang="en-US" dirty="0"/>
              <a:t> - 3:00pm-4:00pm [Emily and Jake]</a:t>
            </a:r>
          </a:p>
          <a:p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0648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AAEF-AD42-A54F-049D-E5F8CCA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" y="-149225"/>
            <a:ext cx="10515600" cy="1325563"/>
          </a:xfrm>
        </p:spPr>
        <p:txBody>
          <a:bodyPr/>
          <a:lstStyle/>
          <a:p>
            <a:r>
              <a:rPr lang="en-US" dirty="0"/>
              <a:t>Outline for Wednesday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13EFA-E429-60F3-8494-D8BBFDFC8E7D}"/>
              </a:ext>
            </a:extLst>
          </p:cNvPr>
          <p:cNvSpPr txBox="1"/>
          <p:nvPr/>
        </p:nvSpPr>
        <p:spPr>
          <a:xfrm>
            <a:off x="185737" y="1274564"/>
            <a:ext cx="120062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Morning Session 10:00-12:00pm</a:t>
            </a:r>
          </a:p>
          <a:p>
            <a:r>
              <a:rPr lang="en-US" b="1" dirty="0"/>
              <a:t>Terminal Lecture 3: Programming Power-Up</a:t>
            </a:r>
            <a:r>
              <a:rPr lang="en-US" dirty="0"/>
              <a:t> - 10:00am-10:30am [Emily]</a:t>
            </a:r>
          </a:p>
          <a:p>
            <a:r>
              <a:rPr lang="en-US" b="1" dirty="0">
                <a:solidFill>
                  <a:srgbClr val="00B050"/>
                </a:solidFill>
              </a:rPr>
              <a:t>BREAK</a:t>
            </a:r>
            <a:r>
              <a:rPr lang="en-US" dirty="0"/>
              <a:t> - 10:30am-10:45am</a:t>
            </a:r>
          </a:p>
          <a:p>
            <a:r>
              <a:rPr lang="en-US" b="1" dirty="0"/>
              <a:t>Introduction to R</a:t>
            </a:r>
            <a:r>
              <a:rPr lang="en-US" dirty="0"/>
              <a:t> - 10:45am-12:00pm [Emily]</a:t>
            </a:r>
          </a:p>
          <a:p>
            <a:endParaRPr lang="en-US" dirty="0"/>
          </a:p>
          <a:p>
            <a:r>
              <a:rPr lang="en-US" sz="2800" u="sng" dirty="0"/>
              <a:t>Lunch 12:00-1:30pm</a:t>
            </a:r>
          </a:p>
          <a:p>
            <a:endParaRPr lang="en-US" sz="2800" dirty="0"/>
          </a:p>
          <a:p>
            <a:r>
              <a:rPr lang="en-US" sz="2800" u="sng" dirty="0"/>
              <a:t>Afternoon 1:30-4:00pm</a:t>
            </a:r>
          </a:p>
          <a:p>
            <a:r>
              <a:rPr lang="en-US" b="1" dirty="0"/>
              <a:t>Your first ML algorithm/ Classification</a:t>
            </a:r>
            <a:r>
              <a:rPr lang="en-US" dirty="0"/>
              <a:t> - 1:30pm-3:00pm [Jake]</a:t>
            </a:r>
          </a:p>
          <a:p>
            <a:r>
              <a:rPr lang="en-US" b="1" dirty="0"/>
              <a:t>Datasets for ML Concepts </a:t>
            </a:r>
            <a:r>
              <a:rPr lang="en-US" b="1" dirty="0" err="1"/>
              <a:t>pt</a:t>
            </a:r>
            <a:r>
              <a:rPr lang="en-US" b="1" dirty="0"/>
              <a:t> 1</a:t>
            </a:r>
            <a:r>
              <a:rPr lang="en-US" dirty="0"/>
              <a:t> - 3:00pm-3:30pm [Jake]</a:t>
            </a:r>
          </a:p>
          <a:p>
            <a:r>
              <a:rPr lang="en-US" b="1" dirty="0"/>
              <a:t>Discussion</a:t>
            </a:r>
            <a:r>
              <a:rPr lang="en-US" dirty="0"/>
              <a:t> - 3:30pm-4:00pm</a:t>
            </a:r>
          </a:p>
          <a:p>
            <a:r>
              <a:rPr lang="en-US" b="1" dirty="0">
                <a:solidFill>
                  <a:srgbClr val="0070C0"/>
                </a:solidFill>
              </a:rPr>
              <a:t>Homework-Penguin ML!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9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AAEF-AD42-A54F-049D-E5F8CCA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9235"/>
            <a:ext cx="10515600" cy="1325563"/>
          </a:xfrm>
        </p:spPr>
        <p:txBody>
          <a:bodyPr/>
          <a:lstStyle/>
          <a:p>
            <a:r>
              <a:rPr lang="en-US" dirty="0"/>
              <a:t>Outline for Thursday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9C774-776A-60E5-200A-0E3C56E4FD0F}"/>
              </a:ext>
            </a:extLst>
          </p:cNvPr>
          <p:cNvSpPr txBox="1"/>
          <p:nvPr/>
        </p:nvSpPr>
        <p:spPr>
          <a:xfrm>
            <a:off x="-22860" y="1297424"/>
            <a:ext cx="125587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Morning Session 10:30-12:00pm</a:t>
            </a:r>
          </a:p>
          <a:p>
            <a:r>
              <a:rPr lang="en-US" b="1" dirty="0"/>
              <a:t>Open Office Hours</a:t>
            </a:r>
            <a:r>
              <a:rPr lang="en-US" dirty="0"/>
              <a:t> - 10:30am-11:00am [Emily and Jake]</a:t>
            </a:r>
          </a:p>
          <a:p>
            <a:r>
              <a:rPr lang="en-US" b="1" dirty="0"/>
              <a:t>Guest Lecture</a:t>
            </a:r>
            <a:r>
              <a:rPr lang="en-US" dirty="0"/>
              <a:t> - </a:t>
            </a:r>
            <a:r>
              <a:rPr lang="en-US" b="1" dirty="0"/>
              <a:t>Lillian </a:t>
            </a:r>
            <a:r>
              <a:rPr lang="en-US" b="1" dirty="0" err="1"/>
              <a:t>Aoiki</a:t>
            </a:r>
            <a:r>
              <a:rPr lang="en-US" dirty="0"/>
              <a:t> </a:t>
            </a:r>
            <a:r>
              <a:rPr lang="en-US" i="1" dirty="0"/>
              <a:t>"R Markdown: USE IT"</a:t>
            </a:r>
            <a:r>
              <a:rPr lang="en-US" dirty="0"/>
              <a:t> 11:00am-12:00pm</a:t>
            </a:r>
          </a:p>
          <a:p>
            <a:endParaRPr lang="en-US" dirty="0"/>
          </a:p>
          <a:p>
            <a:r>
              <a:rPr lang="en-US" sz="2800" u="sng" dirty="0"/>
              <a:t>Lunch 12:00-1:30pm</a:t>
            </a:r>
          </a:p>
          <a:p>
            <a:endParaRPr lang="en-US" sz="2800" dirty="0"/>
          </a:p>
          <a:p>
            <a:r>
              <a:rPr lang="en-US" sz="2800" u="sng" dirty="0"/>
              <a:t>Afternoon 1:30-3:30pm</a:t>
            </a:r>
          </a:p>
          <a:p>
            <a:r>
              <a:rPr lang="en-US" b="1" dirty="0"/>
              <a:t>Guest Lecture</a:t>
            </a:r>
            <a:r>
              <a:rPr lang="en-US" dirty="0"/>
              <a:t>-</a:t>
            </a:r>
            <a:r>
              <a:rPr lang="en-US" b="1" dirty="0"/>
              <a:t>Lillian </a:t>
            </a:r>
            <a:r>
              <a:rPr lang="en-US" b="1" dirty="0" err="1"/>
              <a:t>Aoiki</a:t>
            </a:r>
            <a:r>
              <a:rPr lang="en-US" dirty="0"/>
              <a:t> </a:t>
            </a:r>
            <a:r>
              <a:rPr lang="en-US" i="1" dirty="0"/>
              <a:t>"Marine disease detection and surveillance with in situ and machine learning methods"</a:t>
            </a:r>
            <a:r>
              <a:rPr lang="en-US" dirty="0"/>
              <a:t> 1:00pm-2:00pm</a:t>
            </a:r>
          </a:p>
          <a:p>
            <a:r>
              <a:rPr lang="en-US" b="1" dirty="0"/>
              <a:t>Open Office Hours</a:t>
            </a:r>
            <a:r>
              <a:rPr lang="en-US" dirty="0"/>
              <a:t> - 2:00pm-3:30pm [Emily and Jake]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48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AAEF-AD42-A54F-049D-E5F8CCA1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Outline for Friday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A603E-BE4B-DA36-10E2-466860B0CA30}"/>
              </a:ext>
            </a:extLst>
          </p:cNvPr>
          <p:cNvSpPr txBox="1"/>
          <p:nvPr/>
        </p:nvSpPr>
        <p:spPr>
          <a:xfrm>
            <a:off x="185737" y="1240155"/>
            <a:ext cx="120062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Morning Session 10:00-12:00pm</a:t>
            </a:r>
          </a:p>
          <a:p>
            <a:r>
              <a:rPr lang="en-US" b="1" dirty="0"/>
              <a:t>Unsupervised Learning ML Concepts </a:t>
            </a:r>
            <a:r>
              <a:rPr lang="en-US" b="1" dirty="0" err="1"/>
              <a:t>pt</a:t>
            </a:r>
            <a:r>
              <a:rPr lang="en-US" b="1" dirty="0"/>
              <a:t> 2</a:t>
            </a:r>
            <a:r>
              <a:rPr lang="en-US" dirty="0"/>
              <a:t> - 10:00am-11:00am [Jake]</a:t>
            </a:r>
          </a:p>
          <a:p>
            <a:r>
              <a:rPr lang="en-US" b="1" dirty="0">
                <a:solidFill>
                  <a:srgbClr val="00B050"/>
                </a:solidFill>
              </a:rPr>
              <a:t>BREAK</a:t>
            </a:r>
            <a:r>
              <a:rPr lang="en-US" dirty="0"/>
              <a:t> - 11:00am-11:15am</a:t>
            </a:r>
          </a:p>
          <a:p>
            <a:r>
              <a:rPr lang="en-US" b="1" dirty="0"/>
              <a:t>Clustering example</a:t>
            </a:r>
            <a:r>
              <a:rPr lang="en-US" dirty="0"/>
              <a:t> - 11:15am-12:00pm [Jake]</a:t>
            </a:r>
          </a:p>
          <a:p>
            <a:endParaRPr lang="en-US" dirty="0"/>
          </a:p>
          <a:p>
            <a:r>
              <a:rPr lang="en-US" sz="2800" u="sng" dirty="0"/>
              <a:t>Lunch 12:00-1:30pm</a:t>
            </a:r>
          </a:p>
          <a:p>
            <a:endParaRPr lang="en-US" sz="2800" dirty="0"/>
          </a:p>
          <a:p>
            <a:r>
              <a:rPr lang="en-US" sz="2800" u="sng" dirty="0"/>
              <a:t>Afternoon 1:30-4:00pm</a:t>
            </a:r>
          </a:p>
          <a:p>
            <a:r>
              <a:rPr lang="en-US" b="1" dirty="0"/>
              <a:t>ML Algorithms</a:t>
            </a:r>
            <a:r>
              <a:rPr lang="en-US" dirty="0"/>
              <a:t> - 1:30pm-2:30pm [Jake]</a:t>
            </a:r>
          </a:p>
          <a:p>
            <a:r>
              <a:rPr lang="en-US" b="1" dirty="0">
                <a:solidFill>
                  <a:srgbClr val="00B050"/>
                </a:solidFill>
              </a:rPr>
              <a:t>BREAK</a:t>
            </a:r>
            <a:r>
              <a:rPr lang="en-US" dirty="0"/>
              <a:t> - 2:30pm-2:45pm</a:t>
            </a:r>
          </a:p>
          <a:p>
            <a:r>
              <a:rPr lang="en-US" b="1" dirty="0"/>
              <a:t>Genetics for ML Concepts</a:t>
            </a:r>
            <a:r>
              <a:rPr lang="en-US" dirty="0"/>
              <a:t> - 2:45pm-3:00pm [Emily]</a:t>
            </a:r>
          </a:p>
          <a:p>
            <a:r>
              <a:rPr lang="en-US" b="1" dirty="0"/>
              <a:t>Images for ML Concepts</a:t>
            </a:r>
            <a:r>
              <a:rPr lang="en-US" dirty="0"/>
              <a:t> - 3:00pm-3:15pm [Emily]</a:t>
            </a:r>
          </a:p>
          <a:p>
            <a:r>
              <a:rPr lang="en-US" b="1" dirty="0"/>
              <a:t>Discussion</a:t>
            </a:r>
            <a:r>
              <a:rPr lang="en-US" dirty="0"/>
              <a:t> - 3:15pm-4:00pm</a:t>
            </a:r>
          </a:p>
        </p:txBody>
      </p:sp>
    </p:spTree>
    <p:extLst>
      <p:ext uri="{BB962C8B-B14F-4D97-AF65-F5344CB8AC3E}">
        <p14:creationId xmlns:p14="http://schemas.microsoft.com/office/powerpoint/2010/main" val="319330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492</Words>
  <Application>Microsoft Macintosh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“Gateway Week”  Bridging the Bench-Machine Learning Gap</vt:lpstr>
      <vt:lpstr>What to expect from Gateway Week</vt:lpstr>
      <vt:lpstr>Pre-Workshop Survey</vt:lpstr>
      <vt:lpstr>Outline for Monday</vt:lpstr>
      <vt:lpstr>Outline for Tuesday</vt:lpstr>
      <vt:lpstr>Outline for Wednesday</vt:lpstr>
      <vt:lpstr>Outline for Thursday</vt:lpstr>
      <vt:lpstr>Outline for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“Gateway Week”  Bridging the Bench-Machine Learning Gap</dc:title>
  <dc:creator>Emily Beck</dc:creator>
  <cp:lastModifiedBy>Emily Beck</cp:lastModifiedBy>
  <cp:revision>6</cp:revision>
  <dcterms:created xsi:type="dcterms:W3CDTF">2022-05-09T17:00:16Z</dcterms:created>
  <dcterms:modified xsi:type="dcterms:W3CDTF">2022-06-01T17:28:48Z</dcterms:modified>
</cp:coreProperties>
</file>