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73" r:id="rId4"/>
    <p:sldId id="259" r:id="rId5"/>
    <p:sldId id="274" r:id="rId6"/>
    <p:sldId id="275" r:id="rId7"/>
    <p:sldId id="276" r:id="rId8"/>
    <p:sldId id="279" r:id="rId9"/>
    <p:sldId id="282" r:id="rId10"/>
    <p:sldId id="277" r:id="rId11"/>
    <p:sldId id="278" r:id="rId12"/>
    <p:sldId id="280" r:id="rId13"/>
    <p:sldId id="281"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88"/>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FF79-7B6D-A27D-20E1-0EF5FACFE9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5F2C22-10DE-2ADA-9F79-4CFA71E95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CA91B7-522E-287A-00D4-A72E91C9EAFB}"/>
              </a:ext>
            </a:extLst>
          </p:cNvPr>
          <p:cNvSpPr>
            <a:spLocks noGrp="1"/>
          </p:cNvSpPr>
          <p:nvPr>
            <p:ph type="dt" sz="half" idx="10"/>
          </p:nvPr>
        </p:nvSpPr>
        <p:spPr/>
        <p:txBody>
          <a:bodyPr/>
          <a:lstStyle/>
          <a:p>
            <a:fld id="{4219B3D0-7172-7B44-BAB0-954AA2B8D6CA}" type="datetimeFigureOut">
              <a:rPr lang="en-US" smtClean="0"/>
              <a:t>6/1/22</a:t>
            </a:fld>
            <a:endParaRPr lang="en-US"/>
          </a:p>
        </p:txBody>
      </p:sp>
      <p:sp>
        <p:nvSpPr>
          <p:cNvPr id="5" name="Footer Placeholder 4">
            <a:extLst>
              <a:ext uri="{FF2B5EF4-FFF2-40B4-BE49-F238E27FC236}">
                <a16:creationId xmlns:a16="http://schemas.microsoft.com/office/drawing/2014/main" id="{594D8046-3DF1-0375-95B0-DB0F5FC98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73CAE-EF6A-6752-DA19-64720D150D5A}"/>
              </a:ext>
            </a:extLst>
          </p:cNvPr>
          <p:cNvSpPr>
            <a:spLocks noGrp="1"/>
          </p:cNvSpPr>
          <p:nvPr>
            <p:ph type="sldNum" sz="quarter" idx="12"/>
          </p:nvPr>
        </p:nvSpPr>
        <p:spPr/>
        <p:txBody>
          <a:bodyPr/>
          <a:lstStyle/>
          <a:p>
            <a:fld id="{D22CA259-2FBD-744D-9997-00E59F6E3BA3}" type="slidenum">
              <a:rPr lang="en-US" smtClean="0"/>
              <a:t>‹#›</a:t>
            </a:fld>
            <a:endParaRPr lang="en-US"/>
          </a:p>
        </p:txBody>
      </p:sp>
    </p:spTree>
    <p:extLst>
      <p:ext uri="{BB962C8B-B14F-4D97-AF65-F5344CB8AC3E}">
        <p14:creationId xmlns:p14="http://schemas.microsoft.com/office/powerpoint/2010/main" val="2620123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6EC3-7DC5-9A45-C92A-0AA92756EE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E8E8DA-AEA4-964D-D2D1-92B059D17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EF182-3131-ABF1-EA32-704D7D3A81C2}"/>
              </a:ext>
            </a:extLst>
          </p:cNvPr>
          <p:cNvSpPr>
            <a:spLocks noGrp="1"/>
          </p:cNvSpPr>
          <p:nvPr>
            <p:ph type="dt" sz="half" idx="10"/>
          </p:nvPr>
        </p:nvSpPr>
        <p:spPr/>
        <p:txBody>
          <a:bodyPr/>
          <a:lstStyle/>
          <a:p>
            <a:fld id="{4219B3D0-7172-7B44-BAB0-954AA2B8D6CA}" type="datetimeFigureOut">
              <a:rPr lang="en-US" smtClean="0"/>
              <a:t>6/1/22</a:t>
            </a:fld>
            <a:endParaRPr lang="en-US"/>
          </a:p>
        </p:txBody>
      </p:sp>
      <p:sp>
        <p:nvSpPr>
          <p:cNvPr id="5" name="Footer Placeholder 4">
            <a:extLst>
              <a:ext uri="{FF2B5EF4-FFF2-40B4-BE49-F238E27FC236}">
                <a16:creationId xmlns:a16="http://schemas.microsoft.com/office/drawing/2014/main" id="{213967DE-1970-7B95-792A-A1E437E51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8309C-32E2-159F-B7F9-0B3E0C834C74}"/>
              </a:ext>
            </a:extLst>
          </p:cNvPr>
          <p:cNvSpPr>
            <a:spLocks noGrp="1"/>
          </p:cNvSpPr>
          <p:nvPr>
            <p:ph type="sldNum" sz="quarter" idx="12"/>
          </p:nvPr>
        </p:nvSpPr>
        <p:spPr/>
        <p:txBody>
          <a:bodyPr/>
          <a:lstStyle/>
          <a:p>
            <a:fld id="{D22CA259-2FBD-744D-9997-00E59F6E3BA3}" type="slidenum">
              <a:rPr lang="en-US" smtClean="0"/>
              <a:t>‹#›</a:t>
            </a:fld>
            <a:endParaRPr lang="en-US"/>
          </a:p>
        </p:txBody>
      </p:sp>
    </p:spTree>
    <p:extLst>
      <p:ext uri="{BB962C8B-B14F-4D97-AF65-F5344CB8AC3E}">
        <p14:creationId xmlns:p14="http://schemas.microsoft.com/office/powerpoint/2010/main" val="293933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E32E6A-E95A-DEBE-9CC3-FB26B26CA4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F4AD27-0676-2AAB-D342-C2A7171CD7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B653D-0A65-1A65-720D-D8ED6100030E}"/>
              </a:ext>
            </a:extLst>
          </p:cNvPr>
          <p:cNvSpPr>
            <a:spLocks noGrp="1"/>
          </p:cNvSpPr>
          <p:nvPr>
            <p:ph type="dt" sz="half" idx="10"/>
          </p:nvPr>
        </p:nvSpPr>
        <p:spPr/>
        <p:txBody>
          <a:bodyPr/>
          <a:lstStyle/>
          <a:p>
            <a:fld id="{4219B3D0-7172-7B44-BAB0-954AA2B8D6CA}" type="datetimeFigureOut">
              <a:rPr lang="en-US" smtClean="0"/>
              <a:t>6/1/22</a:t>
            </a:fld>
            <a:endParaRPr lang="en-US"/>
          </a:p>
        </p:txBody>
      </p:sp>
      <p:sp>
        <p:nvSpPr>
          <p:cNvPr id="5" name="Footer Placeholder 4">
            <a:extLst>
              <a:ext uri="{FF2B5EF4-FFF2-40B4-BE49-F238E27FC236}">
                <a16:creationId xmlns:a16="http://schemas.microsoft.com/office/drawing/2014/main" id="{B56021A7-8668-1176-3293-36C494805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E5EC6-F718-4173-9507-32DE5CDB3655}"/>
              </a:ext>
            </a:extLst>
          </p:cNvPr>
          <p:cNvSpPr>
            <a:spLocks noGrp="1"/>
          </p:cNvSpPr>
          <p:nvPr>
            <p:ph type="sldNum" sz="quarter" idx="12"/>
          </p:nvPr>
        </p:nvSpPr>
        <p:spPr/>
        <p:txBody>
          <a:bodyPr/>
          <a:lstStyle/>
          <a:p>
            <a:fld id="{D22CA259-2FBD-744D-9997-00E59F6E3BA3}" type="slidenum">
              <a:rPr lang="en-US" smtClean="0"/>
              <a:t>‹#›</a:t>
            </a:fld>
            <a:endParaRPr lang="en-US"/>
          </a:p>
        </p:txBody>
      </p:sp>
    </p:spTree>
    <p:extLst>
      <p:ext uri="{BB962C8B-B14F-4D97-AF65-F5344CB8AC3E}">
        <p14:creationId xmlns:p14="http://schemas.microsoft.com/office/powerpoint/2010/main" val="1094759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0856-00AE-C44C-4A7F-F5F23F51B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AA3DB-C612-C6AC-6386-B690A2C430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E1E0A-FC66-1AA4-9726-B12AB7FD1965}"/>
              </a:ext>
            </a:extLst>
          </p:cNvPr>
          <p:cNvSpPr>
            <a:spLocks noGrp="1"/>
          </p:cNvSpPr>
          <p:nvPr>
            <p:ph type="dt" sz="half" idx="10"/>
          </p:nvPr>
        </p:nvSpPr>
        <p:spPr/>
        <p:txBody>
          <a:bodyPr/>
          <a:lstStyle/>
          <a:p>
            <a:fld id="{4219B3D0-7172-7B44-BAB0-954AA2B8D6CA}" type="datetimeFigureOut">
              <a:rPr lang="en-US" smtClean="0"/>
              <a:t>6/1/22</a:t>
            </a:fld>
            <a:endParaRPr lang="en-US"/>
          </a:p>
        </p:txBody>
      </p:sp>
      <p:sp>
        <p:nvSpPr>
          <p:cNvPr id="5" name="Footer Placeholder 4">
            <a:extLst>
              <a:ext uri="{FF2B5EF4-FFF2-40B4-BE49-F238E27FC236}">
                <a16:creationId xmlns:a16="http://schemas.microsoft.com/office/drawing/2014/main" id="{AA9BC05F-2262-9793-24B6-9615BE4F9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19CBB-2925-95D3-7A94-2789FBD0CAC1}"/>
              </a:ext>
            </a:extLst>
          </p:cNvPr>
          <p:cNvSpPr>
            <a:spLocks noGrp="1"/>
          </p:cNvSpPr>
          <p:nvPr>
            <p:ph type="sldNum" sz="quarter" idx="12"/>
          </p:nvPr>
        </p:nvSpPr>
        <p:spPr/>
        <p:txBody>
          <a:bodyPr/>
          <a:lstStyle/>
          <a:p>
            <a:fld id="{D22CA259-2FBD-744D-9997-00E59F6E3BA3}" type="slidenum">
              <a:rPr lang="en-US" smtClean="0"/>
              <a:t>‹#›</a:t>
            </a:fld>
            <a:endParaRPr lang="en-US"/>
          </a:p>
        </p:txBody>
      </p:sp>
    </p:spTree>
    <p:extLst>
      <p:ext uri="{BB962C8B-B14F-4D97-AF65-F5344CB8AC3E}">
        <p14:creationId xmlns:p14="http://schemas.microsoft.com/office/powerpoint/2010/main" val="428331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FAD0-D882-1E3E-8C43-55F8675C5C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E5981B-812E-E99B-219C-3EFE11A7E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36B644-FD35-DB36-DEF7-3D577AC80039}"/>
              </a:ext>
            </a:extLst>
          </p:cNvPr>
          <p:cNvSpPr>
            <a:spLocks noGrp="1"/>
          </p:cNvSpPr>
          <p:nvPr>
            <p:ph type="dt" sz="half" idx="10"/>
          </p:nvPr>
        </p:nvSpPr>
        <p:spPr/>
        <p:txBody>
          <a:bodyPr/>
          <a:lstStyle/>
          <a:p>
            <a:fld id="{4219B3D0-7172-7B44-BAB0-954AA2B8D6CA}" type="datetimeFigureOut">
              <a:rPr lang="en-US" smtClean="0"/>
              <a:t>6/1/22</a:t>
            </a:fld>
            <a:endParaRPr lang="en-US"/>
          </a:p>
        </p:txBody>
      </p:sp>
      <p:sp>
        <p:nvSpPr>
          <p:cNvPr id="5" name="Footer Placeholder 4">
            <a:extLst>
              <a:ext uri="{FF2B5EF4-FFF2-40B4-BE49-F238E27FC236}">
                <a16:creationId xmlns:a16="http://schemas.microsoft.com/office/drawing/2014/main" id="{D9584856-A546-1476-8428-1FEBA5174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DAD84-1519-CED1-E71B-2F581E3B15AD}"/>
              </a:ext>
            </a:extLst>
          </p:cNvPr>
          <p:cNvSpPr>
            <a:spLocks noGrp="1"/>
          </p:cNvSpPr>
          <p:nvPr>
            <p:ph type="sldNum" sz="quarter" idx="12"/>
          </p:nvPr>
        </p:nvSpPr>
        <p:spPr/>
        <p:txBody>
          <a:bodyPr/>
          <a:lstStyle/>
          <a:p>
            <a:fld id="{D22CA259-2FBD-744D-9997-00E59F6E3BA3}" type="slidenum">
              <a:rPr lang="en-US" smtClean="0"/>
              <a:t>‹#›</a:t>
            </a:fld>
            <a:endParaRPr lang="en-US"/>
          </a:p>
        </p:txBody>
      </p:sp>
    </p:spTree>
    <p:extLst>
      <p:ext uri="{BB962C8B-B14F-4D97-AF65-F5344CB8AC3E}">
        <p14:creationId xmlns:p14="http://schemas.microsoft.com/office/powerpoint/2010/main" val="290413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5B0E-EFCA-15CC-9D4C-D91E6C178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0B8EC9-AA65-8572-18EC-696E1E6B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31A29C-E2E1-7A6F-9988-83D7B0B9E2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B43B83-7813-507D-8312-D7201CA5A252}"/>
              </a:ext>
            </a:extLst>
          </p:cNvPr>
          <p:cNvSpPr>
            <a:spLocks noGrp="1"/>
          </p:cNvSpPr>
          <p:nvPr>
            <p:ph type="dt" sz="half" idx="10"/>
          </p:nvPr>
        </p:nvSpPr>
        <p:spPr/>
        <p:txBody>
          <a:bodyPr/>
          <a:lstStyle/>
          <a:p>
            <a:fld id="{4219B3D0-7172-7B44-BAB0-954AA2B8D6CA}" type="datetimeFigureOut">
              <a:rPr lang="en-US" smtClean="0"/>
              <a:t>6/1/22</a:t>
            </a:fld>
            <a:endParaRPr lang="en-US"/>
          </a:p>
        </p:txBody>
      </p:sp>
      <p:sp>
        <p:nvSpPr>
          <p:cNvPr id="6" name="Footer Placeholder 5">
            <a:extLst>
              <a:ext uri="{FF2B5EF4-FFF2-40B4-BE49-F238E27FC236}">
                <a16:creationId xmlns:a16="http://schemas.microsoft.com/office/drawing/2014/main" id="{E07F39E1-6911-999B-5D78-C62E079A0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4DA8D-9735-48A0-8FFB-6765C2AF9594}"/>
              </a:ext>
            </a:extLst>
          </p:cNvPr>
          <p:cNvSpPr>
            <a:spLocks noGrp="1"/>
          </p:cNvSpPr>
          <p:nvPr>
            <p:ph type="sldNum" sz="quarter" idx="12"/>
          </p:nvPr>
        </p:nvSpPr>
        <p:spPr/>
        <p:txBody>
          <a:bodyPr/>
          <a:lstStyle/>
          <a:p>
            <a:fld id="{D22CA259-2FBD-744D-9997-00E59F6E3BA3}" type="slidenum">
              <a:rPr lang="en-US" smtClean="0"/>
              <a:t>‹#›</a:t>
            </a:fld>
            <a:endParaRPr lang="en-US"/>
          </a:p>
        </p:txBody>
      </p:sp>
    </p:spTree>
    <p:extLst>
      <p:ext uri="{BB962C8B-B14F-4D97-AF65-F5344CB8AC3E}">
        <p14:creationId xmlns:p14="http://schemas.microsoft.com/office/powerpoint/2010/main" val="80377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A96E-6EA9-8746-B864-859359DA43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221519-C340-ACA7-01BA-0F86891AB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3B27A-1C9B-8BC8-AEC7-3E963659B3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A609F1-C381-4570-3078-C222990493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DD6338-A8DF-5AE2-C0E0-E5BBFC1C37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CDFF10-5733-573B-2F4A-FD5FD273E751}"/>
              </a:ext>
            </a:extLst>
          </p:cNvPr>
          <p:cNvSpPr>
            <a:spLocks noGrp="1"/>
          </p:cNvSpPr>
          <p:nvPr>
            <p:ph type="dt" sz="half" idx="10"/>
          </p:nvPr>
        </p:nvSpPr>
        <p:spPr/>
        <p:txBody>
          <a:bodyPr/>
          <a:lstStyle/>
          <a:p>
            <a:fld id="{4219B3D0-7172-7B44-BAB0-954AA2B8D6CA}" type="datetimeFigureOut">
              <a:rPr lang="en-US" smtClean="0"/>
              <a:t>6/1/22</a:t>
            </a:fld>
            <a:endParaRPr lang="en-US"/>
          </a:p>
        </p:txBody>
      </p:sp>
      <p:sp>
        <p:nvSpPr>
          <p:cNvPr id="8" name="Footer Placeholder 7">
            <a:extLst>
              <a:ext uri="{FF2B5EF4-FFF2-40B4-BE49-F238E27FC236}">
                <a16:creationId xmlns:a16="http://schemas.microsoft.com/office/drawing/2014/main" id="{E961D2CA-A618-A227-3EE1-3BF1F315DD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16E256-4447-7611-34FA-2F027EA736E2}"/>
              </a:ext>
            </a:extLst>
          </p:cNvPr>
          <p:cNvSpPr>
            <a:spLocks noGrp="1"/>
          </p:cNvSpPr>
          <p:nvPr>
            <p:ph type="sldNum" sz="quarter" idx="12"/>
          </p:nvPr>
        </p:nvSpPr>
        <p:spPr/>
        <p:txBody>
          <a:bodyPr/>
          <a:lstStyle/>
          <a:p>
            <a:fld id="{D22CA259-2FBD-744D-9997-00E59F6E3BA3}" type="slidenum">
              <a:rPr lang="en-US" smtClean="0"/>
              <a:t>‹#›</a:t>
            </a:fld>
            <a:endParaRPr lang="en-US"/>
          </a:p>
        </p:txBody>
      </p:sp>
    </p:spTree>
    <p:extLst>
      <p:ext uri="{BB962C8B-B14F-4D97-AF65-F5344CB8AC3E}">
        <p14:creationId xmlns:p14="http://schemas.microsoft.com/office/powerpoint/2010/main" val="171694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5954-1237-AC7C-DDD7-797F55175E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0044B8-7F86-295D-2760-DBDDF583D006}"/>
              </a:ext>
            </a:extLst>
          </p:cNvPr>
          <p:cNvSpPr>
            <a:spLocks noGrp="1"/>
          </p:cNvSpPr>
          <p:nvPr>
            <p:ph type="dt" sz="half" idx="10"/>
          </p:nvPr>
        </p:nvSpPr>
        <p:spPr/>
        <p:txBody>
          <a:bodyPr/>
          <a:lstStyle/>
          <a:p>
            <a:fld id="{4219B3D0-7172-7B44-BAB0-954AA2B8D6CA}" type="datetimeFigureOut">
              <a:rPr lang="en-US" smtClean="0"/>
              <a:t>6/1/22</a:t>
            </a:fld>
            <a:endParaRPr lang="en-US"/>
          </a:p>
        </p:txBody>
      </p:sp>
      <p:sp>
        <p:nvSpPr>
          <p:cNvPr id="4" name="Footer Placeholder 3">
            <a:extLst>
              <a:ext uri="{FF2B5EF4-FFF2-40B4-BE49-F238E27FC236}">
                <a16:creationId xmlns:a16="http://schemas.microsoft.com/office/drawing/2014/main" id="{A97741E2-CE53-3470-AE04-9B6145F6D0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479DB9-D274-9B5E-2504-CCECFD139A99}"/>
              </a:ext>
            </a:extLst>
          </p:cNvPr>
          <p:cNvSpPr>
            <a:spLocks noGrp="1"/>
          </p:cNvSpPr>
          <p:nvPr>
            <p:ph type="sldNum" sz="quarter" idx="12"/>
          </p:nvPr>
        </p:nvSpPr>
        <p:spPr/>
        <p:txBody>
          <a:bodyPr/>
          <a:lstStyle/>
          <a:p>
            <a:fld id="{D22CA259-2FBD-744D-9997-00E59F6E3BA3}" type="slidenum">
              <a:rPr lang="en-US" smtClean="0"/>
              <a:t>‹#›</a:t>
            </a:fld>
            <a:endParaRPr lang="en-US"/>
          </a:p>
        </p:txBody>
      </p:sp>
    </p:spTree>
    <p:extLst>
      <p:ext uri="{BB962C8B-B14F-4D97-AF65-F5344CB8AC3E}">
        <p14:creationId xmlns:p14="http://schemas.microsoft.com/office/powerpoint/2010/main" val="415177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1674AB-D59C-9DFD-AF80-58AEBA2D2010}"/>
              </a:ext>
            </a:extLst>
          </p:cNvPr>
          <p:cNvSpPr>
            <a:spLocks noGrp="1"/>
          </p:cNvSpPr>
          <p:nvPr>
            <p:ph type="dt" sz="half" idx="10"/>
          </p:nvPr>
        </p:nvSpPr>
        <p:spPr/>
        <p:txBody>
          <a:bodyPr/>
          <a:lstStyle/>
          <a:p>
            <a:fld id="{4219B3D0-7172-7B44-BAB0-954AA2B8D6CA}" type="datetimeFigureOut">
              <a:rPr lang="en-US" smtClean="0"/>
              <a:t>6/1/22</a:t>
            </a:fld>
            <a:endParaRPr lang="en-US"/>
          </a:p>
        </p:txBody>
      </p:sp>
      <p:sp>
        <p:nvSpPr>
          <p:cNvPr id="3" name="Footer Placeholder 2">
            <a:extLst>
              <a:ext uri="{FF2B5EF4-FFF2-40B4-BE49-F238E27FC236}">
                <a16:creationId xmlns:a16="http://schemas.microsoft.com/office/drawing/2014/main" id="{C32EEF21-51DB-584B-0771-EB80BAA0E2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B099AE-9279-C3D3-C0AA-BA7B5619601E}"/>
              </a:ext>
            </a:extLst>
          </p:cNvPr>
          <p:cNvSpPr>
            <a:spLocks noGrp="1"/>
          </p:cNvSpPr>
          <p:nvPr>
            <p:ph type="sldNum" sz="quarter" idx="12"/>
          </p:nvPr>
        </p:nvSpPr>
        <p:spPr/>
        <p:txBody>
          <a:bodyPr/>
          <a:lstStyle/>
          <a:p>
            <a:fld id="{D22CA259-2FBD-744D-9997-00E59F6E3BA3}" type="slidenum">
              <a:rPr lang="en-US" smtClean="0"/>
              <a:t>‹#›</a:t>
            </a:fld>
            <a:endParaRPr lang="en-US"/>
          </a:p>
        </p:txBody>
      </p:sp>
    </p:spTree>
    <p:extLst>
      <p:ext uri="{BB962C8B-B14F-4D97-AF65-F5344CB8AC3E}">
        <p14:creationId xmlns:p14="http://schemas.microsoft.com/office/powerpoint/2010/main" val="257150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3295-C3A8-78F1-ED24-C8D1D2F69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70131F-72E6-10E6-61DE-285DE98653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5C5D20-C0CC-D096-2B17-7A7AFB3AC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526D0-A592-B7DD-6960-DD18442F30E1}"/>
              </a:ext>
            </a:extLst>
          </p:cNvPr>
          <p:cNvSpPr>
            <a:spLocks noGrp="1"/>
          </p:cNvSpPr>
          <p:nvPr>
            <p:ph type="dt" sz="half" idx="10"/>
          </p:nvPr>
        </p:nvSpPr>
        <p:spPr/>
        <p:txBody>
          <a:bodyPr/>
          <a:lstStyle/>
          <a:p>
            <a:fld id="{4219B3D0-7172-7B44-BAB0-954AA2B8D6CA}" type="datetimeFigureOut">
              <a:rPr lang="en-US" smtClean="0"/>
              <a:t>6/1/22</a:t>
            </a:fld>
            <a:endParaRPr lang="en-US"/>
          </a:p>
        </p:txBody>
      </p:sp>
      <p:sp>
        <p:nvSpPr>
          <p:cNvPr id="6" name="Footer Placeholder 5">
            <a:extLst>
              <a:ext uri="{FF2B5EF4-FFF2-40B4-BE49-F238E27FC236}">
                <a16:creationId xmlns:a16="http://schemas.microsoft.com/office/drawing/2014/main" id="{D0CDBE1B-0957-5E17-E421-B4E6886B3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98075-2BBA-D58A-F500-8E93DA6BC6C5}"/>
              </a:ext>
            </a:extLst>
          </p:cNvPr>
          <p:cNvSpPr>
            <a:spLocks noGrp="1"/>
          </p:cNvSpPr>
          <p:nvPr>
            <p:ph type="sldNum" sz="quarter" idx="12"/>
          </p:nvPr>
        </p:nvSpPr>
        <p:spPr/>
        <p:txBody>
          <a:bodyPr/>
          <a:lstStyle/>
          <a:p>
            <a:fld id="{D22CA259-2FBD-744D-9997-00E59F6E3BA3}" type="slidenum">
              <a:rPr lang="en-US" smtClean="0"/>
              <a:t>‹#›</a:t>
            </a:fld>
            <a:endParaRPr lang="en-US"/>
          </a:p>
        </p:txBody>
      </p:sp>
    </p:spTree>
    <p:extLst>
      <p:ext uri="{BB962C8B-B14F-4D97-AF65-F5344CB8AC3E}">
        <p14:creationId xmlns:p14="http://schemas.microsoft.com/office/powerpoint/2010/main" val="375861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711D-661D-2E27-EDF6-23DC0483C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DE9E32-2ACE-0001-C8A6-B5C75E5C8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8653DF-6998-6D36-C19A-F9A9D0B06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4B73A-B800-FC30-9485-118A06CA89AD}"/>
              </a:ext>
            </a:extLst>
          </p:cNvPr>
          <p:cNvSpPr>
            <a:spLocks noGrp="1"/>
          </p:cNvSpPr>
          <p:nvPr>
            <p:ph type="dt" sz="half" idx="10"/>
          </p:nvPr>
        </p:nvSpPr>
        <p:spPr/>
        <p:txBody>
          <a:bodyPr/>
          <a:lstStyle/>
          <a:p>
            <a:fld id="{4219B3D0-7172-7B44-BAB0-954AA2B8D6CA}" type="datetimeFigureOut">
              <a:rPr lang="en-US" smtClean="0"/>
              <a:t>6/1/22</a:t>
            </a:fld>
            <a:endParaRPr lang="en-US"/>
          </a:p>
        </p:txBody>
      </p:sp>
      <p:sp>
        <p:nvSpPr>
          <p:cNvPr id="6" name="Footer Placeholder 5">
            <a:extLst>
              <a:ext uri="{FF2B5EF4-FFF2-40B4-BE49-F238E27FC236}">
                <a16:creationId xmlns:a16="http://schemas.microsoft.com/office/drawing/2014/main" id="{3DA0B703-2BFA-8F91-B8CF-4465CCE60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77E7D-6CDB-857C-CF02-1A960DC94AE4}"/>
              </a:ext>
            </a:extLst>
          </p:cNvPr>
          <p:cNvSpPr>
            <a:spLocks noGrp="1"/>
          </p:cNvSpPr>
          <p:nvPr>
            <p:ph type="sldNum" sz="quarter" idx="12"/>
          </p:nvPr>
        </p:nvSpPr>
        <p:spPr/>
        <p:txBody>
          <a:bodyPr/>
          <a:lstStyle/>
          <a:p>
            <a:fld id="{D22CA259-2FBD-744D-9997-00E59F6E3BA3}" type="slidenum">
              <a:rPr lang="en-US" smtClean="0"/>
              <a:t>‹#›</a:t>
            </a:fld>
            <a:endParaRPr lang="en-US"/>
          </a:p>
        </p:txBody>
      </p:sp>
    </p:spTree>
    <p:extLst>
      <p:ext uri="{BB962C8B-B14F-4D97-AF65-F5344CB8AC3E}">
        <p14:creationId xmlns:p14="http://schemas.microsoft.com/office/powerpoint/2010/main" val="292535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C21B2D-89D1-4F20-2D58-4FC7B2881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844F3-ABF6-113A-19A8-0E7239638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06E3C-5E0D-75DF-0124-D6A8CC4BF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9B3D0-7172-7B44-BAB0-954AA2B8D6CA}" type="datetimeFigureOut">
              <a:rPr lang="en-US" smtClean="0"/>
              <a:t>6/1/22</a:t>
            </a:fld>
            <a:endParaRPr lang="en-US"/>
          </a:p>
        </p:txBody>
      </p:sp>
      <p:sp>
        <p:nvSpPr>
          <p:cNvPr id="5" name="Footer Placeholder 4">
            <a:extLst>
              <a:ext uri="{FF2B5EF4-FFF2-40B4-BE49-F238E27FC236}">
                <a16:creationId xmlns:a16="http://schemas.microsoft.com/office/drawing/2014/main" id="{4F87B8BA-2621-A959-597C-206E290E18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0A3DF1-2F59-07DC-AE7B-E63A77928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CA259-2FBD-744D-9997-00E59F6E3BA3}" type="slidenum">
              <a:rPr lang="en-US" smtClean="0"/>
              <a:t>‹#›</a:t>
            </a:fld>
            <a:endParaRPr lang="en-US"/>
          </a:p>
        </p:txBody>
      </p:sp>
    </p:spTree>
    <p:extLst>
      <p:ext uri="{BB962C8B-B14F-4D97-AF65-F5344CB8AC3E}">
        <p14:creationId xmlns:p14="http://schemas.microsoft.com/office/powerpoint/2010/main" val="261765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97F9CF-91EB-15BE-1DA9-A8DC3399EEB6}"/>
              </a:ext>
            </a:extLst>
          </p:cNvPr>
          <p:cNvPicPr>
            <a:picLocks noChangeAspect="1"/>
          </p:cNvPicPr>
          <p:nvPr/>
        </p:nvPicPr>
        <p:blipFill rotWithShape="1">
          <a:blip r:embed="rId2">
            <a:clrChange>
              <a:clrFrom>
                <a:srgbClr val="FFFFFF"/>
              </a:clrFrom>
              <a:clrTo>
                <a:srgbClr val="FFFFFF">
                  <a:alpha val="0"/>
                </a:srgbClr>
              </a:clrTo>
            </a:clrChange>
            <a:alphaModFix amt="22000"/>
          </a:blip>
          <a:srcRect l="14155" r="4583" b="14912"/>
          <a:stretch/>
        </p:blipFill>
        <p:spPr>
          <a:xfrm rot="16200000">
            <a:off x="2857159" y="-563820"/>
            <a:ext cx="7102643" cy="7985639"/>
          </a:xfrm>
          <a:prstGeom prst="rect">
            <a:avLst/>
          </a:prstGeom>
        </p:spPr>
      </p:pic>
      <p:sp>
        <p:nvSpPr>
          <p:cNvPr id="2" name="Title 1">
            <a:extLst>
              <a:ext uri="{FF2B5EF4-FFF2-40B4-BE49-F238E27FC236}">
                <a16:creationId xmlns:a16="http://schemas.microsoft.com/office/drawing/2014/main" id="{74B01B32-9179-ACCB-EBAA-E3EB988261CD}"/>
              </a:ext>
            </a:extLst>
          </p:cNvPr>
          <p:cNvSpPr>
            <a:spLocks noGrp="1"/>
          </p:cNvSpPr>
          <p:nvPr>
            <p:ph type="ctrTitle"/>
          </p:nvPr>
        </p:nvSpPr>
        <p:spPr>
          <a:xfrm>
            <a:off x="1083592" y="452120"/>
            <a:ext cx="10024816" cy="2387600"/>
          </a:xfrm>
        </p:spPr>
        <p:txBody>
          <a:bodyPr>
            <a:normAutofit/>
          </a:bodyPr>
          <a:lstStyle/>
          <a:p>
            <a:r>
              <a:rPr lang="en-US" dirty="0"/>
              <a:t>Introduction to Linux Part 3</a:t>
            </a:r>
            <a:br>
              <a:rPr lang="en-US" dirty="0"/>
            </a:br>
            <a:r>
              <a:rPr lang="en-US" dirty="0"/>
              <a:t>Programming Power-Up</a:t>
            </a:r>
            <a:br>
              <a:rPr lang="en-US" dirty="0"/>
            </a:br>
            <a:r>
              <a:rPr lang="en-US" sz="4000" dirty="0"/>
              <a:t>Bridging the Bench-Machine Learning Gap</a:t>
            </a:r>
            <a:endParaRPr lang="en-US" dirty="0"/>
          </a:p>
        </p:txBody>
      </p:sp>
      <p:sp>
        <p:nvSpPr>
          <p:cNvPr id="3" name="Subtitle 2">
            <a:extLst>
              <a:ext uri="{FF2B5EF4-FFF2-40B4-BE49-F238E27FC236}">
                <a16:creationId xmlns:a16="http://schemas.microsoft.com/office/drawing/2014/main" id="{AC4AE89B-5AD0-3E8A-987E-0F0FDD8854D4}"/>
              </a:ext>
            </a:extLst>
          </p:cNvPr>
          <p:cNvSpPr>
            <a:spLocks noGrp="1"/>
          </p:cNvSpPr>
          <p:nvPr>
            <p:ph type="subTitle" idx="1"/>
          </p:nvPr>
        </p:nvSpPr>
        <p:spPr>
          <a:xfrm>
            <a:off x="1432560" y="3556318"/>
            <a:ext cx="9144000" cy="1655762"/>
          </a:xfrm>
        </p:spPr>
        <p:txBody>
          <a:bodyPr/>
          <a:lstStyle/>
          <a:p>
            <a:r>
              <a:rPr lang="en-US" dirty="0"/>
              <a:t>Dr. Emily A. Beck</a:t>
            </a:r>
          </a:p>
          <a:p>
            <a:r>
              <a:rPr lang="en-US" dirty="0"/>
              <a:t>Dr. Jake Searcy</a:t>
            </a:r>
          </a:p>
        </p:txBody>
      </p:sp>
    </p:spTree>
    <p:extLst>
      <p:ext uri="{BB962C8B-B14F-4D97-AF65-F5344CB8AC3E}">
        <p14:creationId xmlns:p14="http://schemas.microsoft.com/office/powerpoint/2010/main" val="298450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6460-84FE-C926-48D6-D90BFB56F8C3}"/>
              </a:ext>
            </a:extLst>
          </p:cNvPr>
          <p:cNvSpPr>
            <a:spLocks noGrp="1"/>
          </p:cNvSpPr>
          <p:nvPr>
            <p:ph type="title"/>
          </p:nvPr>
        </p:nvSpPr>
        <p:spPr>
          <a:xfrm>
            <a:off x="838200" y="-125529"/>
            <a:ext cx="10515600" cy="1325563"/>
          </a:xfrm>
        </p:spPr>
        <p:txBody>
          <a:bodyPr/>
          <a:lstStyle/>
          <a:p>
            <a:r>
              <a:rPr lang="en-US" dirty="0"/>
              <a:t>Screens: Useful when running long programs</a:t>
            </a:r>
          </a:p>
        </p:txBody>
      </p:sp>
      <p:sp>
        <p:nvSpPr>
          <p:cNvPr id="3" name="TextBox 2">
            <a:extLst>
              <a:ext uri="{FF2B5EF4-FFF2-40B4-BE49-F238E27FC236}">
                <a16:creationId xmlns:a16="http://schemas.microsoft.com/office/drawing/2014/main" id="{528558D1-84A6-3E89-6D45-2EF452CEE71E}"/>
              </a:ext>
            </a:extLst>
          </p:cNvPr>
          <p:cNvSpPr txBox="1"/>
          <p:nvPr/>
        </p:nvSpPr>
        <p:spPr>
          <a:xfrm>
            <a:off x="447908" y="1427357"/>
            <a:ext cx="11495049" cy="5386090"/>
          </a:xfrm>
          <a:prstGeom prst="rect">
            <a:avLst/>
          </a:prstGeom>
          <a:noFill/>
        </p:spPr>
        <p:txBody>
          <a:bodyPr wrap="square" rtlCol="0">
            <a:spAutoFit/>
          </a:bodyPr>
          <a:lstStyle/>
          <a:p>
            <a:r>
              <a:rPr lang="en-US" sz="2800" dirty="0"/>
              <a:t>Sometimes things take a while to run especially when working with large files</a:t>
            </a:r>
          </a:p>
          <a:p>
            <a:endParaRPr lang="en-US" sz="2800" dirty="0"/>
          </a:p>
          <a:p>
            <a:r>
              <a:rPr lang="en-US" sz="2800" dirty="0"/>
              <a:t>Maybe you want to run a program on a lot of files at the same time?</a:t>
            </a:r>
          </a:p>
          <a:p>
            <a:endParaRPr lang="en-US" sz="2800" dirty="0"/>
          </a:p>
          <a:p>
            <a:r>
              <a:rPr lang="en-US" sz="2800" dirty="0"/>
              <a:t>You could open a bunch of terminal windows all at once and have them run at the same time or you could set a screen!</a:t>
            </a:r>
          </a:p>
          <a:p>
            <a:endParaRPr lang="en-US" sz="2800" dirty="0"/>
          </a:p>
          <a:p>
            <a:r>
              <a:rPr lang="en-US" sz="2800" dirty="0"/>
              <a:t>Screens allow for programs to run in the background. You can detach from screens to let programs run and reattach to check on how things are going</a:t>
            </a:r>
          </a:p>
          <a:p>
            <a:endParaRPr lang="en-US" sz="2800" dirty="0"/>
          </a:p>
          <a:p>
            <a:endParaRPr lang="en-US" sz="2800" dirty="0"/>
          </a:p>
          <a:p>
            <a:endParaRPr lang="en-US" dirty="0"/>
          </a:p>
          <a:p>
            <a:endParaRPr lang="en-US" dirty="0"/>
          </a:p>
        </p:txBody>
      </p:sp>
    </p:spTree>
    <p:extLst>
      <p:ext uri="{BB962C8B-B14F-4D97-AF65-F5344CB8AC3E}">
        <p14:creationId xmlns:p14="http://schemas.microsoft.com/office/powerpoint/2010/main" val="386636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3E61-12D9-9167-717E-A5D00FBC68AB}"/>
              </a:ext>
            </a:extLst>
          </p:cNvPr>
          <p:cNvSpPr>
            <a:spLocks noGrp="1"/>
          </p:cNvSpPr>
          <p:nvPr>
            <p:ph type="title"/>
          </p:nvPr>
        </p:nvSpPr>
        <p:spPr>
          <a:xfrm>
            <a:off x="838200" y="-92075"/>
            <a:ext cx="10515600" cy="1325563"/>
          </a:xfrm>
        </p:spPr>
        <p:txBody>
          <a:bodyPr/>
          <a:lstStyle/>
          <a:p>
            <a:r>
              <a:rPr lang="en-US" dirty="0"/>
              <a:t>How to set, detach, reattach, and kill screens</a:t>
            </a:r>
          </a:p>
        </p:txBody>
      </p:sp>
      <p:sp>
        <p:nvSpPr>
          <p:cNvPr id="3" name="TextBox 2">
            <a:extLst>
              <a:ext uri="{FF2B5EF4-FFF2-40B4-BE49-F238E27FC236}">
                <a16:creationId xmlns:a16="http://schemas.microsoft.com/office/drawing/2014/main" id="{BDA7D1FB-4559-6E8F-9FCA-317EE47829A0}"/>
              </a:ext>
            </a:extLst>
          </p:cNvPr>
          <p:cNvSpPr txBox="1"/>
          <p:nvPr/>
        </p:nvSpPr>
        <p:spPr>
          <a:xfrm>
            <a:off x="490654" y="1233488"/>
            <a:ext cx="11229278" cy="4801314"/>
          </a:xfrm>
          <a:prstGeom prst="rect">
            <a:avLst/>
          </a:prstGeom>
          <a:noFill/>
        </p:spPr>
        <p:txBody>
          <a:bodyPr wrap="square" rtlCol="0">
            <a:spAutoFit/>
          </a:bodyPr>
          <a:lstStyle/>
          <a:p>
            <a:r>
              <a:rPr lang="en-US" u="sng" dirty="0"/>
              <a:t>To view a list of existing screens:</a:t>
            </a:r>
          </a:p>
          <a:p>
            <a:r>
              <a:rPr lang="en-US" dirty="0"/>
              <a:t>screen –ls</a:t>
            </a:r>
          </a:p>
          <a:p>
            <a:endParaRPr lang="en-US" dirty="0"/>
          </a:p>
          <a:p>
            <a:r>
              <a:rPr lang="en-US" u="sng" dirty="0"/>
              <a:t>To set a new screen:</a:t>
            </a:r>
            <a:endParaRPr lang="en-US" dirty="0"/>
          </a:p>
          <a:p>
            <a:r>
              <a:rPr lang="en-US" dirty="0"/>
              <a:t>screen –S name</a:t>
            </a:r>
          </a:p>
          <a:p>
            <a:endParaRPr lang="en-US" dirty="0"/>
          </a:p>
          <a:p>
            <a:r>
              <a:rPr lang="en-US" dirty="0"/>
              <a:t>*Try to get in the habit of naming your screens something useful. You will thank yourself later when you have 10 things going at once and you want to check in on the right screen without having to check all ten</a:t>
            </a:r>
          </a:p>
          <a:p>
            <a:endParaRPr lang="en-US" dirty="0"/>
          </a:p>
          <a:p>
            <a:r>
              <a:rPr lang="en-US" u="sng" dirty="0"/>
              <a:t>To detach from a screen:</a:t>
            </a:r>
          </a:p>
          <a:p>
            <a:r>
              <a:rPr lang="en-US" dirty="0" err="1"/>
              <a:t>Crtl</a:t>
            </a:r>
            <a:r>
              <a:rPr lang="en-US" dirty="0"/>
              <a:t> </a:t>
            </a:r>
            <a:r>
              <a:rPr lang="en-US" dirty="0" err="1"/>
              <a:t>a+d</a:t>
            </a:r>
            <a:endParaRPr lang="en-US" dirty="0"/>
          </a:p>
          <a:p>
            <a:endParaRPr lang="en-US" dirty="0"/>
          </a:p>
          <a:p>
            <a:r>
              <a:rPr lang="en-US" u="sng" dirty="0"/>
              <a:t>To reattach to a screen:</a:t>
            </a:r>
          </a:p>
          <a:p>
            <a:r>
              <a:rPr lang="en-US" dirty="0"/>
              <a:t>screen -r name</a:t>
            </a:r>
          </a:p>
          <a:p>
            <a:endParaRPr lang="en-US" dirty="0"/>
          </a:p>
          <a:p>
            <a:r>
              <a:rPr lang="en-US" u="sng" dirty="0"/>
              <a:t>To kill a screen: (When you are done and no longer want to use the screen)</a:t>
            </a:r>
          </a:p>
          <a:p>
            <a:r>
              <a:rPr lang="en-US" dirty="0"/>
              <a:t>screen kill –S –X name</a:t>
            </a:r>
          </a:p>
        </p:txBody>
      </p:sp>
    </p:spTree>
    <p:extLst>
      <p:ext uri="{BB962C8B-B14F-4D97-AF65-F5344CB8AC3E}">
        <p14:creationId xmlns:p14="http://schemas.microsoft.com/office/powerpoint/2010/main" val="1724847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8200-EB1F-0D12-C960-72F6D793B263}"/>
              </a:ext>
            </a:extLst>
          </p:cNvPr>
          <p:cNvSpPr>
            <a:spLocks noGrp="1"/>
          </p:cNvSpPr>
          <p:nvPr>
            <p:ph type="title"/>
          </p:nvPr>
        </p:nvSpPr>
        <p:spPr>
          <a:xfrm>
            <a:off x="334537" y="-301082"/>
            <a:ext cx="9547302" cy="1690688"/>
          </a:xfrm>
        </p:spPr>
        <p:txBody>
          <a:bodyPr/>
          <a:lstStyle/>
          <a:p>
            <a:r>
              <a:rPr lang="en-US" dirty="0"/>
              <a:t>Let’s play around with screens!</a:t>
            </a:r>
          </a:p>
        </p:txBody>
      </p:sp>
      <p:pic>
        <p:nvPicPr>
          <p:cNvPr id="1026" name="Picture 2" descr="Tux: A brief history of the Linux mascot | TechRepublic">
            <a:extLst>
              <a:ext uri="{FF2B5EF4-FFF2-40B4-BE49-F238E27FC236}">
                <a16:creationId xmlns:a16="http://schemas.microsoft.com/office/drawing/2014/main" id="{CD621326-8B48-2EE5-DCE6-83418A678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199" y="1605774"/>
            <a:ext cx="5739161" cy="4304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7A32A4-97F6-2FBA-849E-7B1B8C906E41}"/>
              </a:ext>
            </a:extLst>
          </p:cNvPr>
          <p:cNvSpPr txBox="1"/>
          <p:nvPr/>
        </p:nvSpPr>
        <p:spPr>
          <a:xfrm>
            <a:off x="446048" y="2731369"/>
            <a:ext cx="5174166" cy="954107"/>
          </a:xfrm>
          <a:prstGeom prst="rect">
            <a:avLst/>
          </a:prstGeom>
          <a:noFill/>
        </p:spPr>
        <p:txBody>
          <a:bodyPr wrap="square" rtlCol="0">
            <a:spAutoFit/>
          </a:bodyPr>
          <a:lstStyle/>
          <a:p>
            <a:r>
              <a:rPr lang="en-US" sz="2800" dirty="0"/>
              <a:t>Make some screens, attach, reattach, kill them etc.</a:t>
            </a:r>
          </a:p>
        </p:txBody>
      </p:sp>
    </p:spTree>
    <p:extLst>
      <p:ext uri="{BB962C8B-B14F-4D97-AF65-F5344CB8AC3E}">
        <p14:creationId xmlns:p14="http://schemas.microsoft.com/office/powerpoint/2010/main" val="274641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3E61-12D9-9167-717E-A5D00FBC68AB}"/>
              </a:ext>
            </a:extLst>
          </p:cNvPr>
          <p:cNvSpPr>
            <a:spLocks noGrp="1"/>
          </p:cNvSpPr>
          <p:nvPr>
            <p:ph type="title"/>
          </p:nvPr>
        </p:nvSpPr>
        <p:spPr>
          <a:xfrm>
            <a:off x="838200" y="-92075"/>
            <a:ext cx="10515600" cy="1325563"/>
          </a:xfrm>
        </p:spPr>
        <p:txBody>
          <a:bodyPr/>
          <a:lstStyle/>
          <a:p>
            <a:r>
              <a:rPr lang="en-US" dirty="0"/>
              <a:t>How to set, detach, reattach, and kill screens</a:t>
            </a:r>
          </a:p>
        </p:txBody>
      </p:sp>
      <p:sp>
        <p:nvSpPr>
          <p:cNvPr id="3" name="TextBox 2">
            <a:extLst>
              <a:ext uri="{FF2B5EF4-FFF2-40B4-BE49-F238E27FC236}">
                <a16:creationId xmlns:a16="http://schemas.microsoft.com/office/drawing/2014/main" id="{BDA7D1FB-4559-6E8F-9FCA-317EE47829A0}"/>
              </a:ext>
            </a:extLst>
          </p:cNvPr>
          <p:cNvSpPr txBox="1"/>
          <p:nvPr/>
        </p:nvSpPr>
        <p:spPr>
          <a:xfrm>
            <a:off x="490654" y="1233488"/>
            <a:ext cx="11229278" cy="4801314"/>
          </a:xfrm>
          <a:prstGeom prst="rect">
            <a:avLst/>
          </a:prstGeom>
          <a:noFill/>
        </p:spPr>
        <p:txBody>
          <a:bodyPr wrap="square" rtlCol="0">
            <a:spAutoFit/>
          </a:bodyPr>
          <a:lstStyle/>
          <a:p>
            <a:r>
              <a:rPr lang="en-US" u="sng" dirty="0"/>
              <a:t>To view a list of existing screens:</a:t>
            </a:r>
          </a:p>
          <a:p>
            <a:r>
              <a:rPr lang="en-US" dirty="0"/>
              <a:t>screen –ls</a:t>
            </a:r>
          </a:p>
          <a:p>
            <a:endParaRPr lang="en-US" dirty="0"/>
          </a:p>
          <a:p>
            <a:r>
              <a:rPr lang="en-US" u="sng" dirty="0"/>
              <a:t>To set a new screen:</a:t>
            </a:r>
            <a:endParaRPr lang="en-US" dirty="0"/>
          </a:p>
          <a:p>
            <a:r>
              <a:rPr lang="en-US" dirty="0"/>
              <a:t>screen –S name</a:t>
            </a:r>
          </a:p>
          <a:p>
            <a:endParaRPr lang="en-US" dirty="0"/>
          </a:p>
          <a:p>
            <a:r>
              <a:rPr lang="en-US" dirty="0"/>
              <a:t>*Try to get in the habit of naming your screens something useful. You will thank yourself later when you have 10 things going at once and you want to check in on the right screen without having to check all ten</a:t>
            </a:r>
          </a:p>
          <a:p>
            <a:endParaRPr lang="en-US" dirty="0"/>
          </a:p>
          <a:p>
            <a:r>
              <a:rPr lang="en-US" u="sng" dirty="0"/>
              <a:t>To detach from a screen:</a:t>
            </a:r>
          </a:p>
          <a:p>
            <a:r>
              <a:rPr lang="en-US" dirty="0" err="1"/>
              <a:t>Crtl</a:t>
            </a:r>
            <a:r>
              <a:rPr lang="en-US" dirty="0"/>
              <a:t> </a:t>
            </a:r>
            <a:r>
              <a:rPr lang="en-US" dirty="0" err="1"/>
              <a:t>a+d</a:t>
            </a:r>
            <a:endParaRPr lang="en-US" dirty="0"/>
          </a:p>
          <a:p>
            <a:endParaRPr lang="en-US" dirty="0"/>
          </a:p>
          <a:p>
            <a:r>
              <a:rPr lang="en-US" u="sng" dirty="0"/>
              <a:t>To reattach to a screen:</a:t>
            </a:r>
          </a:p>
          <a:p>
            <a:r>
              <a:rPr lang="en-US" dirty="0"/>
              <a:t>screen -r name</a:t>
            </a:r>
          </a:p>
          <a:p>
            <a:endParaRPr lang="en-US" dirty="0"/>
          </a:p>
          <a:p>
            <a:r>
              <a:rPr lang="en-US" u="sng" dirty="0"/>
              <a:t>To kill a screen: (When you are done and no longer want to use the screen)</a:t>
            </a:r>
          </a:p>
          <a:p>
            <a:r>
              <a:rPr lang="en-US" dirty="0"/>
              <a:t>screen kill –S –X name</a:t>
            </a:r>
          </a:p>
        </p:txBody>
      </p:sp>
    </p:spTree>
    <p:extLst>
      <p:ext uri="{BB962C8B-B14F-4D97-AF65-F5344CB8AC3E}">
        <p14:creationId xmlns:p14="http://schemas.microsoft.com/office/powerpoint/2010/main" val="216985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eak Time Images – Browse 142,688 Stock Photos, Vectors, and Video | Adobe  Stock">
            <a:extLst>
              <a:ext uri="{FF2B5EF4-FFF2-40B4-BE49-F238E27FC236}">
                <a16:creationId xmlns:a16="http://schemas.microsoft.com/office/drawing/2014/main" id="{486CEB07-1BE7-7547-0D8A-6F4DACB0E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143000"/>
            <a:ext cx="685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607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97E00D-F681-1D78-3EB0-7858B5336827}"/>
              </a:ext>
            </a:extLst>
          </p:cNvPr>
          <p:cNvGrpSpPr/>
          <p:nvPr/>
        </p:nvGrpSpPr>
        <p:grpSpPr>
          <a:xfrm>
            <a:off x="1397000" y="2226640"/>
            <a:ext cx="9398000" cy="2601669"/>
            <a:chOff x="1397000" y="827331"/>
            <a:chExt cx="9398000" cy="2601669"/>
          </a:xfrm>
        </p:grpSpPr>
        <p:pic>
          <p:nvPicPr>
            <p:cNvPr id="3" name="Picture 2" descr="Real Programmers">
              <a:extLst>
                <a:ext uri="{FF2B5EF4-FFF2-40B4-BE49-F238E27FC236}">
                  <a16:creationId xmlns:a16="http://schemas.microsoft.com/office/drawing/2014/main" id="{E772A402-FB4B-857A-EB05-329B8F4623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1397000" y="850900"/>
              <a:ext cx="9398000" cy="2578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1FD7C3-3B11-25B4-00A0-DDE0036115F1}"/>
                </a:ext>
              </a:extLst>
            </p:cNvPr>
            <p:cNvSpPr txBox="1"/>
            <p:nvPr/>
          </p:nvSpPr>
          <p:spPr>
            <a:xfrm>
              <a:off x="2234217" y="1327526"/>
              <a:ext cx="791737" cy="369332"/>
            </a:xfrm>
            <a:prstGeom prst="rect">
              <a:avLst/>
            </a:prstGeom>
            <a:solidFill>
              <a:schemeClr val="bg1"/>
            </a:solidFill>
          </p:spPr>
          <p:txBody>
            <a:bodyPr wrap="square" rtlCol="0">
              <a:spAutoFit/>
            </a:bodyPr>
            <a:lstStyle/>
            <a:p>
              <a:r>
                <a:rPr lang="en-US" dirty="0"/>
                <a:t>Sed</a:t>
              </a:r>
            </a:p>
          </p:txBody>
        </p:sp>
        <p:sp>
          <p:nvSpPr>
            <p:cNvPr id="5" name="Rectangle 4">
              <a:extLst>
                <a:ext uri="{FF2B5EF4-FFF2-40B4-BE49-F238E27FC236}">
                  <a16:creationId xmlns:a16="http://schemas.microsoft.com/office/drawing/2014/main" id="{21D34902-8ABE-1800-AF3B-B631E16A0FA8}"/>
                </a:ext>
              </a:extLst>
            </p:cNvPr>
            <p:cNvSpPr/>
            <p:nvPr/>
          </p:nvSpPr>
          <p:spPr>
            <a:xfrm>
              <a:off x="1746142" y="910903"/>
              <a:ext cx="692258" cy="241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3B4169-9DDC-16B2-86DE-44669A40034B}"/>
                </a:ext>
              </a:extLst>
            </p:cNvPr>
            <p:cNvSpPr txBox="1"/>
            <p:nvPr/>
          </p:nvSpPr>
          <p:spPr>
            <a:xfrm>
              <a:off x="1746142" y="827331"/>
              <a:ext cx="815572" cy="369332"/>
            </a:xfrm>
            <a:prstGeom prst="rect">
              <a:avLst/>
            </a:prstGeom>
            <a:noFill/>
          </p:spPr>
          <p:txBody>
            <a:bodyPr wrap="square" rtlCol="0">
              <a:spAutoFit/>
            </a:bodyPr>
            <a:lstStyle/>
            <a:p>
              <a:r>
                <a:rPr lang="en-US" dirty="0"/>
                <a:t>Grep?</a:t>
              </a:r>
            </a:p>
          </p:txBody>
        </p:sp>
        <p:sp>
          <p:nvSpPr>
            <p:cNvPr id="7" name="TextBox 6">
              <a:extLst>
                <a:ext uri="{FF2B5EF4-FFF2-40B4-BE49-F238E27FC236}">
                  <a16:creationId xmlns:a16="http://schemas.microsoft.com/office/drawing/2014/main" id="{52A64B64-6FA1-B0E8-76D4-B3C683CB34FC}"/>
                </a:ext>
              </a:extLst>
            </p:cNvPr>
            <p:cNvSpPr txBox="1"/>
            <p:nvPr/>
          </p:nvSpPr>
          <p:spPr>
            <a:xfrm>
              <a:off x="3797969" y="1301491"/>
              <a:ext cx="567388" cy="369332"/>
            </a:xfrm>
            <a:prstGeom prst="rect">
              <a:avLst/>
            </a:prstGeom>
            <a:solidFill>
              <a:schemeClr val="bg1"/>
            </a:solidFill>
          </p:spPr>
          <p:txBody>
            <a:bodyPr wrap="square" rtlCol="0">
              <a:spAutoFit/>
            </a:bodyPr>
            <a:lstStyle/>
            <a:p>
              <a:r>
                <a:rPr lang="en-US" dirty="0"/>
                <a:t>Cat</a:t>
              </a:r>
            </a:p>
          </p:txBody>
        </p:sp>
        <p:sp>
          <p:nvSpPr>
            <p:cNvPr id="9" name="Rectangle 8">
              <a:extLst>
                <a:ext uri="{FF2B5EF4-FFF2-40B4-BE49-F238E27FC236}">
                  <a16:creationId xmlns:a16="http://schemas.microsoft.com/office/drawing/2014/main" id="{A3D94326-FB30-96E0-C71C-589EB3035652}"/>
                </a:ext>
              </a:extLst>
            </p:cNvPr>
            <p:cNvSpPr/>
            <p:nvPr/>
          </p:nvSpPr>
          <p:spPr>
            <a:xfrm>
              <a:off x="6312976" y="1340237"/>
              <a:ext cx="604434" cy="281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8CA3664-3F60-BCDD-1E98-027DB254DFEF}"/>
                </a:ext>
              </a:extLst>
            </p:cNvPr>
            <p:cNvSpPr txBox="1"/>
            <p:nvPr/>
          </p:nvSpPr>
          <p:spPr>
            <a:xfrm>
              <a:off x="6194783" y="1296530"/>
              <a:ext cx="960270" cy="369332"/>
            </a:xfrm>
            <a:prstGeom prst="rect">
              <a:avLst/>
            </a:prstGeom>
            <a:noFill/>
          </p:spPr>
          <p:txBody>
            <a:bodyPr wrap="square" rtlCol="0">
              <a:spAutoFit/>
            </a:bodyPr>
            <a:lstStyle/>
            <a:p>
              <a:r>
                <a:rPr lang="en-US" dirty="0"/>
                <a:t>Head</a:t>
              </a:r>
            </a:p>
          </p:txBody>
        </p:sp>
      </p:grpSp>
      <p:sp>
        <p:nvSpPr>
          <p:cNvPr id="12" name="Rectangle 11">
            <a:extLst>
              <a:ext uri="{FF2B5EF4-FFF2-40B4-BE49-F238E27FC236}">
                <a16:creationId xmlns:a16="http://schemas.microsoft.com/office/drawing/2014/main" id="{4B918910-C99A-D7C0-0D47-F0BB1FE1D7C4}"/>
              </a:ext>
            </a:extLst>
          </p:cNvPr>
          <p:cNvSpPr/>
          <p:nvPr/>
        </p:nvSpPr>
        <p:spPr>
          <a:xfrm>
            <a:off x="5170714" y="2739546"/>
            <a:ext cx="413657" cy="281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EB46DD1-E3D9-E94D-AAE5-877C3042BABE}"/>
              </a:ext>
            </a:extLst>
          </p:cNvPr>
          <p:cNvSpPr txBox="1"/>
          <p:nvPr/>
        </p:nvSpPr>
        <p:spPr>
          <a:xfrm>
            <a:off x="5031231" y="2695839"/>
            <a:ext cx="960270" cy="369332"/>
          </a:xfrm>
          <a:prstGeom prst="rect">
            <a:avLst/>
          </a:prstGeom>
          <a:noFill/>
        </p:spPr>
        <p:txBody>
          <a:bodyPr wrap="square" rtlCol="0">
            <a:spAutoFit/>
          </a:bodyPr>
          <a:lstStyle/>
          <a:p>
            <a:r>
              <a:rPr lang="en-US" dirty="0"/>
              <a:t>Head</a:t>
            </a:r>
          </a:p>
        </p:txBody>
      </p:sp>
      <p:sp>
        <p:nvSpPr>
          <p:cNvPr id="13" name="Title 1">
            <a:extLst>
              <a:ext uri="{FF2B5EF4-FFF2-40B4-BE49-F238E27FC236}">
                <a16:creationId xmlns:a16="http://schemas.microsoft.com/office/drawing/2014/main" id="{9382ADDF-3E62-9486-4866-BFB570D7FED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There are MANY ways to do a task and MANY tools to help you! Use what works for </a:t>
            </a:r>
            <a:r>
              <a:rPr lang="en-US" u="sng" dirty="0"/>
              <a:t>YOU</a:t>
            </a:r>
            <a:r>
              <a:rPr lang="en-US" dirty="0"/>
              <a:t>.</a:t>
            </a:r>
          </a:p>
        </p:txBody>
      </p:sp>
    </p:spTree>
    <p:extLst>
      <p:ext uri="{BB962C8B-B14F-4D97-AF65-F5344CB8AC3E}">
        <p14:creationId xmlns:p14="http://schemas.microsoft.com/office/powerpoint/2010/main" val="332893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5E8C-F54B-E729-E0BD-BB8A77B6413E}"/>
              </a:ext>
            </a:extLst>
          </p:cNvPr>
          <p:cNvSpPr>
            <a:spLocks noGrp="1"/>
          </p:cNvSpPr>
          <p:nvPr>
            <p:ph type="title"/>
          </p:nvPr>
        </p:nvSpPr>
        <p:spPr>
          <a:xfrm>
            <a:off x="263236" y="197693"/>
            <a:ext cx="12122728" cy="841832"/>
          </a:xfrm>
        </p:spPr>
        <p:txBody>
          <a:bodyPr>
            <a:normAutofit fontScale="90000"/>
          </a:bodyPr>
          <a:lstStyle/>
          <a:p>
            <a:r>
              <a:rPr lang="en-US" dirty="0"/>
              <a:t>Grep/Sed/Awk are three powerful tools to accomplish most common text manipulations in Linux</a:t>
            </a:r>
          </a:p>
        </p:txBody>
      </p:sp>
      <p:pic>
        <p:nvPicPr>
          <p:cNvPr id="3074" name="Picture 2">
            <a:extLst>
              <a:ext uri="{FF2B5EF4-FFF2-40B4-BE49-F238E27FC236}">
                <a16:creationId xmlns:a16="http://schemas.microsoft.com/office/drawing/2014/main" id="{53BDD7EE-383E-A86D-E619-9DE5A8F34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502314"/>
            <a:ext cx="6553200" cy="481478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237380EB-7687-A762-B7DA-09E55BBB25CD}"/>
              </a:ext>
            </a:extLst>
          </p:cNvPr>
          <p:cNvSpPr/>
          <p:nvPr/>
        </p:nvSpPr>
        <p:spPr>
          <a:xfrm>
            <a:off x="6836300" y="3803071"/>
            <a:ext cx="845127" cy="4294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47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B37C-8BD4-FD2F-E724-3F86B54B39C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Learning Objectives</a:t>
            </a:r>
            <a:endParaRPr lang="en-US" dirty="0"/>
          </a:p>
        </p:txBody>
      </p:sp>
      <p:sp>
        <p:nvSpPr>
          <p:cNvPr id="3" name="TextBox 2">
            <a:extLst>
              <a:ext uri="{FF2B5EF4-FFF2-40B4-BE49-F238E27FC236}">
                <a16:creationId xmlns:a16="http://schemas.microsoft.com/office/drawing/2014/main" id="{07EDFE07-2136-CB58-20E3-993BFF3C864F}"/>
              </a:ext>
            </a:extLst>
          </p:cNvPr>
          <p:cNvSpPr txBox="1"/>
          <p:nvPr/>
        </p:nvSpPr>
        <p:spPr>
          <a:xfrm>
            <a:off x="481361" y="1690688"/>
            <a:ext cx="10872439" cy="1815882"/>
          </a:xfrm>
          <a:prstGeom prst="rect">
            <a:avLst/>
          </a:prstGeom>
          <a:noFill/>
        </p:spPr>
        <p:txBody>
          <a:bodyPr wrap="square" rtlCol="0">
            <a:spAutoFit/>
          </a:bodyPr>
          <a:lstStyle/>
          <a:p>
            <a:pPr marL="285750" indent="-285750">
              <a:buFontTx/>
              <a:buChar char="-"/>
            </a:pPr>
            <a:r>
              <a:rPr lang="en-US" sz="2800" dirty="0"/>
              <a:t>Become comfortable with Awk for data frame manipulation</a:t>
            </a:r>
          </a:p>
          <a:p>
            <a:pPr marL="285750" indent="-285750">
              <a:buFontTx/>
              <a:buChar char="-"/>
            </a:pPr>
            <a:r>
              <a:rPr lang="en-US" sz="2800" dirty="0"/>
              <a:t>Learn useful tips and tricks for programming more efficiently</a:t>
            </a:r>
          </a:p>
          <a:p>
            <a:pPr marL="742950" lvl="1" indent="-285750">
              <a:buFontTx/>
              <a:buChar char="-"/>
            </a:pPr>
            <a:r>
              <a:rPr lang="en-US" sz="2800" dirty="0"/>
              <a:t>How to parallelize programs to be more efficient</a:t>
            </a:r>
          </a:p>
          <a:p>
            <a:pPr marL="742950" lvl="1" indent="-285750">
              <a:buFontTx/>
              <a:buChar char="-"/>
            </a:pPr>
            <a:r>
              <a:rPr lang="en-US" sz="2800" dirty="0"/>
              <a:t>How to use pipes to streamline your code</a:t>
            </a:r>
          </a:p>
        </p:txBody>
      </p:sp>
    </p:spTree>
    <p:extLst>
      <p:ext uri="{BB962C8B-B14F-4D97-AF65-F5344CB8AC3E}">
        <p14:creationId xmlns:p14="http://schemas.microsoft.com/office/powerpoint/2010/main" val="371069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9579-81B0-6B84-E43C-844412DA7F1E}"/>
              </a:ext>
            </a:extLst>
          </p:cNvPr>
          <p:cNvSpPr>
            <a:spLocks noGrp="1"/>
          </p:cNvSpPr>
          <p:nvPr>
            <p:ph type="title"/>
          </p:nvPr>
        </p:nvSpPr>
        <p:spPr>
          <a:xfrm>
            <a:off x="838200" y="-15659"/>
            <a:ext cx="10515600" cy="1325563"/>
          </a:xfrm>
        </p:spPr>
        <p:txBody>
          <a:bodyPr/>
          <a:lstStyle/>
          <a:p>
            <a:r>
              <a:rPr lang="en-US" dirty="0"/>
              <a:t>Awk: an excellent extraction tool</a:t>
            </a:r>
          </a:p>
        </p:txBody>
      </p:sp>
      <p:sp>
        <p:nvSpPr>
          <p:cNvPr id="3" name="Rectangle 2">
            <a:extLst>
              <a:ext uri="{FF2B5EF4-FFF2-40B4-BE49-F238E27FC236}">
                <a16:creationId xmlns:a16="http://schemas.microsoft.com/office/drawing/2014/main" id="{9FF55E47-7509-59A7-A3B8-CBDE84C024E3}"/>
              </a:ext>
            </a:extLst>
          </p:cNvPr>
          <p:cNvSpPr/>
          <p:nvPr/>
        </p:nvSpPr>
        <p:spPr>
          <a:xfrm>
            <a:off x="682082" y="1367522"/>
            <a:ext cx="10515599" cy="707886"/>
          </a:xfrm>
          <a:prstGeom prst="rect">
            <a:avLst/>
          </a:prstGeom>
        </p:spPr>
        <p:txBody>
          <a:bodyPr wrap="square">
            <a:spAutoFit/>
          </a:bodyPr>
          <a:lstStyle/>
          <a:p>
            <a:r>
              <a:rPr lang="en-US" sz="2000" b="1" u="sng" dirty="0">
                <a:solidFill>
                  <a:srgbClr val="000000"/>
                </a:solidFill>
                <a:latin typeface="Arial" panose="020B0604020202020204" pitchFamily="34" charset="0"/>
                <a:ea typeface="Times New Roman" panose="02020603050405020304" pitchFamily="18" charset="0"/>
              </a:rPr>
              <a:t>awk</a:t>
            </a:r>
            <a:r>
              <a:rPr lang="en-US" sz="2000" dirty="0">
                <a:solidFill>
                  <a:srgbClr val="000000"/>
                </a:solidFill>
                <a:latin typeface="Arial" panose="020B0604020202020204" pitchFamily="34" charset="0"/>
                <a:ea typeface="Times New Roman" panose="02020603050405020304" pitchFamily="18" charset="0"/>
              </a:rPr>
              <a:t> can be used for searches, printing, and manipulations commonly needed when looking at large files. Can commonly replace grep and sed.</a:t>
            </a:r>
            <a:endParaRPr lang="en-US" sz="2000" dirty="0"/>
          </a:p>
        </p:txBody>
      </p:sp>
      <p:sp>
        <p:nvSpPr>
          <p:cNvPr id="4" name="TextBox 3">
            <a:extLst>
              <a:ext uri="{FF2B5EF4-FFF2-40B4-BE49-F238E27FC236}">
                <a16:creationId xmlns:a16="http://schemas.microsoft.com/office/drawing/2014/main" id="{94FF5E6C-35D2-28D4-AA85-AC2719A7E7A3}"/>
              </a:ext>
            </a:extLst>
          </p:cNvPr>
          <p:cNvSpPr txBox="1"/>
          <p:nvPr/>
        </p:nvSpPr>
        <p:spPr>
          <a:xfrm>
            <a:off x="302267" y="2190644"/>
            <a:ext cx="9756134" cy="4401205"/>
          </a:xfrm>
          <a:prstGeom prst="rect">
            <a:avLst/>
          </a:prstGeom>
          <a:noFill/>
        </p:spPr>
        <p:txBody>
          <a:bodyPr wrap="square" rtlCol="0">
            <a:spAutoFit/>
          </a:bodyPr>
          <a:lstStyle/>
          <a:p>
            <a:r>
              <a:rPr lang="en-US" sz="2800" dirty="0"/>
              <a:t>Similar to grep but with additional built in additional functions and a slightly different syntax</a:t>
            </a:r>
          </a:p>
          <a:p>
            <a:endParaRPr lang="en-US" sz="2800" dirty="0"/>
          </a:p>
          <a:p>
            <a:r>
              <a:rPr lang="en-US" sz="2800" dirty="0"/>
              <a:t>‘{print(x)}’- print a field</a:t>
            </a:r>
          </a:p>
          <a:p>
            <a:r>
              <a:rPr lang="en-US" sz="2800" dirty="0"/>
              <a:t>‘{length(x)}’- print the length of a field</a:t>
            </a:r>
          </a:p>
          <a:p>
            <a:r>
              <a:rPr lang="en-US" sz="2800" dirty="0"/>
              <a:t>‘{sub(/x/,y)}’- substitute y for x (first occurrence)</a:t>
            </a:r>
          </a:p>
          <a:p>
            <a:r>
              <a:rPr lang="en-US" sz="2800" dirty="0"/>
              <a:t>‘{</a:t>
            </a:r>
            <a:r>
              <a:rPr lang="en-US" sz="2800" dirty="0" err="1"/>
              <a:t>gsub</a:t>
            </a:r>
            <a:r>
              <a:rPr lang="en-US" sz="2800" dirty="0"/>
              <a:t>(/x/,y}’ – global substitution y for x</a:t>
            </a:r>
          </a:p>
          <a:p>
            <a:r>
              <a:rPr lang="en-US" sz="2800" dirty="0"/>
              <a:t>Also built in mathematical functions:</a:t>
            </a:r>
          </a:p>
          <a:p>
            <a:r>
              <a:rPr lang="en-US" sz="2800" dirty="0"/>
              <a:t>‘{sqrt(x)}’ – calculate the square root of X</a:t>
            </a:r>
          </a:p>
          <a:p>
            <a:endParaRPr lang="en-US" sz="2800" dirty="0"/>
          </a:p>
        </p:txBody>
      </p:sp>
    </p:spTree>
    <p:extLst>
      <p:ext uri="{BB962C8B-B14F-4D97-AF65-F5344CB8AC3E}">
        <p14:creationId xmlns:p14="http://schemas.microsoft.com/office/powerpoint/2010/main" val="35741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92B7-ED7F-4E30-5FE7-B4F93A89783B}"/>
              </a:ext>
            </a:extLst>
          </p:cNvPr>
          <p:cNvSpPr>
            <a:spLocks noGrp="1"/>
          </p:cNvSpPr>
          <p:nvPr>
            <p:ph type="title"/>
          </p:nvPr>
        </p:nvSpPr>
        <p:spPr>
          <a:xfrm>
            <a:off x="0" y="-248192"/>
            <a:ext cx="10515600" cy="1325563"/>
          </a:xfrm>
        </p:spPr>
        <p:txBody>
          <a:bodyPr/>
          <a:lstStyle/>
          <a:p>
            <a:r>
              <a:rPr lang="en-US" dirty="0"/>
              <a:t>Awk is great for working with data frames</a:t>
            </a:r>
          </a:p>
        </p:txBody>
      </p:sp>
      <p:sp>
        <p:nvSpPr>
          <p:cNvPr id="3" name="TextBox 2">
            <a:extLst>
              <a:ext uri="{FF2B5EF4-FFF2-40B4-BE49-F238E27FC236}">
                <a16:creationId xmlns:a16="http://schemas.microsoft.com/office/drawing/2014/main" id="{025A0A43-4B64-CA47-3CE7-8E3390A5787B}"/>
              </a:ext>
            </a:extLst>
          </p:cNvPr>
          <p:cNvSpPr txBox="1"/>
          <p:nvPr/>
        </p:nvSpPr>
        <p:spPr>
          <a:xfrm>
            <a:off x="211873" y="642473"/>
            <a:ext cx="9801922" cy="3600986"/>
          </a:xfrm>
          <a:prstGeom prst="rect">
            <a:avLst/>
          </a:prstGeom>
          <a:noFill/>
        </p:spPr>
        <p:txBody>
          <a:bodyPr wrap="square" rtlCol="0">
            <a:spAutoFit/>
          </a:bodyPr>
          <a:lstStyle/>
          <a:p>
            <a:r>
              <a:rPr lang="en-US" sz="2800" u="sng" dirty="0"/>
              <a:t>Example: </a:t>
            </a:r>
          </a:p>
          <a:p>
            <a:r>
              <a:rPr lang="en-US" sz="2000" dirty="0"/>
              <a:t>If I have a large </a:t>
            </a:r>
            <a:r>
              <a:rPr lang="en-US" sz="2000" dirty="0" err="1"/>
              <a:t>tsv</a:t>
            </a:r>
            <a:r>
              <a:rPr lang="en-US" sz="2000" dirty="0"/>
              <a:t> file and I only want columns 1, 3, and 7 I can use awk</a:t>
            </a:r>
          </a:p>
          <a:p>
            <a:endParaRPr lang="en-US" sz="2000" dirty="0"/>
          </a:p>
          <a:p>
            <a:r>
              <a:rPr lang="en-US" sz="2000" dirty="0"/>
              <a:t>awk ‘{print $1, $3, $7}’ </a:t>
            </a:r>
            <a:r>
              <a:rPr lang="en-US" sz="2000" dirty="0" err="1"/>
              <a:t>large_file.tsv</a:t>
            </a:r>
            <a:r>
              <a:rPr lang="en-US" sz="2000" dirty="0"/>
              <a:t> &gt; </a:t>
            </a:r>
            <a:r>
              <a:rPr lang="en-US" sz="2000" dirty="0" err="1"/>
              <a:t>subset.tsv</a:t>
            </a:r>
            <a:endParaRPr lang="en-US" sz="2000" dirty="0"/>
          </a:p>
          <a:p>
            <a:endParaRPr lang="en-US" sz="2000" dirty="0"/>
          </a:p>
          <a:p>
            <a:r>
              <a:rPr lang="en-US" sz="2000" dirty="0"/>
              <a:t>If we are working with other file types (for example csv) we need to note what the field separator is: </a:t>
            </a:r>
          </a:p>
          <a:p>
            <a:r>
              <a:rPr lang="en-US" sz="2000" dirty="0"/>
              <a:t>–F fs where fs is the field separator</a:t>
            </a:r>
          </a:p>
          <a:p>
            <a:endParaRPr lang="en-US" sz="2000" dirty="0"/>
          </a:p>
          <a:p>
            <a:r>
              <a:rPr lang="en-US" sz="2000" dirty="0"/>
              <a:t>Csv example:</a:t>
            </a:r>
          </a:p>
          <a:p>
            <a:r>
              <a:rPr lang="en-US" sz="2000" dirty="0"/>
              <a:t>–F , </a:t>
            </a:r>
          </a:p>
        </p:txBody>
      </p:sp>
      <p:sp>
        <p:nvSpPr>
          <p:cNvPr id="4" name="TextBox 3">
            <a:extLst>
              <a:ext uri="{FF2B5EF4-FFF2-40B4-BE49-F238E27FC236}">
                <a16:creationId xmlns:a16="http://schemas.microsoft.com/office/drawing/2014/main" id="{79F7C5C3-49CE-705B-8F61-4BC1695BBF49}"/>
              </a:ext>
            </a:extLst>
          </p:cNvPr>
          <p:cNvSpPr txBox="1"/>
          <p:nvPr/>
        </p:nvSpPr>
        <p:spPr>
          <a:xfrm>
            <a:off x="211873" y="4307312"/>
            <a:ext cx="6209371" cy="1908215"/>
          </a:xfrm>
          <a:prstGeom prst="rect">
            <a:avLst/>
          </a:prstGeom>
          <a:noFill/>
        </p:spPr>
        <p:txBody>
          <a:bodyPr wrap="square" rtlCol="0">
            <a:spAutoFit/>
          </a:bodyPr>
          <a:lstStyle/>
          <a:p>
            <a:r>
              <a:rPr lang="en-US" sz="2800" dirty="0"/>
              <a:t>Sort is another useful command</a:t>
            </a:r>
            <a:br>
              <a:rPr lang="en-US" dirty="0"/>
            </a:br>
            <a:r>
              <a:rPr lang="en-US" dirty="0"/>
              <a:t>sort &lt;</a:t>
            </a:r>
            <a:r>
              <a:rPr lang="en-US" dirty="0" err="1"/>
              <a:t>file.txt</a:t>
            </a:r>
            <a:r>
              <a:rPr lang="en-US" dirty="0"/>
              <a:t>&gt;</a:t>
            </a:r>
          </a:p>
          <a:p>
            <a:r>
              <a:rPr lang="en-US" dirty="0"/>
              <a:t>-k indicate specific column</a:t>
            </a:r>
          </a:p>
          <a:p>
            <a:r>
              <a:rPr lang="en-US" dirty="0"/>
              <a:t>-t fs indicate a field separator</a:t>
            </a:r>
          </a:p>
          <a:p>
            <a:r>
              <a:rPr lang="en-US" dirty="0"/>
              <a:t>-r sort in reverse alphabetical order</a:t>
            </a:r>
          </a:p>
          <a:p>
            <a:r>
              <a:rPr lang="en-US" dirty="0"/>
              <a:t>-n sort numerically</a:t>
            </a:r>
          </a:p>
        </p:txBody>
      </p:sp>
    </p:spTree>
    <p:extLst>
      <p:ext uri="{BB962C8B-B14F-4D97-AF65-F5344CB8AC3E}">
        <p14:creationId xmlns:p14="http://schemas.microsoft.com/office/powerpoint/2010/main" val="81243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493F-B521-8E67-643C-40C20BF4F88C}"/>
              </a:ext>
            </a:extLst>
          </p:cNvPr>
          <p:cNvSpPr>
            <a:spLocks noGrp="1"/>
          </p:cNvSpPr>
          <p:nvPr>
            <p:ph type="title"/>
          </p:nvPr>
        </p:nvSpPr>
        <p:spPr>
          <a:xfrm>
            <a:off x="503664" y="209008"/>
            <a:ext cx="10515600" cy="1325563"/>
          </a:xfrm>
        </p:spPr>
        <p:txBody>
          <a:bodyPr/>
          <a:lstStyle/>
          <a:p>
            <a:r>
              <a:rPr lang="en-US" dirty="0"/>
              <a:t>Pipes: Useful when performing multiple steps</a:t>
            </a:r>
          </a:p>
        </p:txBody>
      </p:sp>
      <p:sp>
        <p:nvSpPr>
          <p:cNvPr id="3" name="TextBox 2">
            <a:extLst>
              <a:ext uri="{FF2B5EF4-FFF2-40B4-BE49-F238E27FC236}">
                <a16:creationId xmlns:a16="http://schemas.microsoft.com/office/drawing/2014/main" id="{D2956A85-3C86-E97B-204C-55EF6B949729}"/>
              </a:ext>
            </a:extLst>
          </p:cNvPr>
          <p:cNvSpPr txBox="1"/>
          <p:nvPr/>
        </p:nvSpPr>
        <p:spPr>
          <a:xfrm>
            <a:off x="2436542" y="1418852"/>
            <a:ext cx="8876371" cy="400110"/>
          </a:xfrm>
          <a:prstGeom prst="rect">
            <a:avLst/>
          </a:prstGeom>
          <a:noFill/>
        </p:spPr>
        <p:txBody>
          <a:bodyPr wrap="square" rtlCol="0">
            <a:spAutoFit/>
          </a:bodyPr>
          <a:lstStyle/>
          <a:p>
            <a:r>
              <a:rPr lang="en-US" sz="2000" dirty="0"/>
              <a:t>Sometimes you want the </a:t>
            </a:r>
            <a:r>
              <a:rPr lang="en-US" sz="2000" u="sng" dirty="0"/>
              <a:t>output</a:t>
            </a:r>
            <a:r>
              <a:rPr lang="en-US" sz="2000" dirty="0"/>
              <a:t> of one process to be the </a:t>
            </a:r>
            <a:r>
              <a:rPr lang="en-US" sz="2000" u="sng" dirty="0"/>
              <a:t>input</a:t>
            </a:r>
            <a:r>
              <a:rPr lang="en-US" sz="2000" dirty="0"/>
              <a:t> of another</a:t>
            </a:r>
          </a:p>
        </p:txBody>
      </p:sp>
      <p:cxnSp>
        <p:nvCxnSpPr>
          <p:cNvPr id="6" name="Straight Arrow Connector 5">
            <a:extLst>
              <a:ext uri="{FF2B5EF4-FFF2-40B4-BE49-F238E27FC236}">
                <a16:creationId xmlns:a16="http://schemas.microsoft.com/office/drawing/2014/main" id="{1F8C9CF6-224B-3BC9-3BFE-D21FBB633BD9}"/>
              </a:ext>
            </a:extLst>
          </p:cNvPr>
          <p:cNvCxnSpPr>
            <a:cxnSpLocks/>
          </p:cNvCxnSpPr>
          <p:nvPr/>
        </p:nvCxnSpPr>
        <p:spPr>
          <a:xfrm flipV="1">
            <a:off x="2297152" y="2538157"/>
            <a:ext cx="1382751"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635B94C-18BE-BC59-9D15-5C97F027ECAB}"/>
              </a:ext>
            </a:extLst>
          </p:cNvPr>
          <p:cNvSpPr/>
          <p:nvPr/>
        </p:nvSpPr>
        <p:spPr>
          <a:xfrm>
            <a:off x="3679903" y="2269154"/>
            <a:ext cx="2068551" cy="538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1</a:t>
            </a:r>
          </a:p>
        </p:txBody>
      </p:sp>
      <p:sp>
        <p:nvSpPr>
          <p:cNvPr id="8" name="Oval 7">
            <a:extLst>
              <a:ext uri="{FF2B5EF4-FFF2-40B4-BE49-F238E27FC236}">
                <a16:creationId xmlns:a16="http://schemas.microsoft.com/office/drawing/2014/main" id="{75151C33-6116-787B-19CF-AC6486A0DCA5}"/>
              </a:ext>
            </a:extLst>
          </p:cNvPr>
          <p:cNvSpPr/>
          <p:nvPr/>
        </p:nvSpPr>
        <p:spPr>
          <a:xfrm>
            <a:off x="6362699" y="2269152"/>
            <a:ext cx="2068551" cy="538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2 </a:t>
            </a:r>
          </a:p>
        </p:txBody>
      </p:sp>
      <p:sp>
        <p:nvSpPr>
          <p:cNvPr id="9" name="Oval 8">
            <a:extLst>
              <a:ext uri="{FF2B5EF4-FFF2-40B4-BE49-F238E27FC236}">
                <a16:creationId xmlns:a16="http://schemas.microsoft.com/office/drawing/2014/main" id="{36A984DE-1309-B1D8-C765-60853CEFB161}"/>
              </a:ext>
            </a:extLst>
          </p:cNvPr>
          <p:cNvSpPr/>
          <p:nvPr/>
        </p:nvSpPr>
        <p:spPr>
          <a:xfrm>
            <a:off x="367991" y="2269153"/>
            <a:ext cx="2068551" cy="538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1 </a:t>
            </a:r>
          </a:p>
        </p:txBody>
      </p:sp>
      <p:sp>
        <p:nvSpPr>
          <p:cNvPr id="10" name="TextBox 9">
            <a:extLst>
              <a:ext uri="{FF2B5EF4-FFF2-40B4-BE49-F238E27FC236}">
                <a16:creationId xmlns:a16="http://schemas.microsoft.com/office/drawing/2014/main" id="{0B89304F-DF96-D25D-8BF4-CBFF197CE53B}"/>
              </a:ext>
            </a:extLst>
          </p:cNvPr>
          <p:cNvSpPr txBox="1"/>
          <p:nvPr/>
        </p:nvSpPr>
        <p:spPr>
          <a:xfrm>
            <a:off x="5894350" y="2222382"/>
            <a:ext cx="531540" cy="584775"/>
          </a:xfrm>
          <a:prstGeom prst="rect">
            <a:avLst/>
          </a:prstGeom>
          <a:noFill/>
        </p:spPr>
        <p:txBody>
          <a:bodyPr wrap="square" rtlCol="0">
            <a:spAutoFit/>
          </a:bodyPr>
          <a:lstStyle/>
          <a:p>
            <a:r>
              <a:rPr lang="en-US" sz="3200" dirty="0"/>
              <a:t>=</a:t>
            </a:r>
            <a:endParaRPr lang="en-US" dirty="0"/>
          </a:p>
        </p:txBody>
      </p:sp>
      <p:cxnSp>
        <p:nvCxnSpPr>
          <p:cNvPr id="11" name="Straight Arrow Connector 10">
            <a:extLst>
              <a:ext uri="{FF2B5EF4-FFF2-40B4-BE49-F238E27FC236}">
                <a16:creationId xmlns:a16="http://schemas.microsoft.com/office/drawing/2014/main" id="{2667C484-025E-18C0-9EEF-2DB008826B34}"/>
              </a:ext>
            </a:extLst>
          </p:cNvPr>
          <p:cNvCxnSpPr>
            <a:cxnSpLocks/>
          </p:cNvCxnSpPr>
          <p:nvPr/>
        </p:nvCxnSpPr>
        <p:spPr>
          <a:xfrm flipV="1">
            <a:off x="8403371" y="2532578"/>
            <a:ext cx="1382751"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AEA1414-40AD-F53B-58E1-945B42DCD7EA}"/>
              </a:ext>
            </a:extLst>
          </p:cNvPr>
          <p:cNvSpPr/>
          <p:nvPr/>
        </p:nvSpPr>
        <p:spPr>
          <a:xfrm>
            <a:off x="9824223" y="2285175"/>
            <a:ext cx="2068551" cy="538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2</a:t>
            </a:r>
          </a:p>
        </p:txBody>
      </p:sp>
      <p:sp>
        <p:nvSpPr>
          <p:cNvPr id="13" name="TextBox 12">
            <a:extLst>
              <a:ext uri="{FF2B5EF4-FFF2-40B4-BE49-F238E27FC236}">
                <a16:creationId xmlns:a16="http://schemas.microsoft.com/office/drawing/2014/main" id="{33961258-0195-8288-9597-CC5BE1F0F885}"/>
              </a:ext>
            </a:extLst>
          </p:cNvPr>
          <p:cNvSpPr txBox="1"/>
          <p:nvPr/>
        </p:nvSpPr>
        <p:spPr>
          <a:xfrm>
            <a:off x="836341" y="3051715"/>
            <a:ext cx="10182923" cy="5262979"/>
          </a:xfrm>
          <a:prstGeom prst="rect">
            <a:avLst/>
          </a:prstGeom>
          <a:noFill/>
        </p:spPr>
        <p:txBody>
          <a:bodyPr wrap="square" rtlCol="0">
            <a:spAutoFit/>
          </a:bodyPr>
          <a:lstStyle/>
          <a:p>
            <a:r>
              <a:rPr lang="en-US" sz="2400" dirty="0"/>
              <a:t>You could run program 1 , wait and run program 2. </a:t>
            </a:r>
          </a:p>
          <a:p>
            <a:r>
              <a:rPr lang="en-US" sz="2400" b="1" u="sng" dirty="0"/>
              <a:t>OR</a:t>
            </a:r>
            <a:r>
              <a:rPr lang="en-US" sz="2400" dirty="0"/>
              <a:t> you could use a </a:t>
            </a:r>
            <a:r>
              <a:rPr lang="en-US" sz="2400" i="1" dirty="0"/>
              <a:t>Pipe </a:t>
            </a:r>
            <a:r>
              <a:rPr lang="en-US" sz="2400" dirty="0"/>
              <a:t>using</a:t>
            </a:r>
            <a:r>
              <a:rPr lang="en-US" sz="2400" i="1" dirty="0"/>
              <a:t> </a:t>
            </a:r>
            <a:r>
              <a:rPr lang="en-US" sz="2400" dirty="0"/>
              <a:t>| vertical line on your keyboard</a:t>
            </a:r>
          </a:p>
          <a:p>
            <a:endParaRPr lang="en-US" sz="2400" dirty="0"/>
          </a:p>
          <a:p>
            <a:r>
              <a:rPr lang="en-US" sz="2400" dirty="0"/>
              <a:t>Example: </a:t>
            </a:r>
          </a:p>
          <a:p>
            <a:r>
              <a:rPr lang="en-US" sz="2400" dirty="0"/>
              <a:t>I once again have a large file </a:t>
            </a:r>
            <a:r>
              <a:rPr lang="en-US" sz="2400" i="1" dirty="0" err="1"/>
              <a:t>addresses.csv</a:t>
            </a:r>
            <a:r>
              <a:rPr lang="en-US" sz="2400" i="1" dirty="0"/>
              <a:t> </a:t>
            </a:r>
          </a:p>
          <a:p>
            <a:r>
              <a:rPr lang="en-US" sz="2400" dirty="0"/>
              <a:t>Name, address, city, state, phone number</a:t>
            </a:r>
          </a:p>
          <a:p>
            <a:endParaRPr lang="en-US" sz="2400" dirty="0"/>
          </a:p>
          <a:p>
            <a:r>
              <a:rPr lang="en-US" sz="2400" dirty="0"/>
              <a:t>I want a new file sorted alphabetically by State with just names, city, state.</a:t>
            </a:r>
          </a:p>
          <a:p>
            <a:endParaRPr lang="en-US" sz="2400" dirty="0"/>
          </a:p>
          <a:p>
            <a:r>
              <a:rPr lang="en-US" sz="2400" dirty="0"/>
              <a:t>cat </a:t>
            </a:r>
            <a:r>
              <a:rPr lang="en-US" sz="2400" dirty="0" err="1"/>
              <a:t>addresses.csv|sort</a:t>
            </a:r>
            <a:r>
              <a:rPr lang="en-US" sz="2400" dirty="0"/>
              <a:t> –t, -k4|awk –F, ‘{print $1,$3,$4} &gt; </a:t>
            </a:r>
            <a:r>
              <a:rPr lang="en-US" sz="2400" dirty="0" err="1"/>
              <a:t>subset.csv</a:t>
            </a:r>
            <a:endParaRPr lang="en-US" sz="2400" dirty="0"/>
          </a:p>
          <a:p>
            <a:endParaRPr lang="en-US" sz="2400" dirty="0"/>
          </a:p>
          <a:p>
            <a:endParaRPr lang="en-US" sz="2400" dirty="0"/>
          </a:p>
          <a:p>
            <a:endParaRPr lang="en-US" sz="2400" dirty="0"/>
          </a:p>
          <a:p>
            <a:endParaRPr lang="en-US" sz="2400" dirty="0"/>
          </a:p>
        </p:txBody>
      </p:sp>
      <p:sp>
        <p:nvSpPr>
          <p:cNvPr id="14" name="TextBox 13">
            <a:extLst>
              <a:ext uri="{FF2B5EF4-FFF2-40B4-BE49-F238E27FC236}">
                <a16:creationId xmlns:a16="http://schemas.microsoft.com/office/drawing/2014/main" id="{7E5FCB63-7DF6-7E2F-5BFC-37E45C4406F6}"/>
              </a:ext>
            </a:extLst>
          </p:cNvPr>
          <p:cNvSpPr txBox="1"/>
          <p:nvPr/>
        </p:nvSpPr>
        <p:spPr>
          <a:xfrm>
            <a:off x="8452628" y="2151402"/>
            <a:ext cx="3739372" cy="400110"/>
          </a:xfrm>
          <a:prstGeom prst="rect">
            <a:avLst/>
          </a:prstGeom>
          <a:noFill/>
        </p:spPr>
        <p:txBody>
          <a:bodyPr wrap="square" rtlCol="0">
            <a:spAutoFit/>
          </a:bodyPr>
          <a:lstStyle/>
          <a:p>
            <a:r>
              <a:rPr lang="en-US" sz="2000" dirty="0"/>
              <a:t>Program 2</a:t>
            </a:r>
            <a:endParaRPr lang="en-US" sz="1200" dirty="0"/>
          </a:p>
        </p:txBody>
      </p:sp>
      <p:sp>
        <p:nvSpPr>
          <p:cNvPr id="15" name="TextBox 14">
            <a:extLst>
              <a:ext uri="{FF2B5EF4-FFF2-40B4-BE49-F238E27FC236}">
                <a16:creationId xmlns:a16="http://schemas.microsoft.com/office/drawing/2014/main" id="{3690EE8C-58B2-F3A6-8354-4A5521FF113D}"/>
              </a:ext>
            </a:extLst>
          </p:cNvPr>
          <p:cNvSpPr txBox="1"/>
          <p:nvPr/>
        </p:nvSpPr>
        <p:spPr>
          <a:xfrm>
            <a:off x="2487653" y="2149074"/>
            <a:ext cx="3739372" cy="400110"/>
          </a:xfrm>
          <a:prstGeom prst="rect">
            <a:avLst/>
          </a:prstGeom>
          <a:noFill/>
        </p:spPr>
        <p:txBody>
          <a:bodyPr wrap="square" rtlCol="0">
            <a:spAutoFit/>
          </a:bodyPr>
          <a:lstStyle/>
          <a:p>
            <a:r>
              <a:rPr lang="en-US" sz="2000" dirty="0"/>
              <a:t>Program 1</a:t>
            </a:r>
            <a:endParaRPr lang="en-US" sz="1200" dirty="0"/>
          </a:p>
        </p:txBody>
      </p:sp>
    </p:spTree>
    <p:extLst>
      <p:ext uri="{BB962C8B-B14F-4D97-AF65-F5344CB8AC3E}">
        <p14:creationId xmlns:p14="http://schemas.microsoft.com/office/powerpoint/2010/main" val="299250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8200-EB1F-0D12-C960-72F6D793B263}"/>
              </a:ext>
            </a:extLst>
          </p:cNvPr>
          <p:cNvSpPr>
            <a:spLocks noGrp="1"/>
          </p:cNvSpPr>
          <p:nvPr>
            <p:ph type="title"/>
          </p:nvPr>
        </p:nvSpPr>
        <p:spPr>
          <a:xfrm>
            <a:off x="334537" y="-301082"/>
            <a:ext cx="9547302" cy="1690688"/>
          </a:xfrm>
        </p:spPr>
        <p:txBody>
          <a:bodyPr/>
          <a:lstStyle/>
          <a:p>
            <a:r>
              <a:rPr lang="en-US" dirty="0"/>
              <a:t>Let’s play around with pipes</a:t>
            </a:r>
          </a:p>
        </p:txBody>
      </p:sp>
      <p:pic>
        <p:nvPicPr>
          <p:cNvPr id="1026" name="Picture 2" descr="Tux: A brief history of the Linux mascot | TechRepublic">
            <a:extLst>
              <a:ext uri="{FF2B5EF4-FFF2-40B4-BE49-F238E27FC236}">
                <a16:creationId xmlns:a16="http://schemas.microsoft.com/office/drawing/2014/main" id="{CD621326-8B48-2EE5-DCE6-83418A678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199" y="1605774"/>
            <a:ext cx="5739161" cy="4304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7A32A4-97F6-2FBA-849E-7B1B8C906E41}"/>
              </a:ext>
            </a:extLst>
          </p:cNvPr>
          <p:cNvSpPr txBox="1"/>
          <p:nvPr/>
        </p:nvSpPr>
        <p:spPr>
          <a:xfrm>
            <a:off x="0" y="2539124"/>
            <a:ext cx="5174166" cy="1384995"/>
          </a:xfrm>
          <a:prstGeom prst="rect">
            <a:avLst/>
          </a:prstGeom>
          <a:noFill/>
        </p:spPr>
        <p:txBody>
          <a:bodyPr wrap="square" rtlCol="0">
            <a:spAutoFit/>
          </a:bodyPr>
          <a:lstStyle/>
          <a:p>
            <a:r>
              <a:rPr lang="en-US" sz="2800" dirty="0"/>
              <a:t>Think of some fun manipulations for the </a:t>
            </a:r>
            <a:r>
              <a:rPr lang="en-US" sz="2800" dirty="0" err="1"/>
              <a:t>penguin.csv</a:t>
            </a:r>
            <a:r>
              <a:rPr lang="en-US" sz="2800" dirty="0"/>
              <a:t> file and try to make your own pipe</a:t>
            </a:r>
          </a:p>
        </p:txBody>
      </p:sp>
    </p:spTree>
    <p:extLst>
      <p:ext uri="{BB962C8B-B14F-4D97-AF65-F5344CB8AC3E}">
        <p14:creationId xmlns:p14="http://schemas.microsoft.com/office/powerpoint/2010/main" val="404556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9579-81B0-6B84-E43C-844412DA7F1E}"/>
              </a:ext>
            </a:extLst>
          </p:cNvPr>
          <p:cNvSpPr>
            <a:spLocks noGrp="1"/>
          </p:cNvSpPr>
          <p:nvPr>
            <p:ph type="title"/>
          </p:nvPr>
        </p:nvSpPr>
        <p:spPr>
          <a:xfrm>
            <a:off x="838200" y="-15659"/>
            <a:ext cx="10515600" cy="1325563"/>
          </a:xfrm>
        </p:spPr>
        <p:txBody>
          <a:bodyPr/>
          <a:lstStyle/>
          <a:p>
            <a:r>
              <a:rPr lang="en-US" dirty="0"/>
              <a:t>Awk: an excellent extraction tool</a:t>
            </a:r>
          </a:p>
        </p:txBody>
      </p:sp>
      <p:sp>
        <p:nvSpPr>
          <p:cNvPr id="3" name="Rectangle 2">
            <a:extLst>
              <a:ext uri="{FF2B5EF4-FFF2-40B4-BE49-F238E27FC236}">
                <a16:creationId xmlns:a16="http://schemas.microsoft.com/office/drawing/2014/main" id="{9FF55E47-7509-59A7-A3B8-CBDE84C024E3}"/>
              </a:ext>
            </a:extLst>
          </p:cNvPr>
          <p:cNvSpPr/>
          <p:nvPr/>
        </p:nvSpPr>
        <p:spPr>
          <a:xfrm>
            <a:off x="682082" y="1367522"/>
            <a:ext cx="10515599" cy="707886"/>
          </a:xfrm>
          <a:prstGeom prst="rect">
            <a:avLst/>
          </a:prstGeom>
        </p:spPr>
        <p:txBody>
          <a:bodyPr wrap="square">
            <a:spAutoFit/>
          </a:bodyPr>
          <a:lstStyle/>
          <a:p>
            <a:r>
              <a:rPr lang="en-US" sz="2000" b="1" u="sng" dirty="0">
                <a:solidFill>
                  <a:srgbClr val="000000"/>
                </a:solidFill>
                <a:latin typeface="Arial" panose="020B0604020202020204" pitchFamily="34" charset="0"/>
                <a:ea typeface="Times New Roman" panose="02020603050405020304" pitchFamily="18" charset="0"/>
              </a:rPr>
              <a:t>awk</a:t>
            </a:r>
            <a:r>
              <a:rPr lang="en-US" sz="2000" dirty="0">
                <a:solidFill>
                  <a:srgbClr val="000000"/>
                </a:solidFill>
                <a:latin typeface="Arial" panose="020B0604020202020204" pitchFamily="34" charset="0"/>
                <a:ea typeface="Times New Roman" panose="02020603050405020304" pitchFamily="18" charset="0"/>
              </a:rPr>
              <a:t> can be used for searches, printing, and manipulations commonly needed when looking at large files. Can commonly replace grep and sed.</a:t>
            </a:r>
            <a:endParaRPr lang="en-US" sz="2000" dirty="0"/>
          </a:p>
        </p:txBody>
      </p:sp>
      <p:sp>
        <p:nvSpPr>
          <p:cNvPr id="4" name="TextBox 3">
            <a:extLst>
              <a:ext uri="{FF2B5EF4-FFF2-40B4-BE49-F238E27FC236}">
                <a16:creationId xmlns:a16="http://schemas.microsoft.com/office/drawing/2014/main" id="{94FF5E6C-35D2-28D4-AA85-AC2719A7E7A3}"/>
              </a:ext>
            </a:extLst>
          </p:cNvPr>
          <p:cNvSpPr txBox="1"/>
          <p:nvPr/>
        </p:nvSpPr>
        <p:spPr>
          <a:xfrm>
            <a:off x="302267" y="2190644"/>
            <a:ext cx="9756134" cy="4401205"/>
          </a:xfrm>
          <a:prstGeom prst="rect">
            <a:avLst/>
          </a:prstGeom>
          <a:noFill/>
        </p:spPr>
        <p:txBody>
          <a:bodyPr wrap="square" rtlCol="0">
            <a:spAutoFit/>
          </a:bodyPr>
          <a:lstStyle/>
          <a:p>
            <a:r>
              <a:rPr lang="en-US" sz="2800" dirty="0"/>
              <a:t>Similar to grep but with additional built in additional functions and a slightly different syntax</a:t>
            </a:r>
          </a:p>
          <a:p>
            <a:endParaRPr lang="en-US" sz="2800" dirty="0"/>
          </a:p>
          <a:p>
            <a:r>
              <a:rPr lang="en-US" sz="2800" dirty="0"/>
              <a:t>‘{print(x)}’- print a field</a:t>
            </a:r>
          </a:p>
          <a:p>
            <a:r>
              <a:rPr lang="en-US" sz="2800" dirty="0"/>
              <a:t>‘{length(x)}’- print the length of a field</a:t>
            </a:r>
          </a:p>
          <a:p>
            <a:r>
              <a:rPr lang="en-US" sz="2800" dirty="0"/>
              <a:t>‘{sub(/x/,y)}’- substitute y for x (first occurrence)</a:t>
            </a:r>
          </a:p>
          <a:p>
            <a:r>
              <a:rPr lang="en-US" sz="2800" dirty="0"/>
              <a:t>‘{</a:t>
            </a:r>
            <a:r>
              <a:rPr lang="en-US" sz="2800" dirty="0" err="1"/>
              <a:t>gsub</a:t>
            </a:r>
            <a:r>
              <a:rPr lang="en-US" sz="2800" dirty="0"/>
              <a:t>(/x/,y}’ – global substitution y for x</a:t>
            </a:r>
          </a:p>
          <a:p>
            <a:r>
              <a:rPr lang="en-US" sz="2800" dirty="0"/>
              <a:t>Also built in mathematical functions:</a:t>
            </a:r>
          </a:p>
          <a:p>
            <a:r>
              <a:rPr lang="en-US" sz="2800" dirty="0"/>
              <a:t>‘{sqrt(x)}’ – calculate the square root of X</a:t>
            </a:r>
          </a:p>
          <a:p>
            <a:endParaRPr lang="en-US" sz="2800" dirty="0"/>
          </a:p>
        </p:txBody>
      </p:sp>
    </p:spTree>
    <p:extLst>
      <p:ext uri="{BB962C8B-B14F-4D97-AF65-F5344CB8AC3E}">
        <p14:creationId xmlns:p14="http://schemas.microsoft.com/office/powerpoint/2010/main" val="243315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954</Words>
  <Application>Microsoft Macintosh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Introduction to Linux Part 3 Programming Power-Up Bridging the Bench-Machine Learning Gap</vt:lpstr>
      <vt:lpstr>PowerPoint Presentation</vt:lpstr>
      <vt:lpstr>Grep/Sed/Awk are three powerful tools to accomplish most common text manipulations in Linux</vt:lpstr>
      <vt:lpstr>PowerPoint Presentation</vt:lpstr>
      <vt:lpstr>Awk: an excellent extraction tool</vt:lpstr>
      <vt:lpstr>Awk is great for working with data frames</vt:lpstr>
      <vt:lpstr>Pipes: Useful when performing multiple steps</vt:lpstr>
      <vt:lpstr>Let’s play around with pipes</vt:lpstr>
      <vt:lpstr>Awk: an excellent extraction tool</vt:lpstr>
      <vt:lpstr>Screens: Useful when running long programs</vt:lpstr>
      <vt:lpstr>How to set, detach, reattach, and kill screens</vt:lpstr>
      <vt:lpstr>Let’s play around with screens!</vt:lpstr>
      <vt:lpstr>How to set, detach, reattach, and kill screens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 Part 3 Programming Power-Up Bridging the Bench-Machine Learning Gap</dc:title>
  <dc:creator>Emily Beck</dc:creator>
  <cp:lastModifiedBy>Emily Beck</cp:lastModifiedBy>
  <cp:revision>4</cp:revision>
  <dcterms:created xsi:type="dcterms:W3CDTF">2022-05-29T18:59:36Z</dcterms:created>
  <dcterms:modified xsi:type="dcterms:W3CDTF">2022-06-01T18:27:51Z</dcterms:modified>
</cp:coreProperties>
</file>