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04" r:id="rId3"/>
    <p:sldId id="285" r:id="rId4"/>
    <p:sldId id="286" r:id="rId5"/>
    <p:sldId id="269" r:id="rId6"/>
    <p:sldId id="259" r:id="rId7"/>
    <p:sldId id="258" r:id="rId8"/>
    <p:sldId id="270" r:id="rId9"/>
    <p:sldId id="291" r:id="rId10"/>
    <p:sldId id="264" r:id="rId11"/>
    <p:sldId id="287" r:id="rId12"/>
    <p:sldId id="260" r:id="rId13"/>
    <p:sldId id="265" r:id="rId14"/>
    <p:sldId id="257" r:id="rId15"/>
    <p:sldId id="261" r:id="rId16"/>
    <p:sldId id="271" r:id="rId17"/>
    <p:sldId id="266" r:id="rId18"/>
    <p:sldId id="294" r:id="rId19"/>
    <p:sldId id="293" r:id="rId20"/>
    <p:sldId id="295" r:id="rId21"/>
    <p:sldId id="297" r:id="rId22"/>
    <p:sldId id="300" r:id="rId23"/>
    <p:sldId id="296" r:id="rId24"/>
    <p:sldId id="298" r:id="rId25"/>
    <p:sldId id="301" r:id="rId26"/>
    <p:sldId id="302" r:id="rId27"/>
    <p:sldId id="305" r:id="rId28"/>
    <p:sldId id="284" r:id="rId29"/>
    <p:sldId id="303" r:id="rId30"/>
    <p:sldId id="292"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06"/>
    <p:restoredTop sz="74744"/>
  </p:normalViewPr>
  <p:slideViewPr>
    <p:cSldViewPr snapToGrid="0" snapToObjects="1">
      <p:cViewPr varScale="1">
        <p:scale>
          <a:sx n="114" d="100"/>
          <a:sy n="114" d="100"/>
        </p:scale>
        <p:origin x="640"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7" d="100"/>
          <a:sy n="117"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8C2F4-F781-034D-A742-B6D3765181E6}" type="datetimeFigureOut">
              <a:rPr lang="en-US" smtClean="0"/>
              <a:t>7/13/23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A0E25-02A4-E54E-ABAE-BDAA005BDA79}" type="slidenum">
              <a:rPr lang="en-US" smtClean="0"/>
              <a:t>‹#›</a:t>
            </a:fld>
            <a:endParaRPr lang="en-US"/>
          </a:p>
        </p:txBody>
      </p:sp>
    </p:spTree>
    <p:extLst>
      <p:ext uri="{BB962C8B-B14F-4D97-AF65-F5344CB8AC3E}">
        <p14:creationId xmlns:p14="http://schemas.microsoft.com/office/powerpoint/2010/main" val="173755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a:t>
            </a:fld>
            <a:endParaRPr lang="en-US"/>
          </a:p>
        </p:txBody>
      </p:sp>
    </p:spTree>
    <p:extLst>
      <p:ext uri="{BB962C8B-B14F-4D97-AF65-F5344CB8AC3E}">
        <p14:creationId xmlns:p14="http://schemas.microsoft.com/office/powerpoint/2010/main" val="2405194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Reproducible Research</a:t>
            </a:r>
          </a:p>
          <a:p>
            <a:endParaRPr lang="en-US" dirty="0"/>
          </a:p>
          <a:p>
            <a:endParaRPr lang="en-US" dirty="0"/>
          </a:p>
          <a:p>
            <a:pPr marL="171450" indent="-171450">
              <a:buFontTx/>
              <a:buChar char="-"/>
            </a:pPr>
            <a:r>
              <a:rPr lang="en-US" dirty="0"/>
              <a:t>Other scientists will be not be able to re-collect your data </a:t>
            </a:r>
          </a:p>
          <a:p>
            <a:pPr marL="171450" indent="-171450">
              <a:buFontTx/>
              <a:buChar char="-"/>
            </a:pPr>
            <a:r>
              <a:rPr lang="en-US" dirty="0"/>
              <a:t>Technical reproducibility - given the same data you should be able to arrive a the same conclusions</a:t>
            </a:r>
          </a:p>
          <a:p>
            <a:pPr marL="171450" indent="-171450">
              <a:buFontTx/>
              <a:buChar char="-"/>
            </a:pPr>
            <a:r>
              <a:rPr lang="en-US" dirty="0"/>
              <a:t>Exact reproducibility- given the same data you should be able to arrive at the exact same results</a:t>
            </a:r>
          </a:p>
          <a:p>
            <a:pPr marL="171450" indent="-171450">
              <a:buFontTx/>
              <a:buChar char="-"/>
            </a:pPr>
            <a:r>
              <a:rPr lang="en-US" dirty="0"/>
              <a:t>Scientific generalization – a person should be able to collect their own data use your methods and arrive at the same conclusions</a:t>
            </a:r>
          </a:p>
          <a:p>
            <a:pPr marL="171450" indent="-171450">
              <a:buFontTx/>
              <a:buChar char="-"/>
            </a:pPr>
            <a:endParaRPr lang="en-US" dirty="0"/>
          </a:p>
          <a:p>
            <a:pPr marL="171450" indent="-171450">
              <a:buFontTx/>
              <a:buChar char="-"/>
            </a:pPr>
            <a:r>
              <a:rPr lang="en-US" dirty="0"/>
              <a:t>All of these are a little bit different – most of what we’re discussing here is referring to reproducibility in the technical sense not the scientific generalization sense.</a:t>
            </a:r>
          </a:p>
        </p:txBody>
      </p:sp>
      <p:sp>
        <p:nvSpPr>
          <p:cNvPr id="4" name="Slide Number Placeholder 3"/>
          <p:cNvSpPr>
            <a:spLocks noGrp="1"/>
          </p:cNvSpPr>
          <p:nvPr>
            <p:ph type="sldNum" sz="quarter" idx="5"/>
          </p:nvPr>
        </p:nvSpPr>
        <p:spPr/>
        <p:txBody>
          <a:bodyPr/>
          <a:lstStyle/>
          <a:p>
            <a:fld id="{B55A0E25-02A4-E54E-ABAE-BDAA005BDA79}" type="slidenum">
              <a:rPr lang="en-US" smtClean="0"/>
              <a:t>10</a:t>
            </a:fld>
            <a:endParaRPr lang="en-US"/>
          </a:p>
        </p:txBody>
      </p:sp>
    </p:spTree>
    <p:extLst>
      <p:ext uri="{BB962C8B-B14F-4D97-AF65-F5344CB8AC3E}">
        <p14:creationId xmlns:p14="http://schemas.microsoft.com/office/powerpoint/2010/main" val="26036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to building a reproducible workflow, and going through really any computational project is  figuring out what your workflow will be and how data will flow through it.</a:t>
            </a:r>
          </a:p>
          <a:p>
            <a:endParaRPr lang="en-US" dirty="0"/>
          </a:p>
          <a:p>
            <a:r>
              <a:rPr lang="en-US" dirty="0"/>
              <a:t>Data will be involved in every step of your study in some form or another</a:t>
            </a:r>
          </a:p>
          <a:p>
            <a:endParaRPr lang="en-US" dirty="0"/>
          </a:p>
          <a:p>
            <a:endParaRPr lang="en-US" dirty="0"/>
          </a:p>
          <a:p>
            <a:r>
              <a:rPr lang="en-US" dirty="0"/>
              <a:t>It’s okay to say I’m not sure!  Make sure to budget some time to figure out how to do a step and decided whether it will work or not</a:t>
            </a:r>
          </a:p>
        </p:txBody>
      </p:sp>
      <p:sp>
        <p:nvSpPr>
          <p:cNvPr id="4" name="Slide Number Placeholder 3"/>
          <p:cNvSpPr>
            <a:spLocks noGrp="1"/>
          </p:cNvSpPr>
          <p:nvPr>
            <p:ph type="sldNum" sz="quarter" idx="5"/>
          </p:nvPr>
        </p:nvSpPr>
        <p:spPr/>
        <p:txBody>
          <a:bodyPr/>
          <a:lstStyle/>
          <a:p>
            <a:fld id="{B55A0E25-02A4-E54E-ABAE-BDAA005BDA79}" type="slidenum">
              <a:rPr lang="en-US" smtClean="0"/>
              <a:t>11</a:t>
            </a:fld>
            <a:endParaRPr lang="en-US"/>
          </a:p>
        </p:txBody>
      </p:sp>
    </p:spTree>
    <p:extLst>
      <p:ext uri="{BB962C8B-B14F-4D97-AF65-F5344CB8AC3E}">
        <p14:creationId xmlns:p14="http://schemas.microsoft.com/office/powerpoint/2010/main" val="12118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often have a parallel sets of requirement’s</a:t>
            </a:r>
          </a:p>
          <a:p>
            <a:endParaRPr lang="en-US" dirty="0"/>
          </a:p>
          <a:p>
            <a:r>
              <a:rPr lang="en-US" dirty="0"/>
              <a:t>Practices and the tools to help you do them – we’ll </a:t>
            </a:r>
            <a:r>
              <a:rPr lang="en-US" dirty="0" err="1"/>
              <a:t>disucss</a:t>
            </a:r>
            <a:r>
              <a:rPr lang="en-US" dirty="0"/>
              <a:t> practices today and get into the tools in the programming powerups and following lectures</a:t>
            </a:r>
          </a:p>
        </p:txBody>
      </p:sp>
      <p:sp>
        <p:nvSpPr>
          <p:cNvPr id="4" name="Slide Number Placeholder 3"/>
          <p:cNvSpPr>
            <a:spLocks noGrp="1"/>
          </p:cNvSpPr>
          <p:nvPr>
            <p:ph type="sldNum" sz="quarter" idx="5"/>
          </p:nvPr>
        </p:nvSpPr>
        <p:spPr/>
        <p:txBody>
          <a:bodyPr/>
          <a:lstStyle/>
          <a:p>
            <a:fld id="{B55A0E25-02A4-E54E-ABAE-BDAA005BDA79}" type="slidenum">
              <a:rPr lang="en-US" smtClean="0"/>
              <a:t>12</a:t>
            </a:fld>
            <a:endParaRPr lang="en-US"/>
          </a:p>
        </p:txBody>
      </p:sp>
    </p:spTree>
    <p:extLst>
      <p:ext uri="{BB962C8B-B14F-4D97-AF65-F5344CB8AC3E}">
        <p14:creationId xmlns:p14="http://schemas.microsoft.com/office/powerpoint/2010/main" val="34162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13</a:t>
            </a:fld>
            <a:endParaRPr lang="en-US"/>
          </a:p>
        </p:txBody>
      </p:sp>
    </p:spTree>
    <p:extLst>
      <p:ext uri="{BB962C8B-B14F-4D97-AF65-F5344CB8AC3E}">
        <p14:creationId xmlns:p14="http://schemas.microsoft.com/office/powerpoint/2010/main" val="409043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15</a:t>
            </a:fld>
            <a:endParaRPr lang="en-US"/>
          </a:p>
        </p:txBody>
      </p:sp>
    </p:spTree>
    <p:extLst>
      <p:ext uri="{BB962C8B-B14F-4D97-AF65-F5344CB8AC3E}">
        <p14:creationId xmlns:p14="http://schemas.microsoft.com/office/powerpoint/2010/main" val="203811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18</a:t>
            </a:fld>
            <a:endParaRPr lang="en-US"/>
          </a:p>
        </p:txBody>
      </p:sp>
    </p:spTree>
    <p:extLst>
      <p:ext uri="{BB962C8B-B14F-4D97-AF65-F5344CB8AC3E}">
        <p14:creationId xmlns:p14="http://schemas.microsoft.com/office/powerpoint/2010/main" val="9227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some standards, these also can vary from journal to journal, but these are some common element</a:t>
            </a:r>
          </a:p>
        </p:txBody>
      </p:sp>
      <p:sp>
        <p:nvSpPr>
          <p:cNvPr id="4" name="Slide Number Placeholder 3"/>
          <p:cNvSpPr>
            <a:spLocks noGrp="1"/>
          </p:cNvSpPr>
          <p:nvPr>
            <p:ph type="sldNum" sz="quarter" idx="5"/>
          </p:nvPr>
        </p:nvSpPr>
        <p:spPr/>
        <p:txBody>
          <a:bodyPr/>
          <a:lstStyle/>
          <a:p>
            <a:fld id="{B55A0E25-02A4-E54E-ABAE-BDAA005BDA79}" type="slidenum">
              <a:rPr lang="en-US" smtClean="0"/>
              <a:t>19</a:t>
            </a:fld>
            <a:endParaRPr lang="en-US"/>
          </a:p>
        </p:txBody>
      </p:sp>
    </p:spTree>
    <p:extLst>
      <p:ext uri="{BB962C8B-B14F-4D97-AF65-F5344CB8AC3E}">
        <p14:creationId xmlns:p14="http://schemas.microsoft.com/office/powerpoint/2010/main" val="2192018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 to help you keep track of all of the changes s you’ve made, useful for others too</a:t>
            </a:r>
          </a:p>
          <a:p>
            <a:endParaRPr lang="en-US" dirty="0"/>
          </a:p>
          <a:p>
            <a:r>
              <a:rPr lang="en-US" dirty="0"/>
              <a:t>This result looks weird, what happened when it changed</a:t>
            </a:r>
          </a:p>
        </p:txBody>
      </p:sp>
      <p:sp>
        <p:nvSpPr>
          <p:cNvPr id="4" name="Slide Number Placeholder 3"/>
          <p:cNvSpPr>
            <a:spLocks noGrp="1"/>
          </p:cNvSpPr>
          <p:nvPr>
            <p:ph type="sldNum" sz="quarter" idx="5"/>
          </p:nvPr>
        </p:nvSpPr>
        <p:spPr/>
        <p:txBody>
          <a:bodyPr/>
          <a:lstStyle/>
          <a:p>
            <a:fld id="{B55A0E25-02A4-E54E-ABAE-BDAA005BDA79}" type="slidenum">
              <a:rPr lang="en-US" smtClean="0"/>
              <a:t>20</a:t>
            </a:fld>
            <a:endParaRPr lang="en-US"/>
          </a:p>
        </p:txBody>
      </p:sp>
    </p:spTree>
    <p:extLst>
      <p:ext uri="{BB962C8B-B14F-4D97-AF65-F5344CB8AC3E}">
        <p14:creationId xmlns:p14="http://schemas.microsoft.com/office/powerpoint/2010/main" val="199164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21</a:t>
            </a:fld>
            <a:endParaRPr lang="en-US"/>
          </a:p>
        </p:txBody>
      </p:sp>
    </p:spTree>
    <p:extLst>
      <p:ext uri="{BB962C8B-B14F-4D97-AF65-F5344CB8AC3E}">
        <p14:creationId xmlns:p14="http://schemas.microsoft.com/office/powerpoint/2010/main" val="58742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22</a:t>
            </a:fld>
            <a:endParaRPr lang="en-US"/>
          </a:p>
        </p:txBody>
      </p:sp>
    </p:spTree>
    <p:extLst>
      <p:ext uri="{BB962C8B-B14F-4D97-AF65-F5344CB8AC3E}">
        <p14:creationId xmlns:p14="http://schemas.microsoft.com/office/powerpoint/2010/main" val="207954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a:t>
            </a:r>
          </a:p>
          <a:p>
            <a:endParaRPr lang="en-US" dirty="0"/>
          </a:p>
          <a:p>
            <a:r>
              <a:rPr lang="en-US" dirty="0"/>
              <a:t>Slack Avoid Direct Messages to me or Lillian </a:t>
            </a:r>
          </a:p>
        </p:txBody>
      </p:sp>
      <p:sp>
        <p:nvSpPr>
          <p:cNvPr id="4" name="Slide Number Placeholder 3"/>
          <p:cNvSpPr>
            <a:spLocks noGrp="1"/>
          </p:cNvSpPr>
          <p:nvPr>
            <p:ph type="sldNum" sz="quarter" idx="5"/>
          </p:nvPr>
        </p:nvSpPr>
        <p:spPr/>
        <p:txBody>
          <a:bodyPr/>
          <a:lstStyle/>
          <a:p>
            <a:fld id="{B55A0E25-02A4-E54E-ABAE-BDAA005BDA79}" type="slidenum">
              <a:rPr lang="en-US" smtClean="0"/>
              <a:t>2</a:t>
            </a:fld>
            <a:endParaRPr lang="en-US"/>
          </a:p>
        </p:txBody>
      </p:sp>
    </p:spTree>
    <p:extLst>
      <p:ext uri="{BB962C8B-B14F-4D97-AF65-F5344CB8AC3E}">
        <p14:creationId xmlns:p14="http://schemas.microsoft.com/office/powerpoint/2010/main" val="3158691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577" lvl="2" indent="-457200">
              <a:buAutoNum type="alphaLcPeriod"/>
            </a:pPr>
            <a:r>
              <a:rPr lang="en-US" sz="2000" i="1" dirty="0"/>
              <a:t>1. </a:t>
            </a:r>
            <a:r>
              <a:rPr lang="en-US" sz="3200" i="1" dirty="0">
                <a:highlight>
                  <a:srgbClr val="FFFF00"/>
                </a:highlight>
              </a:rPr>
              <a:t>Documentation</a:t>
            </a:r>
            <a:r>
              <a:rPr lang="en-US" sz="2000" i="1" dirty="0"/>
              <a:t>,  - remember you’ll need to </a:t>
            </a:r>
            <a:r>
              <a:rPr lang="en-US" sz="2000" i="1" dirty="0" err="1"/>
              <a:t>resond</a:t>
            </a:r>
            <a:r>
              <a:rPr lang="en-US" sz="2000" i="1" dirty="0"/>
              <a:t> to your reviewers </a:t>
            </a:r>
            <a:r>
              <a:rPr lang="en-US" sz="2000" i="1" dirty="0" err="1"/>
              <a:t>commtns</a:t>
            </a:r>
            <a:endParaRPr lang="en-US" sz="2000" i="1" dirty="0"/>
          </a:p>
          <a:p>
            <a:pPr marL="1371577" lvl="2" indent="-457200">
              <a:buAutoNum type="alphaLcPeriod"/>
            </a:pPr>
            <a:endParaRPr lang="en-US" sz="2000" i="1" dirty="0"/>
          </a:p>
          <a:p>
            <a:pPr marL="1371577" lvl="2" indent="-457200">
              <a:buAutoNum type="alphaLcPeriod"/>
            </a:pPr>
            <a:r>
              <a:rPr lang="en-US" sz="2000" i="1" dirty="0"/>
              <a:t>2. How are you naming data, are you consistent, can you all access data locations</a:t>
            </a:r>
          </a:p>
          <a:p>
            <a:pPr marL="1371577" lvl="2" indent="-457200">
              <a:buAutoNum type="alphaLcPeriod"/>
            </a:pPr>
            <a:br>
              <a:rPr lang="en-US" sz="2000" i="1" dirty="0"/>
            </a:br>
            <a:br>
              <a:rPr lang="en-US" sz="2000" i="1" dirty="0"/>
            </a:br>
            <a:r>
              <a:rPr lang="en-US" sz="2000" i="1" dirty="0"/>
              <a:t>Publication stuff</a:t>
            </a:r>
          </a:p>
          <a:p>
            <a:pPr marL="1371577" lvl="2" indent="-457200">
              <a:buAutoNum type="alphaLcPeriod"/>
            </a:pPr>
            <a:r>
              <a:rPr lang="en-US" sz="2000" i="1" dirty="0"/>
              <a:t>Communication methods</a:t>
            </a:r>
          </a:p>
          <a:p>
            <a:pPr marL="1371577" lvl="2" indent="-457200">
              <a:buAutoNum type="alphaLcPeriod"/>
            </a:pPr>
            <a:r>
              <a:rPr lang="en-US" sz="2000" i="1" dirty="0"/>
              <a:t>Workflows</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31</a:t>
            </a:fld>
            <a:endParaRPr lang="en-US"/>
          </a:p>
        </p:txBody>
      </p:sp>
    </p:spTree>
    <p:extLst>
      <p:ext uri="{BB962C8B-B14F-4D97-AF65-F5344CB8AC3E}">
        <p14:creationId xmlns:p14="http://schemas.microsoft.com/office/powerpoint/2010/main" val="363574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set yourself up for success and plan for these stages in advance</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a:t>
            </a:fld>
            <a:endParaRPr lang="en-US"/>
          </a:p>
        </p:txBody>
      </p:sp>
    </p:spTree>
    <p:extLst>
      <p:ext uri="{BB962C8B-B14F-4D97-AF65-F5344CB8AC3E}">
        <p14:creationId xmlns:p14="http://schemas.microsoft.com/office/powerpoint/2010/main" val="33476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to use this intentionally with some thought, instead of following automatically</a:t>
            </a:r>
          </a:p>
          <a:p>
            <a:pPr marL="171450" indent="-171450">
              <a:buFont typeface="Arial" panose="020B0604020202020204" pitchFamily="34" charset="0"/>
              <a:buChar char="•"/>
            </a:pPr>
            <a:r>
              <a:rPr lang="en-US" dirty="0"/>
              <a:t>Why is this practice useful?</a:t>
            </a:r>
          </a:p>
          <a:p>
            <a:pPr marL="171450" indent="-171450">
              <a:buFont typeface="Arial" panose="020B0604020202020204" pitchFamily="34" charset="0"/>
              <a:buChar char="•"/>
            </a:pPr>
            <a:r>
              <a:rPr lang="en-US" dirty="0"/>
              <a:t>If it’s Efficiency is this practice really helping me be efficient</a:t>
            </a:r>
          </a:p>
          <a:p>
            <a:pPr marL="628650" lvl="1" indent="-171450">
              <a:buFont typeface="Arial" panose="020B0604020202020204" pitchFamily="34" charset="0"/>
              <a:buChar char="•"/>
            </a:pPr>
            <a:r>
              <a:rPr lang="en-US" dirty="0"/>
              <a:t>How often will I use it</a:t>
            </a:r>
          </a:p>
          <a:p>
            <a:pPr marL="628650" lvl="1" indent="-171450">
              <a:buFont typeface="Arial" panose="020B0604020202020204" pitchFamily="34" charset="0"/>
              <a:buChar char="•"/>
            </a:pPr>
            <a:r>
              <a:rPr lang="en-US" dirty="0"/>
              <a:t>How long will it take me to learn?</a:t>
            </a:r>
          </a:p>
          <a:p>
            <a:pPr marL="171450" lvl="0" indent="-171450">
              <a:buFont typeface="Arial" panose="020B0604020202020204" pitchFamily="34" charset="0"/>
              <a:buChar char="•"/>
            </a:pPr>
            <a:r>
              <a:rPr lang="en-US" dirty="0"/>
              <a:t>If it High Quality Results are the practices the ones acknowledged by my field</a:t>
            </a:r>
          </a:p>
        </p:txBody>
      </p:sp>
      <p:sp>
        <p:nvSpPr>
          <p:cNvPr id="4" name="Slide Number Placeholder 3"/>
          <p:cNvSpPr>
            <a:spLocks noGrp="1"/>
          </p:cNvSpPr>
          <p:nvPr>
            <p:ph type="sldNum" sz="quarter" idx="5"/>
          </p:nvPr>
        </p:nvSpPr>
        <p:spPr/>
        <p:txBody>
          <a:bodyPr/>
          <a:lstStyle/>
          <a:p>
            <a:fld id="{B55A0E25-02A4-E54E-ABAE-BDAA005BDA79}" type="slidenum">
              <a:rPr lang="en-US" smtClean="0"/>
              <a:t>4</a:t>
            </a:fld>
            <a:endParaRPr lang="en-US"/>
          </a:p>
        </p:txBody>
      </p:sp>
    </p:spTree>
    <p:extLst>
      <p:ext uri="{BB962C8B-B14F-4D97-AF65-F5344CB8AC3E}">
        <p14:creationId xmlns:p14="http://schemas.microsoft.com/office/powerpoint/2010/main" val="112636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set of ideals for best practices in an open science framework</a:t>
            </a:r>
          </a:p>
          <a:p>
            <a:pPr marL="171450" indent="-171450">
              <a:buFont typeface="Arial" panose="020B0604020202020204" pitchFamily="34" charset="0"/>
              <a:buChar char="•"/>
            </a:pPr>
            <a:r>
              <a:rPr lang="en-US" dirty="0"/>
              <a:t>Share everything</a:t>
            </a:r>
          </a:p>
          <a:p>
            <a:pPr marL="171450" indent="-171450">
              <a:buFont typeface="Arial" panose="020B0604020202020204" pitchFamily="34" charset="0"/>
              <a:buChar char="•"/>
            </a:pPr>
            <a:r>
              <a:rPr lang="en-US" dirty="0"/>
              <a:t>Transparency - Peer Review </a:t>
            </a:r>
          </a:p>
          <a:p>
            <a:pPr marL="171450" indent="-171450">
              <a:buFont typeface="Arial" panose="020B0604020202020204" pitchFamily="34" charset="0"/>
              <a:buChar char="•"/>
            </a:pPr>
            <a:r>
              <a:rPr lang="en-US" dirty="0"/>
              <a:t>Collaboration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Argument is that this produces better science </a:t>
            </a:r>
          </a:p>
          <a:p>
            <a:pPr marL="628650" lvl="1" indent="-171450">
              <a:buFont typeface="Arial" panose="020B0604020202020204" pitchFamily="34" charset="0"/>
              <a:buChar char="•"/>
            </a:pPr>
            <a:r>
              <a:rPr lang="en-US" dirty="0"/>
              <a:t>Community can judge articles and quality of review themselves</a:t>
            </a:r>
          </a:p>
          <a:p>
            <a:pPr marL="628650" lvl="1" indent="-171450">
              <a:buFont typeface="Arial" panose="020B0604020202020204" pitchFamily="34" charset="0"/>
              <a:buChar char="•"/>
            </a:pPr>
            <a:r>
              <a:rPr lang="en-US" dirty="0"/>
              <a:t>Data and code can be run by anyone</a:t>
            </a:r>
          </a:p>
          <a:p>
            <a:pPr marL="628650" lvl="1" indent="-171450">
              <a:buFont typeface="Arial" panose="020B0604020202020204" pitchFamily="34" charset="0"/>
              <a:buChar char="•"/>
            </a:pPr>
            <a:r>
              <a:rPr lang="en-US" dirty="0"/>
              <a:t>Ideas flow within a social networks</a:t>
            </a:r>
          </a:p>
        </p:txBody>
      </p:sp>
      <p:sp>
        <p:nvSpPr>
          <p:cNvPr id="4" name="Slide Number Placeholder 3"/>
          <p:cNvSpPr>
            <a:spLocks noGrp="1"/>
          </p:cNvSpPr>
          <p:nvPr>
            <p:ph type="sldNum" sz="quarter" idx="5"/>
          </p:nvPr>
        </p:nvSpPr>
        <p:spPr/>
        <p:txBody>
          <a:bodyPr/>
          <a:lstStyle/>
          <a:p>
            <a:fld id="{B55A0E25-02A4-E54E-ABAE-BDAA005BDA79}" type="slidenum">
              <a:rPr lang="en-US" smtClean="0"/>
              <a:t>5</a:t>
            </a:fld>
            <a:endParaRPr lang="en-US"/>
          </a:p>
        </p:txBody>
      </p:sp>
    </p:spTree>
    <p:extLst>
      <p:ext uri="{BB962C8B-B14F-4D97-AF65-F5344CB8AC3E}">
        <p14:creationId xmlns:p14="http://schemas.microsoft.com/office/powerpoint/2010/main" val="154269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High Quality Results from more involvement</a:t>
            </a:r>
          </a:p>
          <a:p>
            <a:pPr marL="171450" lvl="0" indent="-171450">
              <a:buFont typeface="Arial" panose="020B0604020202020204" pitchFamily="34" charset="0"/>
              <a:buChar char="•"/>
            </a:pPr>
            <a:r>
              <a:rPr lang="en-US" dirty="0"/>
              <a:t>It is not an argument that this is more efficient for you</a:t>
            </a:r>
          </a:p>
          <a:p>
            <a:pPr marL="628650" lvl="1" indent="-171450">
              <a:buFont typeface="Arial" panose="020B0604020202020204" pitchFamily="34" charset="0"/>
              <a:buChar char="•"/>
            </a:pPr>
            <a:r>
              <a:rPr lang="en-US" dirty="0"/>
              <a:t>All these steps take time</a:t>
            </a:r>
          </a:p>
          <a:p>
            <a:pPr marL="628650" lvl="1" indent="-171450">
              <a:buFont typeface="Arial" panose="020B0604020202020204" pitchFamily="34" charset="0"/>
              <a:buChar char="•"/>
            </a:pPr>
            <a:r>
              <a:rPr lang="en-US" dirty="0"/>
              <a:t>Sometimes harder to stand out </a:t>
            </a:r>
          </a:p>
          <a:p>
            <a:pPr marL="171450" lvl="0" indent="-171450">
              <a:buFont typeface="Arial" panose="020B0604020202020204" pitchFamily="34" charset="0"/>
              <a:buChar char="•"/>
            </a:pPr>
            <a:r>
              <a:rPr lang="en-US" dirty="0"/>
              <a:t>It</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6</a:t>
            </a:fld>
            <a:endParaRPr lang="en-US"/>
          </a:p>
        </p:txBody>
      </p:sp>
    </p:spTree>
    <p:extLst>
      <p:ext uri="{BB962C8B-B14F-4D97-AF65-F5344CB8AC3E}">
        <p14:creationId xmlns:p14="http://schemas.microsoft.com/office/powerpoint/2010/main" val="5119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Can people use your data?</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is also does not argue for</a:t>
            </a:r>
          </a:p>
          <a:p>
            <a:pPr marL="628650" lvl="1" indent="-171450">
              <a:buFont typeface="Arial" panose="020B0604020202020204" pitchFamily="34" charset="0"/>
              <a:buChar char="•"/>
            </a:pPr>
            <a:r>
              <a:rPr lang="en-US" dirty="0"/>
              <a:t>Subject Privacy</a:t>
            </a:r>
          </a:p>
          <a:p>
            <a:pPr marL="628650" lvl="1" indent="-171450">
              <a:buFont typeface="Arial" panose="020B0604020202020204" pitchFamily="34" charset="0"/>
              <a:buChar char="•"/>
            </a:pPr>
            <a:r>
              <a:rPr lang="en-US" dirty="0"/>
              <a:t>Ethical/controlled use of tools</a:t>
            </a:r>
          </a:p>
          <a:p>
            <a:pPr marL="628650" lvl="1" indent="-171450">
              <a:buFont typeface="Arial" panose="020B0604020202020204" pitchFamily="34" charset="0"/>
              <a:buChar char="•"/>
            </a:pPr>
            <a:r>
              <a:rPr lang="en-US" dirty="0"/>
              <a:t>Collective benefit (except for consumers of science as a whole)</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7</a:t>
            </a:fld>
            <a:endParaRPr lang="en-US"/>
          </a:p>
        </p:txBody>
      </p:sp>
    </p:spTree>
    <p:extLst>
      <p:ext uri="{BB962C8B-B14F-4D97-AF65-F5344CB8AC3E}">
        <p14:creationId xmlns:p14="http://schemas.microsoft.com/office/powerpoint/2010/main" val="180626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 science framework doesn’t for example have built in</a:t>
            </a:r>
          </a:p>
          <a:p>
            <a:br>
              <a:rPr lang="en-US" dirty="0"/>
            </a:br>
            <a:r>
              <a:rPr lang="en-US" dirty="0"/>
              <a:t>Who is benefiting from the science being done?</a:t>
            </a:r>
          </a:p>
          <a:p>
            <a:r>
              <a:rPr lang="en-US" dirty="0"/>
              <a:t>Should data be made public?</a:t>
            </a:r>
          </a:p>
          <a:p>
            <a:r>
              <a:rPr lang="en-US" dirty="0"/>
              <a:t>Is the it ethical to release results?</a:t>
            </a:r>
          </a:p>
          <a:p>
            <a:endParaRPr lang="en-US" dirty="0"/>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8</a:t>
            </a:fld>
            <a:endParaRPr lang="en-US"/>
          </a:p>
        </p:txBody>
      </p:sp>
    </p:spTree>
    <p:extLst>
      <p:ext uri="{BB962C8B-B14F-4D97-AF65-F5344CB8AC3E}">
        <p14:creationId xmlns:p14="http://schemas.microsoft.com/office/powerpoint/2010/main" val="302943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t>
            </a:r>
          </a:p>
          <a:p>
            <a:endParaRPr lang="en-US" dirty="0"/>
          </a:p>
          <a:p>
            <a:r>
              <a:rPr lang="en-US" dirty="0"/>
              <a:t>Some Practices we’ll discuss</a:t>
            </a:r>
          </a:p>
          <a:p>
            <a:endParaRPr lang="en-US" dirty="0"/>
          </a:p>
          <a:p>
            <a:endParaRPr lang="en-US" dirty="0"/>
          </a:p>
          <a:p>
            <a:r>
              <a:rPr lang="en-US" dirty="0"/>
              <a:t>Everything we’re talking about has a purpose, some have several it’s worth giving a fair bit of thought</a:t>
            </a:r>
          </a:p>
          <a:p>
            <a:r>
              <a:rPr lang="en-US" dirty="0"/>
              <a:t>* Note it’s often best if you can to do this once and stick with it until you find a reason to change</a:t>
            </a:r>
          </a:p>
        </p:txBody>
      </p:sp>
      <p:sp>
        <p:nvSpPr>
          <p:cNvPr id="4" name="Slide Number Placeholder 3"/>
          <p:cNvSpPr>
            <a:spLocks noGrp="1"/>
          </p:cNvSpPr>
          <p:nvPr>
            <p:ph type="sldNum" sz="quarter" idx="5"/>
          </p:nvPr>
        </p:nvSpPr>
        <p:spPr/>
        <p:txBody>
          <a:bodyPr/>
          <a:lstStyle/>
          <a:p>
            <a:fld id="{B55A0E25-02A4-E54E-ABAE-BDAA005BDA79}" type="slidenum">
              <a:rPr lang="en-US" smtClean="0"/>
              <a:t>9</a:t>
            </a:fld>
            <a:endParaRPr lang="en-US"/>
          </a:p>
        </p:txBody>
      </p:sp>
    </p:spTree>
    <p:extLst>
      <p:ext uri="{BB962C8B-B14F-4D97-AF65-F5344CB8AC3E}">
        <p14:creationId xmlns:p14="http://schemas.microsoft.com/office/powerpoint/2010/main" val="20157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C9D-E730-974E-8BD5-23C223ADE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5D7B8-6B7E-7B40-9A0C-6BA1F6D234A5}"/>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82652-1C6F-7742-8A5A-37B26E54535A}"/>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5" name="Footer Placeholder 4">
            <a:extLst>
              <a:ext uri="{FF2B5EF4-FFF2-40B4-BE49-F238E27FC236}">
                <a16:creationId xmlns:a16="http://schemas.microsoft.com/office/drawing/2014/main" id="{41A441EB-6F30-2245-AC17-46482A0CC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49E06-16ED-9348-B867-1634077BD856}"/>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81338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6D8B-0B5D-FB43-A613-2658245FC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64A8E-CE19-2248-A7FD-DFB40E785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B9D5F-E875-6845-B5CB-44A4E7B88690}"/>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5" name="Footer Placeholder 4">
            <a:extLst>
              <a:ext uri="{FF2B5EF4-FFF2-40B4-BE49-F238E27FC236}">
                <a16:creationId xmlns:a16="http://schemas.microsoft.com/office/drawing/2014/main" id="{4FE08E5C-8E11-F24F-86F5-5807B2F7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F27BC-8598-9A4A-AE2C-92B6AB7B816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6437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AA5FA-2BB7-5E48-9186-8EE53B90C81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0F50-D507-2F4B-9C54-83B57F64FC3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13FB1-AD00-0E48-8E34-C405AA79C83B}"/>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5" name="Footer Placeholder 4">
            <a:extLst>
              <a:ext uri="{FF2B5EF4-FFF2-40B4-BE49-F238E27FC236}">
                <a16:creationId xmlns:a16="http://schemas.microsoft.com/office/drawing/2014/main" id="{C6EBBF35-C5DF-194E-9463-4E60A8E19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E82C-5993-B442-9952-B0CB3E911D40}"/>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33852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112B-10C1-FF4A-AA86-EED08CDE2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C9610-B74D-314D-9661-8981DE269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B36F-1106-1544-819E-5029CF762611}"/>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5" name="Footer Placeholder 4">
            <a:extLst>
              <a:ext uri="{FF2B5EF4-FFF2-40B4-BE49-F238E27FC236}">
                <a16:creationId xmlns:a16="http://schemas.microsoft.com/office/drawing/2014/main" id="{CA726A0A-5C22-7E48-9370-9951277A2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DB376-559A-5E45-BA88-C88DF0FE9822}"/>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51490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6F64-E4AC-8945-9E92-04FB4E44443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13E4-E44A-0C45-8AFF-3D42EC86001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3D0BE-1647-CB4D-97A6-45547FCBCF75}"/>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5" name="Footer Placeholder 4">
            <a:extLst>
              <a:ext uri="{FF2B5EF4-FFF2-40B4-BE49-F238E27FC236}">
                <a16:creationId xmlns:a16="http://schemas.microsoft.com/office/drawing/2014/main" id="{702F9662-F8BF-C34C-BAA2-C234B3CCF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BFA3-D790-3143-91C0-5DD921A4DB0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57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76D-1F95-FF4E-9267-71CEA7098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601EE-763C-A44E-A7EC-19C1EF052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216B7-D010-2043-8BD9-17C50C04D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5CF35-D9EE-F143-83CC-894CE617FF74}"/>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6" name="Footer Placeholder 5">
            <a:extLst>
              <a:ext uri="{FF2B5EF4-FFF2-40B4-BE49-F238E27FC236}">
                <a16:creationId xmlns:a16="http://schemas.microsoft.com/office/drawing/2014/main" id="{9CAE29B7-85CB-624E-BC0E-076ABCE94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F6F87-B0DF-EE4E-BD98-39F702B0D6AC}"/>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892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38E3-BAEF-0645-9F9B-696330E0EE7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98238-7F5C-AC4C-B20A-E9A07CA4D23A}"/>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D4763-B361-644B-9CFF-27289134DDD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30D00C-7FEC-BF41-A8C4-B158A93D7FA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3099D-892B-6C42-90A4-922FF6595DF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8F982-07F6-E749-A36D-09796EF021AA}"/>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8" name="Footer Placeholder 7">
            <a:extLst>
              <a:ext uri="{FF2B5EF4-FFF2-40B4-BE49-F238E27FC236}">
                <a16:creationId xmlns:a16="http://schemas.microsoft.com/office/drawing/2014/main" id="{E9EEE578-4E74-C040-8BA6-A48C77B27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D4EE4B-11EB-854F-8520-5E037E72D3AF}"/>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6025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2A49-FCCD-9149-89C8-D07801C40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9DC65-4975-8C48-AEBB-9A1CABA92774}"/>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4" name="Footer Placeholder 3">
            <a:extLst>
              <a:ext uri="{FF2B5EF4-FFF2-40B4-BE49-F238E27FC236}">
                <a16:creationId xmlns:a16="http://schemas.microsoft.com/office/drawing/2014/main" id="{C82D454C-6219-EC45-8198-9342BD085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73BBA-D1A3-D649-8895-D35D361ACE0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6109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F92C7-7162-6F4E-BFDE-8D85A8716519}"/>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3" name="Footer Placeholder 2">
            <a:extLst>
              <a:ext uri="{FF2B5EF4-FFF2-40B4-BE49-F238E27FC236}">
                <a16:creationId xmlns:a16="http://schemas.microsoft.com/office/drawing/2014/main" id="{CEF47F9F-65A1-F34E-8A6D-82737E49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5DC49-5B91-0744-A812-2ECC57AE459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84855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01CF-5414-B84C-A299-A2094FD46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48A8F-528C-3047-ACD3-B46B36D8727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BFAB2-18CC-5646-B02D-2652AF0D364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F44AA-AC0C-0A44-B233-E00D9AE51FF8}"/>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6" name="Footer Placeholder 5">
            <a:extLst>
              <a:ext uri="{FF2B5EF4-FFF2-40B4-BE49-F238E27FC236}">
                <a16:creationId xmlns:a16="http://schemas.microsoft.com/office/drawing/2014/main" id="{FE58993E-007B-F54E-9E54-0E5783447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06F5C-D7FF-C447-9249-23BA7FA0D2AB}"/>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6733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E8E6-23C3-0C4D-9431-D21DE1DE7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3C6F27-E13A-2244-B32F-9BD3914D9557}"/>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C0F89CE6-CC28-4944-8C67-D70EE530D2F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2DBD7-AFAD-984D-B693-91969947AEF4}"/>
              </a:ext>
            </a:extLst>
          </p:cNvPr>
          <p:cNvSpPr>
            <a:spLocks noGrp="1"/>
          </p:cNvSpPr>
          <p:nvPr>
            <p:ph type="dt" sz="half" idx="10"/>
          </p:nvPr>
        </p:nvSpPr>
        <p:spPr/>
        <p:txBody>
          <a:bodyPr/>
          <a:lstStyle/>
          <a:p>
            <a:fld id="{BC2E0F42-2732-0946-871B-2BECB08500FA}" type="datetimeFigureOut">
              <a:rPr lang="en-US" smtClean="0"/>
              <a:t>7/13/23</a:t>
            </a:fld>
            <a:endParaRPr lang="en-US"/>
          </a:p>
        </p:txBody>
      </p:sp>
      <p:sp>
        <p:nvSpPr>
          <p:cNvPr id="6" name="Footer Placeholder 5">
            <a:extLst>
              <a:ext uri="{FF2B5EF4-FFF2-40B4-BE49-F238E27FC236}">
                <a16:creationId xmlns:a16="http://schemas.microsoft.com/office/drawing/2014/main" id="{1295C2A8-EE72-2B44-B4BF-ED5778903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5744E-3A1A-174A-B0D3-A021358FE1CA}"/>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1242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A2F77-2DAF-124F-A91F-4C656A9B757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2448A-9A77-A840-8432-B3F2EF8BA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7DC1E-CF9C-4A49-9928-E7A2FB13630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E0F42-2732-0946-871B-2BECB08500FA}" type="datetimeFigureOut">
              <a:rPr lang="en-US" smtClean="0"/>
              <a:t>7/13/23</a:t>
            </a:fld>
            <a:endParaRPr lang="en-US"/>
          </a:p>
        </p:txBody>
      </p:sp>
      <p:sp>
        <p:nvSpPr>
          <p:cNvPr id="5" name="Footer Placeholder 4">
            <a:extLst>
              <a:ext uri="{FF2B5EF4-FFF2-40B4-BE49-F238E27FC236}">
                <a16:creationId xmlns:a16="http://schemas.microsoft.com/office/drawing/2014/main" id="{443F3AB3-64EE-2E43-9B47-8C62C353870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7B206-EF39-A14D-A0F6-603D4411CBC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72293-1A32-C246-B383-FD86FF83AFB9}" type="slidenum">
              <a:rPr lang="en-US" smtClean="0"/>
              <a:t>‹#›</a:t>
            </a:fld>
            <a:endParaRPr lang="en-US"/>
          </a:p>
        </p:txBody>
      </p:sp>
    </p:spTree>
    <p:extLst>
      <p:ext uri="{BB962C8B-B14F-4D97-AF65-F5344CB8AC3E}">
        <p14:creationId xmlns:p14="http://schemas.microsoft.com/office/powerpoint/2010/main" val="172669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46/annurev-publhealth-012420-1051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tidyverse.org/blog/2017/12/workflow-vs-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rstats.wtf/project-oriented-workflow.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hyperlink" Target="https://reproducible-science-curriculum.github.io/"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uo-data-science.github.io/NetNeuro202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hyperlink" Target="https://anaconda.org/" TargetMode="Externa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hyperlink" Target="https://media.licdn.com/dms/image/C4E0BAQGZq-jtaJfVgQ/company-logo_200_200/0/1644537076341?e=2147483647&amp;v=beta&amp;t=tqUk2TQD0owUsva0yTiMuIRG3GcTkO--xJpt3Ul9tqY" TargetMode="External"/><Relationship Id="rId4" Type="http://schemas.openxmlformats.org/officeDocument/2006/relationships/hyperlink" Target="https://www.google.com/imgres?imgurl=https%3A%2F%2Fsylabs.io%2Fguides%2F3.4%2Fuser-guide%2F_static%2Flogo.png&amp;tbnid=GBGc7zcCag3Y8M&amp;vet=12ahUKEwj3hNyorIWAAxWeIDQIHchqDz4QMygAegUIARDKAQ..i&amp;imgrefurl=https%3A%2F%2Fwww.vanderbilt.edu%2Faccre%2Fdocumentation%2Fsingularity%2F&amp;docid=L-LTiYRekEnpfM&amp;w=495&amp;h=500&amp;q=singularity%20container&amp;client=firefox-b-1-d&amp;ved=2ahUKEwj3hNyorIWAAxWeIDQIHchqDz4QMygAegUIARDKAQ" TargetMode="External"/><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google.com/imgres?imgurl=https%3A%2F%2Fwww.nvidia.com%2Fcontent%2Fdam%2Fen-zz%2FSolutions%2FData-Center%2Fa100%2Fnvidia-a100-hgx-3qtr-front-left-2c50-p%402x.jpg&amp;tbnid=_EH0pbT_pFgZQM&amp;vet=12ahUKEwjSisHGzoSAAxXEOTQIHfefBJEQMygAegUIARDCAg..i&amp;imgrefurl=https%3A%2F%2Fwww.nvidia.com%2Fen-us%2Fdata-center%2Fa100%2F&amp;docid=EwM9FJnoOtuMJM&amp;w=1200&amp;h=675&amp;q=gpus%20a100&amp;client=firefox-b-1-d&amp;ved=2ahUKEwjSisHGzoSAAxXEOTQIHfefBJEQMygAegUIARDCAg" TargetMode="Externa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hyperlink" Target="https://www.google.com/imgres?imgurl=https%3A%2F%2Fwww.pcgamesn.com%2Fwp-content%2Fsites%2Fpcgamesn%2F2017%2F09%2Fcpu-upgrade.jpg&amp;tbnid=97bToAA1teWQxM&amp;vet=12ahUKEwjl7crTzoSAAxWnATQIHQs-CW8QMygFegUIARDsAg..i&amp;imgrefurl=https%3A%2F%2Fwww.pcgamesn.com%2Fcpu-upgrade&amp;docid=f97HnVcyFYz7_M&amp;w=1920&amp;h=1080&amp;q=cpu&amp;client=firefox-b-1-d&amp;ved=2ahUKEwjl7crTzoSAAxWnATQIHQs-CW8QMygFegUIARDsAg" TargetMode="Externa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style.tidyverse.org/index.html" TargetMode="External"/><Relationship Id="rId2" Type="http://schemas.openxmlformats.org/officeDocument/2006/relationships/hyperlink" Target="https://peps.python.org/pep-0008/"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ohi-science.org/betterscienceinlesstime/"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go-fair.org/fair-principl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ida-global.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eps.python.org/pep-0008/#a-foolish-consistency-is-the-hobgoblin-of-little-min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7A6-78BF-794B-B399-6A9F994F3408}"/>
              </a:ext>
            </a:extLst>
          </p:cNvPr>
          <p:cNvSpPr>
            <a:spLocks noGrp="1"/>
          </p:cNvSpPr>
          <p:nvPr>
            <p:ph type="ctrTitle"/>
          </p:nvPr>
        </p:nvSpPr>
        <p:spPr>
          <a:xfrm>
            <a:off x="1" y="1357149"/>
            <a:ext cx="12192000" cy="2387600"/>
          </a:xfrm>
        </p:spPr>
        <p:txBody>
          <a:bodyPr/>
          <a:lstStyle/>
          <a:p>
            <a:r>
              <a:rPr lang="en-US" dirty="0"/>
              <a:t>Good Data Science Practices</a:t>
            </a:r>
          </a:p>
        </p:txBody>
      </p:sp>
      <p:sp>
        <p:nvSpPr>
          <p:cNvPr id="3" name="Subtitle 2">
            <a:extLst>
              <a:ext uri="{FF2B5EF4-FFF2-40B4-BE49-F238E27FC236}">
                <a16:creationId xmlns:a16="http://schemas.microsoft.com/office/drawing/2014/main" id="{35CA5BE9-132D-0240-B001-30A96BCF773D}"/>
              </a:ext>
            </a:extLst>
          </p:cNvPr>
          <p:cNvSpPr>
            <a:spLocks noGrp="1"/>
          </p:cNvSpPr>
          <p:nvPr>
            <p:ph type="subTitle" idx="1"/>
          </p:nvPr>
        </p:nvSpPr>
        <p:spPr>
          <a:xfrm>
            <a:off x="1524000" y="3744749"/>
            <a:ext cx="9144000" cy="1655763"/>
          </a:xfrm>
        </p:spPr>
        <p:txBody>
          <a:bodyPr/>
          <a:lstStyle/>
          <a:p>
            <a:r>
              <a:rPr lang="en-US" dirty="0"/>
              <a:t>Net Neuro</a:t>
            </a:r>
          </a:p>
          <a:p>
            <a:r>
              <a:rPr lang="en-US" dirty="0"/>
              <a:t>Summer 2023</a:t>
            </a:r>
          </a:p>
        </p:txBody>
      </p:sp>
    </p:spTree>
    <p:extLst>
      <p:ext uri="{BB962C8B-B14F-4D97-AF65-F5344CB8AC3E}">
        <p14:creationId xmlns:p14="http://schemas.microsoft.com/office/powerpoint/2010/main" val="261529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C3EB-AAE5-7B4D-8900-20DAF817074E}"/>
              </a:ext>
            </a:extLst>
          </p:cNvPr>
          <p:cNvSpPr>
            <a:spLocks noGrp="1"/>
          </p:cNvSpPr>
          <p:nvPr>
            <p:ph type="title"/>
          </p:nvPr>
        </p:nvSpPr>
        <p:spPr>
          <a:xfrm>
            <a:off x="838201" y="291091"/>
            <a:ext cx="10515599" cy="932688"/>
          </a:xfrm>
        </p:spPr>
        <p:txBody>
          <a:bodyPr vert="horz" lIns="91440" tIns="45720" rIns="91440" bIns="45720" rtlCol="0" anchor="b">
            <a:normAutofit/>
          </a:bodyPr>
          <a:lstStyle/>
          <a:p>
            <a:r>
              <a:rPr lang="en-US" sz="4600" i="1" dirty="0"/>
              <a:t>Reproducible research… what is it good for?</a:t>
            </a:r>
          </a:p>
        </p:txBody>
      </p:sp>
      <p:sp>
        <p:nvSpPr>
          <p:cNvPr id="4" name="TextBox 3">
            <a:extLst>
              <a:ext uri="{FF2B5EF4-FFF2-40B4-BE49-F238E27FC236}">
                <a16:creationId xmlns:a16="http://schemas.microsoft.com/office/drawing/2014/main" id="{61AC869C-FAE3-D84F-9276-4AA8E698E00A}"/>
              </a:ext>
            </a:extLst>
          </p:cNvPr>
          <p:cNvSpPr txBox="1"/>
          <p:nvPr/>
        </p:nvSpPr>
        <p:spPr>
          <a:xfrm>
            <a:off x="1384949" y="4609584"/>
            <a:ext cx="9098003" cy="523220"/>
          </a:xfrm>
          <a:prstGeom prst="rect">
            <a:avLst/>
          </a:prstGeom>
          <a:noFill/>
        </p:spPr>
        <p:txBody>
          <a:bodyPr wrap="none" rtlCol="0">
            <a:spAutoFit/>
          </a:bodyPr>
          <a:lstStyle/>
          <a:p>
            <a:r>
              <a:rPr lang="en-US" sz="2800" dirty="0">
                <a:hlinkClick r:id="rId3"/>
              </a:rPr>
              <a:t>Peng and Hicks, 2021, </a:t>
            </a:r>
            <a:r>
              <a:rPr lang="en-US" sz="2800" i="1" dirty="0">
                <a:hlinkClick r:id="rId3"/>
              </a:rPr>
              <a:t>Reproducible Research: A retrospective</a:t>
            </a:r>
            <a:endParaRPr lang="en-US" sz="2800" i="1" dirty="0"/>
          </a:p>
        </p:txBody>
      </p:sp>
      <p:sp>
        <p:nvSpPr>
          <p:cNvPr id="5" name="TextBox 4">
            <a:extLst>
              <a:ext uri="{FF2B5EF4-FFF2-40B4-BE49-F238E27FC236}">
                <a16:creationId xmlns:a16="http://schemas.microsoft.com/office/drawing/2014/main" id="{2D54C27E-84DB-434A-9291-6E75D13F5FA7}"/>
              </a:ext>
            </a:extLst>
          </p:cNvPr>
          <p:cNvSpPr txBox="1"/>
          <p:nvPr/>
        </p:nvSpPr>
        <p:spPr>
          <a:xfrm>
            <a:off x="838201" y="1408707"/>
            <a:ext cx="10515598" cy="1384995"/>
          </a:xfrm>
          <a:prstGeom prst="rect">
            <a:avLst/>
          </a:prstGeom>
          <a:noFill/>
        </p:spPr>
        <p:txBody>
          <a:bodyPr wrap="square" rtlCol="0">
            <a:spAutoFit/>
          </a:bodyPr>
          <a:lstStyle/>
          <a:p>
            <a:pPr algn="ctr"/>
            <a:r>
              <a:rPr lang="en-US" sz="2800" dirty="0">
                <a:latin typeface="Avenir Book" panose="02000503020000020003" pitchFamily="2" charset="0"/>
              </a:rPr>
              <a:t>A published data analysis is reproducible if the analytic data sets and the computer code used to create the data analysis are made available to others for independent study and analysis.</a:t>
            </a:r>
          </a:p>
        </p:txBody>
      </p:sp>
      <p:sp>
        <p:nvSpPr>
          <p:cNvPr id="6" name="TextBox 5">
            <a:extLst>
              <a:ext uri="{FF2B5EF4-FFF2-40B4-BE49-F238E27FC236}">
                <a16:creationId xmlns:a16="http://schemas.microsoft.com/office/drawing/2014/main" id="{E7BF8B24-3FFD-2E44-B275-BD0B85245C2E}"/>
              </a:ext>
            </a:extLst>
          </p:cNvPr>
          <p:cNvSpPr txBox="1"/>
          <p:nvPr/>
        </p:nvSpPr>
        <p:spPr>
          <a:xfrm>
            <a:off x="838201" y="2793702"/>
            <a:ext cx="10515598" cy="1815882"/>
          </a:xfrm>
          <a:prstGeom prst="rect">
            <a:avLst/>
          </a:prstGeom>
          <a:noFill/>
        </p:spPr>
        <p:txBody>
          <a:bodyPr wrap="square" rtlCol="0">
            <a:spAutoFit/>
          </a:bodyPr>
          <a:lstStyle/>
          <a:p>
            <a:pPr algn="ctr"/>
            <a:r>
              <a:rPr lang="en-US" sz="2800" dirty="0">
                <a:latin typeface="Avenir Book" panose="02000503020000020003" pitchFamily="2" charset="0"/>
              </a:rPr>
              <a:t>This definition is sufficiently vague that it ultimately raises more questions than it answers. What is an “analytic data set“? What does it mean to be “available”? What is included with the “computer code”?</a:t>
            </a:r>
          </a:p>
        </p:txBody>
      </p:sp>
    </p:spTree>
    <p:extLst>
      <p:ext uri="{BB962C8B-B14F-4D97-AF65-F5344CB8AC3E}">
        <p14:creationId xmlns:p14="http://schemas.microsoft.com/office/powerpoint/2010/main" val="24304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BA85-4F8C-772B-EA11-464ACE8990C0}"/>
              </a:ext>
            </a:extLst>
          </p:cNvPr>
          <p:cNvSpPr>
            <a:spLocks noGrp="1"/>
          </p:cNvSpPr>
          <p:nvPr>
            <p:ph type="title"/>
          </p:nvPr>
        </p:nvSpPr>
        <p:spPr>
          <a:xfrm>
            <a:off x="514109" y="139158"/>
            <a:ext cx="10515600" cy="1325563"/>
          </a:xfrm>
        </p:spPr>
        <p:txBody>
          <a:bodyPr/>
          <a:lstStyle/>
          <a:p>
            <a:r>
              <a:rPr lang="en-US" b="1" dirty="0"/>
              <a:t>Defining your Project </a:t>
            </a:r>
            <a:endParaRPr lang="en-US" dirty="0"/>
          </a:p>
        </p:txBody>
      </p:sp>
      <p:sp>
        <p:nvSpPr>
          <p:cNvPr id="3" name="Content Placeholder 2">
            <a:extLst>
              <a:ext uri="{FF2B5EF4-FFF2-40B4-BE49-F238E27FC236}">
                <a16:creationId xmlns:a16="http://schemas.microsoft.com/office/drawing/2014/main" id="{5AD278D6-9BA9-8349-3814-E7460477233F}"/>
              </a:ext>
            </a:extLst>
          </p:cNvPr>
          <p:cNvSpPr>
            <a:spLocks noGrp="1"/>
          </p:cNvSpPr>
          <p:nvPr>
            <p:ph idx="1"/>
          </p:nvPr>
        </p:nvSpPr>
        <p:spPr>
          <a:xfrm>
            <a:off x="417252" y="1350963"/>
            <a:ext cx="7414549" cy="5034464"/>
          </a:xfrm>
        </p:spPr>
        <p:txBody>
          <a:bodyPr>
            <a:normAutofit fontScale="92500" lnSpcReduction="20000"/>
          </a:bodyPr>
          <a:lstStyle/>
          <a:p>
            <a:r>
              <a:rPr lang="en-US" dirty="0"/>
              <a:t>Start with the Big Picture</a:t>
            </a:r>
          </a:p>
          <a:p>
            <a:pPr lvl="1"/>
            <a:r>
              <a:rPr lang="en-US" dirty="0"/>
              <a:t>What question do I want to answer</a:t>
            </a:r>
          </a:p>
          <a:p>
            <a:pPr lvl="1"/>
            <a:r>
              <a:rPr lang="en-US" dirty="0"/>
              <a:t>How will I know when I’ve succeeded </a:t>
            </a:r>
          </a:p>
          <a:p>
            <a:pPr lvl="1"/>
            <a:r>
              <a:rPr lang="en-US" dirty="0"/>
              <a:t>Who else is going to help</a:t>
            </a:r>
          </a:p>
          <a:p>
            <a:r>
              <a:rPr lang="en-US" dirty="0"/>
              <a:t>What do you need and where to get it?</a:t>
            </a:r>
          </a:p>
          <a:p>
            <a:pPr lvl="1"/>
            <a:r>
              <a:rPr lang="en-US" dirty="0"/>
              <a:t>Collect/Retrieve Data ?</a:t>
            </a:r>
          </a:p>
          <a:p>
            <a:pPr lvl="1"/>
            <a:r>
              <a:rPr lang="en-US" dirty="0"/>
              <a:t>What analyses do you want to try?</a:t>
            </a:r>
          </a:p>
          <a:p>
            <a:r>
              <a:rPr lang="en-US" dirty="0"/>
              <a:t>What steps need to happen to your data?</a:t>
            </a:r>
          </a:p>
          <a:p>
            <a:pPr lvl="1"/>
            <a:r>
              <a:rPr lang="en-US" dirty="0"/>
              <a:t>Start with either downloading or collecting</a:t>
            </a:r>
          </a:p>
          <a:p>
            <a:pPr lvl="1"/>
            <a:r>
              <a:rPr lang="en-US" dirty="0"/>
              <a:t>End with your paper being published</a:t>
            </a:r>
          </a:p>
          <a:p>
            <a:r>
              <a:rPr lang="en-US" dirty="0"/>
              <a:t>How are you going to do each step</a:t>
            </a:r>
          </a:p>
          <a:p>
            <a:pPr lvl="1"/>
            <a:r>
              <a:rPr lang="en-US" dirty="0"/>
              <a:t>What code do you need to write</a:t>
            </a:r>
          </a:p>
          <a:p>
            <a:pPr lvl="1"/>
            <a:r>
              <a:rPr lang="en-US" dirty="0"/>
              <a:t>Who needs to write it</a:t>
            </a:r>
          </a:p>
          <a:p>
            <a:pPr lvl="1"/>
            <a:r>
              <a:rPr lang="en-US" dirty="0"/>
              <a:t>Where is your data stored</a:t>
            </a:r>
          </a:p>
          <a:p>
            <a:pPr lvl="1"/>
            <a:r>
              <a:rPr lang="en-US" dirty="0"/>
              <a:t>Where are you running your code</a:t>
            </a:r>
          </a:p>
          <a:p>
            <a:pPr lvl="1"/>
            <a:endParaRPr lang="en-US" dirty="0"/>
          </a:p>
        </p:txBody>
      </p:sp>
      <p:pic>
        <p:nvPicPr>
          <p:cNvPr id="1026" name="Picture 2" descr="Conductivity and Charge Potential at Atomic Level - CR4 Discussion Thread">
            <a:extLst>
              <a:ext uri="{FF2B5EF4-FFF2-40B4-BE49-F238E27FC236}">
                <a16:creationId xmlns:a16="http://schemas.microsoft.com/office/drawing/2014/main" id="{C8193D7B-5C88-202C-2887-3F8ADBF3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641" y="1350963"/>
            <a:ext cx="39878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45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005E-E301-4F47-AAD3-F34160FE614D}"/>
              </a:ext>
            </a:extLst>
          </p:cNvPr>
          <p:cNvSpPr>
            <a:spLocks noGrp="1"/>
          </p:cNvSpPr>
          <p:nvPr>
            <p:ph type="title"/>
          </p:nvPr>
        </p:nvSpPr>
        <p:spPr>
          <a:xfrm>
            <a:off x="653005" y="295679"/>
            <a:ext cx="10515600" cy="1325563"/>
          </a:xfrm>
        </p:spPr>
        <p:txBody>
          <a:bodyPr/>
          <a:lstStyle/>
          <a:p>
            <a:r>
              <a:rPr lang="en-US" dirty="0"/>
              <a:t>How can we build a reproducible workflow?</a:t>
            </a:r>
          </a:p>
        </p:txBody>
      </p:sp>
      <p:sp>
        <p:nvSpPr>
          <p:cNvPr id="3" name="Content Placeholder 2">
            <a:extLst>
              <a:ext uri="{FF2B5EF4-FFF2-40B4-BE49-F238E27FC236}">
                <a16:creationId xmlns:a16="http://schemas.microsoft.com/office/drawing/2014/main" id="{98A03430-735E-A648-BBCE-7603E920F0AF}"/>
              </a:ext>
            </a:extLst>
          </p:cNvPr>
          <p:cNvSpPr>
            <a:spLocks noGrp="1"/>
          </p:cNvSpPr>
          <p:nvPr>
            <p:ph sz="half" idx="1"/>
          </p:nvPr>
        </p:nvSpPr>
        <p:spPr>
          <a:xfrm>
            <a:off x="398360" y="4609900"/>
            <a:ext cx="12824750" cy="1632031"/>
          </a:xfrm>
        </p:spPr>
        <p:txBody>
          <a:bodyPr>
            <a:noAutofit/>
          </a:bodyPr>
          <a:lstStyle/>
          <a:p>
            <a:pPr marL="0" indent="0">
              <a:buNone/>
            </a:pPr>
            <a:r>
              <a:rPr lang="en-US" sz="2100" b="1" dirty="0"/>
              <a:t>Tools</a:t>
            </a:r>
          </a:p>
          <a:p>
            <a:r>
              <a:rPr lang="en-US" sz="2100" dirty="0"/>
              <a:t>Version control (e.g. Git)</a:t>
            </a:r>
          </a:p>
          <a:p>
            <a:r>
              <a:rPr lang="en-US" sz="2100" dirty="0"/>
              <a:t>Transparent collaboration (e.g. GitHub)</a:t>
            </a:r>
          </a:p>
          <a:p>
            <a:r>
              <a:rPr lang="en-US" sz="2100" dirty="0"/>
              <a:t>Documentation</a:t>
            </a:r>
          </a:p>
          <a:p>
            <a:r>
              <a:rPr lang="en-US" sz="2100" dirty="0"/>
              <a:t>Data repositories</a:t>
            </a:r>
          </a:p>
        </p:txBody>
      </p:sp>
      <p:sp>
        <p:nvSpPr>
          <p:cNvPr id="4" name="Content Placeholder 3">
            <a:extLst>
              <a:ext uri="{FF2B5EF4-FFF2-40B4-BE49-F238E27FC236}">
                <a16:creationId xmlns:a16="http://schemas.microsoft.com/office/drawing/2014/main" id="{3C8AAA45-4CF5-4F49-9D69-F225B75A8E6E}"/>
              </a:ext>
            </a:extLst>
          </p:cNvPr>
          <p:cNvSpPr>
            <a:spLocks noGrp="1"/>
          </p:cNvSpPr>
          <p:nvPr>
            <p:ph sz="half" idx="2"/>
          </p:nvPr>
        </p:nvSpPr>
        <p:spPr>
          <a:xfrm>
            <a:off x="398360" y="1432084"/>
            <a:ext cx="11793640" cy="3082043"/>
          </a:xfrm>
        </p:spPr>
        <p:txBody>
          <a:bodyPr>
            <a:normAutofit fontScale="47500" lnSpcReduction="20000"/>
          </a:bodyPr>
          <a:lstStyle/>
          <a:p>
            <a:pPr marL="0" indent="0">
              <a:buNone/>
            </a:pPr>
            <a:r>
              <a:rPr lang="en-US" sz="4500" dirty="0"/>
              <a:t>Practices</a:t>
            </a:r>
            <a:endParaRPr lang="en-US" sz="3800" dirty="0"/>
          </a:p>
          <a:p>
            <a:r>
              <a:rPr lang="en-US" sz="3800" dirty="0"/>
              <a:t>Think about the whole workflow  </a:t>
            </a:r>
          </a:p>
          <a:p>
            <a:r>
              <a:rPr lang="en-US" sz="3800" dirty="0"/>
              <a:t>Avoid doing things by hand </a:t>
            </a:r>
          </a:p>
          <a:p>
            <a:pPr lvl="1"/>
            <a:r>
              <a:rPr lang="en-US" sz="2900" dirty="0"/>
              <a:t>Workflow shouldn’t have you opening files editing its code and re-running</a:t>
            </a:r>
          </a:p>
          <a:p>
            <a:r>
              <a:rPr lang="en-US" sz="3800" dirty="0"/>
              <a:t>Use best practices for coding</a:t>
            </a:r>
          </a:p>
          <a:p>
            <a:pPr lvl="1"/>
            <a:r>
              <a:rPr lang="en-US" sz="3400" dirty="0"/>
              <a:t>See end of talk</a:t>
            </a:r>
          </a:p>
          <a:p>
            <a:r>
              <a:rPr lang="en-US" sz="3800" dirty="0"/>
              <a:t>Limit saving outputs</a:t>
            </a:r>
          </a:p>
          <a:p>
            <a:pPr lvl="1"/>
            <a:r>
              <a:rPr lang="en-US" sz="2900" dirty="0"/>
              <a:t>Every time code is changed its outputs need to be rerun to be consistent, too many output files can lead to mistakes when the files you have don’t correspond to the code that’s been written</a:t>
            </a:r>
          </a:p>
          <a:p>
            <a:pPr lvl="1"/>
            <a:r>
              <a:rPr lang="en-US" sz="2900" dirty="0"/>
              <a:t>If you need many intermediate files pick a data versioning scheme</a:t>
            </a:r>
          </a:p>
          <a:p>
            <a:r>
              <a:rPr lang="en-US" sz="3800" dirty="0"/>
              <a:t>Be consistent + reduce decision fatigue</a:t>
            </a:r>
          </a:p>
          <a:p>
            <a:pPr marL="0" indent="0">
              <a:buNone/>
            </a:pPr>
            <a:endParaRPr lang="en-US" dirty="0"/>
          </a:p>
        </p:txBody>
      </p:sp>
    </p:spTree>
    <p:extLst>
      <p:ext uri="{BB962C8B-B14F-4D97-AF65-F5344CB8AC3E}">
        <p14:creationId xmlns:p14="http://schemas.microsoft.com/office/powerpoint/2010/main" val="375099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D85-E12E-484B-8979-FBBD24CF6CBB}"/>
              </a:ext>
            </a:extLst>
          </p:cNvPr>
          <p:cNvSpPr>
            <a:spLocks noGrp="1"/>
          </p:cNvSpPr>
          <p:nvPr>
            <p:ph type="title"/>
          </p:nvPr>
        </p:nvSpPr>
        <p:spPr/>
        <p:txBody>
          <a:bodyPr/>
          <a:lstStyle/>
          <a:p>
            <a:r>
              <a:rPr lang="en-US" dirty="0"/>
              <a:t>Project-oriented workflows</a:t>
            </a:r>
          </a:p>
        </p:txBody>
      </p:sp>
      <p:sp>
        <p:nvSpPr>
          <p:cNvPr id="3" name="Content Placeholder 2">
            <a:extLst>
              <a:ext uri="{FF2B5EF4-FFF2-40B4-BE49-F238E27FC236}">
                <a16:creationId xmlns:a16="http://schemas.microsoft.com/office/drawing/2014/main" id="{2AD3799D-0A86-C84A-BB9B-DBA06B3B006F}"/>
              </a:ext>
            </a:extLst>
          </p:cNvPr>
          <p:cNvSpPr>
            <a:spLocks noGrp="1"/>
          </p:cNvSpPr>
          <p:nvPr>
            <p:ph idx="1"/>
          </p:nvPr>
        </p:nvSpPr>
        <p:spPr>
          <a:xfrm>
            <a:off x="178420" y="1353950"/>
            <a:ext cx="7591545" cy="4298168"/>
          </a:xfrm>
        </p:spPr>
        <p:txBody>
          <a:bodyPr>
            <a:normAutofit fontScale="85000" lnSpcReduction="20000"/>
          </a:bodyPr>
          <a:lstStyle/>
          <a:p>
            <a:r>
              <a:rPr lang="en-US" dirty="0"/>
              <a:t>Separate ‘workflow’ from ‘product’</a:t>
            </a:r>
          </a:p>
          <a:p>
            <a:pPr lvl="1"/>
            <a:r>
              <a:rPr lang="en-US" dirty="0"/>
              <a:t>Workflow = personal choices</a:t>
            </a:r>
          </a:p>
          <a:p>
            <a:pPr lvl="2"/>
            <a:r>
              <a:rPr lang="en-US" dirty="0"/>
              <a:t>The name of your home directory. </a:t>
            </a:r>
          </a:p>
          <a:p>
            <a:pPr lvl="2"/>
            <a:r>
              <a:rPr lang="en-US" dirty="0"/>
              <a:t>The R code you ran before lunch.</a:t>
            </a:r>
          </a:p>
          <a:p>
            <a:pPr lvl="1"/>
            <a:r>
              <a:rPr lang="en-US" dirty="0"/>
              <a:t>Product = elements you want to reproduce</a:t>
            </a:r>
          </a:p>
          <a:p>
            <a:pPr lvl="2"/>
            <a:r>
              <a:rPr lang="en-US" dirty="0"/>
              <a:t>The raw data. </a:t>
            </a:r>
          </a:p>
          <a:p>
            <a:pPr lvl="2"/>
            <a:r>
              <a:rPr lang="en-US" dirty="0"/>
              <a:t>The R code someone needs to run on your raw data to get your results</a:t>
            </a:r>
          </a:p>
          <a:p>
            <a:r>
              <a:rPr lang="en-US" dirty="0"/>
              <a:t>Avoid hard-wiring your workflow into your product</a:t>
            </a:r>
          </a:p>
          <a:p>
            <a:pPr lvl="1"/>
            <a:r>
              <a:rPr lang="en-US" dirty="0" err="1"/>
              <a:t>setwd</a:t>
            </a:r>
            <a:r>
              <a:rPr lang="en-US" dirty="0"/>
              <a:t>("C:\Users\jenny\path\that\only\I\have") </a:t>
            </a:r>
          </a:p>
          <a:p>
            <a:pPr lvl="2"/>
            <a:r>
              <a:rPr lang="en-US" dirty="0"/>
              <a:t>should not be in the code someone else needs to run to get you results</a:t>
            </a:r>
          </a:p>
          <a:p>
            <a:r>
              <a:rPr lang="en-US" dirty="0"/>
              <a:t>Organize work into ‘projects’</a:t>
            </a:r>
          </a:p>
          <a:p>
            <a:pPr lvl="1"/>
            <a:r>
              <a:rPr lang="en-US" dirty="0"/>
              <a:t>Self contained </a:t>
            </a:r>
          </a:p>
          <a:p>
            <a:pPr lvl="1"/>
            <a:r>
              <a:rPr lang="en-US" dirty="0"/>
              <a:t>Preforms a specific piece of work </a:t>
            </a:r>
          </a:p>
          <a:p>
            <a:pPr lvl="2"/>
            <a:r>
              <a:rPr lang="en-US" dirty="0"/>
              <a:t>Analysis for a paper</a:t>
            </a:r>
          </a:p>
          <a:p>
            <a:pPr lvl="2"/>
            <a:r>
              <a:rPr lang="en-US" dirty="0"/>
              <a:t>Processing code for instrument data you’ll use in several papers</a:t>
            </a:r>
          </a:p>
        </p:txBody>
      </p:sp>
      <p:grpSp>
        <p:nvGrpSpPr>
          <p:cNvPr id="9" name="Group 8">
            <a:extLst>
              <a:ext uri="{FF2B5EF4-FFF2-40B4-BE49-F238E27FC236}">
                <a16:creationId xmlns:a16="http://schemas.microsoft.com/office/drawing/2014/main" id="{F661C770-4F8F-AE42-B104-15B1280F3690}"/>
              </a:ext>
            </a:extLst>
          </p:cNvPr>
          <p:cNvGrpSpPr/>
          <p:nvPr/>
        </p:nvGrpSpPr>
        <p:grpSpPr>
          <a:xfrm>
            <a:off x="8090517" y="2368331"/>
            <a:ext cx="3263283" cy="2577125"/>
            <a:chOff x="8090517" y="1425651"/>
            <a:chExt cx="3263283" cy="2577125"/>
          </a:xfrm>
        </p:grpSpPr>
        <p:sp>
          <p:nvSpPr>
            <p:cNvPr id="4" name="Rounded Rectangle 3">
              <a:extLst>
                <a:ext uri="{FF2B5EF4-FFF2-40B4-BE49-F238E27FC236}">
                  <a16:creationId xmlns:a16="http://schemas.microsoft.com/office/drawing/2014/main" id="{8E2A9FB1-09CE-8B43-B025-0B46C1C6B14C}"/>
                </a:ext>
              </a:extLst>
            </p:cNvPr>
            <p:cNvSpPr/>
            <p:nvPr/>
          </p:nvSpPr>
          <p:spPr>
            <a:xfrm>
              <a:off x="8090517"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713FA900-38CE-314D-9C54-B092DBBFDC74}"/>
                </a:ext>
              </a:extLst>
            </p:cNvPr>
            <p:cNvSpPr/>
            <p:nvPr/>
          </p:nvSpPr>
          <p:spPr>
            <a:xfrm>
              <a:off x="10084293"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cxnSp>
          <p:nvCxnSpPr>
            <p:cNvPr id="6" name="Straight Arrow Connector 5">
              <a:extLst>
                <a:ext uri="{FF2B5EF4-FFF2-40B4-BE49-F238E27FC236}">
                  <a16:creationId xmlns:a16="http://schemas.microsoft.com/office/drawing/2014/main" id="{B0BD10F8-7598-3D4B-A04B-727E4133893E}"/>
                </a:ext>
              </a:extLst>
            </p:cNvPr>
            <p:cNvCxnSpPr>
              <a:stCxn id="4" idx="3"/>
              <a:endCxn id="5" idx="1"/>
            </p:cNvCxnSpPr>
            <p:nvPr/>
          </p:nvCxnSpPr>
          <p:spPr>
            <a:xfrm>
              <a:off x="9360023" y="2088432"/>
              <a:ext cx="724271" cy="0"/>
            </a:xfrm>
            <a:prstGeom prst="straightConnector1">
              <a:avLst/>
            </a:prstGeom>
            <a:solidFill>
              <a:schemeClr val="accent6">
                <a:lumMod val="60000"/>
                <a:lumOff val="40000"/>
              </a:schemeClr>
            </a:solidFill>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F8CDF80-658B-7442-BD06-7F144439D8DE}"/>
                </a:ext>
              </a:extLst>
            </p:cNvPr>
            <p:cNvCxnSpPr>
              <a:cxnSpLocks/>
              <a:stCxn id="4" idx="2"/>
              <a:endCxn id="5" idx="2"/>
            </p:cNvCxnSpPr>
            <p:nvPr/>
          </p:nvCxnSpPr>
          <p:spPr>
            <a:xfrm rot="16200000" flipH="1">
              <a:off x="9722159" y="1754325"/>
              <a:ext cx="12700" cy="1993777"/>
            </a:xfrm>
            <a:prstGeom prst="curvedConnector3">
              <a:avLst>
                <a:gd name="adj1" fmla="val 64510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AED26D4-1386-784A-9CBE-9340434E92B7}"/>
                </a:ext>
              </a:extLst>
            </p:cNvPr>
            <p:cNvSpPr/>
            <p:nvPr/>
          </p:nvSpPr>
          <p:spPr>
            <a:xfrm>
              <a:off x="9109969" y="2985772"/>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grpSp>
      <p:sp>
        <p:nvSpPr>
          <p:cNvPr id="10" name="TextBox 9">
            <a:extLst>
              <a:ext uri="{FF2B5EF4-FFF2-40B4-BE49-F238E27FC236}">
                <a16:creationId xmlns:a16="http://schemas.microsoft.com/office/drawing/2014/main" id="{E3D9E3B8-DA67-2241-928B-0FD42D88E4F3}"/>
              </a:ext>
            </a:extLst>
          </p:cNvPr>
          <p:cNvSpPr txBox="1"/>
          <p:nvPr/>
        </p:nvSpPr>
        <p:spPr>
          <a:xfrm>
            <a:off x="384545" y="5934670"/>
            <a:ext cx="6422784" cy="923330"/>
          </a:xfrm>
          <a:prstGeom prst="rect">
            <a:avLst/>
          </a:prstGeom>
          <a:noFill/>
        </p:spPr>
        <p:txBody>
          <a:bodyPr wrap="none" rtlCol="0">
            <a:spAutoFit/>
          </a:bodyPr>
          <a:lstStyle/>
          <a:p>
            <a:pPr lvl="1"/>
            <a:r>
              <a:rPr lang="en-US" dirty="0">
                <a:hlinkClick r:id="rId3"/>
              </a:rPr>
              <a:t>https://www.tidyverse.org/blog/2017/12/workflow-vs-script/</a:t>
            </a:r>
            <a:endParaRPr lang="en-US" dirty="0"/>
          </a:p>
          <a:p>
            <a:pPr lvl="1"/>
            <a:r>
              <a:rPr lang="en-US" dirty="0">
                <a:hlinkClick r:id="rId4"/>
              </a:rPr>
              <a:t>https://rstats.wtf/project-oriented-workflow.html</a:t>
            </a:r>
            <a:endParaRPr lang="en-US" dirty="0"/>
          </a:p>
          <a:p>
            <a:endParaRPr lang="en-US" dirty="0"/>
          </a:p>
        </p:txBody>
      </p:sp>
      <p:sp>
        <p:nvSpPr>
          <p:cNvPr id="11" name="Rectangle 10">
            <a:extLst>
              <a:ext uri="{FF2B5EF4-FFF2-40B4-BE49-F238E27FC236}">
                <a16:creationId xmlns:a16="http://schemas.microsoft.com/office/drawing/2014/main" id="{0DA1605C-0B10-C9F7-6FD5-C5504927EF95}"/>
              </a:ext>
            </a:extLst>
          </p:cNvPr>
          <p:cNvSpPr/>
          <p:nvPr/>
        </p:nvSpPr>
        <p:spPr>
          <a:xfrm>
            <a:off x="8655294" y="5389103"/>
            <a:ext cx="2270068" cy="540427"/>
          </a:xfrm>
          <a:prstGeom prst="rect">
            <a:avLst/>
          </a:prstGeom>
          <a:solidFill>
            <a:schemeClr val="accent5">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Your working directory</a:t>
            </a:r>
          </a:p>
        </p:txBody>
      </p:sp>
      <p:sp>
        <p:nvSpPr>
          <p:cNvPr id="12" name="Rectangle 11">
            <a:extLst>
              <a:ext uri="{FF2B5EF4-FFF2-40B4-BE49-F238E27FC236}">
                <a16:creationId xmlns:a16="http://schemas.microsoft.com/office/drawing/2014/main" id="{EF085E3C-FFBD-C8AA-A9ED-11B9E17F586C}"/>
              </a:ext>
            </a:extLst>
          </p:cNvPr>
          <p:cNvSpPr/>
          <p:nvPr/>
        </p:nvSpPr>
        <p:spPr>
          <a:xfrm>
            <a:off x="8894270" y="559138"/>
            <a:ext cx="1877700" cy="1325562"/>
          </a:xfrm>
          <a:prstGeom prst="rect">
            <a:avLst/>
          </a:prstGeom>
          <a:solidFill>
            <a:schemeClr val="accent5">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Random script to check an instrument problem I’m debugging</a:t>
            </a:r>
          </a:p>
        </p:txBody>
      </p:sp>
      <p:sp>
        <p:nvSpPr>
          <p:cNvPr id="13" name="TextBox 12">
            <a:extLst>
              <a:ext uri="{FF2B5EF4-FFF2-40B4-BE49-F238E27FC236}">
                <a16:creationId xmlns:a16="http://schemas.microsoft.com/office/drawing/2014/main" id="{B8D44E97-DB97-5BC2-0E5D-2679380E31F7}"/>
              </a:ext>
            </a:extLst>
          </p:cNvPr>
          <p:cNvSpPr txBox="1"/>
          <p:nvPr/>
        </p:nvSpPr>
        <p:spPr>
          <a:xfrm>
            <a:off x="8864407" y="224594"/>
            <a:ext cx="2169471" cy="369332"/>
          </a:xfrm>
          <a:prstGeom prst="rect">
            <a:avLst/>
          </a:prstGeom>
          <a:noFill/>
        </p:spPr>
        <p:txBody>
          <a:bodyPr wrap="square" rtlCol="0">
            <a:spAutoFit/>
          </a:bodyPr>
          <a:lstStyle/>
          <a:p>
            <a:r>
              <a:rPr lang="en-US" dirty="0"/>
              <a:t>Workflow code</a:t>
            </a:r>
          </a:p>
        </p:txBody>
      </p:sp>
      <p:sp>
        <p:nvSpPr>
          <p:cNvPr id="14" name="TextBox 13">
            <a:extLst>
              <a:ext uri="{FF2B5EF4-FFF2-40B4-BE49-F238E27FC236}">
                <a16:creationId xmlns:a16="http://schemas.microsoft.com/office/drawing/2014/main" id="{697D511A-2C56-5038-2FFB-196E8D457F23}"/>
              </a:ext>
            </a:extLst>
          </p:cNvPr>
          <p:cNvSpPr txBox="1"/>
          <p:nvPr/>
        </p:nvSpPr>
        <p:spPr>
          <a:xfrm>
            <a:off x="8948295" y="5929530"/>
            <a:ext cx="2169471" cy="369332"/>
          </a:xfrm>
          <a:prstGeom prst="rect">
            <a:avLst/>
          </a:prstGeom>
          <a:noFill/>
        </p:spPr>
        <p:txBody>
          <a:bodyPr wrap="square" rtlCol="0">
            <a:spAutoFit/>
          </a:bodyPr>
          <a:lstStyle/>
          <a:p>
            <a:r>
              <a:rPr lang="en-US" dirty="0"/>
              <a:t>Workflow choices</a:t>
            </a:r>
          </a:p>
        </p:txBody>
      </p:sp>
      <p:sp>
        <p:nvSpPr>
          <p:cNvPr id="15" name="TextBox 14">
            <a:extLst>
              <a:ext uri="{FF2B5EF4-FFF2-40B4-BE49-F238E27FC236}">
                <a16:creationId xmlns:a16="http://schemas.microsoft.com/office/drawing/2014/main" id="{933BC674-5E98-7A51-ECCA-63D777F02990}"/>
              </a:ext>
            </a:extLst>
          </p:cNvPr>
          <p:cNvSpPr txBox="1"/>
          <p:nvPr/>
        </p:nvSpPr>
        <p:spPr>
          <a:xfrm>
            <a:off x="8911403" y="2025233"/>
            <a:ext cx="1538346" cy="369332"/>
          </a:xfrm>
          <a:prstGeom prst="rect">
            <a:avLst/>
          </a:prstGeom>
          <a:noFill/>
        </p:spPr>
        <p:txBody>
          <a:bodyPr wrap="square" rtlCol="0">
            <a:spAutoFit/>
          </a:bodyPr>
          <a:lstStyle/>
          <a:p>
            <a:r>
              <a:rPr lang="en-US" dirty="0"/>
              <a:t>Data Products</a:t>
            </a:r>
          </a:p>
        </p:txBody>
      </p:sp>
      <p:sp>
        <p:nvSpPr>
          <p:cNvPr id="16" name="TextBox 15">
            <a:extLst>
              <a:ext uri="{FF2B5EF4-FFF2-40B4-BE49-F238E27FC236}">
                <a16:creationId xmlns:a16="http://schemas.microsoft.com/office/drawing/2014/main" id="{DE9F56C6-05AC-9816-1781-1C04BA5557EC}"/>
              </a:ext>
            </a:extLst>
          </p:cNvPr>
          <p:cNvSpPr txBox="1"/>
          <p:nvPr/>
        </p:nvSpPr>
        <p:spPr>
          <a:xfrm>
            <a:off x="10415760" y="4266074"/>
            <a:ext cx="2169471" cy="369332"/>
          </a:xfrm>
          <a:prstGeom prst="rect">
            <a:avLst/>
          </a:prstGeom>
          <a:noFill/>
        </p:spPr>
        <p:txBody>
          <a:bodyPr wrap="square" rtlCol="0">
            <a:spAutoFit/>
          </a:bodyPr>
          <a:lstStyle/>
          <a:p>
            <a:r>
              <a:rPr lang="en-US" dirty="0"/>
              <a:t>Code Products</a:t>
            </a:r>
          </a:p>
        </p:txBody>
      </p:sp>
    </p:spTree>
    <p:extLst>
      <p:ext uri="{BB962C8B-B14F-4D97-AF65-F5344CB8AC3E}">
        <p14:creationId xmlns:p14="http://schemas.microsoft.com/office/powerpoint/2010/main" val="9706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AB885E1-8236-B642-A89C-ED4BE1FA75C3}"/>
              </a:ext>
            </a:extLst>
          </p:cNvPr>
          <p:cNvGrpSpPr/>
          <p:nvPr/>
        </p:nvGrpSpPr>
        <p:grpSpPr>
          <a:xfrm>
            <a:off x="1917750" y="1643296"/>
            <a:ext cx="7965933" cy="3570535"/>
            <a:chOff x="1917750" y="1643296"/>
            <a:chExt cx="7965933" cy="3570535"/>
          </a:xfrm>
        </p:grpSpPr>
        <p:sp>
          <p:nvSpPr>
            <p:cNvPr id="4" name="Rounded Rectangle 3">
              <a:extLst>
                <a:ext uri="{FF2B5EF4-FFF2-40B4-BE49-F238E27FC236}">
                  <a16:creationId xmlns:a16="http://schemas.microsoft.com/office/drawing/2014/main" id="{3A36C48E-9E1C-4B47-A61D-3145D864A65A}"/>
                </a:ext>
              </a:extLst>
            </p:cNvPr>
            <p:cNvSpPr/>
            <p:nvPr/>
          </p:nvSpPr>
          <p:spPr>
            <a:xfrm>
              <a:off x="1930156" y="388826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5B9B7C27-1745-5A41-82A9-64A27F6260DD}"/>
                </a:ext>
              </a:extLst>
            </p:cNvPr>
            <p:cNvSpPr/>
            <p:nvPr/>
          </p:nvSpPr>
          <p:spPr>
            <a:xfrm>
              <a:off x="3918161" y="287062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sp>
          <p:nvSpPr>
            <p:cNvPr id="6" name="Rounded Rectangle 5">
              <a:extLst>
                <a:ext uri="{FF2B5EF4-FFF2-40B4-BE49-F238E27FC236}">
                  <a16:creationId xmlns:a16="http://schemas.microsoft.com/office/drawing/2014/main" id="{48E263DE-D43C-D348-8B55-6C5A2CC5ADAD}"/>
                </a:ext>
              </a:extLst>
            </p:cNvPr>
            <p:cNvSpPr/>
            <p:nvPr/>
          </p:nvSpPr>
          <p:spPr>
            <a:xfrm>
              <a:off x="6000942" y="3579137"/>
              <a:ext cx="1729665"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Computational Results</a:t>
              </a:r>
            </a:p>
          </p:txBody>
        </p:sp>
        <p:sp>
          <p:nvSpPr>
            <p:cNvPr id="8" name="Rounded Rectangle 7">
              <a:extLst>
                <a:ext uri="{FF2B5EF4-FFF2-40B4-BE49-F238E27FC236}">
                  <a16:creationId xmlns:a16="http://schemas.microsoft.com/office/drawing/2014/main" id="{103A6F7D-3DA3-3541-904F-B57E85576AB6}"/>
                </a:ext>
              </a:extLst>
            </p:cNvPr>
            <p:cNvSpPr/>
            <p:nvPr/>
          </p:nvSpPr>
          <p:spPr>
            <a:xfrm>
              <a:off x="8154018" y="2264933"/>
              <a:ext cx="1729665" cy="2263805"/>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Figures</a:t>
              </a:r>
            </a:p>
            <a:p>
              <a:pPr algn="ctr"/>
              <a:endParaRPr lang="en-US" dirty="0"/>
            </a:p>
            <a:p>
              <a:pPr algn="ctr"/>
              <a:r>
                <a:rPr lang="en-US" dirty="0"/>
                <a:t>Tables</a:t>
              </a:r>
            </a:p>
            <a:p>
              <a:pPr algn="ctr"/>
              <a:endParaRPr lang="en-US" dirty="0"/>
            </a:p>
            <a:p>
              <a:pPr algn="ctr"/>
              <a:r>
                <a:rPr lang="en-US" dirty="0"/>
                <a:t>Numerical Summaries</a:t>
              </a:r>
            </a:p>
          </p:txBody>
        </p:sp>
        <p:sp>
          <p:nvSpPr>
            <p:cNvPr id="9" name="Rounded Rectangle 8">
              <a:extLst>
                <a:ext uri="{FF2B5EF4-FFF2-40B4-BE49-F238E27FC236}">
                  <a16:creationId xmlns:a16="http://schemas.microsoft.com/office/drawing/2014/main" id="{ACC98015-DC16-DC49-BE4D-DF32B2F38BAF}"/>
                </a:ext>
              </a:extLst>
            </p:cNvPr>
            <p:cNvSpPr/>
            <p:nvPr/>
          </p:nvSpPr>
          <p:spPr>
            <a:xfrm>
              <a:off x="1917750" y="1643296"/>
              <a:ext cx="1269507" cy="934059"/>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Protocol</a:t>
              </a:r>
            </a:p>
          </p:txBody>
        </p:sp>
        <p:cxnSp>
          <p:nvCxnSpPr>
            <p:cNvPr id="11" name="Straight Arrow Connector 10">
              <a:extLst>
                <a:ext uri="{FF2B5EF4-FFF2-40B4-BE49-F238E27FC236}">
                  <a16:creationId xmlns:a16="http://schemas.microsoft.com/office/drawing/2014/main" id="{E0FCA08C-C42B-1944-8C97-AA9E643114E4}"/>
                </a:ext>
              </a:extLst>
            </p:cNvPr>
            <p:cNvCxnSpPr>
              <a:cxnSpLocks/>
              <a:stCxn id="9" idx="2"/>
              <a:endCxn id="4" idx="0"/>
            </p:cNvCxnSpPr>
            <p:nvPr/>
          </p:nvCxnSpPr>
          <p:spPr>
            <a:xfrm>
              <a:off x="2552504" y="2577355"/>
              <a:ext cx="12406" cy="131091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838F73-36F0-834C-96CB-702192E7EA45}"/>
                </a:ext>
              </a:extLst>
            </p:cNvPr>
            <p:cNvCxnSpPr>
              <a:stCxn id="4" idx="3"/>
              <a:endCxn id="5" idx="1"/>
            </p:cNvCxnSpPr>
            <p:nvPr/>
          </p:nvCxnSpPr>
          <p:spPr>
            <a:xfrm flipV="1">
              <a:off x="3199663" y="3533410"/>
              <a:ext cx="718498" cy="10176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325598-1509-244B-A061-A85F69E45AA9}"/>
                </a:ext>
              </a:extLst>
            </p:cNvPr>
            <p:cNvCxnSpPr>
              <a:stCxn id="5" idx="3"/>
              <a:endCxn id="6" idx="1"/>
            </p:cNvCxnSpPr>
            <p:nvPr/>
          </p:nvCxnSpPr>
          <p:spPr>
            <a:xfrm>
              <a:off x="5187668" y="3533410"/>
              <a:ext cx="813274" cy="70850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C826B2-E6C7-A24A-BDEE-D3B40C3B2602}"/>
                </a:ext>
              </a:extLst>
            </p:cNvPr>
            <p:cNvCxnSpPr>
              <a:cxnSpLocks/>
              <a:stCxn id="6" idx="3"/>
              <a:endCxn id="8" idx="1"/>
            </p:cNvCxnSpPr>
            <p:nvPr/>
          </p:nvCxnSpPr>
          <p:spPr>
            <a:xfrm flipV="1">
              <a:off x="7730607" y="3396836"/>
              <a:ext cx="423411" cy="84508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itle 53">
            <a:extLst>
              <a:ext uri="{FF2B5EF4-FFF2-40B4-BE49-F238E27FC236}">
                <a16:creationId xmlns:a16="http://schemas.microsoft.com/office/drawing/2014/main" id="{2FBFC44A-2BFD-304C-98C7-9D7A896C77FD}"/>
              </a:ext>
            </a:extLst>
          </p:cNvPr>
          <p:cNvSpPr>
            <a:spLocks noGrp="1"/>
          </p:cNvSpPr>
          <p:nvPr>
            <p:ph type="title"/>
          </p:nvPr>
        </p:nvSpPr>
        <p:spPr/>
        <p:txBody>
          <a:bodyPr/>
          <a:lstStyle/>
          <a:p>
            <a:r>
              <a:rPr lang="en-US" dirty="0"/>
              <a:t>Research Diagram</a:t>
            </a:r>
          </a:p>
        </p:txBody>
      </p:sp>
      <p:sp>
        <p:nvSpPr>
          <p:cNvPr id="55" name="TextBox 54">
            <a:extLst>
              <a:ext uri="{FF2B5EF4-FFF2-40B4-BE49-F238E27FC236}">
                <a16:creationId xmlns:a16="http://schemas.microsoft.com/office/drawing/2014/main" id="{D837E9A2-05A0-744A-A4D0-7939B2199185}"/>
              </a:ext>
            </a:extLst>
          </p:cNvPr>
          <p:cNvSpPr txBox="1"/>
          <p:nvPr/>
        </p:nvSpPr>
        <p:spPr>
          <a:xfrm>
            <a:off x="10014436" y="6444724"/>
            <a:ext cx="2007409" cy="338554"/>
          </a:xfrm>
          <a:prstGeom prst="rect">
            <a:avLst/>
          </a:prstGeom>
          <a:noFill/>
        </p:spPr>
        <p:txBody>
          <a:bodyPr wrap="none" rtlCol="0">
            <a:spAutoFit/>
          </a:bodyPr>
          <a:lstStyle/>
          <a:p>
            <a:r>
              <a:rPr lang="en-US" sz="1600" i="1" dirty="0"/>
              <a:t>Adapted from R. Peng</a:t>
            </a:r>
          </a:p>
        </p:txBody>
      </p:sp>
      <p:grpSp>
        <p:nvGrpSpPr>
          <p:cNvPr id="95" name="Group 94">
            <a:extLst>
              <a:ext uri="{FF2B5EF4-FFF2-40B4-BE49-F238E27FC236}">
                <a16:creationId xmlns:a16="http://schemas.microsoft.com/office/drawing/2014/main" id="{121A82AA-214C-8442-BB65-3785818D7FA6}"/>
              </a:ext>
            </a:extLst>
          </p:cNvPr>
          <p:cNvGrpSpPr/>
          <p:nvPr/>
        </p:nvGrpSpPr>
        <p:grpSpPr>
          <a:xfrm>
            <a:off x="505472" y="2110326"/>
            <a:ext cx="8756854" cy="4282807"/>
            <a:chOff x="505472" y="2110326"/>
            <a:chExt cx="8756854" cy="4282807"/>
          </a:xfrm>
        </p:grpSpPr>
        <p:cxnSp>
          <p:nvCxnSpPr>
            <p:cNvPr id="36" name="Curved Connector 35">
              <a:extLst>
                <a:ext uri="{FF2B5EF4-FFF2-40B4-BE49-F238E27FC236}">
                  <a16:creationId xmlns:a16="http://schemas.microsoft.com/office/drawing/2014/main" id="{F318F6B2-BE56-844A-A8F8-5A344FA4811A}"/>
                </a:ext>
              </a:extLst>
            </p:cNvPr>
            <p:cNvCxnSpPr>
              <a:cxnSpLocks/>
              <a:stCxn id="5" idx="2"/>
              <a:endCxn id="6" idx="2"/>
            </p:cNvCxnSpPr>
            <p:nvPr/>
          </p:nvCxnSpPr>
          <p:spPr>
            <a:xfrm rot="16200000" flipH="1">
              <a:off x="5355091" y="3394015"/>
              <a:ext cx="708509" cy="2312860"/>
            </a:xfrm>
            <a:prstGeom prst="curvedConnector3">
              <a:avLst>
                <a:gd name="adj1" fmla="val 25068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C469AE2E-BE66-C74F-83E9-2FAFBF91E0CC}"/>
                </a:ext>
              </a:extLst>
            </p:cNvPr>
            <p:cNvCxnSpPr>
              <a:cxnSpLocks/>
              <a:stCxn id="4" idx="2"/>
              <a:endCxn id="5" idx="2"/>
            </p:cNvCxnSpPr>
            <p:nvPr/>
          </p:nvCxnSpPr>
          <p:spPr>
            <a:xfrm rot="5400000" flipH="1" flipV="1">
              <a:off x="3050092" y="3711008"/>
              <a:ext cx="1017640" cy="1988005"/>
            </a:xfrm>
            <a:prstGeom prst="curvedConnector3">
              <a:avLst>
                <a:gd name="adj1" fmla="val -7341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134C02-EEDF-9C40-85D4-2E4DAB8968E0}"/>
                </a:ext>
              </a:extLst>
            </p:cNvPr>
            <p:cNvSpPr/>
            <p:nvPr/>
          </p:nvSpPr>
          <p:spPr>
            <a:xfrm>
              <a:off x="3076814" y="5321746"/>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sp>
          <p:nvSpPr>
            <p:cNvPr id="37" name="Rectangle 36">
              <a:extLst>
                <a:ext uri="{FF2B5EF4-FFF2-40B4-BE49-F238E27FC236}">
                  <a16:creationId xmlns:a16="http://schemas.microsoft.com/office/drawing/2014/main" id="{1B6CBCFE-0918-F247-B39D-56FDE9DBFE66}"/>
                </a:ext>
              </a:extLst>
            </p:cNvPr>
            <p:cNvSpPr/>
            <p:nvPr/>
          </p:nvSpPr>
          <p:spPr>
            <a:xfrm>
              <a:off x="5097155" y="5376129"/>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code</a:t>
              </a:r>
            </a:p>
          </p:txBody>
        </p:sp>
        <p:cxnSp>
          <p:nvCxnSpPr>
            <p:cNvPr id="38" name="Curved Connector 37">
              <a:extLst>
                <a:ext uri="{FF2B5EF4-FFF2-40B4-BE49-F238E27FC236}">
                  <a16:creationId xmlns:a16="http://schemas.microsoft.com/office/drawing/2014/main" id="{48480631-58FC-6D4A-BB4E-E5853FE93F05}"/>
                </a:ext>
              </a:extLst>
            </p:cNvPr>
            <p:cNvCxnSpPr>
              <a:cxnSpLocks/>
              <a:stCxn id="6" idx="2"/>
              <a:endCxn id="8" idx="2"/>
            </p:cNvCxnSpPr>
            <p:nvPr/>
          </p:nvCxnSpPr>
          <p:spPr>
            <a:xfrm rot="5400000" flipH="1" flipV="1">
              <a:off x="7754332" y="3640181"/>
              <a:ext cx="375962" cy="2153076"/>
            </a:xfrm>
            <a:prstGeom prst="curvedConnector3">
              <a:avLst>
                <a:gd name="adj1" fmla="val -30903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E2C441-D5A8-8C4C-834A-55B051061AB4}"/>
                </a:ext>
              </a:extLst>
            </p:cNvPr>
            <p:cNvSpPr/>
            <p:nvPr/>
          </p:nvSpPr>
          <p:spPr>
            <a:xfrm>
              <a:off x="7727597" y="5376129"/>
              <a:ext cx="153472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 presentation code</a:t>
              </a:r>
            </a:p>
          </p:txBody>
        </p:sp>
        <p:cxnSp>
          <p:nvCxnSpPr>
            <p:cNvPr id="26" name="Curved Connector 25">
              <a:extLst>
                <a:ext uri="{FF2B5EF4-FFF2-40B4-BE49-F238E27FC236}">
                  <a16:creationId xmlns:a16="http://schemas.microsoft.com/office/drawing/2014/main" id="{F6C8AAA2-56CA-064A-8470-0292DC4EC28C}"/>
                </a:ext>
              </a:extLst>
            </p:cNvPr>
            <p:cNvCxnSpPr>
              <a:cxnSpLocks/>
              <a:stCxn id="9" idx="1"/>
              <a:endCxn id="4" idx="1"/>
            </p:cNvCxnSpPr>
            <p:nvPr/>
          </p:nvCxnSpPr>
          <p:spPr>
            <a:xfrm rot="10800000" flipH="1" flipV="1">
              <a:off x="1917750" y="2110326"/>
              <a:ext cx="12406" cy="2440724"/>
            </a:xfrm>
            <a:prstGeom prst="curvedConnector3">
              <a:avLst>
                <a:gd name="adj1" fmla="val -518603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C0F3C88-C06E-6448-ABA2-32613967CC7E}"/>
                </a:ext>
              </a:extLst>
            </p:cNvPr>
            <p:cNvSpPr/>
            <p:nvPr/>
          </p:nvSpPr>
          <p:spPr>
            <a:xfrm>
              <a:off x="505472" y="2847257"/>
              <a:ext cx="1729655" cy="693721"/>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Methodological code</a:t>
              </a:r>
            </a:p>
          </p:txBody>
        </p:sp>
      </p:grpSp>
      <p:grpSp>
        <p:nvGrpSpPr>
          <p:cNvPr id="94" name="Group 93">
            <a:extLst>
              <a:ext uri="{FF2B5EF4-FFF2-40B4-BE49-F238E27FC236}">
                <a16:creationId xmlns:a16="http://schemas.microsoft.com/office/drawing/2014/main" id="{9136C733-51D1-4743-AD56-D3748436B7F1}"/>
              </a:ext>
            </a:extLst>
          </p:cNvPr>
          <p:cNvGrpSpPr/>
          <p:nvPr/>
        </p:nvGrpSpPr>
        <p:grpSpPr>
          <a:xfrm>
            <a:off x="5187668" y="1400959"/>
            <a:ext cx="6598547" cy="3855050"/>
            <a:chOff x="5423298" y="1507388"/>
            <a:chExt cx="6598547" cy="3855050"/>
          </a:xfrm>
        </p:grpSpPr>
        <p:sp>
          <p:nvSpPr>
            <p:cNvPr id="21" name="Rounded Rectangle 20">
              <a:extLst>
                <a:ext uri="{FF2B5EF4-FFF2-40B4-BE49-F238E27FC236}">
                  <a16:creationId xmlns:a16="http://schemas.microsoft.com/office/drawing/2014/main" id="{C67D302D-5527-2842-AA0C-A1CD81FC0CEC}"/>
                </a:ext>
              </a:extLst>
            </p:cNvPr>
            <p:cNvSpPr/>
            <p:nvPr/>
          </p:nvSpPr>
          <p:spPr>
            <a:xfrm>
              <a:off x="10292180" y="4036875"/>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Article</a:t>
              </a:r>
            </a:p>
          </p:txBody>
        </p:sp>
        <p:sp>
          <p:nvSpPr>
            <p:cNvPr id="57" name="Rounded Rectangle 56">
              <a:extLst>
                <a:ext uri="{FF2B5EF4-FFF2-40B4-BE49-F238E27FC236}">
                  <a16:creationId xmlns:a16="http://schemas.microsoft.com/office/drawing/2014/main" id="{32BECBCE-410B-D240-A5B6-B3768A713251}"/>
                </a:ext>
              </a:extLst>
            </p:cNvPr>
            <p:cNvSpPr/>
            <p:nvPr/>
          </p:nvSpPr>
          <p:spPr>
            <a:xfrm>
              <a:off x="5810693" y="1507388"/>
              <a:ext cx="1530051" cy="120587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Dataset</a:t>
              </a:r>
            </a:p>
          </p:txBody>
        </p:sp>
        <p:sp>
          <p:nvSpPr>
            <p:cNvPr id="62" name="Rounded Rectangle 61">
              <a:extLst>
                <a:ext uri="{FF2B5EF4-FFF2-40B4-BE49-F238E27FC236}">
                  <a16:creationId xmlns:a16="http://schemas.microsoft.com/office/drawing/2014/main" id="{5EC42E28-4D0D-AC41-814D-1B5357801C24}"/>
                </a:ext>
              </a:extLst>
            </p:cNvPr>
            <p:cNvSpPr/>
            <p:nvPr/>
          </p:nvSpPr>
          <p:spPr>
            <a:xfrm>
              <a:off x="10287215" y="1507388"/>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Website, application, other output</a:t>
              </a:r>
            </a:p>
          </p:txBody>
        </p:sp>
        <p:cxnSp>
          <p:nvCxnSpPr>
            <p:cNvPr id="64" name="Curved Connector 63">
              <a:extLst>
                <a:ext uri="{FF2B5EF4-FFF2-40B4-BE49-F238E27FC236}">
                  <a16:creationId xmlns:a16="http://schemas.microsoft.com/office/drawing/2014/main" id="{7CF40DF4-4AE6-4447-B941-604E8D90560F}"/>
                </a:ext>
              </a:extLst>
            </p:cNvPr>
            <p:cNvCxnSpPr>
              <a:cxnSpLocks/>
              <a:stCxn id="8" idx="3"/>
              <a:endCxn id="62" idx="2"/>
            </p:cNvCxnSpPr>
            <p:nvPr/>
          </p:nvCxnSpPr>
          <p:spPr>
            <a:xfrm flipV="1">
              <a:off x="10119313" y="2832951"/>
              <a:ext cx="1032735" cy="670314"/>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B512B9B8-5224-9043-AFA6-C70587392B3E}"/>
                </a:ext>
              </a:extLst>
            </p:cNvPr>
            <p:cNvCxnSpPr>
              <a:cxnSpLocks/>
              <a:stCxn id="5" idx="3"/>
              <a:endCxn id="57" idx="2"/>
            </p:cNvCxnSpPr>
            <p:nvPr/>
          </p:nvCxnSpPr>
          <p:spPr>
            <a:xfrm flipV="1">
              <a:off x="5423298" y="2713264"/>
              <a:ext cx="1152421" cy="926575"/>
            </a:xfrm>
            <a:prstGeom prst="curvedConnector2">
              <a:avLst/>
            </a:prstGeom>
            <a:ln w="5715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a:extLst>
                <a:ext uri="{FF2B5EF4-FFF2-40B4-BE49-F238E27FC236}">
                  <a16:creationId xmlns:a16="http://schemas.microsoft.com/office/drawing/2014/main" id="{5C011089-AE6B-AF40-9E79-4B0057507603}"/>
                </a:ext>
              </a:extLst>
            </p:cNvPr>
            <p:cNvCxnSpPr>
              <a:cxnSpLocks/>
              <a:stCxn id="8" idx="3"/>
              <a:endCxn id="21" idx="0"/>
            </p:cNvCxnSpPr>
            <p:nvPr/>
          </p:nvCxnSpPr>
          <p:spPr>
            <a:xfrm>
              <a:off x="10119313" y="3503265"/>
              <a:ext cx="1037700" cy="533610"/>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83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A7F-6166-4E44-A358-B458F698CDFB}"/>
              </a:ext>
            </a:extLst>
          </p:cNvPr>
          <p:cNvSpPr>
            <a:spLocks noGrp="1"/>
          </p:cNvSpPr>
          <p:nvPr>
            <p:ph type="title"/>
          </p:nvPr>
        </p:nvSpPr>
        <p:spPr/>
        <p:txBody>
          <a:bodyPr/>
          <a:lstStyle/>
          <a:p>
            <a:r>
              <a:rPr lang="en-US" dirty="0"/>
              <a:t>File and project organization</a:t>
            </a:r>
          </a:p>
        </p:txBody>
      </p:sp>
      <p:pic>
        <p:nvPicPr>
          <p:cNvPr id="5" name="Picture 4" descr="Screenshot of a poorly organized directory structure, with imprecise file names and data, code, and output files mixed together">
            <a:extLst>
              <a:ext uri="{FF2B5EF4-FFF2-40B4-BE49-F238E27FC236}">
                <a16:creationId xmlns:a16="http://schemas.microsoft.com/office/drawing/2014/main" id="{D78E1E9F-8F27-0948-87E0-6CFC23E15A12}"/>
              </a:ext>
            </a:extLst>
          </p:cNvPr>
          <p:cNvPicPr>
            <a:picLocks noChangeAspect="1"/>
          </p:cNvPicPr>
          <p:nvPr/>
        </p:nvPicPr>
        <p:blipFill>
          <a:blip r:embed="rId3"/>
          <a:stretch>
            <a:fillRect/>
          </a:stretch>
        </p:blipFill>
        <p:spPr>
          <a:xfrm>
            <a:off x="3324717" y="1479734"/>
            <a:ext cx="8704724" cy="2450005"/>
          </a:xfrm>
          <a:prstGeom prst="rect">
            <a:avLst/>
          </a:prstGeom>
          <a:ln w="28575">
            <a:solidFill>
              <a:schemeClr val="tx1"/>
            </a:solidFill>
          </a:ln>
        </p:spPr>
      </p:pic>
      <p:pic>
        <p:nvPicPr>
          <p:cNvPr id="7" name="Picture 6" descr="Screenshot of a well-organized directory structure, with sequential file names and data files separated from code and output files">
            <a:extLst>
              <a:ext uri="{FF2B5EF4-FFF2-40B4-BE49-F238E27FC236}">
                <a16:creationId xmlns:a16="http://schemas.microsoft.com/office/drawing/2014/main" id="{927A133C-E370-6640-BCDC-94519D7DFC00}"/>
              </a:ext>
            </a:extLst>
          </p:cNvPr>
          <p:cNvPicPr>
            <a:picLocks noChangeAspect="1"/>
          </p:cNvPicPr>
          <p:nvPr/>
        </p:nvPicPr>
        <p:blipFill rotWithShape="1">
          <a:blip r:embed="rId4"/>
          <a:srcRect l="23154"/>
          <a:stretch/>
        </p:blipFill>
        <p:spPr>
          <a:xfrm>
            <a:off x="3324717" y="4539987"/>
            <a:ext cx="8704724" cy="2031719"/>
          </a:xfrm>
          <a:prstGeom prst="rect">
            <a:avLst/>
          </a:prstGeom>
          <a:ln w="28575">
            <a:solidFill>
              <a:schemeClr val="tx1"/>
            </a:solidFill>
          </a:ln>
        </p:spPr>
      </p:pic>
      <p:sp>
        <p:nvSpPr>
          <p:cNvPr id="9" name="TextBox 8">
            <a:extLst>
              <a:ext uri="{FF2B5EF4-FFF2-40B4-BE49-F238E27FC236}">
                <a16:creationId xmlns:a16="http://schemas.microsoft.com/office/drawing/2014/main" id="{93895B16-3460-FD44-81E9-464012B8306D}"/>
              </a:ext>
            </a:extLst>
          </p:cNvPr>
          <p:cNvSpPr txBox="1"/>
          <p:nvPr/>
        </p:nvSpPr>
        <p:spPr>
          <a:xfrm>
            <a:off x="493776" y="2543424"/>
            <a:ext cx="2755392" cy="2062103"/>
          </a:xfrm>
          <a:prstGeom prst="rect">
            <a:avLst/>
          </a:prstGeom>
          <a:noFill/>
        </p:spPr>
        <p:txBody>
          <a:bodyPr wrap="square" rtlCol="0">
            <a:spAutoFit/>
          </a:bodyPr>
          <a:lstStyle/>
          <a:p>
            <a:r>
              <a:rPr lang="en-US" sz="3200" dirty="0"/>
              <a:t>How can file organization enhance your research?</a:t>
            </a:r>
          </a:p>
        </p:txBody>
      </p:sp>
      <p:sp>
        <p:nvSpPr>
          <p:cNvPr id="10" name="TextBox 9">
            <a:extLst>
              <a:ext uri="{FF2B5EF4-FFF2-40B4-BE49-F238E27FC236}">
                <a16:creationId xmlns:a16="http://schemas.microsoft.com/office/drawing/2014/main" id="{0191FAE0-58D1-8A44-8EE3-0BA596D35E10}"/>
              </a:ext>
            </a:extLst>
          </p:cNvPr>
          <p:cNvSpPr txBox="1"/>
          <p:nvPr/>
        </p:nvSpPr>
        <p:spPr>
          <a:xfrm>
            <a:off x="7554591" y="3955212"/>
            <a:ext cx="603820" cy="584775"/>
          </a:xfrm>
          <a:prstGeom prst="rect">
            <a:avLst/>
          </a:prstGeom>
          <a:noFill/>
        </p:spPr>
        <p:txBody>
          <a:bodyPr wrap="none" rtlCol="0">
            <a:spAutoFit/>
          </a:bodyPr>
          <a:lstStyle/>
          <a:p>
            <a:r>
              <a:rPr lang="en-US" sz="3200" dirty="0"/>
              <a:t>VS</a:t>
            </a:r>
          </a:p>
        </p:txBody>
      </p:sp>
    </p:spTree>
    <p:extLst>
      <p:ext uri="{BB962C8B-B14F-4D97-AF65-F5344CB8AC3E}">
        <p14:creationId xmlns:p14="http://schemas.microsoft.com/office/powerpoint/2010/main" val="15765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A590-55DF-7E44-B4D9-63D990209D0D}"/>
              </a:ext>
            </a:extLst>
          </p:cNvPr>
          <p:cNvSpPr>
            <a:spLocks noGrp="1"/>
          </p:cNvSpPr>
          <p:nvPr>
            <p:ph type="title"/>
          </p:nvPr>
        </p:nvSpPr>
        <p:spPr/>
        <p:txBody>
          <a:bodyPr/>
          <a:lstStyle/>
          <a:p>
            <a:r>
              <a:rPr lang="en-US" dirty="0"/>
              <a:t>Best practices for project structure</a:t>
            </a:r>
          </a:p>
        </p:txBody>
      </p:sp>
      <p:pic>
        <p:nvPicPr>
          <p:cNvPr id="4" name="Picture 3" descr="Timeline&#10;&#10;Description automatically generated">
            <a:extLst>
              <a:ext uri="{FF2B5EF4-FFF2-40B4-BE49-F238E27FC236}">
                <a16:creationId xmlns:a16="http://schemas.microsoft.com/office/drawing/2014/main" id="{6124F909-FD27-8F40-94C8-980DB7216FAF}"/>
              </a:ext>
            </a:extLst>
          </p:cNvPr>
          <p:cNvPicPr>
            <a:picLocks noChangeAspect="1"/>
          </p:cNvPicPr>
          <p:nvPr/>
        </p:nvPicPr>
        <p:blipFill>
          <a:blip r:embed="rId2"/>
          <a:stretch>
            <a:fillRect/>
          </a:stretch>
        </p:blipFill>
        <p:spPr>
          <a:xfrm>
            <a:off x="838200" y="1932878"/>
            <a:ext cx="7872167" cy="4125927"/>
          </a:xfrm>
          <a:prstGeom prst="rect">
            <a:avLst/>
          </a:prstGeom>
        </p:spPr>
      </p:pic>
      <p:grpSp>
        <p:nvGrpSpPr>
          <p:cNvPr id="9" name="Group 8">
            <a:extLst>
              <a:ext uri="{FF2B5EF4-FFF2-40B4-BE49-F238E27FC236}">
                <a16:creationId xmlns:a16="http://schemas.microsoft.com/office/drawing/2014/main" id="{2E12B105-52C4-544A-B037-2A8EF7713702}"/>
              </a:ext>
            </a:extLst>
          </p:cNvPr>
          <p:cNvGrpSpPr/>
          <p:nvPr/>
        </p:nvGrpSpPr>
        <p:grpSpPr>
          <a:xfrm>
            <a:off x="5995447" y="5326144"/>
            <a:ext cx="1168924" cy="1004550"/>
            <a:chOff x="5995447" y="5326144"/>
            <a:chExt cx="1168924" cy="1004550"/>
          </a:xfrm>
        </p:grpSpPr>
        <p:sp>
          <p:nvSpPr>
            <p:cNvPr id="6" name="Rectangle 5">
              <a:extLst>
                <a:ext uri="{FF2B5EF4-FFF2-40B4-BE49-F238E27FC236}">
                  <a16:creationId xmlns:a16="http://schemas.microsoft.com/office/drawing/2014/main" id="{13ED9E8D-D1A8-CB48-8C88-7D0F93B5E88B}"/>
                </a:ext>
              </a:extLst>
            </p:cNvPr>
            <p:cNvSpPr/>
            <p:nvPr/>
          </p:nvSpPr>
          <p:spPr>
            <a:xfrm>
              <a:off x="5995448" y="5326144"/>
              <a:ext cx="1168923" cy="35821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88E71E6-EE52-0142-9C63-C5749E1B5AE5}"/>
                </a:ext>
              </a:extLst>
            </p:cNvPr>
            <p:cNvSpPr txBox="1"/>
            <p:nvPr/>
          </p:nvSpPr>
          <p:spPr>
            <a:xfrm>
              <a:off x="5995447" y="5684363"/>
              <a:ext cx="1168923" cy="646331"/>
            </a:xfrm>
            <a:prstGeom prst="rect">
              <a:avLst/>
            </a:prstGeom>
            <a:solidFill>
              <a:schemeClr val="accent4"/>
            </a:solidFill>
            <a:ln w="38100">
              <a:solidFill>
                <a:schemeClr val="accent4"/>
              </a:solidFill>
            </a:ln>
          </p:spPr>
          <p:txBody>
            <a:bodyPr wrap="square">
              <a:spAutoFit/>
            </a:bodyPr>
            <a:lstStyle/>
            <a:p>
              <a:r>
                <a:rPr lang="en-US" sz="1800" dirty="0">
                  <a:latin typeface="Avenir Book" panose="02000503020000020003" pitchFamily="2" charset="0"/>
                </a:rPr>
                <a:t>Keep raw data safe</a:t>
              </a:r>
            </a:p>
          </p:txBody>
        </p:sp>
      </p:grpSp>
      <p:grpSp>
        <p:nvGrpSpPr>
          <p:cNvPr id="15" name="Group 14">
            <a:extLst>
              <a:ext uri="{FF2B5EF4-FFF2-40B4-BE49-F238E27FC236}">
                <a16:creationId xmlns:a16="http://schemas.microsoft.com/office/drawing/2014/main" id="{A80270D4-E131-C543-92ED-73B5C6D66EB1}"/>
              </a:ext>
            </a:extLst>
          </p:cNvPr>
          <p:cNvGrpSpPr/>
          <p:nvPr/>
        </p:nvGrpSpPr>
        <p:grpSpPr>
          <a:xfrm>
            <a:off x="4628561" y="4310730"/>
            <a:ext cx="5533534" cy="1477328"/>
            <a:chOff x="4628561" y="4310730"/>
            <a:chExt cx="5533534" cy="1477328"/>
          </a:xfrm>
        </p:grpSpPr>
        <p:grpSp>
          <p:nvGrpSpPr>
            <p:cNvPr id="13" name="Group 12">
              <a:extLst>
                <a:ext uri="{FF2B5EF4-FFF2-40B4-BE49-F238E27FC236}">
                  <a16:creationId xmlns:a16="http://schemas.microsoft.com/office/drawing/2014/main" id="{C2D9E549-8F95-D241-81AB-4F16F231B53D}"/>
                </a:ext>
              </a:extLst>
            </p:cNvPr>
            <p:cNvGrpSpPr/>
            <p:nvPr/>
          </p:nvGrpSpPr>
          <p:grpSpPr>
            <a:xfrm>
              <a:off x="4628561" y="4310730"/>
              <a:ext cx="4421171" cy="1477328"/>
              <a:chOff x="4628561" y="4310730"/>
              <a:chExt cx="4421171" cy="1477328"/>
            </a:xfrm>
          </p:grpSpPr>
          <p:sp>
            <p:nvSpPr>
              <p:cNvPr id="11" name="Rectangle 10">
                <a:extLst>
                  <a:ext uri="{FF2B5EF4-FFF2-40B4-BE49-F238E27FC236}">
                    <a16:creationId xmlns:a16="http://schemas.microsoft.com/office/drawing/2014/main" id="{98F71ADE-2B59-7F4C-8E07-16BE9BC2082D}"/>
                  </a:ext>
                </a:extLst>
              </p:cNvPr>
              <p:cNvSpPr/>
              <p:nvPr/>
            </p:nvSpPr>
            <p:spPr>
              <a:xfrm>
                <a:off x="4628561" y="5337142"/>
                <a:ext cx="1258083" cy="35821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720DE8-1DDF-5941-B5A1-D66731170876}"/>
                  </a:ext>
                </a:extLst>
              </p:cNvPr>
              <p:cNvSpPr/>
              <p:nvPr/>
            </p:nvSpPr>
            <p:spPr>
              <a:xfrm>
                <a:off x="7343480" y="4310730"/>
                <a:ext cx="1706252" cy="1477328"/>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98DE0F1C-97C8-F044-9768-AB1F7E169CAA}"/>
                </a:ext>
              </a:extLst>
            </p:cNvPr>
            <p:cNvSpPr txBox="1"/>
            <p:nvPr/>
          </p:nvSpPr>
          <p:spPr>
            <a:xfrm>
              <a:off x="9049732" y="4310730"/>
              <a:ext cx="1112363" cy="1477328"/>
            </a:xfrm>
            <a:prstGeom prst="rect">
              <a:avLst/>
            </a:prstGeom>
            <a:solidFill>
              <a:schemeClr val="accent6">
                <a:lumMod val="60000"/>
                <a:lumOff val="40000"/>
              </a:schemeClr>
            </a:solidFill>
            <a:ln w="38100">
              <a:solidFill>
                <a:schemeClr val="accent6">
                  <a:lumMod val="60000"/>
                  <a:lumOff val="40000"/>
                </a:schemeClr>
              </a:solidFill>
            </a:ln>
          </p:spPr>
          <p:txBody>
            <a:bodyPr wrap="square">
              <a:spAutoFit/>
            </a:bodyPr>
            <a:lstStyle/>
            <a:p>
              <a:r>
                <a:rPr lang="en-US" sz="1800" dirty="0">
                  <a:latin typeface="Avenir Book" panose="02000503020000020003" pitchFamily="2" charset="0"/>
                </a:rPr>
                <a:t>Keep outputs separate from inputs</a:t>
              </a:r>
            </a:p>
          </p:txBody>
        </p:sp>
      </p:grpSp>
      <p:grpSp>
        <p:nvGrpSpPr>
          <p:cNvPr id="18" name="Group 17">
            <a:extLst>
              <a:ext uri="{FF2B5EF4-FFF2-40B4-BE49-F238E27FC236}">
                <a16:creationId xmlns:a16="http://schemas.microsoft.com/office/drawing/2014/main" id="{4030F92B-F701-514C-B12A-AC8F292EDB1F}"/>
              </a:ext>
            </a:extLst>
          </p:cNvPr>
          <p:cNvGrpSpPr/>
          <p:nvPr/>
        </p:nvGrpSpPr>
        <p:grpSpPr>
          <a:xfrm>
            <a:off x="4289195" y="1973074"/>
            <a:ext cx="3723589" cy="646331"/>
            <a:chOff x="4289195" y="1973074"/>
            <a:chExt cx="3723589" cy="646331"/>
          </a:xfrm>
        </p:grpSpPr>
        <p:sp>
          <p:nvSpPr>
            <p:cNvPr id="16" name="TextBox 15">
              <a:extLst>
                <a:ext uri="{FF2B5EF4-FFF2-40B4-BE49-F238E27FC236}">
                  <a16:creationId xmlns:a16="http://schemas.microsoft.com/office/drawing/2014/main" id="{8FDA56C0-DCB7-A54E-AAA7-4A80599B5D88}"/>
                </a:ext>
              </a:extLst>
            </p:cNvPr>
            <p:cNvSpPr txBox="1"/>
            <p:nvPr/>
          </p:nvSpPr>
          <p:spPr>
            <a:xfrm>
              <a:off x="5547278" y="1973074"/>
              <a:ext cx="2465506" cy="646331"/>
            </a:xfrm>
            <a:prstGeom prst="rect">
              <a:avLst/>
            </a:prstGeom>
            <a:solidFill>
              <a:schemeClr val="accent1"/>
            </a:solidFill>
            <a:ln w="38100">
              <a:solidFill>
                <a:schemeClr val="accent1"/>
              </a:solidFill>
            </a:ln>
          </p:spPr>
          <p:txBody>
            <a:bodyPr wrap="square">
              <a:spAutoFit/>
            </a:bodyPr>
            <a:lstStyle/>
            <a:p>
              <a:r>
                <a:rPr lang="en-US" sz="1800" dirty="0">
                  <a:solidFill>
                    <a:schemeClr val="bg1"/>
                  </a:solidFill>
                  <a:latin typeface="Avenir Book" panose="02000503020000020003" pitchFamily="2" charset="0"/>
                </a:rPr>
                <a:t>Organize into projects + use relative paths</a:t>
              </a:r>
            </a:p>
          </p:txBody>
        </p:sp>
        <p:sp>
          <p:nvSpPr>
            <p:cNvPr id="17" name="Rectangle 16">
              <a:extLst>
                <a:ext uri="{FF2B5EF4-FFF2-40B4-BE49-F238E27FC236}">
                  <a16:creationId xmlns:a16="http://schemas.microsoft.com/office/drawing/2014/main" id="{8BE50E4C-799D-5645-AD2E-7AD538C21A03}"/>
                </a:ext>
              </a:extLst>
            </p:cNvPr>
            <p:cNvSpPr/>
            <p:nvPr/>
          </p:nvSpPr>
          <p:spPr>
            <a:xfrm>
              <a:off x="4289195" y="1973074"/>
              <a:ext cx="1258083" cy="6463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49F1B0AD-FCFA-0342-B277-50B95678E6F0}"/>
              </a:ext>
            </a:extLst>
          </p:cNvPr>
          <p:cNvSpPr txBox="1"/>
          <p:nvPr/>
        </p:nvSpPr>
        <p:spPr>
          <a:xfrm>
            <a:off x="0" y="6557455"/>
            <a:ext cx="4931543" cy="307777"/>
          </a:xfrm>
          <a:prstGeom prst="rect">
            <a:avLst/>
          </a:prstGeom>
          <a:noFill/>
        </p:spPr>
        <p:txBody>
          <a:bodyPr wrap="none" rtlCol="0">
            <a:spAutoFit/>
          </a:bodyPr>
          <a:lstStyle/>
          <a:p>
            <a:r>
              <a:rPr lang="en-US" sz="1400" i="1" dirty="0"/>
              <a:t>Adapted from </a:t>
            </a:r>
            <a:r>
              <a:rPr lang="en-US" sz="1400" i="1" dirty="0">
                <a:hlinkClick r:id="rId3"/>
              </a:rPr>
              <a:t>https://reproducible-science-curriculum.github.io/</a:t>
            </a:r>
            <a:r>
              <a:rPr lang="en-US" sz="1400" i="1" dirty="0"/>
              <a:t> </a:t>
            </a:r>
          </a:p>
        </p:txBody>
      </p:sp>
    </p:spTree>
    <p:extLst>
      <p:ext uri="{BB962C8B-B14F-4D97-AF65-F5344CB8AC3E}">
        <p14:creationId xmlns:p14="http://schemas.microsoft.com/office/powerpoint/2010/main" val="11234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416-C382-4344-8F39-33D95C40D0D1}"/>
              </a:ext>
            </a:extLst>
          </p:cNvPr>
          <p:cNvSpPr>
            <a:spLocks noGrp="1"/>
          </p:cNvSpPr>
          <p:nvPr>
            <p:ph type="title"/>
          </p:nvPr>
        </p:nvSpPr>
        <p:spPr>
          <a:xfrm>
            <a:off x="536448" y="219457"/>
            <a:ext cx="10515600" cy="1325563"/>
          </a:xfrm>
        </p:spPr>
        <p:txBody>
          <a:bodyPr/>
          <a:lstStyle/>
          <a:p>
            <a:r>
              <a:rPr lang="en-US" dirty="0"/>
              <a:t>Best practices for file and folder naming</a:t>
            </a:r>
          </a:p>
        </p:txBody>
      </p:sp>
      <p:sp>
        <p:nvSpPr>
          <p:cNvPr id="5" name="Content Placeholder 4">
            <a:extLst>
              <a:ext uri="{FF2B5EF4-FFF2-40B4-BE49-F238E27FC236}">
                <a16:creationId xmlns:a16="http://schemas.microsoft.com/office/drawing/2014/main" id="{D16ABA07-CEC0-504D-BBDB-FCEDDC475E8A}"/>
              </a:ext>
            </a:extLst>
          </p:cNvPr>
          <p:cNvSpPr>
            <a:spLocks noGrp="1"/>
          </p:cNvSpPr>
          <p:nvPr>
            <p:ph idx="1"/>
          </p:nvPr>
        </p:nvSpPr>
        <p:spPr>
          <a:xfrm>
            <a:off x="536448" y="1679392"/>
            <a:ext cx="3187045" cy="646331"/>
          </a:xfrm>
        </p:spPr>
        <p:txBody>
          <a:bodyPr>
            <a:normAutofit/>
          </a:bodyPr>
          <a:lstStyle/>
          <a:p>
            <a:r>
              <a:rPr lang="en-US" dirty="0"/>
              <a:t>Machine readable</a:t>
            </a:r>
          </a:p>
          <a:p>
            <a:pPr lvl="1"/>
            <a:endParaRPr lang="en-US" dirty="0"/>
          </a:p>
        </p:txBody>
      </p:sp>
      <p:sp>
        <p:nvSpPr>
          <p:cNvPr id="7" name="TextBox 6">
            <a:extLst>
              <a:ext uri="{FF2B5EF4-FFF2-40B4-BE49-F238E27FC236}">
                <a16:creationId xmlns:a16="http://schemas.microsoft.com/office/drawing/2014/main" id="{10A052C8-D8CA-5C42-A299-98270C527BAA}"/>
              </a:ext>
            </a:extLst>
          </p:cNvPr>
          <p:cNvSpPr txBox="1"/>
          <p:nvPr/>
        </p:nvSpPr>
        <p:spPr>
          <a:xfrm>
            <a:off x="2" y="6492875"/>
            <a:ext cx="2032351" cy="338554"/>
          </a:xfrm>
          <a:prstGeom prst="rect">
            <a:avLst/>
          </a:prstGeom>
          <a:noFill/>
        </p:spPr>
        <p:txBody>
          <a:bodyPr wrap="none" rtlCol="0">
            <a:spAutoFit/>
          </a:bodyPr>
          <a:lstStyle/>
          <a:p>
            <a:r>
              <a:rPr lang="en-US" sz="1600" i="1" dirty="0"/>
              <a:t>Adapted from J. Bryan</a:t>
            </a:r>
          </a:p>
        </p:txBody>
      </p:sp>
      <p:sp>
        <p:nvSpPr>
          <p:cNvPr id="3" name="TextBox 2">
            <a:extLst>
              <a:ext uri="{FF2B5EF4-FFF2-40B4-BE49-F238E27FC236}">
                <a16:creationId xmlns:a16="http://schemas.microsoft.com/office/drawing/2014/main" id="{2218BF7D-70C8-2543-98C2-8466EC796621}"/>
              </a:ext>
            </a:extLst>
          </p:cNvPr>
          <p:cNvSpPr txBox="1"/>
          <p:nvPr/>
        </p:nvSpPr>
        <p:spPr>
          <a:xfrm>
            <a:off x="7059071" y="1679392"/>
            <a:ext cx="4441216"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Avoid spaces, special characters</a:t>
            </a:r>
          </a:p>
          <a:p>
            <a:pPr marL="285750" indent="-285750">
              <a:buFont typeface="Arial" panose="020B0604020202020204" pitchFamily="34" charset="0"/>
              <a:buChar char="•"/>
            </a:pPr>
            <a:r>
              <a:rPr lang="en-US" sz="2400" dirty="0" err="1"/>
              <a:t>Deliberate_delimiters</a:t>
            </a:r>
            <a:endParaRPr lang="en-US" sz="2400" dirty="0"/>
          </a:p>
        </p:txBody>
      </p:sp>
      <p:grpSp>
        <p:nvGrpSpPr>
          <p:cNvPr id="26" name="Group 25">
            <a:extLst>
              <a:ext uri="{FF2B5EF4-FFF2-40B4-BE49-F238E27FC236}">
                <a16:creationId xmlns:a16="http://schemas.microsoft.com/office/drawing/2014/main" id="{654D3A1D-230E-0D4F-B9F2-F4E2864FCBFB}"/>
              </a:ext>
            </a:extLst>
          </p:cNvPr>
          <p:cNvGrpSpPr/>
          <p:nvPr/>
        </p:nvGrpSpPr>
        <p:grpSpPr>
          <a:xfrm>
            <a:off x="536448" y="4699551"/>
            <a:ext cx="10963839" cy="1938992"/>
            <a:chOff x="2025437" y="4636993"/>
            <a:chExt cx="10963839" cy="1938992"/>
          </a:xfrm>
        </p:grpSpPr>
        <p:sp>
          <p:nvSpPr>
            <p:cNvPr id="9" name="TextBox 8">
              <a:extLst>
                <a:ext uri="{FF2B5EF4-FFF2-40B4-BE49-F238E27FC236}">
                  <a16:creationId xmlns:a16="http://schemas.microsoft.com/office/drawing/2014/main" id="{96FD0475-EA87-C840-87F8-F42D25FE9456}"/>
                </a:ext>
              </a:extLst>
            </p:cNvPr>
            <p:cNvSpPr txBox="1"/>
            <p:nvPr/>
          </p:nvSpPr>
          <p:spPr>
            <a:xfrm>
              <a:off x="9914524" y="4636993"/>
              <a:ext cx="307475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01_first_script</a:t>
              </a:r>
            </a:p>
            <a:p>
              <a:pPr marL="285750" indent="-285750">
                <a:buFont typeface="Arial" panose="020B0604020202020204" pitchFamily="34" charset="0"/>
                <a:buChar char="•"/>
              </a:pPr>
              <a:r>
                <a:rPr lang="en-US" sz="2400" dirty="0"/>
                <a:t>10_tenth_script</a:t>
              </a:r>
            </a:p>
            <a:p>
              <a:pPr marL="285750" indent="-285750">
                <a:buFont typeface="Arial" panose="020B0604020202020204" pitchFamily="34" charset="0"/>
                <a:buChar char="•"/>
              </a:pPr>
              <a:r>
                <a:rPr lang="en-US" sz="2400" dirty="0"/>
                <a:t>2002-09-06_data.csv</a:t>
              </a:r>
            </a:p>
            <a:p>
              <a:pPr marL="285750" indent="-285750">
                <a:buFont typeface="Arial" panose="020B0604020202020204" pitchFamily="34" charset="0"/>
                <a:buChar char="•"/>
              </a:pPr>
              <a:r>
                <a:rPr lang="en-US" sz="2400" dirty="0"/>
                <a:t>2004-06-09_data.csv</a:t>
              </a:r>
            </a:p>
            <a:p>
              <a:pPr marL="285750" indent="-285750">
                <a:buFont typeface="Arial" panose="020B0604020202020204" pitchFamily="34" charset="0"/>
                <a:buChar char="•"/>
              </a:pPr>
              <a:endParaRPr lang="en-US" sz="2400" dirty="0"/>
            </a:p>
          </p:txBody>
        </p:sp>
        <p:sp>
          <p:nvSpPr>
            <p:cNvPr id="12" name="TextBox 11">
              <a:extLst>
                <a:ext uri="{FF2B5EF4-FFF2-40B4-BE49-F238E27FC236}">
                  <a16:creationId xmlns:a16="http://schemas.microsoft.com/office/drawing/2014/main" id="{D851145A-64AB-FB48-9BF0-2870B3AF3633}"/>
                </a:ext>
              </a:extLst>
            </p:cNvPr>
            <p:cNvSpPr txBox="1"/>
            <p:nvPr/>
          </p:nvSpPr>
          <p:spPr>
            <a:xfrm>
              <a:off x="2025437" y="4887459"/>
              <a:ext cx="523117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Works well with default ordering</a:t>
              </a:r>
            </a:p>
            <a:p>
              <a:pPr marL="457200" indent="-457200">
                <a:buFont typeface="Arial" panose="020B0604020202020204" pitchFamily="34" charset="0"/>
                <a:buChar char="•"/>
              </a:pPr>
              <a:endParaRPr lang="en-US" sz="2800" dirty="0"/>
            </a:p>
          </p:txBody>
        </p:sp>
        <p:pic>
          <p:nvPicPr>
            <p:cNvPr id="20" name="Graphic 19" descr="Folder Search with solid fill">
              <a:extLst>
                <a:ext uri="{FF2B5EF4-FFF2-40B4-BE49-F238E27FC236}">
                  <a16:creationId xmlns:a16="http://schemas.microsoft.com/office/drawing/2014/main" id="{B1F7BFE7-06C8-CE43-90F6-181B4D1E6A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6892" y="4685072"/>
              <a:ext cx="1542336" cy="1542336"/>
            </a:xfrm>
            <a:prstGeom prst="rect">
              <a:avLst/>
            </a:prstGeom>
          </p:spPr>
        </p:pic>
      </p:grpSp>
      <p:grpSp>
        <p:nvGrpSpPr>
          <p:cNvPr id="25" name="Group 24">
            <a:extLst>
              <a:ext uri="{FF2B5EF4-FFF2-40B4-BE49-F238E27FC236}">
                <a16:creationId xmlns:a16="http://schemas.microsoft.com/office/drawing/2014/main" id="{A7CC88F9-20A5-4C41-9349-DEBCFDEDD85E}"/>
              </a:ext>
            </a:extLst>
          </p:cNvPr>
          <p:cNvGrpSpPr/>
          <p:nvPr/>
        </p:nvGrpSpPr>
        <p:grpSpPr>
          <a:xfrm>
            <a:off x="536448" y="2900696"/>
            <a:ext cx="10428372" cy="1837853"/>
            <a:chOff x="1566092" y="2870764"/>
            <a:chExt cx="10428372" cy="1837853"/>
          </a:xfrm>
        </p:grpSpPr>
        <p:sp>
          <p:nvSpPr>
            <p:cNvPr id="10" name="TextBox 9">
              <a:extLst>
                <a:ext uri="{FF2B5EF4-FFF2-40B4-BE49-F238E27FC236}">
                  <a16:creationId xmlns:a16="http://schemas.microsoft.com/office/drawing/2014/main" id="{151AD2CD-41B6-D14D-BAAE-D519D3C71E20}"/>
                </a:ext>
              </a:extLst>
            </p:cNvPr>
            <p:cNvSpPr txBox="1"/>
            <p:nvPr/>
          </p:nvSpPr>
          <p:spPr>
            <a:xfrm>
              <a:off x="8088715" y="3064397"/>
              <a:ext cx="390574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CamelCase</a:t>
              </a:r>
            </a:p>
            <a:p>
              <a:pPr marL="285750" indent="-285750">
                <a:buFont typeface="Arial" panose="020B0604020202020204" pitchFamily="34" charset="0"/>
                <a:buChar char="•"/>
              </a:pPr>
              <a:r>
                <a:rPr lang="en-US" sz="2400" dirty="0" err="1"/>
                <a:t>more_deliberate</a:t>
              </a:r>
              <a:r>
                <a:rPr lang="en-US" sz="2400" dirty="0"/>
                <a:t>-delimiters</a:t>
              </a:r>
            </a:p>
          </p:txBody>
        </p:sp>
        <p:sp>
          <p:nvSpPr>
            <p:cNvPr id="11" name="TextBox 10">
              <a:extLst>
                <a:ext uri="{FF2B5EF4-FFF2-40B4-BE49-F238E27FC236}">
                  <a16:creationId xmlns:a16="http://schemas.microsoft.com/office/drawing/2014/main" id="{6A9C62C0-EC18-7D4E-9EE1-97D25838362E}"/>
                </a:ext>
              </a:extLst>
            </p:cNvPr>
            <p:cNvSpPr txBox="1"/>
            <p:nvPr/>
          </p:nvSpPr>
          <p:spPr>
            <a:xfrm>
              <a:off x="1566092" y="3079074"/>
              <a:ext cx="2895408"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Human readable</a:t>
              </a:r>
            </a:p>
            <a:p>
              <a:endParaRPr lang="en-US" sz="2800" dirty="0"/>
            </a:p>
          </p:txBody>
        </p:sp>
        <p:pic>
          <p:nvPicPr>
            <p:cNvPr id="16" name="Graphic 15" descr="Users with solid fill">
              <a:extLst>
                <a:ext uri="{FF2B5EF4-FFF2-40B4-BE49-F238E27FC236}">
                  <a16:creationId xmlns:a16="http://schemas.microsoft.com/office/drawing/2014/main" id="{E7E64D90-C2DD-5942-BC76-6216702B3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8792" y="2870764"/>
              <a:ext cx="1837853" cy="1837853"/>
            </a:xfrm>
            <a:prstGeom prst="rect">
              <a:avLst/>
            </a:prstGeom>
          </p:spPr>
        </p:pic>
        <p:pic>
          <p:nvPicPr>
            <p:cNvPr id="22" name="Graphic 21" descr="Programmer female with solid fill">
              <a:extLst>
                <a:ext uri="{FF2B5EF4-FFF2-40B4-BE49-F238E27FC236}">
                  <a16:creationId xmlns:a16="http://schemas.microsoft.com/office/drawing/2014/main" id="{A6260ADB-9FFA-5B43-9268-DAE95EF4E9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93668" y="3139839"/>
              <a:ext cx="1277504" cy="1277504"/>
            </a:xfrm>
            <a:prstGeom prst="rect">
              <a:avLst/>
            </a:prstGeom>
          </p:spPr>
        </p:pic>
      </p:grpSp>
      <p:pic>
        <p:nvPicPr>
          <p:cNvPr id="24" name="Graphic 23" descr="Cloud Computing with solid fill">
            <a:extLst>
              <a:ext uri="{FF2B5EF4-FFF2-40B4-BE49-F238E27FC236}">
                <a16:creationId xmlns:a16="http://schemas.microsoft.com/office/drawing/2014/main" id="{CFEF1289-E3B3-B744-8535-02DFAEA339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7023" y="1445130"/>
            <a:ext cx="1517194" cy="1517194"/>
          </a:xfrm>
          <a:prstGeom prst="rect">
            <a:avLst/>
          </a:prstGeom>
        </p:spPr>
      </p:pic>
    </p:spTree>
    <p:extLst>
      <p:ext uri="{BB962C8B-B14F-4D97-AF65-F5344CB8AC3E}">
        <p14:creationId xmlns:p14="http://schemas.microsoft.com/office/powerpoint/2010/main" val="22630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ACAE-2A61-641F-4AB0-24C2E5D8FB58}"/>
              </a:ext>
            </a:extLst>
          </p:cNvPr>
          <p:cNvSpPr>
            <a:spLocks noGrp="1"/>
          </p:cNvSpPr>
          <p:nvPr>
            <p:ph type="title"/>
          </p:nvPr>
        </p:nvSpPr>
        <p:spPr/>
        <p:txBody>
          <a:bodyPr/>
          <a:lstStyle/>
          <a:p>
            <a:r>
              <a:rPr lang="en-US" dirty="0"/>
              <a:t>Exercise ~ 15 Minutes</a:t>
            </a:r>
          </a:p>
        </p:txBody>
      </p:sp>
      <p:sp>
        <p:nvSpPr>
          <p:cNvPr id="3" name="Content Placeholder 2">
            <a:extLst>
              <a:ext uri="{FF2B5EF4-FFF2-40B4-BE49-F238E27FC236}">
                <a16:creationId xmlns:a16="http://schemas.microsoft.com/office/drawing/2014/main" id="{A5516D0D-5B57-68FE-1325-09A669C79C92}"/>
              </a:ext>
            </a:extLst>
          </p:cNvPr>
          <p:cNvSpPr>
            <a:spLocks noGrp="1"/>
          </p:cNvSpPr>
          <p:nvPr>
            <p:ph idx="1"/>
          </p:nvPr>
        </p:nvSpPr>
        <p:spPr/>
        <p:txBody>
          <a:bodyPr>
            <a:normAutofit fontScale="92500" lnSpcReduction="10000"/>
          </a:bodyPr>
          <a:lstStyle/>
          <a:p>
            <a:pPr marL="0" indent="0">
              <a:buNone/>
            </a:pPr>
            <a:endParaRPr lang="en-US" dirty="0"/>
          </a:p>
          <a:p>
            <a:r>
              <a:rPr lang="en-US" dirty="0"/>
              <a:t>Work on a Diagram of the project you want to work on</a:t>
            </a:r>
          </a:p>
          <a:p>
            <a:pPr lvl="1"/>
            <a:r>
              <a:rPr lang="en-US" dirty="0"/>
              <a:t>What are the code and data products of this study</a:t>
            </a:r>
          </a:p>
          <a:p>
            <a:pPr lvl="1"/>
            <a:r>
              <a:rPr lang="en-US" dirty="0"/>
              <a:t>What do you want to share if anything</a:t>
            </a:r>
          </a:p>
          <a:p>
            <a:pPr lvl="1"/>
            <a:r>
              <a:rPr lang="en-US" dirty="0"/>
              <a:t>Feel free to ask questions or write in </a:t>
            </a:r>
            <a:r>
              <a:rPr lang="en-US" dirty="0" err="1"/>
              <a:t>Etherpad</a:t>
            </a:r>
            <a:endParaRPr lang="en-US" dirty="0"/>
          </a:p>
          <a:p>
            <a:endParaRPr lang="en-US" dirty="0"/>
          </a:p>
          <a:p>
            <a:r>
              <a:rPr lang="en-US" dirty="0"/>
              <a:t>Report out Question Answer one of the following:</a:t>
            </a:r>
          </a:p>
          <a:p>
            <a:pPr lvl="1"/>
            <a:r>
              <a:rPr lang="en-US" dirty="0"/>
              <a:t>Are there any steps you’re stuck on, or don’t know how to do?</a:t>
            </a:r>
          </a:p>
          <a:p>
            <a:pPr lvl="1"/>
            <a:r>
              <a:rPr lang="en-US" dirty="0"/>
              <a:t>How are you collecting your data?</a:t>
            </a:r>
          </a:p>
          <a:p>
            <a:pPr lvl="1"/>
            <a:r>
              <a:rPr lang="en-US" dirty="0"/>
              <a:t>Tell us one thing your excited about doing in you workflow?</a:t>
            </a:r>
          </a:p>
          <a:p>
            <a:pPr lvl="1"/>
            <a:r>
              <a:rPr lang="en-US" dirty="0"/>
              <a:t>What identifiers are you using in your study? </a:t>
            </a:r>
          </a:p>
        </p:txBody>
      </p:sp>
    </p:spTree>
    <p:extLst>
      <p:ext uri="{BB962C8B-B14F-4D97-AF65-F5344CB8AC3E}">
        <p14:creationId xmlns:p14="http://schemas.microsoft.com/office/powerpoint/2010/main" val="142206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C858-7741-DA28-9748-46600E621011}"/>
              </a:ext>
            </a:extLst>
          </p:cNvPr>
          <p:cNvSpPr>
            <a:spLocks noGrp="1"/>
          </p:cNvSpPr>
          <p:nvPr>
            <p:ph type="title"/>
          </p:nvPr>
        </p:nvSpPr>
        <p:spPr>
          <a:xfrm>
            <a:off x="717630" y="-23149"/>
            <a:ext cx="10515600" cy="1325563"/>
          </a:xfrm>
        </p:spPr>
        <p:txBody>
          <a:bodyPr/>
          <a:lstStyle/>
          <a:p>
            <a:pPr algn="ctr"/>
            <a:r>
              <a:rPr lang="en-US" b="1" dirty="0"/>
              <a:t>Example Reproducibility Checklist</a:t>
            </a:r>
          </a:p>
        </p:txBody>
      </p:sp>
      <p:pic>
        <p:nvPicPr>
          <p:cNvPr id="3" name="Picture 2">
            <a:extLst>
              <a:ext uri="{FF2B5EF4-FFF2-40B4-BE49-F238E27FC236}">
                <a16:creationId xmlns:a16="http://schemas.microsoft.com/office/drawing/2014/main" id="{F277D529-77F9-E1D9-822F-DB2C34D16CC2}"/>
              </a:ext>
            </a:extLst>
          </p:cNvPr>
          <p:cNvPicPr>
            <a:picLocks noChangeAspect="1"/>
          </p:cNvPicPr>
          <p:nvPr/>
        </p:nvPicPr>
        <p:blipFill rotWithShape="1">
          <a:blip r:embed="rId3"/>
          <a:srcRect t="49783"/>
          <a:stretch/>
        </p:blipFill>
        <p:spPr>
          <a:xfrm>
            <a:off x="423928" y="1463929"/>
            <a:ext cx="11344143" cy="4188718"/>
          </a:xfrm>
          <a:prstGeom prst="rect">
            <a:avLst/>
          </a:prstGeom>
        </p:spPr>
      </p:pic>
      <p:sp>
        <p:nvSpPr>
          <p:cNvPr id="5" name="TextBox 4">
            <a:extLst>
              <a:ext uri="{FF2B5EF4-FFF2-40B4-BE49-F238E27FC236}">
                <a16:creationId xmlns:a16="http://schemas.microsoft.com/office/drawing/2014/main" id="{C69734B8-75CB-1E8E-3F91-A6C6CD1BFC6B}"/>
              </a:ext>
            </a:extLst>
          </p:cNvPr>
          <p:cNvSpPr txBox="1"/>
          <p:nvPr/>
        </p:nvSpPr>
        <p:spPr>
          <a:xfrm>
            <a:off x="3342602" y="5283315"/>
            <a:ext cx="6099858" cy="369332"/>
          </a:xfrm>
          <a:prstGeom prst="rect">
            <a:avLst/>
          </a:prstGeom>
          <a:noFill/>
        </p:spPr>
        <p:txBody>
          <a:bodyPr wrap="square">
            <a:spAutoFit/>
          </a:bodyPr>
          <a:lstStyle/>
          <a:p>
            <a:r>
              <a:rPr lang="en-US" dirty="0"/>
              <a:t>https://</a:t>
            </a:r>
            <a:r>
              <a:rPr lang="en-US" dirty="0" err="1"/>
              <a:t>www.mdpi.com</a:t>
            </a:r>
            <a:r>
              <a:rPr lang="en-US" dirty="0"/>
              <a:t>/2218-1989/12/1/87</a:t>
            </a:r>
          </a:p>
        </p:txBody>
      </p:sp>
    </p:spTree>
    <p:extLst>
      <p:ext uri="{BB962C8B-B14F-4D97-AF65-F5344CB8AC3E}">
        <p14:creationId xmlns:p14="http://schemas.microsoft.com/office/powerpoint/2010/main" val="351257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4B1E-A036-CEE7-980D-0C4B54C51070}"/>
              </a:ext>
            </a:extLst>
          </p:cNvPr>
          <p:cNvSpPr>
            <a:spLocks noGrp="1"/>
          </p:cNvSpPr>
          <p:nvPr>
            <p:ph type="title"/>
          </p:nvPr>
        </p:nvSpPr>
        <p:spPr/>
        <p:txBody>
          <a:bodyPr/>
          <a:lstStyle/>
          <a:p>
            <a:r>
              <a:rPr lang="en-US" dirty="0"/>
              <a:t>Welcome – Best Practices </a:t>
            </a:r>
          </a:p>
        </p:txBody>
      </p:sp>
      <p:sp>
        <p:nvSpPr>
          <p:cNvPr id="3" name="Content Placeholder 2">
            <a:extLst>
              <a:ext uri="{FF2B5EF4-FFF2-40B4-BE49-F238E27FC236}">
                <a16:creationId xmlns:a16="http://schemas.microsoft.com/office/drawing/2014/main" id="{C0B2D1A6-F495-C44B-B4B6-3C0FCB9F6007}"/>
              </a:ext>
            </a:extLst>
          </p:cNvPr>
          <p:cNvSpPr>
            <a:spLocks noGrp="1"/>
          </p:cNvSpPr>
          <p:nvPr>
            <p:ph idx="1"/>
          </p:nvPr>
        </p:nvSpPr>
        <p:spPr>
          <a:xfrm>
            <a:off x="416689" y="1690689"/>
            <a:ext cx="10937111" cy="4486273"/>
          </a:xfrm>
        </p:spPr>
        <p:txBody>
          <a:bodyPr>
            <a:normAutofit fontScale="85000" lnSpcReduction="20000"/>
          </a:bodyPr>
          <a:lstStyle/>
          <a:p>
            <a:r>
              <a:rPr lang="en-US" dirty="0"/>
              <a:t>Schedule</a:t>
            </a:r>
          </a:p>
          <a:p>
            <a:pPr lvl="1"/>
            <a:r>
              <a:rPr lang="en-US" b="1" dirty="0"/>
              <a:t>Lectures</a:t>
            </a:r>
            <a:r>
              <a:rPr lang="en-US" dirty="0"/>
              <a:t> </a:t>
            </a:r>
          </a:p>
          <a:p>
            <a:pPr lvl="2"/>
            <a:r>
              <a:rPr lang="en-US" dirty="0"/>
              <a:t>Hybrid: ~ 1 hour, but we’ve blocked out 2 for extended discussions</a:t>
            </a:r>
          </a:p>
          <a:p>
            <a:pPr lvl="1"/>
            <a:r>
              <a:rPr lang="en-US" b="1" dirty="0"/>
              <a:t>Coding Circles</a:t>
            </a:r>
          </a:p>
          <a:p>
            <a:pPr lvl="2"/>
            <a:r>
              <a:rPr lang="en-US" dirty="0"/>
              <a:t>In person</a:t>
            </a:r>
          </a:p>
          <a:p>
            <a:pPr lvl="2"/>
            <a:r>
              <a:rPr lang="en-US" dirty="0"/>
              <a:t>Co-working time with us and your cohort to build skills and work on your coding projects</a:t>
            </a:r>
          </a:p>
          <a:p>
            <a:pPr lvl="3"/>
            <a:r>
              <a:rPr lang="en-US" dirty="0"/>
              <a:t>Don’t have a project it mind come talk we me after or on slack</a:t>
            </a:r>
          </a:p>
          <a:p>
            <a:pPr lvl="1"/>
            <a:r>
              <a:rPr lang="en-US" b="1" dirty="0"/>
              <a:t>Programing Powerups</a:t>
            </a:r>
          </a:p>
          <a:p>
            <a:pPr lvl="2"/>
            <a:r>
              <a:rPr lang="en-US" dirty="0"/>
              <a:t>Short tasks to build some concrete skills and knowledge</a:t>
            </a:r>
          </a:p>
          <a:p>
            <a:pPr marL="914377" lvl="2" indent="0">
              <a:buNone/>
            </a:pPr>
            <a:r>
              <a:rPr lang="en-US" dirty="0"/>
              <a:t>	 (i.e. submit a pull request to the </a:t>
            </a:r>
            <a:r>
              <a:rPr lang="en-US" dirty="0" err="1"/>
              <a:t>github</a:t>
            </a:r>
            <a:r>
              <a:rPr lang="en-US" dirty="0"/>
              <a:t> that hosts the website)</a:t>
            </a:r>
          </a:p>
          <a:p>
            <a:pPr lvl="2"/>
            <a:r>
              <a:rPr lang="en-US" dirty="0"/>
              <a:t>Posted every Wednesday to our website, and will have some interactive component, but no lecture</a:t>
            </a:r>
          </a:p>
          <a:p>
            <a:pPr lvl="2"/>
            <a:r>
              <a:rPr lang="en-US" dirty="0"/>
              <a:t>Don’t hesitate to use the Data Science channel in slack to ask for questions/help</a:t>
            </a:r>
          </a:p>
          <a:p>
            <a:r>
              <a:rPr lang="en-US" dirty="0"/>
              <a:t>Website – </a:t>
            </a:r>
            <a:r>
              <a:rPr lang="en-US" dirty="0">
                <a:hlinkClick r:id="rId3"/>
              </a:rPr>
              <a:t>https://uo-data-science.github.io/NetNeuro2023/</a:t>
            </a:r>
            <a:endParaRPr lang="en-US" dirty="0"/>
          </a:p>
          <a:p>
            <a:pPr lvl="1"/>
            <a:r>
              <a:rPr lang="en-US" dirty="0"/>
              <a:t>Schedules, Resources, Programming Powerups</a:t>
            </a:r>
          </a:p>
          <a:p>
            <a:r>
              <a:rPr lang="en-US" b="1" dirty="0"/>
              <a:t>Today</a:t>
            </a:r>
            <a:r>
              <a:rPr lang="en-US" dirty="0"/>
              <a:t> </a:t>
            </a:r>
          </a:p>
          <a:p>
            <a:pPr lvl="1"/>
            <a:r>
              <a:rPr lang="en-US" dirty="0"/>
              <a:t>Talk about best practices to give you some ideas of what to work on in your program circles </a:t>
            </a:r>
          </a:p>
          <a:p>
            <a:pPr lvl="1"/>
            <a:endParaRPr lang="en-US" dirty="0"/>
          </a:p>
        </p:txBody>
      </p:sp>
    </p:spTree>
    <p:extLst>
      <p:ext uri="{BB962C8B-B14F-4D97-AF65-F5344CB8AC3E}">
        <p14:creationId xmlns:p14="http://schemas.microsoft.com/office/powerpoint/2010/main" val="214593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AA1E-40C2-8212-3717-76836C545F89}"/>
              </a:ext>
            </a:extLst>
          </p:cNvPr>
          <p:cNvSpPr>
            <a:spLocks noGrp="1"/>
          </p:cNvSpPr>
          <p:nvPr>
            <p:ph type="title"/>
          </p:nvPr>
        </p:nvSpPr>
        <p:spPr>
          <a:xfrm>
            <a:off x="132145" y="256924"/>
            <a:ext cx="10515600" cy="1325563"/>
          </a:xfrm>
        </p:spPr>
        <p:txBody>
          <a:bodyPr/>
          <a:lstStyle/>
          <a:p>
            <a:r>
              <a:rPr lang="en-US" dirty="0"/>
              <a:t>Version Control</a:t>
            </a:r>
          </a:p>
        </p:txBody>
      </p:sp>
      <p:pic>
        <p:nvPicPr>
          <p:cNvPr id="3" name="Picture 2">
            <a:extLst>
              <a:ext uri="{FF2B5EF4-FFF2-40B4-BE49-F238E27FC236}">
                <a16:creationId xmlns:a16="http://schemas.microsoft.com/office/drawing/2014/main" id="{B8A7F13B-87CA-4382-5A18-D21FD4DFF1F3}"/>
              </a:ext>
            </a:extLst>
          </p:cNvPr>
          <p:cNvPicPr>
            <a:picLocks noChangeAspect="1"/>
          </p:cNvPicPr>
          <p:nvPr/>
        </p:nvPicPr>
        <p:blipFill>
          <a:blip r:embed="rId3"/>
          <a:stretch>
            <a:fillRect/>
          </a:stretch>
        </p:blipFill>
        <p:spPr>
          <a:xfrm>
            <a:off x="0" y="1463564"/>
            <a:ext cx="7772400" cy="2933911"/>
          </a:xfrm>
          <a:prstGeom prst="rect">
            <a:avLst/>
          </a:prstGeom>
        </p:spPr>
      </p:pic>
      <p:pic>
        <p:nvPicPr>
          <p:cNvPr id="4" name="Picture 3">
            <a:extLst>
              <a:ext uri="{FF2B5EF4-FFF2-40B4-BE49-F238E27FC236}">
                <a16:creationId xmlns:a16="http://schemas.microsoft.com/office/drawing/2014/main" id="{01E2690F-E23D-CC2C-507B-A0660F8AC7EC}"/>
              </a:ext>
            </a:extLst>
          </p:cNvPr>
          <p:cNvPicPr>
            <a:picLocks noChangeAspect="1"/>
          </p:cNvPicPr>
          <p:nvPr/>
        </p:nvPicPr>
        <p:blipFill>
          <a:blip r:embed="rId4"/>
          <a:stretch>
            <a:fillRect/>
          </a:stretch>
        </p:blipFill>
        <p:spPr>
          <a:xfrm>
            <a:off x="4419600" y="4408195"/>
            <a:ext cx="7772400" cy="2410780"/>
          </a:xfrm>
          <a:prstGeom prst="rect">
            <a:avLst/>
          </a:prstGeom>
        </p:spPr>
      </p:pic>
      <p:sp>
        <p:nvSpPr>
          <p:cNvPr id="5" name="Title 1">
            <a:extLst>
              <a:ext uri="{FF2B5EF4-FFF2-40B4-BE49-F238E27FC236}">
                <a16:creationId xmlns:a16="http://schemas.microsoft.com/office/drawing/2014/main" id="{81E533AD-8A94-F856-ED89-72C8DB94A98E}"/>
              </a:ext>
            </a:extLst>
          </p:cNvPr>
          <p:cNvSpPr txBox="1">
            <a:spLocks/>
          </p:cNvSpPr>
          <p:nvPr/>
        </p:nvSpPr>
        <p:spPr>
          <a:xfrm>
            <a:off x="5713071" y="1124242"/>
            <a:ext cx="5850038" cy="132556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What changed in your code and when?</a:t>
            </a:r>
          </a:p>
        </p:txBody>
      </p:sp>
      <p:sp>
        <p:nvSpPr>
          <p:cNvPr id="7" name="TextBox 6">
            <a:extLst>
              <a:ext uri="{FF2B5EF4-FFF2-40B4-BE49-F238E27FC236}">
                <a16:creationId xmlns:a16="http://schemas.microsoft.com/office/drawing/2014/main" id="{48CB0C3F-3DF1-A335-C17D-30B350135EF8}"/>
              </a:ext>
            </a:extLst>
          </p:cNvPr>
          <p:cNvSpPr txBox="1"/>
          <p:nvPr/>
        </p:nvSpPr>
        <p:spPr>
          <a:xfrm>
            <a:off x="132145" y="4869561"/>
            <a:ext cx="4433103" cy="1477328"/>
          </a:xfrm>
          <a:prstGeom prst="rect">
            <a:avLst/>
          </a:prstGeom>
          <a:noFill/>
        </p:spPr>
        <p:txBody>
          <a:bodyPr wrap="square">
            <a:spAutoFit/>
          </a:bodyPr>
          <a:lstStyle/>
          <a:p>
            <a:r>
              <a:rPr lang="en-US" sz="1800" dirty="0"/>
              <a:t>Did your results change? </a:t>
            </a:r>
            <a:r>
              <a:rPr lang="en-US" dirty="0"/>
              <a:t>Version control can help you figure out why?</a:t>
            </a:r>
          </a:p>
          <a:p>
            <a:endParaRPr lang="en-US" sz="1800" dirty="0"/>
          </a:p>
          <a:p>
            <a:r>
              <a:rPr lang="en-US" dirty="0"/>
              <a:t>Lots of other side benefits, like sharable code easy display of results etc.</a:t>
            </a:r>
            <a:endParaRPr lang="en-US" sz="1800" dirty="0"/>
          </a:p>
        </p:txBody>
      </p:sp>
      <p:sp>
        <p:nvSpPr>
          <p:cNvPr id="6" name="TextBox 5">
            <a:extLst>
              <a:ext uri="{FF2B5EF4-FFF2-40B4-BE49-F238E27FC236}">
                <a16:creationId xmlns:a16="http://schemas.microsoft.com/office/drawing/2014/main" id="{0069D1AF-7FE5-BE49-EFDC-368E4AFE1935}"/>
              </a:ext>
            </a:extLst>
          </p:cNvPr>
          <p:cNvSpPr txBox="1"/>
          <p:nvPr/>
        </p:nvSpPr>
        <p:spPr>
          <a:xfrm>
            <a:off x="8043620" y="3171545"/>
            <a:ext cx="3647345" cy="369332"/>
          </a:xfrm>
          <a:prstGeom prst="rect">
            <a:avLst/>
          </a:prstGeom>
          <a:noFill/>
        </p:spPr>
        <p:txBody>
          <a:bodyPr wrap="none" rtlCol="0">
            <a:spAutoFit/>
          </a:bodyPr>
          <a:lstStyle/>
          <a:p>
            <a:r>
              <a:rPr lang="en-US" dirty="0"/>
              <a:t>We’ll dive into this more next lecture</a:t>
            </a:r>
          </a:p>
        </p:txBody>
      </p:sp>
    </p:spTree>
    <p:extLst>
      <p:ext uri="{BB962C8B-B14F-4D97-AF65-F5344CB8AC3E}">
        <p14:creationId xmlns:p14="http://schemas.microsoft.com/office/powerpoint/2010/main" val="223106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957D-AE99-CA51-13F3-85EDD306C38E}"/>
              </a:ext>
            </a:extLst>
          </p:cNvPr>
          <p:cNvSpPr>
            <a:spLocks noGrp="1"/>
          </p:cNvSpPr>
          <p:nvPr>
            <p:ph type="title"/>
          </p:nvPr>
        </p:nvSpPr>
        <p:spPr>
          <a:xfrm>
            <a:off x="433087" y="355084"/>
            <a:ext cx="10515600" cy="1325563"/>
          </a:xfrm>
        </p:spPr>
        <p:txBody>
          <a:bodyPr/>
          <a:lstStyle/>
          <a:p>
            <a:r>
              <a:rPr lang="en-US" dirty="0"/>
              <a:t>Environments</a:t>
            </a:r>
            <a:br>
              <a:rPr lang="en-US" dirty="0"/>
            </a:br>
            <a:r>
              <a:rPr lang="en-US" dirty="0"/>
              <a:t>Virtual Machines or other Containers</a:t>
            </a:r>
          </a:p>
        </p:txBody>
      </p:sp>
      <p:pic>
        <p:nvPicPr>
          <p:cNvPr id="3" name="Picture 2">
            <a:extLst>
              <a:ext uri="{FF2B5EF4-FFF2-40B4-BE49-F238E27FC236}">
                <a16:creationId xmlns:a16="http://schemas.microsoft.com/office/drawing/2014/main" id="{41DF6658-710B-57E0-E8BA-3FAFC3E7A922}"/>
              </a:ext>
            </a:extLst>
          </p:cNvPr>
          <p:cNvPicPr>
            <a:picLocks noChangeAspect="1"/>
          </p:cNvPicPr>
          <p:nvPr/>
        </p:nvPicPr>
        <p:blipFill rotWithShape="1">
          <a:blip r:embed="rId3"/>
          <a:srcRect t="5075" b="14963"/>
          <a:stretch/>
        </p:blipFill>
        <p:spPr>
          <a:xfrm>
            <a:off x="185195" y="3217008"/>
            <a:ext cx="7213600" cy="1076446"/>
          </a:xfrm>
          <a:prstGeom prst="rect">
            <a:avLst/>
          </a:prstGeom>
        </p:spPr>
      </p:pic>
      <p:pic>
        <p:nvPicPr>
          <p:cNvPr id="4" name="Picture 3">
            <a:extLst>
              <a:ext uri="{FF2B5EF4-FFF2-40B4-BE49-F238E27FC236}">
                <a16:creationId xmlns:a16="http://schemas.microsoft.com/office/drawing/2014/main" id="{AE80ABB6-25C1-8BFD-D4E3-1FBD9BCBBA8F}"/>
              </a:ext>
            </a:extLst>
          </p:cNvPr>
          <p:cNvPicPr>
            <a:picLocks noChangeAspect="1"/>
          </p:cNvPicPr>
          <p:nvPr/>
        </p:nvPicPr>
        <p:blipFill>
          <a:blip r:embed="rId4"/>
          <a:stretch>
            <a:fillRect/>
          </a:stretch>
        </p:blipFill>
        <p:spPr>
          <a:xfrm>
            <a:off x="185195" y="2488523"/>
            <a:ext cx="7213600" cy="381000"/>
          </a:xfrm>
          <a:prstGeom prst="rect">
            <a:avLst/>
          </a:prstGeom>
        </p:spPr>
      </p:pic>
      <p:sp>
        <p:nvSpPr>
          <p:cNvPr id="5" name="TextBox 4">
            <a:extLst>
              <a:ext uri="{FF2B5EF4-FFF2-40B4-BE49-F238E27FC236}">
                <a16:creationId xmlns:a16="http://schemas.microsoft.com/office/drawing/2014/main" id="{4ADB8F30-2688-EBFA-40F9-E4118703055F}"/>
              </a:ext>
            </a:extLst>
          </p:cNvPr>
          <p:cNvSpPr txBox="1"/>
          <p:nvPr/>
        </p:nvSpPr>
        <p:spPr>
          <a:xfrm>
            <a:off x="185195" y="1622028"/>
            <a:ext cx="10370916" cy="646331"/>
          </a:xfrm>
          <a:prstGeom prst="rect">
            <a:avLst/>
          </a:prstGeom>
          <a:noFill/>
        </p:spPr>
        <p:txBody>
          <a:bodyPr wrap="square" rtlCol="0">
            <a:spAutoFit/>
          </a:bodyPr>
          <a:lstStyle/>
          <a:p>
            <a:r>
              <a:rPr lang="en-US" dirty="0"/>
              <a:t>Some-times the same line of code doesn’t do the same thing because the underlying software may have changed.</a:t>
            </a:r>
          </a:p>
        </p:txBody>
      </p:sp>
      <p:sp>
        <p:nvSpPr>
          <p:cNvPr id="7" name="TextBox 6">
            <a:extLst>
              <a:ext uri="{FF2B5EF4-FFF2-40B4-BE49-F238E27FC236}">
                <a16:creationId xmlns:a16="http://schemas.microsoft.com/office/drawing/2014/main" id="{311D4F94-F32C-93EB-587B-0005437DE20C}"/>
              </a:ext>
            </a:extLst>
          </p:cNvPr>
          <p:cNvSpPr txBox="1"/>
          <p:nvPr/>
        </p:nvSpPr>
        <p:spPr>
          <a:xfrm>
            <a:off x="2806860" y="2431178"/>
            <a:ext cx="6099858" cy="369332"/>
          </a:xfrm>
          <a:prstGeom prst="rect">
            <a:avLst/>
          </a:prstGeom>
          <a:noFill/>
        </p:spPr>
        <p:txBody>
          <a:bodyPr wrap="square">
            <a:spAutoFit/>
          </a:bodyPr>
          <a:lstStyle/>
          <a:p>
            <a:r>
              <a:rPr lang="en-US" dirty="0"/>
              <a:t>Python 2.*</a:t>
            </a:r>
          </a:p>
        </p:txBody>
      </p:sp>
      <p:sp>
        <p:nvSpPr>
          <p:cNvPr id="8" name="TextBox 7">
            <a:extLst>
              <a:ext uri="{FF2B5EF4-FFF2-40B4-BE49-F238E27FC236}">
                <a16:creationId xmlns:a16="http://schemas.microsoft.com/office/drawing/2014/main" id="{0B118677-C594-464B-C36F-1D5D6064D522}"/>
              </a:ext>
            </a:extLst>
          </p:cNvPr>
          <p:cNvSpPr txBox="1"/>
          <p:nvPr/>
        </p:nvSpPr>
        <p:spPr>
          <a:xfrm>
            <a:off x="2806860" y="3244334"/>
            <a:ext cx="6099858" cy="369332"/>
          </a:xfrm>
          <a:prstGeom prst="rect">
            <a:avLst/>
          </a:prstGeom>
          <a:noFill/>
        </p:spPr>
        <p:txBody>
          <a:bodyPr wrap="square">
            <a:spAutoFit/>
          </a:bodyPr>
          <a:lstStyle/>
          <a:p>
            <a:r>
              <a:rPr lang="en-US" dirty="0"/>
              <a:t>Python 3.*</a:t>
            </a:r>
          </a:p>
        </p:txBody>
      </p:sp>
      <p:sp>
        <p:nvSpPr>
          <p:cNvPr id="9" name="TextBox 8">
            <a:extLst>
              <a:ext uri="{FF2B5EF4-FFF2-40B4-BE49-F238E27FC236}">
                <a16:creationId xmlns:a16="http://schemas.microsoft.com/office/drawing/2014/main" id="{C23BF4D5-11AA-8D37-305E-783F7C3A4D57}"/>
              </a:ext>
            </a:extLst>
          </p:cNvPr>
          <p:cNvSpPr txBox="1"/>
          <p:nvPr/>
        </p:nvSpPr>
        <p:spPr>
          <a:xfrm>
            <a:off x="185195" y="4912806"/>
            <a:ext cx="10370916" cy="646331"/>
          </a:xfrm>
          <a:prstGeom prst="rect">
            <a:avLst/>
          </a:prstGeom>
          <a:noFill/>
        </p:spPr>
        <p:txBody>
          <a:bodyPr wrap="square" rtlCol="0">
            <a:spAutoFit/>
          </a:bodyPr>
          <a:lstStyle/>
          <a:p>
            <a:r>
              <a:rPr lang="en-US" dirty="0"/>
              <a:t>All the software and settings that run your code is often called an ‘environment’ there are lots of tools that let you create an isolated environment for each or your projects, and share that environment with others.</a:t>
            </a:r>
          </a:p>
        </p:txBody>
      </p:sp>
    </p:spTree>
    <p:extLst>
      <p:ext uri="{BB962C8B-B14F-4D97-AF65-F5344CB8AC3E}">
        <p14:creationId xmlns:p14="http://schemas.microsoft.com/office/powerpoint/2010/main" val="223024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FF51-6819-C2F6-E0E8-3894E4E8C990}"/>
              </a:ext>
            </a:extLst>
          </p:cNvPr>
          <p:cNvSpPr>
            <a:spLocks noGrp="1"/>
          </p:cNvSpPr>
          <p:nvPr>
            <p:ph type="title"/>
          </p:nvPr>
        </p:nvSpPr>
        <p:spPr>
          <a:xfrm>
            <a:off x="300941" y="365127"/>
            <a:ext cx="11366339" cy="1325563"/>
          </a:xfrm>
        </p:spPr>
        <p:txBody>
          <a:bodyPr/>
          <a:lstStyle/>
          <a:p>
            <a:r>
              <a:rPr lang="en-US" dirty="0"/>
              <a:t>Good/Better/Best for reproducible environments</a:t>
            </a:r>
          </a:p>
        </p:txBody>
      </p:sp>
      <p:sp>
        <p:nvSpPr>
          <p:cNvPr id="3" name="TextBox 2">
            <a:extLst>
              <a:ext uri="{FF2B5EF4-FFF2-40B4-BE49-F238E27FC236}">
                <a16:creationId xmlns:a16="http://schemas.microsoft.com/office/drawing/2014/main" id="{D2B72CCA-7531-F3EC-C8A1-E2B31481DEBD}"/>
              </a:ext>
            </a:extLst>
          </p:cNvPr>
          <p:cNvSpPr txBox="1"/>
          <p:nvPr/>
        </p:nvSpPr>
        <p:spPr>
          <a:xfrm>
            <a:off x="632748" y="1887459"/>
            <a:ext cx="2916821" cy="1477328"/>
          </a:xfrm>
          <a:prstGeom prst="rect">
            <a:avLst/>
          </a:prstGeom>
          <a:noFill/>
        </p:spPr>
        <p:txBody>
          <a:bodyPr wrap="square" rtlCol="0">
            <a:spAutoFit/>
          </a:bodyPr>
          <a:lstStyle/>
          <a:p>
            <a:r>
              <a:rPr lang="en-US" b="1" dirty="0"/>
              <a:t>Good</a:t>
            </a:r>
            <a:r>
              <a:rPr lang="en-US" dirty="0"/>
              <a:t> – A list of of all the packages your code is using and their versions</a:t>
            </a:r>
          </a:p>
          <a:p>
            <a:endParaRPr lang="en-US" dirty="0"/>
          </a:p>
          <a:p>
            <a:r>
              <a:rPr lang="en-US" dirty="0"/>
              <a:t>&gt;&gt; pip freeze</a:t>
            </a:r>
          </a:p>
        </p:txBody>
      </p:sp>
      <p:pic>
        <p:nvPicPr>
          <p:cNvPr id="4" name="Picture 3">
            <a:extLst>
              <a:ext uri="{FF2B5EF4-FFF2-40B4-BE49-F238E27FC236}">
                <a16:creationId xmlns:a16="http://schemas.microsoft.com/office/drawing/2014/main" id="{098D647E-E730-D024-B57C-C55F306F6C23}"/>
              </a:ext>
            </a:extLst>
          </p:cNvPr>
          <p:cNvPicPr>
            <a:picLocks noChangeAspect="1"/>
          </p:cNvPicPr>
          <p:nvPr/>
        </p:nvPicPr>
        <p:blipFill rotWithShape="1">
          <a:blip r:embed="rId3"/>
          <a:srcRect r="37495"/>
          <a:stretch/>
        </p:blipFill>
        <p:spPr>
          <a:xfrm>
            <a:off x="852667" y="3429000"/>
            <a:ext cx="2071869" cy="1638300"/>
          </a:xfrm>
          <a:prstGeom prst="rect">
            <a:avLst/>
          </a:prstGeom>
        </p:spPr>
      </p:pic>
      <p:sp>
        <p:nvSpPr>
          <p:cNvPr id="8" name="TextBox 7">
            <a:extLst>
              <a:ext uri="{FF2B5EF4-FFF2-40B4-BE49-F238E27FC236}">
                <a16:creationId xmlns:a16="http://schemas.microsoft.com/office/drawing/2014/main" id="{91EB0C87-AAF0-2A89-DB88-32CF8E2D36A4}"/>
              </a:ext>
            </a:extLst>
          </p:cNvPr>
          <p:cNvSpPr txBox="1"/>
          <p:nvPr/>
        </p:nvSpPr>
        <p:spPr>
          <a:xfrm>
            <a:off x="3878482" y="1887459"/>
            <a:ext cx="3435753" cy="2862322"/>
          </a:xfrm>
          <a:prstGeom prst="rect">
            <a:avLst/>
          </a:prstGeom>
          <a:noFill/>
        </p:spPr>
        <p:txBody>
          <a:bodyPr wrap="square" rtlCol="0">
            <a:spAutoFit/>
          </a:bodyPr>
          <a:lstStyle/>
          <a:p>
            <a:r>
              <a:rPr lang="en-US" b="1" dirty="0"/>
              <a:t>Better</a:t>
            </a:r>
            <a:r>
              <a:rPr lang="en-US" dirty="0"/>
              <a:t> – Use a package manager that isolates and creates a space for your code and packages </a:t>
            </a:r>
          </a:p>
          <a:p>
            <a:endParaRPr lang="en-US" dirty="0"/>
          </a:p>
          <a:p>
            <a:pPr marL="285750" indent="-285750">
              <a:buFont typeface="Arial" panose="020B0604020202020204" pitchFamily="34" charset="0"/>
              <a:buChar char="•"/>
            </a:pPr>
            <a:r>
              <a:rPr lang="en-US" dirty="0"/>
              <a:t>Python – </a:t>
            </a:r>
            <a:r>
              <a:rPr lang="en-US" dirty="0" err="1"/>
              <a:t>conda</a:t>
            </a:r>
            <a:r>
              <a:rPr lang="en-US" dirty="0"/>
              <a:t>, </a:t>
            </a:r>
            <a:r>
              <a:rPr lang="en-US" dirty="0" err="1"/>
              <a:t>venv</a:t>
            </a:r>
            <a:endParaRPr lang="en-US" dirty="0"/>
          </a:p>
          <a:p>
            <a:pPr marL="285750" indent="-285750">
              <a:buFont typeface="Arial" panose="020B0604020202020204" pitchFamily="34" charset="0"/>
              <a:buChar char="•"/>
            </a:pPr>
            <a:r>
              <a:rPr lang="en-US" dirty="0"/>
              <a:t>R – </a:t>
            </a:r>
            <a:r>
              <a:rPr lang="en-US" dirty="0" err="1"/>
              <a:t>renv</a:t>
            </a:r>
            <a:r>
              <a:rPr lang="en-US" dirty="0"/>
              <a:t>, packrat</a:t>
            </a:r>
          </a:p>
          <a:p>
            <a:pPr marL="285750" indent="-285750">
              <a:buFont typeface="Arial" panose="020B0604020202020204" pitchFamily="34" charset="0"/>
              <a:buChar char="•"/>
            </a:pPr>
            <a:endParaRPr lang="en-US" dirty="0"/>
          </a:p>
          <a:p>
            <a:r>
              <a:rPr lang="en-US" dirty="0"/>
              <a:t>Let’s you switch between environments </a:t>
            </a:r>
            <a:endParaRPr lang="en-US" dirty="0">
              <a:hlinkClick r:id="rId4"/>
            </a:endParaRPr>
          </a:p>
          <a:p>
            <a:endParaRPr lang="en-US" dirty="0"/>
          </a:p>
        </p:txBody>
      </p:sp>
      <p:sp>
        <p:nvSpPr>
          <p:cNvPr id="9" name="TextBox 8">
            <a:extLst>
              <a:ext uri="{FF2B5EF4-FFF2-40B4-BE49-F238E27FC236}">
                <a16:creationId xmlns:a16="http://schemas.microsoft.com/office/drawing/2014/main" id="{FFD971F8-7E31-1DEA-F997-26CBC2499183}"/>
              </a:ext>
            </a:extLst>
          </p:cNvPr>
          <p:cNvSpPr txBox="1"/>
          <p:nvPr/>
        </p:nvSpPr>
        <p:spPr>
          <a:xfrm>
            <a:off x="7643148" y="1887459"/>
            <a:ext cx="4247911" cy="3416320"/>
          </a:xfrm>
          <a:prstGeom prst="rect">
            <a:avLst/>
          </a:prstGeom>
          <a:noFill/>
        </p:spPr>
        <p:txBody>
          <a:bodyPr wrap="square" rtlCol="0">
            <a:spAutoFit/>
          </a:bodyPr>
          <a:lstStyle/>
          <a:p>
            <a:r>
              <a:rPr lang="en-US" b="1" dirty="0"/>
              <a:t>Best</a:t>
            </a:r>
            <a:r>
              <a:rPr lang="en-US" dirty="0"/>
              <a:t> – Use a virtual machine or container. This saves and records all software including the operating system and all system packages, not just your R or python code. </a:t>
            </a:r>
          </a:p>
          <a:p>
            <a:endParaRPr lang="en-US" dirty="0"/>
          </a:p>
          <a:p>
            <a:pPr marL="285750" indent="-285750">
              <a:buFont typeface="Arial" panose="020B0604020202020204" pitchFamily="34" charset="0"/>
              <a:buChar char="•"/>
            </a:pPr>
            <a:r>
              <a:rPr lang="en-US" dirty="0"/>
              <a:t>Examples: Docker, Singularity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Takes the most work to build but gives the best guarantees. Requires some specialized software on the host machine.</a:t>
            </a:r>
          </a:p>
        </p:txBody>
      </p:sp>
      <p:pic>
        <p:nvPicPr>
          <p:cNvPr id="7" name="Picture 2">
            <a:hlinkClick r:id="rId5"/>
            <a:extLst>
              <a:ext uri="{FF2B5EF4-FFF2-40B4-BE49-F238E27FC236}">
                <a16:creationId xmlns:a16="http://schemas.microsoft.com/office/drawing/2014/main" id="{DA7ED7DF-5E89-B31F-05F0-9FEADB3536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634" y="5303779"/>
            <a:ext cx="1114427" cy="11144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ingularity: Running Containers on ACCRE | ACCRE | Vanderbilt University">
            <a:hlinkClick r:id="rId4"/>
            <a:extLst>
              <a:ext uri="{FF2B5EF4-FFF2-40B4-BE49-F238E27FC236}">
                <a16:creationId xmlns:a16="http://schemas.microsoft.com/office/drawing/2014/main" id="{91C2FBC4-00DC-F7A3-9CF0-9AF4AAE3DD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4547" y="5303778"/>
            <a:ext cx="1108237" cy="11144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org">
            <a:hlinkClick r:id="rId8"/>
            <a:extLst>
              <a:ext uri="{FF2B5EF4-FFF2-40B4-BE49-F238E27FC236}">
                <a16:creationId xmlns:a16="http://schemas.microsoft.com/office/drawing/2014/main" id="{FA8EE4A5-22D2-25BC-2396-126418C5A7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6375" y="4746564"/>
            <a:ext cx="1114428" cy="111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6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20D7-30B9-6685-C095-E628A5949F79}"/>
              </a:ext>
            </a:extLst>
          </p:cNvPr>
          <p:cNvSpPr>
            <a:spLocks noGrp="1"/>
          </p:cNvSpPr>
          <p:nvPr>
            <p:ph type="title"/>
          </p:nvPr>
        </p:nvSpPr>
        <p:spPr>
          <a:xfrm>
            <a:off x="386788" y="133632"/>
            <a:ext cx="10515600" cy="1325563"/>
          </a:xfrm>
        </p:spPr>
        <p:txBody>
          <a:bodyPr/>
          <a:lstStyle/>
          <a:p>
            <a:r>
              <a:rPr lang="en-US" dirty="0"/>
              <a:t>Open-source Downloadable Software</a:t>
            </a:r>
          </a:p>
        </p:txBody>
      </p:sp>
      <p:sp>
        <p:nvSpPr>
          <p:cNvPr id="3" name="TextBox 2">
            <a:extLst>
              <a:ext uri="{FF2B5EF4-FFF2-40B4-BE49-F238E27FC236}">
                <a16:creationId xmlns:a16="http://schemas.microsoft.com/office/drawing/2014/main" id="{70391D21-49B0-F2FF-BFFE-66F846948D48}"/>
              </a:ext>
            </a:extLst>
          </p:cNvPr>
          <p:cNvSpPr txBox="1"/>
          <p:nvPr/>
        </p:nvSpPr>
        <p:spPr>
          <a:xfrm>
            <a:off x="262360" y="842713"/>
            <a:ext cx="10764456" cy="6001643"/>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b="1" dirty="0"/>
              <a:t>You’ve gone through the work of documenting your environment and you want to share it. </a:t>
            </a:r>
          </a:p>
          <a:p>
            <a:pPr marL="742950" lvl="1" indent="-285750">
              <a:buFont typeface="Arial" panose="020B0604020202020204" pitchFamily="34" charset="0"/>
              <a:buChar char="•"/>
            </a:pPr>
            <a:r>
              <a:rPr lang="en-US" sz="2400" dirty="0"/>
              <a:t>Whoever you are sharing it with, will need to be able to obtain the same software</a:t>
            </a:r>
          </a:p>
          <a:p>
            <a:pPr marL="742950" lvl="1" indent="-285750">
              <a:buFont typeface="Arial" panose="020B0604020202020204" pitchFamily="34" charset="0"/>
              <a:buChar char="•"/>
            </a:pPr>
            <a:r>
              <a:rPr lang="en-US" sz="2400" dirty="0"/>
              <a:t>Open software makes this particularly easy</a:t>
            </a:r>
          </a:p>
          <a:p>
            <a:pPr lvl="1"/>
            <a:endParaRPr lang="en-US" sz="2400" dirty="0"/>
          </a:p>
          <a:p>
            <a:pPr marL="285750" indent="-285750">
              <a:buFont typeface="Arial" panose="020B0604020202020204" pitchFamily="34" charset="0"/>
              <a:buChar char="•"/>
            </a:pPr>
            <a:r>
              <a:rPr lang="en-US" sz="2400" b="1" dirty="0"/>
              <a:t>Proprietary software can change without letting you know</a:t>
            </a:r>
          </a:p>
          <a:p>
            <a:pPr marL="742950" lvl="1" indent="-285750">
              <a:buFont typeface="Arial" panose="020B0604020202020204" pitchFamily="34" charset="0"/>
              <a:buChar char="•"/>
            </a:pPr>
            <a:r>
              <a:rPr lang="en-US" sz="2400" dirty="0"/>
              <a:t>Can also add extra costs to your collaborators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Web base software is particularly bad about making changings without letting you know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Not always possible, and particularly common tools like MATLAB or Mathematica are frequently documented by just the versions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96181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NVIDIA A100 | NVIDIA">
            <a:hlinkClick r:id="rId2"/>
            <a:extLst>
              <a:ext uri="{FF2B5EF4-FFF2-40B4-BE49-F238E27FC236}">
                <a16:creationId xmlns:a16="http://schemas.microsoft.com/office/drawing/2014/main" id="{143BAB41-83AA-58B4-B5CD-669F50A54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770" y="3294743"/>
            <a:ext cx="4460109" cy="25125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9F10A2-553D-6A3E-9C49-DD8A32778DFB}"/>
              </a:ext>
            </a:extLst>
          </p:cNvPr>
          <p:cNvSpPr>
            <a:spLocks noGrp="1"/>
          </p:cNvSpPr>
          <p:nvPr>
            <p:ph type="title"/>
          </p:nvPr>
        </p:nvSpPr>
        <p:spPr>
          <a:xfrm>
            <a:off x="214131" y="66528"/>
            <a:ext cx="10515600" cy="1325563"/>
          </a:xfrm>
        </p:spPr>
        <p:txBody>
          <a:bodyPr/>
          <a:lstStyle/>
          <a:p>
            <a:r>
              <a:rPr lang="en-US" dirty="0"/>
              <a:t>Hardware</a:t>
            </a:r>
          </a:p>
        </p:txBody>
      </p:sp>
      <p:sp>
        <p:nvSpPr>
          <p:cNvPr id="3" name="TextBox 2">
            <a:extLst>
              <a:ext uri="{FF2B5EF4-FFF2-40B4-BE49-F238E27FC236}">
                <a16:creationId xmlns:a16="http://schemas.microsoft.com/office/drawing/2014/main" id="{7BF3CBED-42EF-BCDD-A7B6-FEBABBE32FFF}"/>
              </a:ext>
            </a:extLst>
          </p:cNvPr>
          <p:cNvSpPr txBox="1"/>
          <p:nvPr/>
        </p:nvSpPr>
        <p:spPr>
          <a:xfrm>
            <a:off x="214131" y="1050729"/>
            <a:ext cx="11245770" cy="2554545"/>
          </a:xfrm>
          <a:prstGeom prst="rect">
            <a:avLst/>
          </a:prstGeom>
          <a:noFill/>
        </p:spPr>
        <p:txBody>
          <a:bodyPr wrap="square" rtlCol="0">
            <a:spAutoFit/>
          </a:bodyPr>
          <a:lstStyle/>
          <a:p>
            <a:r>
              <a:rPr lang="en-US" sz="2000" b="1" dirty="0"/>
              <a:t>Rarer but some code will behave and yield different results if you use different hardware</a:t>
            </a:r>
          </a:p>
          <a:p>
            <a:pPr marL="285750" indent="-285750">
              <a:buFontTx/>
              <a:buChar char="-"/>
            </a:pPr>
            <a:r>
              <a:rPr lang="en-US" sz="2000" dirty="0"/>
              <a:t>GPU vs CPU </a:t>
            </a:r>
          </a:p>
          <a:p>
            <a:pPr marL="285750" indent="-285750">
              <a:buFontTx/>
              <a:buChar char="-"/>
            </a:pPr>
            <a:r>
              <a:rPr lang="en-US" sz="2000" dirty="0"/>
              <a:t>One versus many CPUs that are useful for people to know </a:t>
            </a:r>
          </a:p>
          <a:p>
            <a:r>
              <a:rPr lang="en-US" sz="2000" b="1" dirty="0"/>
              <a:t>Other requirements (if more than a normal laptop is needed)</a:t>
            </a:r>
          </a:p>
          <a:p>
            <a:pPr marL="285750" indent="-285750">
              <a:buFontTx/>
              <a:buChar char="-"/>
            </a:pPr>
            <a:r>
              <a:rPr lang="en-US" sz="2000" dirty="0"/>
              <a:t>How long the code takes to run</a:t>
            </a:r>
          </a:p>
          <a:p>
            <a:pPr marL="285750" indent="-285750">
              <a:buFontTx/>
              <a:buChar char="-"/>
            </a:pPr>
            <a:r>
              <a:rPr lang="en-US" sz="2000" dirty="0"/>
              <a:t>Amount of RAM on the machine</a:t>
            </a:r>
          </a:p>
          <a:p>
            <a:endParaRPr lang="en-US" sz="2000" dirty="0"/>
          </a:p>
          <a:p>
            <a:r>
              <a:rPr lang="en-US" sz="2000" dirty="0"/>
              <a:t>Good practice best to document and include running time if long. </a:t>
            </a:r>
          </a:p>
        </p:txBody>
      </p:sp>
      <p:pic>
        <p:nvPicPr>
          <p:cNvPr id="1027" name="Picture 3">
            <a:extLst>
              <a:ext uri="{FF2B5EF4-FFF2-40B4-BE49-F238E27FC236}">
                <a16:creationId xmlns:a16="http://schemas.microsoft.com/office/drawing/2014/main" id="{1B40FA4D-D1EC-AAD4-D77A-F76EAFEBB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30" y="3634914"/>
            <a:ext cx="3640239" cy="16614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B465DB-AA6C-76DB-67E2-026E4106F6FE}"/>
              </a:ext>
            </a:extLst>
          </p:cNvPr>
          <p:cNvSpPr txBox="1"/>
          <p:nvPr/>
        </p:nvSpPr>
        <p:spPr>
          <a:xfrm>
            <a:off x="3049929" y="3247227"/>
            <a:ext cx="6099858" cy="369332"/>
          </a:xfrm>
          <a:prstGeom prst="rect">
            <a:avLst/>
          </a:prstGeom>
          <a:noFill/>
        </p:spPr>
        <p:txBody>
          <a:bodyPr wrap="square">
            <a:spAutoFit/>
          </a:bodyPr>
          <a:lstStyle/>
          <a:p>
            <a:endParaRPr lang="en-US" dirty="0"/>
          </a:p>
        </p:txBody>
      </p:sp>
      <p:pic>
        <p:nvPicPr>
          <p:cNvPr id="1033" name="Picture 9" descr="CPU upgrade – how to install your new processor | PCGamesN">
            <a:hlinkClick r:id="rId5"/>
            <a:extLst>
              <a:ext uri="{FF2B5EF4-FFF2-40B4-BE49-F238E27FC236}">
                <a16:creationId xmlns:a16="http://schemas.microsoft.com/office/drawing/2014/main" id="{366CE45B-EDC3-E2E5-4B50-1B413670D7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0203"/>
          <a:stretch/>
        </p:blipFill>
        <p:spPr bwMode="auto">
          <a:xfrm>
            <a:off x="8933003" y="3228872"/>
            <a:ext cx="2279250" cy="2578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6B827C-C2E9-ED41-939D-66E05B8200CE}"/>
              </a:ext>
            </a:extLst>
          </p:cNvPr>
          <p:cNvSpPr txBox="1"/>
          <p:nvPr/>
        </p:nvSpPr>
        <p:spPr>
          <a:xfrm>
            <a:off x="214129" y="5572178"/>
            <a:ext cx="3640239" cy="923330"/>
          </a:xfrm>
          <a:prstGeom prst="rect">
            <a:avLst/>
          </a:prstGeom>
          <a:noFill/>
        </p:spPr>
        <p:txBody>
          <a:bodyPr wrap="square" rtlCol="0">
            <a:spAutoFit/>
          </a:bodyPr>
          <a:lstStyle/>
          <a:p>
            <a:r>
              <a:rPr lang="en-US" dirty="0"/>
              <a:t>RAM  Good Laptop ~ 16 GB</a:t>
            </a:r>
          </a:p>
          <a:p>
            <a:r>
              <a:rPr lang="en-US" dirty="0"/>
              <a:t>HPC Node ~ 128 GB</a:t>
            </a:r>
          </a:p>
          <a:p>
            <a:r>
              <a:rPr lang="en-US" dirty="0"/>
              <a:t>Large Memory Nodes ~ 5 TB</a:t>
            </a:r>
          </a:p>
        </p:txBody>
      </p:sp>
      <p:sp>
        <p:nvSpPr>
          <p:cNvPr id="8" name="TextBox 7">
            <a:extLst>
              <a:ext uri="{FF2B5EF4-FFF2-40B4-BE49-F238E27FC236}">
                <a16:creationId xmlns:a16="http://schemas.microsoft.com/office/drawing/2014/main" id="{F8C4C9BC-D816-93A8-9CEA-64A545406124}"/>
              </a:ext>
            </a:extLst>
          </p:cNvPr>
          <p:cNvSpPr txBox="1"/>
          <p:nvPr/>
        </p:nvSpPr>
        <p:spPr>
          <a:xfrm>
            <a:off x="4382704" y="5471695"/>
            <a:ext cx="3640239" cy="1200329"/>
          </a:xfrm>
          <a:prstGeom prst="rect">
            <a:avLst/>
          </a:prstGeom>
          <a:noFill/>
        </p:spPr>
        <p:txBody>
          <a:bodyPr wrap="square" rtlCol="0">
            <a:spAutoFit/>
          </a:bodyPr>
          <a:lstStyle/>
          <a:p>
            <a:r>
              <a:rPr lang="en-US" dirty="0"/>
              <a:t>All computers have one, but only higher end ones useful for accelerating workflows. Generally, these have more cores and memory</a:t>
            </a:r>
          </a:p>
        </p:txBody>
      </p:sp>
      <p:sp>
        <p:nvSpPr>
          <p:cNvPr id="9" name="TextBox 8">
            <a:extLst>
              <a:ext uri="{FF2B5EF4-FFF2-40B4-BE49-F238E27FC236}">
                <a16:creationId xmlns:a16="http://schemas.microsoft.com/office/drawing/2014/main" id="{D3D4EEFB-8175-3B11-3F59-5E52541D83C1}"/>
              </a:ext>
            </a:extLst>
          </p:cNvPr>
          <p:cNvSpPr txBox="1"/>
          <p:nvPr/>
        </p:nvSpPr>
        <p:spPr>
          <a:xfrm>
            <a:off x="8337630" y="5290469"/>
            <a:ext cx="3640239" cy="1200329"/>
          </a:xfrm>
          <a:prstGeom prst="rect">
            <a:avLst/>
          </a:prstGeom>
          <a:noFill/>
        </p:spPr>
        <p:txBody>
          <a:bodyPr wrap="square" rtlCol="0">
            <a:spAutoFit/>
          </a:bodyPr>
          <a:lstStyle/>
          <a:p>
            <a:r>
              <a:rPr lang="en-US" dirty="0"/>
              <a:t>Not all cores are equal some are faster, but generally more is better Laptop ~ 4-8 cores.</a:t>
            </a:r>
            <a:br>
              <a:rPr lang="en-US" dirty="0"/>
            </a:br>
            <a:r>
              <a:rPr lang="en-US" dirty="0"/>
              <a:t> HPC Node ~ 28-80+ cores</a:t>
            </a:r>
          </a:p>
        </p:txBody>
      </p:sp>
    </p:spTree>
    <p:extLst>
      <p:ext uri="{BB962C8B-B14F-4D97-AF65-F5344CB8AC3E}">
        <p14:creationId xmlns:p14="http://schemas.microsoft.com/office/powerpoint/2010/main" val="59693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AB50-60E4-90CB-1E3E-6CB603DF741B}"/>
              </a:ext>
            </a:extLst>
          </p:cNvPr>
          <p:cNvSpPr>
            <a:spLocks noGrp="1"/>
          </p:cNvSpPr>
          <p:nvPr>
            <p:ph type="title"/>
          </p:nvPr>
        </p:nvSpPr>
        <p:spPr>
          <a:xfrm>
            <a:off x="219919" y="272529"/>
            <a:ext cx="11145456" cy="1325563"/>
          </a:xfrm>
        </p:spPr>
        <p:txBody>
          <a:bodyPr/>
          <a:lstStyle/>
          <a:p>
            <a:r>
              <a:rPr lang="en-US" dirty="0"/>
              <a:t>Workflow automation or ‘literate’ programming</a:t>
            </a:r>
          </a:p>
        </p:txBody>
      </p:sp>
      <p:sp>
        <p:nvSpPr>
          <p:cNvPr id="3" name="TextBox 2">
            <a:extLst>
              <a:ext uri="{FF2B5EF4-FFF2-40B4-BE49-F238E27FC236}">
                <a16:creationId xmlns:a16="http://schemas.microsoft.com/office/drawing/2014/main" id="{E50B16AC-547A-83EF-6FD5-87C1BC03FE50}"/>
              </a:ext>
            </a:extLst>
          </p:cNvPr>
          <p:cNvSpPr txBox="1"/>
          <p:nvPr/>
        </p:nvSpPr>
        <p:spPr>
          <a:xfrm>
            <a:off x="216058" y="1458057"/>
            <a:ext cx="5600600"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You’ll often have many steps in an analysis</a:t>
            </a:r>
          </a:p>
          <a:p>
            <a:pPr marL="285750" indent="-285750">
              <a:buFont typeface="Arial" panose="020B0604020202020204" pitchFamily="34" charset="0"/>
              <a:buChar char="•"/>
            </a:pPr>
            <a:r>
              <a:rPr lang="en-US" sz="2400" dirty="0"/>
              <a:t>Running each step by hand can be error prone</a:t>
            </a:r>
          </a:p>
          <a:p>
            <a:pPr marL="285750" indent="-285750">
              <a:buFont typeface="Arial" panose="020B0604020202020204" pitchFamily="34" charset="0"/>
              <a:buChar char="•"/>
            </a:pPr>
            <a:r>
              <a:rPr lang="en-US" sz="2400" dirty="0"/>
              <a:t>Solution is to run them all at once into a document</a:t>
            </a:r>
          </a:p>
          <a:p>
            <a:pPr marL="742950" lvl="1" indent="-285750">
              <a:buFont typeface="Arial" panose="020B0604020202020204" pitchFamily="34" charset="0"/>
              <a:buChar char="•"/>
            </a:pPr>
            <a:r>
              <a:rPr lang="en-US" sz="2400" dirty="0" err="1"/>
              <a:t>Jupyter</a:t>
            </a:r>
            <a:r>
              <a:rPr lang="en-US" sz="2400" dirty="0"/>
              <a:t> Notebooks</a:t>
            </a:r>
          </a:p>
          <a:p>
            <a:pPr marL="742950" lvl="1" indent="-285750">
              <a:buFont typeface="Arial" panose="020B0604020202020204" pitchFamily="34" charset="0"/>
              <a:buChar char="•"/>
            </a:pPr>
            <a:r>
              <a:rPr lang="en-US" sz="2400" dirty="0"/>
              <a:t>R-Markdown</a:t>
            </a:r>
          </a:p>
          <a:p>
            <a:pPr marL="285750" indent="-285750">
              <a:buFont typeface="Arial" panose="020B0604020202020204" pitchFamily="34" charset="0"/>
              <a:buChar char="•"/>
            </a:pPr>
            <a:r>
              <a:rPr lang="en-US" sz="2400" dirty="0"/>
              <a:t>If that isn’t possible have code that runs each step for you</a:t>
            </a:r>
          </a:p>
          <a:p>
            <a:pPr marL="742950" lvl="1" indent="-285750">
              <a:buFont typeface="Arial" panose="020B0604020202020204" pitchFamily="34" charset="0"/>
              <a:buChar char="•"/>
            </a:pPr>
            <a:r>
              <a:rPr lang="en-US" sz="2400" dirty="0" err="1"/>
              <a:t>Snakemake</a:t>
            </a:r>
            <a:r>
              <a:rPr lang="en-US" sz="2400" dirty="0"/>
              <a:t> -</a:t>
            </a:r>
            <a:r>
              <a:rPr lang="en-US" dirty="0"/>
              <a:t>https://</a:t>
            </a:r>
            <a:r>
              <a:rPr lang="en-US" dirty="0" err="1"/>
              <a:t>snakemake.readthedocs.io</a:t>
            </a:r>
            <a:r>
              <a:rPr lang="en-US" dirty="0"/>
              <a:t>/</a:t>
            </a:r>
            <a:r>
              <a:rPr lang="en-US" dirty="0" err="1"/>
              <a:t>en</a:t>
            </a:r>
            <a:r>
              <a:rPr lang="en-US" dirty="0"/>
              <a:t>/stable/</a:t>
            </a:r>
          </a:p>
          <a:p>
            <a:pPr marL="742950" lvl="1" indent="-285750">
              <a:buFont typeface="Arial" panose="020B0604020202020204" pitchFamily="34" charset="0"/>
              <a:buChar char="•"/>
            </a:pPr>
            <a:r>
              <a:rPr lang="en-US" sz="2400" dirty="0"/>
              <a:t>Airflow</a:t>
            </a:r>
            <a:br>
              <a:rPr lang="en-US" sz="2400" dirty="0"/>
            </a:br>
            <a:r>
              <a:rPr lang="en-US" dirty="0"/>
              <a:t>https://</a:t>
            </a:r>
            <a:r>
              <a:rPr lang="en-US" dirty="0" err="1"/>
              <a:t>airflow.apache.org</a:t>
            </a:r>
            <a:r>
              <a:rPr lang="en-US" dirty="0"/>
              <a:t>/</a:t>
            </a:r>
          </a:p>
        </p:txBody>
      </p:sp>
      <p:pic>
        <p:nvPicPr>
          <p:cNvPr id="4" name="Picture 3">
            <a:extLst>
              <a:ext uri="{FF2B5EF4-FFF2-40B4-BE49-F238E27FC236}">
                <a16:creationId xmlns:a16="http://schemas.microsoft.com/office/drawing/2014/main" id="{F06D8B9E-BCFC-EA5B-B39D-EB91C3A526B6}"/>
              </a:ext>
            </a:extLst>
          </p:cNvPr>
          <p:cNvPicPr>
            <a:picLocks noChangeAspect="1"/>
          </p:cNvPicPr>
          <p:nvPr/>
        </p:nvPicPr>
        <p:blipFill>
          <a:blip r:embed="rId2"/>
          <a:stretch>
            <a:fillRect/>
          </a:stretch>
        </p:blipFill>
        <p:spPr>
          <a:xfrm>
            <a:off x="5816658" y="1365813"/>
            <a:ext cx="6159284" cy="5304067"/>
          </a:xfrm>
          <a:prstGeom prst="rect">
            <a:avLst/>
          </a:prstGeom>
        </p:spPr>
      </p:pic>
      <p:sp>
        <p:nvSpPr>
          <p:cNvPr id="6" name="TextBox 5">
            <a:extLst>
              <a:ext uri="{FF2B5EF4-FFF2-40B4-BE49-F238E27FC236}">
                <a16:creationId xmlns:a16="http://schemas.microsoft.com/office/drawing/2014/main" id="{86901C5C-ADD6-E7F1-B541-7DD36F4ADFA0}"/>
              </a:ext>
            </a:extLst>
          </p:cNvPr>
          <p:cNvSpPr txBox="1"/>
          <p:nvPr/>
        </p:nvSpPr>
        <p:spPr>
          <a:xfrm>
            <a:off x="6299522" y="6488668"/>
            <a:ext cx="6117220" cy="369332"/>
          </a:xfrm>
          <a:prstGeom prst="rect">
            <a:avLst/>
          </a:prstGeom>
          <a:noFill/>
        </p:spPr>
        <p:txBody>
          <a:bodyPr wrap="square">
            <a:spAutoFit/>
          </a:bodyPr>
          <a:lstStyle/>
          <a:p>
            <a:r>
              <a:rPr lang="en-US" dirty="0"/>
              <a:t>http://</a:t>
            </a:r>
            <a:r>
              <a:rPr lang="en-US" dirty="0" err="1"/>
              <a:t>timelyportfolio.github.io</a:t>
            </a:r>
            <a:r>
              <a:rPr lang="en-US" dirty="0"/>
              <a:t>/</a:t>
            </a:r>
            <a:r>
              <a:rPr lang="en-US" dirty="0" err="1"/>
              <a:t>rCharts_nyt_home_price</a:t>
            </a:r>
            <a:r>
              <a:rPr lang="en-US" dirty="0"/>
              <a:t>/</a:t>
            </a:r>
          </a:p>
        </p:txBody>
      </p:sp>
    </p:spTree>
    <p:extLst>
      <p:ext uri="{BB962C8B-B14F-4D97-AF65-F5344CB8AC3E}">
        <p14:creationId xmlns:p14="http://schemas.microsoft.com/office/powerpoint/2010/main" val="2018991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7A38-C46F-A002-00E0-50662E013152}"/>
              </a:ext>
            </a:extLst>
          </p:cNvPr>
          <p:cNvSpPr>
            <a:spLocks noGrp="1"/>
          </p:cNvSpPr>
          <p:nvPr>
            <p:ph type="title"/>
          </p:nvPr>
        </p:nvSpPr>
        <p:spPr>
          <a:xfrm>
            <a:off x="629855" y="156783"/>
            <a:ext cx="10515600" cy="1325563"/>
          </a:xfrm>
        </p:spPr>
        <p:txBody>
          <a:bodyPr/>
          <a:lstStyle/>
          <a:p>
            <a:r>
              <a:rPr lang="en-US" dirty="0"/>
              <a:t>Best Practices Coding</a:t>
            </a:r>
          </a:p>
        </p:txBody>
      </p:sp>
      <p:sp>
        <p:nvSpPr>
          <p:cNvPr id="3" name="TextBox 2">
            <a:extLst>
              <a:ext uri="{FF2B5EF4-FFF2-40B4-BE49-F238E27FC236}">
                <a16:creationId xmlns:a16="http://schemas.microsoft.com/office/drawing/2014/main" id="{8C5342A3-1D95-0165-FB18-94BC7B4DE2E3}"/>
              </a:ext>
            </a:extLst>
          </p:cNvPr>
          <p:cNvSpPr txBox="1"/>
          <p:nvPr/>
        </p:nvSpPr>
        <p:spPr>
          <a:xfrm>
            <a:off x="349169" y="1122156"/>
            <a:ext cx="11493661"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Style guides</a:t>
            </a:r>
          </a:p>
          <a:p>
            <a:r>
              <a:rPr lang="en-US" dirty="0">
                <a:latin typeface="Arial" panose="020B0604020202020204" pitchFamily="34" charset="0"/>
                <a:cs typeface="Arial" panose="020B0604020202020204" pitchFamily="34" charset="0"/>
              </a:rPr>
              <a:t>	</a:t>
            </a:r>
            <a:r>
              <a:rPr lang="en-US" dirty="0"/>
              <a:t>Good coding style is like correct punctuation: you can manage without it, </a:t>
            </a:r>
            <a:r>
              <a:rPr lang="en-US" dirty="0" err="1"/>
              <a:t>butitsuremakesthingseasiertoread</a:t>
            </a:r>
            <a:r>
              <a:rPr lang="en-US" dirty="0"/>
              <a:t>. (</a:t>
            </a:r>
            <a:r>
              <a:rPr lang="en-US" dirty="0" err="1"/>
              <a:t>tidyverse</a:t>
            </a:r>
            <a:r>
              <a:rPr lang="en-US" dirty="0"/>
              <a:t>) </a:t>
            </a:r>
          </a:p>
          <a:p>
            <a:r>
              <a:rPr lang="en-US" dirty="0"/>
              <a:t>	There are different opinions, but </a:t>
            </a:r>
            <a:r>
              <a:rPr lang="en-US" b="1" dirty="0"/>
              <a:t>it helps to pick one and stick with it </a:t>
            </a:r>
            <a:r>
              <a:rPr lang="en-US" dirty="0"/>
              <a:t>for your project</a:t>
            </a:r>
          </a:p>
          <a:p>
            <a:endParaRPr lang="en-US" dirty="0">
              <a:hlinkClick r:id="rId2"/>
            </a:endParaRPr>
          </a:p>
          <a:p>
            <a:pPr marL="742950" lvl="1" indent="-285750">
              <a:buFont typeface="Arial" panose="020B0604020202020204" pitchFamily="34" charset="0"/>
              <a:buChar char="•"/>
            </a:pPr>
            <a:r>
              <a:rPr lang="en-US" dirty="0">
                <a:hlinkClick r:id="rId2"/>
              </a:rPr>
              <a:t>https://peps.python.org/pep-0008/</a:t>
            </a:r>
            <a:r>
              <a:rPr lang="en-US" dirty="0"/>
              <a:t> </a:t>
            </a:r>
          </a:p>
          <a:p>
            <a:pPr marL="742950" lvl="1" indent="-285750">
              <a:buFont typeface="Arial" panose="020B0604020202020204" pitchFamily="34" charset="0"/>
              <a:buChar char="•"/>
            </a:pPr>
            <a:r>
              <a:rPr lang="en-US" dirty="0">
                <a:hlinkClick r:id="rId3"/>
              </a:rPr>
              <a:t>https://style.tidyverse.org/index.html</a:t>
            </a:r>
            <a:endParaRPr lang="en-US" dirty="0"/>
          </a:p>
          <a:p>
            <a:pPr lvl="1"/>
            <a:endParaRPr lang="en-US" dirty="0"/>
          </a:p>
          <a:p>
            <a:pPr marL="285750" indent="-285750">
              <a:buFont typeface="Arial" panose="020B0604020202020204" pitchFamily="34" charset="0"/>
              <a:buChar char="•"/>
            </a:pPr>
            <a:r>
              <a:rPr lang="en-US" b="1" dirty="0"/>
              <a:t>There are tools you can use to check your code</a:t>
            </a:r>
          </a:p>
          <a:p>
            <a:pPr lvl="1"/>
            <a:r>
              <a:rPr lang="en-US" dirty="0"/>
              <a:t>https://</a:t>
            </a:r>
            <a:r>
              <a:rPr lang="en-US" dirty="0" err="1"/>
              <a:t>pypi.org</a:t>
            </a:r>
            <a:r>
              <a:rPr lang="en-US" dirty="0"/>
              <a:t>/project/</a:t>
            </a:r>
            <a:r>
              <a:rPr lang="en-US" dirty="0" err="1"/>
              <a:t>pylint</a:t>
            </a:r>
            <a:r>
              <a:rPr lang="en-US" dirty="0"/>
              <a:t>/</a:t>
            </a:r>
          </a:p>
          <a:p>
            <a:pPr lvl="1"/>
            <a:r>
              <a:rPr lang="en-US" dirty="0"/>
              <a:t>https://</a:t>
            </a:r>
            <a:r>
              <a:rPr lang="en-US" dirty="0" err="1"/>
              <a:t>cran.r-project.org</a:t>
            </a:r>
            <a:r>
              <a:rPr lang="en-US" dirty="0"/>
              <a:t>/web/packages/</a:t>
            </a:r>
            <a:r>
              <a:rPr lang="en-US" dirty="0" err="1"/>
              <a:t>lintr</a:t>
            </a:r>
            <a:r>
              <a:rPr lang="en-US" dirty="0"/>
              <a:t>/readme/</a:t>
            </a:r>
            <a:r>
              <a:rPr lang="en-US" dirty="0" err="1"/>
              <a:t>README.htm</a:t>
            </a:r>
            <a:endParaRPr lang="en-US" dirty="0"/>
          </a:p>
          <a:p>
            <a:endParaRPr lang="en-US" b="1" dirty="0"/>
          </a:p>
          <a:p>
            <a:r>
              <a:rPr lang="en-US" b="1" dirty="0"/>
              <a:t>Testing</a:t>
            </a:r>
          </a:p>
          <a:p>
            <a:r>
              <a:rPr lang="en-US" dirty="0"/>
              <a:t>There are lots of opinions on how to do this, but it comes down to. Does my code do what I think it should?</a:t>
            </a:r>
          </a:p>
          <a:p>
            <a:r>
              <a:rPr lang="en-US" b="1" dirty="0"/>
              <a:t>Programmatic Tests </a:t>
            </a:r>
            <a:r>
              <a:rPr lang="en-US" dirty="0"/>
              <a:t>-  if your data should be normalized between -1 and 1 make a function that throws an error if data is outside this range.</a:t>
            </a:r>
          </a:p>
          <a:p>
            <a:r>
              <a:rPr lang="en-US" b="1" dirty="0"/>
              <a:t>Visual inspection</a:t>
            </a:r>
            <a:r>
              <a:rPr lang="en-US" dirty="0"/>
              <a:t> – if your data should be normalized between -1 and 1 make a histogram to check</a:t>
            </a:r>
          </a:p>
          <a:p>
            <a:r>
              <a:rPr lang="en-US" dirty="0"/>
              <a:t>Consider making some pseudo-data to test your statistical tests </a:t>
            </a:r>
          </a:p>
          <a:p>
            <a:r>
              <a:rPr lang="en-US" dirty="0" err="1"/>
              <a:t>Psuedo</a:t>
            </a:r>
            <a:r>
              <a:rPr lang="en-US" dirty="0"/>
              <a:t> Data Tests-</a:t>
            </a:r>
          </a:p>
          <a:p>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16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B911-320E-F60B-9AFF-A28477C737DC}"/>
              </a:ext>
            </a:extLst>
          </p:cNvPr>
          <p:cNvSpPr>
            <a:spLocks noGrp="1"/>
          </p:cNvSpPr>
          <p:nvPr>
            <p:ph type="title"/>
          </p:nvPr>
        </p:nvSpPr>
        <p:spPr/>
        <p:txBody>
          <a:bodyPr/>
          <a:lstStyle/>
          <a:p>
            <a:r>
              <a:rPr lang="en-US" b="1" dirty="0"/>
              <a:t>Documentation</a:t>
            </a:r>
          </a:p>
        </p:txBody>
      </p:sp>
      <p:sp>
        <p:nvSpPr>
          <p:cNvPr id="3" name="TextBox 2">
            <a:extLst>
              <a:ext uri="{FF2B5EF4-FFF2-40B4-BE49-F238E27FC236}">
                <a16:creationId xmlns:a16="http://schemas.microsoft.com/office/drawing/2014/main" id="{FD4C37A7-FF3E-9728-14C2-5E7996AD42A7}"/>
              </a:ext>
            </a:extLst>
          </p:cNvPr>
          <p:cNvSpPr txBox="1"/>
          <p:nvPr/>
        </p:nvSpPr>
        <p:spPr>
          <a:xfrm>
            <a:off x="457200" y="1690690"/>
            <a:ext cx="11734800" cy="4524315"/>
          </a:xfrm>
          <a:prstGeom prst="rect">
            <a:avLst/>
          </a:prstGeom>
          <a:noFill/>
        </p:spPr>
        <p:txBody>
          <a:bodyPr wrap="square" rtlCol="0">
            <a:spAutoFit/>
          </a:bodyPr>
          <a:lstStyle/>
          <a:p>
            <a:r>
              <a:rPr lang="en-US" b="1" dirty="0"/>
              <a:t>Many of the coding standards say how you should document code</a:t>
            </a:r>
          </a:p>
          <a:p>
            <a:pPr marL="742950" lvl="1" indent="-285750">
              <a:buFont typeface="Arial" panose="020B0604020202020204" pitchFamily="34" charset="0"/>
              <a:buChar char="•"/>
            </a:pPr>
            <a:r>
              <a:rPr lang="en-US" dirty="0"/>
              <a:t>Where the comments go</a:t>
            </a:r>
          </a:p>
          <a:p>
            <a:pPr marL="742950" lvl="1" indent="-285750">
              <a:buFont typeface="Arial" panose="020B0604020202020204" pitchFamily="34" charset="0"/>
              <a:buChar char="•"/>
            </a:pPr>
            <a:r>
              <a:rPr lang="en-US" dirty="0"/>
              <a:t>What should have comments (functions, classes, modules etc.)</a:t>
            </a:r>
          </a:p>
          <a:p>
            <a:endParaRPr lang="en-US" b="1" dirty="0"/>
          </a:p>
          <a:p>
            <a:r>
              <a:rPr lang="en-US" b="1" dirty="0"/>
              <a:t>Often stay silent on what should be in the documentation</a:t>
            </a:r>
          </a:p>
          <a:p>
            <a:r>
              <a:rPr lang="en-US" b="1" dirty="0"/>
              <a:t>Think about what you would want to know in the future (i.e. after you get back reviewer comments)</a:t>
            </a:r>
          </a:p>
          <a:p>
            <a:pPr marL="742950" lvl="1" indent="-285750">
              <a:buFont typeface="Arial" panose="020B0604020202020204" pitchFamily="34" charset="0"/>
              <a:buChar char="•"/>
            </a:pPr>
            <a:r>
              <a:rPr lang="en-US" dirty="0"/>
              <a:t>What can I change in my code and what should happen</a:t>
            </a:r>
          </a:p>
          <a:p>
            <a:pPr marL="742950" lvl="1" indent="-285750">
              <a:buFont typeface="Arial" panose="020B0604020202020204" pitchFamily="34" charset="0"/>
              <a:buChar char="•"/>
            </a:pPr>
            <a:r>
              <a:rPr lang="en-US" dirty="0"/>
              <a:t>Is a line of code confusing or take awhile to get correct add a comment for that</a:t>
            </a:r>
          </a:p>
          <a:p>
            <a:pPr marL="742950" lvl="1" indent="-285750">
              <a:buFont typeface="Arial" panose="020B0604020202020204" pitchFamily="34" charset="0"/>
              <a:buChar char="•"/>
            </a:pPr>
            <a:r>
              <a:rPr lang="en-US" dirty="0"/>
              <a:t>Did you think hard about the right way to do something add a comment for that</a:t>
            </a:r>
          </a:p>
          <a:p>
            <a:pPr lvl="1"/>
            <a:endParaRPr lang="en-US" dirty="0"/>
          </a:p>
          <a:p>
            <a:r>
              <a:rPr lang="en-US" b="1" dirty="0"/>
              <a:t>Besides your code you should also think about</a:t>
            </a:r>
          </a:p>
          <a:p>
            <a:pPr marL="742950" lvl="1" indent="-285750">
              <a:buFont typeface="Arial" panose="020B0604020202020204" pitchFamily="34" charset="0"/>
              <a:buChar char="•"/>
            </a:pPr>
            <a:r>
              <a:rPr lang="en-US" dirty="0"/>
              <a:t> Writing down what all your variables in your data mean and where the came from</a:t>
            </a:r>
          </a:p>
          <a:p>
            <a:pPr marL="742950" lvl="1" indent="-285750">
              <a:buFont typeface="Arial" panose="020B0604020202020204" pitchFamily="34" charset="0"/>
              <a:buChar char="•"/>
            </a:pPr>
            <a:r>
              <a:rPr lang="en-US" dirty="0"/>
              <a:t> The steps you used to run all of your code</a:t>
            </a:r>
          </a:p>
          <a:p>
            <a:pPr marL="742950" lvl="1" indent="-285750">
              <a:buFont typeface="Arial" panose="020B0604020202020204" pitchFamily="34" charset="0"/>
              <a:buChar char="•"/>
            </a:pPr>
            <a:r>
              <a:rPr lang="en-US" dirty="0"/>
              <a:t> Think about a lab notebook to go along with your tests, what did you try? and did it work or not?</a:t>
            </a:r>
          </a:p>
          <a:p>
            <a:endParaRPr lang="en-US" dirty="0"/>
          </a:p>
          <a:p>
            <a:endParaRPr lang="en-US" dirty="0"/>
          </a:p>
        </p:txBody>
      </p:sp>
    </p:spTree>
    <p:extLst>
      <p:ext uri="{BB962C8B-B14F-4D97-AF65-F5344CB8AC3E}">
        <p14:creationId xmlns:p14="http://schemas.microsoft.com/office/powerpoint/2010/main" val="1117561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C2A3-448A-0B8D-FF5D-7C7923769E30}"/>
              </a:ext>
            </a:extLst>
          </p:cNvPr>
          <p:cNvSpPr>
            <a:spLocks noGrp="1"/>
          </p:cNvSpPr>
          <p:nvPr>
            <p:ph type="title"/>
          </p:nvPr>
        </p:nvSpPr>
        <p:spPr/>
        <p:txBody>
          <a:bodyPr/>
          <a:lstStyle/>
          <a:p>
            <a:r>
              <a:rPr lang="en-US" dirty="0"/>
              <a:t>Best Practice: Backups and Permissions </a:t>
            </a:r>
          </a:p>
        </p:txBody>
      </p:sp>
      <p:sp>
        <p:nvSpPr>
          <p:cNvPr id="3" name="Content Placeholder 2">
            <a:extLst>
              <a:ext uri="{FF2B5EF4-FFF2-40B4-BE49-F238E27FC236}">
                <a16:creationId xmlns:a16="http://schemas.microsoft.com/office/drawing/2014/main" id="{CDC46E14-844A-9A22-15C2-D04078F21B09}"/>
              </a:ext>
            </a:extLst>
          </p:cNvPr>
          <p:cNvSpPr>
            <a:spLocks noGrp="1"/>
          </p:cNvSpPr>
          <p:nvPr>
            <p:ph idx="1"/>
          </p:nvPr>
        </p:nvSpPr>
        <p:spPr>
          <a:xfrm>
            <a:off x="693683" y="1690690"/>
            <a:ext cx="10660117" cy="4486273"/>
          </a:xfrm>
        </p:spPr>
        <p:txBody>
          <a:bodyPr/>
          <a:lstStyle/>
          <a:p>
            <a:r>
              <a:rPr lang="en-US" b="1" dirty="0"/>
              <a:t>It’s always a good idea to keep a copy of your data as a backup</a:t>
            </a:r>
          </a:p>
          <a:p>
            <a:pPr lvl="1"/>
            <a:r>
              <a:rPr lang="en-US" dirty="0"/>
              <a:t>Hardware can fail</a:t>
            </a:r>
          </a:p>
          <a:p>
            <a:pPr lvl="1"/>
            <a:r>
              <a:rPr lang="en-US" dirty="0"/>
              <a:t>Running the wrong command can accidently delete data</a:t>
            </a:r>
          </a:p>
          <a:p>
            <a:r>
              <a:rPr lang="en-US" b="1" dirty="0"/>
              <a:t>It’s also a good idea to protect yourself from accidental code</a:t>
            </a:r>
          </a:p>
          <a:p>
            <a:pPr lvl="1"/>
            <a:r>
              <a:rPr lang="en-US" dirty="0"/>
              <a:t>All files have permissions that decide who can do what</a:t>
            </a:r>
          </a:p>
          <a:p>
            <a:pPr lvl="2"/>
            <a:r>
              <a:rPr lang="en-US" b="1" i="1" dirty="0"/>
              <a:t>read</a:t>
            </a:r>
            <a:r>
              <a:rPr lang="en-US" dirty="0"/>
              <a:t> permissions let you look at file </a:t>
            </a:r>
          </a:p>
          <a:p>
            <a:pPr lvl="2"/>
            <a:r>
              <a:rPr lang="en-US" b="1" i="1" dirty="0"/>
              <a:t>write</a:t>
            </a:r>
            <a:r>
              <a:rPr lang="en-US" i="1" dirty="0"/>
              <a:t> </a:t>
            </a:r>
            <a:r>
              <a:rPr lang="en-US" dirty="0"/>
              <a:t>permissions let you change a file</a:t>
            </a:r>
          </a:p>
          <a:p>
            <a:pPr lvl="2"/>
            <a:r>
              <a:rPr lang="en-US" b="1" i="1" dirty="0"/>
              <a:t>execute</a:t>
            </a:r>
            <a:r>
              <a:rPr lang="en-US" b="1" dirty="0"/>
              <a:t> </a:t>
            </a:r>
            <a:r>
              <a:rPr lang="en-US" dirty="0"/>
              <a:t>permissions let you run a file</a:t>
            </a:r>
          </a:p>
          <a:p>
            <a:pPr lvl="1"/>
            <a:r>
              <a:rPr lang="en-US" dirty="0"/>
              <a:t>It’s a good idea to protect your raw data by removing all permissions but read</a:t>
            </a:r>
          </a:p>
          <a:p>
            <a:pPr lvl="2"/>
            <a:r>
              <a:rPr lang="en-US" dirty="0"/>
              <a:t>prevents accidentally changing the raw data</a:t>
            </a:r>
          </a:p>
        </p:txBody>
      </p:sp>
    </p:spTree>
    <p:extLst>
      <p:ext uri="{BB962C8B-B14F-4D97-AF65-F5344CB8AC3E}">
        <p14:creationId xmlns:p14="http://schemas.microsoft.com/office/powerpoint/2010/main" val="209885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ACAE-2A61-641F-4AB0-24C2E5D8FB58}"/>
              </a:ext>
            </a:extLst>
          </p:cNvPr>
          <p:cNvSpPr>
            <a:spLocks noGrp="1"/>
          </p:cNvSpPr>
          <p:nvPr>
            <p:ph type="title"/>
          </p:nvPr>
        </p:nvSpPr>
        <p:spPr/>
        <p:txBody>
          <a:bodyPr/>
          <a:lstStyle/>
          <a:p>
            <a:r>
              <a:rPr lang="en-US" dirty="0"/>
              <a:t>Exercise – Part 2 </a:t>
            </a:r>
          </a:p>
        </p:txBody>
      </p:sp>
      <p:sp>
        <p:nvSpPr>
          <p:cNvPr id="3" name="Content Placeholder 2">
            <a:extLst>
              <a:ext uri="{FF2B5EF4-FFF2-40B4-BE49-F238E27FC236}">
                <a16:creationId xmlns:a16="http://schemas.microsoft.com/office/drawing/2014/main" id="{A5516D0D-5B57-68FE-1325-09A669C79C92}"/>
              </a:ext>
            </a:extLst>
          </p:cNvPr>
          <p:cNvSpPr>
            <a:spLocks noGrp="1"/>
          </p:cNvSpPr>
          <p:nvPr>
            <p:ph idx="1"/>
          </p:nvPr>
        </p:nvSpPr>
        <p:spPr>
          <a:xfrm>
            <a:off x="213167" y="1351063"/>
            <a:ext cx="10515600" cy="616633"/>
          </a:xfrm>
        </p:spPr>
        <p:txBody>
          <a:bodyPr/>
          <a:lstStyle/>
          <a:p>
            <a:r>
              <a:rPr lang="en-US" dirty="0"/>
              <a:t>Go back to your diagram – are you following these practices? </a:t>
            </a:r>
          </a:p>
          <a:p>
            <a:endParaRPr lang="en-US" dirty="0"/>
          </a:p>
        </p:txBody>
      </p:sp>
      <p:pic>
        <p:nvPicPr>
          <p:cNvPr id="4" name="Picture 3">
            <a:extLst>
              <a:ext uri="{FF2B5EF4-FFF2-40B4-BE49-F238E27FC236}">
                <a16:creationId xmlns:a16="http://schemas.microsoft.com/office/drawing/2014/main" id="{1AAF1A4F-2651-541A-126A-B410AF20CBEF}"/>
              </a:ext>
            </a:extLst>
          </p:cNvPr>
          <p:cNvPicPr>
            <a:picLocks noChangeAspect="1"/>
          </p:cNvPicPr>
          <p:nvPr/>
        </p:nvPicPr>
        <p:blipFill rotWithShape="1">
          <a:blip r:embed="rId2"/>
          <a:srcRect t="49783"/>
          <a:stretch/>
        </p:blipFill>
        <p:spPr>
          <a:xfrm>
            <a:off x="213167" y="2061087"/>
            <a:ext cx="11344143" cy="4188718"/>
          </a:xfrm>
          <a:prstGeom prst="rect">
            <a:avLst/>
          </a:prstGeom>
        </p:spPr>
      </p:pic>
    </p:spTree>
    <p:extLst>
      <p:ext uri="{BB962C8B-B14F-4D97-AF65-F5344CB8AC3E}">
        <p14:creationId xmlns:p14="http://schemas.microsoft.com/office/powerpoint/2010/main" val="369225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7F07-FB47-C35B-7605-D6C80DB91F4D}"/>
              </a:ext>
            </a:extLst>
          </p:cNvPr>
          <p:cNvSpPr>
            <a:spLocks noGrp="1"/>
          </p:cNvSpPr>
          <p:nvPr>
            <p:ph type="title"/>
          </p:nvPr>
        </p:nvSpPr>
        <p:spPr>
          <a:xfrm>
            <a:off x="722454" y="225444"/>
            <a:ext cx="10515600" cy="1325563"/>
          </a:xfrm>
        </p:spPr>
        <p:txBody>
          <a:bodyPr/>
          <a:lstStyle/>
          <a:p>
            <a:r>
              <a:rPr lang="en-US" dirty="0"/>
              <a:t>Data Science Project Stages</a:t>
            </a:r>
          </a:p>
        </p:txBody>
      </p:sp>
      <p:sp>
        <p:nvSpPr>
          <p:cNvPr id="3" name="Content Placeholder 2">
            <a:extLst>
              <a:ext uri="{FF2B5EF4-FFF2-40B4-BE49-F238E27FC236}">
                <a16:creationId xmlns:a16="http://schemas.microsoft.com/office/drawing/2014/main" id="{FDDE2F61-EE27-8826-E7D4-A06A125C3026}"/>
              </a:ext>
            </a:extLst>
          </p:cNvPr>
          <p:cNvSpPr>
            <a:spLocks noGrp="1"/>
          </p:cNvSpPr>
          <p:nvPr>
            <p:ph idx="1"/>
          </p:nvPr>
        </p:nvSpPr>
        <p:spPr>
          <a:xfrm>
            <a:off x="625034" y="1388963"/>
            <a:ext cx="10613020" cy="4988688"/>
          </a:xfrm>
        </p:spPr>
        <p:txBody>
          <a:bodyPr>
            <a:normAutofit fontScale="92500" lnSpcReduction="10000"/>
          </a:bodyPr>
          <a:lstStyle/>
          <a:p>
            <a:r>
              <a:rPr lang="en-US" b="1" dirty="0"/>
              <a:t>Defining your Project </a:t>
            </a:r>
          </a:p>
          <a:p>
            <a:pPr lvl="1"/>
            <a:r>
              <a:rPr lang="en-US" dirty="0"/>
              <a:t>What I’m I doing, who is help, and how do we know if it worked?</a:t>
            </a:r>
          </a:p>
          <a:p>
            <a:r>
              <a:rPr lang="en-US" b="1" dirty="0"/>
              <a:t>Gathering your Data</a:t>
            </a:r>
          </a:p>
          <a:p>
            <a:pPr lvl="1"/>
            <a:r>
              <a:rPr lang="en-US" dirty="0"/>
              <a:t>Downloading/Recording</a:t>
            </a:r>
          </a:p>
          <a:p>
            <a:r>
              <a:rPr lang="en-US" b="1" dirty="0"/>
              <a:t>Exploratory Data Analysis </a:t>
            </a:r>
          </a:p>
          <a:p>
            <a:pPr lvl="1"/>
            <a:r>
              <a:rPr lang="en-US" dirty="0"/>
              <a:t>Outlier and quality checks?</a:t>
            </a:r>
          </a:p>
          <a:p>
            <a:pPr lvl="1"/>
            <a:r>
              <a:rPr lang="en-US" dirty="0"/>
              <a:t>What interesting features does my data have?</a:t>
            </a:r>
          </a:p>
          <a:p>
            <a:pPr lvl="1"/>
            <a:r>
              <a:rPr lang="en-US" dirty="0"/>
              <a:t>Data Processing?</a:t>
            </a:r>
          </a:p>
          <a:p>
            <a:r>
              <a:rPr lang="en-US" b="1" dirty="0"/>
              <a:t>Analysis/Modeling</a:t>
            </a:r>
          </a:p>
          <a:p>
            <a:pPr lvl="1"/>
            <a:r>
              <a:rPr lang="en-US" dirty="0"/>
              <a:t>Statistical Tests?</a:t>
            </a:r>
          </a:p>
          <a:p>
            <a:pPr lvl="1"/>
            <a:r>
              <a:rPr lang="en-US" dirty="0"/>
              <a:t>Machine Learning?</a:t>
            </a:r>
          </a:p>
          <a:p>
            <a:r>
              <a:rPr lang="en-US" b="1" dirty="0"/>
              <a:t>Reporting</a:t>
            </a:r>
          </a:p>
          <a:p>
            <a:pPr lvl="1"/>
            <a:r>
              <a:rPr lang="en-US" dirty="0"/>
              <a:t>Publish/Share?</a:t>
            </a:r>
          </a:p>
          <a:p>
            <a:pPr lvl="1"/>
            <a:endParaRPr lang="en-US" dirty="0"/>
          </a:p>
          <a:p>
            <a:pPr lvl="1"/>
            <a:endParaRPr lang="en-US" dirty="0"/>
          </a:p>
        </p:txBody>
      </p:sp>
    </p:spTree>
    <p:extLst>
      <p:ext uri="{BB962C8B-B14F-4D97-AF65-F5344CB8AC3E}">
        <p14:creationId xmlns:p14="http://schemas.microsoft.com/office/powerpoint/2010/main" val="1245109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6489-BE5A-1750-866F-75FD72A9813C}"/>
              </a:ext>
            </a:extLst>
          </p:cNvPr>
          <p:cNvSpPr>
            <a:spLocks noGrp="1"/>
          </p:cNvSpPr>
          <p:nvPr>
            <p:ph type="title"/>
          </p:nvPr>
        </p:nvSpPr>
        <p:spPr/>
        <p:txBody>
          <a:bodyPr/>
          <a:lstStyle/>
          <a:p>
            <a:r>
              <a:rPr lang="en-US" dirty="0"/>
              <a:t>Best Practices Collaboration</a:t>
            </a:r>
          </a:p>
        </p:txBody>
      </p:sp>
      <p:sp>
        <p:nvSpPr>
          <p:cNvPr id="3" name="Content Placeholder 2">
            <a:extLst>
              <a:ext uri="{FF2B5EF4-FFF2-40B4-BE49-F238E27FC236}">
                <a16:creationId xmlns:a16="http://schemas.microsoft.com/office/drawing/2014/main" id="{BB1AC17F-1F03-D7D4-9376-02BD00ACCDA1}"/>
              </a:ext>
            </a:extLst>
          </p:cNvPr>
          <p:cNvSpPr>
            <a:spLocks noGrp="1"/>
          </p:cNvSpPr>
          <p:nvPr>
            <p:ph idx="1"/>
          </p:nvPr>
        </p:nvSpPr>
        <p:spPr>
          <a:xfrm>
            <a:off x="613458" y="1562582"/>
            <a:ext cx="10740342" cy="4614381"/>
          </a:xfrm>
        </p:spPr>
        <p:txBody>
          <a:bodyPr>
            <a:normAutofit/>
          </a:bodyPr>
          <a:lstStyle/>
          <a:p>
            <a:r>
              <a:rPr lang="en-US" b="1" dirty="0"/>
              <a:t>Many of the things we’ve discussed enable collaboration</a:t>
            </a:r>
          </a:p>
          <a:p>
            <a:pPr lvl="1"/>
            <a:r>
              <a:rPr lang="en-US" dirty="0"/>
              <a:t>Version control and git-hub</a:t>
            </a:r>
          </a:p>
          <a:p>
            <a:pPr lvl="1"/>
            <a:r>
              <a:rPr lang="en-US" dirty="0"/>
              <a:t>Documentation and meta-data etc.</a:t>
            </a:r>
          </a:p>
          <a:p>
            <a:pPr lvl="1"/>
            <a:r>
              <a:rPr lang="en-US" dirty="0"/>
              <a:t>Data Sharing</a:t>
            </a:r>
          </a:p>
          <a:p>
            <a:r>
              <a:rPr lang="en-US" b="1" dirty="0"/>
              <a:t>This is often not enough by itself to enable collaboration</a:t>
            </a:r>
          </a:p>
          <a:p>
            <a:r>
              <a:rPr lang="en-US" b="1" dirty="0"/>
              <a:t>Very useful to setup a plan on how to collaborate</a:t>
            </a:r>
          </a:p>
          <a:p>
            <a:pPr lvl="1"/>
            <a:r>
              <a:rPr lang="en-US" dirty="0"/>
              <a:t>If you working on code together with some one how will you merge your changes?</a:t>
            </a:r>
          </a:p>
          <a:p>
            <a:pPr lvl="1"/>
            <a:r>
              <a:rPr lang="en-US" dirty="0"/>
              <a:t>How will make sure you’re working on the same datasets, and using the same processing steps?</a:t>
            </a:r>
          </a:p>
          <a:p>
            <a:pPr lvl="1"/>
            <a:endParaRPr lang="en-US" dirty="0"/>
          </a:p>
        </p:txBody>
      </p:sp>
    </p:spTree>
    <p:extLst>
      <p:ext uri="{BB962C8B-B14F-4D97-AF65-F5344CB8AC3E}">
        <p14:creationId xmlns:p14="http://schemas.microsoft.com/office/powerpoint/2010/main" val="271079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D524-1545-5146-A829-30DE8B31D8AD}"/>
              </a:ext>
            </a:extLst>
          </p:cNvPr>
          <p:cNvSpPr>
            <a:spLocks noGrp="1"/>
          </p:cNvSpPr>
          <p:nvPr>
            <p:ph type="title"/>
          </p:nvPr>
        </p:nvSpPr>
        <p:spPr/>
        <p:txBody>
          <a:bodyPr/>
          <a:lstStyle/>
          <a:p>
            <a:pPr algn="ctr"/>
            <a:r>
              <a:rPr lang="en-US" i="1" dirty="0"/>
              <a:t>Discussion</a:t>
            </a:r>
          </a:p>
        </p:txBody>
      </p:sp>
      <p:sp>
        <p:nvSpPr>
          <p:cNvPr id="4" name="Content Placeholder 3">
            <a:extLst>
              <a:ext uri="{FF2B5EF4-FFF2-40B4-BE49-F238E27FC236}">
                <a16:creationId xmlns:a16="http://schemas.microsoft.com/office/drawing/2014/main" id="{1B92821E-154E-9641-8AFD-DB9D508BD125}"/>
              </a:ext>
            </a:extLst>
          </p:cNvPr>
          <p:cNvSpPr>
            <a:spLocks noGrp="1"/>
          </p:cNvSpPr>
          <p:nvPr>
            <p:ph idx="1"/>
          </p:nvPr>
        </p:nvSpPr>
        <p:spPr>
          <a:xfrm>
            <a:off x="705395" y="1851750"/>
            <a:ext cx="10916194" cy="4351338"/>
          </a:xfrm>
        </p:spPr>
        <p:txBody>
          <a:bodyPr/>
          <a:lstStyle/>
          <a:p>
            <a:pPr marL="514338" indent="-514338">
              <a:buFont typeface="+mj-lt"/>
              <a:buAutoNum type="arabicPeriod"/>
            </a:pPr>
            <a:r>
              <a:rPr lang="en-US" i="1" dirty="0"/>
              <a:t>Your future self is your best collaborator, how are you helping them out?</a:t>
            </a:r>
          </a:p>
          <a:p>
            <a:pPr marL="0" indent="0">
              <a:buNone/>
            </a:pPr>
            <a:endParaRPr lang="en-US" i="1" dirty="0"/>
          </a:p>
          <a:p>
            <a:pPr marL="0" indent="0">
              <a:buNone/>
            </a:pPr>
            <a:r>
              <a:rPr lang="en-US" i="1" dirty="0"/>
              <a:t>2. What are some workflow challenges when collaborating on code?</a:t>
            </a:r>
          </a:p>
          <a:p>
            <a:pPr marL="0" indent="0">
              <a:buNone/>
            </a:pPr>
            <a:endParaRPr lang="en-US" i="1" dirty="0"/>
          </a:p>
          <a:p>
            <a:pPr marL="0" indent="0">
              <a:buNone/>
            </a:pPr>
            <a:r>
              <a:rPr lang="en-US" i="1" dirty="0"/>
              <a:t>3. What are some non-coding practices that can help collaboration?</a:t>
            </a:r>
          </a:p>
        </p:txBody>
      </p:sp>
    </p:spTree>
    <p:extLst>
      <p:ext uri="{BB962C8B-B14F-4D97-AF65-F5344CB8AC3E}">
        <p14:creationId xmlns:p14="http://schemas.microsoft.com/office/powerpoint/2010/main" val="267844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6449-41CB-5379-F38D-115C9F810CBA}"/>
              </a:ext>
            </a:extLst>
          </p:cNvPr>
          <p:cNvSpPr>
            <a:spLocks noGrp="1"/>
          </p:cNvSpPr>
          <p:nvPr>
            <p:ph type="title"/>
          </p:nvPr>
        </p:nvSpPr>
        <p:spPr/>
        <p:txBody>
          <a:bodyPr/>
          <a:lstStyle/>
          <a:p>
            <a:r>
              <a:rPr lang="en-US" b="1" dirty="0"/>
              <a:t>Some Reasons for Good Practices</a:t>
            </a:r>
          </a:p>
        </p:txBody>
      </p:sp>
      <p:sp>
        <p:nvSpPr>
          <p:cNvPr id="3" name="Content Placeholder 2">
            <a:extLst>
              <a:ext uri="{FF2B5EF4-FFF2-40B4-BE49-F238E27FC236}">
                <a16:creationId xmlns:a16="http://schemas.microsoft.com/office/drawing/2014/main" id="{CC8A3019-0A17-5EAB-5164-2872E27D7D44}"/>
              </a:ext>
            </a:extLst>
          </p:cNvPr>
          <p:cNvSpPr>
            <a:spLocks noGrp="1"/>
          </p:cNvSpPr>
          <p:nvPr>
            <p:ph idx="1"/>
          </p:nvPr>
        </p:nvSpPr>
        <p:spPr>
          <a:xfrm>
            <a:off x="838200" y="1690690"/>
            <a:ext cx="10515600" cy="4486273"/>
          </a:xfrm>
        </p:spPr>
        <p:txBody>
          <a:bodyPr>
            <a:normAutofit/>
          </a:bodyPr>
          <a:lstStyle/>
          <a:p>
            <a:r>
              <a:rPr lang="en-US" b="1" dirty="0"/>
              <a:t>Produce High Quality Results</a:t>
            </a:r>
          </a:p>
          <a:p>
            <a:pPr lvl="1"/>
            <a:r>
              <a:rPr lang="en-US" dirty="0"/>
              <a:t>Reduce Bias  (i.e. avoid accidental p-hacking)</a:t>
            </a:r>
          </a:p>
          <a:p>
            <a:pPr lvl="1"/>
            <a:r>
              <a:rPr lang="en-US" dirty="0"/>
              <a:t>Reduce mistakes (and catch them when they happen)</a:t>
            </a:r>
          </a:p>
          <a:p>
            <a:pPr lvl="1"/>
            <a:r>
              <a:rPr lang="en-US" dirty="0"/>
              <a:t>Reproducible by other researchers</a:t>
            </a:r>
          </a:p>
          <a:p>
            <a:r>
              <a:rPr lang="en-US" b="1" dirty="0"/>
              <a:t>Increase Efficiency</a:t>
            </a:r>
          </a:p>
          <a:p>
            <a:pPr lvl="1"/>
            <a:r>
              <a:rPr lang="en-US" dirty="0"/>
              <a:t>Coding less by reusing your code </a:t>
            </a:r>
          </a:p>
          <a:p>
            <a:r>
              <a:rPr lang="en-US" b="1" dirty="0"/>
              <a:t>Increase the Impact of your work</a:t>
            </a:r>
          </a:p>
          <a:p>
            <a:pPr lvl="1"/>
            <a:r>
              <a:rPr lang="en-US" dirty="0"/>
              <a:t>Allow for reuse and interoperability of your work</a:t>
            </a:r>
          </a:p>
          <a:p>
            <a:pPr lvl="1"/>
            <a:endParaRPr lang="en-US" dirty="0"/>
          </a:p>
          <a:p>
            <a:r>
              <a:rPr lang="en-US" b="1" dirty="0"/>
              <a:t>There is no one set of best practices!</a:t>
            </a:r>
          </a:p>
          <a:p>
            <a:pPr lvl="1"/>
            <a:endParaRPr lang="en-US" dirty="0"/>
          </a:p>
          <a:p>
            <a:endParaRPr lang="en-US" dirty="0"/>
          </a:p>
        </p:txBody>
      </p:sp>
    </p:spTree>
    <p:extLst>
      <p:ext uri="{BB962C8B-B14F-4D97-AF65-F5344CB8AC3E}">
        <p14:creationId xmlns:p14="http://schemas.microsoft.com/office/powerpoint/2010/main" val="67546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F4ED-D7B6-6240-9176-8EC7DFAF74EF}"/>
              </a:ext>
            </a:extLst>
          </p:cNvPr>
          <p:cNvSpPr>
            <a:spLocks noGrp="1"/>
          </p:cNvSpPr>
          <p:nvPr>
            <p:ph type="title"/>
          </p:nvPr>
        </p:nvSpPr>
        <p:spPr/>
        <p:txBody>
          <a:bodyPr/>
          <a:lstStyle/>
          <a:p>
            <a:r>
              <a:rPr lang="en-US" b="1" dirty="0"/>
              <a:t>Open science: a new framework for research</a:t>
            </a:r>
          </a:p>
        </p:txBody>
      </p:sp>
      <p:sp>
        <p:nvSpPr>
          <p:cNvPr id="5" name="TextBox 4">
            <a:extLst>
              <a:ext uri="{FF2B5EF4-FFF2-40B4-BE49-F238E27FC236}">
                <a16:creationId xmlns:a16="http://schemas.microsoft.com/office/drawing/2014/main" id="{220FE00A-1D58-4940-8CAA-666F5884D616}"/>
              </a:ext>
            </a:extLst>
          </p:cNvPr>
          <p:cNvSpPr txBox="1"/>
          <p:nvPr/>
        </p:nvSpPr>
        <p:spPr>
          <a:xfrm>
            <a:off x="0" y="6550223"/>
            <a:ext cx="2273956" cy="307777"/>
          </a:xfrm>
          <a:prstGeom prst="rect">
            <a:avLst/>
          </a:prstGeom>
          <a:noFill/>
        </p:spPr>
        <p:txBody>
          <a:bodyPr wrap="none" rtlCol="0">
            <a:spAutoFit/>
          </a:bodyPr>
          <a:lstStyle/>
          <a:p>
            <a:r>
              <a:rPr lang="en-US" sz="1400" i="1" dirty="0"/>
              <a:t>Image credit G. de la Fuente </a:t>
            </a:r>
          </a:p>
        </p:txBody>
      </p:sp>
      <p:pic>
        <p:nvPicPr>
          <p:cNvPr id="7" name="Picture 6" descr="Shape&#10;&#10;Description automatically generated">
            <a:extLst>
              <a:ext uri="{FF2B5EF4-FFF2-40B4-BE49-F238E27FC236}">
                <a16:creationId xmlns:a16="http://schemas.microsoft.com/office/drawing/2014/main" id="{AF56EC9D-BCBB-504C-9202-38FEE0BECF05}"/>
              </a:ext>
            </a:extLst>
          </p:cNvPr>
          <p:cNvPicPr>
            <a:picLocks noChangeAspect="1"/>
          </p:cNvPicPr>
          <p:nvPr/>
        </p:nvPicPr>
        <p:blipFill>
          <a:blip r:embed="rId3"/>
          <a:stretch>
            <a:fillRect/>
          </a:stretch>
        </p:blipFill>
        <p:spPr>
          <a:xfrm>
            <a:off x="1553758" y="1515707"/>
            <a:ext cx="8191893" cy="4728037"/>
          </a:xfrm>
          <a:prstGeom prst="rect">
            <a:avLst/>
          </a:prstGeom>
        </p:spPr>
      </p:pic>
    </p:spTree>
    <p:extLst>
      <p:ext uri="{BB962C8B-B14F-4D97-AF65-F5344CB8AC3E}">
        <p14:creationId xmlns:p14="http://schemas.microsoft.com/office/powerpoint/2010/main" val="309697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231-A333-C246-AC98-6333AD077CEB}"/>
              </a:ext>
            </a:extLst>
          </p:cNvPr>
          <p:cNvSpPr>
            <a:spLocks noGrp="1"/>
          </p:cNvSpPr>
          <p:nvPr>
            <p:ph type="title"/>
          </p:nvPr>
        </p:nvSpPr>
        <p:spPr/>
        <p:txBody>
          <a:bodyPr/>
          <a:lstStyle/>
          <a:p>
            <a:r>
              <a:rPr lang="en-US" dirty="0"/>
              <a:t>Reproducibility enhances collaboration</a:t>
            </a:r>
          </a:p>
        </p:txBody>
      </p:sp>
      <p:pic>
        <p:nvPicPr>
          <p:cNvPr id="4" name="Picture 3" descr="Image of the header to a scientific article titled 'Our path to better science in less time using open data science tools' by Lowndes et al.">
            <a:extLst>
              <a:ext uri="{FF2B5EF4-FFF2-40B4-BE49-F238E27FC236}">
                <a16:creationId xmlns:a16="http://schemas.microsoft.com/office/drawing/2014/main" id="{4E394A96-E4CB-224E-B02E-8EDF9FCD625E}"/>
              </a:ext>
            </a:extLst>
          </p:cNvPr>
          <p:cNvPicPr>
            <a:picLocks noChangeAspect="1"/>
          </p:cNvPicPr>
          <p:nvPr/>
        </p:nvPicPr>
        <p:blipFill>
          <a:blip r:embed="rId3"/>
          <a:stretch>
            <a:fillRect/>
          </a:stretch>
        </p:blipFill>
        <p:spPr>
          <a:xfrm>
            <a:off x="6096002" y="1690689"/>
            <a:ext cx="5948039" cy="2137671"/>
          </a:xfrm>
          <a:prstGeom prst="rect">
            <a:avLst/>
          </a:prstGeom>
        </p:spPr>
      </p:pic>
      <p:pic>
        <p:nvPicPr>
          <p:cNvPr id="6" name="Picture 5" descr="A schematic showing two axes - horizontal axis shows ease of collaboaration, from less to greater, and vertical axis shows ease of reproducibility, from more difficult to easier. Points are plotted from 2012 to 2017, showing the increased collaboration and reproducibility of a project over time.">
            <a:extLst>
              <a:ext uri="{FF2B5EF4-FFF2-40B4-BE49-F238E27FC236}">
                <a16:creationId xmlns:a16="http://schemas.microsoft.com/office/drawing/2014/main" id="{0E16AA56-E47B-3B4B-A7C1-CFAC683EC558}"/>
              </a:ext>
            </a:extLst>
          </p:cNvPr>
          <p:cNvPicPr>
            <a:picLocks noChangeAspect="1"/>
          </p:cNvPicPr>
          <p:nvPr/>
        </p:nvPicPr>
        <p:blipFill>
          <a:blip r:embed="rId4"/>
          <a:stretch>
            <a:fillRect/>
          </a:stretch>
        </p:blipFill>
        <p:spPr>
          <a:xfrm>
            <a:off x="0" y="1690689"/>
            <a:ext cx="6096000" cy="5168900"/>
          </a:xfrm>
          <a:prstGeom prst="rect">
            <a:avLst/>
          </a:prstGeom>
        </p:spPr>
      </p:pic>
      <p:sp>
        <p:nvSpPr>
          <p:cNvPr id="9" name="TextBox 8">
            <a:extLst>
              <a:ext uri="{FF2B5EF4-FFF2-40B4-BE49-F238E27FC236}">
                <a16:creationId xmlns:a16="http://schemas.microsoft.com/office/drawing/2014/main" id="{8546F171-487F-9743-B8E3-812BBE1F21F2}"/>
              </a:ext>
            </a:extLst>
          </p:cNvPr>
          <p:cNvSpPr txBox="1"/>
          <p:nvPr/>
        </p:nvSpPr>
        <p:spPr>
          <a:xfrm>
            <a:off x="6569478" y="4003829"/>
            <a:ext cx="5145448" cy="707886"/>
          </a:xfrm>
          <a:prstGeom prst="rect">
            <a:avLst/>
          </a:prstGeom>
          <a:noFill/>
        </p:spPr>
        <p:txBody>
          <a:bodyPr wrap="none" rtlCol="0">
            <a:spAutoFit/>
          </a:bodyPr>
          <a:lstStyle/>
          <a:p>
            <a:r>
              <a:rPr lang="en-US" sz="2000" dirty="0">
                <a:hlinkClick r:id="rId5"/>
              </a:rPr>
              <a:t>http://ohi-science.org/betterscienceinlesstime/</a:t>
            </a:r>
            <a:endParaRPr lang="en-US" sz="2000" dirty="0"/>
          </a:p>
          <a:p>
            <a:endParaRPr lang="en-US" sz="2000" dirty="0"/>
          </a:p>
        </p:txBody>
      </p:sp>
    </p:spTree>
    <p:extLst>
      <p:ext uri="{BB962C8B-B14F-4D97-AF65-F5344CB8AC3E}">
        <p14:creationId xmlns:p14="http://schemas.microsoft.com/office/powerpoint/2010/main" val="150065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66A670-1929-C34F-92B9-58C9D4F5D84F}"/>
              </a:ext>
            </a:extLst>
          </p:cNvPr>
          <p:cNvSpPr txBox="1"/>
          <p:nvPr/>
        </p:nvSpPr>
        <p:spPr>
          <a:xfrm>
            <a:off x="1008389" y="5075336"/>
            <a:ext cx="5087611" cy="830997"/>
          </a:xfrm>
          <a:prstGeom prst="rect">
            <a:avLst/>
          </a:prstGeom>
          <a:noFill/>
        </p:spPr>
        <p:txBody>
          <a:bodyPr wrap="none" rtlCol="0">
            <a:spAutoFit/>
          </a:bodyPr>
          <a:lstStyle/>
          <a:p>
            <a:r>
              <a:rPr lang="en-US" sz="2400" dirty="0">
                <a:hlinkClick r:id="rId3"/>
              </a:rPr>
              <a:t>https://www.go-fair.org/fair-principles/</a:t>
            </a:r>
            <a:endParaRPr lang="en-US" sz="2400" dirty="0"/>
          </a:p>
          <a:p>
            <a:endParaRPr lang="en-US" sz="2400" dirty="0"/>
          </a:p>
        </p:txBody>
      </p:sp>
      <p:pic>
        <p:nvPicPr>
          <p:cNvPr id="7" name="Picture 6" descr="A picture containing application&#10;&#10;Description automatically generated">
            <a:extLst>
              <a:ext uri="{FF2B5EF4-FFF2-40B4-BE49-F238E27FC236}">
                <a16:creationId xmlns:a16="http://schemas.microsoft.com/office/drawing/2014/main" id="{ED2DBDF4-3467-6C40-B405-B3FC3EC03F67}"/>
              </a:ext>
            </a:extLst>
          </p:cNvPr>
          <p:cNvPicPr>
            <a:picLocks noChangeAspect="1"/>
          </p:cNvPicPr>
          <p:nvPr/>
        </p:nvPicPr>
        <p:blipFill>
          <a:blip r:embed="rId4"/>
          <a:stretch>
            <a:fillRect/>
          </a:stretch>
        </p:blipFill>
        <p:spPr>
          <a:xfrm>
            <a:off x="623872" y="619750"/>
            <a:ext cx="10559739" cy="4455586"/>
          </a:xfrm>
          <a:prstGeom prst="rect">
            <a:avLst/>
          </a:prstGeom>
        </p:spPr>
      </p:pic>
      <p:sp>
        <p:nvSpPr>
          <p:cNvPr id="10" name="Rectangle 9">
            <a:extLst>
              <a:ext uri="{FF2B5EF4-FFF2-40B4-BE49-F238E27FC236}">
                <a16:creationId xmlns:a16="http://schemas.microsoft.com/office/drawing/2014/main" id="{6C6E31A8-EEBA-2D4C-BA78-B42E47065184}"/>
              </a:ext>
            </a:extLst>
          </p:cNvPr>
          <p:cNvSpPr/>
          <p:nvPr/>
        </p:nvSpPr>
        <p:spPr>
          <a:xfrm>
            <a:off x="688157" y="4270342"/>
            <a:ext cx="11085921" cy="575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2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license plate&#10;&#10;Description automatically generated with medium confidence">
            <a:extLst>
              <a:ext uri="{FF2B5EF4-FFF2-40B4-BE49-F238E27FC236}">
                <a16:creationId xmlns:a16="http://schemas.microsoft.com/office/drawing/2014/main" id="{FC23DC46-6B5B-E74E-B4D6-0BE1B77CAA7A}"/>
              </a:ext>
            </a:extLst>
          </p:cNvPr>
          <p:cNvPicPr>
            <a:picLocks noChangeAspect="1"/>
          </p:cNvPicPr>
          <p:nvPr/>
        </p:nvPicPr>
        <p:blipFill>
          <a:blip r:embed="rId3"/>
          <a:stretch>
            <a:fillRect/>
          </a:stretch>
        </p:blipFill>
        <p:spPr>
          <a:xfrm>
            <a:off x="1412925" y="515104"/>
            <a:ext cx="9366149" cy="5188112"/>
          </a:xfrm>
          <a:prstGeom prst="rect">
            <a:avLst/>
          </a:prstGeom>
        </p:spPr>
      </p:pic>
      <p:sp>
        <p:nvSpPr>
          <p:cNvPr id="10" name="TextBox 9">
            <a:extLst>
              <a:ext uri="{FF2B5EF4-FFF2-40B4-BE49-F238E27FC236}">
                <a16:creationId xmlns:a16="http://schemas.microsoft.com/office/drawing/2014/main" id="{90415421-CAF2-834C-8D68-9DA3AD0D329E}"/>
              </a:ext>
            </a:extLst>
          </p:cNvPr>
          <p:cNvSpPr txBox="1"/>
          <p:nvPr/>
        </p:nvSpPr>
        <p:spPr>
          <a:xfrm>
            <a:off x="2650110" y="5703216"/>
            <a:ext cx="6891779" cy="954107"/>
          </a:xfrm>
          <a:prstGeom prst="rect">
            <a:avLst/>
          </a:prstGeom>
          <a:noFill/>
        </p:spPr>
        <p:txBody>
          <a:bodyPr wrap="square" rtlCol="0">
            <a:spAutoFit/>
          </a:bodyPr>
          <a:lstStyle/>
          <a:p>
            <a:pPr algn="ctr"/>
            <a:r>
              <a:rPr lang="en-US" sz="2800" dirty="0"/>
              <a:t>Global Indigenous Data Alliance</a:t>
            </a:r>
          </a:p>
          <a:p>
            <a:pPr algn="ctr"/>
            <a:r>
              <a:rPr lang="en-US" sz="2800" dirty="0">
                <a:hlinkClick r:id="rId4"/>
              </a:rPr>
              <a:t>https://www.gida-global.org/</a:t>
            </a:r>
            <a:r>
              <a:rPr lang="en-US" sz="2800" dirty="0"/>
              <a:t> </a:t>
            </a:r>
          </a:p>
        </p:txBody>
      </p:sp>
    </p:spTree>
    <p:extLst>
      <p:ext uri="{BB962C8B-B14F-4D97-AF65-F5344CB8AC3E}">
        <p14:creationId xmlns:p14="http://schemas.microsoft.com/office/powerpoint/2010/main" val="191226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975-18AD-3D7F-820F-8E0653292302}"/>
              </a:ext>
            </a:extLst>
          </p:cNvPr>
          <p:cNvSpPr>
            <a:spLocks noGrp="1"/>
          </p:cNvSpPr>
          <p:nvPr>
            <p:ph type="title"/>
          </p:nvPr>
        </p:nvSpPr>
        <p:spPr/>
        <p:txBody>
          <a:bodyPr/>
          <a:lstStyle/>
          <a:p>
            <a:r>
              <a:rPr lang="en-US" dirty="0"/>
              <a:t>Good Practices</a:t>
            </a:r>
          </a:p>
        </p:txBody>
      </p:sp>
      <p:sp>
        <p:nvSpPr>
          <p:cNvPr id="3" name="Content Placeholder 2">
            <a:extLst>
              <a:ext uri="{FF2B5EF4-FFF2-40B4-BE49-F238E27FC236}">
                <a16:creationId xmlns:a16="http://schemas.microsoft.com/office/drawing/2014/main" id="{8631A64E-149B-B97C-9A18-225B0E6CBC5C}"/>
              </a:ext>
            </a:extLst>
          </p:cNvPr>
          <p:cNvSpPr>
            <a:spLocks noGrp="1"/>
          </p:cNvSpPr>
          <p:nvPr>
            <p:ph idx="1"/>
          </p:nvPr>
        </p:nvSpPr>
        <p:spPr>
          <a:xfrm>
            <a:off x="838200" y="2164466"/>
            <a:ext cx="10515600" cy="3850452"/>
          </a:xfrm>
        </p:spPr>
        <p:txBody>
          <a:bodyPr>
            <a:normAutofit fontScale="92500" lnSpcReduction="10000"/>
          </a:bodyPr>
          <a:lstStyle/>
          <a:p>
            <a:r>
              <a:rPr lang="en-US" b="1" dirty="0"/>
              <a:t>Reproducibility</a:t>
            </a:r>
            <a:r>
              <a:rPr lang="en-US" dirty="0"/>
              <a:t> </a:t>
            </a:r>
          </a:p>
          <a:p>
            <a:r>
              <a:rPr lang="en-US" b="1" dirty="0"/>
              <a:t>Project Readability/Usability </a:t>
            </a:r>
            <a:r>
              <a:rPr lang="en-US" dirty="0"/>
              <a:t>– Code/Data </a:t>
            </a:r>
          </a:p>
          <a:p>
            <a:r>
              <a:rPr lang="en-US" b="1" dirty="0"/>
              <a:t>Recovery   - </a:t>
            </a:r>
            <a:r>
              <a:rPr lang="en-US" dirty="0"/>
              <a:t>Accidental or Hardware Failure</a:t>
            </a:r>
          </a:p>
          <a:p>
            <a:r>
              <a:rPr lang="en-US" b="1" dirty="0"/>
              <a:t>Easier Collaboration</a:t>
            </a:r>
          </a:p>
          <a:p>
            <a:pPr marL="0" indent="0">
              <a:buNone/>
            </a:pPr>
            <a:r>
              <a:rPr lang="en-US" dirty="0"/>
              <a:t>Warning</a:t>
            </a:r>
          </a:p>
          <a:p>
            <a:pPr lvl="1"/>
            <a:r>
              <a:rPr lang="en-US" dirty="0"/>
              <a:t>It may not make sense to follow every practice we’re going to discuss from here on out, but it’s worth picking your goals or breaking these rules with intention</a:t>
            </a:r>
            <a:br>
              <a:rPr lang="en-US" dirty="0"/>
            </a:br>
            <a:endParaRPr lang="en-US" dirty="0"/>
          </a:p>
          <a:p>
            <a:pPr lvl="1"/>
            <a:r>
              <a:rPr lang="en-US" dirty="0"/>
              <a:t>Some practices at times maybe in direct conflict!  Subject confidentiality and open principals aren’t always possible to satisfy at the same time.</a:t>
            </a:r>
          </a:p>
          <a:p>
            <a:endParaRPr lang="en-US" dirty="0"/>
          </a:p>
          <a:p>
            <a:pPr marL="0" indent="0">
              <a:buNone/>
            </a:pPr>
            <a:endParaRPr lang="en-US" dirty="0"/>
          </a:p>
        </p:txBody>
      </p:sp>
      <p:sp>
        <p:nvSpPr>
          <p:cNvPr id="5" name="TextBox 4">
            <a:extLst>
              <a:ext uri="{FF2B5EF4-FFF2-40B4-BE49-F238E27FC236}">
                <a16:creationId xmlns:a16="http://schemas.microsoft.com/office/drawing/2014/main" id="{D7373E1F-22B9-1973-9E69-C807BC64F58C}"/>
              </a:ext>
            </a:extLst>
          </p:cNvPr>
          <p:cNvSpPr txBox="1"/>
          <p:nvPr/>
        </p:nvSpPr>
        <p:spPr>
          <a:xfrm>
            <a:off x="838200" y="1639268"/>
            <a:ext cx="10515600" cy="369332"/>
          </a:xfrm>
          <a:prstGeom prst="rect">
            <a:avLst/>
          </a:prstGeom>
          <a:noFill/>
        </p:spPr>
        <p:txBody>
          <a:bodyPr wrap="square">
            <a:spAutoFit/>
          </a:bodyPr>
          <a:lstStyle/>
          <a:p>
            <a:r>
              <a:rPr lang="en-US" b="1" dirty="0">
                <a:hlinkClick r:id="rId3"/>
              </a:rPr>
              <a:t>A Foolish Consistency is the Hobgoblin of Little Minds</a:t>
            </a:r>
            <a:r>
              <a:rPr lang="en-US" b="1" dirty="0"/>
              <a:t> – PEP 8 Python Style Guide (</a:t>
            </a:r>
            <a:r>
              <a:rPr lang="en-US" i="1" dirty="0"/>
              <a:t>also</a:t>
            </a:r>
            <a:r>
              <a:rPr lang="en-US" b="1" i="1" dirty="0"/>
              <a:t> </a:t>
            </a:r>
            <a:r>
              <a:rPr lang="en-US" i="1" dirty="0"/>
              <a:t>Ralph Waldo Emerson</a:t>
            </a:r>
            <a:r>
              <a:rPr lang="en-US" dirty="0"/>
              <a:t>)</a:t>
            </a:r>
            <a:endParaRPr lang="en-US" b="1" dirty="0"/>
          </a:p>
        </p:txBody>
      </p:sp>
    </p:spTree>
    <p:extLst>
      <p:ext uri="{BB962C8B-B14F-4D97-AF65-F5344CB8AC3E}">
        <p14:creationId xmlns:p14="http://schemas.microsoft.com/office/powerpoint/2010/main" val="6387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22109</TotalTime>
  <Words>2895</Words>
  <Application>Microsoft Macintosh PowerPoint</Application>
  <PresentationFormat>Widescreen</PresentationFormat>
  <Paragraphs>390</Paragraphs>
  <Slides>31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 Book</vt:lpstr>
      <vt:lpstr>Calibri</vt:lpstr>
      <vt:lpstr>Calibri Light</vt:lpstr>
      <vt:lpstr>Office Theme</vt:lpstr>
      <vt:lpstr>Good Data Science Practices</vt:lpstr>
      <vt:lpstr>Welcome – Best Practices </vt:lpstr>
      <vt:lpstr>Data Science Project Stages</vt:lpstr>
      <vt:lpstr>Some Reasons for Good Practices</vt:lpstr>
      <vt:lpstr>Open science: a new framework for research</vt:lpstr>
      <vt:lpstr>Reproducibility enhances collaboration</vt:lpstr>
      <vt:lpstr>PowerPoint Presentation</vt:lpstr>
      <vt:lpstr>PowerPoint Presentation</vt:lpstr>
      <vt:lpstr>Good Practices</vt:lpstr>
      <vt:lpstr>Reproducible research… what is it good for?</vt:lpstr>
      <vt:lpstr>Defining your Project </vt:lpstr>
      <vt:lpstr>How can we build a reproducible workflow?</vt:lpstr>
      <vt:lpstr>Project-oriented workflows</vt:lpstr>
      <vt:lpstr>Research Diagram</vt:lpstr>
      <vt:lpstr>File and project organization</vt:lpstr>
      <vt:lpstr>Best practices for project structure</vt:lpstr>
      <vt:lpstr>Best practices for file and folder naming</vt:lpstr>
      <vt:lpstr>Exercise ~ 15 Minutes</vt:lpstr>
      <vt:lpstr>Example Reproducibility Checklist</vt:lpstr>
      <vt:lpstr>Version Control</vt:lpstr>
      <vt:lpstr>Environments Virtual Machines or other Containers</vt:lpstr>
      <vt:lpstr>Good/Better/Best for reproducible environments</vt:lpstr>
      <vt:lpstr>Open-source Downloadable Software</vt:lpstr>
      <vt:lpstr>Hardware</vt:lpstr>
      <vt:lpstr>Workflow automation or ‘literate’ programming</vt:lpstr>
      <vt:lpstr>Best Practices Coding</vt:lpstr>
      <vt:lpstr>Documentation</vt:lpstr>
      <vt:lpstr>Best Practice: Backups and Permissions </vt:lpstr>
      <vt:lpstr>Exercise – Part 2 </vt:lpstr>
      <vt:lpstr>Best Practices Collaboration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Lillian Aoki</dc:creator>
  <cp:lastModifiedBy>Jake Searcy</cp:lastModifiedBy>
  <cp:revision>79</cp:revision>
  <dcterms:created xsi:type="dcterms:W3CDTF">2021-09-29T21:12:53Z</dcterms:created>
  <dcterms:modified xsi:type="dcterms:W3CDTF">2023-07-14T21:47:33Z</dcterms:modified>
</cp:coreProperties>
</file>