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58" r:id="rId6"/>
    <p:sldId id="280" r:id="rId7"/>
    <p:sldId id="266" r:id="rId8"/>
    <p:sldId id="260" r:id="rId9"/>
    <p:sldId id="279" r:id="rId10"/>
    <p:sldId id="265" r:id="rId11"/>
    <p:sldId id="267" r:id="rId12"/>
    <p:sldId id="278" r:id="rId13"/>
    <p:sldId id="261" r:id="rId14"/>
    <p:sldId id="263" r:id="rId15"/>
    <p:sldId id="264" r:id="rId16"/>
    <p:sldId id="268" r:id="rId17"/>
    <p:sldId id="281" r:id="rId18"/>
    <p:sldId id="282" r:id="rId19"/>
    <p:sldId id="2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22"/>
    <p:restoredTop sz="94694"/>
  </p:normalViewPr>
  <p:slideViewPr>
    <p:cSldViewPr snapToGrid="0">
      <p:cViewPr>
        <p:scale>
          <a:sx n="125" d="100"/>
          <a:sy n="125" d="100"/>
        </p:scale>
        <p:origin x="14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23CC-90DF-0617-8E46-8AF872275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321A9-16B6-EF1F-1028-AD3CA6E99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BF39E-47E3-13EC-A671-0E136672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DE1F-3127-CA4D-9CDF-6B583ACFA8EF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C1BE4-667C-900E-A4FF-9A7426BA5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2BED7-2FA1-A454-9D45-A9AF99CA3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7351-5B19-5142-A968-36773AB9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1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F6DA5-17F2-894A-A3EA-FBFC0859B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2CA94-23BE-324E-4F40-128C5196A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13BF4-650F-0BEF-BD3A-36222402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DE1F-3127-CA4D-9CDF-6B583ACFA8EF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82A1C-34D3-7A70-CD26-25F69F2BC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22BAA-BEDA-3C2D-6021-77C5C22F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7351-5B19-5142-A968-36773AB9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4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98167F-4789-D628-F890-88100984F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1CDAC-17CA-45C3-967A-3C967423E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6858-9259-7B98-A5C9-CE803000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DE1F-3127-CA4D-9CDF-6B583ACFA8EF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3A047-D3FC-7079-6289-665C5F9F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50B2E-D8B3-D61F-CFA2-14C85AAA7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7351-5B19-5142-A968-36773AB9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1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E125-6E57-F0A8-A09C-1192A3AF4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B6A7-3A36-ECAA-E321-409BA2DE4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B667A-2F59-52B1-D116-3F537D426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DE1F-3127-CA4D-9CDF-6B583ACFA8EF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A517F-A193-4095-9E88-484F6A2C5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D7EAF-9689-9CD4-11E5-680AFAAC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7351-5B19-5142-A968-36773AB9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6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C138-4CA5-6350-37BB-EF0468ED0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AF265-413B-E937-A035-1E48E6930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86AA9-F392-E2FC-1E2B-BA013B6E2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DE1F-3127-CA4D-9CDF-6B583ACFA8EF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7D368-3A4A-398C-F04F-5973F781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6B77C-3AEF-5336-803C-A32159B0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7351-5B19-5142-A968-36773AB9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2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C2C3E-B540-C2E5-6E8B-BB81C6B8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B778A-FA08-CAAA-2DE8-EB7DED2A0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511DC-02AB-21DC-EFDA-9C195E4E2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49446-3E5E-BB1D-3B64-CF95A962E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DE1F-3127-CA4D-9CDF-6B583ACFA8EF}" type="datetimeFigureOut">
              <a:rPr lang="en-US" smtClean="0"/>
              <a:t>7/27/23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75F6A-9FFF-1BF2-88B5-ED43B0085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DCCBE-7EC5-3B82-FCED-767A67F99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7351-5B19-5142-A968-36773AB9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4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91BCC-278A-4BD5-0345-C22C86D01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8CAA9-3714-3D6A-9932-9CF1A6D89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480FF-5667-0A79-B55F-1834AF7A1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B17850-A038-2D63-501A-59C12F284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302C65-4ECB-5364-C217-324D80821A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DBDF2D-6FFC-EB51-074D-B1D8E53F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DE1F-3127-CA4D-9CDF-6B583ACFA8EF}" type="datetimeFigureOut">
              <a:rPr lang="en-US" smtClean="0"/>
              <a:t>7/27/23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149A1-10EC-D24C-C357-E65C1ECE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4887A7-2CB8-B2F1-02F0-492E0900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7351-5B19-5142-A968-36773AB9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5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FE8F0-75DE-C12F-4B99-909BBBCC7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A6BE1-09D7-D5D4-728C-C8829EF12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DE1F-3127-CA4D-9CDF-6B583ACFA8EF}" type="datetimeFigureOut">
              <a:rPr lang="en-US" smtClean="0"/>
              <a:t>7/27/23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2EE43-7F4A-3E48-2991-F995F51CA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BF1AE-D847-8AE1-43C3-794BA9A4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7351-5B19-5142-A968-36773AB9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9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7C0C0F-8A24-34D4-DCB2-DA4CBBA9C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DE1F-3127-CA4D-9CDF-6B583ACFA8EF}" type="datetimeFigureOut">
              <a:rPr lang="en-US" smtClean="0"/>
              <a:t>7/27/23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014112-6B48-704E-FA54-1B64A346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12782-AD85-D81E-09DF-2AB386B5F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7351-5B19-5142-A968-36773AB9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6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78BF6-4111-3BA5-656F-974E8BFC9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91BCB-A5D1-4600-1417-8B8DEC7F7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B1B74-64EF-4501-7E2D-33478B935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E89E7-56F7-F8BB-ECB5-1F6782167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DE1F-3127-CA4D-9CDF-6B583ACFA8EF}" type="datetimeFigureOut">
              <a:rPr lang="en-US" smtClean="0"/>
              <a:t>7/27/23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B8D8E-4088-0D19-C669-9FB2CEBD9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5FE86-B7DC-4E0B-C9DB-09FB5739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7351-5B19-5142-A968-36773AB9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7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30425-765D-7963-EBEE-4E3C2DA73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50829-876E-FB32-E512-31BD3BDD3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C69D4-68D9-05AC-2173-C4B7F4BAD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4F321-D778-982D-E90D-DDC37E92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DE1F-3127-CA4D-9CDF-6B583ACFA8EF}" type="datetimeFigureOut">
              <a:rPr lang="en-US" smtClean="0"/>
              <a:t>7/27/23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D1112-4969-E345-61D8-DEAB71971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56070-6D50-7CB2-47E7-2CA5B96A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7351-5B19-5142-A968-36773AB9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9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2D389F-BF53-D956-A394-69DF62BC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F1851-4338-C568-EBE5-9AB3DC68A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F0296-CFE7-337A-092C-56EA956D7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EDE1F-3127-CA4D-9CDF-6B583ACFA8EF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C8D92-B1DA-02AA-1EF4-F75C426C2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28DCB-1F1C-0ECF-86FC-79E977567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57351-5B19-5142-A968-36773AB9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0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build-your-first-python-package/" TargetMode="External"/><Relationship Id="rId2" Type="http://schemas.openxmlformats.org/officeDocument/2006/relationships/hyperlink" Target="https://tinyheero.github.io/jekyll/update/2015/07/26/making-your-first-R-packag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9.00037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adv-r.had.co.nz/Style.html" TargetMode="External"/><Relationship Id="rId2" Type="http://schemas.openxmlformats.org/officeDocument/2006/relationships/hyperlink" Target="https://peps.python.org/pep-0008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9.00037" TargetMode="External"/><Relationship Id="rId2" Type="http://schemas.openxmlformats.org/officeDocument/2006/relationships/hyperlink" Target="https://hdsr.mitpress.mit.edu/pub/f0f7h5cu/release/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F92D4-A3B0-3796-F860-58226E068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Good Enough Software Engineering for Scientists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CF8F1-6210-C961-89C5-F24D2C43DB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60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69C54-0D64-F4A2-D37A-4BC0799FF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Practice: </a:t>
            </a:r>
            <a:r>
              <a:rPr lang="en-US" b="1" dirty="0"/>
              <a:t>Reusability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175D4-27AA-5E44-7823-A827F2949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40" y="1518548"/>
            <a:ext cx="10515600" cy="463809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Decompose programs into functions that are no more than ~ 60 lines</a:t>
            </a:r>
          </a:p>
          <a:p>
            <a:pPr lvl="1"/>
            <a:r>
              <a:rPr lang="en-US" dirty="0"/>
              <a:t>“Anything that you do more than twice has to be automated.”</a:t>
            </a:r>
          </a:p>
          <a:p>
            <a:endParaRPr lang="en-US" b="1" dirty="0">
              <a:effectLst/>
              <a:latin typeface="Helvetica" pitchFamily="2" charset="0"/>
            </a:endParaRPr>
          </a:p>
          <a:p>
            <a:r>
              <a:rPr lang="en-US" b="1" dirty="0">
                <a:latin typeface="Helvetica" pitchFamily="2" charset="0"/>
              </a:rPr>
              <a:t>D</a:t>
            </a:r>
            <a:r>
              <a:rPr lang="en-US" b="1" dirty="0">
                <a:effectLst/>
                <a:latin typeface="Helvetica" pitchFamily="2" charset="0"/>
              </a:rPr>
              <a:t>o not use global variables - global constants are OK</a:t>
            </a:r>
          </a:p>
          <a:p>
            <a:pPr lvl="2"/>
            <a:r>
              <a:rPr lang="en-US" dirty="0">
                <a:latin typeface="Helvetica" pitchFamily="2" charset="0"/>
              </a:rPr>
              <a:t>A Constant is a value that does not change, some languages enforce this</a:t>
            </a:r>
          </a:p>
          <a:p>
            <a:pPr lvl="2"/>
            <a:r>
              <a:rPr lang="en-US" dirty="0">
                <a:latin typeface="Helvetica" pitchFamily="2" charset="0"/>
              </a:rPr>
              <a:t>some languages rely on you to not modify them, and denote them with style normally using all caps for a constant value</a:t>
            </a:r>
          </a:p>
          <a:p>
            <a:pPr lvl="2"/>
            <a:r>
              <a:rPr lang="en-US" dirty="0" err="1">
                <a:effectLst/>
                <a:latin typeface="Helvetica" pitchFamily="2" charset="0"/>
              </a:rPr>
              <a:t>Ie</a:t>
            </a:r>
            <a:r>
              <a:rPr lang="en-US" dirty="0">
                <a:effectLst/>
                <a:latin typeface="Helvetica" pitchFamily="2" charset="0"/>
              </a:rPr>
              <a:t>. THIS_IS_A_CONSTANT vs. </a:t>
            </a:r>
            <a:r>
              <a:rPr lang="en-US" dirty="0" err="1">
                <a:effectLst/>
                <a:latin typeface="Helvetica" pitchFamily="2" charset="0"/>
              </a:rPr>
              <a:t>this_is_a_variable</a:t>
            </a:r>
            <a:endParaRPr lang="en-US" dirty="0">
              <a:effectLst/>
              <a:latin typeface="Helvetica" pitchFamily="2" charset="0"/>
            </a:endParaRPr>
          </a:p>
          <a:p>
            <a:pPr lvl="1"/>
            <a:endParaRPr lang="en-US" dirty="0">
              <a:effectLst/>
              <a:latin typeface="Helvetica" pitchFamily="2" charset="0"/>
            </a:endParaRPr>
          </a:p>
          <a:p>
            <a:r>
              <a:rPr lang="en-US" b="1" dirty="0">
                <a:effectLst/>
                <a:latin typeface="Helvetica" pitchFamily="2" charset="0"/>
              </a:rPr>
              <a:t>Be ruthless about eliminating duplication 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Write and re-use functions instead of copying and pasting source code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The easiest code to debug and maintain is code someone else maintains before writing new code yourself look for existing well used/tested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197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29431-DC11-178D-4D41-FE70E9AED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Word of Caution</a:t>
            </a:r>
          </a:p>
        </p:txBody>
      </p:sp>
      <p:pic>
        <p:nvPicPr>
          <p:cNvPr id="1026" name="Picture 2" descr="Drake saying no. caption: spent 10 minutes doing the task manually. Drake saying yes. Spent 10 hours writing code to automate it">
            <a:extLst>
              <a:ext uri="{FF2B5EF4-FFF2-40B4-BE49-F238E27FC236}">
                <a16:creationId xmlns:a16="http://schemas.microsoft.com/office/drawing/2014/main" id="{EC1B739B-6862-269A-6BE4-F89BEE6641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075" y="2017480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2343AB-3665-75C1-DEB5-88DB98919A7E}"/>
              </a:ext>
            </a:extLst>
          </p:cNvPr>
          <p:cNvSpPr txBox="1">
            <a:spLocks/>
          </p:cNvSpPr>
          <p:nvPr/>
        </p:nvSpPr>
        <p:spPr>
          <a:xfrm>
            <a:off x="601752" y="1950012"/>
            <a:ext cx="6351965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" pitchFamily="2" charset="0"/>
              </a:rPr>
              <a:t>Programing can be fun!</a:t>
            </a:r>
          </a:p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You’ll see advice like </a:t>
            </a:r>
            <a:r>
              <a:rPr lang="en-US" dirty="0"/>
              <a:t>“Anything that you do more than twice has to be automated.”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It’s worth thinking about if you’ll really need to do something enough times in the future to justify automating it</a:t>
            </a:r>
          </a:p>
          <a:p>
            <a:endParaRPr lang="en-US" dirty="0">
              <a:latin typeface="Helvetica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2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2744F-705C-13BA-274F-4B85FFC0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Packaging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D799A-E96E-A172-738B-F9FD12D66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/>
          <a:lstStyle/>
          <a:p>
            <a:r>
              <a:rPr lang="en-US" dirty="0"/>
              <a:t>This is pretty different between programming languages, but all provide some way of packing up your code for later use.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You can do this too!</a:t>
            </a:r>
          </a:p>
          <a:p>
            <a:pPr lvl="1"/>
            <a:r>
              <a:rPr lang="en-US" dirty="0"/>
              <a:t>A package is just a folder with your code in a specific place and some files that contain some meta-data about what’s in your package</a:t>
            </a:r>
          </a:p>
          <a:p>
            <a:pPr lvl="1"/>
            <a:r>
              <a:rPr lang="en-US" dirty="0"/>
              <a:t>Lots of resources online to do this: </a:t>
            </a:r>
            <a:r>
              <a:rPr lang="en-US" dirty="0" err="1"/>
              <a:t>i.e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hlinkClick r:id="rId2"/>
              </a:rPr>
              <a:t>https://tinyheero.github.io/jekyll/update/2015/07/26/making-your-first-R-package.html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https://www.freecodecamp.org/news/build-your-first-python-package/</a:t>
            </a:r>
            <a:endParaRPr lang="en-US" dirty="0"/>
          </a:p>
          <a:p>
            <a:pPr lvl="1"/>
            <a:r>
              <a:rPr lang="en-US" dirty="0"/>
              <a:t>These packages can also normally be installed via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50925E-6057-3D88-61AB-CB5778157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421" y="2776222"/>
            <a:ext cx="2857500" cy="30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30D03-4472-78FC-12B0-09B5E8AE75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883" y="2776222"/>
            <a:ext cx="242316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5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BA2D7-34A3-AC37-DACB-19DB8192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0EB71-0FEC-FA5A-FF95-C4FE847A3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294" y="1582872"/>
            <a:ext cx="11327086" cy="4351338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Helvetica" pitchFamily="2" charset="0"/>
              </a:rPr>
              <a:t>Place a brief explanatory comment at the start of every program, function, and class,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no matter how short it is. That comment should include at least one example of how the code is used: remember, a good example is worth a thousand words.</a:t>
            </a:r>
          </a:p>
          <a:p>
            <a:endParaRPr lang="en-US" dirty="0"/>
          </a:p>
        </p:txBody>
      </p:sp>
      <p:pic>
        <p:nvPicPr>
          <p:cNvPr id="5" name="Picture 4" descr="A white text with black text&#10;&#10;Description automatically generated">
            <a:extLst>
              <a:ext uri="{FF2B5EF4-FFF2-40B4-BE49-F238E27FC236}">
                <a16:creationId xmlns:a16="http://schemas.microsoft.com/office/drawing/2014/main" id="{5F2CAFF9-6E2F-6F6A-6F7E-42C95C2DE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393" y="3757476"/>
            <a:ext cx="7772400" cy="27343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EB49D9-9917-663F-F92F-2390BD985CE8}"/>
              </a:ext>
            </a:extLst>
          </p:cNvPr>
          <p:cNvSpPr txBox="1"/>
          <p:nvPr/>
        </p:nvSpPr>
        <p:spPr>
          <a:xfrm>
            <a:off x="8513380" y="455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https://arxiv.org/abs/1609.00037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99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FAD5B-F7E1-529C-E1A0-51356D83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0A950-626E-87B6-2D58-B0DFC3936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40" y="1513840"/>
            <a:ext cx="10855960" cy="466312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effectLst/>
                <a:latin typeface="Helvetica" pitchFamily="2" charset="0"/>
              </a:rPr>
              <a:t>Give functions and variables meaningful names</a:t>
            </a:r>
          </a:p>
          <a:p>
            <a:pPr lvl="1"/>
            <a:r>
              <a:rPr lang="en-US" dirty="0">
                <a:latin typeface="Helvetica" pitchFamily="2" charset="0"/>
              </a:rPr>
              <a:t>Use a style guide </a:t>
            </a:r>
            <a:r>
              <a:rPr lang="en-US" dirty="0" err="1">
                <a:latin typeface="Helvetica" pitchFamily="2" charset="0"/>
              </a:rPr>
              <a:t>i.e</a:t>
            </a:r>
            <a:r>
              <a:rPr lang="en-US" dirty="0">
                <a:latin typeface="Helvetica" pitchFamily="2" charset="0"/>
              </a:rPr>
              <a:t> </a:t>
            </a:r>
          </a:p>
          <a:p>
            <a:pPr lvl="2"/>
            <a:r>
              <a:rPr lang="en-US" dirty="0">
                <a:latin typeface="Helvetica" pitchFamily="2" charset="0"/>
                <a:hlinkClick r:id="rId2"/>
              </a:rPr>
              <a:t>https://peps.python.org/pep-0008/</a:t>
            </a:r>
            <a:endParaRPr lang="en-US" dirty="0">
              <a:effectLst/>
              <a:latin typeface="Helvetica" pitchFamily="2" charset="0"/>
            </a:endParaRPr>
          </a:p>
          <a:p>
            <a:pPr lvl="2"/>
            <a:r>
              <a:rPr lang="en-US" dirty="0">
                <a:effectLst/>
                <a:latin typeface="Helvetica" pitchFamily="2" charset="0"/>
                <a:hlinkClick r:id="rId3"/>
              </a:rPr>
              <a:t>http://adv-r.had.co.nz/Style.html</a:t>
            </a:r>
            <a:endParaRPr lang="en-US" dirty="0">
              <a:effectLst/>
              <a:latin typeface="Helvetica" pitchFamily="2" charset="0"/>
            </a:endParaRPr>
          </a:p>
          <a:p>
            <a:pPr lvl="1"/>
            <a:r>
              <a:rPr lang="en-US" dirty="0">
                <a:latin typeface="Helvetica" pitchFamily="2" charset="0"/>
              </a:rPr>
              <a:t>Normally more than 3 characters</a:t>
            </a:r>
          </a:p>
          <a:p>
            <a:pPr lvl="1"/>
            <a:r>
              <a:rPr lang="en-US" dirty="0">
                <a:latin typeface="Helvetica" pitchFamily="2" charset="0"/>
              </a:rPr>
              <a:t>Use delimitators (which ones can be found in your style guide)</a:t>
            </a:r>
          </a:p>
          <a:p>
            <a:pPr lvl="2"/>
            <a:r>
              <a:rPr lang="en-US" dirty="0">
                <a:effectLst/>
                <a:latin typeface="Helvetica" pitchFamily="2" charset="0"/>
              </a:rPr>
              <a:t>CamelCase</a:t>
            </a:r>
          </a:p>
          <a:p>
            <a:pPr lvl="2"/>
            <a:r>
              <a:rPr lang="en-US" dirty="0" err="1">
                <a:latin typeface="Helvetica" pitchFamily="2" charset="0"/>
              </a:rPr>
              <a:t>under_scores</a:t>
            </a:r>
            <a:endParaRPr lang="en-US" dirty="0">
              <a:latin typeface="Helvetica" pitchFamily="2" charset="0"/>
            </a:endParaRPr>
          </a:p>
          <a:p>
            <a:pPr lvl="2"/>
            <a:r>
              <a:rPr lang="en-US" dirty="0">
                <a:effectLst/>
                <a:latin typeface="Helvetica" pitchFamily="2" charset="0"/>
              </a:rPr>
              <a:t>CONSTANTS_IN</a:t>
            </a:r>
            <a:r>
              <a:rPr lang="en-US" dirty="0">
                <a:latin typeface="Helvetica" pitchFamily="2" charset="0"/>
              </a:rPr>
              <a:t>_CAPS</a:t>
            </a:r>
          </a:p>
          <a:p>
            <a:pPr lvl="1"/>
            <a:r>
              <a:rPr lang="en-US" dirty="0">
                <a:latin typeface="Helvetica" pitchFamily="2" charset="0"/>
              </a:rPr>
              <a:t>Style guides will also often mention things like</a:t>
            </a:r>
          </a:p>
          <a:p>
            <a:pPr lvl="2"/>
            <a:r>
              <a:rPr lang="en-US" b="1" dirty="0">
                <a:latin typeface="Helvetica" pitchFamily="2" charset="0"/>
              </a:rPr>
              <a:t>Classes</a:t>
            </a:r>
            <a:r>
              <a:rPr lang="en-US" dirty="0">
                <a:latin typeface="Helvetica" pitchFamily="2" charset="0"/>
              </a:rPr>
              <a:t> start with capital letters</a:t>
            </a:r>
          </a:p>
          <a:p>
            <a:pPr lvl="2"/>
            <a:r>
              <a:rPr lang="en-US" b="1" dirty="0">
                <a:latin typeface="Helvetica" pitchFamily="2" charset="0"/>
              </a:rPr>
              <a:t>functions</a:t>
            </a:r>
            <a:r>
              <a:rPr lang="en-US" dirty="0">
                <a:latin typeface="Helvetica" pitchFamily="2" charset="0"/>
              </a:rPr>
              <a:t> start with underscores</a:t>
            </a:r>
          </a:p>
          <a:p>
            <a:r>
              <a:rPr lang="en-US" dirty="0">
                <a:latin typeface="Helvetica" pitchFamily="2" charset="0"/>
              </a:rPr>
              <a:t>The closer you follow these rules the easier it will be for someone who know these rules to understand your code</a:t>
            </a:r>
          </a:p>
          <a:p>
            <a:pPr lvl="1"/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629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6D3A-1B24-078E-77DD-27768B29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Resilient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727FA-8ADA-C4A8-2BBF-007364FAD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520" y="1432560"/>
            <a:ext cx="10744200" cy="475456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What do you need to do in-order to run your code?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How easy is it to do wrong?</a:t>
            </a:r>
          </a:p>
          <a:p>
            <a:pPr lvl="1"/>
            <a:r>
              <a:rPr lang="en-US" dirty="0" err="1">
                <a:effectLst/>
                <a:latin typeface="Helvetica" pitchFamily="2" charset="0"/>
              </a:rPr>
              <a:t>i.e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b="1" dirty="0">
                <a:effectLst/>
                <a:latin typeface="Helvetica" pitchFamily="2" charset="0"/>
              </a:rPr>
              <a:t>Do not comment and uncomment sections of code to control a program’s behavior </a:t>
            </a:r>
            <a:r>
              <a:rPr lang="en-US" dirty="0">
                <a:effectLst/>
                <a:latin typeface="Helvetica" pitchFamily="2" charset="0"/>
              </a:rPr>
              <a:t>- Instead, put if/else statements in the program to control what it does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Similarly </a:t>
            </a:r>
            <a:r>
              <a:rPr lang="en-US" dirty="0">
                <a:latin typeface="Helvetica" pitchFamily="2" charset="0"/>
              </a:rPr>
              <a:t>try to </a:t>
            </a:r>
            <a:r>
              <a:rPr lang="en-US" dirty="0">
                <a:effectLst/>
                <a:latin typeface="Helvetica" pitchFamily="2" charset="0"/>
              </a:rPr>
              <a:t>avoid editing your script every time you need to run something new</a:t>
            </a:r>
          </a:p>
          <a:p>
            <a:pPr lvl="2"/>
            <a:r>
              <a:rPr lang="en-US" dirty="0">
                <a:latin typeface="Helvetica" pitchFamily="2" charset="0"/>
              </a:rPr>
              <a:t>Remember scripts can use arguments</a:t>
            </a:r>
          </a:p>
          <a:p>
            <a:pPr lvl="2"/>
            <a:r>
              <a:rPr lang="en-US" dirty="0">
                <a:latin typeface="Helvetica" pitchFamily="2" charset="0"/>
              </a:rPr>
              <a:t>Consider loading your options from another file</a:t>
            </a:r>
          </a:p>
          <a:p>
            <a:pPr marL="914400" lvl="2" indent="0">
              <a:buNone/>
            </a:pPr>
            <a:endParaRPr lang="en-US" dirty="0">
              <a:effectLst/>
              <a:latin typeface="Helvetica" pitchFamily="2" charset="0"/>
            </a:endParaRPr>
          </a:p>
          <a:p>
            <a:r>
              <a:rPr lang="en-US" b="1" dirty="0">
                <a:latin typeface="Helvetica" pitchFamily="2" charset="0"/>
              </a:rPr>
              <a:t>How do you know your code is working</a:t>
            </a:r>
          </a:p>
          <a:p>
            <a:pPr lvl="1"/>
            <a:r>
              <a:rPr lang="en-US" b="1" dirty="0">
                <a:effectLst/>
                <a:latin typeface="Helvetica" pitchFamily="2" charset="0"/>
              </a:rPr>
              <a:t>Provide a simple example or test data set</a:t>
            </a:r>
          </a:p>
          <a:p>
            <a:pPr lvl="2"/>
            <a:r>
              <a:rPr lang="en-US" dirty="0">
                <a:effectLst/>
                <a:latin typeface="Helvetica" pitchFamily="2" charset="0"/>
              </a:rPr>
              <a:t>Write down t</a:t>
            </a:r>
            <a:r>
              <a:rPr lang="en-US" dirty="0">
                <a:latin typeface="Helvetica" pitchFamily="2" charset="0"/>
              </a:rPr>
              <a:t>he expected value of the code</a:t>
            </a:r>
          </a:p>
          <a:p>
            <a:pPr lvl="2"/>
            <a:r>
              <a:rPr lang="en-US" dirty="0">
                <a:effectLst/>
                <a:latin typeface="Helvetica" pitchFamily="2" charset="0"/>
              </a:rPr>
              <a:t>When you make changes run your t</a:t>
            </a:r>
            <a:r>
              <a:rPr lang="en-US" dirty="0">
                <a:latin typeface="Helvetica" pitchFamily="2" charset="0"/>
              </a:rPr>
              <a:t>est and make sure you get the same answer</a:t>
            </a:r>
          </a:p>
          <a:p>
            <a:pPr lvl="1"/>
            <a:r>
              <a:rPr lang="en-US" b="1" dirty="0">
                <a:effectLst/>
                <a:latin typeface="Helvetica" pitchFamily="2" charset="0"/>
              </a:rPr>
              <a:t>Check for anything you take as given</a:t>
            </a:r>
          </a:p>
          <a:p>
            <a:pPr lvl="2"/>
            <a:r>
              <a:rPr lang="en-US" dirty="0">
                <a:effectLst/>
                <a:latin typeface="Helvetica" pitchFamily="2" charset="0"/>
              </a:rPr>
              <a:t>If your code needs names to be in lower case add an if statement that will rais</a:t>
            </a:r>
            <a:r>
              <a:rPr lang="en-US" dirty="0">
                <a:latin typeface="Helvetica" pitchFamily="2" charset="0"/>
              </a:rPr>
              <a:t>e an error in the input name isn’t in lower case (or have your code fix that mistake on the fly)</a:t>
            </a:r>
          </a:p>
          <a:p>
            <a:pPr marL="914400" lvl="2" indent="0">
              <a:buNone/>
            </a:pPr>
            <a:endParaRPr lang="en-US" dirty="0">
              <a:effectLst/>
              <a:latin typeface="Helvetica" pitchFamily="2" charset="0"/>
            </a:endParaRPr>
          </a:p>
          <a:p>
            <a:pPr lvl="2"/>
            <a:endParaRPr lang="en-US" dirty="0">
              <a:effectLst/>
              <a:latin typeface="Helvetica" pitchFamily="2" charset="0"/>
            </a:endParaRPr>
          </a:p>
          <a:p>
            <a:pPr marL="457200" lvl="1" indent="0">
              <a:buNone/>
            </a:pPr>
            <a:endParaRPr lang="en-US" dirty="0">
              <a:effectLst/>
              <a:latin typeface="Helvetica" pitchFamily="2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F0DF-5E25-0C89-C452-23EA8594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" pitchFamily="2" charset="0"/>
              </a:rPr>
              <a:t>Reproducible Inputs and logs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CEB26-64EF-5031-60D6-10220FDF0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1544320"/>
            <a:ext cx="10774680" cy="4632643"/>
          </a:xfrm>
        </p:spPr>
        <p:txBody>
          <a:bodyPr/>
          <a:lstStyle/>
          <a:p>
            <a:r>
              <a:rPr lang="en-US" dirty="0"/>
              <a:t>When coming back to a result you want to understand think about:</a:t>
            </a:r>
          </a:p>
          <a:p>
            <a:pPr lvl="1"/>
            <a:r>
              <a:rPr lang="en-US" dirty="0"/>
              <a:t>How do you know what data it was run on?</a:t>
            </a:r>
          </a:p>
          <a:p>
            <a:pPr lvl="1"/>
            <a:r>
              <a:rPr lang="en-US" dirty="0"/>
              <a:t>If there are options/arguments what were they when the code was run</a:t>
            </a:r>
          </a:p>
          <a:p>
            <a:endParaRPr lang="en-US" dirty="0"/>
          </a:p>
          <a:p>
            <a:r>
              <a:rPr lang="en-US" dirty="0"/>
              <a:t>A simple solution is to print the value of all your inputs and configurable and save the output with the results</a:t>
            </a:r>
          </a:p>
          <a:p>
            <a:endParaRPr lang="en-US" dirty="0"/>
          </a:p>
          <a:p>
            <a:r>
              <a:rPr lang="en-US" dirty="0"/>
              <a:t>Better is to use a file to configure your job and save a copy of that file along with your results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716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6D409-99E2-021E-6ACD-03F13958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 and Continuous Deployment (CI/CD)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751EB-7905-4DAA-E153-D62A5AC48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CI/CD is a set of tools and principals that help this software development testing and using process</a:t>
            </a:r>
          </a:p>
          <a:p>
            <a:pPr lvl="1"/>
            <a:r>
              <a:rPr lang="en-US" dirty="0"/>
              <a:t>It’s rare you’ll be in a project that needs this, but it does come up particularly if you have complicated data process needs and are continuously taking data</a:t>
            </a:r>
          </a:p>
        </p:txBody>
      </p:sp>
      <p:pic>
        <p:nvPicPr>
          <p:cNvPr id="2050" name="Picture 2" descr="CI/CD pipeline ">
            <a:extLst>
              <a:ext uri="{FF2B5EF4-FFF2-40B4-BE49-F238E27FC236}">
                <a16:creationId xmlns:a16="http://schemas.microsoft.com/office/drawing/2014/main" id="{5427BFF8-9D60-FE69-D488-645929D6F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56" y="3531552"/>
            <a:ext cx="8975123" cy="296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494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A09EB-0243-A994-3354-C3B7B4AB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" y="253365"/>
            <a:ext cx="10515600" cy="1325563"/>
          </a:xfrm>
        </p:spPr>
        <p:txBody>
          <a:bodyPr/>
          <a:lstStyle/>
          <a:p>
            <a:r>
              <a:rPr lang="en-US" dirty="0"/>
              <a:t>CI/CD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9F82E-D074-C5B6-BA3E-EEEBACBAD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480184"/>
            <a:ext cx="10515600" cy="456501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Locally make a change to a file on your computer and commit it to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i.e. change your data normalization from 0 to 1 to -1 to 1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actions will run all your tests automatically and if they fail reject your commit</a:t>
            </a:r>
          </a:p>
          <a:p>
            <a:pPr lvl="1"/>
            <a:r>
              <a:rPr lang="en-US" dirty="0"/>
              <a:t>i.e. did you change something important on accident?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Once accepted another job will start that reprocesses all the downstream data and adds tracking metadata into a database. </a:t>
            </a:r>
          </a:p>
          <a:p>
            <a:pPr lvl="1"/>
            <a:r>
              <a:rPr lang="en-US" dirty="0"/>
              <a:t>Here are your new results with this update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Add to production</a:t>
            </a:r>
          </a:p>
          <a:p>
            <a:pPr lvl="1"/>
            <a:r>
              <a:rPr lang="en-US" dirty="0"/>
              <a:t>All new data coming from this machine will in the future be normalized from -1 to 1</a:t>
            </a:r>
          </a:p>
          <a:p>
            <a:pPr lvl="1"/>
            <a:r>
              <a:rPr lang="en-US" dirty="0"/>
              <a:t>Old data will be reprocessed with new code</a:t>
            </a:r>
          </a:p>
          <a:p>
            <a:pPr lvl="2"/>
            <a:endParaRPr lang="en-US" dirty="0"/>
          </a:p>
          <a:p>
            <a:r>
              <a:rPr lang="en-US" dirty="0"/>
              <a:t>These system can be very helpful, but as always ask if it’s worth it</a:t>
            </a:r>
          </a:p>
          <a:p>
            <a:pPr lvl="1"/>
            <a:r>
              <a:rPr lang="en-US" dirty="0"/>
              <a:t>It takes a fair bit of work to create such a system, once you’ve created it you might already be done with your project, make sure you and other will be able to get value out of it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712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2FC3-D93B-4C34-4A87-5227781BE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15B8D-97A1-90AA-EA1A-C41DFF339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690688"/>
            <a:ext cx="10998200" cy="4486275"/>
          </a:xfrm>
        </p:spPr>
        <p:txBody>
          <a:bodyPr/>
          <a:lstStyle/>
          <a:p>
            <a:r>
              <a:rPr lang="en-US" dirty="0"/>
              <a:t>Try to avoid writing code that requires manual manipulation to use</a:t>
            </a:r>
          </a:p>
          <a:p>
            <a:r>
              <a:rPr lang="en-US" dirty="0"/>
              <a:t>Make sure to save what you need to rerun your code to get a result along with the results</a:t>
            </a:r>
          </a:p>
          <a:p>
            <a:r>
              <a:rPr lang="en-US" dirty="0"/>
              <a:t>Break your code into small pieces that you can reuse</a:t>
            </a:r>
          </a:p>
          <a:p>
            <a:pPr lvl="1"/>
            <a:r>
              <a:rPr lang="en-US" dirty="0"/>
              <a:t>Use existing code when possible</a:t>
            </a:r>
          </a:p>
          <a:p>
            <a:r>
              <a:rPr lang="en-US" dirty="0"/>
              <a:t>Be wary of ‘innocuous’ changes, it’s easy to change something you didn’t mean to</a:t>
            </a:r>
          </a:p>
          <a:p>
            <a:pPr lvl="1"/>
            <a:r>
              <a:rPr lang="en-US" dirty="0"/>
              <a:t>Test to see what effect even small changes have to your results</a:t>
            </a:r>
          </a:p>
          <a:p>
            <a:r>
              <a:rPr lang="en-US" dirty="0"/>
              <a:t>Do your best to write code that is readable by others and your future self.</a:t>
            </a:r>
          </a:p>
        </p:txBody>
      </p:sp>
    </p:spTree>
    <p:extLst>
      <p:ext uri="{BB962C8B-B14F-4D97-AF65-F5344CB8AC3E}">
        <p14:creationId xmlns:p14="http://schemas.microsoft.com/office/powerpoint/2010/main" val="339078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DB99-1D40-AAB3-82F5-930FCC400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910" y="242462"/>
            <a:ext cx="10515600" cy="1325563"/>
          </a:xfrm>
        </p:spPr>
        <p:txBody>
          <a:bodyPr/>
          <a:lstStyle/>
          <a:p>
            <a:r>
              <a:rPr lang="en-US" b="1" dirty="0"/>
              <a:t>Software Engineering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CDA9E-4C5C-A3EA-FC4D-A72B74D9D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620" y="1471961"/>
            <a:ext cx="10718180" cy="4705002"/>
          </a:xfrm>
        </p:spPr>
        <p:txBody>
          <a:bodyPr/>
          <a:lstStyle/>
          <a:p>
            <a:r>
              <a:rPr lang="en-US" dirty="0"/>
              <a:t>For this lecture you should think of everything you write to analyze and produce your data as software, and as software there are some guidelines to:</a:t>
            </a:r>
          </a:p>
          <a:p>
            <a:pPr lvl="1"/>
            <a:r>
              <a:rPr lang="en-US" b="1" dirty="0"/>
              <a:t>Be more efficient</a:t>
            </a:r>
          </a:p>
          <a:p>
            <a:pPr lvl="2"/>
            <a:r>
              <a:rPr lang="en-US" dirty="0"/>
              <a:t>Avoid duplication</a:t>
            </a:r>
          </a:p>
          <a:p>
            <a:pPr lvl="2"/>
            <a:r>
              <a:rPr lang="en-US" dirty="0"/>
              <a:t>Make it easier for others or your future self to take advantage of in the future.</a:t>
            </a:r>
          </a:p>
          <a:p>
            <a:pPr lvl="1"/>
            <a:r>
              <a:rPr lang="en-US" b="1" dirty="0"/>
              <a:t>Be less error prone</a:t>
            </a:r>
          </a:p>
          <a:p>
            <a:pPr lvl="2"/>
            <a:r>
              <a:rPr lang="en-US" dirty="0"/>
              <a:t>Find bugs before your publication goes out</a:t>
            </a:r>
          </a:p>
          <a:p>
            <a:pPr lvl="2"/>
            <a:r>
              <a:rPr lang="en-US" dirty="0"/>
              <a:t>Avoid chasing weird results that are caused by error</a:t>
            </a:r>
          </a:p>
          <a:p>
            <a:r>
              <a:rPr lang="en-US" dirty="0"/>
              <a:t>These are good practices that can help with reproducibility, but should be considered in addition to what we’ve already talked about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638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89433-B4DF-FFCD-567E-88F32BDF9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42CC-BB8C-B31C-CAB1-7CD2B9AE3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38" y="1481959"/>
            <a:ext cx="10807262" cy="46950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3 (more) R’s (</a:t>
            </a:r>
            <a:r>
              <a:rPr lang="en-US" dirty="0">
                <a:hlinkClick r:id="rId2"/>
              </a:rPr>
              <a:t>https://hdsr.mitpress.mit.edu/pub/f0f7h5cu/release/2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Readability- </a:t>
            </a:r>
            <a:r>
              <a:rPr lang="en-US" dirty="0"/>
              <a:t>software is written to promote understanding by others (this includes your future self)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Resilient - </a:t>
            </a:r>
            <a:r>
              <a:rPr lang="en-US" dirty="0"/>
              <a:t>Resilience requires testing for common error conditions (e.g., good unit tests). Resilience is required to give users and developers confidence that they can rely on the software.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Reusable</a:t>
            </a:r>
            <a:r>
              <a:rPr lang="en-US" dirty="0"/>
              <a:t>. We mean that others (and your future self) can make use of the code as is, without extensive rewriting. Requires that software be modular.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Also see: </a:t>
            </a:r>
            <a:r>
              <a:rPr lang="en-US" dirty="0">
                <a:hlinkClick r:id="rId3"/>
              </a:rPr>
              <a:t>https://arxiv.org/abs/1609.00037</a:t>
            </a:r>
            <a:r>
              <a:rPr lang="en-US" dirty="0"/>
              <a:t> that provided many of these recommendations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11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7E3D8-C5A5-E6AD-2EE1-3FCF7F81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Vocab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4B3CF-1206-CCC6-2930-9488F8330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6" y="1483112"/>
            <a:ext cx="10662424" cy="4693851"/>
          </a:xfrm>
        </p:spPr>
        <p:txBody>
          <a:bodyPr/>
          <a:lstStyle/>
          <a:p>
            <a:r>
              <a:rPr lang="en-US" b="1" dirty="0"/>
              <a:t>Script:  </a:t>
            </a:r>
            <a:r>
              <a:rPr lang="en-US" dirty="0"/>
              <a:t>Code that runs your analysis or other scripts often specific to an analysis/project</a:t>
            </a:r>
          </a:p>
          <a:p>
            <a:pPr lvl="1"/>
            <a:r>
              <a:rPr lang="en-US" dirty="0" err="1"/>
              <a:t>Rmarkdown</a:t>
            </a:r>
            <a:endParaRPr lang="en-US" dirty="0"/>
          </a:p>
          <a:p>
            <a:pPr lvl="1"/>
            <a:r>
              <a:rPr lang="en-US" dirty="0"/>
              <a:t>Python scripts</a:t>
            </a:r>
          </a:p>
          <a:p>
            <a:pPr lvl="1"/>
            <a:r>
              <a:rPr lang="en-US" dirty="0"/>
              <a:t>Shell scripts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b="1" dirty="0"/>
              <a:t>Program: </a:t>
            </a:r>
            <a:r>
              <a:rPr lang="en-US" dirty="0"/>
              <a:t>Not the clearest distinction but think of this as pieces of code that you intend to use again.</a:t>
            </a:r>
          </a:p>
          <a:p>
            <a:pPr lvl="1"/>
            <a:r>
              <a:rPr lang="en-US" dirty="0"/>
              <a:t>This could be your code or others</a:t>
            </a:r>
          </a:p>
          <a:p>
            <a:pPr lvl="1"/>
            <a:r>
              <a:rPr lang="en-US" dirty="0"/>
              <a:t> it could be software you’ll load like  library(</a:t>
            </a:r>
            <a:r>
              <a:rPr lang="en-US" dirty="0" err="1"/>
              <a:t>tidyverse</a:t>
            </a:r>
            <a:r>
              <a:rPr lang="en-US" dirty="0"/>
              <a:t>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354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D812-D6E4-46B2-01DD-DAF291F2D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595" y="307497"/>
            <a:ext cx="10515600" cy="1325563"/>
          </a:xfrm>
        </p:spPr>
        <p:txBody>
          <a:bodyPr/>
          <a:lstStyle/>
          <a:p>
            <a:r>
              <a:rPr lang="en-US" b="1" dirty="0"/>
              <a:t>Vocab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3D6B0-1581-F17C-4233-9A79F32D2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595" y="1416205"/>
            <a:ext cx="10941205" cy="4760758"/>
          </a:xfrm>
        </p:spPr>
        <p:txBody>
          <a:bodyPr/>
          <a:lstStyle/>
          <a:p>
            <a:r>
              <a:rPr lang="en-US" b="1" dirty="0"/>
              <a:t>Function – </a:t>
            </a:r>
            <a:r>
              <a:rPr lang="en-US" dirty="0"/>
              <a:t>This is a re-useable chunk of code that you plan on using over again.</a:t>
            </a:r>
          </a:p>
          <a:p>
            <a:r>
              <a:rPr lang="en-US" b="1" dirty="0"/>
              <a:t>Arguments – </a:t>
            </a:r>
            <a:r>
              <a:rPr lang="en-US" dirty="0"/>
              <a:t>These are the inputs to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Return value – </a:t>
            </a:r>
            <a:r>
              <a:rPr lang="en-US" dirty="0"/>
              <a:t>Value a function returns are the inputs to functions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01CC6C-F52C-9AA9-5948-9F75D22E8B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582" b="26793"/>
          <a:stretch/>
        </p:blipFill>
        <p:spPr>
          <a:xfrm>
            <a:off x="730404" y="3300579"/>
            <a:ext cx="4689088" cy="4843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FBD804-4385-D5EF-16BA-5D816AE86B0D}"/>
              </a:ext>
            </a:extLst>
          </p:cNvPr>
          <p:cNvSpPr txBox="1"/>
          <p:nvPr/>
        </p:nvSpPr>
        <p:spPr>
          <a:xfrm>
            <a:off x="3013616" y="2961992"/>
            <a:ext cx="168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450F16-D9BF-4B3C-9DAD-663D48ADC9BF}"/>
              </a:ext>
            </a:extLst>
          </p:cNvPr>
          <p:cNvSpPr txBox="1"/>
          <p:nvPr/>
        </p:nvSpPr>
        <p:spPr>
          <a:xfrm>
            <a:off x="730404" y="2977196"/>
            <a:ext cx="168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94DDA6-4526-08C4-9E7B-90998DAB4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347" y="5076380"/>
            <a:ext cx="4558443" cy="147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57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B76D7-946B-D849-BCFB-004FF088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Note Scripts Can Also Have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26C4E-447A-DA76-4DA4-815A19AC4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Almost always run on the command line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&gt;&gt; </a:t>
            </a:r>
            <a:r>
              <a:rPr lang="en-US" b="1" dirty="0" err="1"/>
              <a:t>Rscript</a:t>
            </a:r>
            <a:r>
              <a:rPr lang="en-US" dirty="0"/>
              <a:t> 01_do_cool_analysis.R </a:t>
            </a:r>
            <a:r>
              <a:rPr lang="en-US" b="1" dirty="0"/>
              <a:t>input_file1.csv input_file2.cv</a:t>
            </a:r>
          </a:p>
          <a:p>
            <a:r>
              <a:rPr lang="en-US" dirty="0"/>
              <a:t>&gt;&gt; </a:t>
            </a:r>
            <a:r>
              <a:rPr lang="en-US" b="1" dirty="0"/>
              <a:t>python</a:t>
            </a:r>
            <a:r>
              <a:rPr lang="en-US" dirty="0"/>
              <a:t> </a:t>
            </a:r>
            <a:r>
              <a:rPr lang="en-US" dirty="0" err="1"/>
              <a:t>make_neat_plot.py</a:t>
            </a:r>
            <a:r>
              <a:rPr lang="en-US" dirty="0"/>
              <a:t>  </a:t>
            </a:r>
            <a:r>
              <a:rPr lang="en-US" b="1" dirty="0" err="1"/>
              <a:t>input.csv</a:t>
            </a:r>
            <a:r>
              <a:rPr lang="en-US" b="1" dirty="0"/>
              <a:t> </a:t>
            </a:r>
            <a:r>
              <a:rPr lang="en-US" b="1" dirty="0" err="1"/>
              <a:t>output_file.csv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This is a common way to use a cluster, write one script then run it on many different files in parallel then combine the results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2551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050FF-FC02-BBAC-9E9A-B6C2C7A1A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Vocab: Variable Scopes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7AF74-700A-B535-4AF8-8F885A308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Global</a:t>
            </a:r>
            <a:r>
              <a:rPr lang="en-US" dirty="0"/>
              <a:t> – variables that are visible to everything in your script </a:t>
            </a:r>
          </a:p>
          <a:p>
            <a:r>
              <a:rPr lang="en-US" b="1" dirty="0"/>
              <a:t>Local</a:t>
            </a:r>
            <a:r>
              <a:rPr lang="en-US" dirty="0"/>
              <a:t> – variables inside functions that can only been see withing that function</a:t>
            </a:r>
          </a:p>
          <a:p>
            <a:r>
              <a:rPr lang="en-US" b="1" dirty="0"/>
              <a:t>Namespaces </a:t>
            </a:r>
            <a:r>
              <a:rPr lang="en-US" dirty="0"/>
              <a:t>– When you use other scripts in your scripts their global, local variables and functions can get wrapped in a “namespace” which just means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36F666-A16C-3330-5253-5449105B7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581" y="4902859"/>
            <a:ext cx="5955054" cy="127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947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A7957-DA8E-F730-D9D6-40FBE046F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Vocab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0B3FA-77F0-056C-CFBC-ACA9CBC53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678" y="1605776"/>
            <a:ext cx="10640122" cy="4571187"/>
          </a:xfrm>
        </p:spPr>
        <p:txBody>
          <a:bodyPr/>
          <a:lstStyle/>
          <a:p>
            <a:r>
              <a:rPr lang="en-US" b="1" dirty="0"/>
              <a:t>Class</a:t>
            </a:r>
            <a:r>
              <a:rPr lang="en-US" dirty="0"/>
              <a:t> – this is a programming object that’s helpful when you want something more complicated than a function to group your code </a:t>
            </a:r>
            <a:r>
              <a:rPr lang="en-US" b="1" dirty="0"/>
              <a:t>normally composed of:</a:t>
            </a:r>
          </a:p>
          <a:p>
            <a:pPr lvl="1"/>
            <a:r>
              <a:rPr lang="en-US" b="1" dirty="0"/>
              <a:t>Members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These are the variables that your class has (which can include other classes) </a:t>
            </a:r>
            <a:endParaRPr lang="en-US" b="1" dirty="0"/>
          </a:p>
          <a:p>
            <a:pPr lvl="1"/>
            <a:r>
              <a:rPr lang="en-US" b="1" dirty="0"/>
              <a:t>Methods</a:t>
            </a:r>
          </a:p>
          <a:p>
            <a:pPr lvl="2"/>
            <a:r>
              <a:rPr lang="en-US" dirty="0"/>
              <a:t>These are functions that your class has</a:t>
            </a:r>
          </a:p>
          <a:p>
            <a:pPr lvl="2"/>
            <a:r>
              <a:rPr lang="en-US" dirty="0"/>
              <a:t>Almost always has a function to initialize it</a:t>
            </a:r>
          </a:p>
          <a:p>
            <a:r>
              <a:rPr lang="en-US" dirty="0"/>
              <a:t>These are important if you want to reuse a more complicate piece of code that relies on interactions between lots of variables of functions</a:t>
            </a:r>
          </a:p>
          <a:p>
            <a:pPr lvl="1"/>
            <a:r>
              <a:rPr lang="en-US" dirty="0"/>
              <a:t>i.e. the results of a fit in </a:t>
            </a:r>
            <a:r>
              <a:rPr lang="en-US" b="1" dirty="0"/>
              <a:t>R</a:t>
            </a:r>
            <a:r>
              <a:rPr lang="en-US" dirty="0"/>
              <a:t> or </a:t>
            </a:r>
            <a:r>
              <a:rPr lang="en-US" b="1" dirty="0"/>
              <a:t>python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369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D3C74-35A0-05A2-D2BC-EFAC36BFB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269" y="2456969"/>
            <a:ext cx="7482091" cy="2186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Live Coding Examples</a:t>
            </a:r>
          </a:p>
        </p:txBody>
      </p:sp>
    </p:spTree>
    <p:extLst>
      <p:ext uri="{BB962C8B-B14F-4D97-AF65-F5344CB8AC3E}">
        <p14:creationId xmlns:p14="http://schemas.microsoft.com/office/powerpoint/2010/main" val="3533182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1583</Words>
  <Application>Microsoft Macintosh PowerPoint</Application>
  <PresentationFormat>Widescreen</PresentationFormat>
  <Paragraphs>153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Helvetica</vt:lpstr>
      <vt:lpstr>Office Theme</vt:lpstr>
      <vt:lpstr>Good Enough Software Engineering for Scientists</vt:lpstr>
      <vt:lpstr>Software Engineering Practices</vt:lpstr>
      <vt:lpstr>Principles</vt:lpstr>
      <vt:lpstr>Vocab</vt:lpstr>
      <vt:lpstr>Vocab</vt:lpstr>
      <vt:lpstr>Note Scripts Can Also Have Arguments</vt:lpstr>
      <vt:lpstr>Vocab: Variable Scopes</vt:lpstr>
      <vt:lpstr>Vocab</vt:lpstr>
      <vt:lpstr>PowerPoint Presentation</vt:lpstr>
      <vt:lpstr>Best Practice: Reusability</vt:lpstr>
      <vt:lpstr>A Word of Caution</vt:lpstr>
      <vt:lpstr>Packaging</vt:lpstr>
      <vt:lpstr>Readability</vt:lpstr>
      <vt:lpstr>Readability</vt:lpstr>
      <vt:lpstr>Resilient</vt:lpstr>
      <vt:lpstr>Reproducible Inputs and logs</vt:lpstr>
      <vt:lpstr>Continuous Integration and Continuous Deployment (CI/CD)</vt:lpstr>
      <vt:lpstr>CI/CD example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Enough Software Engineer for Scientists</dc:title>
  <dc:creator>Jake Searcy</dc:creator>
  <cp:lastModifiedBy>Jake Searcy</cp:lastModifiedBy>
  <cp:revision>3</cp:revision>
  <dcterms:created xsi:type="dcterms:W3CDTF">2023-07-27T15:51:04Z</dcterms:created>
  <dcterms:modified xsi:type="dcterms:W3CDTF">2023-07-27T22:50:27Z</dcterms:modified>
</cp:coreProperties>
</file>