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5" r:id="rId4"/>
    <p:sldId id="273" r:id="rId5"/>
    <p:sldId id="274" r:id="rId6"/>
    <p:sldId id="259" r:id="rId7"/>
    <p:sldId id="260" r:id="rId8"/>
    <p:sldId id="258" r:id="rId9"/>
    <p:sldId id="261" r:id="rId10"/>
    <p:sldId id="262" r:id="rId11"/>
    <p:sldId id="257" r:id="rId12"/>
    <p:sldId id="276" r:id="rId13"/>
    <p:sldId id="281" r:id="rId14"/>
    <p:sldId id="277" r:id="rId15"/>
    <p:sldId id="279" r:id="rId16"/>
    <p:sldId id="27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3" r:id="rId25"/>
    <p:sldId id="27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2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9827-B013-510F-F19A-568D31E39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27686-6D79-9453-3194-8758C974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7C12-741E-A0F4-D0DF-EED92E67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A979-5632-0C35-1075-6D3AF337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537E-FC4A-772E-209B-99F3E35B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B2F2-BB5E-2614-7191-7C91C629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4273-B3E4-CBD2-4D5D-F5A5ED86B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1EF3-185D-1D12-BE52-76772CF5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A4D1-8321-A8E7-C916-4FDACAC3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12FC-5DA7-828D-592E-AAAE0CFA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7D74F-B977-2467-6799-5B7FCEB4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80152-11B7-73FF-4D31-6000C324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D160-9138-A429-FF4B-E3B5AE0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D605-A8BC-D68F-F843-8280BBAE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0439-2737-CFF1-C35E-6CEA356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6E25-B2ED-F2AC-0928-2C6FF7BB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3015-8261-40FF-38FE-F391E053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F76E-0EEA-CD48-7328-ECC8F4D7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EAD8-3728-8B7A-D903-40CEDCE0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153B-CFDE-D8F0-C289-4892BA06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1A89-CE95-48CD-990A-80101B71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0A40-E252-5101-1217-8B104163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2544-CA8B-C40A-89FB-741F97FE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F345-8CFD-5B80-97D1-6B216FF8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F713-044A-4A87-FA6D-898B0983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A61-9D9F-E453-D2A8-6E38CB7A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0F1D-B53B-2731-2F04-C5CE37D53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D217-5C04-BF28-D1BC-B56A5AD6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5065-25D4-D350-3941-AD15304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401E-4FFE-B02F-F40C-D643D30F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5FD0-F25A-14D6-68D2-3011B24E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5EB9-5272-B3B9-617A-4B108E67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CB576-D7D4-D61C-2738-A7879B0A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5976-BFA2-5B3C-0536-0F46C561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82744-543E-2A77-F5A0-006C1FA97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8C834-84C4-6FC6-AFFA-5028AB32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E142E-BC95-A24C-CE21-85262291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AB057-D4F8-0BC2-0A25-B6C7D19E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3FD3B-F495-00CF-86EA-CA92D8FC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520-A7C6-4ED7-E9F7-B07C152F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C9AEA-0F8B-A84E-8AF3-E8F7DC3F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3257-FF74-2CF8-384A-5D60DC0E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2E1B2-C559-1FAD-09A7-53BDB3DC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A4D14-5F38-1155-6334-2A0A26BE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A70A7-A300-C60D-FD08-B3F1BCF5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1041-2794-1C46-B4CB-CA6A79E9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564-790D-FCC2-F63F-E05C79AB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5AF2-1765-9E05-FC34-FD11B033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8461-33BB-7D65-0912-3D086654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F72D3-0976-1FA1-6EE1-3079DBA5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C0DD-B35E-025D-F30C-51BD349A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E0BE9-880A-E9C0-13D3-ABE7A2E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8D3C-6C21-494A-FC2D-E1DC70CA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FAE73-0F2E-D4A4-7778-F0395B8B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5F16-5702-A309-9904-A90FC91B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2AF-7D21-F874-7A87-BF58DF0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542F1-6E89-589A-8FCF-F834C7C0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A96E-A669-BB79-26C0-F7BFC17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6F059-5ADD-233F-C314-3543C807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E7EA-8C1B-0866-CD13-DB2BCCD1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7D4C-2ED6-9AE7-7DBD-716BB126F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0E79-6669-5F44-9D37-CE344312A2EE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70F8-094A-7F50-6FEB-AC597FFC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CCB4-0EF6-D560-62B7-0645C142D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-pkgs.org/git.html#git-comm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gitwithr.com/" TargetMode="External"/><Relationship Id="rId2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2041-210X.14108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llian-aoki/misc-analysi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repositories/archiving-a-github-repository/referencing-and-citing-conten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keeping-your-account-and-data-secure/managing-your-personal-access-token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abs/10.1111/2041-210X.1410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461A-96DE-45D6-F138-DEED723BB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 Tools and Code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26A6-5B82-2F0A-CC22-E38ED4157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 Neuro 24</a:t>
            </a:r>
          </a:p>
        </p:txBody>
      </p:sp>
    </p:spTree>
    <p:extLst>
      <p:ext uri="{BB962C8B-B14F-4D97-AF65-F5344CB8AC3E}">
        <p14:creationId xmlns:p14="http://schemas.microsoft.com/office/powerpoint/2010/main" val="350611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95FC-4B33-B14C-BB11-0AFC0F0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commits to anchor your code</a:t>
            </a:r>
          </a:p>
        </p:txBody>
      </p:sp>
      <p:pic>
        <p:nvPicPr>
          <p:cNvPr id="5" name="Content Placeholder 4" descr="Climbing with solid fill">
            <a:extLst>
              <a:ext uri="{FF2B5EF4-FFF2-40B4-BE49-F238E27FC236}">
                <a16:creationId xmlns:a16="http://schemas.microsoft.com/office/drawing/2014/main" id="{932392BC-685A-3643-906B-7243A4EA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85" y="1591030"/>
            <a:ext cx="4065562" cy="406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77173-EEC7-B542-89D0-D74CEEE1CBB7}"/>
              </a:ext>
            </a:extLst>
          </p:cNvPr>
          <p:cNvSpPr txBox="1"/>
          <p:nvPr/>
        </p:nvSpPr>
        <p:spPr>
          <a:xfrm>
            <a:off x="4836354" y="1915651"/>
            <a:ext cx="7008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if you make a mistake, you can’t fall past the previous commit.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Use more commits when you’re in uncertain or dangerous territory.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Commits are also helpful to others, because they show your journey, not just the destination. </a:t>
            </a:r>
          </a:p>
        </p:txBody>
      </p: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97B7F464-A35F-8D49-B318-20D3B3DAF04E}"/>
              </a:ext>
            </a:extLst>
          </p:cNvPr>
          <p:cNvSpPr txBox="1"/>
          <p:nvPr/>
        </p:nvSpPr>
        <p:spPr>
          <a:xfrm>
            <a:off x="4948896" y="5656592"/>
            <a:ext cx="289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Hadley Wickham, R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CD47-1D6A-2D4E-8768-897191E1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vs. Git client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92BC90-B326-F54A-928F-3A27AD92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1525889"/>
            <a:ext cx="6410242" cy="3450297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8DE11CE-27E1-0B63-7356-C44EF9D3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29000"/>
            <a:ext cx="6096002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5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F7F4-A44E-515D-8FE9-30449C56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strategies for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8941-4DA0-5BBB-4306-7E1D6C053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effective for non-text files – binary files, data such as images, very large datasets</a:t>
            </a:r>
          </a:p>
          <a:p>
            <a:r>
              <a:rPr lang="en-US" dirty="0"/>
              <a:t>Steep learning curve</a:t>
            </a:r>
          </a:p>
          <a:p>
            <a:r>
              <a:rPr lang="en-US" dirty="0"/>
              <a:t>Not intuitive!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355D-CB0F-5F41-48A9-8C8C64B5E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Resources for starting out</a:t>
            </a:r>
          </a:p>
          <a:p>
            <a:pPr lvl="1"/>
            <a:r>
              <a:rPr lang="en-US" dirty="0">
                <a:hlinkClick r:id="rId2"/>
              </a:rPr>
              <a:t>Software Carpentries</a:t>
            </a:r>
            <a:r>
              <a:rPr lang="en-US" dirty="0"/>
              <a:t> – online tutorials and live workshops</a:t>
            </a:r>
          </a:p>
          <a:p>
            <a:pPr lvl="1"/>
            <a:r>
              <a:rPr lang="en-US" dirty="0">
                <a:hlinkClick r:id="rId3"/>
              </a:rPr>
              <a:t>Happy Git</a:t>
            </a:r>
            <a:r>
              <a:rPr lang="en-US" dirty="0"/>
              <a:t> from Jenny Bryan – for the R user</a:t>
            </a:r>
          </a:p>
          <a:p>
            <a:r>
              <a:rPr lang="en-US" dirty="0"/>
              <a:t>Learn by doing</a:t>
            </a:r>
          </a:p>
          <a:p>
            <a:r>
              <a:rPr lang="en-US" dirty="0"/>
              <a:t>Build a mental model</a:t>
            </a:r>
          </a:p>
          <a:p>
            <a:r>
              <a:rPr lang="en-US" dirty="0"/>
              <a:t>What makes sense for your project?</a:t>
            </a:r>
          </a:p>
        </p:txBody>
      </p:sp>
    </p:spTree>
    <p:extLst>
      <p:ext uri="{BB962C8B-B14F-4D97-AF65-F5344CB8AC3E}">
        <p14:creationId xmlns:p14="http://schemas.microsoft.com/office/powerpoint/2010/main" val="36839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56529-FD79-75A4-CD93-DCE53031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Reflection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E9F03-CE32-C6E1-4FE5-8CD30397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Do you use git in your current workflow?</a:t>
            </a:r>
          </a:p>
          <a:p>
            <a:pPr>
              <a:spcAft>
                <a:spcPts val="1200"/>
              </a:spcAft>
            </a:pPr>
            <a:r>
              <a:rPr lang="en-US" dirty="0"/>
              <a:t>Consider your collaboration – is there a place in your workflow that might benefit from using version control?</a:t>
            </a:r>
          </a:p>
          <a:p>
            <a:pPr>
              <a:spcAft>
                <a:spcPts val="1200"/>
              </a:spcAft>
            </a:pPr>
            <a:r>
              <a:rPr lang="en-US" dirty="0"/>
              <a:t>What barriers prevent you from using git right now?</a:t>
            </a:r>
          </a:p>
        </p:txBody>
      </p:sp>
    </p:spTree>
    <p:extLst>
      <p:ext uri="{BB962C8B-B14F-4D97-AF65-F5344CB8AC3E}">
        <p14:creationId xmlns:p14="http://schemas.microsoft.com/office/powerpoint/2010/main" val="401072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D2FF-F117-412F-67DD-BC3BF71C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more out of Git with 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A3A876-E3F8-4364-F392-617577F3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28" y="1690688"/>
            <a:ext cx="5743846" cy="4677027"/>
          </a:xfrm>
        </p:spPr>
        <p:txBody>
          <a:bodyPr>
            <a:normAutofit/>
          </a:bodyPr>
          <a:lstStyle/>
          <a:p>
            <a:r>
              <a:rPr lang="en-US" dirty="0"/>
              <a:t>Create a web presence for your project with little extra effort</a:t>
            </a:r>
          </a:p>
          <a:p>
            <a:pPr lvl="1"/>
            <a:r>
              <a:rPr lang="en-US" dirty="0"/>
              <a:t>Great for sharing intermediate products with collaborators</a:t>
            </a:r>
          </a:p>
          <a:p>
            <a:pPr lvl="1"/>
            <a:r>
              <a:rPr lang="en-US" dirty="0"/>
              <a:t>Allows for different collaborators to perform different roles</a:t>
            </a:r>
          </a:p>
          <a:p>
            <a:r>
              <a:rPr lang="en-US" dirty="0"/>
              <a:t>Supports literate programming – e.g. reports with R Markdown</a:t>
            </a:r>
          </a:p>
          <a:p>
            <a:r>
              <a:rPr lang="en-US" b="1" dirty="0"/>
              <a:t>Remote back-up and storage – but consider sensitive data and code</a:t>
            </a:r>
          </a:p>
          <a:p>
            <a:r>
              <a:rPr lang="en-US" dirty="0"/>
              <a:t>Participate in open science!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32CBC04-1E27-5F3B-8ADF-9925E26E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84" y="1555751"/>
            <a:ext cx="5661134" cy="48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4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7EEC-579B-6F47-7A33-A71785E0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websites have layered functionality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4385A-D4BD-3012-949F-D0EB2225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Metadata</a:t>
            </a:r>
          </a:p>
          <a:p>
            <a:r>
              <a:rPr lang="en-US" dirty="0"/>
              <a:t>License</a:t>
            </a:r>
          </a:p>
          <a:p>
            <a:r>
              <a:rPr lang="en-US" dirty="0"/>
              <a:t>Control access</a:t>
            </a:r>
          </a:p>
          <a:p>
            <a:r>
              <a:rPr lang="en-US" dirty="0"/>
              <a:t>Edit within the browser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NOT all necessary for all projects!</a:t>
            </a:r>
          </a:p>
        </p:txBody>
      </p:sp>
      <p:pic>
        <p:nvPicPr>
          <p:cNvPr id="5122" name="Picture 2" descr="Details are in the caption following the image">
            <a:extLst>
              <a:ext uri="{FF2B5EF4-FFF2-40B4-BE49-F238E27FC236}">
                <a16:creationId xmlns:a16="http://schemas.microsoft.com/office/drawing/2014/main" id="{BE5F8F70-6336-8776-8C18-8D8CAEFB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17976"/>
            <a:ext cx="6564475" cy="50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7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tails are in the caption following the image">
            <a:extLst>
              <a:ext uri="{FF2B5EF4-FFF2-40B4-BE49-F238E27FC236}">
                <a16:creationId xmlns:a16="http://schemas.microsoft.com/office/drawing/2014/main" id="{6FA12CA1-1531-88B7-BEED-4D1938B6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3" y="627157"/>
            <a:ext cx="9052034" cy="586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1C7D5-11A8-8C93-D3C1-61D0F6B6E070}"/>
              </a:ext>
            </a:extLst>
          </p:cNvPr>
          <p:cNvSpPr txBox="1"/>
          <p:nvPr/>
        </p:nvSpPr>
        <p:spPr>
          <a:xfrm>
            <a:off x="10174014" y="6085490"/>
            <a:ext cx="17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Braga et al.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A7332F-E85C-3B40-AFA3-33F1AB6F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0" y="1305072"/>
            <a:ext cx="4309528" cy="521002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0131083-CD61-CF40-B11F-F73E17C6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82" y="1716881"/>
            <a:ext cx="5842000" cy="440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3340A-3F5F-1E46-A4D4-506F859AD16C}"/>
              </a:ext>
            </a:extLst>
          </p:cNvPr>
          <p:cNvSpPr txBox="1"/>
          <p:nvPr/>
        </p:nvSpPr>
        <p:spPr>
          <a:xfrm>
            <a:off x="9015154" y="6515100"/>
            <a:ext cx="326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Ocean Health Index, J. Bryan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70B1-59B0-EC22-B1D7-7FE7480E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2" y="0"/>
            <a:ext cx="10515600" cy="1325563"/>
          </a:xfrm>
        </p:spPr>
        <p:txBody>
          <a:bodyPr/>
          <a:lstStyle/>
          <a:p>
            <a:r>
              <a:rPr lang="en-US" dirty="0"/>
              <a:t>Personal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10416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A66E-6353-1149-AF85-4AD821BE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incorporating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E474-A99E-484D-99BA-E9968206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workflow</a:t>
            </a:r>
          </a:p>
          <a:p>
            <a:pPr lvl="1"/>
            <a:r>
              <a:rPr lang="en-US" dirty="0"/>
              <a:t>Commit early and often </a:t>
            </a:r>
          </a:p>
          <a:p>
            <a:pPr lvl="1"/>
            <a:r>
              <a:rPr lang="en-US" dirty="0"/>
              <a:t>Pull from remote before you push</a:t>
            </a:r>
          </a:p>
          <a:p>
            <a:pPr lvl="1"/>
            <a:r>
              <a:rPr lang="en-US" dirty="0"/>
              <a:t>Divide work into separate repositories</a:t>
            </a:r>
          </a:p>
          <a:p>
            <a:pPr lvl="1"/>
            <a:r>
              <a:rPr lang="en-US" dirty="0"/>
              <a:t>Be descriptive – in commit messages, file naming, branch naming</a:t>
            </a:r>
          </a:p>
          <a:p>
            <a:pPr marL="0" indent="0">
              <a:buNone/>
            </a:pPr>
            <a:r>
              <a:rPr lang="en-US" i="1" dirty="0"/>
              <a:t>No one size fits all!</a:t>
            </a:r>
          </a:p>
        </p:txBody>
      </p:sp>
    </p:spTree>
    <p:extLst>
      <p:ext uri="{BB962C8B-B14F-4D97-AF65-F5344CB8AC3E}">
        <p14:creationId xmlns:p14="http://schemas.microsoft.com/office/powerpoint/2010/main" val="9832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F54C-4897-F841-8562-0FB1DAA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workflows for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8815-DCD6-1749-97C2-FAB70AB3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From Bitbucket:</a:t>
            </a:r>
          </a:p>
          <a:p>
            <a:r>
              <a:rPr lang="en-US" dirty="0"/>
              <a:t>Does the workflow scale with the team size?</a:t>
            </a:r>
          </a:p>
          <a:p>
            <a:r>
              <a:rPr lang="en-US" dirty="0"/>
              <a:t>Is it easy to undo mistakes and errors?</a:t>
            </a:r>
          </a:p>
          <a:p>
            <a:r>
              <a:rPr lang="en-US" dirty="0"/>
              <a:t>Does this workflow impose unnecessary cognitive overhead to the team?</a:t>
            </a:r>
          </a:p>
          <a:p>
            <a:r>
              <a:rPr lang="en-US" dirty="0"/>
              <a:t>Ideally, your workflow is simple and enhances productivity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Bitbucket tutorial </a:t>
            </a:r>
            <a:r>
              <a:rPr lang="en-US" dirty="0"/>
              <a:t>on git workflows is thorough although dense</a:t>
            </a:r>
          </a:p>
        </p:txBody>
      </p:sp>
    </p:spTree>
    <p:extLst>
      <p:ext uri="{BB962C8B-B14F-4D97-AF65-F5344CB8AC3E}">
        <p14:creationId xmlns:p14="http://schemas.microsoft.com/office/powerpoint/2010/main" val="25417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3424-39C5-A407-36C5-FCEF7724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for scientific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6FF1-0448-87C5-C357-60925553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Many scientific fields are increasingly reliant on computational research approaches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Including visualization, data and code archiving </a:t>
            </a:r>
          </a:p>
          <a:p>
            <a:pPr>
              <a:spcAft>
                <a:spcPts val="1200"/>
              </a:spcAft>
            </a:pPr>
            <a:r>
              <a:rPr lang="en-US" dirty="0"/>
              <a:t>Simultaneously, research approaches rely on collaboration and team science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What are the tools and practices we can implement in scientific workflows to support collaboration?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Especially for computational work</a:t>
            </a:r>
          </a:p>
        </p:txBody>
      </p:sp>
      <p:pic>
        <p:nvPicPr>
          <p:cNvPr id="5" name="Graphic 4" descr="Tools with solid fill">
            <a:extLst>
              <a:ext uri="{FF2B5EF4-FFF2-40B4-BE49-F238E27FC236}">
                <a16:creationId xmlns:a16="http://schemas.microsoft.com/office/drawing/2014/main" id="{37687D9F-3C01-0630-3FCD-E1D3EC58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140" y="127076"/>
            <a:ext cx="1801660" cy="18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0A1F-6BDE-DD4D-984F-CCE6767E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1"/>
            <a:ext cx="10515600" cy="1325563"/>
          </a:xfrm>
        </p:spPr>
        <p:txBody>
          <a:bodyPr/>
          <a:lstStyle/>
          <a:p>
            <a:r>
              <a:rPr lang="en-US" dirty="0"/>
              <a:t>Simple collaborative workflows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5DA31C-8E9D-F14C-921C-8490163A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805"/>
            <a:ext cx="5180668" cy="5023678"/>
          </a:xfrm>
          <a:prstGeom prst="rect">
            <a:avLst/>
          </a:prstGeom>
        </p:spPr>
      </p:pic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B8C25EFF-9812-AF44-AEE9-8006D26D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91" y="1369804"/>
            <a:ext cx="5180667" cy="5023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744AE4-E309-B04E-BCC0-E5E8A4FEED97}"/>
              </a:ext>
            </a:extLst>
          </p:cNvPr>
          <p:cNvSpPr txBox="1"/>
          <p:nvPr/>
        </p:nvSpPr>
        <p:spPr>
          <a:xfrm>
            <a:off x="625442" y="634640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https://github.com/lillian-aoki/misc-analysis</a:t>
            </a:r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0306C-1737-0E42-B721-C9AF7E36C13B}"/>
              </a:ext>
            </a:extLst>
          </p:cNvPr>
          <p:cNvSpPr txBox="1"/>
          <p:nvPr/>
        </p:nvSpPr>
        <p:spPr>
          <a:xfrm>
            <a:off x="10481221" y="6581829"/>
            <a:ext cx="17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J. Bryan</a:t>
            </a:r>
          </a:p>
        </p:txBody>
      </p:sp>
    </p:spTree>
    <p:extLst>
      <p:ext uri="{BB962C8B-B14F-4D97-AF65-F5344CB8AC3E}">
        <p14:creationId xmlns:p14="http://schemas.microsoft.com/office/powerpoint/2010/main" val="29819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BBD1-9336-F145-8B60-2842FA6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Fork-and-clone workflow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A786B5-275E-694D-900F-151ADF50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6999"/>
            <a:ext cx="5257800" cy="5098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F6EDE-21C7-134C-8162-5E848835B9D8}"/>
              </a:ext>
            </a:extLst>
          </p:cNvPr>
          <p:cNvSpPr txBox="1"/>
          <p:nvPr/>
        </p:nvSpPr>
        <p:spPr>
          <a:xfrm>
            <a:off x="6748669" y="1443841"/>
            <a:ext cx="4959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multiple users to contribute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Maintainer of source repo retains control over accepting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Common for open source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Requires some Git proficiency from all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ECAC-5A94-0641-A01C-1B91B81E73ED}"/>
              </a:ext>
            </a:extLst>
          </p:cNvPr>
          <p:cNvSpPr txBox="1"/>
          <p:nvPr/>
        </p:nvSpPr>
        <p:spPr>
          <a:xfrm>
            <a:off x="10446842" y="6525315"/>
            <a:ext cx="17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J. Bryan</a:t>
            </a:r>
          </a:p>
        </p:txBody>
      </p:sp>
    </p:spTree>
    <p:extLst>
      <p:ext uri="{BB962C8B-B14F-4D97-AF65-F5344CB8AC3E}">
        <p14:creationId xmlns:p14="http://schemas.microsoft.com/office/powerpoint/2010/main" val="37817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76CE-56A8-2149-8FCB-074C855E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clone workflow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20AB042-72BF-D04D-B15F-81662740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7" y="1690688"/>
            <a:ext cx="11744946" cy="391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CC556-F2EF-F842-AA7D-A07F64AC0E19}"/>
              </a:ext>
            </a:extLst>
          </p:cNvPr>
          <p:cNvSpPr txBox="1"/>
          <p:nvPr/>
        </p:nvSpPr>
        <p:spPr>
          <a:xfrm>
            <a:off x="10447750" y="6550223"/>
            <a:ext cx="181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A. Faller </a:t>
            </a:r>
          </a:p>
        </p:txBody>
      </p:sp>
    </p:spTree>
    <p:extLst>
      <p:ext uri="{BB962C8B-B14F-4D97-AF65-F5344CB8AC3E}">
        <p14:creationId xmlns:p14="http://schemas.microsoft.com/office/powerpoint/2010/main" val="171195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A66E-6353-1149-AF85-4AD821BE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incorporating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E474-A99E-484D-99BA-E9968206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Personal workflow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Commit early and often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Pull from remote before you push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work into separate repositories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descriptive – in commit messages, file naming, branch naming</a:t>
            </a:r>
          </a:p>
          <a:p>
            <a:pPr marL="0" indent="0">
              <a:buNone/>
            </a:pPr>
            <a:r>
              <a:rPr lang="en-US" i="1" dirty="0"/>
              <a:t>No one size fits all!</a:t>
            </a:r>
          </a:p>
          <a:p>
            <a:r>
              <a:rPr lang="en-US" dirty="0"/>
              <a:t>Collaborative workflow</a:t>
            </a:r>
          </a:p>
          <a:p>
            <a:pPr lvl="1"/>
            <a:r>
              <a:rPr lang="en-US" dirty="0"/>
              <a:t>Use GitHub to improve productivity</a:t>
            </a:r>
          </a:p>
          <a:p>
            <a:pPr lvl="1"/>
            <a:r>
              <a:rPr lang="en-US" dirty="0"/>
              <a:t>Have a clear organizational idea before you start</a:t>
            </a:r>
          </a:p>
          <a:p>
            <a:pPr lvl="1"/>
            <a:r>
              <a:rPr lang="en-US" dirty="0"/>
              <a:t>Be deliberate in choosing your workflow </a:t>
            </a:r>
            <a:r>
              <a:rPr lang="en-US"/>
              <a:t>and roles</a:t>
            </a:r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638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BB13-FCF0-08CA-468C-3587EBD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4AD9-5B20-7BFE-C663-782360CD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Consider your collaboration, the roles of each collaborator, and the access they need to specific products during the project workflow</a:t>
            </a:r>
          </a:p>
          <a:p>
            <a:pPr>
              <a:spcAft>
                <a:spcPts val="1200"/>
              </a:spcAft>
            </a:pPr>
            <a:r>
              <a:rPr lang="en-US" dirty="0"/>
              <a:t>Does GitHub seem like a tool that can facilitate your collaboration?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98159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B932-E085-C342-B7B6-F748A8A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tools in GitHub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FA40-C3F0-EE4B-AFEE-6AB95ED3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- communicate on specific ideas/changes</a:t>
            </a:r>
          </a:p>
          <a:p>
            <a:r>
              <a:rPr lang="en-US" dirty="0"/>
              <a:t>Project boards</a:t>
            </a:r>
          </a:p>
          <a:p>
            <a:pPr lvl="1"/>
            <a:r>
              <a:rPr lang="en-US" dirty="0"/>
              <a:t>Milestones</a:t>
            </a:r>
          </a:p>
          <a:p>
            <a:pPr lvl="1"/>
            <a:r>
              <a:rPr lang="en-US" dirty="0"/>
              <a:t>Assigned people</a:t>
            </a:r>
          </a:p>
          <a:p>
            <a:pPr lvl="1"/>
            <a:r>
              <a:rPr lang="en-US" dirty="0"/>
              <a:t>Tags</a:t>
            </a:r>
          </a:p>
          <a:p>
            <a:r>
              <a:rPr lang="en-US" dirty="0"/>
              <a:t>Private repos</a:t>
            </a:r>
          </a:p>
          <a:p>
            <a:pPr lvl="1"/>
            <a:r>
              <a:rPr lang="en-US" dirty="0"/>
              <a:t>Can have internal and external facing repos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3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46F-A6A9-49FD-13E8-FD3F2D8C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code with GitHub and </a:t>
            </a:r>
            <a:r>
              <a:rPr lang="en-US" dirty="0" err="1"/>
              <a:t>Zenodo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7B5E2-1D8F-6D87-AB08-F2670927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688" y="1838504"/>
            <a:ext cx="8120743" cy="659997"/>
          </a:xfrm>
          <a:solidFill>
            <a:schemeClr val="accent4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GitHub repo </a:t>
            </a:r>
            <a:r>
              <a:rPr lang="en-US" sz="4800" dirty="0"/>
              <a:t>≠</a:t>
            </a:r>
            <a:r>
              <a:rPr lang="en-US" sz="4000" dirty="0"/>
              <a:t> long-term data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9656C-E3D1-5AED-11CF-86E9C9B069B1}"/>
              </a:ext>
            </a:extLst>
          </p:cNvPr>
          <p:cNvSpPr txBox="1"/>
          <p:nvPr/>
        </p:nvSpPr>
        <p:spPr>
          <a:xfrm>
            <a:off x="838200" y="3013656"/>
            <a:ext cx="10121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 is a commercial product that can disappear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you can archive your GitHub repo with </a:t>
            </a:r>
            <a:r>
              <a:rPr lang="en-US" sz="2400" dirty="0" err="1"/>
              <a:t>Zenodo</a:t>
            </a:r>
            <a:r>
              <a:rPr lang="en-US" sz="2400" dirty="0"/>
              <a:t> and receive a DOI that is a persistent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Guidelines for linking your GitHub repo to </a:t>
            </a:r>
            <a:r>
              <a:rPr lang="en-US" sz="2400" dirty="0" err="1">
                <a:hlinkClick r:id="rId2"/>
              </a:rPr>
              <a:t>Zenodo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726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D3D-0F1E-54AD-322C-F8E1A824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beyond GitHub</a:t>
            </a:r>
          </a:p>
        </p:txBody>
      </p:sp>
      <p:pic>
        <p:nvPicPr>
          <p:cNvPr id="6150" name="Picture 6" descr="workflow-21">
            <a:extLst>
              <a:ext uri="{FF2B5EF4-FFF2-40B4-BE49-F238E27FC236}">
                <a16:creationId xmlns:a16="http://schemas.microsoft.com/office/drawing/2014/main" id="{19DB3074-0AC6-CE5A-396F-94952ABC84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5" y="2828812"/>
            <a:ext cx="5859265" cy="33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95BB-F7FC-A9EB-7C09-D60585A8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12710"/>
            <a:ext cx="5181600" cy="4351338"/>
          </a:xfrm>
        </p:spPr>
        <p:txBody>
          <a:bodyPr/>
          <a:lstStyle/>
          <a:p>
            <a:r>
              <a:rPr lang="en-US" dirty="0"/>
              <a:t>Open Science Framework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56725B-E021-40EE-067C-417E2EA56B95}"/>
              </a:ext>
            </a:extLst>
          </p:cNvPr>
          <p:cNvSpPr txBox="1">
            <a:spLocks/>
          </p:cNvSpPr>
          <p:nvPr/>
        </p:nvSpPr>
        <p:spPr>
          <a:xfrm>
            <a:off x="6545065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Active co-writing works better in Google Docs / cloud-based Word</a:t>
            </a:r>
          </a:p>
          <a:p>
            <a:r>
              <a:rPr lang="en-US" dirty="0"/>
              <a:t>Sensitive data and code may need to be stored elsewhere, e.g. behind an institutional login</a:t>
            </a:r>
          </a:p>
        </p:txBody>
      </p:sp>
    </p:spTree>
    <p:extLst>
      <p:ext uri="{BB962C8B-B14F-4D97-AF65-F5344CB8AC3E}">
        <p14:creationId xmlns:p14="http://schemas.microsoft.com/office/powerpoint/2010/main" val="164383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445-9743-E290-5C5A-7472CF9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 &amp; GitHub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FDDE-FF39-F64E-6F4E-CEA79BA0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08771" cy="4667250"/>
          </a:xfrm>
        </p:spPr>
        <p:txBody>
          <a:bodyPr>
            <a:normAutofit/>
          </a:bodyPr>
          <a:lstStyle/>
          <a:p>
            <a:r>
              <a:rPr lang="en-US" dirty="0"/>
              <a:t>Download git (if necessary)</a:t>
            </a:r>
          </a:p>
          <a:p>
            <a:r>
              <a:rPr lang="en-US" dirty="0"/>
              <a:t>Configure git with your email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Authenticate your GitHub account on your computer</a:t>
            </a:r>
          </a:p>
          <a:p>
            <a:pPr lvl="1"/>
            <a:r>
              <a:rPr lang="en-US" dirty="0"/>
              <a:t>Recommend command line here though a client can also be used</a:t>
            </a:r>
          </a:p>
          <a:p>
            <a:pPr lvl="1"/>
            <a:r>
              <a:rPr lang="en-US" dirty="0"/>
              <a:t>Will need either SSH keys or Personal Access Token – documentation from GitHub is helpful here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/authentication/keeping-your-account-and-data-secure/managing-your-personal-access-tokens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5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27F2-0E8A-0098-41A6-FD33622C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F0E4-0131-5638-BA45-4B8CDBE9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Think of one scientific collaboration you are part of </a:t>
            </a:r>
          </a:p>
          <a:p>
            <a:pPr>
              <a:spcAft>
                <a:spcPts val="1200"/>
              </a:spcAft>
            </a:pPr>
            <a:r>
              <a:rPr lang="en-US" dirty="0"/>
              <a:t>Who are the collaborators? What are their roles?</a:t>
            </a:r>
          </a:p>
          <a:p>
            <a:pPr>
              <a:spcAft>
                <a:spcPts val="1200"/>
              </a:spcAft>
            </a:pPr>
            <a:r>
              <a:rPr lang="en-US" dirty="0"/>
              <a:t>What products does each collaborator need access to? Raw data, processed data, code, manuscript, etc.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/>
              <a:t>Think about your collaboration to return to later on</a:t>
            </a:r>
          </a:p>
        </p:txBody>
      </p:sp>
    </p:spTree>
    <p:extLst>
      <p:ext uri="{BB962C8B-B14F-4D97-AF65-F5344CB8AC3E}">
        <p14:creationId xmlns:p14="http://schemas.microsoft.com/office/powerpoint/2010/main" val="39834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83B6-F4C8-8A9C-9AEC-0B93ACCF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tools for different purposes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DFCB7-8B9A-4B7E-CDF0-224033F79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06100"/>
              </p:ext>
            </p:extLst>
          </p:nvPr>
        </p:nvGraphicFramePr>
        <p:xfrm>
          <a:off x="760287" y="1598221"/>
          <a:ext cx="1059351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59">
                  <a:extLst>
                    <a:ext uri="{9D8B030D-6E8A-4147-A177-3AD203B41FA5}">
                      <a16:colId xmlns:a16="http://schemas.microsoft.com/office/drawing/2014/main" val="2172596855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2514177565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1326664618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4115180341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460974808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3686740833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3614203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Cloud-storage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Passive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version available?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2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Science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7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Long-term (public) data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Zenodo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3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Temporary drive storage (private)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 but free version has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Collaborative code and text editors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825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334664-0F1E-0AE2-B1EE-98F22E62D411}"/>
              </a:ext>
            </a:extLst>
          </p:cNvPr>
          <p:cNvSpPr txBox="1"/>
          <p:nvPr/>
        </p:nvSpPr>
        <p:spPr>
          <a:xfrm>
            <a:off x="760287" y="6261661"/>
            <a:ext cx="36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adapted from </a:t>
            </a:r>
            <a:r>
              <a:rPr lang="en-US" dirty="0">
                <a:hlinkClick r:id="rId2"/>
              </a:rPr>
              <a:t>Braga et al. 2023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ACA18A-634B-5689-E1A9-9521BEE24F87}"/>
              </a:ext>
            </a:extLst>
          </p:cNvPr>
          <p:cNvGrpSpPr/>
          <p:nvPr/>
        </p:nvGrpSpPr>
        <p:grpSpPr>
          <a:xfrm>
            <a:off x="3762703" y="1481959"/>
            <a:ext cx="1587063" cy="1460938"/>
            <a:chOff x="3762703" y="1481959"/>
            <a:chExt cx="1587063" cy="14609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D581BC-67B9-CA7B-2CD9-65A6CA265F1E}"/>
                </a:ext>
              </a:extLst>
            </p:cNvPr>
            <p:cNvSpPr/>
            <p:nvPr/>
          </p:nvSpPr>
          <p:spPr>
            <a:xfrm>
              <a:off x="3762703" y="1481959"/>
              <a:ext cx="1587063" cy="1460938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16B0D9-404F-4038-C311-94DA870E6A94}"/>
                </a:ext>
              </a:extLst>
            </p:cNvPr>
            <p:cNvSpPr txBox="1"/>
            <p:nvPr/>
          </p:nvSpPr>
          <p:spPr>
            <a:xfrm>
              <a:off x="4249900" y="2419677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8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673C-228B-1BBF-0FE8-FDBA4CD8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management to support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2062-660B-5AE9-1B5A-3AA3673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code management is a habit worth cultivating</a:t>
            </a:r>
          </a:p>
          <a:p>
            <a:r>
              <a:rPr lang="en-US" dirty="0"/>
              <a:t>Brings project management into your analysis</a:t>
            </a:r>
          </a:p>
          <a:p>
            <a:r>
              <a:rPr lang="en-US" dirty="0"/>
              <a:t>Makes sharing code and outputs easier</a:t>
            </a:r>
          </a:p>
          <a:p>
            <a:r>
              <a:rPr lang="en-US" dirty="0"/>
              <a:t>Improves efficiency – personal level and project level</a:t>
            </a:r>
          </a:p>
          <a:p>
            <a:endParaRPr lang="en-US" dirty="0"/>
          </a:p>
          <a:p>
            <a:r>
              <a:rPr lang="en-US" dirty="0"/>
              <a:t>Version control is one element of good code management – other practices from the reproducibility lecture are also important!</a:t>
            </a:r>
          </a:p>
          <a:p>
            <a:r>
              <a:rPr lang="en-US" sz="2800" dirty="0"/>
              <a:t>Git is a system for version control – not the only one, but popular among scientists</a:t>
            </a:r>
          </a:p>
        </p:txBody>
      </p:sp>
    </p:spTree>
    <p:extLst>
      <p:ext uri="{BB962C8B-B14F-4D97-AF65-F5344CB8AC3E}">
        <p14:creationId xmlns:p14="http://schemas.microsoft.com/office/powerpoint/2010/main" val="34802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F09-326F-734F-8358-8CAB6AE3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20EA3-11F1-2C41-B87E-227A8D76E58E}"/>
              </a:ext>
            </a:extLst>
          </p:cNvPr>
          <p:cNvSpPr txBox="1"/>
          <p:nvPr/>
        </p:nvSpPr>
        <p:spPr>
          <a:xfrm>
            <a:off x="7315201" y="1495287"/>
            <a:ext cx="47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 control is an organized way of maintaining a record of changes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51EF16-2B46-594E-A26A-837EFD58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1495288"/>
            <a:ext cx="6696223" cy="3753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AFE26-44FF-A14B-9DCB-2C4A7730F74C}"/>
              </a:ext>
            </a:extLst>
          </p:cNvPr>
          <p:cNvSpPr txBox="1"/>
          <p:nvPr/>
        </p:nvSpPr>
        <p:spPr>
          <a:xfrm>
            <a:off x="838200" y="5003940"/>
            <a:ext cx="10781871" cy="156966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reproducibility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Fix mistakes by reverting to earlier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project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Backup versions in remote repositories**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 collaboration**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2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9AC-EF21-214F-8A09-E8D86494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mechanics of version control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3459608-5EB3-1444-AC66-96663C4C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637" y="1315910"/>
            <a:ext cx="6616185" cy="2112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47B5F-7E4B-8249-8484-DC391AB71035}"/>
              </a:ext>
            </a:extLst>
          </p:cNvPr>
          <p:cNvSpPr txBox="1"/>
          <p:nvPr/>
        </p:nvSpPr>
        <p:spPr>
          <a:xfrm>
            <a:off x="977509" y="1974527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Single user: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E8A44F-13A6-894E-B89F-C3D7A4B0742C}"/>
              </a:ext>
            </a:extLst>
          </p:cNvPr>
          <p:cNvGrpSpPr/>
          <p:nvPr/>
        </p:nvGrpSpPr>
        <p:grpSpPr>
          <a:xfrm>
            <a:off x="692463" y="3101770"/>
            <a:ext cx="11007701" cy="3831934"/>
            <a:chOff x="692463" y="3101770"/>
            <a:chExt cx="11007701" cy="3831934"/>
          </a:xfrm>
        </p:grpSpPr>
        <p:pic>
          <p:nvPicPr>
            <p:cNvPr id="13" name="Picture 12" descr="Application, icon&#10;&#10;Description automatically generated">
              <a:extLst>
                <a:ext uri="{FF2B5EF4-FFF2-40B4-BE49-F238E27FC236}">
                  <a16:creationId xmlns:a16="http://schemas.microsoft.com/office/drawing/2014/main" id="{ECCC045B-2C4E-5F47-BEB9-8843D420D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7730" y="3101770"/>
              <a:ext cx="3992434" cy="3831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AF71D5-8692-0649-A8FC-A41489747DF1}"/>
                </a:ext>
              </a:extLst>
            </p:cNvPr>
            <p:cNvGrpSpPr/>
            <p:nvPr/>
          </p:nvGrpSpPr>
          <p:grpSpPr>
            <a:xfrm>
              <a:off x="692463" y="3177474"/>
              <a:ext cx="6634608" cy="3680526"/>
              <a:chOff x="692463" y="3177474"/>
              <a:chExt cx="6634608" cy="368052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3E47BB0-47A5-F046-844F-482879AD0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4637" y="3177474"/>
                <a:ext cx="3992434" cy="368052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7EB159-9451-1B4F-987A-76E785B82332}"/>
                  </a:ext>
                </a:extLst>
              </p:cNvPr>
              <p:cNvSpPr txBox="1"/>
              <p:nvPr/>
            </p:nvSpPr>
            <p:spPr>
              <a:xfrm>
                <a:off x="692463" y="4432962"/>
                <a:ext cx="26735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Multiple users: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4DE8E3-4647-6145-BD82-FD3E5F8C1F82}"/>
              </a:ext>
            </a:extLst>
          </p:cNvPr>
          <p:cNvSpPr txBox="1"/>
          <p:nvPr/>
        </p:nvSpPr>
        <p:spPr>
          <a:xfrm>
            <a:off x="0" y="6522065"/>
            <a:ext cx="34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Software Carpentries</a:t>
            </a:r>
          </a:p>
        </p:txBody>
      </p:sp>
    </p:spTree>
    <p:extLst>
      <p:ext uri="{BB962C8B-B14F-4D97-AF65-F5344CB8AC3E}">
        <p14:creationId xmlns:p14="http://schemas.microsoft.com/office/powerpoint/2010/main" val="41540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B09-AA47-EA48-A594-278F895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7BCD-E20C-7F4C-AFDD-663C158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0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Repository/repo </a:t>
            </a:r>
            <a:r>
              <a:rPr lang="en-US" dirty="0"/>
              <a:t>– the collection of files and directories associated with 	a project and tracked with version control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Commit </a:t>
            </a:r>
            <a:r>
              <a:rPr lang="en-US" dirty="0"/>
              <a:t>– a snapshot of a repository’s history that is recorded by Git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Diff </a:t>
            </a:r>
            <a:r>
              <a:rPr lang="en-US" dirty="0"/>
              <a:t>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Changes in the repository’s content associated with the commit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Branches </a:t>
            </a:r>
            <a:r>
              <a:rPr lang="en-US" dirty="0"/>
              <a:t>– Concurrent work (changes to file content) can occur in 	parallel branches, so that you can focus on developing one 	aspect of the repository/project independently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7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6CE-0B40-8A4D-A64B-DF709F2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Git workflow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5821C2A-8C43-1A49-8EEF-6989D2FE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6440" cy="459890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CCCA97E-5564-144A-ACB2-8060319C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74" t="16837"/>
          <a:stretch/>
        </p:blipFill>
        <p:spPr>
          <a:xfrm>
            <a:off x="7461869" y="578350"/>
            <a:ext cx="3593757" cy="5659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E2335-E27A-374E-9ABF-5A01545E855C}"/>
              </a:ext>
            </a:extLst>
          </p:cNvPr>
          <p:cNvSpPr txBox="1"/>
          <p:nvPr/>
        </p:nvSpPr>
        <p:spPr>
          <a:xfrm>
            <a:off x="0" y="6488668"/>
            <a:ext cx="32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J. Bryan; M. Joseph</a:t>
            </a:r>
          </a:p>
        </p:txBody>
      </p:sp>
    </p:spTree>
    <p:extLst>
      <p:ext uri="{BB962C8B-B14F-4D97-AF65-F5344CB8AC3E}">
        <p14:creationId xmlns:p14="http://schemas.microsoft.com/office/powerpoint/2010/main" val="30169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1131</Words>
  <Application>Microsoft Macintosh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Collaboration Tools and Code Management</vt:lpstr>
      <vt:lpstr>Toolbox for scientific collaboration</vt:lpstr>
      <vt:lpstr>Brainstorm  </vt:lpstr>
      <vt:lpstr>Different tools for different purposes</vt:lpstr>
      <vt:lpstr>Code management to support collaboration</vt:lpstr>
      <vt:lpstr>What is version control?</vt:lpstr>
      <vt:lpstr>The mechanics of version control</vt:lpstr>
      <vt:lpstr>Some Git vocabulary</vt:lpstr>
      <vt:lpstr>The basic Git workflow</vt:lpstr>
      <vt:lpstr>Use commits to anchor your code</vt:lpstr>
      <vt:lpstr>Command line vs. Git client</vt:lpstr>
      <vt:lpstr>Limitations and strategies for using Git</vt:lpstr>
      <vt:lpstr>Reflection</vt:lpstr>
      <vt:lpstr>Get more out of Git with GitHub</vt:lpstr>
      <vt:lpstr>GitHub websites have layered functionality</vt:lpstr>
      <vt:lpstr>PowerPoint Presentation</vt:lpstr>
      <vt:lpstr>Personal GitHub workflow</vt:lpstr>
      <vt:lpstr>Best practices for incorporating GitHub</vt:lpstr>
      <vt:lpstr>GitHub workflows for collaboration</vt:lpstr>
      <vt:lpstr>Simple collaborative workflows</vt:lpstr>
      <vt:lpstr>Fork-and-clone workflow</vt:lpstr>
      <vt:lpstr>Fork and clone workflow</vt:lpstr>
      <vt:lpstr>Best practices for incorporating GitHub</vt:lpstr>
      <vt:lpstr>Reflection</vt:lpstr>
      <vt:lpstr>Project management tools in GitHub </vt:lpstr>
      <vt:lpstr>Publish your code with GitHub and Zenodo</vt:lpstr>
      <vt:lpstr>Tools beyond GitHub</vt:lpstr>
      <vt:lpstr>Getting started with Git &amp;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Aoki</dc:creator>
  <cp:lastModifiedBy>Jake Searcy</cp:lastModifiedBy>
  <cp:revision>22</cp:revision>
  <dcterms:created xsi:type="dcterms:W3CDTF">2023-07-20T19:52:36Z</dcterms:created>
  <dcterms:modified xsi:type="dcterms:W3CDTF">2024-07-11T19:40:21Z</dcterms:modified>
</cp:coreProperties>
</file>