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Titillium Web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DAED56-E473-4FBC-8E25-C60900197DA1}">
  <a:tblStyle styleId="{32DAED56-E473-4FBC-8E25-C60900197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itilliumWeb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itilliumWeb-italic.fntdata"/><Relationship Id="rId21" Type="http://schemas.openxmlformats.org/officeDocument/2006/relationships/slide" Target="slides/slide15.xml"/><Relationship Id="rId43" Type="http://schemas.openxmlformats.org/officeDocument/2006/relationships/font" Target="fonts/TitilliumWeb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90ea9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690ea9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c95277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c95277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c952775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c952775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c952775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c952775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c952775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c952775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c952775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6c952775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c952775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c952775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6c952775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6c952775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6c952775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6c952775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c952775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6c952775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c952775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c952775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Dimensione finanziaria, durata  e termini di realizzazione del progetto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465b7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465b7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6c952775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6c952775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Termini e modalità di presentazione della domanda di partecipazione e documentazione da trasmettere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6c952775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6c952775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Esame e approvazione delle domande di partecipazione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c952775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6c952775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Esame e approvazione delle domande di partecipazione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6c952775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6c952775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Esame e approvazione delle domande di partecipazione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c952775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c952775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c952775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6c952775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Esame e approvazione delle domande di partecipazione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b465b724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b465b724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70cd759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70cd759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6c95277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26c95277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b465b724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b465b724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c952775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c952775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db5df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6db5df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6c95277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6c95277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6cdba13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6cdba13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Esame e approvazione delle domande di partecipazione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7e8e848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7e8e848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Esame e approvazione delle domande di partecipazione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c95277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26c95277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6c952775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6c952775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c95277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c95277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c952775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c95277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c95277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c95277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c95277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c95277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c95277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6c95277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c95277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c95277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s://areariservata.padigitale2026.gov.it/Pa_digitale2026_dettagli_avviso?id=a017Q00000c8mFyQAI" TargetMode="External"/><Relationship Id="rId5" Type="http://schemas.openxmlformats.org/officeDocument/2006/relationships/hyperlink" Target="https://areariservata.padigitale2026.gov.it/Pa_digitale2026_dettagli_avviso?id=a017Q00000c8mFyQAI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trasparenza.agid.gov.it/archivio28_provvedimenti-amministrativi_0_123065_725_1.html" TargetMode="External"/><Relationship Id="rId10" Type="http://schemas.openxmlformats.org/officeDocument/2006/relationships/hyperlink" Target="https://innovazione.gov.it/notizie/articoli/cloud-italia-presentati-gli-indirizzi-strategici-per-la-pubblica-amministrazione/" TargetMode="External"/><Relationship Id="rId13" Type="http://schemas.openxmlformats.org/officeDocument/2006/relationships/image" Target="../media/image1.png"/><Relationship Id="rId12" Type="http://schemas.openxmlformats.org/officeDocument/2006/relationships/hyperlink" Target="https://innovazione.gov.it/notizie/articoli/cloud-italia-pubblicata-la-metodologia-di-classificazione-di-dati-e-servizi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oud.italia.it" TargetMode="External"/><Relationship Id="rId4" Type="http://schemas.openxmlformats.org/officeDocument/2006/relationships/hyperlink" Target="https://cloud.italia.it/programma-abilitazione-cloud/#kit" TargetMode="External"/><Relationship Id="rId9" Type="http://schemas.openxmlformats.org/officeDocument/2006/relationships/hyperlink" Target="https://www.agid.gov.it/it/agenzia/stampa-e-comunicazione/notizie/2020/02/20/cloud-pa-concluso-il-censimento-ict" TargetMode="External"/><Relationship Id="rId5" Type="http://schemas.openxmlformats.org/officeDocument/2006/relationships/hyperlink" Target="https://cloud.italia.it/programma-abilitazione-cloud/#framework" TargetMode="External"/><Relationship Id="rId6" Type="http://schemas.openxmlformats.org/officeDocument/2006/relationships/hyperlink" Target="https://trasparenza.agid.gov.it/moduli/downloadFile.php?file=oggetto_allegati/181151234430O__OCircolare+2-2018_Criteri+per+la+qualificazione+dei+Cloud+Service+Provider+per+la+PA.pdf" TargetMode="External"/><Relationship Id="rId7" Type="http://schemas.openxmlformats.org/officeDocument/2006/relationships/hyperlink" Target="https://trasparenza.agid.gov.it/moduli/downloadFile.php?file=oggetto_allegati/181151237210O__OCircolare+3-2018_Criteri+per+la+qualificazione+di+servizi+SaaS+per+il+Cloud+della+PA+%28002%29.pdf" TargetMode="External"/><Relationship Id="rId8" Type="http://schemas.openxmlformats.org/officeDocument/2006/relationships/hyperlink" Target="https://catalogocloud.agid.gov.i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hyperlink" Target="http://padigitale2026.gov.it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it.freepi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innovazione.gov.it/dipartimento/focus/polo-strategico-nazionale/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4584" r="14584" t="0"/>
          <a:stretch/>
        </p:blipFill>
        <p:spPr>
          <a:xfrm>
            <a:off x="0" y="10350"/>
            <a:ext cx="777240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25" y="-150"/>
            <a:ext cx="7772400" cy="5143500"/>
          </a:xfrm>
          <a:prstGeom prst="rect">
            <a:avLst/>
          </a:prstGeom>
          <a:solidFill>
            <a:srgbClr val="0066CC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0525" y="1254425"/>
            <a:ext cx="72630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3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Avviso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3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Investimento 1.2 “Abilitazione al cloud per le PA Locali” Comuni Aprile 2022</a:t>
            </a:r>
            <a:endParaRPr b="1" i="0" sz="21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570200"/>
            <a:ext cx="7772400" cy="290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99675" y="184200"/>
            <a:ext cx="6455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0525" y="4524412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09</a:t>
            </a:r>
            <a:r>
              <a:rPr i="1" lang="it">
                <a:solidFill>
                  <a:schemeClr val="lt1"/>
                </a:solidFill>
              </a:rPr>
              <a:t>.05.2022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86125" y="4524400"/>
            <a:ext cx="1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Dott. Andrea Tironi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800" y="4655823"/>
            <a:ext cx="1213200" cy="3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1066" y="3962425"/>
            <a:ext cx="828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8796" y="71200"/>
            <a:ext cx="1213200" cy="3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Art.1</a:t>
            </a:r>
            <a:endParaRPr b="1"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1 - Finalità e Ambito di Applicazione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96800" y="1928825"/>
            <a:ext cx="8471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3. L’importo del finanziamento concedibile ai Soggetti Attuatori di cui all’art. 5 è individuato, ai sensi dell’art. 53 par. 1. Lett. c) del Reg. UE 1060/2021, </a:t>
            </a:r>
            <a:r>
              <a:rPr b="1" lang="it" sz="1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un importo forfettario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(lump sum) determinato in funzione: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i) delle </a:t>
            </a:r>
            <a:r>
              <a:rPr b="1"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modalità di Migrazione al Cloud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;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ii) della </a:t>
            </a:r>
            <a:r>
              <a:rPr b="1" lang="it" sz="16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classe di popolazione residente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riferimento del medesimo Soggetto Attuatore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finanziamento,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nella misura dell’</a:t>
            </a:r>
            <a:r>
              <a:rPr b="1"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importo forfettario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, sarà erogato in un’unica soluzione a seguito del perfezionamento delle attività di migrazione al cloud oggetto del finanziamento </a:t>
            </a:r>
            <a:r>
              <a:rPr b="1" lang="it" sz="1600">
                <a:solidFill>
                  <a:srgbClr val="674EA7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disposto all’art. 13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del presente Avviso.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Art.2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2 - Riferimenti Normativi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96800" y="1928825"/>
            <a:ext cx="8471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.d 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prevede l’obbligo di </a:t>
            </a:r>
            <a:r>
              <a:rPr b="1"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assenza del “doppio finanziamento”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cui all’art. 9 del Regolamento (UE)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2021/241, ossia che sui costi ammissibili al presente Avviso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vi sia una duplicazione del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finanziamento a valere su programmi e strumenti dell’Unione o su fondi nazionali e/o regionali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;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Art.4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4 - Dotazione Finanziaria dell’Avviso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396800" y="1928825"/>
            <a:ext cx="84714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La dotazione finanziaria complessiva del presente Avviso è pari ad euro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500.000.000,00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40% delle risorse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cui al precedente comma 1 è destinato al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finanziamento di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Soggetti Attuatori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ubicati nelle regioni Abruzzo, Basilicata, Campania, Calabria, Molise, Puglia, Sardegna, Sicilia.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144650" y="4396100"/>
            <a:ext cx="40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40% fondi Soggetti Attuatori comma 2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32% in proporzione dei Soggetti comma 2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Art.5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5 - Soggetti Attuatori Ammissibili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96800" y="1928825"/>
            <a:ext cx="84714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Sono invitati a presentare proposte a valere sul presente Avviso </a:t>
            </a:r>
            <a:r>
              <a:rPr b="1"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esclusivamente i Comuni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singolo Ente locale, come sopra individuato, può presentare, a valere sul presente Avviso, </a:t>
            </a:r>
            <a:r>
              <a:rPr b="1" lang="it" sz="16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una sola domanda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Art.6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6 - Interventi Finanziabili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96800" y="1928825"/>
            <a:ext cx="84714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Soggetti Attuatori ammissibili di cui al precedente art. 5 si candidano per l’implementazione di un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Piano di migrazione al cloud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(comprensivo delle attività di assessment, pianificazione della migrazione, esecuzione e completamento della migrazione, formazione) delle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basi dati e delle applicazioni e servizi dell’amministrazione secondo le indicazioni dell’</a:t>
            </a:r>
            <a:r>
              <a:rPr b="1" lang="it" sz="25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Allegato 2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 presente Avviso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Art. 6 - Focus su Allegato 2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Allegato 2 - Il piano di Migrazione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50" y="1464550"/>
            <a:ext cx="5583949" cy="3530500"/>
          </a:xfrm>
          <a:prstGeom prst="rect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7"/>
          <p:cNvSpPr/>
          <p:nvPr/>
        </p:nvSpPr>
        <p:spPr>
          <a:xfrm>
            <a:off x="775959" y="2014795"/>
            <a:ext cx="4123800" cy="443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6183200" y="3666400"/>
            <a:ext cx="2685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!!! Allegato 2 !!!</a:t>
            </a:r>
            <a:endParaRPr b="1" sz="16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Art. 6 - Focus su Allegato 2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Allegato 2 - I modelli di migrazione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396800" y="1928825"/>
            <a:ext cx="84714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Comune potrà effettuare la migrazione avvalendosi dei </a:t>
            </a: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due modelli di migrazione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come delineato nella</a:t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Strategia Nazionale per il Cloud:</a:t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1" lang="it" sz="12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Trasferimento in sicurezza dell’infrastruttura IT;</a:t>
            </a:r>
            <a:endParaRPr b="1" sz="1200">
              <a:solidFill>
                <a:srgbClr val="6AA84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1" lang="it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Aggiornamento in sicurezza di applicazioni in Cloud.</a:t>
            </a:r>
            <a:endParaRPr b="1" sz="12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L’opzione </a:t>
            </a:r>
            <a:r>
              <a:rPr b="1" lang="it" sz="12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Trasferimento in sicurezza dell'infrastruttura IT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consente di sfruttare la strategia di migrazione</a:t>
            </a:r>
            <a:r>
              <a:rPr b="1" lang="it" sz="1200">
                <a:solidFill>
                  <a:srgbClr val="8E7CC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2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Lift&amp;Shift (anche detta Rehost</a:t>
            </a:r>
            <a:r>
              <a:rPr b="1" lang="it" sz="1200">
                <a:solidFill>
                  <a:srgbClr val="8E7CC3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L’opzione </a:t>
            </a:r>
            <a:r>
              <a:rPr b="1" lang="it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Aggiornamento in sicurezza di applicazioni in Cloud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,, invece, offre la possibilità di migrare le applicazioni utilizzando una tra le strategie </a:t>
            </a:r>
            <a:r>
              <a:rPr b="1" lang="it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repurchase/replace e replatform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Per repurchase/replace si intende l’acquisto di una soluzione nativa in Cloud, </a:t>
            </a:r>
            <a:r>
              <a:rPr lang="it" sz="12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genere erogata in modalità Software as a Service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, mentre per replatforming si intende la riorganizzazione dell’architettura applicativa sostituendo intere componenti del servizio in favore di soluzioni Cloud native in modo da usufruire dei benefici dell’infrastruttura Cloud.</a:t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Singolarmente </a:t>
            </a: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ognuno dei servizi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oggetto della migrazione l’Ente </a:t>
            </a: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potrà selezionare il modello di migrazione</a:t>
            </a:r>
            <a:r>
              <a:rPr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più adatto da presentare all’interno del piano di migrazione.</a:t>
            </a:r>
            <a:endParaRPr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099275" y="2202450"/>
            <a:ext cx="30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6CC"/>
                </a:solidFill>
              </a:rPr>
              <a:t>Lift &amp; Shift / Rehost </a:t>
            </a:r>
            <a:endParaRPr b="1">
              <a:solidFill>
                <a:srgbClr val="0066CC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953550" y="2217900"/>
            <a:ext cx="30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66CC"/>
                </a:solidFill>
              </a:rPr>
              <a:t>Repurchase Replatform Rearchitect</a:t>
            </a:r>
            <a:endParaRPr b="1" sz="1200">
              <a:solidFill>
                <a:srgbClr val="0066CC"/>
              </a:solidFill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75" y="2668574"/>
            <a:ext cx="8360994" cy="5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Art. 6 - Focus su Allegato 2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Allegato 2 - I Servizi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/>
          <p:nvPr/>
        </p:nvSpPr>
        <p:spPr>
          <a:xfrm>
            <a:off x="5697500" y="2014800"/>
            <a:ext cx="31707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facilitare il percorso di migrazione dei Comuni fino a X abitanti, la definizione degli elementi oggetto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migrazione è stata fatta utilizzando i servizi erogati dall’ente stesso, </a:t>
            </a:r>
            <a:r>
              <a:rPr b="1" lang="it" sz="10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basandosi sulla classificazione</a:t>
            </a:r>
            <a:endParaRPr b="1" sz="1000">
              <a:solidFill>
                <a:srgbClr val="6AA84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offerta dal TUEL</a:t>
            </a: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dal mercato di riferimento.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Secondo quanto indicato dalla Corte dei Conti nel Referto Monitoraggio del Piano Triennale 2017-2019 e in linea con la metodologia applicata per calcolare i Lump Sum, </a:t>
            </a:r>
            <a:r>
              <a:rPr b="1" lang="it" sz="10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è stato identificato un range di servizi che il Comune ha digitalizzato ma non ancora migrato</a:t>
            </a: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verso soluzioni Public Cloud Qualificate o presso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Infrastrutture della PA idonee.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75" y="2158925"/>
            <a:ext cx="4827624" cy="23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645450" y="1896025"/>
            <a:ext cx="12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…</a:t>
            </a:r>
            <a:endParaRPr b="1" sz="1000"/>
          </a:p>
        </p:txBody>
      </p:sp>
      <p:sp>
        <p:nvSpPr>
          <p:cNvPr id="235" name="Google Shape;235;p29"/>
          <p:cNvSpPr txBox="1"/>
          <p:nvPr/>
        </p:nvSpPr>
        <p:spPr>
          <a:xfrm>
            <a:off x="645450" y="4569750"/>
            <a:ext cx="12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…</a:t>
            </a:r>
            <a:endParaRPr b="1" sz="1000"/>
          </a:p>
        </p:txBody>
      </p:sp>
      <p:sp>
        <p:nvSpPr>
          <p:cNvPr id="236" name="Google Shape;236;p29"/>
          <p:cNvSpPr/>
          <p:nvPr/>
        </p:nvSpPr>
        <p:spPr>
          <a:xfrm>
            <a:off x="1453200" y="4569750"/>
            <a:ext cx="2685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!!! Allegato 2 !!!</a:t>
            </a:r>
            <a:endParaRPr b="1" sz="16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Art.7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7 - Ammissibilità delle domande … 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396800" y="1928825"/>
            <a:ext cx="84714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I. b. le attività di cui al finanziamento richiesto con il progetto sono state avviate a decorrere dal </a:t>
            </a:r>
            <a:r>
              <a:rPr b="1" lang="it" sz="16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1° febbraio 2020</a:t>
            </a:r>
            <a:endParaRPr b="1" sz="1600">
              <a:solidFill>
                <a:srgbClr val="6AA84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I. g. </a:t>
            </a:r>
            <a:r>
              <a:rPr b="1"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avvenuta classificazione dei dati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dei servizi digitali di cui all’articolo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requisiti di ammissibilità dei progetti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dei Soggetti Attuatori saranno attestati dai soggetti stessi nella domanda di partecipazione secondo il </a:t>
            </a:r>
            <a:r>
              <a:rPr b="1" i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facsimile di cui all’Allegato 3</a:t>
            </a:r>
            <a:endParaRPr b="1" i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848570" y="3044825"/>
            <a:ext cx="6462600" cy="443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Art.8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8 - Dimensione finanziaria, durata e termini …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1773750"/>
            <a:ext cx="52292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800" y="3419463"/>
            <a:ext cx="57912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396800" y="4112300"/>
            <a:ext cx="2685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!!! Allegato 2 !!!</a:t>
            </a:r>
            <a:endParaRPr b="1" sz="16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5896575" y="1863263"/>
            <a:ext cx="28875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</a:t>
            </a:r>
            <a:r>
              <a:rPr b="1"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importo totale sarà definitivamente calcolato sulla base della sommatoria dei servizi che saranno	 migrati</a:t>
            </a: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Insieme	al totale disponibile per i servizi, all’Ente </a:t>
            </a:r>
            <a:r>
              <a:rPr b="1"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sarà aggiunto al calcolo 1 anno di  canone di servizio cloud</a:t>
            </a: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Storia e Contesto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936525" y="939000"/>
            <a:ext cx="73761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it" sz="1700">
                <a:solidFill>
                  <a:srgbClr val="0066CC"/>
                </a:solidFill>
              </a:rPr>
              <a:t>Team Digitale</a:t>
            </a:r>
            <a:r>
              <a:rPr b="1" lang="it" sz="1700">
                <a:solidFill>
                  <a:schemeClr val="dk1"/>
                </a:solidFill>
              </a:rPr>
              <a:t> </a:t>
            </a:r>
            <a:r>
              <a:rPr i="1" lang="it" sz="1700">
                <a:solidFill>
                  <a:schemeClr val="dk1"/>
                </a:solidFill>
              </a:rPr>
              <a:t>(2017-2018)</a:t>
            </a:r>
            <a:endParaRPr i="1" sz="17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it" sz="17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cloud.italia.it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it" sz="17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kit</a:t>
            </a:r>
            <a:r>
              <a:rPr lang="it" sz="1700">
                <a:solidFill>
                  <a:schemeClr val="dk1"/>
                </a:solidFill>
              </a:rPr>
              <a:t> migrazione al cloud e </a:t>
            </a:r>
            <a:r>
              <a:rPr lang="it" sz="17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framework </a:t>
            </a:r>
            <a:r>
              <a:rPr lang="it" sz="1700">
                <a:solidFill>
                  <a:schemeClr val="dk1"/>
                </a:solidFill>
              </a:rPr>
              <a:t>migrazione al cloud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700">
                <a:solidFill>
                  <a:srgbClr val="0066CC"/>
                </a:solidFill>
              </a:rPr>
              <a:t>Agid</a:t>
            </a:r>
            <a:r>
              <a:rPr lang="it" sz="1700">
                <a:solidFill>
                  <a:schemeClr val="dk1"/>
                </a:solidFill>
              </a:rPr>
              <a:t> </a:t>
            </a:r>
            <a:r>
              <a:rPr i="1" lang="it" sz="1700">
                <a:solidFill>
                  <a:schemeClr val="dk1"/>
                </a:solidFill>
              </a:rPr>
              <a:t>(2018-oggi) </a:t>
            </a:r>
            <a:r>
              <a:rPr i="1" lang="it" sz="17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Circolari AgID n.2</a:t>
            </a:r>
            <a:r>
              <a:rPr i="1" lang="it" sz="1700">
                <a:solidFill>
                  <a:schemeClr val="dk1"/>
                </a:solidFill>
              </a:rPr>
              <a:t> e </a:t>
            </a:r>
            <a:r>
              <a:rPr i="1" lang="it" sz="17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</a:t>
            </a:r>
            <a:r>
              <a:rPr i="1" lang="it" sz="1700">
                <a:solidFill>
                  <a:schemeClr val="dk1"/>
                </a:solidFill>
              </a:rPr>
              <a:t> del 9 aprile 2018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it" sz="1700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Marketplace Agid</a:t>
            </a:r>
            <a:r>
              <a:rPr lang="it" sz="1700">
                <a:solidFill>
                  <a:schemeClr val="dk1"/>
                </a:solidFill>
              </a:rPr>
              <a:t> e </a:t>
            </a:r>
            <a:r>
              <a:rPr lang="it" sz="1700" u="sng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Censimento Datacenter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700">
                <a:solidFill>
                  <a:srgbClr val="0066CC"/>
                </a:solidFill>
              </a:rPr>
              <a:t>DTD - Agid</a:t>
            </a:r>
            <a:r>
              <a:rPr b="1" lang="it" sz="1700">
                <a:solidFill>
                  <a:schemeClr val="dk1"/>
                </a:solidFill>
              </a:rPr>
              <a:t> </a:t>
            </a:r>
            <a:r>
              <a:rPr i="1" lang="it" sz="1700">
                <a:solidFill>
                  <a:schemeClr val="dk1"/>
                </a:solidFill>
              </a:rPr>
              <a:t>(2021-oggi)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it" sz="1700" u="sng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Strategia Cloud</a:t>
            </a:r>
            <a:r>
              <a:rPr lang="it" sz="1700">
                <a:solidFill>
                  <a:schemeClr val="dk1"/>
                </a:solidFill>
              </a:rPr>
              <a:t> e </a:t>
            </a:r>
            <a:r>
              <a:rPr lang="it" sz="1700" u="sng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Regolamento Cloud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700">
                <a:solidFill>
                  <a:srgbClr val="0066CC"/>
                </a:solidFill>
              </a:rPr>
              <a:t>ACN</a:t>
            </a:r>
            <a:r>
              <a:rPr b="1" lang="it" sz="1700">
                <a:solidFill>
                  <a:schemeClr val="dk1"/>
                </a:solidFill>
              </a:rPr>
              <a:t> </a:t>
            </a:r>
            <a:r>
              <a:rPr i="1" lang="it" sz="1700">
                <a:solidFill>
                  <a:schemeClr val="dk1"/>
                </a:solidFill>
              </a:rPr>
              <a:t>(2021-oggi)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it" sz="1700" u="sng">
                <a:solidFill>
                  <a:srgbClr val="0563C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Classificazione dati </a:t>
            </a:r>
            <a:endParaRPr sz="17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Art.9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9 - Termini e modalità …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396800" y="2782375"/>
            <a:ext cx="84714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presente Avviso sarà aperto dalla data di pubblicazione fino ad esaurimento delle risorse disponibili, e comunque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oltre le ore 23.59 del 22 luglio 2022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0" y="3309450"/>
            <a:ext cx="55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Procedura di candidatura (SPID/CIE, IPA …)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Art.10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10 - Esame e approvazione delle domande ..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396800" y="2571750"/>
            <a:ext cx="8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Procedura di approvazione delle domande: CUP e template CUP 2203003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Art.13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13 - Modalità di Erogazione e Rendicontazione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396800" y="1773750"/>
            <a:ext cx="8471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Il Soggetto Attuatore inoltra al Dipartimento la domanda di erogazione del finanziamento delle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risorse assegnate con il decreto di cui all’art. 10, ad avvenuto inserimento della documentazione di cui al successivo comma 3, come previsto nel facsimile di cui all’</a:t>
            </a:r>
            <a:r>
              <a:rPr b="1" i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Allegato 5 al presente Avviso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Le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domande di erogazione 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 finanziamento potranno essere inoltrate al Dipartimento a far data dal </a:t>
            </a:r>
            <a:r>
              <a:rPr b="1"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15 ottobre 2022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Art.13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13 - Modalità di Erogazione e Rendicontazione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396800" y="1773750"/>
            <a:ext cx="84714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3. Alla domanda di erogazione del finanziamento predisposta dal Soggetto Attuatore di cui al precedente comma 1, dovranno essere allegati: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a. </a:t>
            </a:r>
            <a:r>
              <a:rPr b="1" lang="it" sz="1600">
                <a:solidFill>
                  <a:srgbClr val="674EA7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certificato di regolare esecuzione del RUP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;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b. </a:t>
            </a:r>
            <a:r>
              <a:rPr b="1" lang="it" sz="16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l’eventuale check list applicabile compilata secondo le linee guida di cui all’Allegato 4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c. </a:t>
            </a:r>
            <a:r>
              <a:rPr b="1"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contratto/i con il/i fornitore/i di Cloud Qualificato utilizzato/i come destinazione della migrazione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3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Soggetto Attuatore, come previsto dall’Allegato 2,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dovrà dare comunicazione del rilascio in esercizio del singolo servizio tramite la piattaforma compilando i Questionari di Assessment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con lo stato “Completato”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6061275" y="4391475"/>
            <a:ext cx="2541600" cy="30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3489500" y="3227300"/>
            <a:ext cx="4780500" cy="59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3358450" y="3872750"/>
            <a:ext cx="47805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Cloud Qualificato AGID + DNSH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Art.13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Allegato 2 - Questionari di Assessment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6458050" y="2469860"/>
            <a:ext cx="1953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 fare con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fornitore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es.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questionario di assessment per ReHost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189400"/>
            <a:ext cx="5454864" cy="2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Art.14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Articolo 14 - Variazioni al Progetto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396800" y="2571750"/>
            <a:ext cx="847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variazioni proposte dal Soggetto Attuatore potranno riguardare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solo il cronoprogramma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dell’intervento, fatte salve le scadenze previste per il conseguimento dei milestone e target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associati all’Investimento.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Processo in Sintesi</a:t>
            </a: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Comune</a:t>
            </a:r>
            <a:endParaRPr b="1"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161985" y="2501221"/>
            <a:ext cx="1624200" cy="746700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Classificazione Dati e Servizi</a:t>
            </a:r>
            <a:endParaRPr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953404" y="2501222"/>
            <a:ext cx="1669800" cy="7467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Scelta dei Servizi </a:t>
            </a:r>
            <a:endParaRPr>
              <a:solidFill>
                <a:srgbClr val="A64D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829319" y="2501222"/>
            <a:ext cx="1725600" cy="746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 Migrazione</a:t>
            </a:r>
            <a:endParaRPr b="1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7637107" y="2501223"/>
            <a:ext cx="1349700" cy="746700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Questionario di Assessment</a:t>
            </a:r>
            <a:endParaRPr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5752783" y="2501225"/>
            <a:ext cx="1725600" cy="746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Piano di Migrazione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29" name="Google Shape;329;p38"/>
          <p:cNvCxnSpPr>
            <a:stCxn id="324" idx="3"/>
            <a:endCxn id="325" idx="1"/>
          </p:cNvCxnSpPr>
          <p:nvPr/>
        </p:nvCxnSpPr>
        <p:spPr>
          <a:xfrm>
            <a:off x="1786185" y="2874571"/>
            <a:ext cx="167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8"/>
          <p:cNvCxnSpPr>
            <a:stCxn id="328" idx="1"/>
            <a:endCxn id="326" idx="3"/>
          </p:cNvCxnSpPr>
          <p:nvPr/>
        </p:nvCxnSpPr>
        <p:spPr>
          <a:xfrm rot="10800000">
            <a:off x="5554783" y="2874575"/>
            <a:ext cx="198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1" name="Google Shape;331;p38"/>
          <p:cNvCxnSpPr/>
          <p:nvPr/>
        </p:nvCxnSpPr>
        <p:spPr>
          <a:xfrm>
            <a:off x="3645476" y="2874571"/>
            <a:ext cx="167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8"/>
          <p:cNvCxnSpPr/>
          <p:nvPr/>
        </p:nvCxnSpPr>
        <p:spPr>
          <a:xfrm>
            <a:off x="7478385" y="2874571"/>
            <a:ext cx="167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Processo Completo</a:t>
            </a: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Comune</a:t>
            </a:r>
            <a:endParaRPr b="1"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669112" y="1287772"/>
            <a:ext cx="2121900" cy="1064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Attivazione Ente su padigitale2026 con legale rappresentante</a:t>
            </a:r>
            <a:endParaRPr sz="16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669112" y="2553597"/>
            <a:ext cx="2121900" cy="1064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Inizio Candidatura all’Avviso</a:t>
            </a:r>
            <a:endParaRPr b="1"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669112" y="3819422"/>
            <a:ext cx="2121900" cy="1064100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(max 22.07.2022)</a:t>
            </a:r>
            <a:endParaRPr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Classificazione Dati e Servizi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3453775" y="1047251"/>
            <a:ext cx="2121900" cy="13047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(max 22.07.2022)</a:t>
            </a:r>
            <a:endParaRPr sz="1600">
              <a:solidFill>
                <a:srgbClr val="A64D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A64D79"/>
                </a:solidFill>
                <a:latin typeface="Titillium Web"/>
                <a:ea typeface="Titillium Web"/>
                <a:cs typeface="Titillium Web"/>
                <a:sym typeface="Titillium Web"/>
              </a:rPr>
              <a:t>Scelta dei Servizi, Tipologia Migrazione e Piano Migrazione - Invio Candidatura</a:t>
            </a:r>
            <a:endParaRPr sz="1600">
              <a:solidFill>
                <a:srgbClr val="A64D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3453774" y="2553597"/>
            <a:ext cx="2121900" cy="1064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(Ogni 30 giorni)</a:t>
            </a:r>
            <a:endParaRPr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Accettazione partecipazione</a:t>
            </a:r>
            <a:endParaRPr b="1"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3453774" y="3819422"/>
            <a:ext cx="2121900" cy="1064100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(entro 5gg)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Inserimento CUP 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 Decreto Finanziamento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6309058" y="1047260"/>
            <a:ext cx="2121900" cy="1064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(entro 6-9 mesi)</a:t>
            </a:r>
            <a:endParaRPr sz="16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Assegnazione a Fornitore</a:t>
            </a:r>
            <a:endParaRPr sz="16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6298950" y="2377949"/>
            <a:ext cx="2121900" cy="1232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(entro 15-18 mesi)</a:t>
            </a:r>
            <a:endParaRPr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Esecuzione e Monitoraggio</a:t>
            </a:r>
            <a:endParaRPr b="1"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93C47D"/>
                </a:solidFill>
                <a:latin typeface="Titillium Web"/>
                <a:ea typeface="Titillium Web"/>
                <a:cs typeface="Titillium Web"/>
                <a:sym typeface="Titillium Web"/>
              </a:rPr>
              <a:t>(Questionario Assessment)</a:t>
            </a:r>
            <a:endParaRPr b="1"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6309058" y="3826310"/>
            <a:ext cx="2121900" cy="1064100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(entro 15-18 mesi)</a:t>
            </a:r>
            <a:endParaRPr sz="1600">
              <a:solidFill>
                <a:srgbClr val="93C47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Rendicontazione a completamento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48" name="Google Shape;348;p39"/>
          <p:cNvCxnSpPr>
            <a:stCxn id="339" idx="2"/>
            <a:endCxn id="340" idx="0"/>
          </p:cNvCxnSpPr>
          <p:nvPr/>
        </p:nvCxnSpPr>
        <p:spPr>
          <a:xfrm>
            <a:off x="1730062" y="2351872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9"/>
          <p:cNvCxnSpPr/>
          <p:nvPr/>
        </p:nvCxnSpPr>
        <p:spPr>
          <a:xfrm>
            <a:off x="1721112" y="3617697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4514724" y="2351872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9"/>
          <p:cNvCxnSpPr/>
          <p:nvPr/>
        </p:nvCxnSpPr>
        <p:spPr>
          <a:xfrm>
            <a:off x="4514724" y="3610443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9"/>
          <p:cNvCxnSpPr/>
          <p:nvPr/>
        </p:nvCxnSpPr>
        <p:spPr>
          <a:xfrm>
            <a:off x="7369999" y="3636518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9"/>
          <p:cNvCxnSpPr>
            <a:stCxn id="341" idx="3"/>
            <a:endCxn id="342" idx="1"/>
          </p:cNvCxnSpPr>
          <p:nvPr/>
        </p:nvCxnSpPr>
        <p:spPr>
          <a:xfrm flipH="1" rot="10800000">
            <a:off x="2791012" y="1699472"/>
            <a:ext cx="662700" cy="2652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9"/>
          <p:cNvCxnSpPr>
            <a:endCxn id="345" idx="1"/>
          </p:cNvCxnSpPr>
          <p:nvPr/>
        </p:nvCxnSpPr>
        <p:spPr>
          <a:xfrm flipH="1" rot="10800000">
            <a:off x="5585758" y="1579310"/>
            <a:ext cx="723300" cy="2590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9"/>
          <p:cNvCxnSpPr/>
          <p:nvPr/>
        </p:nvCxnSpPr>
        <p:spPr>
          <a:xfrm>
            <a:off x="7359899" y="2143843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0" l="14584" r="14584" t="0"/>
          <a:stretch/>
        </p:blipFill>
        <p:spPr>
          <a:xfrm>
            <a:off x="0" y="10350"/>
            <a:ext cx="777240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0"/>
          <p:cNvSpPr/>
          <p:nvPr/>
        </p:nvSpPr>
        <p:spPr>
          <a:xfrm>
            <a:off x="-225" y="-150"/>
            <a:ext cx="7772400" cy="5143500"/>
          </a:xfrm>
          <a:prstGeom prst="rect">
            <a:avLst/>
          </a:prstGeom>
          <a:solidFill>
            <a:srgbClr val="0066CC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771875" y="1254425"/>
            <a:ext cx="65832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sintesi</a:t>
            </a:r>
            <a:endParaRPr b="1" i="0" sz="21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0" y="4570200"/>
            <a:ext cx="7772400" cy="290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 txBox="1"/>
          <p:nvPr/>
        </p:nvSpPr>
        <p:spPr>
          <a:xfrm>
            <a:off x="899675" y="184200"/>
            <a:ext cx="6455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320525" y="4524412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09.05.2022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5586125" y="4524400"/>
            <a:ext cx="1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Dott. Andrea Tironi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800" y="4655823"/>
            <a:ext cx="1213200" cy="3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1066" y="3962425"/>
            <a:ext cx="828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796" y="71200"/>
            <a:ext cx="1213200" cy="3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Tabella per Amministratori (F)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76" name="Google Shape;376;p41"/>
          <p:cNvGraphicFramePr/>
          <p:nvPr/>
        </p:nvGraphicFramePr>
        <p:xfrm>
          <a:off x="247775" y="967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{32DAED56-E473-4FBC-8E25-C60900197DA1}</a:tableStyleId>
              </a:tblPr>
              <a:tblGrid>
                <a:gridCol w="2919725"/>
                <a:gridCol w="2919725"/>
                <a:gridCol w="2919725"/>
              </a:tblGrid>
              <a:tr h="144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Chi può partecipare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Comuni 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(art.5 Soggetti Attuatori Ammissibili)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 Cosa si tratta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Implementazione di un </a:t>
                      </a:r>
                      <a:r>
                        <a:rPr lang="it" sz="1000" u="sng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Piano di Migrazione al Cloud</a:t>
                      </a: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delle basi di dati e delle applicazioni e servizi dell’amministrazione secondo le indicazioni dell’Allegato 2.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6 Interventi Finanziabili)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 di Apertura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19.04.2022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(su piattaforma padigitale2026.gov.it)</a:t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 di Chiusura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22.07.2022, 23:59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9 Termini e modalità di presentazione)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Rendicontazione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Modello: </a:t>
                      </a:r>
                      <a:r>
                        <a:rPr b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lump sum (forfettario, non a “fattura”)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1  Finalità e Ambito di Applicazione)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Alla domanda presentare: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certificato di regolare esecuzione del RUP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eventuale checklist applicabile compilata secondo le linee guida AGID di cui all’allegato 4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contratto/i con il/i fornitori di Cloud qualificato utilizzato/i come destinazione della migrazione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13 Modalità di Erogazione e Rendicontazione)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Dotazione Finanziaria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500.000.000 milioni finanziabili per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4 Dotazione Finanziari dell’Avviso)</a:t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modalità di migrazione al cloud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classe di popolazione dell’ente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1 Finalità e ambito di Applicazione)</a:t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ote: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attività rendicontabili anche retroattivamente a partire dal 01.02.2020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domande erogazione a partire dal 15.10.2022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Allegati: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Avviso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Allegato 1: vocabolario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Allegato 2.x: parte tecnica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Allegato 3: facsimile domanda contributo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Allegato 4: principi DNSH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Allegato 5: facsimile domanda erogazione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 gli allegati vengono pubblicate le FAQ a cadenza mensile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Stakeholder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472" y="1338400"/>
            <a:ext cx="4966328" cy="32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814365" y="1840541"/>
            <a:ext cx="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DTD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861900" y="4269100"/>
            <a:ext cx="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AGID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21500" y="2722550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Pagopa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604650" y="4087225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IPZS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657611" y="2171541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MEF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015300" y="2922900"/>
            <a:ext cx="275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Comuni</a:t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</a:t>
            </a:r>
            <a:r>
              <a:rPr b="1"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cabina di regia</a:t>
            </a:r>
            <a:r>
              <a:rPr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1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Ufficio PNRR o Bandi</a:t>
            </a:r>
            <a:endParaRPr sz="11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Ragioneria</a:t>
            </a:r>
            <a:endParaRPr sz="11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Segretario e Amministratori</a:t>
            </a:r>
            <a:endParaRPr sz="11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Figure tecniche (possono essere ufficio tecnico, ict, altro, dipende dal dominio tecnico del bando)</a:t>
            </a:r>
            <a:endParaRPr sz="11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03611" y="1189679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MITD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060911" y="1498591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ACN</a:t>
            </a:r>
            <a:endParaRPr b="1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Tabella per Amministratori (R)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83" name="Google Shape;383;p42"/>
          <p:cNvGraphicFramePr/>
          <p:nvPr/>
        </p:nvGraphicFramePr>
        <p:xfrm>
          <a:off x="247775" y="967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{32DAED56-E473-4FBC-8E25-C60900197DA1}</a:tableStyleId>
              </a:tblPr>
              <a:tblGrid>
                <a:gridCol w="2919725"/>
                <a:gridCol w="2919725"/>
                <a:gridCol w="2919725"/>
              </a:tblGrid>
              <a:tr h="191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4" name="Google Shape;3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25" y="1169504"/>
            <a:ext cx="5256325" cy="151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150" y="3243325"/>
            <a:ext cx="5193474" cy="1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Tabella per Tecnici (Sintesi)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92" name="Google Shape;392;p43"/>
          <p:cNvGraphicFramePr/>
          <p:nvPr/>
        </p:nvGraphicFramePr>
        <p:xfrm>
          <a:off x="247775" y="1069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{32DAED56-E473-4FBC-8E25-C60900197DA1}</a:tableStyleId>
              </a:tblPr>
              <a:tblGrid>
                <a:gridCol w="2240825"/>
                <a:gridCol w="3598625"/>
                <a:gridCol w="2919725"/>
              </a:tblGrid>
              <a:tr h="246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Chi può partecipare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Comuni </a:t>
                      </a:r>
                      <a:r>
                        <a:rPr i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(art.5 Soggetti Attuatori Ammissibili)</a:t>
                      </a:r>
                      <a:endParaRPr i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 Cosa si tratta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Implementazione di un </a:t>
                      </a:r>
                      <a:r>
                        <a:rPr lang="it" sz="800" u="sng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Piano di Migrazione al Cloud</a:t>
                      </a: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delle basi di dati e delle applicazioni e servizi dell’amministrazione secondo le indicazioni dell’Allegato 2. </a:t>
                      </a:r>
                      <a:r>
                        <a:rPr i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6 Interventi Finanziabili)</a:t>
                      </a:r>
                      <a:endParaRPr i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 di Apertura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19.04.2022 </a:t>
                      </a:r>
                      <a:r>
                        <a:rPr i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(su piattaforma padigitale2026.gov.it)</a:t>
                      </a:r>
                      <a:endParaRPr i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 di Chiusura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22.07.2022, 23:59 </a:t>
                      </a:r>
                      <a:r>
                        <a:rPr i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9 Termini e modalità di presentazione)</a:t>
                      </a:r>
                      <a:endParaRPr i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Altre date: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attività rendicontabili dal 01.02.2020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domande erogazione dal 15.10.2022</a:t>
                      </a:r>
                      <a:endParaRPr i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Dotazione Finanziaria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500.000.000 milioni 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Rendicontazione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Modello: </a:t>
                      </a:r>
                      <a:r>
                        <a:rPr b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lump sum (fortettario, non a “fattura”)</a:t>
                      </a:r>
                      <a:endParaRPr b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1  Finalità e Ambito di Applicazione)</a:t>
                      </a:r>
                      <a:endParaRPr b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Alla domanda presentare: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certificato di regolare esecuzione del RUP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eventuale checklist applicabile compilata secondo le linee guida AGID di cui all’allegato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contratto/i con il/i fornitori di Cloud qualificato utilizzato/i come destinazione della migrazione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(art. 13 Modalità di Erogazione e Rendicontazione)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Dati Tecnici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Due modelli migrazione: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trasferimento in sicurezza dell’infrastruttura (Lift&amp;Shift o Rehost, in breve L&amp;S)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Aggiornamento in sicurezza dei applicazioni in cloud (Repurchase/Refactoring/Replatform, in breve RRR)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Elenco servizi migrabili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E’ mandatorio scegliere tra questi servizi, Allegato 2 pagina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Piano di Migrazione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Fondamentale per migrazione e candidatura, vedere Allegato 2 pagina 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0066CC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Questionari di Assessment</a:t>
                      </a:r>
                      <a:endParaRPr b="1"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tillium Web"/>
                        <a:buChar char="●"/>
                      </a:pPr>
                      <a:r>
                        <a:rPr lang="it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Fondamentale per inizio lavori e monitoraggio, completare dopo l’affidamento con il fornitore, vedere Allegato 2 pagina 15</a:t>
                      </a:r>
                      <a:endParaRPr b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66CC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66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3" name="Google Shape;3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50" y="3931825"/>
            <a:ext cx="3550100" cy="10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050" y="3931826"/>
            <a:ext cx="3373322" cy="1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" name="Google Shape;400;p44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Ricorda che …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 scopo dei bandi è digitalizzare uniformemente il Paese!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02" name="Google Shape;4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4"/>
          <p:cNvSpPr txBox="1"/>
          <p:nvPr/>
        </p:nvSpPr>
        <p:spPr>
          <a:xfrm>
            <a:off x="396800" y="1952200"/>
            <a:ext cx="8471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La vera chiave nell'uso dei fondi sulla digitalizzazione di </a:t>
            </a:r>
            <a:r>
              <a:rPr lang="it" sz="1600">
                <a:solidFill>
                  <a:srgbClr val="0066CC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padigitale2026.gov.it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si trova </a:t>
            </a:r>
            <a:r>
              <a:rPr b="1" lang="it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nel massimizzare i soldi avanzati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facendo il minimo necessario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, quanto </a:t>
            </a:r>
            <a:r>
              <a:rPr b="1" lang="it" sz="16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nel realizzare il più possibile con i fondi che vengono erogati superando le richieste dei bandi, creando un livello di digitalizzazione adeguato uniforme su tutto il territorio italiano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Altrimenti alla fine del percorso saremo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ricchi economicamente ma poveri digitalmente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Attenzione anche al potere sanzionatorio di Agid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Cosa fare davvero?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396800" y="1180050"/>
            <a:ext cx="8471400" cy="59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veri obiettivi</a:t>
            </a:r>
            <a:endParaRPr b="1" sz="2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 txBox="1"/>
          <p:nvPr/>
        </p:nvSpPr>
        <p:spPr>
          <a:xfrm>
            <a:off x="396875" y="1952200"/>
            <a:ext cx="8471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Cloud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Potenziare la </a:t>
            </a:r>
            <a:r>
              <a:rPr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connettività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rimuovere (svuotare) il server dal (del) comune spostando i </a:t>
            </a:r>
            <a:r>
              <a:rPr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dati in cloud</a:t>
            </a:r>
            <a:endParaRPr sz="1600" u="sng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pagoPA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Digitalizzare tutti i pagamenti dell’ente con </a:t>
            </a:r>
            <a:r>
              <a:rPr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relative integrazioni</a:t>
            </a:r>
            <a:endParaRPr sz="1600" u="sng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SPID e CIE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Attivazione di SPID e CIE per </a:t>
            </a:r>
            <a:r>
              <a:rPr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tutti i servizi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con OpenIDConnect + eIDAS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IO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Inserire </a:t>
            </a:r>
            <a:r>
              <a:rPr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tutti servizi di pagamento e informativi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lang="it" sz="1600" u="sng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integrazioni per invio messaggi</a:t>
            </a:r>
            <a:endParaRPr sz="1600" u="sng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600"/>
              <a:buFont typeface="Titillium Web"/>
              <a:buAutoNum type="arabicPeriod"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(da approfondire) </a:t>
            </a:r>
            <a:r>
              <a:rPr b="1"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Servizi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Rivisitazione sito 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 Migrazione servizi sul sito comunale</a:t>
            </a:r>
            <a:endParaRPr sz="10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6"/>
          <p:cNvPicPr preferRelativeResize="0"/>
          <p:nvPr/>
        </p:nvPicPr>
        <p:blipFill rotWithShape="1">
          <a:blip r:embed="rId3">
            <a:alphaModFix/>
          </a:blip>
          <a:srcRect b="0" l="14584" r="14584" t="0"/>
          <a:stretch/>
        </p:blipFill>
        <p:spPr>
          <a:xfrm>
            <a:off x="0" y="10350"/>
            <a:ext cx="777240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6"/>
          <p:cNvSpPr/>
          <p:nvPr/>
        </p:nvSpPr>
        <p:spPr>
          <a:xfrm>
            <a:off x="-225" y="-150"/>
            <a:ext cx="7772400" cy="5143500"/>
          </a:xfrm>
          <a:prstGeom prst="rect">
            <a:avLst/>
          </a:prstGeom>
          <a:solidFill>
            <a:srgbClr val="0066CC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771875" y="1254425"/>
            <a:ext cx="65832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Domande e Risposte</a:t>
            </a:r>
            <a:endParaRPr b="1" i="0" sz="21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0" y="4570200"/>
            <a:ext cx="7772400" cy="290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6"/>
          <p:cNvSpPr txBox="1"/>
          <p:nvPr/>
        </p:nvSpPr>
        <p:spPr>
          <a:xfrm>
            <a:off x="899675" y="184200"/>
            <a:ext cx="6455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320525" y="4524412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09.05.2022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5586125" y="4524400"/>
            <a:ext cx="1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Dott. Andrea Tironi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800" y="4655823"/>
            <a:ext cx="1213200" cy="3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1066" y="3962425"/>
            <a:ext cx="828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796" y="71200"/>
            <a:ext cx="1213200" cy="39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800" y="550900"/>
            <a:ext cx="1213200" cy="27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Disclaimer</a:t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2351500" y="2609200"/>
            <a:ext cx="4252500" cy="1064100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Immagini prese da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https://it.freepik.com/</a:t>
            </a: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o </a:t>
            </a:r>
            <a:endParaRPr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 fonti pubbliche</a:t>
            </a:r>
            <a:endParaRPr b="1" sz="16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35" name="Google Shape;4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Italia Digitale 2026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25" y="1385025"/>
            <a:ext cx="5980399" cy="28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1522225" y="3685500"/>
            <a:ext cx="3186000" cy="445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Italia Digitale 2026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88" y="1067575"/>
            <a:ext cx="5628976" cy="39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4171500" y="2581875"/>
            <a:ext cx="3067800" cy="729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Strategia Cloud Italia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50" y="1091400"/>
            <a:ext cx="3388943" cy="389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92375" y="1030200"/>
            <a:ext cx="48801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rgbClr val="33485C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Strategia: </a:t>
            </a:r>
            <a:r>
              <a:rPr b="1" lang="it" sz="1050">
                <a:solidFill>
                  <a:srgbClr val="33485C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Il documento traccia un percorso guidato per accompagnare le PA italiane nella migrazione dei dati e degli applicativi informatici verso il cloud in coerenza con gli obiettivi del Piano Nazionale di Ripresa e Resilienza.</a:t>
            </a:r>
            <a:endParaRPr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Classificazione di dati e servizi</a:t>
            </a:r>
            <a:r>
              <a:rPr lang="it" sz="12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Titillium Web"/>
                <a:ea typeface="Titillium Web"/>
                <a:cs typeface="Titillium Web"/>
                <a:sym typeface="Titillium Web"/>
              </a:rPr>
              <a:t>Avviene in base al danno che una loro compromissione può provocare al sistema Paese. Guida le PA nella scelta della soluzione più adeguata per la migrazione verso il Cloud. 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Qualificazione fornitori servizi cloud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Titillium Web"/>
                <a:ea typeface="Titillium Web"/>
                <a:cs typeface="Titillium Web"/>
                <a:sym typeface="Titillium Web"/>
              </a:rPr>
              <a:t>Per semplificare e regolamentare l’acquisizione di servizi Cloud da parte delle PA, dal punto di vista tecnico (ad es. gestione operativa, sicurezza) e amministrativo (ad es. condizioni contrattuali). 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3. Polo Strategico Nazionale (</a:t>
            </a:r>
            <a:r>
              <a:rPr b="1" lang="it" sz="1200" u="sng">
                <a:solidFill>
                  <a:srgbClr val="0563C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PSN</a:t>
            </a: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)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Titillium Web"/>
                <a:ea typeface="Titillium Web"/>
                <a:cs typeface="Titillium Web"/>
                <a:sym typeface="Titillium Web"/>
              </a:rPr>
              <a:t>Garantisce adeguati livelli di continuità operativa e tolleranza ai guasti per i servizi strategici e critici della PA. Sarà distribuito su territorio nazionale, il controllo e le linee di indirizzo saranno pubbliche e indipendenti da soggetti terzi. La gestione operativa sarà affidata a un fornitore qualificato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92375" y="1731375"/>
            <a:ext cx="4799400" cy="2085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662875" y="1822500"/>
            <a:ext cx="22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Regolamento Cloud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Italia Digitale 2026</a:t>
            </a:r>
            <a:endParaRPr b="1"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0" y="1121775"/>
            <a:ext cx="8125845" cy="38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921375" y="3928500"/>
            <a:ext cx="2318700" cy="939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534150" y="3928500"/>
            <a:ext cx="1811400" cy="939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177300" y="3928500"/>
            <a:ext cx="1811400" cy="939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 rot="-5400000">
            <a:off x="-1665325" y="2857725"/>
            <a:ext cx="39081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Classificazione Dati (Luglio 2022) 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14584" r="14584" t="0"/>
          <a:stretch/>
        </p:blipFill>
        <p:spPr>
          <a:xfrm>
            <a:off x="0" y="10350"/>
            <a:ext cx="777240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-225" y="-150"/>
            <a:ext cx="7772400" cy="5143500"/>
          </a:xfrm>
          <a:prstGeom prst="rect">
            <a:avLst/>
          </a:prstGeom>
          <a:solidFill>
            <a:srgbClr val="0066CC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71875" y="1254425"/>
            <a:ext cx="65832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L’avviso</a:t>
            </a:r>
            <a:endParaRPr b="1" i="0" sz="21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0" y="4570200"/>
            <a:ext cx="7772400" cy="290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99675" y="184200"/>
            <a:ext cx="6455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20525" y="4524412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lt1"/>
                </a:solidFill>
              </a:rPr>
              <a:t>09.05.2022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586125" y="4524400"/>
            <a:ext cx="1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Dott. Andrea Tironi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800" y="4655823"/>
            <a:ext cx="1213200" cy="3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1066" y="3962425"/>
            <a:ext cx="828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796" y="71200"/>
            <a:ext cx="1213200" cy="39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5546" y="658894"/>
            <a:ext cx="5794200" cy="32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4973775" y="1091400"/>
            <a:ext cx="3534600" cy="368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46825" y="1210225"/>
            <a:ext cx="4147200" cy="250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cuore di pagoPA - Le pratiche</a:t>
            </a:r>
            <a:endParaRPr b="1" sz="4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Avviso - Struttura</a:t>
            </a:r>
            <a:endParaRPr b="1"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00" y="4774325"/>
            <a:ext cx="1624300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56" y="1317581"/>
            <a:ext cx="3941900" cy="23057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1"/>
          <p:cNvSpPr txBox="1"/>
          <p:nvPr/>
        </p:nvSpPr>
        <p:spPr>
          <a:xfrm>
            <a:off x="493175" y="4289825"/>
            <a:ext cx="393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avvisi hanno </a:t>
            </a:r>
            <a:r>
              <a:rPr b="1"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stessa struttura</a:t>
            </a:r>
            <a:r>
              <a:rPr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Così come gli </a:t>
            </a:r>
            <a:r>
              <a:rPr b="1"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allegati</a:t>
            </a:r>
            <a:r>
              <a:rPr lang="it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850" y="1167545"/>
            <a:ext cx="3370441" cy="35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