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78" r:id="rId5"/>
    <p:sldId id="291" r:id="rId6"/>
    <p:sldId id="279" r:id="rId7"/>
    <p:sldId id="287" r:id="rId8"/>
    <p:sldId id="288" r:id="rId9"/>
    <p:sldId id="289" r:id="rId10"/>
    <p:sldId id="290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31/03/2023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31/03/2023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US" sz="4000" dirty="0"/>
              <a:t>Service-Level Objectives – Episode 548: Alex Hidalgo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740DCA-4738-5003-4A25-573B9E2E6CBD}"/>
              </a:ext>
            </a:extLst>
          </p:cNvPr>
          <p:cNvSpPr txBox="1"/>
          <p:nvPr/>
        </p:nvSpPr>
        <p:spPr>
          <a:xfrm>
            <a:off x="994275" y="1859339"/>
            <a:ext cx="3830128" cy="313932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Adrián Fernández Álvarez</a:t>
            </a:r>
          </a:p>
          <a:p>
            <a:r>
              <a:rPr lang="es-ES" b="1" dirty="0">
                <a:solidFill>
                  <a:schemeClr val="bg1"/>
                </a:solidFill>
              </a:rPr>
              <a:t>UO282154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Abel Busto </a:t>
            </a:r>
            <a:r>
              <a:rPr lang="es-ES" b="1" dirty="0" err="1">
                <a:solidFill>
                  <a:schemeClr val="bg1"/>
                </a:solidFill>
              </a:rPr>
              <a:t>Dopazo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UO284262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Alex Rodríguez Valdés</a:t>
            </a:r>
          </a:p>
          <a:p>
            <a:r>
              <a:rPr lang="es-ES" b="1" dirty="0">
                <a:solidFill>
                  <a:schemeClr val="bg1"/>
                </a:solidFill>
              </a:rPr>
              <a:t>UO282936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Alonso </a:t>
            </a:r>
            <a:r>
              <a:rPr lang="es-ES" b="1" dirty="0" err="1">
                <a:solidFill>
                  <a:schemeClr val="bg1"/>
                </a:solidFill>
              </a:rPr>
              <a:t>Antuña</a:t>
            </a:r>
            <a:r>
              <a:rPr lang="es-ES" b="1" dirty="0">
                <a:solidFill>
                  <a:schemeClr val="bg1"/>
                </a:solidFill>
              </a:rPr>
              <a:t> Gómez</a:t>
            </a:r>
          </a:p>
          <a:p>
            <a:r>
              <a:rPr lang="es-ES" b="1" dirty="0">
                <a:solidFill>
                  <a:schemeClr val="bg1"/>
                </a:solidFill>
              </a:rPr>
              <a:t>UO282834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F56AB-8F6F-E013-2614-CE858614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Flexibilidad de las medidas</a:t>
            </a:r>
          </a:p>
        </p:txBody>
      </p:sp>
      <p:pic>
        <p:nvPicPr>
          <p:cNvPr id="1026" name="Picture 2" descr="Global recovery on the line as road transport losses escalate | IRU | World  Road Transport Organisation">
            <a:extLst>
              <a:ext uri="{FF2B5EF4-FFF2-40B4-BE49-F238E27FC236}">
                <a16:creationId xmlns:a16="http://schemas.microsoft.com/office/drawing/2014/main" id="{4BD5D076-1850-FF99-9E00-3756C42E02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53" y="1764347"/>
            <a:ext cx="6183493" cy="34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3F9E82-4A57-4ED3-3745-94F5893B9496}"/>
              </a:ext>
            </a:extLst>
          </p:cNvPr>
          <p:cNvSpPr txBox="1"/>
          <p:nvPr/>
        </p:nvSpPr>
        <p:spPr>
          <a:xfrm>
            <a:off x="4963885" y="5615242"/>
            <a:ext cx="58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</a:rPr>
              <a:t>“</a:t>
            </a:r>
            <a:r>
              <a:rPr lang="es-ES" b="0" i="0" dirty="0" err="1">
                <a:effectLst/>
              </a:rPr>
              <a:t>It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depends</a:t>
            </a:r>
            <a:r>
              <a:rPr lang="es-ES" b="0" i="0" dirty="0">
                <a:effectLst/>
              </a:rPr>
              <a:t>, </a:t>
            </a:r>
            <a:r>
              <a:rPr lang="es-ES" b="0" i="0" dirty="0" err="1">
                <a:effectLst/>
              </a:rPr>
              <a:t>right</a:t>
            </a:r>
            <a:r>
              <a:rPr lang="es-ES" b="0" i="0" dirty="0">
                <a:effectLst/>
              </a:rPr>
              <a:t>?”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63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8C3D-1996-96B3-B25F-8B35AB39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 de decisiones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E8696-E48F-A0D1-6D35-1494DB6045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5011" y="2076450"/>
            <a:ext cx="3534941" cy="3622675"/>
          </a:xfrm>
          <a:prstGeom prst="rect">
            <a:avLst/>
          </a:prstGeom>
        </p:spPr>
      </p:pic>
      <p:sp>
        <p:nvSpPr>
          <p:cNvPr id="7" name="AutoShape 2" descr="Proceso en la toma de decisiones">
            <a:extLst>
              <a:ext uri="{FF2B5EF4-FFF2-40B4-BE49-F238E27FC236}">
                <a16:creationId xmlns:a16="http://schemas.microsoft.com/office/drawing/2014/main" id="{018F1BF5-FD8E-778A-1AD0-515CE0324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2DDED0-5BB3-EFD4-4F6F-9618589A3A92}"/>
              </a:ext>
            </a:extLst>
          </p:cNvPr>
          <p:cNvSpPr txBox="1"/>
          <p:nvPr/>
        </p:nvSpPr>
        <p:spPr>
          <a:xfrm>
            <a:off x="6248400" y="2613392"/>
            <a:ext cx="3615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“S</a:t>
            </a:r>
            <a:r>
              <a:rPr lang="en-US" sz="2000" b="0" i="0" dirty="0">
                <a:effectLst/>
              </a:rPr>
              <a:t>ometimes just ignore the data because you understand what it’s telling you but it’s not actually relevant right now and maybe it’ll be relevant later”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9288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E446-7D12-E598-8957-FFFDECF6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 un servicio perfecto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A7C15D1-780B-23F4-4EC3-89FCF31EC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269066"/>
            <a:ext cx="4856163" cy="32374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57B642-0779-7575-6436-5875C9B43EF2}"/>
              </a:ext>
            </a:extLst>
          </p:cNvPr>
          <p:cNvSpPr txBox="1"/>
          <p:nvPr/>
        </p:nvSpPr>
        <p:spPr>
          <a:xfrm>
            <a:off x="6827520" y="3591503"/>
            <a:ext cx="3988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</a:rPr>
              <a:t>“But error budgets are also for spending”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264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6F1C-46B3-5685-B451-AEFB0291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 del enfoque SLO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04EF28-0187-0693-E559-612BF3B88D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5304" y="2122189"/>
            <a:ext cx="4856163" cy="34789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5EA6D1-4572-DE0E-5F43-1D04A1500B7E}"/>
              </a:ext>
            </a:extLst>
          </p:cNvPr>
          <p:cNvSpPr txBox="1"/>
          <p:nvPr/>
        </p:nvSpPr>
        <p:spPr>
          <a:xfrm>
            <a:off x="830533" y="3199941"/>
            <a:ext cx="4545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“It’s all about being able to take your SLO data and correlating it with other metrics, other telemetry that you may have available”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2417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07FE-8668-A68E-2865-68896DB7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9136"/>
            <a:ext cx="10353762" cy="1261872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6F7AF8-6459-0334-B314-143B48B58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72" y="2281645"/>
            <a:ext cx="5643155" cy="3174274"/>
          </a:xfrm>
          <a:prstGeom prst="rect">
            <a:avLst/>
          </a:prstGeom>
        </p:spPr>
      </p:pic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BFAA41B-BECB-C5B0-F5FA-32DBF0DA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6587" y="1671008"/>
            <a:ext cx="4856841" cy="485056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Alex Hidalgo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¿Qué es </a:t>
            </a:r>
            <a:r>
              <a:rPr lang="es-ES" sz="2400" kern="1200" dirty="0" err="1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Service-Level</a:t>
            </a:r>
            <a:r>
              <a:rPr lang="es-ES" sz="240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es-ES" sz="2400" kern="1200" dirty="0" err="1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Objectives</a:t>
            </a:r>
            <a:r>
              <a:rPr lang="es-ES" sz="240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(SLO)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Capas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Traducción de SLO y Error 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Métricas del sistema vs. Métricas 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¿Porqué usar el enfoque SLO?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Flexibilidad de las medidas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Toma de decisiones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Problemas de un servicio perfecto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Dificultad del enfoque 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Conclusión</a:t>
            </a:r>
          </a:p>
          <a:p>
            <a:endParaRPr lang="es-ES" sz="21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91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dirty="0">
                <a:solidFill>
                  <a:srgbClr val="FFFFFF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Contenidos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AC848-CBCD-CFDE-B5D1-096379955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1549"/>
            <a:ext cx="4856841" cy="38585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Alex Hidalgo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  <a:cs typeface="Trebuchet MS"/>
              </a:rPr>
              <a:t>¿Qué es </a:t>
            </a:r>
            <a:r>
              <a:rPr lang="es-ES" sz="2000" kern="1200" dirty="0" err="1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  <a:cs typeface="Trebuchet MS"/>
              </a:rPr>
              <a:t>Service-Level</a:t>
            </a:r>
            <a:r>
              <a:rPr lang="es-ES" sz="2000" kern="1200" dirty="0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  <a:cs typeface="Trebuchet MS"/>
              </a:rPr>
              <a:t> </a:t>
            </a:r>
            <a:r>
              <a:rPr lang="es-ES" sz="2000" kern="1200" dirty="0" err="1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  <a:cs typeface="Trebuchet MS"/>
              </a:rPr>
              <a:t>Objectives</a:t>
            </a:r>
            <a:r>
              <a:rPr lang="es-ES" sz="2000" kern="1200" dirty="0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  <a:cs typeface="Trebuchet MS"/>
              </a:rPr>
              <a:t> (SLO)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Capas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Traducción de SLO y Error 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Métricas del sistema vs. Métricas SLO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4019C732-C4A6-2BD8-85D3-129A278F4A93}"/>
              </a:ext>
            </a:extLst>
          </p:cNvPr>
          <p:cNvSpPr txBox="1">
            <a:spLocks/>
          </p:cNvSpPr>
          <p:nvPr/>
        </p:nvSpPr>
        <p:spPr>
          <a:xfrm>
            <a:off x="6421366" y="2071549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¿Porqué usar el enfoque SLO?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Flexibilidad de las medidas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Toma de decisiones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Problemas de un servicio perfecto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Dificultad del enfoque 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Conclusión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00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>
                <a:solidFill>
                  <a:schemeClr val="tx1"/>
                </a:solidFill>
              </a:rPr>
              <a:t>Alex Hidalgo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Nobl9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Squarespace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Google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</a:rPr>
              <a:t>Implementing Service Level Objectives, A Practical Guide to SLIs, SLOs, and Error Budgets </a:t>
            </a:r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E68D6F-6D82-91DE-1ED5-1860BB50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11" y="1094825"/>
            <a:ext cx="4477109" cy="44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¿Qué es </a:t>
            </a:r>
            <a:r>
              <a:rPr lang="es-ES" kern="1200" dirty="0" err="1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Service-Level</a:t>
            </a:r>
            <a:r>
              <a:rPr lang="es-ES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es-ES" kern="1200" dirty="0" err="1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Objectives</a:t>
            </a:r>
            <a:r>
              <a:rPr lang="es-ES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(SLO) ?</a:t>
            </a: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F6FDA185-8FF7-813B-9B84-7EA5C728DB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521992"/>
            <a:ext cx="4856163" cy="2731591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E9244D-BAE8-3B61-BABC-F7CC27CB9C7E}"/>
              </a:ext>
            </a:extLst>
          </p:cNvPr>
          <p:cNvSpPr txBox="1"/>
          <p:nvPr/>
        </p:nvSpPr>
        <p:spPr>
          <a:xfrm>
            <a:off x="6420759" y="2625728"/>
            <a:ext cx="4856841" cy="3622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Fallos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s-E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¿Búsqueda de la perfección?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s-E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Reliability</a:t>
            </a:r>
            <a:endParaRPr lang="es-E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78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Capas</a:t>
            </a:r>
            <a:endParaRPr lang="es-ES" kern="1200" dirty="0"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052" name="Picture 4" descr="SLA vs. SLO vs. SLI - Differences | Atlassian">
            <a:extLst>
              <a:ext uri="{FF2B5EF4-FFF2-40B4-BE49-F238E27FC236}">
                <a16:creationId xmlns:a16="http://schemas.microsoft.com/office/drawing/2014/main" id="{7AADBFDF-D701-99B9-CB7C-E60F4D9DAA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/>
          <a:stretch/>
        </p:blipFill>
        <p:spPr bwMode="auto">
          <a:xfrm>
            <a:off x="913795" y="2003897"/>
            <a:ext cx="4856841" cy="31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ontent Placeholder 3">
            <a:extLst>
              <a:ext uri="{FF2B5EF4-FFF2-40B4-BE49-F238E27FC236}">
                <a16:creationId xmlns:a16="http://schemas.microsoft.com/office/drawing/2014/main" id="{FF79FA7A-2AA6-C1F8-A275-88225629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470" y="2743285"/>
            <a:ext cx="4856841" cy="17164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Error Budget</a:t>
            </a:r>
          </a:p>
        </p:txBody>
      </p:sp>
    </p:spTree>
    <p:extLst>
      <p:ext uri="{BB962C8B-B14F-4D97-AF65-F5344CB8AC3E}">
        <p14:creationId xmlns:p14="http://schemas.microsoft.com/office/powerpoint/2010/main" val="360404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49702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Traducción de SLO y Error Budget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BD4D4CC-7877-50DA-6544-C96D5B19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054" y="3189950"/>
            <a:ext cx="4856841" cy="12618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 </a:t>
            </a:r>
            <a:r>
              <a:rPr lang="en-US" dirty="0" err="1">
                <a:solidFill>
                  <a:schemeClr val="tx1"/>
                </a:solidFill>
              </a:rPr>
              <a:t>porcentajes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 </a:t>
            </a:r>
            <a:r>
              <a:rPr lang="en-US" dirty="0" err="1">
                <a:solidFill>
                  <a:schemeClr val="tx1"/>
                </a:solidFill>
              </a:rPr>
              <a:t>tiempo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076" name="Picture 4" descr="Fast Delivery Service Icon Logo Stock Vector - Illustration of flat,  finance: 161974216">
            <a:extLst>
              <a:ext uri="{FF2B5EF4-FFF2-40B4-BE49-F238E27FC236}">
                <a16:creationId xmlns:a16="http://schemas.microsoft.com/office/drawing/2014/main" id="{E34E4EBD-1FE6-C631-177F-9B665F1F98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5"/>
          <a:stretch/>
        </p:blipFill>
        <p:spPr bwMode="auto">
          <a:xfrm>
            <a:off x="1081105" y="2203460"/>
            <a:ext cx="4087644" cy="32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9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55584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SLA</a:t>
            </a:r>
          </a:p>
        </p:txBody>
      </p:sp>
      <p:pic>
        <p:nvPicPr>
          <p:cNvPr id="4098" name="Picture 2" descr="SLO | SLA | SLI | SRE Metrics | Site Reliability Engineering | Squadcast |  Squadcast">
            <a:extLst>
              <a:ext uri="{FF2B5EF4-FFF2-40B4-BE49-F238E27FC236}">
                <a16:creationId xmlns:a16="http://schemas.microsoft.com/office/drawing/2014/main" id="{9307826A-00EA-4EEF-3BF8-FBAC8D905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0409" y="1973469"/>
            <a:ext cx="6171182" cy="44289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566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2A6C-D935-21AB-ABD7-717ED30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Métricas del sistema vs. Métricas SLO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E8D33-8D71-3F51-86BC-A704ABB56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565" y="1849701"/>
            <a:ext cx="3927014" cy="3622671"/>
          </a:xfrm>
          <a:prstGeom prst="rect">
            <a:avLst/>
          </a:prstGeom>
          <a:noFill/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E1948E-3326-3629-CB8A-F64ACF5AA4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9807" y="2651070"/>
            <a:ext cx="4857750" cy="20199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E9244D-BAE8-3B61-BABC-F7CC27CB9C7E}"/>
              </a:ext>
            </a:extLst>
          </p:cNvPr>
          <p:cNvSpPr txBox="1"/>
          <p:nvPr/>
        </p:nvSpPr>
        <p:spPr>
          <a:xfrm>
            <a:off x="194973" y="5765075"/>
            <a:ext cx="1179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“You probably shouldn’t be waking someone up at 3:00 AM for high memory if the user experience is still fine”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8332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F9DDD-4F3A-314D-E02C-1F10A7AB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¿Porqué usar el enfoque SLO?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CC1488-DF34-4DCF-188A-6485F93F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9335" y="1675245"/>
            <a:ext cx="7162682" cy="40290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99BED1-2E27-E397-E55B-DAAFA1D9D671}"/>
              </a:ext>
            </a:extLst>
          </p:cNvPr>
          <p:cNvSpPr txBox="1"/>
          <p:nvPr/>
        </p:nvSpPr>
        <p:spPr>
          <a:xfrm>
            <a:off x="2285031" y="5848290"/>
            <a:ext cx="761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“Users of your services are actually okay with more failure than you think”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28481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{3585D315-C720-43C4-8256-CE0FF27D5409}tf55705232_win32</Template>
  <TotalTime>0</TotalTime>
  <Words>317</Words>
  <Application>Microsoft Office PowerPoint</Application>
  <PresentationFormat>Panorámica</PresentationFormat>
  <Paragraphs>72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Goudy Old Style</vt:lpstr>
      <vt:lpstr>Wingdings 2</vt:lpstr>
      <vt:lpstr>SlateVTI</vt:lpstr>
      <vt:lpstr>Service-Level Objectives – Episode 548: Alex Hidalgo</vt:lpstr>
      <vt:lpstr>Contenidos</vt:lpstr>
      <vt:lpstr>Alex Hidalgo</vt:lpstr>
      <vt:lpstr>¿Qué es Service-Level Objectives (SLO) ?</vt:lpstr>
      <vt:lpstr>Capas</vt:lpstr>
      <vt:lpstr>Traducción de SLO y Error Budget</vt:lpstr>
      <vt:lpstr>SLA</vt:lpstr>
      <vt:lpstr>Métricas del sistema vs. Métricas SLO</vt:lpstr>
      <vt:lpstr>¿Porqué usar el enfoque SLO?</vt:lpstr>
      <vt:lpstr>Flexibilidad de las medidas</vt:lpstr>
      <vt:lpstr>Toma de decisiones</vt:lpstr>
      <vt:lpstr>Problemas de un servicio perfecto</vt:lpstr>
      <vt:lpstr>Dificultad del enfoque SLO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Abel Busto</dc:creator>
  <cp:lastModifiedBy>Abel Busto</cp:lastModifiedBy>
  <cp:revision>4</cp:revision>
  <dcterms:created xsi:type="dcterms:W3CDTF">2023-03-29T16:47:36Z</dcterms:created>
  <dcterms:modified xsi:type="dcterms:W3CDTF">2023-03-30T22:42:07Z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