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2"/>
  </p:notesMasterIdLst>
  <p:sldIdLst>
    <p:sldId id="443" r:id="rId2"/>
    <p:sldId id="444" r:id="rId3"/>
    <p:sldId id="403" r:id="rId4"/>
    <p:sldId id="404" r:id="rId5"/>
    <p:sldId id="442" r:id="rId6"/>
    <p:sldId id="371" r:id="rId7"/>
    <p:sldId id="372" r:id="rId8"/>
    <p:sldId id="414" r:id="rId9"/>
    <p:sldId id="421" r:id="rId10"/>
    <p:sldId id="420" r:id="rId11"/>
    <p:sldId id="373" r:id="rId12"/>
    <p:sldId id="448" r:id="rId13"/>
    <p:sldId id="449" r:id="rId14"/>
    <p:sldId id="452" r:id="rId15"/>
    <p:sldId id="450" r:id="rId16"/>
    <p:sldId id="451" r:id="rId17"/>
    <p:sldId id="438" r:id="rId18"/>
    <p:sldId id="445" r:id="rId19"/>
    <p:sldId id="439" r:id="rId20"/>
    <p:sldId id="430" r:id="rId21"/>
    <p:sldId id="453" r:id="rId22"/>
    <p:sldId id="454" r:id="rId23"/>
    <p:sldId id="455" r:id="rId24"/>
    <p:sldId id="434" r:id="rId25"/>
    <p:sldId id="456" r:id="rId26"/>
    <p:sldId id="457" r:id="rId27"/>
    <p:sldId id="458" r:id="rId28"/>
    <p:sldId id="437" r:id="rId29"/>
    <p:sldId id="459" r:id="rId30"/>
    <p:sldId id="460" r:id="rId31"/>
    <p:sldId id="441" r:id="rId32"/>
    <p:sldId id="382" r:id="rId33"/>
    <p:sldId id="440" r:id="rId34"/>
    <p:sldId id="386" r:id="rId35"/>
    <p:sldId id="387" r:id="rId36"/>
    <p:sldId id="388" r:id="rId37"/>
    <p:sldId id="393" r:id="rId38"/>
    <p:sldId id="447" r:id="rId39"/>
    <p:sldId id="390" r:id="rId40"/>
    <p:sldId id="405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AE3B1"/>
    <a:srgbClr val="21E310"/>
    <a:srgbClr val="E3BD90"/>
    <a:srgbClr val="FFFFCC"/>
    <a:srgbClr val="FFCCFF"/>
    <a:srgbClr val="FFCC99"/>
    <a:srgbClr val="CC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76" autoAdjust="0"/>
  </p:normalViewPr>
  <p:slideViewPr>
    <p:cSldViewPr>
      <p:cViewPr varScale="1">
        <p:scale>
          <a:sx n="76" d="100"/>
          <a:sy n="76" d="100"/>
        </p:scale>
        <p:origin x="96" y="1050"/>
      </p:cViewPr>
      <p:guideLst>
        <p:guide orient="horz" pos="4319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140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7D2480F-35F2-45BB-A10D-298E64484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15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59D5AE-81AF-4992-A062-280210F34A79}" type="slidenum">
              <a:rPr lang="en-US">
                <a:latin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5479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6E38C3-2C2F-4130-B914-9B48AE28C0DB}" type="slidenum">
              <a:rPr lang="en-US">
                <a:latin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3724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C9E271-97F7-48DB-A173-19DCF03D2D61}" type="slidenum">
              <a:rPr lang="en-US">
                <a:latin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0315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6667F7-A860-4D5F-82F4-4FD72CA2FDB6}" type="slidenum">
              <a:rPr lang="en-US">
                <a:latin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232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C6CEF0-5EA5-4038-BD35-773ED2D7D909}" type="slidenum">
              <a:rPr lang="en-US">
                <a:latin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1953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6448C4-736E-429A-B449-0E3AD58AD8AC}" type="slidenum">
              <a:rPr lang="en-US">
                <a:latin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63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7AE984-46CA-488B-9D84-9EC05E1D1D93}" type="slidenum">
              <a:rPr lang="en-US">
                <a:latin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19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F7EF98-BE49-4A4E-A298-1FE8FFE99954}" type="slidenum">
              <a:rPr lang="en-US">
                <a:latin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5804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0D55E4-2B57-4955-A585-D311B10EFD18}" type="slidenum">
              <a:rPr lang="en-US">
                <a:latin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6057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8DD99E-A346-4494-97DE-32F1FE5F0825}" type="slidenum">
              <a:rPr lang="en-US">
                <a:latin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1711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8A7086-4484-4FA7-B374-5C84032709A2}" type="slidenum">
              <a:rPr lang="en-US">
                <a:latin typeface="Times New Roman" panose="02020603050405020304" pitchFamily="18" charset="0"/>
              </a:rPr>
              <a:pPr/>
              <a:t>21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6352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BE17C9-0BE7-47E5-B839-3EE9ED4B2BF3}" type="slidenum">
              <a:rPr lang="en-US">
                <a:latin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5984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3BF42E-1A02-4AA0-A954-F412D17FB1D6}" type="slidenum">
              <a:rPr lang="en-US">
                <a:latin typeface="Times New Roman" panose="02020603050405020304" pitchFamily="18" charset="0"/>
              </a:rPr>
              <a:pPr/>
              <a:t>22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9685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DE82F-6C96-482F-8205-BE196D479160}" type="slidenum">
              <a:rPr lang="en-US">
                <a:latin typeface="Times New Roman" panose="02020603050405020304" pitchFamily="18" charset="0"/>
              </a:rPr>
              <a:pPr/>
              <a:t>23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9615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CCB240-4BFD-475F-934F-E23354725E19}" type="slidenum">
              <a:rPr lang="en-US">
                <a:latin typeface="Times New Roman" panose="02020603050405020304" pitchFamily="18" charset="0"/>
              </a:rPr>
              <a:pPr/>
              <a:t>24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1461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89599C-A808-4AE5-99F0-4B473280AFB5}" type="slidenum">
              <a:rPr lang="en-US">
                <a:latin typeface="Times New Roman" panose="02020603050405020304" pitchFamily="18" charset="0"/>
              </a:rPr>
              <a:pPr/>
              <a:t>25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3941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2CB84E-5A84-4639-A5A4-0CF7973E0D53}" type="slidenum">
              <a:rPr lang="en-US">
                <a:latin typeface="Times New Roman" panose="02020603050405020304" pitchFamily="18" charset="0"/>
              </a:rPr>
              <a:pPr/>
              <a:t>26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2467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3A20EC-E160-43A5-B425-309C8EF70C28}" type="slidenum">
              <a:rPr lang="en-US">
                <a:latin typeface="Times New Roman" panose="02020603050405020304" pitchFamily="18" charset="0"/>
              </a:rPr>
              <a:pPr/>
              <a:t>27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1490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47A38D-546E-4E8E-9D72-8099DB1DD947}" type="slidenum">
              <a:rPr lang="en-US">
                <a:latin typeface="Times New Roman" panose="02020603050405020304" pitchFamily="18" charset="0"/>
              </a:rPr>
              <a:pPr/>
              <a:t>28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2160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A41582-F63B-4A79-A0C8-E9B8241BB951}" type="slidenum">
              <a:rPr lang="en-US">
                <a:latin typeface="Times New Roman" panose="02020603050405020304" pitchFamily="18" charset="0"/>
              </a:rPr>
              <a:pPr/>
              <a:t>29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7515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DC80D7-EA93-4ABF-9FDE-E07C0E162163}" type="slidenum">
              <a:rPr lang="en-US">
                <a:latin typeface="Times New Roman" panose="02020603050405020304" pitchFamily="18" charset="0"/>
              </a:rPr>
              <a:pPr/>
              <a:t>30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9293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7B96E1-5A29-4E4E-8C5D-08F5D45F81E4}" type="slidenum">
              <a:rPr lang="en-US">
                <a:latin typeface="Times New Roman" panose="02020603050405020304" pitchFamily="18" charset="0"/>
              </a:rPr>
              <a:pPr/>
              <a:t>32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102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E1DF68-EDD2-4F67-86FF-15334EB00C96}" type="slidenum">
              <a:rPr lang="en-US">
                <a:latin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9584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3A392C-A2BC-4163-A3F9-66C7B27A5100}" type="slidenum">
              <a:rPr lang="en-US">
                <a:latin typeface="Times New Roman" panose="02020603050405020304" pitchFamily="18" charset="0"/>
              </a:rPr>
              <a:pPr/>
              <a:t>33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5737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F680F8-8A20-400D-B185-4B4FA3B1956E}" type="slidenum">
              <a:rPr lang="en-US">
                <a:latin typeface="Times New Roman" panose="02020603050405020304" pitchFamily="18" charset="0"/>
              </a:rPr>
              <a:pPr/>
              <a:t>34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15571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3E05E9-2D86-4525-8B12-C3A3900E2421}" type="slidenum">
              <a:rPr lang="en-US">
                <a:latin typeface="Times New Roman" panose="02020603050405020304" pitchFamily="18" charset="0"/>
              </a:rPr>
              <a:pPr/>
              <a:t>35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2135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A20D4-D7A3-4EE2-AA38-B0278FAA5208}" type="slidenum">
              <a:rPr lang="en-US">
                <a:latin typeface="Times New Roman" panose="02020603050405020304" pitchFamily="18" charset="0"/>
              </a:rPr>
              <a:pPr/>
              <a:t>36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00904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AC397C-5420-4B43-B9D8-EDA8B0AA2034}" type="slidenum">
              <a:rPr lang="en-US">
                <a:latin typeface="Times New Roman" panose="02020603050405020304" pitchFamily="18" charset="0"/>
              </a:rPr>
              <a:pPr/>
              <a:t>37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2019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0419D9-0CC6-4B1E-AF4D-2E1F9F8066C4}" type="slidenum">
              <a:rPr lang="en-US">
                <a:latin typeface="Times New Roman" panose="02020603050405020304" pitchFamily="18" charset="0"/>
              </a:rPr>
              <a:pPr/>
              <a:t>38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82186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2129F0-73C2-43E2-847E-5592AE9E0499}" type="slidenum">
              <a:rPr lang="en-US">
                <a:latin typeface="Times New Roman" panose="02020603050405020304" pitchFamily="18" charset="0"/>
              </a:rPr>
              <a:pPr/>
              <a:t>39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8892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8606F7-CB46-4F4E-840A-3AA266269668}" type="slidenum">
              <a:rPr lang="en-US">
                <a:latin typeface="Times New Roman" panose="02020603050405020304" pitchFamily="18" charset="0"/>
              </a:rPr>
              <a:pPr/>
              <a:t>40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781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E772A5-38C6-4064-AEDF-7A89A7B7C583}" type="slidenum">
              <a:rPr lang="en-US">
                <a:latin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605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3DFBAC-0112-4468-A957-1C5DEB5693EF}" type="slidenum">
              <a:rPr lang="en-US">
                <a:latin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2660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B42DD9-9463-41C7-A819-DFA47723E608}" type="slidenum">
              <a:rPr lang="en-US">
                <a:latin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5676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B0B2F0-A255-4FCC-AFDF-2760171AD93D}" type="slidenum">
              <a:rPr lang="en-US">
                <a:latin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7983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AA5FF3-5A2E-42EC-AC03-95D5729228D9}" type="slidenum">
              <a:rPr lang="en-US">
                <a:latin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3834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072BDB-5D56-4E85-AAC9-F6C2ED6F17B7}" type="slidenum">
              <a:rPr lang="en-US">
                <a:latin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34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4A5CC-047A-45AA-8A1B-E60174C8A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9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CE156-8B18-40FF-97E3-60A58D2A4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E87BC-FE57-4403-9242-B95935F40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B6493-BF77-45C5-9711-7537DEF9C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BCFE2-B511-4087-9010-576EA1392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1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AF222-0711-4C13-BD82-DDE1A5704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2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7EBEE-47C6-4C49-9616-6E9721F8A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3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6C765-1520-44B8-8620-2DABE79F4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4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52D5-9402-47FD-9FDF-E75D2CB064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5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FD10F-F363-4C08-8AD0-3BC816C99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7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7144C-00A6-4420-AA04-C05C7CD80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967A7E8F-F5E3-4DB7-AC5A-119E65D78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popgensimulator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</a:rPr>
              <a:t>Course outline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990600" y="2667000"/>
            <a:ext cx="3352800" cy="1409700"/>
          </a:xfrm>
          <a:prstGeom prst="rect">
            <a:avLst/>
          </a:prstGeom>
          <a:solidFill>
            <a:srgbClr val="CCECFF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u="sng">
                <a:latin typeface="Arial" panose="020B0604020202020204" pitchFamily="34" charset="0"/>
              </a:rPr>
              <a:t>HWE: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What happens when Hardy-Weinberg assumptions are met 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990600" y="4343400"/>
            <a:ext cx="3352800" cy="1409700"/>
          </a:xfrm>
          <a:prstGeom prst="rect">
            <a:avLst/>
          </a:prstGeom>
          <a:solidFill>
            <a:srgbClr val="CCCCFF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u="sng">
                <a:latin typeface="Arial" panose="020B0604020202020204" pitchFamily="34" charset="0"/>
              </a:rPr>
              <a:t>Inheritance: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Multiple alleles in a population;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Transmission of alleles in a family 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898525" y="1752600"/>
            <a:ext cx="314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u="sng">
                <a:latin typeface="Arial" panose="020B0604020202020204" pitchFamily="34" charset="0"/>
              </a:rPr>
              <a:t>Unit 1:  HWE and Inheritance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4953000" y="2667000"/>
            <a:ext cx="3352800" cy="1409700"/>
          </a:xfrm>
          <a:prstGeom prst="rect">
            <a:avLst/>
          </a:prstGeom>
          <a:solidFill>
            <a:srgbClr val="FFCC99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u="sng">
                <a:latin typeface="Arial" panose="020B0604020202020204" pitchFamily="34" charset="0"/>
              </a:rPr>
              <a:t>Evolution: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When violations in H-W assumptions cause changes in the genetic composition of a population</a:t>
            </a:r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4953000" y="4343400"/>
            <a:ext cx="3352800" cy="1409700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u="sng">
                <a:latin typeface="Arial" panose="020B0604020202020204" pitchFamily="34" charset="0"/>
              </a:rPr>
              <a:t>Population Structure: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When violations in H-W assumptions cause changes in the distribution of alleles within/across populations</a:t>
            </a:r>
          </a:p>
        </p:txBody>
      </p:sp>
      <p:sp>
        <p:nvSpPr>
          <p:cNvPr id="3080" name="Text Box 9"/>
          <p:cNvSpPr txBox="1">
            <a:spLocks noChangeArrowheads="1"/>
          </p:cNvSpPr>
          <p:nvPr/>
        </p:nvSpPr>
        <p:spPr bwMode="auto">
          <a:xfrm>
            <a:off x="4860925" y="1752600"/>
            <a:ext cx="387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u="sng">
                <a:latin typeface="Arial" panose="020B0604020202020204" pitchFamily="34" charset="0"/>
              </a:rPr>
              <a:t>Unit 2:  Evolution and Pop. Structure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081" name="Text Box 10"/>
          <p:cNvSpPr txBox="1">
            <a:spLocks noChangeArrowheads="1"/>
          </p:cNvSpPr>
          <p:nvPr/>
        </p:nvSpPr>
        <p:spPr bwMode="auto">
          <a:xfrm>
            <a:off x="4876800" y="2147888"/>
            <a:ext cx="401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(a.k.a. violations in H-W assumptions)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Why does drift happen?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Scenario: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Population of N = 4 individuals (8 alleles)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				4 </a:t>
            </a:r>
            <a:r>
              <a:rPr lang="en-US" sz="19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 alleles  and   4 </a:t>
            </a:r>
            <a:r>
              <a:rPr lang="en-US" sz="19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 alleles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				P(</a:t>
            </a:r>
            <a:r>
              <a:rPr lang="en-US" sz="19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) = 0.5	P(</a:t>
            </a:r>
            <a:r>
              <a:rPr lang="en-US" sz="19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) = 0.5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9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HWE says that in the next generation we will have: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9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    P(</a:t>
            </a:r>
            <a:r>
              <a:rPr lang="en-US" sz="17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) = p</a:t>
            </a:r>
            <a:r>
              <a:rPr lang="en-US" sz="1700" baseline="300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 		P(</a:t>
            </a:r>
            <a:r>
              <a:rPr lang="en-US" sz="17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7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) = 2pq 	P(</a:t>
            </a:r>
            <a:r>
              <a:rPr lang="en-US" sz="17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) = q</a:t>
            </a:r>
            <a:r>
              <a:rPr lang="en-US" sz="1700" baseline="300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    P(</a:t>
            </a:r>
            <a:r>
              <a:rPr lang="en-US" sz="17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) = 0.25 	P(</a:t>
            </a:r>
            <a:r>
              <a:rPr lang="en-US" sz="17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7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) = 0.5	P(</a:t>
            </a:r>
            <a:r>
              <a:rPr lang="en-US" sz="17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) = 0.25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AutoShape 4"/>
          <p:cNvSpPr>
            <a:spLocks/>
          </p:cNvSpPr>
          <p:nvPr/>
        </p:nvSpPr>
        <p:spPr bwMode="auto">
          <a:xfrm>
            <a:off x="6705600" y="41148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162800" y="42672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P(</a:t>
            </a:r>
            <a:r>
              <a:rPr lang="en-US" sz="18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</a:rPr>
              <a:t>) = 0.5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P(</a:t>
            </a:r>
            <a:r>
              <a:rPr lang="en-US" sz="18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</a:rPr>
              <a:t>) = 0.5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Why does drift happen?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Scenario: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Population of N = 4 individuals (8 alleles)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				4 </a:t>
            </a:r>
            <a:r>
              <a:rPr lang="en-US" sz="19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 alleles  and   4 </a:t>
            </a:r>
            <a:r>
              <a:rPr lang="en-US" sz="19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 alleles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				P(</a:t>
            </a:r>
            <a:r>
              <a:rPr lang="en-US" sz="19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) = 0.5	P(</a:t>
            </a:r>
            <a:r>
              <a:rPr lang="en-US" sz="19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) = 0.5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9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HWE says that in the next generation we will have: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9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    P(</a:t>
            </a:r>
            <a:r>
              <a:rPr lang="en-US" sz="17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) = p</a:t>
            </a:r>
            <a:r>
              <a:rPr lang="en-US" sz="1700" baseline="300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 		P(</a:t>
            </a:r>
            <a:r>
              <a:rPr lang="en-US" sz="17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7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) = 2pq 	P(</a:t>
            </a:r>
            <a:r>
              <a:rPr lang="en-US" sz="17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) = q</a:t>
            </a:r>
            <a:r>
              <a:rPr lang="en-US" sz="1700" baseline="300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    P(</a:t>
            </a:r>
            <a:r>
              <a:rPr lang="en-US" sz="17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) = 0.25 	P(</a:t>
            </a:r>
            <a:r>
              <a:rPr lang="en-US" sz="17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7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) = 0.5	P(</a:t>
            </a:r>
            <a:r>
              <a:rPr lang="en-US" sz="17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) = 0.25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AutoShape 4"/>
          <p:cNvSpPr>
            <a:spLocks/>
          </p:cNvSpPr>
          <p:nvPr/>
        </p:nvSpPr>
        <p:spPr bwMode="auto">
          <a:xfrm>
            <a:off x="6705600" y="41148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162800" y="42672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P(</a:t>
            </a:r>
            <a:r>
              <a:rPr lang="en-US" sz="18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</a:rPr>
              <a:t>) = 0.5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P(</a:t>
            </a:r>
            <a:r>
              <a:rPr lang="en-US" sz="18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</a:rPr>
              <a:t>) = 0.5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838200" y="5408613"/>
            <a:ext cx="5638800" cy="935037"/>
          </a:xfrm>
          <a:prstGeom prst="rect">
            <a:avLst/>
          </a:prstGeom>
          <a:noFill/>
          <a:ln w="19050" cap="sq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Arial" panose="020B0604020202020204" pitchFamily="34" charset="0"/>
              </a:rPr>
              <a:t>Will that really happen?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Arial" panose="020B0604020202020204" pitchFamily="34" charset="0"/>
              </a:rPr>
              <a:t>What about allele frequencies in the </a:t>
            </a:r>
            <a:r>
              <a:rPr lang="en-US" sz="1800" i="1">
                <a:solidFill>
                  <a:schemeClr val="accent2"/>
                </a:solidFill>
                <a:latin typeface="Arial" panose="020B0604020202020204" pitchFamily="34" charset="0"/>
              </a:rPr>
              <a:t>third</a:t>
            </a:r>
            <a:r>
              <a:rPr lang="en-US" sz="1800">
                <a:solidFill>
                  <a:schemeClr val="accent2"/>
                </a:solidFill>
                <a:latin typeface="Arial" panose="020B0604020202020204" pitchFamily="34" charset="0"/>
              </a:rPr>
              <a:t> generation?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Why does drift happen?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22325" y="2017713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0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895600" y="1995488"/>
            <a:ext cx="32988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</a:t>
            </a:r>
            <a:r>
              <a:rPr lang="en-US" sz="2900">
                <a:latin typeface="Arial" panose="020B0604020202020204" pitchFamily="34" charset="0"/>
              </a:rPr>
              <a:t>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a  a  a</a:t>
            </a:r>
          </a:p>
        </p:txBody>
      </p:sp>
      <p:sp>
        <p:nvSpPr>
          <p:cNvPr id="23557" name="Text Box 11"/>
          <p:cNvSpPr txBox="1">
            <a:spLocks noChangeArrowheads="1"/>
          </p:cNvSpPr>
          <p:nvPr/>
        </p:nvSpPr>
        <p:spPr bwMode="auto">
          <a:xfrm>
            <a:off x="2951163" y="1843088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1       2      3       4      5      6      7      8</a:t>
            </a:r>
          </a:p>
        </p:txBody>
      </p:sp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6553200" y="1828800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each allele uniquely labeled</a:t>
            </a:r>
          </a:p>
        </p:txBody>
      </p:sp>
      <p:sp>
        <p:nvSpPr>
          <p:cNvPr id="23559" name="AutoShape 13"/>
          <p:cNvSpPr>
            <a:spLocks/>
          </p:cNvSpPr>
          <p:nvPr/>
        </p:nvSpPr>
        <p:spPr bwMode="auto">
          <a:xfrm rot="5400000">
            <a:off x="4381500" y="8763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23560" name="Text Box 20"/>
          <p:cNvSpPr txBox="1">
            <a:spLocks noChangeArrowheads="1"/>
          </p:cNvSpPr>
          <p:nvPr/>
        </p:nvSpPr>
        <p:spPr bwMode="auto">
          <a:xfrm>
            <a:off x="950913" y="2330450"/>
            <a:ext cx="110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Why does drift happen?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822325" y="2017713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0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895600" y="1995488"/>
            <a:ext cx="32988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</a:t>
            </a:r>
            <a:r>
              <a:rPr lang="en-US" sz="2900">
                <a:latin typeface="Arial" panose="020B0604020202020204" pitchFamily="34" charset="0"/>
              </a:rPr>
              <a:t>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a  a  a</a:t>
            </a:r>
          </a:p>
        </p:txBody>
      </p:sp>
      <p:sp>
        <p:nvSpPr>
          <p:cNvPr id="25605" name="Text Box 11"/>
          <p:cNvSpPr txBox="1">
            <a:spLocks noChangeArrowheads="1"/>
          </p:cNvSpPr>
          <p:nvPr/>
        </p:nvSpPr>
        <p:spPr bwMode="auto">
          <a:xfrm>
            <a:off x="2951163" y="1843088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1       2      3       4      5      6      7      8</a:t>
            </a:r>
          </a:p>
        </p:txBody>
      </p:sp>
      <p:sp>
        <p:nvSpPr>
          <p:cNvPr id="25606" name="Text Box 12"/>
          <p:cNvSpPr txBox="1">
            <a:spLocks noChangeArrowheads="1"/>
          </p:cNvSpPr>
          <p:nvPr/>
        </p:nvSpPr>
        <p:spPr bwMode="auto">
          <a:xfrm>
            <a:off x="6553200" y="1828800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each allele uniquely labeled</a:t>
            </a:r>
          </a:p>
        </p:txBody>
      </p:sp>
      <p:sp>
        <p:nvSpPr>
          <p:cNvPr id="25607" name="AutoShape 13"/>
          <p:cNvSpPr>
            <a:spLocks/>
          </p:cNvSpPr>
          <p:nvPr/>
        </p:nvSpPr>
        <p:spPr bwMode="auto">
          <a:xfrm rot="5400000">
            <a:off x="4381500" y="8763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25608" name="Text Box 14"/>
          <p:cNvSpPr txBox="1">
            <a:spLocks noChangeArrowheads="1"/>
          </p:cNvSpPr>
          <p:nvPr/>
        </p:nvSpPr>
        <p:spPr bwMode="auto">
          <a:xfrm>
            <a:off x="2819400" y="2787650"/>
            <a:ext cx="3470275" cy="3365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random sampling (with replacement)</a:t>
            </a:r>
          </a:p>
        </p:txBody>
      </p:sp>
      <p:sp>
        <p:nvSpPr>
          <p:cNvPr id="25609" name="Text Box 16"/>
          <p:cNvSpPr txBox="1">
            <a:spLocks noChangeArrowheads="1"/>
          </p:cNvSpPr>
          <p:nvPr/>
        </p:nvSpPr>
        <p:spPr bwMode="auto">
          <a:xfrm>
            <a:off x="6705600" y="2743200"/>
            <a:ext cx="206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used my TI-83 calculator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randomly pick alleles 1-8</a:t>
            </a:r>
          </a:p>
        </p:txBody>
      </p:sp>
      <p:sp>
        <p:nvSpPr>
          <p:cNvPr id="25610" name="AutoShape 17"/>
          <p:cNvSpPr>
            <a:spLocks/>
          </p:cNvSpPr>
          <p:nvPr/>
        </p:nvSpPr>
        <p:spPr bwMode="auto">
          <a:xfrm>
            <a:off x="6477000" y="2743200"/>
            <a:ext cx="228600" cy="457200"/>
          </a:xfrm>
          <a:prstGeom prst="leftBrace">
            <a:avLst>
              <a:gd name="adj1" fmla="val 1666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25611" name="Text Box 20"/>
          <p:cNvSpPr txBox="1">
            <a:spLocks noChangeArrowheads="1"/>
          </p:cNvSpPr>
          <p:nvPr/>
        </p:nvSpPr>
        <p:spPr bwMode="auto">
          <a:xfrm>
            <a:off x="950913" y="2330450"/>
            <a:ext cx="110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Why does drift happen?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822325" y="2017713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0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895600" y="1995488"/>
            <a:ext cx="32988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</a:t>
            </a:r>
            <a:r>
              <a:rPr lang="en-US" sz="2900">
                <a:latin typeface="Arial" panose="020B0604020202020204" pitchFamily="34" charset="0"/>
              </a:rPr>
              <a:t>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a  a  a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38200" y="35052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1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911475" y="3519488"/>
            <a:ext cx="350361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sz="2900">
                <a:latin typeface="Arial" panose="020B0604020202020204" pitchFamily="34" charset="0"/>
              </a:rPr>
              <a:t>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</a:t>
            </a:r>
          </a:p>
        </p:txBody>
      </p:sp>
      <p:sp>
        <p:nvSpPr>
          <p:cNvPr id="27655" name="Text Box 11"/>
          <p:cNvSpPr txBox="1">
            <a:spLocks noChangeArrowheads="1"/>
          </p:cNvSpPr>
          <p:nvPr/>
        </p:nvSpPr>
        <p:spPr bwMode="auto">
          <a:xfrm>
            <a:off x="2951163" y="1843088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1       2      3       4      5      6      7      8</a:t>
            </a: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6553200" y="1828800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each allele uniquely labeled</a:t>
            </a:r>
          </a:p>
        </p:txBody>
      </p:sp>
      <p:sp>
        <p:nvSpPr>
          <p:cNvPr id="27657" name="AutoShape 13"/>
          <p:cNvSpPr>
            <a:spLocks/>
          </p:cNvSpPr>
          <p:nvPr/>
        </p:nvSpPr>
        <p:spPr bwMode="auto">
          <a:xfrm rot="5400000">
            <a:off x="4381500" y="8763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2819400" y="2787650"/>
            <a:ext cx="3470275" cy="3365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random sampling (with replacement)</a:t>
            </a:r>
          </a:p>
        </p:txBody>
      </p:sp>
      <p:sp>
        <p:nvSpPr>
          <p:cNvPr id="27659" name="Text Box 15"/>
          <p:cNvSpPr txBox="1">
            <a:spLocks noChangeArrowheads="1"/>
          </p:cNvSpPr>
          <p:nvPr/>
        </p:nvSpPr>
        <p:spPr bwMode="auto">
          <a:xfrm>
            <a:off x="2986088" y="3352800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2      3       1       8     1      1       5      7</a:t>
            </a:r>
          </a:p>
        </p:txBody>
      </p:sp>
      <p:sp>
        <p:nvSpPr>
          <p:cNvPr id="27660" name="Text Box 16"/>
          <p:cNvSpPr txBox="1">
            <a:spLocks noChangeArrowheads="1"/>
          </p:cNvSpPr>
          <p:nvPr/>
        </p:nvSpPr>
        <p:spPr bwMode="auto">
          <a:xfrm>
            <a:off x="6705600" y="2743200"/>
            <a:ext cx="206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used my TI-83 calculator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randomly pick alleles 1-8</a:t>
            </a:r>
          </a:p>
        </p:txBody>
      </p:sp>
      <p:sp>
        <p:nvSpPr>
          <p:cNvPr id="27661" name="AutoShape 17"/>
          <p:cNvSpPr>
            <a:spLocks/>
          </p:cNvSpPr>
          <p:nvPr/>
        </p:nvSpPr>
        <p:spPr bwMode="auto">
          <a:xfrm>
            <a:off x="6477000" y="2743200"/>
            <a:ext cx="228600" cy="457200"/>
          </a:xfrm>
          <a:prstGeom prst="leftBrace">
            <a:avLst>
              <a:gd name="adj1" fmla="val 1666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27662" name="Text Box 20"/>
          <p:cNvSpPr txBox="1">
            <a:spLocks noChangeArrowheads="1"/>
          </p:cNvSpPr>
          <p:nvPr/>
        </p:nvSpPr>
        <p:spPr bwMode="auto">
          <a:xfrm>
            <a:off x="950913" y="2330450"/>
            <a:ext cx="110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0.5</a:t>
            </a:r>
          </a:p>
        </p:txBody>
      </p:sp>
      <p:sp>
        <p:nvSpPr>
          <p:cNvPr id="27663" name="Text Box 21"/>
          <p:cNvSpPr txBox="1">
            <a:spLocks noChangeArrowheads="1"/>
          </p:cNvSpPr>
          <p:nvPr/>
        </p:nvSpPr>
        <p:spPr bwMode="auto">
          <a:xfrm>
            <a:off x="950913" y="3810000"/>
            <a:ext cx="1331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0.625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Why does drift happen?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22325" y="2017713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0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895600" y="1995488"/>
            <a:ext cx="32988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</a:t>
            </a:r>
            <a:r>
              <a:rPr lang="en-US" sz="2900">
                <a:latin typeface="Arial" panose="020B0604020202020204" pitchFamily="34" charset="0"/>
              </a:rPr>
              <a:t>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a  a  a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38200" y="35052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1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911475" y="3519488"/>
            <a:ext cx="350361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sz="2900">
                <a:latin typeface="Arial" panose="020B0604020202020204" pitchFamily="34" charset="0"/>
              </a:rPr>
              <a:t>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838200" y="4662488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2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911475" y="4586288"/>
            <a:ext cx="327977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9705" name="Text Box 11"/>
          <p:cNvSpPr txBox="1">
            <a:spLocks noChangeArrowheads="1"/>
          </p:cNvSpPr>
          <p:nvPr/>
        </p:nvSpPr>
        <p:spPr bwMode="auto">
          <a:xfrm>
            <a:off x="2951163" y="1843088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1       2      3       4      5      6      7      8</a:t>
            </a:r>
          </a:p>
        </p:txBody>
      </p:sp>
      <p:sp>
        <p:nvSpPr>
          <p:cNvPr id="29706" name="Text Box 12"/>
          <p:cNvSpPr txBox="1">
            <a:spLocks noChangeArrowheads="1"/>
          </p:cNvSpPr>
          <p:nvPr/>
        </p:nvSpPr>
        <p:spPr bwMode="auto">
          <a:xfrm>
            <a:off x="6553200" y="1828800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each allele uniquely labeled</a:t>
            </a:r>
          </a:p>
        </p:txBody>
      </p:sp>
      <p:sp>
        <p:nvSpPr>
          <p:cNvPr id="29707" name="AutoShape 13"/>
          <p:cNvSpPr>
            <a:spLocks/>
          </p:cNvSpPr>
          <p:nvPr/>
        </p:nvSpPr>
        <p:spPr bwMode="auto">
          <a:xfrm rot="5400000">
            <a:off x="4381500" y="8763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29708" name="Text Box 14"/>
          <p:cNvSpPr txBox="1">
            <a:spLocks noChangeArrowheads="1"/>
          </p:cNvSpPr>
          <p:nvPr/>
        </p:nvSpPr>
        <p:spPr bwMode="auto">
          <a:xfrm>
            <a:off x="2819400" y="2787650"/>
            <a:ext cx="3470275" cy="3365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random sampling (with replacement)</a:t>
            </a:r>
          </a:p>
        </p:txBody>
      </p:sp>
      <p:sp>
        <p:nvSpPr>
          <p:cNvPr id="29709" name="Text Box 15"/>
          <p:cNvSpPr txBox="1">
            <a:spLocks noChangeArrowheads="1"/>
          </p:cNvSpPr>
          <p:nvPr/>
        </p:nvSpPr>
        <p:spPr bwMode="auto">
          <a:xfrm>
            <a:off x="2986088" y="3352800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2      3       1       8     1      1       5      7</a:t>
            </a:r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6705600" y="2743200"/>
            <a:ext cx="206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used my TI-83 calculator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randomly pick alleles 1-8</a:t>
            </a:r>
          </a:p>
        </p:txBody>
      </p:sp>
      <p:sp>
        <p:nvSpPr>
          <p:cNvPr id="29711" name="AutoShape 17"/>
          <p:cNvSpPr>
            <a:spLocks/>
          </p:cNvSpPr>
          <p:nvPr/>
        </p:nvSpPr>
        <p:spPr bwMode="auto">
          <a:xfrm>
            <a:off x="6477000" y="2743200"/>
            <a:ext cx="228600" cy="457200"/>
          </a:xfrm>
          <a:prstGeom prst="leftBrace">
            <a:avLst>
              <a:gd name="adj1" fmla="val 1666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29712" name="Text Box 18"/>
          <p:cNvSpPr txBox="1">
            <a:spLocks noChangeArrowheads="1"/>
          </p:cNvSpPr>
          <p:nvPr/>
        </p:nvSpPr>
        <p:spPr bwMode="auto">
          <a:xfrm>
            <a:off x="2971800" y="4433888"/>
            <a:ext cx="3284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7      1       1       2     2      1       2      8</a:t>
            </a:r>
          </a:p>
        </p:txBody>
      </p:sp>
      <p:sp>
        <p:nvSpPr>
          <p:cNvPr id="29713" name="AutoShape 19"/>
          <p:cNvSpPr>
            <a:spLocks/>
          </p:cNvSpPr>
          <p:nvPr/>
        </p:nvSpPr>
        <p:spPr bwMode="auto">
          <a:xfrm rot="5400000">
            <a:off x="4457700" y="24003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29714" name="Text Box 20"/>
          <p:cNvSpPr txBox="1">
            <a:spLocks noChangeArrowheads="1"/>
          </p:cNvSpPr>
          <p:nvPr/>
        </p:nvSpPr>
        <p:spPr bwMode="auto">
          <a:xfrm>
            <a:off x="950913" y="2330450"/>
            <a:ext cx="110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0.5</a:t>
            </a:r>
          </a:p>
        </p:txBody>
      </p:sp>
      <p:sp>
        <p:nvSpPr>
          <p:cNvPr id="29715" name="Text Box 21"/>
          <p:cNvSpPr txBox="1">
            <a:spLocks noChangeArrowheads="1"/>
          </p:cNvSpPr>
          <p:nvPr/>
        </p:nvSpPr>
        <p:spPr bwMode="auto">
          <a:xfrm>
            <a:off x="950913" y="3810000"/>
            <a:ext cx="1331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0.625</a:t>
            </a:r>
          </a:p>
        </p:txBody>
      </p:sp>
      <p:sp>
        <p:nvSpPr>
          <p:cNvPr id="29716" name="Text Box 22"/>
          <p:cNvSpPr txBox="1">
            <a:spLocks noChangeArrowheads="1"/>
          </p:cNvSpPr>
          <p:nvPr/>
        </p:nvSpPr>
        <p:spPr bwMode="auto">
          <a:xfrm>
            <a:off x="950913" y="49212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0.75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Why does drift happen?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22325" y="2017713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0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895600" y="1995488"/>
            <a:ext cx="32988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</a:t>
            </a:r>
            <a:r>
              <a:rPr lang="en-US" sz="2900">
                <a:latin typeface="Arial" panose="020B0604020202020204" pitchFamily="34" charset="0"/>
              </a:rPr>
              <a:t>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a  a  a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838200" y="35052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1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911475" y="3519488"/>
            <a:ext cx="350361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sz="2900">
                <a:latin typeface="Arial" panose="020B0604020202020204" pitchFamily="34" charset="0"/>
              </a:rPr>
              <a:t>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838200" y="4662488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2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911475" y="4586288"/>
            <a:ext cx="327977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873125" y="58420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3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946400" y="5729288"/>
            <a:ext cx="331946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  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2951163" y="1843088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1       2      3       4      5      6      7      8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6553200" y="1828800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each allele uniquely labeled</a:t>
            </a:r>
          </a:p>
        </p:txBody>
      </p:sp>
      <p:sp>
        <p:nvSpPr>
          <p:cNvPr id="31757" name="AutoShape 13"/>
          <p:cNvSpPr>
            <a:spLocks/>
          </p:cNvSpPr>
          <p:nvPr/>
        </p:nvSpPr>
        <p:spPr bwMode="auto">
          <a:xfrm rot="5400000">
            <a:off x="4381500" y="8763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2819400" y="2787650"/>
            <a:ext cx="3470275" cy="3365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random sampling (with replacement)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2986088" y="3352800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2      3       1       8     1      1       5      7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6705600" y="2743200"/>
            <a:ext cx="206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used my TI-83 calculator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randomly pick alleles 1-8</a:t>
            </a:r>
          </a:p>
        </p:txBody>
      </p:sp>
      <p:sp>
        <p:nvSpPr>
          <p:cNvPr id="31761" name="AutoShape 17"/>
          <p:cNvSpPr>
            <a:spLocks/>
          </p:cNvSpPr>
          <p:nvPr/>
        </p:nvSpPr>
        <p:spPr bwMode="auto">
          <a:xfrm>
            <a:off x="6477000" y="2743200"/>
            <a:ext cx="228600" cy="457200"/>
          </a:xfrm>
          <a:prstGeom prst="leftBrace">
            <a:avLst>
              <a:gd name="adj1" fmla="val 1666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971800" y="4433888"/>
            <a:ext cx="3284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7      1       1       2     2      1       2      8</a:t>
            </a:r>
          </a:p>
        </p:txBody>
      </p:sp>
      <p:sp>
        <p:nvSpPr>
          <p:cNvPr id="31763" name="AutoShape 19"/>
          <p:cNvSpPr>
            <a:spLocks/>
          </p:cNvSpPr>
          <p:nvPr/>
        </p:nvSpPr>
        <p:spPr bwMode="auto">
          <a:xfrm rot="5400000">
            <a:off x="4457700" y="24003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950913" y="2330450"/>
            <a:ext cx="110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0.5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950913" y="3810000"/>
            <a:ext cx="1331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0.625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950913" y="49212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0.75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3040063" y="5562600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1      8      7      2       2      1      8       1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914400" y="6140450"/>
            <a:ext cx="133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0.625</a:t>
            </a:r>
          </a:p>
        </p:txBody>
      </p:sp>
      <p:sp>
        <p:nvSpPr>
          <p:cNvPr id="31769" name="AutoShape 25"/>
          <p:cNvSpPr>
            <a:spLocks/>
          </p:cNvSpPr>
          <p:nvPr/>
        </p:nvSpPr>
        <p:spPr bwMode="auto">
          <a:xfrm rot="5400000">
            <a:off x="4457700" y="34671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Wright-Fisher model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848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assumes two alleles:</a:t>
            </a:r>
            <a:r>
              <a:rPr lang="en-US" sz="24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P(</a:t>
            </a:r>
            <a:r>
              <a:rPr lang="en-US" sz="24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)=p	P(</a:t>
            </a:r>
            <a:r>
              <a:rPr lang="en-US" sz="24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)=q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assumes non-overlapping generations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probability of exactly </a:t>
            </a:r>
            <a:r>
              <a:rPr lang="en-US" sz="2400" i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alleles in the next generation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1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where	N = population size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	x</a:t>
            </a:r>
            <a:r>
              <a:rPr lang="en-US" sz="2400" smtClean="0">
                <a:latin typeface="Arial" panose="020B0604020202020204" pitchFamily="34" charset="0"/>
              </a:rPr>
              <a:t>! = x (x-1) (x-2) ….. 1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Arial" panose="020B0604020202020204" pitchFamily="34" charset="0"/>
              </a:rPr>
              <a:t>		0! 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5181600" y="3657600"/>
            <a:ext cx="1825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(2N)!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(2N –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)!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4800600" y="3946525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=                     p</a:t>
            </a:r>
            <a:r>
              <a:rPr lang="en-US" sz="2800" baseline="30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800" baseline="30000">
                <a:latin typeface="Arial" panose="020B0604020202020204" pitchFamily="34" charset="0"/>
                <a:cs typeface="Arial" panose="020B0604020202020204" pitchFamily="34" charset="0"/>
              </a:rPr>
              <a:t>2N-i</a:t>
            </a:r>
          </a:p>
        </p:txBody>
      </p:sp>
      <p:sp>
        <p:nvSpPr>
          <p:cNvPr id="33798" name="AutoShape 7"/>
          <p:cNvSpPr>
            <a:spLocks noChangeArrowheads="1"/>
          </p:cNvSpPr>
          <p:nvPr/>
        </p:nvSpPr>
        <p:spPr bwMode="auto">
          <a:xfrm>
            <a:off x="5181600" y="3810000"/>
            <a:ext cx="1814513" cy="838200"/>
          </a:xfrm>
          <a:prstGeom prst="bracketPair">
            <a:avLst>
              <a:gd name="adj" fmla="val 16667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3799" name="Line 8"/>
          <p:cNvSpPr>
            <a:spLocks noChangeShapeType="1"/>
          </p:cNvSpPr>
          <p:nvPr/>
        </p:nvSpPr>
        <p:spPr bwMode="auto">
          <a:xfrm>
            <a:off x="5257800" y="4114800"/>
            <a:ext cx="1514475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Wright-Fisher model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848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assumes two alleles:</a:t>
            </a:r>
            <a:r>
              <a:rPr lang="en-US" sz="2400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P(</a:t>
            </a:r>
            <a:r>
              <a:rPr lang="en-US" sz="2400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)=p	P(</a:t>
            </a:r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)=q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assumes non-overlapping generations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probability of exactly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alleles in the next generation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where	N = population size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x</a:t>
            </a:r>
            <a:r>
              <a:rPr lang="en-US" sz="2400" dirty="0" smtClean="0">
                <a:latin typeface="Arial" panose="020B0604020202020204" pitchFamily="34" charset="0"/>
              </a:rPr>
              <a:t>! = x (x-1) (x-2) ….. 1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</a:rPr>
              <a:t>		0! 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181600" y="3657600"/>
            <a:ext cx="1825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(2N)!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(2N –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)!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800600" y="3946525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                    p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2N-i</a:t>
            </a: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5181600" y="3810000"/>
            <a:ext cx="1814513" cy="838200"/>
          </a:xfrm>
          <a:prstGeom prst="bracketPair">
            <a:avLst>
              <a:gd name="adj" fmla="val 16667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5257800" y="4114800"/>
            <a:ext cx="1514475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096000" y="5715000"/>
            <a:ext cx="2647950" cy="660400"/>
          </a:xfrm>
          <a:prstGeom prst="rect">
            <a:avLst/>
          </a:prstGeom>
          <a:noFill/>
          <a:ln w="19050" cap="sq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NOTE</a:t>
            </a:r>
            <a:r>
              <a:rPr lang="en-US" sz="1800">
                <a:solidFill>
                  <a:schemeClr val="accent2"/>
                </a:solidFill>
                <a:latin typeface="Arial" panose="020B0604020202020204" pitchFamily="34" charset="0"/>
              </a:rPr>
              <a:t>:  formula is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Arial" panose="020B0604020202020204" pitchFamily="34" charset="0"/>
              </a:rPr>
              <a:t>the A allele, with P(A)=p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Two-Allele Model for Drift</a:t>
            </a:r>
            <a:endParaRPr kumimoji="1" 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1000" y="838200"/>
            <a:ext cx="495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Start with 2N = 8, 4A and 4a alleles</a:t>
            </a:r>
            <a:endParaRPr kumimoji="1" lang="en-US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27716" name="Rectangle 4"/>
          <p:cNvSpPr>
            <a:spLocks noChangeArrowheads="1"/>
          </p:cNvSpPr>
          <p:nvPr/>
        </p:nvSpPr>
        <p:spPr bwMode="auto">
          <a:xfrm>
            <a:off x="1066800" y="5470525"/>
            <a:ext cx="647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hlink"/>
                </a:solidFill>
                <a:latin typeface="Arial" panose="020B0604020202020204" pitchFamily="34" charset="0"/>
              </a:rPr>
              <a:t>~27% chance that the allele frequency stays the same</a:t>
            </a:r>
            <a:endParaRPr kumimoji="1" lang="en-US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114800" y="3946525"/>
            <a:ext cx="350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      </a:t>
            </a:r>
            <a:r>
              <a:rPr lang="en-US" sz="2000" u="sng">
                <a:latin typeface="Arial" panose="020B0604020202020204" pitchFamily="34" charset="0"/>
              </a:rPr>
              <a:t>  8!	   </a:t>
            </a:r>
            <a:r>
              <a:rPr lang="en-US" sz="2000">
                <a:latin typeface="Arial" panose="020B0604020202020204" pitchFamily="34" charset="0"/>
              </a:rPr>
              <a:t>  </a:t>
            </a:r>
            <a:r>
              <a:rPr lang="en-US" sz="2000" u="sng">
                <a:latin typeface="Arial" panose="020B0604020202020204" pitchFamily="34" charset="0"/>
              </a:rPr>
              <a:t>  </a:t>
            </a:r>
            <a:r>
              <a:rPr lang="en-US" sz="2000">
                <a:latin typeface="Arial" panose="020B0604020202020204" pitchFamily="34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      4! 4!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04800" y="2651125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P (</a:t>
            </a:r>
            <a:r>
              <a:rPr lang="en-US" sz="2000" i="1">
                <a:latin typeface="Arial" panose="020B0604020202020204" pitchFamily="34" charset="0"/>
              </a:rPr>
              <a:t>i</a:t>
            </a:r>
            <a:r>
              <a:rPr lang="en-US" sz="2000">
                <a:latin typeface="Arial" panose="020B0604020202020204" pitchFamily="34" charset="0"/>
              </a:rPr>
              <a:t> </a:t>
            </a:r>
            <a:r>
              <a:rPr lang="en-US" sz="20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2000">
                <a:latin typeface="Arial" panose="020B0604020202020204" pitchFamily="34" charset="0"/>
              </a:rPr>
              <a:t> alleles in next generation </a:t>
            </a:r>
            <a:r>
              <a:rPr lang="en-US" sz="2000" b="1">
                <a:latin typeface="Arial" panose="020B0604020202020204" pitchFamily="34" charset="0"/>
              </a:rPr>
              <a:t>)    </a:t>
            </a:r>
            <a:endParaRPr kumimoji="1" lang="en-US" sz="2000">
              <a:latin typeface="Arial" panose="020B0604020202020204" pitchFamily="34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81000" y="1736725"/>
            <a:ext cx="830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Arial" panose="020B0604020202020204" pitchFamily="34" charset="0"/>
              </a:rPr>
              <a:t>What is the probability that the next generation has </a:t>
            </a:r>
            <a:r>
              <a:rPr lang="en-US" sz="1800" b="1" i="1" dirty="0">
                <a:solidFill>
                  <a:schemeClr val="accent2"/>
                </a:solidFill>
                <a:latin typeface="Arial" panose="020B0604020202020204" pitchFamily="34" charset="0"/>
              </a:rPr>
              <a:t>exactly</a:t>
            </a:r>
            <a:r>
              <a:rPr lang="en-US" sz="18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Arial" panose="020B0604020202020204" pitchFamily="34" charset="0"/>
              </a:rPr>
              <a:t> = 4 </a:t>
            </a:r>
            <a:r>
              <a:rPr lang="en-US" sz="1800" dirty="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800" dirty="0">
                <a:solidFill>
                  <a:schemeClr val="accent2"/>
                </a:solidFill>
                <a:latin typeface="Arial" panose="020B0604020202020204" pitchFamily="34" charset="0"/>
              </a:rPr>
              <a:t> alleles?</a:t>
            </a:r>
            <a:endParaRPr kumimoji="1" lang="en-US" sz="18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04800" y="4098925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P (4 </a:t>
            </a:r>
            <a:r>
              <a:rPr lang="en-US" sz="20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2000">
                <a:latin typeface="Arial" panose="020B0604020202020204" pitchFamily="34" charset="0"/>
              </a:rPr>
              <a:t> alleles in next generation </a:t>
            </a:r>
            <a:r>
              <a:rPr lang="en-US" sz="2000" b="1">
                <a:latin typeface="Arial" panose="020B0604020202020204" pitchFamily="34" charset="0"/>
              </a:rPr>
              <a:t>) =   </a:t>
            </a:r>
            <a:endParaRPr kumimoji="1" lang="en-US" sz="2000">
              <a:latin typeface="Arial" panose="020B0604020202020204" pitchFamily="34" charset="0"/>
            </a:endParaRP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334000" y="838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p = 0.5   q = 0.5</a:t>
            </a:r>
            <a:endParaRPr kumimoji="1" lang="en-US" sz="2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7722" name="Rectangle 10"/>
          <p:cNvSpPr>
            <a:spLocks noChangeArrowheads="1"/>
          </p:cNvSpPr>
          <p:nvPr/>
        </p:nvSpPr>
        <p:spPr bwMode="auto">
          <a:xfrm>
            <a:off x="6858000" y="4079875"/>
            <a:ext cx="83820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0.273</a:t>
            </a:r>
          </a:p>
        </p:txBody>
      </p:sp>
      <p:sp>
        <p:nvSpPr>
          <p:cNvPr id="37899" name="AutoShape 11"/>
          <p:cNvSpPr>
            <a:spLocks noChangeArrowheads="1"/>
          </p:cNvSpPr>
          <p:nvPr/>
        </p:nvSpPr>
        <p:spPr bwMode="auto">
          <a:xfrm>
            <a:off x="4495800" y="3946525"/>
            <a:ext cx="762000" cy="762000"/>
          </a:xfrm>
          <a:prstGeom prst="bracketPair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4495800" y="2498725"/>
            <a:ext cx="1352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(2N)!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(2N –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)!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4114800" y="2651125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                      p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2N-i</a:t>
            </a:r>
          </a:p>
        </p:txBody>
      </p:sp>
      <p:sp>
        <p:nvSpPr>
          <p:cNvPr id="37902" name="AutoShape 14"/>
          <p:cNvSpPr>
            <a:spLocks noChangeArrowheads="1"/>
          </p:cNvSpPr>
          <p:nvPr/>
        </p:nvSpPr>
        <p:spPr bwMode="auto">
          <a:xfrm>
            <a:off x="4495800" y="2590800"/>
            <a:ext cx="1371600" cy="685800"/>
          </a:xfrm>
          <a:prstGeom prst="bracketPair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4572000" y="2819400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728" name="Rectangle 16"/>
          <p:cNvSpPr>
            <a:spLocks noChangeArrowheads="1"/>
          </p:cNvSpPr>
          <p:nvPr/>
        </p:nvSpPr>
        <p:spPr bwMode="auto">
          <a:xfrm>
            <a:off x="1066800" y="5775325"/>
            <a:ext cx="6477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hlink"/>
                </a:solidFill>
                <a:latin typeface="Arial" panose="020B0604020202020204" pitchFamily="34" charset="0"/>
              </a:rPr>
              <a:t>~73% chance that the allele frequency changes!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hlink"/>
                </a:solidFill>
                <a:latin typeface="Arial" panose="020B0604020202020204" pitchFamily="34" charset="0"/>
              </a:rPr>
              <a:t>(in </a:t>
            </a:r>
            <a:r>
              <a:rPr lang="en-US" sz="2000" u="sng">
                <a:solidFill>
                  <a:schemeClr val="hlink"/>
                </a:solidFill>
                <a:latin typeface="Arial" panose="020B0604020202020204" pitchFamily="34" charset="0"/>
              </a:rPr>
              <a:t>one</a:t>
            </a:r>
            <a:r>
              <a:rPr lang="en-US" sz="2000">
                <a:solidFill>
                  <a:schemeClr val="hlink"/>
                </a:solidFill>
                <a:latin typeface="Arial" panose="020B0604020202020204" pitchFamily="34" charset="0"/>
              </a:rPr>
              <a:t> generation)</a:t>
            </a:r>
            <a:endParaRPr kumimoji="1" lang="en-US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27729" name="Rectangle 17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5257800" y="4114800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0.5</a:t>
            </a:r>
            <a:r>
              <a:rPr lang="en-US" sz="2000" baseline="30000">
                <a:latin typeface="Arial" panose="020B0604020202020204" pitchFamily="34" charset="0"/>
              </a:rPr>
              <a:t>4</a:t>
            </a:r>
            <a:r>
              <a:rPr lang="en-US" sz="2000">
                <a:latin typeface="Arial" panose="020B0604020202020204" pitchFamily="34" charset="0"/>
              </a:rPr>
              <a:t> 0.5</a:t>
            </a:r>
            <a:r>
              <a:rPr lang="en-US" sz="2000" baseline="30000">
                <a:latin typeface="Arial" panose="020B0604020202020204" pitchFamily="34" charset="0"/>
              </a:rPr>
              <a:t>4</a:t>
            </a:r>
            <a:r>
              <a:rPr lang="en-US" sz="2000">
                <a:latin typeface="Arial" panose="020B0604020202020204" pitchFamily="34" charset="0"/>
              </a:rPr>
              <a:t>   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6" grpId="0" autoUpdateAnimBg="0"/>
      <p:bldP spid="627722" grpId="0" animBg="1" autoUpdateAnimBg="0"/>
      <p:bldP spid="62772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</a:rPr>
              <a:t>Course outline</a:t>
            </a:r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4953000" y="2667000"/>
            <a:ext cx="3352800" cy="1409700"/>
          </a:xfrm>
          <a:prstGeom prst="rect">
            <a:avLst/>
          </a:prstGeom>
          <a:solidFill>
            <a:srgbClr val="FFCC99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u="sng">
                <a:latin typeface="Arial" panose="020B0604020202020204" pitchFamily="34" charset="0"/>
              </a:rPr>
              <a:t>Evolution: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When violations in H-W assumptions cause changes in the genetic composition of a population</a:t>
            </a:r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4953000" y="4343400"/>
            <a:ext cx="3352800" cy="1409700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u="sng">
                <a:latin typeface="Arial" panose="020B0604020202020204" pitchFamily="34" charset="0"/>
              </a:rPr>
              <a:t>Population Structure: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When violations in H-W assumptions cause changes in the distribution of alleles within/across populations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4860925" y="1752600"/>
            <a:ext cx="387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u="sng">
                <a:latin typeface="Arial" panose="020B0604020202020204" pitchFamily="34" charset="0"/>
              </a:rPr>
              <a:t>Unit 2:  Evolution and Pop. Structure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4876800" y="2147888"/>
            <a:ext cx="401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(a.k.a. violations in H-W assumptions)</a:t>
            </a:r>
          </a:p>
        </p:txBody>
      </p:sp>
      <p:sp>
        <p:nvSpPr>
          <p:cNvPr id="4103" name="Text Box 10"/>
          <p:cNvSpPr txBox="1">
            <a:spLocks noChangeArrowheads="1"/>
          </p:cNvSpPr>
          <p:nvPr/>
        </p:nvSpPr>
        <p:spPr bwMode="auto">
          <a:xfrm>
            <a:off x="1050925" y="2627313"/>
            <a:ext cx="29546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latin typeface="Arial" panose="020B0604020202020204" pitchFamily="34" charset="0"/>
              </a:rPr>
              <a:t>Wed. </a:t>
            </a:r>
            <a:r>
              <a:rPr lang="en-US" sz="1800" dirty="0" smtClean="0">
                <a:latin typeface="Arial" panose="020B0604020202020204" pitchFamily="34" charset="0"/>
              </a:rPr>
              <a:t>2/4:  </a:t>
            </a:r>
            <a:r>
              <a:rPr lang="en-US" sz="1800" dirty="0">
                <a:latin typeface="Arial" panose="020B0604020202020204" pitchFamily="34" charset="0"/>
              </a:rPr>
              <a:t>genetic drift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latin typeface="Arial" panose="020B0604020202020204" pitchFamily="34" charset="0"/>
              </a:rPr>
              <a:t>Mon. </a:t>
            </a:r>
            <a:r>
              <a:rPr lang="en-US" sz="1800" dirty="0" smtClean="0">
                <a:latin typeface="Arial" panose="020B0604020202020204" pitchFamily="34" charset="0"/>
              </a:rPr>
              <a:t>2/9</a:t>
            </a:r>
            <a:r>
              <a:rPr lang="en-US" sz="1800" dirty="0">
                <a:latin typeface="Arial" panose="020B0604020202020204" pitchFamily="34" charset="0"/>
              </a:rPr>
              <a:t>:  </a:t>
            </a:r>
            <a:r>
              <a:rPr lang="en-US" sz="1800" dirty="0" smtClean="0">
                <a:latin typeface="Arial" panose="020B0604020202020204" pitchFamily="34" charset="0"/>
              </a:rPr>
              <a:t>natural selection</a:t>
            </a:r>
            <a:endParaRPr lang="en-US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Arial" panose="020B0604020202020204" pitchFamily="34" charset="0"/>
              </a:rPr>
              <a:t>Wed</a:t>
            </a:r>
            <a:r>
              <a:rPr lang="en-US" sz="1800" dirty="0">
                <a:latin typeface="Arial" panose="020B0604020202020204" pitchFamily="34" charset="0"/>
              </a:rPr>
              <a:t>. </a:t>
            </a:r>
            <a:r>
              <a:rPr lang="en-US" sz="1800" dirty="0">
                <a:latin typeface="Arial" panose="020B0604020202020204" pitchFamily="34" charset="0"/>
              </a:rPr>
              <a:t>2/11</a:t>
            </a:r>
            <a:r>
              <a:rPr lang="en-US" sz="1800" dirty="0" smtClean="0">
                <a:latin typeface="Arial" panose="020B0604020202020204" pitchFamily="34" charset="0"/>
              </a:rPr>
              <a:t>:  mutation</a:t>
            </a: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104" name="Text Box 11"/>
          <p:cNvSpPr txBox="1">
            <a:spLocks noChangeArrowheads="1"/>
          </p:cNvSpPr>
          <p:nvPr/>
        </p:nvSpPr>
        <p:spPr bwMode="auto">
          <a:xfrm>
            <a:off x="1060450" y="4494213"/>
            <a:ext cx="3270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latin typeface="Arial" panose="020B0604020202020204" pitchFamily="34" charset="0"/>
              </a:rPr>
              <a:t>Mon. </a:t>
            </a:r>
            <a:r>
              <a:rPr lang="en-US" sz="1800" dirty="0" smtClean="0">
                <a:latin typeface="Arial" panose="020B0604020202020204" pitchFamily="34" charset="0"/>
              </a:rPr>
              <a:t>2/16:  </a:t>
            </a:r>
            <a:r>
              <a:rPr lang="en-US" sz="1800" dirty="0">
                <a:latin typeface="Arial" panose="020B0604020202020204" pitchFamily="34" charset="0"/>
              </a:rPr>
              <a:t>migration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latin typeface="Arial" panose="020B0604020202020204" pitchFamily="34" charset="0"/>
              </a:rPr>
              <a:t>Wed. </a:t>
            </a:r>
            <a:r>
              <a:rPr lang="en-US" sz="1800" dirty="0" smtClean="0">
                <a:latin typeface="Arial" panose="020B0604020202020204" pitchFamily="34" charset="0"/>
              </a:rPr>
              <a:t>2/18:  </a:t>
            </a:r>
            <a:r>
              <a:rPr lang="en-US" sz="1800" dirty="0" err="1">
                <a:latin typeface="Arial" panose="020B0604020202020204" pitchFamily="34" charset="0"/>
              </a:rPr>
              <a:t>assortative</a:t>
            </a:r>
            <a:r>
              <a:rPr lang="en-US" sz="1800" dirty="0">
                <a:latin typeface="Arial" panose="020B0604020202020204" pitchFamily="34" charset="0"/>
              </a:rPr>
              <a:t> mating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latin typeface="Arial" panose="020B0604020202020204" pitchFamily="34" charset="0"/>
              </a:rPr>
              <a:t>Mon. </a:t>
            </a:r>
            <a:r>
              <a:rPr lang="en-US" sz="1800" dirty="0" smtClean="0">
                <a:latin typeface="Arial" panose="020B0604020202020204" pitchFamily="34" charset="0"/>
              </a:rPr>
              <a:t>2/23:  </a:t>
            </a:r>
            <a:r>
              <a:rPr lang="en-US" sz="1800" dirty="0">
                <a:latin typeface="Arial" panose="020B0604020202020204" pitchFamily="34" charset="0"/>
              </a:rPr>
              <a:t>inbreeding</a:t>
            </a:r>
          </a:p>
        </p:txBody>
      </p:sp>
      <p:sp>
        <p:nvSpPr>
          <p:cNvPr id="4105" name="AutoShape 12"/>
          <p:cNvSpPr>
            <a:spLocks/>
          </p:cNvSpPr>
          <p:nvPr/>
        </p:nvSpPr>
        <p:spPr bwMode="auto">
          <a:xfrm>
            <a:off x="3962400" y="2590800"/>
            <a:ext cx="762000" cy="1066800"/>
          </a:xfrm>
          <a:prstGeom prst="rightBrace">
            <a:avLst>
              <a:gd name="adj1" fmla="val 1166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106" name="AutoShape 13"/>
          <p:cNvSpPr>
            <a:spLocks/>
          </p:cNvSpPr>
          <p:nvPr/>
        </p:nvSpPr>
        <p:spPr bwMode="auto">
          <a:xfrm>
            <a:off x="4038600" y="4419600"/>
            <a:ext cx="762000" cy="1066800"/>
          </a:xfrm>
          <a:prstGeom prst="rightBrace">
            <a:avLst>
              <a:gd name="adj1" fmla="val 1166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What happens in long term?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822325" y="2017713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0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895600" y="1995488"/>
            <a:ext cx="32988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</a:t>
            </a:r>
            <a:r>
              <a:rPr lang="en-US" sz="2900">
                <a:latin typeface="Arial" panose="020B0604020202020204" pitchFamily="34" charset="0"/>
              </a:rPr>
              <a:t>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a  a  a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838200" y="35052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1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911475" y="3519488"/>
            <a:ext cx="350361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sz="2900">
                <a:latin typeface="Arial" panose="020B0604020202020204" pitchFamily="34" charset="0"/>
              </a:rPr>
              <a:t>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838200" y="4662488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2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911475" y="4586288"/>
            <a:ext cx="327977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873125" y="58420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3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946400" y="5729288"/>
            <a:ext cx="331946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  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2951163" y="1843088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1       2      3      4       5      6      7      8</a:t>
            </a:r>
          </a:p>
        </p:txBody>
      </p:sp>
      <p:sp>
        <p:nvSpPr>
          <p:cNvPr id="39948" name="AutoShape 12"/>
          <p:cNvSpPr>
            <a:spLocks/>
          </p:cNvSpPr>
          <p:nvPr/>
        </p:nvSpPr>
        <p:spPr bwMode="auto">
          <a:xfrm rot="5400000">
            <a:off x="4381500" y="8763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2819400" y="2787650"/>
            <a:ext cx="3470275" cy="3365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random sampling (with replacement)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2986088" y="3352800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2      3       1      8      1      1       5      7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2971800" y="4433888"/>
            <a:ext cx="3284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7      1       1      2       2     1       2       8</a:t>
            </a:r>
          </a:p>
        </p:txBody>
      </p:sp>
      <p:sp>
        <p:nvSpPr>
          <p:cNvPr id="39952" name="AutoShape 16"/>
          <p:cNvSpPr>
            <a:spLocks/>
          </p:cNvSpPr>
          <p:nvPr/>
        </p:nvSpPr>
        <p:spPr bwMode="auto">
          <a:xfrm rot="5400000">
            <a:off x="4457700" y="24003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950913" y="2330450"/>
            <a:ext cx="110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0.5</a:t>
            </a: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950913" y="3810000"/>
            <a:ext cx="1331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0.625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950913" y="49212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0.75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3040063" y="5562600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1      8      7      2       2      1      8       1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914400" y="6140450"/>
            <a:ext cx="133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0.625</a:t>
            </a:r>
          </a:p>
        </p:txBody>
      </p:sp>
      <p:sp>
        <p:nvSpPr>
          <p:cNvPr id="39958" name="AutoShape 22"/>
          <p:cNvSpPr>
            <a:spLocks/>
          </p:cNvSpPr>
          <p:nvPr/>
        </p:nvSpPr>
        <p:spPr bwMode="auto">
          <a:xfrm rot="5400000">
            <a:off x="4457700" y="34671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What happens in long term?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822325" y="2017713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0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895600" y="1995488"/>
            <a:ext cx="32988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</a:t>
            </a:r>
            <a:r>
              <a:rPr lang="en-US" sz="2900">
                <a:latin typeface="Arial" panose="020B0604020202020204" pitchFamily="34" charset="0"/>
              </a:rPr>
              <a:t>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a  a  a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838200" y="35052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1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911475" y="3519488"/>
            <a:ext cx="350361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sz="2900">
                <a:latin typeface="Arial" panose="020B0604020202020204" pitchFamily="34" charset="0"/>
              </a:rPr>
              <a:t>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838200" y="4662488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2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911475" y="4586288"/>
            <a:ext cx="327977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873125" y="58420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3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46400" y="5729288"/>
            <a:ext cx="331946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  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951163" y="1843088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1       2      3      4       5      6      7      8</a:t>
            </a:r>
          </a:p>
        </p:txBody>
      </p:sp>
      <p:sp>
        <p:nvSpPr>
          <p:cNvPr id="41996" name="AutoShape 12"/>
          <p:cNvSpPr>
            <a:spLocks/>
          </p:cNvSpPr>
          <p:nvPr/>
        </p:nvSpPr>
        <p:spPr bwMode="auto">
          <a:xfrm rot="5400000">
            <a:off x="4381500" y="8763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2819400" y="2787650"/>
            <a:ext cx="3470275" cy="3365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random sampling (with replacement)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2986088" y="3352800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2      3       1      8      1      1       5      7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2971800" y="4433888"/>
            <a:ext cx="3284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7      1       1      2       2     1       2       8</a:t>
            </a:r>
          </a:p>
        </p:txBody>
      </p:sp>
      <p:sp>
        <p:nvSpPr>
          <p:cNvPr id="42000" name="AutoShape 16"/>
          <p:cNvSpPr>
            <a:spLocks/>
          </p:cNvSpPr>
          <p:nvPr/>
        </p:nvSpPr>
        <p:spPr bwMode="auto">
          <a:xfrm rot="5400000">
            <a:off x="4457700" y="24003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950913" y="2330450"/>
            <a:ext cx="110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0.5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950913" y="3810000"/>
            <a:ext cx="1331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0.625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950913" y="49212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0.75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3040063" y="5562600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1      8      7      2       2      1      8       1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914400" y="6140450"/>
            <a:ext cx="133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0.625</a:t>
            </a:r>
          </a:p>
        </p:txBody>
      </p:sp>
      <p:sp>
        <p:nvSpPr>
          <p:cNvPr id="42006" name="AutoShape 22"/>
          <p:cNvSpPr>
            <a:spLocks/>
          </p:cNvSpPr>
          <p:nvPr/>
        </p:nvSpPr>
        <p:spPr bwMode="auto">
          <a:xfrm rot="5400000">
            <a:off x="4457700" y="34671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7162800" y="3581400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2800">
                <a:solidFill>
                  <a:schemeClr val="accent2"/>
                </a:solidFill>
                <a:latin typeface="Arial" panose="020B0604020202020204" pitchFamily="34" charset="0"/>
              </a:rPr>
              <a:t>    a</a:t>
            </a: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7189788" y="3429000"/>
            <a:ext cx="922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4           6</a:t>
            </a:r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 flipV="1">
            <a:off x="7086600" y="3581400"/>
            <a:ext cx="533400" cy="5334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 flipV="1">
            <a:off x="7772400" y="3581400"/>
            <a:ext cx="533400" cy="5334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6724650" y="3048000"/>
            <a:ext cx="226695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some alleles are lost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What happens in long term?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22325" y="2017713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0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895600" y="1995488"/>
            <a:ext cx="32988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</a:t>
            </a:r>
            <a:r>
              <a:rPr lang="en-US" sz="2900">
                <a:latin typeface="Arial" panose="020B0604020202020204" pitchFamily="34" charset="0"/>
              </a:rPr>
              <a:t>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a  a  a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838200" y="35052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1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911475" y="3519488"/>
            <a:ext cx="350361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sz="2900">
                <a:latin typeface="Arial" panose="020B0604020202020204" pitchFamily="34" charset="0"/>
              </a:rPr>
              <a:t>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838200" y="4662488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2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911475" y="4586288"/>
            <a:ext cx="327977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873125" y="58420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3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946400" y="5729288"/>
            <a:ext cx="331946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  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2951163" y="1843088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1       2      3      4       5      6      7      8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 rot="5400000">
            <a:off x="4381500" y="8763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2819400" y="2787650"/>
            <a:ext cx="3470275" cy="3365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random sampling (with replacement)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2986088" y="3352800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2      3       1      8      1      1       5      7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2971800" y="4433888"/>
            <a:ext cx="3284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7      1       1      2       2     1       2       8</a:t>
            </a:r>
          </a:p>
        </p:txBody>
      </p:sp>
      <p:sp>
        <p:nvSpPr>
          <p:cNvPr id="44048" name="AutoShape 16"/>
          <p:cNvSpPr>
            <a:spLocks/>
          </p:cNvSpPr>
          <p:nvPr/>
        </p:nvSpPr>
        <p:spPr bwMode="auto">
          <a:xfrm rot="5400000">
            <a:off x="4457700" y="24003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950913" y="2330450"/>
            <a:ext cx="110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0.5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950913" y="3810000"/>
            <a:ext cx="1331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0.625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950913" y="49212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0.75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3040063" y="5562600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1      8      7      2       2      1      8       1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914400" y="6140450"/>
            <a:ext cx="133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0.625</a:t>
            </a:r>
          </a:p>
        </p:txBody>
      </p:sp>
      <p:sp>
        <p:nvSpPr>
          <p:cNvPr id="44054" name="AutoShape 22"/>
          <p:cNvSpPr>
            <a:spLocks/>
          </p:cNvSpPr>
          <p:nvPr/>
        </p:nvSpPr>
        <p:spPr bwMode="auto">
          <a:xfrm rot="5400000">
            <a:off x="4457700" y="34671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7162800" y="3581400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2800">
                <a:solidFill>
                  <a:schemeClr val="accent2"/>
                </a:solidFill>
                <a:latin typeface="Arial" panose="020B0604020202020204" pitchFamily="34" charset="0"/>
              </a:rPr>
              <a:t>    a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7189788" y="3429000"/>
            <a:ext cx="922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4           6</a:t>
            </a: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 flipV="1">
            <a:off x="7086600" y="3581400"/>
            <a:ext cx="533400" cy="5334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 flipV="1">
            <a:off x="7772400" y="3581400"/>
            <a:ext cx="533400" cy="5334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6724650" y="3048000"/>
            <a:ext cx="226695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some alleles are lost</a:t>
            </a: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7162800" y="4648200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2800">
                <a:solidFill>
                  <a:schemeClr val="accent2"/>
                </a:solidFill>
                <a:latin typeface="Arial" panose="020B0604020202020204" pitchFamily="34" charset="0"/>
              </a:rPr>
              <a:t>    a</a:t>
            </a:r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7189788" y="4495800"/>
            <a:ext cx="922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3           5</a:t>
            </a:r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 flipV="1">
            <a:off x="7086600" y="4648200"/>
            <a:ext cx="533400" cy="5334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 flipV="1">
            <a:off x="7772400" y="4648200"/>
            <a:ext cx="533400" cy="5334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What happens in long term?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22325" y="2017713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0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895600" y="1995488"/>
            <a:ext cx="32988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</a:t>
            </a:r>
            <a:r>
              <a:rPr lang="en-US" sz="2900">
                <a:latin typeface="Arial" panose="020B0604020202020204" pitchFamily="34" charset="0"/>
              </a:rPr>
              <a:t>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a  a  a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838200" y="35052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1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911475" y="3519488"/>
            <a:ext cx="350361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sz="2900">
                <a:latin typeface="Arial" panose="020B0604020202020204" pitchFamily="34" charset="0"/>
              </a:rPr>
              <a:t>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838200" y="4662488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2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2911475" y="4586288"/>
            <a:ext cx="327977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873125" y="58420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3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2946400" y="5729288"/>
            <a:ext cx="331946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  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2951163" y="1843088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1       2      3      4       5      6      7      8</a:t>
            </a:r>
          </a:p>
        </p:txBody>
      </p:sp>
      <p:sp>
        <p:nvSpPr>
          <p:cNvPr id="46092" name="AutoShape 12"/>
          <p:cNvSpPr>
            <a:spLocks/>
          </p:cNvSpPr>
          <p:nvPr/>
        </p:nvSpPr>
        <p:spPr bwMode="auto">
          <a:xfrm rot="5400000">
            <a:off x="4381500" y="8763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819400" y="2787650"/>
            <a:ext cx="3470275" cy="3365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random sampling (with replacement)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2986088" y="3352800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2      3       1      8      1      1       5      7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2971800" y="4433888"/>
            <a:ext cx="3284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7      1       1      2       2     1       2       8</a:t>
            </a:r>
          </a:p>
        </p:txBody>
      </p:sp>
      <p:sp>
        <p:nvSpPr>
          <p:cNvPr id="46096" name="AutoShape 16"/>
          <p:cNvSpPr>
            <a:spLocks/>
          </p:cNvSpPr>
          <p:nvPr/>
        </p:nvSpPr>
        <p:spPr bwMode="auto">
          <a:xfrm rot="5400000">
            <a:off x="4457700" y="24003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950913" y="2330450"/>
            <a:ext cx="110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0.5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950913" y="3810000"/>
            <a:ext cx="1331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0.625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950913" y="49212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0.75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3040063" y="5562600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1      8      7      2       2      1      8       1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914400" y="6140450"/>
            <a:ext cx="133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0.625</a:t>
            </a:r>
          </a:p>
        </p:txBody>
      </p:sp>
      <p:sp>
        <p:nvSpPr>
          <p:cNvPr id="46102" name="AutoShape 22"/>
          <p:cNvSpPr>
            <a:spLocks/>
          </p:cNvSpPr>
          <p:nvPr/>
        </p:nvSpPr>
        <p:spPr bwMode="auto">
          <a:xfrm rot="5400000">
            <a:off x="4457700" y="34671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7162800" y="3581400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2800">
                <a:solidFill>
                  <a:schemeClr val="accent2"/>
                </a:solidFill>
                <a:latin typeface="Arial" panose="020B0604020202020204" pitchFamily="34" charset="0"/>
              </a:rPr>
              <a:t>    a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7189788" y="3429000"/>
            <a:ext cx="922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4           6</a:t>
            </a:r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7086600" y="3581400"/>
            <a:ext cx="533400" cy="5334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7772400" y="3581400"/>
            <a:ext cx="533400" cy="5334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6724650" y="3048000"/>
            <a:ext cx="226695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some alleles are lost</a:t>
            </a:r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7162800" y="4648200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2800">
                <a:solidFill>
                  <a:schemeClr val="accent2"/>
                </a:solidFill>
                <a:latin typeface="Arial" panose="020B0604020202020204" pitchFamily="34" charset="0"/>
              </a:rPr>
              <a:t>    a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7189788" y="4495800"/>
            <a:ext cx="922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3           5</a:t>
            </a:r>
          </a:p>
        </p:txBody>
      </p:sp>
      <p:sp>
        <p:nvSpPr>
          <p:cNvPr id="46110" name="Line 30"/>
          <p:cNvSpPr>
            <a:spLocks noChangeShapeType="1"/>
          </p:cNvSpPr>
          <p:nvPr/>
        </p:nvSpPr>
        <p:spPr bwMode="auto">
          <a:xfrm flipV="1">
            <a:off x="7086600" y="4648200"/>
            <a:ext cx="533400" cy="5334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 flipV="1">
            <a:off x="7772400" y="4648200"/>
            <a:ext cx="533400" cy="5334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7010400" y="57912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(none lost this gen.)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What happens in long term?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873125" y="21336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3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946400" y="2147888"/>
            <a:ext cx="331946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  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040063" y="1981200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1      8      7      2       2      1      8       1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914400" y="2432050"/>
            <a:ext cx="133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0.625</a:t>
            </a:r>
          </a:p>
        </p:txBody>
      </p:sp>
      <p:sp>
        <p:nvSpPr>
          <p:cNvPr id="54279" name="Text Box 13"/>
          <p:cNvSpPr txBox="1">
            <a:spLocks noChangeArrowheads="1"/>
          </p:cNvSpPr>
          <p:nvPr/>
        </p:nvSpPr>
        <p:spPr bwMode="auto">
          <a:xfrm>
            <a:off x="6629400" y="1752600"/>
            <a:ext cx="226695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some alleles are lost</a:t>
            </a:r>
          </a:p>
        </p:txBody>
      </p:sp>
      <p:sp>
        <p:nvSpPr>
          <p:cNvPr id="54280" name="Text Box 14"/>
          <p:cNvSpPr txBox="1">
            <a:spLocks noChangeArrowheads="1"/>
          </p:cNvSpPr>
          <p:nvPr/>
        </p:nvSpPr>
        <p:spPr bwMode="auto">
          <a:xfrm>
            <a:off x="6946900" y="22098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(none lost this gen.)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What happens in long term?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873125" y="21336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3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946400" y="2147888"/>
            <a:ext cx="331946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  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040063" y="1981200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1      8      7      2       2      1      8       1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914400" y="2432050"/>
            <a:ext cx="133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0.625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838200" y="32766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4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2911475" y="3290888"/>
            <a:ext cx="330041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  A  A</a:t>
            </a:r>
            <a:endParaRPr lang="en-US" sz="29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2986088" y="3124200"/>
            <a:ext cx="323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7     8      1        1      1      1       1       1</a:t>
            </a:r>
          </a:p>
        </p:txBody>
      </p:sp>
      <p:sp>
        <p:nvSpPr>
          <p:cNvPr id="56330" name="Text Box 11"/>
          <p:cNvSpPr txBox="1">
            <a:spLocks noChangeArrowheads="1"/>
          </p:cNvSpPr>
          <p:nvPr/>
        </p:nvSpPr>
        <p:spPr bwMode="auto">
          <a:xfrm>
            <a:off x="950913" y="35814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0.75</a:t>
            </a:r>
          </a:p>
        </p:txBody>
      </p:sp>
      <p:sp>
        <p:nvSpPr>
          <p:cNvPr id="56331" name="AutoShape 12"/>
          <p:cNvSpPr>
            <a:spLocks/>
          </p:cNvSpPr>
          <p:nvPr/>
        </p:nvSpPr>
        <p:spPr bwMode="auto">
          <a:xfrm rot="5400000">
            <a:off x="4457700" y="10287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56332" name="Text Box 13"/>
          <p:cNvSpPr txBox="1">
            <a:spLocks noChangeArrowheads="1"/>
          </p:cNvSpPr>
          <p:nvPr/>
        </p:nvSpPr>
        <p:spPr bwMode="auto">
          <a:xfrm>
            <a:off x="6629400" y="1752600"/>
            <a:ext cx="226695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some alleles are lost</a:t>
            </a:r>
          </a:p>
        </p:txBody>
      </p:sp>
      <p:sp>
        <p:nvSpPr>
          <p:cNvPr id="56333" name="Text Box 14"/>
          <p:cNvSpPr txBox="1">
            <a:spLocks noChangeArrowheads="1"/>
          </p:cNvSpPr>
          <p:nvPr/>
        </p:nvSpPr>
        <p:spPr bwMode="auto">
          <a:xfrm>
            <a:off x="6946900" y="22098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(none lost this gen.)</a:t>
            </a:r>
          </a:p>
        </p:txBody>
      </p:sp>
      <p:sp>
        <p:nvSpPr>
          <p:cNvPr id="56334" name="Text Box 15"/>
          <p:cNvSpPr txBox="1">
            <a:spLocks noChangeArrowheads="1"/>
          </p:cNvSpPr>
          <p:nvPr/>
        </p:nvSpPr>
        <p:spPr bwMode="auto">
          <a:xfrm>
            <a:off x="7567613" y="3276600"/>
            <a:ext cx="814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2800">
                <a:solidFill>
                  <a:schemeClr val="accent2"/>
                </a:solidFill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56335" name="Text Box 16"/>
          <p:cNvSpPr txBox="1">
            <a:spLocks noChangeArrowheads="1"/>
          </p:cNvSpPr>
          <p:nvPr/>
        </p:nvSpPr>
        <p:spPr bwMode="auto">
          <a:xfrm>
            <a:off x="7620000" y="3124200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2          </a:t>
            </a:r>
          </a:p>
        </p:txBody>
      </p:sp>
      <p:sp>
        <p:nvSpPr>
          <p:cNvPr id="56336" name="Line 17"/>
          <p:cNvSpPr>
            <a:spLocks noChangeShapeType="1"/>
          </p:cNvSpPr>
          <p:nvPr/>
        </p:nvSpPr>
        <p:spPr bwMode="auto">
          <a:xfrm flipV="1">
            <a:off x="7491413" y="3276600"/>
            <a:ext cx="533400" cy="5334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What happens in long term?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873125" y="21336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3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946400" y="2147888"/>
            <a:ext cx="331946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  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040063" y="1981200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1      8      7      2       2      1      8       1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914400" y="2432050"/>
            <a:ext cx="133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0.625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838200" y="32766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4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2911475" y="3290888"/>
            <a:ext cx="330041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  A  A</a:t>
            </a:r>
            <a:endParaRPr lang="en-US" sz="29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2986088" y="3124200"/>
            <a:ext cx="323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7     8      1        1      1      1       1       1</a:t>
            </a:r>
          </a:p>
        </p:txBody>
      </p:sp>
      <p:sp>
        <p:nvSpPr>
          <p:cNvPr id="58378" name="AutoShape 10"/>
          <p:cNvSpPr>
            <a:spLocks/>
          </p:cNvSpPr>
          <p:nvPr/>
        </p:nvSpPr>
        <p:spPr bwMode="auto">
          <a:xfrm rot="5400000">
            <a:off x="4457700" y="21717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950913" y="35814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0.75</a:t>
            </a:r>
          </a:p>
        </p:txBody>
      </p:sp>
      <p:sp>
        <p:nvSpPr>
          <p:cNvPr id="58380" name="AutoShape 12"/>
          <p:cNvSpPr>
            <a:spLocks/>
          </p:cNvSpPr>
          <p:nvPr/>
        </p:nvSpPr>
        <p:spPr bwMode="auto">
          <a:xfrm rot="5400000">
            <a:off x="4457700" y="10287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6629400" y="1752600"/>
            <a:ext cx="226695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some alleles are lost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6946900" y="22098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(none lost this gen.)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7567613" y="3276600"/>
            <a:ext cx="814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2800">
                <a:solidFill>
                  <a:schemeClr val="accent2"/>
                </a:solidFill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7620000" y="3124200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2          </a:t>
            </a:r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V="1">
            <a:off x="7491413" y="3276600"/>
            <a:ext cx="533400" cy="5334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838200" y="44958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5</a:t>
            </a:r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2911475" y="4510088"/>
            <a:ext cx="332105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A  A  A  A</a:t>
            </a:r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2986088" y="4343400"/>
            <a:ext cx="328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1      1       1      7      1      1       1       1</a:t>
            </a:r>
          </a:p>
        </p:txBody>
      </p:sp>
      <p:sp>
        <p:nvSpPr>
          <p:cNvPr id="58389" name="Text Box 22"/>
          <p:cNvSpPr txBox="1">
            <a:spLocks noChangeArrowheads="1"/>
          </p:cNvSpPr>
          <p:nvPr/>
        </p:nvSpPr>
        <p:spPr bwMode="auto">
          <a:xfrm>
            <a:off x="950913" y="4800600"/>
            <a:ext cx="1331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0.875</a:t>
            </a:r>
          </a:p>
        </p:txBody>
      </p:sp>
      <p:sp>
        <p:nvSpPr>
          <p:cNvPr id="58390" name="Text Box 23"/>
          <p:cNvSpPr txBox="1">
            <a:spLocks noChangeArrowheads="1"/>
          </p:cNvSpPr>
          <p:nvPr/>
        </p:nvSpPr>
        <p:spPr bwMode="auto">
          <a:xfrm>
            <a:off x="7620000" y="44196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8391" name="Text Box 24"/>
          <p:cNvSpPr txBox="1">
            <a:spLocks noChangeArrowheads="1"/>
          </p:cNvSpPr>
          <p:nvPr/>
        </p:nvSpPr>
        <p:spPr bwMode="auto">
          <a:xfrm>
            <a:off x="7646988" y="4267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8392" name="Line 25"/>
          <p:cNvSpPr>
            <a:spLocks noChangeShapeType="1"/>
          </p:cNvSpPr>
          <p:nvPr/>
        </p:nvSpPr>
        <p:spPr bwMode="auto">
          <a:xfrm flipV="1">
            <a:off x="7543800" y="4419600"/>
            <a:ext cx="533400" cy="5334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What happens in long term?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873125" y="21336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3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2946400" y="2147888"/>
            <a:ext cx="331946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  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0063" y="1981200"/>
            <a:ext cx="318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1      8      7      2       2      1      8       1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914400" y="2432050"/>
            <a:ext cx="133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0.625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838200" y="32766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4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2911475" y="3290888"/>
            <a:ext cx="330041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 a 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  A  A</a:t>
            </a:r>
            <a:endParaRPr lang="en-US" sz="29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2986088" y="3124200"/>
            <a:ext cx="323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7     8      1        1      1      1       1       1</a:t>
            </a:r>
          </a:p>
        </p:txBody>
      </p:sp>
      <p:sp>
        <p:nvSpPr>
          <p:cNvPr id="60426" name="AutoShape 10"/>
          <p:cNvSpPr>
            <a:spLocks/>
          </p:cNvSpPr>
          <p:nvPr/>
        </p:nvSpPr>
        <p:spPr bwMode="auto">
          <a:xfrm rot="5400000">
            <a:off x="4457700" y="21717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950913" y="35814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0.75</a:t>
            </a:r>
          </a:p>
        </p:txBody>
      </p:sp>
      <p:sp>
        <p:nvSpPr>
          <p:cNvPr id="60428" name="AutoShape 12"/>
          <p:cNvSpPr>
            <a:spLocks/>
          </p:cNvSpPr>
          <p:nvPr/>
        </p:nvSpPr>
        <p:spPr bwMode="auto">
          <a:xfrm rot="5400000">
            <a:off x="4457700" y="10287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6629400" y="1752600"/>
            <a:ext cx="226695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some alleles are lost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6946900" y="22098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(none lost this gen.)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7567613" y="3276600"/>
            <a:ext cx="814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2800">
                <a:solidFill>
                  <a:schemeClr val="accent2"/>
                </a:solidFill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7620000" y="3124200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2          </a:t>
            </a:r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 flipV="1">
            <a:off x="7491413" y="3276600"/>
            <a:ext cx="533400" cy="5334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838200" y="44958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5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2911475" y="4510088"/>
            <a:ext cx="332105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a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A  A  A  A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2986088" y="4343400"/>
            <a:ext cx="328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1      1       1      7      1      1       1       1</a:t>
            </a:r>
          </a:p>
        </p:txBody>
      </p:sp>
      <p:sp>
        <p:nvSpPr>
          <p:cNvPr id="60437" name="AutoShape 21"/>
          <p:cNvSpPr>
            <a:spLocks/>
          </p:cNvSpPr>
          <p:nvPr/>
        </p:nvSpPr>
        <p:spPr bwMode="auto">
          <a:xfrm rot="5400000">
            <a:off x="4457700" y="3390900"/>
            <a:ext cx="304800" cy="3276600"/>
          </a:xfrm>
          <a:prstGeom prst="rightBrace">
            <a:avLst>
              <a:gd name="adj1" fmla="val 8958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950913" y="4800600"/>
            <a:ext cx="1331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0.875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7620000" y="44196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7646988" y="4267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 flipV="1">
            <a:off x="7543800" y="4419600"/>
            <a:ext cx="533400" cy="5334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838200" y="56388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6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2911475" y="5653088"/>
            <a:ext cx="332105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A  A  A  A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2986088" y="5486400"/>
            <a:ext cx="328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1      1      1       1      1      1       1      1</a:t>
            </a:r>
          </a:p>
        </p:txBody>
      </p:sp>
      <p:sp>
        <p:nvSpPr>
          <p:cNvPr id="60445" name="Text Box 30"/>
          <p:cNvSpPr txBox="1">
            <a:spLocks noChangeArrowheads="1"/>
          </p:cNvSpPr>
          <p:nvPr/>
        </p:nvSpPr>
        <p:spPr bwMode="auto">
          <a:xfrm>
            <a:off x="950913" y="5943600"/>
            <a:ext cx="110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1.0</a:t>
            </a:r>
          </a:p>
        </p:txBody>
      </p:sp>
      <p:sp>
        <p:nvSpPr>
          <p:cNvPr id="60446" name="Text Box 31"/>
          <p:cNvSpPr txBox="1">
            <a:spLocks noChangeArrowheads="1"/>
          </p:cNvSpPr>
          <p:nvPr/>
        </p:nvSpPr>
        <p:spPr bwMode="auto">
          <a:xfrm>
            <a:off x="7620000" y="55626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0447" name="Text Box 32"/>
          <p:cNvSpPr txBox="1">
            <a:spLocks noChangeArrowheads="1"/>
          </p:cNvSpPr>
          <p:nvPr/>
        </p:nvSpPr>
        <p:spPr bwMode="auto">
          <a:xfrm>
            <a:off x="7646988" y="5410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0448" name="Line 33"/>
          <p:cNvSpPr>
            <a:spLocks noChangeShapeType="1"/>
          </p:cNvSpPr>
          <p:nvPr/>
        </p:nvSpPr>
        <p:spPr bwMode="auto">
          <a:xfrm flipV="1">
            <a:off x="7543800" y="5562600"/>
            <a:ext cx="533400" cy="5334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What happens in long term?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6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911475" y="1995488"/>
            <a:ext cx="332105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A  A  A  A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986088" y="1828800"/>
            <a:ext cx="328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1      1       1      1      1       1      1      1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950913" y="2286000"/>
            <a:ext cx="110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What happens in long term?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6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911475" y="1995488"/>
            <a:ext cx="332105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A  A  A  A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986088" y="1828800"/>
            <a:ext cx="328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1      1       1      1      1       1      1      1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950913" y="2286000"/>
            <a:ext cx="110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1.0</a:t>
            </a:r>
          </a:p>
        </p:txBody>
      </p:sp>
      <p:sp>
        <p:nvSpPr>
          <p:cNvPr id="64519" name="AutoShape 7"/>
          <p:cNvSpPr>
            <a:spLocks/>
          </p:cNvSpPr>
          <p:nvPr/>
        </p:nvSpPr>
        <p:spPr bwMode="auto">
          <a:xfrm rot="5400000">
            <a:off x="4495800" y="838200"/>
            <a:ext cx="304800" cy="3352800"/>
          </a:xfrm>
          <a:prstGeom prst="rightBrace">
            <a:avLst>
              <a:gd name="adj1" fmla="val 9166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838200" y="30480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7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2911475" y="3062288"/>
            <a:ext cx="332105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A  A  A  A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2986088" y="2895600"/>
            <a:ext cx="328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1      1       1      1      1       1      1      1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950913" y="3352800"/>
            <a:ext cx="110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1.0</a:t>
            </a:r>
          </a:p>
        </p:txBody>
      </p:sp>
      <p:sp>
        <p:nvSpPr>
          <p:cNvPr id="64524" name="Text Box 20"/>
          <p:cNvSpPr txBox="1">
            <a:spLocks noChangeArrowheads="1"/>
          </p:cNvSpPr>
          <p:nvPr/>
        </p:nvSpPr>
        <p:spPr bwMode="auto">
          <a:xfrm>
            <a:off x="6842125" y="2703513"/>
            <a:ext cx="150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Arial" panose="020B0604020202020204" pitchFamily="34" charset="0"/>
              </a:rPr>
              <a:t>allele fixation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20764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Genetic Drift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Feb. 4, 2015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HUGEN 2022:  Population Genetics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Shaffer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Dept. Human Genetics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University of Pittsburgh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What happens in long term?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6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911475" y="1995488"/>
            <a:ext cx="332105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A  A  A  A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986088" y="1828800"/>
            <a:ext cx="328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1      1       1      1      1       1      1      1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950913" y="2286000"/>
            <a:ext cx="110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1.0</a:t>
            </a:r>
          </a:p>
        </p:txBody>
      </p:sp>
      <p:sp>
        <p:nvSpPr>
          <p:cNvPr id="66567" name="AutoShape 7"/>
          <p:cNvSpPr>
            <a:spLocks/>
          </p:cNvSpPr>
          <p:nvPr/>
        </p:nvSpPr>
        <p:spPr bwMode="auto">
          <a:xfrm rot="5400000">
            <a:off x="4495800" y="838200"/>
            <a:ext cx="304800" cy="3352800"/>
          </a:xfrm>
          <a:prstGeom prst="rightBrace">
            <a:avLst>
              <a:gd name="adj1" fmla="val 9166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838200" y="30480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 7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2911475" y="3062288"/>
            <a:ext cx="332105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A  A  A  A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2986088" y="2895600"/>
            <a:ext cx="328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1      1       1      1      1       1      1      1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950913" y="3352800"/>
            <a:ext cx="110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1.0</a:t>
            </a:r>
          </a:p>
        </p:txBody>
      </p:sp>
      <p:sp>
        <p:nvSpPr>
          <p:cNvPr id="66572" name="AutoShape 12"/>
          <p:cNvSpPr>
            <a:spLocks/>
          </p:cNvSpPr>
          <p:nvPr/>
        </p:nvSpPr>
        <p:spPr bwMode="auto">
          <a:xfrm rot="5400000">
            <a:off x="4495800" y="1905000"/>
            <a:ext cx="304800" cy="3352800"/>
          </a:xfrm>
          <a:prstGeom prst="rightBrace">
            <a:avLst>
              <a:gd name="adj1" fmla="val 9166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873125" y="5181600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generation</a:t>
            </a:r>
            <a:r>
              <a:rPr lang="en-US" sz="1800" i="1">
                <a:latin typeface="Arial" panose="020B0604020202020204" pitchFamily="34" charset="0"/>
              </a:rPr>
              <a:t> t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2946400" y="5195888"/>
            <a:ext cx="332105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A  A  A  A</a:t>
            </a:r>
            <a:r>
              <a:rPr lang="en-US" sz="290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2900">
                <a:solidFill>
                  <a:schemeClr val="hlink"/>
                </a:solidFill>
                <a:latin typeface="Arial" panose="020B0604020202020204" pitchFamily="34" charset="0"/>
              </a:rPr>
              <a:t> A  A  A  A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3021013" y="5029200"/>
            <a:ext cx="328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1      1       1      1      1      1       1      1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985838" y="5486400"/>
            <a:ext cx="110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P(</a:t>
            </a: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600">
                <a:latin typeface="Arial" panose="020B0604020202020204" pitchFamily="34" charset="0"/>
              </a:rPr>
              <a:t>) = 1.0</a:t>
            </a:r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4648200" y="388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4648200" y="4267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4648200" y="464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6842125" y="2703513"/>
            <a:ext cx="150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Arial" panose="020B0604020202020204" pitchFamily="34" charset="0"/>
              </a:rPr>
              <a:t>allele fixation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4403725" y="6096000"/>
            <a:ext cx="4284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solidFill>
                  <a:schemeClr val="accent2"/>
                </a:solidFill>
                <a:latin typeface="Arial" panose="020B0604020202020204" pitchFamily="34" charset="0"/>
              </a:rPr>
              <a:t>note: allele fixation is because they are all </a:t>
            </a:r>
            <a:r>
              <a:rPr lang="en-US" sz="14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1400">
                <a:solidFill>
                  <a:schemeClr val="accent2"/>
                </a:solidFill>
                <a:latin typeface="Arial" panose="020B0604020202020204" pitchFamily="34" charset="0"/>
              </a:rPr>
              <a:t> alleles;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</a:rPr>
              <a:t>Genetic Drift Simulations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hlinkClick r:id="rId2"/>
              </a:rPr>
              <a:t>http://popgensimulator.com</a:t>
            </a:r>
            <a:r>
              <a:rPr lang="en-US" sz="2400" dirty="0" smtClean="0">
                <a:latin typeface="Arial" panose="020B0604020202020204" pitchFamily="34" charset="0"/>
                <a:hlinkClick r:id="rId2"/>
              </a:rPr>
              <a:t>/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anose="020B0604020202020204" pitchFamily="34" charset="0"/>
              </a:rPr>
              <a:t>If p</a:t>
            </a:r>
            <a:r>
              <a:rPr lang="en-US" sz="2400" baseline="-25000" dirty="0" smtClean="0">
                <a:latin typeface="Arial" panose="020B0604020202020204" pitchFamily="34" charset="0"/>
              </a:rPr>
              <a:t>0</a:t>
            </a:r>
            <a:r>
              <a:rPr lang="en-US" sz="2400" dirty="0" smtClean="0">
                <a:latin typeface="Arial" panose="020B0604020202020204" pitchFamily="34" charset="0"/>
              </a:rPr>
              <a:t> = 0.5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latin typeface="Arial" panose="020B0604020202020204" pitchFamily="34" charset="0"/>
              </a:rPr>
              <a:t>What happens when N = 4?	(i.e., 2N = 8)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latin typeface="Arial" panose="020B0604020202020204" pitchFamily="34" charset="0"/>
              </a:rPr>
              <a:t>N=25?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latin typeface="Arial" panose="020B0604020202020204" pitchFamily="34" charset="0"/>
              </a:rPr>
              <a:t>N=100?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latin typeface="Arial" panose="020B0604020202020204" pitchFamily="34" charset="0"/>
              </a:rPr>
              <a:t>N=1000?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anose="020B0604020202020204" pitchFamily="34" charset="0"/>
              </a:rPr>
              <a:t>if p</a:t>
            </a:r>
            <a:r>
              <a:rPr lang="en-US" sz="2400" baseline="-25000" dirty="0" smtClean="0">
                <a:latin typeface="Arial" panose="020B0604020202020204" pitchFamily="34" charset="0"/>
              </a:rPr>
              <a:t>0</a:t>
            </a:r>
            <a:r>
              <a:rPr lang="en-US" sz="2400" dirty="0" smtClean="0">
                <a:latin typeface="Arial" panose="020B0604020202020204" pitchFamily="34" charset="0"/>
              </a:rPr>
              <a:t> is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latin typeface="Arial" panose="020B0604020202020204" pitchFamily="34" charset="0"/>
              </a:rPr>
              <a:t>p</a:t>
            </a:r>
            <a:r>
              <a:rPr lang="en-US" sz="1800" baseline="-25000" dirty="0" smtClean="0">
                <a:latin typeface="Arial" panose="020B0604020202020204" pitchFamily="34" charset="0"/>
              </a:rPr>
              <a:t>0</a:t>
            </a:r>
            <a:r>
              <a:rPr lang="en-US" sz="1800" dirty="0" smtClean="0">
                <a:latin typeface="Arial" panose="020B0604020202020204" pitchFamily="34" charset="0"/>
              </a:rPr>
              <a:t> = 0.25?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latin typeface="Arial" panose="020B0604020202020204" pitchFamily="34" charset="0"/>
              </a:rPr>
              <a:t>p</a:t>
            </a:r>
            <a:r>
              <a:rPr lang="en-US" sz="1800" baseline="-25000" dirty="0" smtClean="0">
                <a:latin typeface="Arial" panose="020B0604020202020204" pitchFamily="34" charset="0"/>
              </a:rPr>
              <a:t>0</a:t>
            </a:r>
            <a:r>
              <a:rPr lang="en-US" sz="1800" dirty="0" smtClean="0">
                <a:latin typeface="Arial" panose="020B0604020202020204" pitchFamily="34" charset="0"/>
              </a:rPr>
              <a:t> = 0.10?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latin typeface="Arial" panose="020B0604020202020204" pitchFamily="34" charset="0"/>
              </a:rPr>
              <a:t>p</a:t>
            </a:r>
            <a:r>
              <a:rPr lang="en-US" sz="1800" baseline="-25000" dirty="0" smtClean="0">
                <a:latin typeface="Arial" panose="020B0604020202020204" pitchFamily="34" charset="0"/>
              </a:rPr>
              <a:t>0</a:t>
            </a:r>
            <a:r>
              <a:rPr lang="en-US" sz="1800" dirty="0" smtClean="0">
                <a:latin typeface="Arial" panose="020B0604020202020204" pitchFamily="34" charset="0"/>
              </a:rPr>
              <a:t> = 0.01?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Long-term results</a:t>
            </a:r>
            <a:endParaRPr kumimoji="1" 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635" name="Rectangle 5"/>
          <p:cNvSpPr>
            <a:spLocks noChangeArrowheads="1"/>
          </p:cNvSpPr>
          <p:nvPr/>
        </p:nvSpPr>
        <p:spPr bwMode="auto">
          <a:xfrm>
            <a:off x="457200" y="1066800"/>
            <a:ext cx="8382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Eventually (at time &lt; infinity) one allele is </a:t>
            </a:r>
            <a:r>
              <a:rPr 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fixed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lvl="2"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</a:rPr>
              <a:t> It can be either allele.</a:t>
            </a:r>
          </a:p>
          <a:p>
            <a:pPr lvl="2"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</a:rPr>
              <a:t> With 2N = 8, it happens pretty fast, usually.</a:t>
            </a:r>
          </a:p>
          <a:p>
            <a:pPr lvl="2"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</a:rPr>
              <a:t> At any given point in time, the probability that </a:t>
            </a:r>
            <a:r>
              <a:rPr 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</a:rPr>
              <a:t> is the allele that will become fixed </a:t>
            </a:r>
            <a:r>
              <a:rPr lang="en-US" sz="2000" i="1" dirty="0">
                <a:latin typeface="Arial" panose="020B0604020202020204" pitchFamily="34" charset="0"/>
              </a:rPr>
              <a:t>in the future </a:t>
            </a:r>
            <a:r>
              <a:rPr lang="en-US" sz="2000" dirty="0">
                <a:latin typeface="Arial" panose="020B0604020202020204" pitchFamily="34" charset="0"/>
              </a:rPr>
              <a:t>is the current allele frequency, </a:t>
            </a:r>
            <a:r>
              <a:rPr lang="en-US" sz="2000" i="1" dirty="0" err="1">
                <a:solidFill>
                  <a:schemeClr val="hlink"/>
                </a:solidFill>
                <a:latin typeface="Arial" panose="020B0604020202020204" pitchFamily="34" charset="0"/>
              </a:rPr>
              <a:t>p</a:t>
            </a:r>
            <a:r>
              <a:rPr lang="en-US" sz="2000" i="1" baseline="-25000" dirty="0" err="1">
                <a:solidFill>
                  <a:schemeClr val="hlink"/>
                </a:solidFill>
                <a:latin typeface="Arial" panose="020B0604020202020204" pitchFamily="34" charset="0"/>
              </a:rPr>
              <a:t>t</a:t>
            </a: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69636" name="Text Box 7"/>
          <p:cNvSpPr txBox="1">
            <a:spLocks noChangeArrowheads="1"/>
          </p:cNvSpPr>
          <p:nvPr/>
        </p:nvSpPr>
        <p:spPr bwMode="auto">
          <a:xfrm>
            <a:off x="5927725" y="417513"/>
            <a:ext cx="1689100" cy="385762"/>
          </a:xfrm>
          <a:prstGeom prst="rect">
            <a:avLst/>
          </a:prstGeom>
          <a:noFill/>
          <a:ln w="19050" cap="sq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Arial" panose="020B0604020202020204" pitchFamily="34" charset="0"/>
              </a:rPr>
              <a:t>important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Long-term results</a:t>
            </a:r>
            <a:endParaRPr kumimoji="1" 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457200" y="1066800"/>
            <a:ext cx="8382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Eventually (at time &lt; infinity) one allele is </a:t>
            </a:r>
            <a:r>
              <a:rPr 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fixed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lvl="2"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</a:rPr>
              <a:t> It can be either allele.</a:t>
            </a:r>
          </a:p>
          <a:p>
            <a:pPr lvl="2"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</a:rPr>
              <a:t> With 2N = 8, it happens pretty fast, usually.</a:t>
            </a:r>
          </a:p>
          <a:p>
            <a:pPr lvl="2"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</a:rPr>
              <a:t> At any given point in time, the probability that </a:t>
            </a:r>
            <a:r>
              <a:rPr 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</a:rPr>
              <a:t> is the allele that will become fixed </a:t>
            </a:r>
            <a:r>
              <a:rPr lang="en-US" sz="2000" i="1" dirty="0">
                <a:latin typeface="Arial" panose="020B0604020202020204" pitchFamily="34" charset="0"/>
              </a:rPr>
              <a:t>in the future </a:t>
            </a:r>
            <a:r>
              <a:rPr lang="en-US" sz="2000" dirty="0">
                <a:latin typeface="Arial" panose="020B0604020202020204" pitchFamily="34" charset="0"/>
              </a:rPr>
              <a:t>is the current allele frequency, </a:t>
            </a:r>
            <a:r>
              <a:rPr lang="en-US" sz="2000" i="1" dirty="0" err="1">
                <a:solidFill>
                  <a:schemeClr val="hlink"/>
                </a:solidFill>
                <a:latin typeface="Arial" panose="020B0604020202020204" pitchFamily="34" charset="0"/>
              </a:rPr>
              <a:t>p</a:t>
            </a:r>
            <a:r>
              <a:rPr lang="en-US" sz="2000" i="1" baseline="-25000" dirty="0" err="1">
                <a:solidFill>
                  <a:schemeClr val="hlink"/>
                </a:solidFill>
                <a:latin typeface="Arial" panose="020B0604020202020204" pitchFamily="34" charset="0"/>
              </a:rPr>
              <a:t>t</a:t>
            </a: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57200" y="3200400"/>
            <a:ext cx="8610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Additional comments: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lvl="2"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</a:rPr>
              <a:t> if a bunch of separate populations all have the same starting allele frequency, </a:t>
            </a:r>
            <a:r>
              <a:rPr 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p</a:t>
            </a:r>
            <a:r>
              <a:rPr lang="en-US" sz="2000" baseline="-25000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</a:rPr>
              <a:t>… given drift, each population goes to fixation.  We expect </a:t>
            </a:r>
            <a:r>
              <a:rPr 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p</a:t>
            </a:r>
            <a:r>
              <a:rPr lang="en-US" sz="2000" baseline="-25000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</a:rPr>
              <a:t> populations to become fixed for </a:t>
            </a:r>
            <a:r>
              <a:rPr 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</a:rPr>
              <a:t> and 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dirty="0">
                <a:latin typeface="Arial" panose="020B0604020202020204" pitchFamily="34" charset="0"/>
              </a:rPr>
              <a:t>          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q</a:t>
            </a:r>
            <a:r>
              <a:rPr lang="en-US" baseline="-25000" dirty="0">
                <a:solidFill>
                  <a:schemeClr val="accent2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</a:rPr>
              <a:t> populations to become fixed for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</a:p>
          <a:p>
            <a:pPr lvl="2">
              <a:spcBef>
                <a:spcPct val="0"/>
              </a:spcBef>
            </a:pPr>
            <a:endParaRPr lang="en-US" sz="2000" dirty="0">
              <a:latin typeface="Arial" panose="020B0604020202020204" pitchFamily="34" charset="0"/>
            </a:endParaRPr>
          </a:p>
          <a:p>
            <a:pPr lvl="2"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</a:rPr>
              <a:t> The expected (approximate) time, t, to fixation </a:t>
            </a:r>
            <a:r>
              <a:rPr lang="en-US" sz="2000" dirty="0" smtClean="0">
                <a:latin typeface="Arial" panose="020B0604020202020204" pitchFamily="34" charset="0"/>
              </a:rPr>
              <a:t>of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</a:rPr>
              <a:t> due </a:t>
            </a:r>
            <a:r>
              <a:rPr lang="en-US" sz="2000" dirty="0">
                <a:latin typeface="Arial" panose="020B0604020202020204" pitchFamily="34" charset="0"/>
              </a:rPr>
              <a:t>to drift is:</a:t>
            </a:r>
          </a:p>
          <a:p>
            <a:pPr lvl="2">
              <a:spcBef>
                <a:spcPct val="0"/>
              </a:spcBef>
            </a:pP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5927725" y="417513"/>
            <a:ext cx="1689100" cy="385762"/>
          </a:xfrm>
          <a:prstGeom prst="rect">
            <a:avLst/>
          </a:prstGeom>
          <a:noFill/>
          <a:ln w="19050" cap="sq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Arial" panose="020B0604020202020204" pitchFamily="34" charset="0"/>
              </a:rPr>
              <a:t>important slide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660525" y="5751513"/>
            <a:ext cx="2752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t</a:t>
            </a:r>
            <a:r>
              <a:rPr lang="en-US" sz="1800" baseline="-25000">
                <a:latin typeface="Arial" panose="020B0604020202020204" pitchFamily="34" charset="0"/>
              </a:rPr>
              <a:t>fixation</a:t>
            </a:r>
            <a:r>
              <a:rPr lang="en-US" sz="1800">
                <a:latin typeface="Arial" panose="020B0604020202020204" pitchFamily="34" charset="0"/>
              </a:rPr>
              <a:t> = -4N</a:t>
            </a:r>
            <a:r>
              <a:rPr lang="en-US" sz="1800" baseline="-25000">
                <a:latin typeface="Arial" panose="020B0604020202020204" pitchFamily="34" charset="0"/>
              </a:rPr>
              <a:t>e</a:t>
            </a:r>
            <a:r>
              <a:rPr lang="en-US" sz="1800">
                <a:latin typeface="Arial" panose="020B0604020202020204" pitchFamily="34" charset="0"/>
              </a:rPr>
              <a:t>(1-p</a:t>
            </a:r>
            <a:r>
              <a:rPr lang="en-US" sz="1800" baseline="-25000">
                <a:latin typeface="Arial" panose="020B0604020202020204" pitchFamily="34" charset="0"/>
              </a:rPr>
              <a:t>0</a:t>
            </a:r>
            <a:r>
              <a:rPr lang="en-US" sz="1800">
                <a:latin typeface="Arial" panose="020B0604020202020204" pitchFamily="34" charset="0"/>
              </a:rPr>
              <a:t>)ln(1-p</a:t>
            </a:r>
            <a:r>
              <a:rPr lang="en-US" sz="1800" baseline="-25000">
                <a:latin typeface="Arial" panose="020B0604020202020204" pitchFamily="34" charset="0"/>
              </a:rPr>
              <a:t>0</a:t>
            </a:r>
            <a:r>
              <a:rPr lang="en-US" sz="180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                         p</a:t>
            </a:r>
            <a:r>
              <a:rPr lang="en-US" sz="1800" baseline="-25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2590800" y="6096000"/>
            <a:ext cx="1752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4419600" y="5827713"/>
            <a:ext cx="423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where N</a:t>
            </a:r>
            <a:r>
              <a:rPr lang="en-US" sz="1800" baseline="-25000">
                <a:latin typeface="Arial" panose="020B0604020202020204" pitchFamily="34" charset="0"/>
              </a:rPr>
              <a:t>e</a:t>
            </a:r>
            <a:r>
              <a:rPr lang="en-US" sz="1800">
                <a:latin typeface="Arial" panose="020B0604020202020204" pitchFamily="34" charset="0"/>
              </a:rPr>
              <a:t> is the effective population size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19600" y="6392863"/>
            <a:ext cx="3967817" cy="369332"/>
          </a:xfrm>
          <a:prstGeom prst="rect">
            <a:avLst/>
          </a:prstGeom>
          <a:noFill/>
          <a:ln w="19050" cap="sq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</a:rPr>
              <a:t>A lot of variation around this estimate</a:t>
            </a:r>
            <a:endParaRPr lang="en-US" sz="18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Population Size</a:t>
            </a:r>
            <a:endParaRPr kumimoji="1" 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533400" y="2362200"/>
            <a:ext cx="822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How do you think this would affect our assumptions/calculations?</a:t>
            </a:r>
            <a:endParaRPr kumimoji="1" lang="en-US" sz="2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3732" name="Rectangle 6"/>
          <p:cNvSpPr>
            <a:spLocks noChangeArrowheads="1"/>
          </p:cNvSpPr>
          <p:nvPr/>
        </p:nvSpPr>
        <p:spPr bwMode="auto">
          <a:xfrm>
            <a:off x="228600" y="1905000"/>
            <a:ext cx="640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Example:    Population of 1000 people, but only 1 male</a:t>
            </a:r>
          </a:p>
        </p:txBody>
      </p:sp>
      <p:sp>
        <p:nvSpPr>
          <p:cNvPr id="73733" name="Rectangle 7"/>
          <p:cNvSpPr>
            <a:spLocks noChangeArrowheads="1"/>
          </p:cNvSpPr>
          <p:nvPr/>
        </p:nvSpPr>
        <p:spPr bwMode="auto">
          <a:xfrm>
            <a:off x="228600" y="3276600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Solution:  Effective population size</a:t>
            </a:r>
          </a:p>
        </p:txBody>
      </p:sp>
      <p:sp>
        <p:nvSpPr>
          <p:cNvPr id="73734" name="Rectangle 8"/>
          <p:cNvSpPr>
            <a:spLocks noChangeArrowheads="1"/>
          </p:cNvSpPr>
          <p:nvPr/>
        </p:nvSpPr>
        <p:spPr bwMode="auto">
          <a:xfrm>
            <a:off x="1447800" y="38100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N</a:t>
            </a:r>
            <a:r>
              <a:rPr lang="en-US" sz="2000" baseline="-25000">
                <a:latin typeface="Arial" panose="020B0604020202020204" pitchFamily="34" charset="0"/>
              </a:rPr>
              <a:t>f</a:t>
            </a:r>
            <a:r>
              <a:rPr lang="en-US" sz="2000">
                <a:latin typeface="Arial" panose="020B0604020202020204" pitchFamily="34" charset="0"/>
              </a:rPr>
              <a:t> females  and N</a:t>
            </a:r>
            <a:r>
              <a:rPr lang="en-US" sz="2000" baseline="-25000">
                <a:latin typeface="Arial" panose="020B0604020202020204" pitchFamily="34" charset="0"/>
              </a:rPr>
              <a:t>m</a:t>
            </a:r>
            <a:r>
              <a:rPr lang="en-US" sz="2000">
                <a:latin typeface="Arial" panose="020B0604020202020204" pitchFamily="34" charset="0"/>
              </a:rPr>
              <a:t> males </a:t>
            </a:r>
          </a:p>
        </p:txBody>
      </p:sp>
      <p:sp>
        <p:nvSpPr>
          <p:cNvPr id="73735" name="Rectangle 9"/>
          <p:cNvSpPr>
            <a:spLocks noChangeArrowheads="1"/>
          </p:cNvSpPr>
          <p:nvPr/>
        </p:nvSpPr>
        <p:spPr bwMode="auto">
          <a:xfrm>
            <a:off x="1981200" y="460375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N</a:t>
            </a:r>
            <a:r>
              <a:rPr lang="en-US" sz="2000" baseline="-25000">
                <a:solidFill>
                  <a:schemeClr val="accent2"/>
                </a:solidFill>
                <a:latin typeface="Arial" panose="020B0604020202020204" pitchFamily="34" charset="0"/>
              </a:rPr>
              <a:t>e</a:t>
            </a: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 = </a:t>
            </a:r>
            <a:endParaRPr kumimoji="1" lang="en-US" sz="2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3736" name="Text Box 10"/>
          <p:cNvSpPr txBox="1">
            <a:spLocks noChangeArrowheads="1"/>
          </p:cNvSpPr>
          <p:nvPr/>
        </p:nvSpPr>
        <p:spPr bwMode="auto">
          <a:xfrm>
            <a:off x="5394325" y="3240088"/>
            <a:ext cx="35972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hlink"/>
                </a:solidFill>
                <a:latin typeface="Arial" panose="020B0604020202020204" pitchFamily="34" charset="0"/>
              </a:rPr>
              <a:t>More complicated formulae exist for populations that are changing in size over time.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hlink"/>
                </a:solidFill>
                <a:latin typeface="Arial" panose="020B0604020202020204" pitchFamily="34" charset="0"/>
              </a:rPr>
              <a:t>(not covered in this course)</a:t>
            </a:r>
            <a:endParaRPr lang="en-US" sz="2000">
              <a:solidFill>
                <a:schemeClr val="hlink"/>
              </a:solidFill>
            </a:endParaRPr>
          </a:p>
        </p:txBody>
      </p:sp>
      <p:sp>
        <p:nvSpPr>
          <p:cNvPr id="73737" name="Rectangle 11"/>
          <p:cNvSpPr>
            <a:spLocks noChangeArrowheads="1"/>
          </p:cNvSpPr>
          <p:nvPr/>
        </p:nvSpPr>
        <p:spPr bwMode="auto">
          <a:xfrm>
            <a:off x="2514600" y="481647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  N</a:t>
            </a:r>
            <a:r>
              <a:rPr lang="en-US" sz="2000" baseline="-25000">
                <a:solidFill>
                  <a:schemeClr val="accent2"/>
                </a:solidFill>
                <a:latin typeface="Arial" panose="020B0604020202020204" pitchFamily="34" charset="0"/>
              </a:rPr>
              <a:t>m</a:t>
            </a: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 + N</a:t>
            </a:r>
            <a:r>
              <a:rPr lang="en-US" sz="2000" baseline="-25000">
                <a:solidFill>
                  <a:schemeClr val="accent2"/>
                </a:solidFill>
                <a:latin typeface="Arial" panose="020B0604020202020204" pitchFamily="34" charset="0"/>
              </a:rPr>
              <a:t>f</a:t>
            </a:r>
            <a:endParaRPr kumimoji="1" lang="en-US" sz="2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3738" name="Rectangle 12"/>
          <p:cNvSpPr>
            <a:spLocks noChangeArrowheads="1"/>
          </p:cNvSpPr>
          <p:nvPr/>
        </p:nvSpPr>
        <p:spPr bwMode="auto">
          <a:xfrm>
            <a:off x="2667000" y="4419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4 N</a:t>
            </a:r>
            <a:r>
              <a:rPr lang="en-US" sz="2000" baseline="-25000">
                <a:solidFill>
                  <a:schemeClr val="accent2"/>
                </a:solidFill>
                <a:latin typeface="Arial" panose="020B0604020202020204" pitchFamily="34" charset="0"/>
              </a:rPr>
              <a:t>m</a:t>
            </a: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 N</a:t>
            </a:r>
            <a:r>
              <a:rPr lang="en-US" sz="2000" baseline="-25000">
                <a:solidFill>
                  <a:schemeClr val="accent2"/>
                </a:solidFill>
                <a:latin typeface="Arial" panose="020B0604020202020204" pitchFamily="34" charset="0"/>
              </a:rPr>
              <a:t>f</a:t>
            </a:r>
            <a:endParaRPr lang="en-US" sz="2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3739" name="Line 13"/>
          <p:cNvSpPr>
            <a:spLocks noChangeShapeType="1"/>
          </p:cNvSpPr>
          <p:nvPr/>
        </p:nvSpPr>
        <p:spPr bwMode="auto">
          <a:xfrm>
            <a:off x="2667000" y="4816475"/>
            <a:ext cx="1066800" cy="0"/>
          </a:xfrm>
          <a:prstGeom prst="line">
            <a:avLst/>
          </a:prstGeom>
          <a:noFill/>
          <a:ln w="1905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drift operate in real human populations?</a:t>
            </a:r>
            <a:endParaRPr kumimoji="1" 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1600200" y="2362200"/>
            <a:ext cx="563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Migration, environmental disasters/epidemics, social factors (religion)</a:t>
            </a:r>
            <a:endParaRPr kumimoji="1" lang="en-US" sz="2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304800" y="838200"/>
            <a:ext cx="883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Why important for humans?</a:t>
            </a:r>
            <a:endParaRPr kumimoji="1" lang="en-US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914400" y="1295400"/>
            <a:ext cx="762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Until recently (last 5000 yrs), most human populations were small 	- ergo, drift could occur</a:t>
            </a:r>
            <a:endParaRPr kumimoji="1" lang="en-US" sz="2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914400" y="3200400"/>
            <a:ext cx="640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• Drift mostly comes into play when the population is </a:t>
            </a:r>
            <a:r>
              <a:rPr lang="en-US" sz="2000" i="1" u="sng">
                <a:latin typeface="Arial" panose="020B0604020202020204" pitchFamily="34" charset="0"/>
              </a:rPr>
              <a:t>genetically</a:t>
            </a:r>
            <a:r>
              <a:rPr lang="en-US" sz="2000">
                <a:latin typeface="Arial" panose="020B0604020202020204" pitchFamily="34" charset="0"/>
              </a:rPr>
              <a:t> isolated.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914400" y="1981200"/>
            <a:ext cx="762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New small isolated populations form recently due to:</a:t>
            </a:r>
            <a:endParaRPr kumimoji="1" lang="en-US" sz="2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drift operate in real human populations?</a:t>
            </a:r>
            <a:endParaRPr kumimoji="1" 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152400" y="685800"/>
            <a:ext cx="883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 u="sng">
                <a:latin typeface="Arial" panose="020B0604020202020204" pitchFamily="34" charset="0"/>
              </a:rPr>
              <a:t>Bottleneck</a:t>
            </a:r>
            <a:endParaRPr kumimoji="1" lang="en-US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152400" y="1905000"/>
            <a:ext cx="640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 u="sng">
                <a:latin typeface="Arial" panose="020B0604020202020204" pitchFamily="34" charset="0"/>
              </a:rPr>
              <a:t>Founder Effect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838200" y="2286000"/>
            <a:ext cx="807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Genetic effects on a population started by a small group of individuals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77830" name="Rectangle 8"/>
          <p:cNvSpPr>
            <a:spLocks noChangeArrowheads="1"/>
          </p:cNvSpPr>
          <p:nvPr/>
        </p:nvSpPr>
        <p:spPr bwMode="auto">
          <a:xfrm>
            <a:off x="838200" y="1066800"/>
            <a:ext cx="556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Large population is reduced, then re-expands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77831" name="Rectangle 9"/>
          <p:cNvSpPr>
            <a:spLocks noChangeArrowheads="1"/>
          </p:cNvSpPr>
          <p:nvPr/>
        </p:nvSpPr>
        <p:spPr bwMode="auto">
          <a:xfrm>
            <a:off x="990600" y="2819400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As a result, alleles in the founder group become the alleles in the population</a:t>
            </a:r>
          </a:p>
        </p:txBody>
      </p:sp>
      <p:sp>
        <p:nvSpPr>
          <p:cNvPr id="77832" name="Rectangle 10"/>
          <p:cNvSpPr>
            <a:spLocks noChangeArrowheads="1"/>
          </p:cNvSpPr>
          <p:nvPr/>
        </p:nvSpPr>
        <p:spPr bwMode="auto">
          <a:xfrm>
            <a:off x="990600" y="3505200"/>
            <a:ext cx="815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Ex. If 100 alleles emigrate to the desert, </a:t>
            </a:r>
            <a:r>
              <a:rPr lang="en-US" sz="2000">
                <a:solidFill>
                  <a:schemeClr val="hlink"/>
                </a:solidFill>
                <a:latin typeface="Arial" panose="020B0604020202020204" pitchFamily="34" charset="0"/>
              </a:rPr>
              <a:t>THAT IS</a:t>
            </a:r>
            <a:r>
              <a:rPr lang="en-US" sz="2000">
                <a:latin typeface="Arial" panose="020B0604020202020204" pitchFamily="34" charset="0"/>
              </a:rPr>
              <a:t> the new population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Founder effect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In a large population, q = 0.001 for a recessive disease. Call the disease allele “a.”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50 individuals join a religious cult and go off and form an isolated commune.</a:t>
            </a:r>
            <a:endParaRPr lang="en-US" sz="2400" smtClean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one of those individuals carries the “a” allele, what’s the allele frequency in the new population?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might this affect the new population going forward?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Founder Effects are Important </a:t>
            </a:r>
            <a:endParaRPr kumimoji="1" 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027" name="Rectangle 3"/>
          <p:cNvSpPr>
            <a:spLocks noChangeArrowheads="1"/>
          </p:cNvSpPr>
          <p:nvPr/>
        </p:nvSpPr>
        <p:spPr bwMode="auto">
          <a:xfrm>
            <a:off x="304800" y="758825"/>
            <a:ext cx="8382000" cy="533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Because the founder effect occurs </a:t>
            </a:r>
            <a:r>
              <a:rPr lang="en-US" sz="2000">
                <a:solidFill>
                  <a:schemeClr val="hlink"/>
                </a:solidFill>
                <a:latin typeface="Arial" panose="020B0604020202020204" pitchFamily="34" charset="0"/>
              </a:rPr>
              <a:t>at every locus</a:t>
            </a:r>
            <a:r>
              <a:rPr lang="en-US" sz="2000">
                <a:latin typeface="Arial" panose="020B0604020202020204" pitchFamily="34" charset="0"/>
              </a:rPr>
              <a:t>, there will be some loci with very different allele frequencies than those in the population from which the founders came.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Thought experiment: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	- Genome consists of 1000 loci with disease alleles.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	- Disease allele at each locus has frequency q = 0.001.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	- Choose a new population of 100 alleles at each locus.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Results of one random example of choosing this new population: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             </a:t>
            </a:r>
            <a:r>
              <a:rPr lang="en-US" sz="2000">
                <a:solidFill>
                  <a:schemeClr val="hlink"/>
                </a:solidFill>
                <a:latin typeface="Arial" panose="020B0604020202020204" pitchFamily="34" charset="0"/>
              </a:rPr>
              <a:t>of the 1000 loci of interest: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	</a:t>
            </a:r>
            <a:r>
              <a:rPr lang="en-US" sz="1600">
                <a:latin typeface="Arial" panose="020B0604020202020204" pitchFamily="34" charset="0"/>
              </a:rPr>
              <a:t>- 900 loci:	  0 copies of the disease allele in the new population  (</a:t>
            </a:r>
            <a:r>
              <a:rPr lang="en-US" sz="1600" i="1">
                <a:latin typeface="Arial" panose="020B0604020202020204" pitchFamily="34" charset="0"/>
              </a:rPr>
              <a:t>q</a:t>
            </a:r>
            <a:r>
              <a:rPr lang="en-US" sz="1600">
                <a:latin typeface="Arial" panose="020B0604020202020204" pitchFamily="34" charset="0"/>
              </a:rPr>
              <a:t> = 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	- 95 loci:	  1 copy of the disease allele in the new population	    (</a:t>
            </a:r>
            <a:r>
              <a:rPr lang="en-US" sz="1600" i="1">
                <a:latin typeface="Arial" panose="020B0604020202020204" pitchFamily="34" charset="0"/>
              </a:rPr>
              <a:t>q</a:t>
            </a:r>
            <a:r>
              <a:rPr lang="en-US" sz="1600">
                <a:latin typeface="Arial" panose="020B0604020202020204" pitchFamily="34" charset="0"/>
              </a:rPr>
              <a:t> = .01)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	- 4 loci:	  2 copies of the disease allele in the new population  (</a:t>
            </a:r>
            <a:r>
              <a:rPr lang="en-US" sz="1600" i="1">
                <a:latin typeface="Arial" panose="020B0604020202020204" pitchFamily="34" charset="0"/>
              </a:rPr>
              <a:t>q</a:t>
            </a:r>
            <a:r>
              <a:rPr lang="en-US" sz="1600">
                <a:latin typeface="Arial" panose="020B0604020202020204" pitchFamily="34" charset="0"/>
              </a:rPr>
              <a:t> = .02)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Arial" panose="020B0604020202020204" pitchFamily="34" charset="0"/>
              </a:rPr>
              <a:t>	- 1 locus: 	  3 copies of the disease allele in the new population  (</a:t>
            </a:r>
            <a:r>
              <a:rPr lang="en-US" sz="1600" i="1">
                <a:latin typeface="Arial" panose="020B0604020202020204" pitchFamily="34" charset="0"/>
              </a:rPr>
              <a:t>q</a:t>
            </a:r>
            <a:r>
              <a:rPr lang="en-US" sz="1600">
                <a:latin typeface="Arial" panose="020B0604020202020204" pitchFamily="34" charset="0"/>
              </a:rPr>
              <a:t> = .03)	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641028" name="Text Box 4"/>
          <p:cNvSpPr txBox="1">
            <a:spLocks noChangeArrowheads="1"/>
          </p:cNvSpPr>
          <p:nvPr/>
        </p:nvSpPr>
        <p:spPr bwMode="auto">
          <a:xfrm>
            <a:off x="533400" y="6019800"/>
            <a:ext cx="8458200" cy="660400"/>
          </a:xfrm>
          <a:prstGeom prst="rect">
            <a:avLst/>
          </a:prstGeom>
          <a:noFill/>
          <a:ln w="19050" cap="sq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Arial" panose="020B0604020202020204" pitchFamily="34" charset="0"/>
              </a:rPr>
              <a:t>Take home message:  Founder effect = new population has decreased risk for many genetic diseases but greatly increased risk for few genetic diseases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 bldLvl="2" autoUpdateAnimBg="0"/>
      <p:bldP spid="6410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happens after the founder effect?</a:t>
            </a:r>
            <a:endParaRPr kumimoji="1" 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0" y="1219200"/>
            <a:ext cx="8839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Times" panose="02020603050405020304" pitchFamily="18" charset="0"/>
              <a:buAutoNum type="arabicParenBoth"/>
            </a:pPr>
            <a:r>
              <a:rPr lang="en-US" sz="2000">
                <a:latin typeface="Arial" panose="020B0604020202020204" pitchFamily="34" charset="0"/>
              </a:rPr>
              <a:t>Genetic drift: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AutoNum type="arabicParenBoth"/>
            </a:pPr>
            <a:endParaRPr lang="en-US" sz="200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 typeface="Times" panose="02020603050405020304" pitchFamily="18" charset="0"/>
              <a:buNone/>
            </a:pPr>
            <a:r>
              <a:rPr kumimoji="1" lang="en-US" sz="2000">
                <a:solidFill>
                  <a:schemeClr val="tx2"/>
                </a:solidFill>
                <a:latin typeface="Arial" panose="020B0604020202020204" pitchFamily="34" charset="0"/>
              </a:rPr>
              <a:t>What happens in the first few generations?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3200400"/>
            <a:ext cx="6400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arenBoth" startAt="2"/>
            </a:pPr>
            <a:r>
              <a:rPr lang="en-US" sz="2000">
                <a:latin typeface="Arial" panose="020B0604020202020204" pitchFamily="34" charset="0"/>
              </a:rPr>
              <a:t>Other violations to H-W assumptions:</a:t>
            </a:r>
          </a:p>
          <a:p>
            <a:pPr lvl="2">
              <a:spcBef>
                <a:spcPct val="0"/>
              </a:spcBef>
            </a:pPr>
            <a:r>
              <a:rPr lang="en-US" sz="2000">
                <a:latin typeface="Arial" panose="020B0604020202020204" pitchFamily="34" charset="0"/>
              </a:rPr>
              <a:t>Inbreeding</a:t>
            </a:r>
          </a:p>
          <a:p>
            <a:pPr lvl="2">
              <a:spcBef>
                <a:spcPct val="0"/>
              </a:spcBef>
            </a:pPr>
            <a:r>
              <a:rPr lang="en-US" sz="2000">
                <a:latin typeface="Arial" panose="020B0604020202020204" pitchFamily="34" charset="0"/>
              </a:rPr>
              <a:t>Mutation</a:t>
            </a:r>
          </a:p>
          <a:p>
            <a:pPr lvl="2">
              <a:spcBef>
                <a:spcPct val="0"/>
              </a:spcBef>
            </a:pPr>
            <a:r>
              <a:rPr lang="en-US" sz="2000">
                <a:latin typeface="Arial" panose="020B0604020202020204" pitchFamily="34" charset="0"/>
              </a:rPr>
              <a:t>Natural selection</a:t>
            </a:r>
          </a:p>
        </p:txBody>
      </p:sp>
      <p:sp>
        <p:nvSpPr>
          <p:cNvPr id="83973" name="Rectangle 6"/>
          <p:cNvSpPr>
            <a:spLocks noChangeArrowheads="1"/>
          </p:cNvSpPr>
          <p:nvPr/>
        </p:nvSpPr>
        <p:spPr bwMode="auto">
          <a:xfrm>
            <a:off x="914400" y="609600"/>
            <a:ext cx="739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After we found a small population, what happens next?</a:t>
            </a:r>
          </a:p>
        </p:txBody>
      </p:sp>
      <p:sp>
        <p:nvSpPr>
          <p:cNvPr id="498695" name="Rectangle 7"/>
          <p:cNvSpPr>
            <a:spLocks noChangeArrowheads="1"/>
          </p:cNvSpPr>
          <p:nvPr/>
        </p:nvSpPr>
        <p:spPr bwMode="auto">
          <a:xfrm>
            <a:off x="6096000" y="1828800"/>
            <a:ext cx="190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Drift eliminates alleles (randomly)</a:t>
            </a: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83975" name="Rectangle 8"/>
          <p:cNvSpPr>
            <a:spLocks noChangeArrowheads="1"/>
          </p:cNvSpPr>
          <p:nvPr/>
        </p:nvSpPr>
        <p:spPr bwMode="auto">
          <a:xfrm>
            <a:off x="457200" y="2117725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Remove a few founder alleles,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but increase others</a:t>
            </a:r>
          </a:p>
        </p:txBody>
      </p:sp>
      <p:sp>
        <p:nvSpPr>
          <p:cNvPr id="498697" name="Rectangle 9"/>
          <p:cNvSpPr>
            <a:spLocks noChangeArrowheads="1"/>
          </p:cNvSpPr>
          <p:nvPr/>
        </p:nvSpPr>
        <p:spPr bwMode="auto">
          <a:xfrm>
            <a:off x="6172200" y="3686175"/>
            <a:ext cx="2438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hlink"/>
                </a:solidFill>
                <a:latin typeface="Arial" panose="020B0604020202020204" pitchFamily="34" charset="0"/>
              </a:rPr>
              <a:t>(more on these in upcoming lectures)</a:t>
            </a:r>
          </a:p>
        </p:txBody>
      </p:sp>
      <p:sp>
        <p:nvSpPr>
          <p:cNvPr id="498700" name="AutoShape 12"/>
          <p:cNvSpPr>
            <a:spLocks/>
          </p:cNvSpPr>
          <p:nvPr/>
        </p:nvSpPr>
        <p:spPr bwMode="auto">
          <a:xfrm>
            <a:off x="5715000" y="16002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1905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98701" name="AutoShape 13"/>
          <p:cNvSpPr>
            <a:spLocks/>
          </p:cNvSpPr>
          <p:nvPr/>
        </p:nvSpPr>
        <p:spPr bwMode="auto">
          <a:xfrm>
            <a:off x="5715000" y="35052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1905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98702" name="Rectangle 14"/>
          <p:cNvSpPr>
            <a:spLocks noChangeArrowheads="1"/>
          </p:cNvSpPr>
          <p:nvPr/>
        </p:nvSpPr>
        <p:spPr bwMode="auto">
          <a:xfrm>
            <a:off x="381000" y="4876800"/>
            <a:ext cx="640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 u="sng">
                <a:solidFill>
                  <a:schemeClr val="accent2"/>
                </a:solidFill>
                <a:latin typeface="Arial" panose="020B0604020202020204" pitchFamily="34" charset="0"/>
              </a:rPr>
              <a:t>Overall Result</a:t>
            </a:r>
          </a:p>
        </p:txBody>
      </p:sp>
      <p:sp>
        <p:nvSpPr>
          <p:cNvPr id="498703" name="Rectangle 15"/>
          <p:cNvSpPr>
            <a:spLocks noChangeArrowheads="1"/>
          </p:cNvSpPr>
          <p:nvPr/>
        </p:nvSpPr>
        <p:spPr bwMode="auto">
          <a:xfrm>
            <a:off x="381000" y="5165725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• Lots of small populations have genetic variation caused by  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  founder effects and drift.</a:t>
            </a:r>
          </a:p>
        </p:txBody>
      </p:sp>
      <p:sp>
        <p:nvSpPr>
          <p:cNvPr id="498704" name="Rectangle 16"/>
          <p:cNvSpPr>
            <a:spLocks noChangeArrowheads="1"/>
          </p:cNvSpPr>
          <p:nvPr/>
        </p:nvSpPr>
        <p:spPr bwMode="auto">
          <a:xfrm>
            <a:off x="381000" y="5791200"/>
            <a:ext cx="861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• Different populations will have different “common” genetic diseases</a:t>
            </a:r>
          </a:p>
        </p:txBody>
      </p:sp>
      <p:sp>
        <p:nvSpPr>
          <p:cNvPr id="498705" name="Rectangle 17"/>
          <p:cNvSpPr>
            <a:spLocks noChangeArrowheads="1"/>
          </p:cNvSpPr>
          <p:nvPr/>
        </p:nvSpPr>
        <p:spPr bwMode="auto">
          <a:xfrm>
            <a:off x="533400" y="6080125"/>
            <a:ext cx="861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(especially recessive diseases)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5" grpId="0" autoUpdateAnimBg="0"/>
      <p:bldP spid="498697" grpId="0" autoUpdateAnimBg="0"/>
      <p:bldP spid="498700" grpId="0" animBg="1"/>
      <p:bldP spid="498701" grpId="0" animBg="1"/>
      <p:bldP spid="498702" grpId="0"/>
      <p:bldP spid="498703" grpId="0"/>
      <p:bldP spid="498704" grpId="0"/>
      <p:bldP spid="4987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After this lecture you will need to be able to: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explain the qualitative effects of genetic drift on a population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founder effects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bottleneck effects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rare disease alleles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use Binomial distribution to calculate probabilities of having </a:t>
            </a:r>
            <a:r>
              <a:rPr lang="en-US" sz="2000" i="1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alleles in the next generation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calculate: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effective population size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probability of allele going to fixation at some point in the future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approximate number of generations until allele fixation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Genetic drift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drift simulations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effect of sample size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effect of starting allele frequency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allele fixation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founder effect, bottleneck effect,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Calculations: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binomial formula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effective population size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probability of allele going to fixation at some point in the future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approximate number of generations until allele fixation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</a:rPr>
              <a:t>The big picture:  Evolution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>
                <a:latin typeface="Arial" panose="020B0604020202020204" pitchFamily="34" charset="0"/>
              </a:rPr>
              <a:t>Definition: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latin typeface="Arial" panose="020B0604020202020204" pitchFamily="34" charset="0"/>
              </a:rPr>
              <a:t>change in the genetic composition (allele frequencies) of a population across successive generations</a:t>
            </a:r>
          </a:p>
          <a:p>
            <a:pPr eaLnBrk="1" hangingPunct="1">
              <a:lnSpc>
                <a:spcPct val="80000"/>
              </a:lnSpc>
            </a:pPr>
            <a:endParaRPr lang="en-US" sz="200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latin typeface="Arial" panose="020B0604020202020204" pitchFamily="34" charset="0"/>
              </a:rPr>
              <a:t>Evolution vs. Hardy-Weinberg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latin typeface="Arial" panose="020B0604020202020204" pitchFamily="34" charset="0"/>
              </a:rPr>
              <a:t>the H-W Law tells us that if the assumptions are met, genotype and allele frequencies do NOT change from one generation to the next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latin typeface="Arial" panose="020B0604020202020204" pitchFamily="34" charset="0"/>
              </a:rPr>
              <a:t>for evolution to occur, H-W assumptions must be violated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latin typeface="Arial" panose="020B0604020202020204" pitchFamily="34" charset="0"/>
              </a:rPr>
              <a:t>Which processes drive evolution?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>
                <a:latin typeface="Arial" panose="020B0604020202020204" pitchFamily="34" charset="0"/>
              </a:rPr>
              <a:t>mutation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>
                <a:latin typeface="Arial" panose="020B0604020202020204" pitchFamily="34" charset="0"/>
              </a:rPr>
              <a:t>natural selection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>
                <a:latin typeface="Arial" panose="020B0604020202020204" pitchFamily="34" charset="0"/>
              </a:rPr>
              <a:t>random changes in allele frequency (due to population size)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2800" smtClean="0">
                <a:solidFill>
                  <a:schemeClr val="accent2"/>
                </a:solidFill>
                <a:latin typeface="Arial" panose="020B0604020202020204" pitchFamily="34" charset="0"/>
              </a:rPr>
              <a:t>genetic drift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>
                <a:latin typeface="Arial" panose="020B0604020202020204" pitchFamily="34" charset="0"/>
                <a:cs typeface="Arial" panose="020B0604020202020204" pitchFamily="34" charset="0"/>
              </a:rPr>
              <a:t>Hardy-Weinberg assumptions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8304213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diploid organism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sexual reproduction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nonoverlapping generations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random mating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400" smtClean="0">
                <a:solidFill>
                  <a:srgbClr val="E308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population size</a:t>
            </a:r>
            <a:endParaRPr kumimoji="1"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equal allele frequencies in the sexes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no migration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no mutation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no selection</a:t>
            </a:r>
          </a:p>
          <a:p>
            <a:pPr eaLnBrk="1" hangingPunct="1">
              <a:lnSpc>
                <a:spcPct val="90000"/>
              </a:lnSpc>
            </a:pPr>
            <a:endParaRPr kumimoji="1"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Definition of Drift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 changes in allele frequency by </a:t>
            </a:r>
            <a:r>
              <a:rPr lang="en-US" sz="28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chance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 in finite populations.</a:t>
            </a:r>
          </a:p>
          <a:p>
            <a:pPr eaLnBrk="1" hangingPunct="1">
              <a:buFontTx/>
              <a:buNone/>
            </a:pPr>
            <a:endParaRPr 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Key points:</a:t>
            </a:r>
          </a:p>
          <a:p>
            <a:pPr eaLnBrk="1" hangingPunct="1">
              <a:buFontTx/>
              <a:buNone/>
            </a:pPr>
            <a:endParaRPr 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Particularly important for </a:t>
            </a:r>
            <a:r>
              <a:rPr lang="en-US" sz="28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 populations.</a:t>
            </a:r>
          </a:p>
          <a:p>
            <a:pPr eaLnBrk="1" hangingPunct="1">
              <a:buFontTx/>
              <a:buNone/>
            </a:pPr>
            <a:endParaRPr 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Due to the random sampling of gametes.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Why does drift happen?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7724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:  random sampling of alleles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 of large numbers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” predicts random sampling of alleles will have a small effect in large populations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however…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populations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, random sampling of alleles can greatly affect allele frequencies in the next generation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Why does drift happen?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Scenario: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Population of N = 4 individuals (8 alleles)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				4 </a:t>
            </a:r>
            <a:r>
              <a:rPr lang="en-US" sz="19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 alleles  and   4 </a:t>
            </a:r>
            <a:r>
              <a:rPr lang="en-US" sz="19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 alleles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				P(</a:t>
            </a:r>
            <a:r>
              <a:rPr lang="en-US" sz="19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) = 0.5	P(</a:t>
            </a:r>
            <a:r>
              <a:rPr lang="en-US" sz="19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) = 0.5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9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HWE says that in the next generation we will have: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9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    P(</a:t>
            </a:r>
            <a:r>
              <a:rPr lang="en-US" sz="17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) = p</a:t>
            </a:r>
            <a:r>
              <a:rPr lang="en-US" sz="1700" baseline="300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 		P(</a:t>
            </a:r>
            <a:r>
              <a:rPr lang="en-US" sz="17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7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) = 2pq 	P(</a:t>
            </a:r>
            <a:r>
              <a:rPr lang="en-US" sz="17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) = q</a:t>
            </a:r>
            <a:r>
              <a:rPr lang="en-US" sz="1700" baseline="300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    P(</a:t>
            </a:r>
            <a:r>
              <a:rPr lang="en-US" sz="17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) = 0.25 	P(</a:t>
            </a:r>
            <a:r>
              <a:rPr lang="en-US" sz="170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7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) = 0.5	P(</a:t>
            </a:r>
            <a:r>
              <a:rPr lang="en-US" sz="17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) = 0.25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00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B8AAFF"/>
      </a:accent5>
      <a:accent6>
        <a:srgbClr val="E70000"/>
      </a:accent6>
      <a:hlink>
        <a:srgbClr val="0000FF"/>
      </a:hlink>
      <a:folHlink>
        <a:srgbClr val="00FF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00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E70000"/>
        </a:accent6>
        <a:hlink>
          <a:srgbClr val="0000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X:Templates:Presentations:Designs:Blank Presentation</Template>
  <TotalTime>5978</TotalTime>
  <Words>2661</Words>
  <Application>Microsoft Office PowerPoint</Application>
  <PresentationFormat>On-screen Show (4:3)</PresentationFormat>
  <Paragraphs>580</Paragraphs>
  <Slides>40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Times</vt:lpstr>
      <vt:lpstr>Times New Roman</vt:lpstr>
      <vt:lpstr>Blank Presentation</vt:lpstr>
      <vt:lpstr>Course outline</vt:lpstr>
      <vt:lpstr>Course outline</vt:lpstr>
      <vt:lpstr>Genetic Drift Feb. 4, 2015</vt:lpstr>
      <vt:lpstr>Objectives</vt:lpstr>
      <vt:lpstr>The big picture:  Evolution</vt:lpstr>
      <vt:lpstr>Hardy-Weinberg assumptions</vt:lpstr>
      <vt:lpstr>Definition of Drift</vt:lpstr>
      <vt:lpstr>Why does drift happen?</vt:lpstr>
      <vt:lpstr>Why does drift happen?</vt:lpstr>
      <vt:lpstr>Why does drift happen?</vt:lpstr>
      <vt:lpstr>Why does drift happen?</vt:lpstr>
      <vt:lpstr>Why does drift happen?</vt:lpstr>
      <vt:lpstr>Why does drift happen?</vt:lpstr>
      <vt:lpstr>Why does drift happen?</vt:lpstr>
      <vt:lpstr>Why does drift happen?</vt:lpstr>
      <vt:lpstr>Why does drift happen?</vt:lpstr>
      <vt:lpstr>Wright-Fisher model</vt:lpstr>
      <vt:lpstr>Wright-Fisher model</vt:lpstr>
      <vt:lpstr>Example: Two-Allele Model for Drift</vt:lpstr>
      <vt:lpstr>What happens in long term?</vt:lpstr>
      <vt:lpstr>What happens in long term?</vt:lpstr>
      <vt:lpstr>What happens in long term?</vt:lpstr>
      <vt:lpstr>What happens in long term?</vt:lpstr>
      <vt:lpstr>What happens in long term?</vt:lpstr>
      <vt:lpstr>What happens in long term?</vt:lpstr>
      <vt:lpstr>What happens in long term?</vt:lpstr>
      <vt:lpstr>What happens in long term?</vt:lpstr>
      <vt:lpstr>What happens in long term?</vt:lpstr>
      <vt:lpstr>What happens in long term?</vt:lpstr>
      <vt:lpstr>What happens in long term?</vt:lpstr>
      <vt:lpstr>Genetic Drift Simulations </vt:lpstr>
      <vt:lpstr>Long-term results</vt:lpstr>
      <vt:lpstr>Long-term results</vt:lpstr>
      <vt:lpstr>Effective Population Size</vt:lpstr>
      <vt:lpstr>How does drift operate in real human populations?</vt:lpstr>
      <vt:lpstr>How does drift operate in real human populations?</vt:lpstr>
      <vt:lpstr>Founder effect example</vt:lpstr>
      <vt:lpstr>Why Founder Effects are Important </vt:lpstr>
      <vt:lpstr>What happens after the founder effect?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Gene Expression Data –   Experimental Variability Considerations</dc:title>
  <dc:creator>M. Michael Barmada</dc:creator>
  <cp:lastModifiedBy>John Shaffer</cp:lastModifiedBy>
  <cp:revision>501</cp:revision>
  <cp:lastPrinted>2002-08-20T18:27:02Z</cp:lastPrinted>
  <dcterms:created xsi:type="dcterms:W3CDTF">2000-05-08T11:01:19Z</dcterms:created>
  <dcterms:modified xsi:type="dcterms:W3CDTF">2015-02-04T03:23:42Z</dcterms:modified>
</cp:coreProperties>
</file>