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50"/>
  </p:notesMasterIdLst>
  <p:sldIdLst>
    <p:sldId id="413" r:id="rId2"/>
    <p:sldId id="414" r:id="rId3"/>
    <p:sldId id="371" r:id="rId4"/>
    <p:sldId id="422" r:id="rId5"/>
    <p:sldId id="358" r:id="rId6"/>
    <p:sldId id="372" r:id="rId7"/>
    <p:sldId id="446" r:id="rId8"/>
    <p:sldId id="373" r:id="rId9"/>
    <p:sldId id="423" r:id="rId10"/>
    <p:sldId id="362" r:id="rId11"/>
    <p:sldId id="424" r:id="rId12"/>
    <p:sldId id="374" r:id="rId13"/>
    <p:sldId id="425" r:id="rId14"/>
    <p:sldId id="426" r:id="rId15"/>
    <p:sldId id="427" r:id="rId16"/>
    <p:sldId id="375" r:id="rId17"/>
    <p:sldId id="376" r:id="rId18"/>
    <p:sldId id="428" r:id="rId19"/>
    <p:sldId id="429" r:id="rId20"/>
    <p:sldId id="419" r:id="rId21"/>
    <p:sldId id="421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377" r:id="rId30"/>
    <p:sldId id="405" r:id="rId31"/>
    <p:sldId id="443" r:id="rId32"/>
    <p:sldId id="447" r:id="rId33"/>
    <p:sldId id="444" r:id="rId34"/>
    <p:sldId id="406" r:id="rId35"/>
    <p:sldId id="440" r:id="rId36"/>
    <p:sldId id="437" r:id="rId37"/>
    <p:sldId id="438" r:id="rId38"/>
    <p:sldId id="441" r:id="rId39"/>
    <p:sldId id="381" r:id="rId40"/>
    <p:sldId id="382" r:id="rId41"/>
    <p:sldId id="415" r:id="rId42"/>
    <p:sldId id="409" r:id="rId43"/>
    <p:sldId id="389" r:id="rId44"/>
    <p:sldId id="442" r:id="rId45"/>
    <p:sldId id="391" r:id="rId46"/>
    <p:sldId id="392" r:id="rId47"/>
    <p:sldId id="393" r:id="rId48"/>
    <p:sldId id="400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AE3B1"/>
    <a:srgbClr val="21E310"/>
    <a:srgbClr val="E3BD90"/>
    <a:srgbClr val="E3740C"/>
    <a:srgbClr val="E3E0A0"/>
    <a:srgbClr val="F8F8F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76" autoAdjust="0"/>
  </p:normalViewPr>
  <p:slideViewPr>
    <p:cSldViewPr>
      <p:cViewPr varScale="1">
        <p:scale>
          <a:sx n="76" d="100"/>
          <a:sy n="76" d="100"/>
        </p:scale>
        <p:origin x="96" y="105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0"/>
    </p:cViewPr>
  </p:sorterViewPr>
  <p:notesViewPr>
    <p:cSldViewPr>
      <p:cViewPr varScale="1">
        <p:scale>
          <a:sx n="100" d="100"/>
          <a:sy n="100" d="100"/>
        </p:scale>
        <p:origin x="-1408" y="-10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81" tIns="48440" rIns="96881" bIns="48440" numCol="1" anchor="t" anchorCtr="0" compatLnSpc="1">
            <a:prstTxWarp prst="textNoShape">
              <a:avLst/>
            </a:prstTxWarp>
          </a:bodyPr>
          <a:lstStyle>
            <a:lvl1pPr defTabSz="968375" eaLnBrk="0" hangingPunct="0">
              <a:defRPr sz="13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81" tIns="48440" rIns="96881" bIns="48440" numCol="1" anchor="t" anchorCtr="0" compatLnSpc="1">
            <a:prstTxWarp prst="textNoShape">
              <a:avLst/>
            </a:prstTxWarp>
          </a:bodyPr>
          <a:lstStyle>
            <a:lvl1pPr algn="r" defTabSz="968375" eaLnBrk="0" hangingPunct="0">
              <a:defRPr sz="13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81" tIns="48440" rIns="96881" bIns="48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81" tIns="48440" rIns="96881" bIns="48440" numCol="1" anchor="b" anchorCtr="0" compatLnSpc="1">
            <a:prstTxWarp prst="textNoShape">
              <a:avLst/>
            </a:prstTxWarp>
          </a:bodyPr>
          <a:lstStyle>
            <a:lvl1pPr defTabSz="968375" eaLnBrk="0" hangingPunct="0">
              <a:defRPr sz="13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81" tIns="48440" rIns="96881" bIns="48440" numCol="1" anchor="b" anchorCtr="0" compatLnSpc="1">
            <a:prstTxWarp prst="textNoShape">
              <a:avLst/>
            </a:prstTxWarp>
          </a:bodyPr>
          <a:lstStyle>
            <a:lvl1pPr algn="r" defTabSz="968375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2F693445-A1A0-4235-98EF-B440FADC9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38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7E38FA-8625-4786-AC6D-7A410BCDE9A7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648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B849ED-16CC-4703-BBA4-4B81A0625170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996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E37DF6-6906-46BB-AE5D-4684CA804F90}" type="slidenum">
              <a:rPr lang="en-US">
                <a:latin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63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364C38-A7C1-4F1E-816D-FCA37A71C10E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598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234A33D-4B4A-431D-9C0A-AB6A51C526B3}" type="slidenum">
              <a:rPr lang="en-US">
                <a:latin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72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BC0370-4D35-4ED1-B9E2-B347F300AD9D}" type="slidenum">
              <a:rPr lang="en-US">
                <a:latin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2703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3126FA-9376-49E8-B06D-8FC962790FC7}" type="slidenum">
              <a:rPr lang="en-US">
                <a:latin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819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C1DF571-BCFB-4FCD-B4C9-2AE7A0EDC3E8}" type="slidenum">
              <a:rPr lang="en-US">
                <a:latin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06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1A5BE8-D98C-4025-B859-CC8DA5BB9630}" type="slidenum">
              <a:rPr lang="en-US">
                <a:latin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645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72E7CA-DF10-4E94-A783-55A5F9FE6432}" type="slidenum">
              <a:rPr lang="en-US">
                <a:latin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8735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A14EEF-B884-42AF-8A9E-CA39B4C7D559}" type="slidenum">
              <a:rPr lang="en-US">
                <a:latin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43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47244C-5848-4F08-BC90-37886905AF2A}" type="slidenum">
              <a:rPr lang="en-US">
                <a:latin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6751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36F478-C7BD-4B14-A4D1-E8803F3D725D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3745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4FE00A-C4BF-425F-A1DA-CF52F0485B20}" type="slidenum">
              <a:rPr lang="en-US">
                <a:latin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2681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36242B-9C7B-4057-8340-C3C12E361DB1}" type="slidenum">
              <a:rPr lang="en-US">
                <a:latin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446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EA88FF-BA1F-4C20-82C0-75807C434120}" type="slidenum">
              <a:rPr lang="en-US">
                <a:latin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1417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FFB398-8CE3-45E0-BBEC-AF4C0CF204F6}" type="slidenum">
              <a:rPr lang="en-US">
                <a:latin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8420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15BED7-BF31-4889-AA11-BF5A9D22BA68}" type="slidenum">
              <a:rPr lang="en-US">
                <a:latin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3869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CB1AA6-1946-4D96-8345-006EDC04A1D4}" type="slidenum">
              <a:rPr lang="en-US">
                <a:latin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4884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A340BF-16A8-47B1-A5FB-1B3EE5E8B178}" type="slidenum">
              <a:rPr lang="en-US">
                <a:latin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1631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69AAD8-2264-4BE2-B329-0661CABB993E}" type="slidenum">
              <a:rPr lang="en-US">
                <a:latin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2756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1F097C-5905-4248-BB34-53BD8CB06B8F}" type="slidenum">
              <a:rPr lang="en-US">
                <a:latin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50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E91383-C34E-4610-92CB-6485D25DCDF9}" type="slidenum">
              <a:rPr lang="en-US">
                <a:latin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563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AB3301-A89C-49ED-9AB6-43D54FAC630F}" type="slidenum">
              <a:rPr lang="en-US">
                <a:latin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9297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FAC3B0-6125-4EEE-A439-9814A35B1350}" type="slidenum">
              <a:rPr lang="en-US">
                <a:latin typeface="Times New Roman" panose="02020603050405020304" pitchFamily="18" charset="0"/>
              </a:rPr>
              <a:pPr/>
              <a:t>34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6416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DAE15B-0EEB-4892-B0DC-2BDB9369B20C}" type="slidenum">
              <a:rPr lang="en-US">
                <a:latin typeface="Times New Roman" panose="02020603050405020304" pitchFamily="18" charset="0"/>
              </a:rPr>
              <a:pPr/>
              <a:t>35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969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F76D37-FB02-40E0-A4B8-7A599481F462}" type="slidenum">
              <a:rPr lang="en-US">
                <a:latin typeface="Times New Roman" panose="02020603050405020304" pitchFamily="18" charset="0"/>
              </a:rPr>
              <a:pPr/>
              <a:t>36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3573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7B2CA4-BF50-482A-A13B-C29665566580}" type="slidenum">
              <a:rPr lang="en-US">
                <a:latin typeface="Times New Roman" panose="02020603050405020304" pitchFamily="18" charset="0"/>
              </a:rPr>
              <a:pPr/>
              <a:t>37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17883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93B00B-39BF-4B42-9926-EC5D52C21876}" type="slidenum">
              <a:rPr lang="en-US">
                <a:latin typeface="Times New Roman" panose="02020603050405020304" pitchFamily="18" charset="0"/>
              </a:rPr>
              <a:pPr/>
              <a:t>38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301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397265-FF98-42F6-AED2-839E0516A343}" type="slidenum">
              <a:rPr lang="en-US">
                <a:latin typeface="Times New Roman" panose="02020603050405020304" pitchFamily="18" charset="0"/>
              </a:rPr>
              <a:pPr/>
              <a:t>39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9175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6CF1AE-0675-40E8-8A78-3CF8C2317007}" type="slidenum">
              <a:rPr lang="en-US">
                <a:latin typeface="Times New Roman" panose="02020603050405020304" pitchFamily="18" charset="0"/>
              </a:rPr>
              <a:pPr/>
              <a:t>40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8730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F37BAB-CA52-4BBE-A493-1292918E6B58}" type="slidenum">
              <a:rPr lang="en-US">
                <a:latin typeface="Times New Roman" panose="02020603050405020304" pitchFamily="18" charset="0"/>
              </a:rPr>
              <a:pPr/>
              <a:t>41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75489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0297067-E261-4BDF-B1B7-7450E4F00CC4}" type="slidenum">
              <a:rPr lang="en-US">
                <a:latin typeface="Times New Roman" panose="02020603050405020304" pitchFamily="18" charset="0"/>
              </a:rPr>
              <a:pPr/>
              <a:t>42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637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3C9CAC-186D-4356-830E-3AD26B88D175}" type="slidenum">
              <a:rPr lang="en-US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87354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70814C-9031-47CC-9152-D69041D253DA}" type="slidenum">
              <a:rPr lang="en-US">
                <a:latin typeface="Times New Roman" panose="02020603050405020304" pitchFamily="18" charset="0"/>
              </a:rPr>
              <a:pPr/>
              <a:t>43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6329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E89518-CEC0-4182-B3A9-84A864B133FC}" type="slidenum">
              <a:rPr lang="en-US">
                <a:latin typeface="Times New Roman" panose="02020603050405020304" pitchFamily="18" charset="0"/>
              </a:rPr>
              <a:pPr/>
              <a:t>44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38213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4057F3-8443-43C0-9DD3-60F0139EFB1E}" type="slidenum">
              <a:rPr lang="en-US">
                <a:latin typeface="Times New Roman" panose="02020603050405020304" pitchFamily="18" charset="0"/>
              </a:rPr>
              <a:pPr/>
              <a:t>45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5025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E34BA1-8F5C-42D9-9604-12B47AB78F70}" type="slidenum">
              <a:rPr lang="en-US">
                <a:latin typeface="Times New Roman" panose="02020603050405020304" pitchFamily="18" charset="0"/>
              </a:rPr>
              <a:pPr/>
              <a:t>46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3294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A11D95-F209-4055-9DCB-4ECDAA2B8F6F}" type="slidenum">
              <a:rPr lang="en-US">
                <a:latin typeface="Times New Roman" panose="02020603050405020304" pitchFamily="18" charset="0"/>
              </a:rPr>
              <a:pPr/>
              <a:t>47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51428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0BE4DF-A433-49A2-9446-DBF699A001B2}" type="slidenum">
              <a:rPr lang="en-US">
                <a:latin typeface="Times New Roman" panose="02020603050405020304" pitchFamily="18" charset="0"/>
              </a:rPr>
              <a:pPr/>
              <a:t>48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899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7CF180-6B22-434C-BB03-700791BC6F09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404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524B11-8E13-4F90-83CE-DCCF5F644FD7}" type="slidenum">
              <a:rPr lang="en-US">
                <a:latin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346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524B11-8E13-4F90-83CE-DCCF5F644FD7}" type="slidenum">
              <a:rPr lang="en-US">
                <a:latin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58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9BD00A-2F2D-4995-B8B6-32A094966762}" type="slidenum">
              <a:rPr lang="en-US">
                <a:latin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01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612144-680F-4E5C-9F65-D07C0E10FBF3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48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2A431-DCB9-4A9A-876A-9A4166325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46216-BE71-41A0-B529-473F213B4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F747D-47D4-4967-9DD9-1D1D12341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2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0727B-7FFC-424E-9588-7E3F807B33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8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EF19F-F559-43B4-A951-787572F406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53D71-88DF-4BC9-9C58-14BB5B1FE2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3750E-56D8-4BA9-9E6F-D3063A27ED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0662A-DE21-4BCC-9AC8-6353828F15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87317-226D-4697-A953-53310535B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BA874-773F-4478-B002-6E3D4AA509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59D03-7432-49C6-AC64-6A7B62A631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2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2408DC-00A9-4C8F-9AE1-9BCA100017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076450"/>
          </a:xfrm>
        </p:spPr>
        <p:txBody>
          <a:bodyPr/>
          <a:lstStyle/>
          <a:p>
            <a:pPr eaLnBrk="1" hangingPunct="1"/>
            <a:r>
              <a:rPr lang="en-US" dirty="0" smtClean="0"/>
              <a:t>Selection</a:t>
            </a:r>
            <a:br>
              <a:rPr lang="en-US" dirty="0" smtClean="0"/>
            </a:br>
            <a:r>
              <a:rPr lang="en-US" sz="3600" dirty="0" smtClean="0"/>
              <a:t>Feb. 9, 2015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HUGEN 2022:  Population Genetics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J. Shaffer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Dept. Human Genetics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University of Pittsburgh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4800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1800" smtClean="0"/>
              <a:t>Recessive mutation (aa) that causes death in infancy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	</a:t>
            </a:r>
            <a:r>
              <a:rPr kumimoji="1" lang="en-US" sz="2400" smtClean="0"/>
              <a:t>= 1 (unaffected)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	</a:t>
            </a:r>
            <a:r>
              <a:rPr kumimoji="1" lang="en-US" sz="2400" smtClean="0"/>
              <a:t>= 1 (unaffected)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	= 0 (die)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s </a:t>
            </a:r>
            <a:r>
              <a:rPr kumimoji="1" lang="en-US" sz="2400" smtClean="0"/>
              <a:t>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(w</a:t>
            </a:r>
            <a:r>
              <a:rPr kumimoji="1" lang="en-US" sz="2400" baseline="-25000" smtClean="0"/>
              <a:t>aa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w</a:t>
            </a:r>
            <a:r>
              <a:rPr kumimoji="1" lang="en-US" sz="2400" baseline="-25000" smtClean="0"/>
              <a:t>AA</a:t>
            </a:r>
            <a:r>
              <a:rPr kumimoji="1" lang="en-US" sz="2400" smtClean="0"/>
              <a:t>) 	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(0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1) 	= 1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/>
              <a:t>	= 100% selection against aa </a:t>
            </a:r>
            <a:r>
              <a:rPr kumimoji="1" lang="en-US" sz="2400" baseline="-25000" smtClean="0"/>
              <a:t> </a:t>
            </a:r>
            <a:endParaRPr kumimoji="1"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hs </a:t>
            </a:r>
            <a:r>
              <a:rPr kumimoji="1" lang="en-US" sz="2400" smtClean="0"/>
              <a:t>= </a:t>
            </a:r>
            <a:r>
              <a:rPr kumimoji="1" lang="en-US" sz="2400" smtClean="0">
                <a:solidFill>
                  <a:schemeClr val="bg1"/>
                </a:solidFill>
              </a:rPr>
              <a:t>1 – (w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</a:t>
            </a:r>
            <a:r>
              <a:rPr kumimoji="1" lang="en-US" sz="2400" smtClean="0">
                <a:solidFill>
                  <a:schemeClr val="bg1"/>
                </a:solidFill>
              </a:rPr>
              <a:t>)	= 1 – (1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1) 	= 0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 0% selection against Aa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=&gt; h = 0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234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1</a:t>
            </a:r>
            <a:endParaRPr lang="en-US"/>
          </a:p>
        </p:txBody>
      </p:sp>
      <p:sp>
        <p:nvSpPr>
          <p:cNvPr id="451591" name="Rectangle 7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4800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1800" smtClean="0"/>
              <a:t>Recessive mutation (aa) that causes death in infancy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	</a:t>
            </a:r>
            <a:r>
              <a:rPr kumimoji="1" lang="en-US" sz="2400" smtClean="0"/>
              <a:t>= 1 (unaffected)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	</a:t>
            </a:r>
            <a:r>
              <a:rPr kumimoji="1" lang="en-US" sz="2400" smtClean="0"/>
              <a:t>= 1 (unaffected)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	= 0 (die)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s </a:t>
            </a:r>
            <a:r>
              <a:rPr kumimoji="1" lang="en-US" sz="2400" smtClean="0"/>
              <a:t>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(w</a:t>
            </a:r>
            <a:r>
              <a:rPr kumimoji="1" lang="en-US" sz="2400" baseline="-25000" smtClean="0"/>
              <a:t>aa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w</a:t>
            </a:r>
            <a:r>
              <a:rPr kumimoji="1" lang="en-US" sz="2400" baseline="-25000" smtClean="0"/>
              <a:t>AA</a:t>
            </a:r>
            <a:r>
              <a:rPr kumimoji="1" lang="en-US" sz="2400" smtClean="0"/>
              <a:t>) 	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(0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1) 	= 1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/>
              <a:t>	= 100% selection against aa </a:t>
            </a:r>
            <a:r>
              <a:rPr kumimoji="1" lang="en-US" sz="2400" baseline="-25000" smtClean="0"/>
              <a:t> </a:t>
            </a:r>
            <a:endParaRPr kumimoji="1"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hs </a:t>
            </a:r>
            <a:r>
              <a:rPr kumimoji="1" lang="en-US" sz="2400" smtClean="0"/>
              <a:t>= 1 – (w</a:t>
            </a:r>
            <a:r>
              <a:rPr kumimoji="1" lang="en-US" sz="2400" baseline="-25000" smtClean="0"/>
              <a:t>Aa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w</a:t>
            </a:r>
            <a:r>
              <a:rPr kumimoji="1" lang="en-US" sz="2400" baseline="-25000" smtClean="0"/>
              <a:t>AA</a:t>
            </a:r>
            <a:r>
              <a:rPr kumimoji="1" lang="en-US" sz="2400" smtClean="0"/>
              <a:t>)	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(1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1) 	= 0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/>
              <a:t>	= 0% selection against Aa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rgbClr val="FF0000"/>
                </a:solidFill>
              </a:rPr>
              <a:t>	=&gt; h = 0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234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1</a:t>
            </a:r>
            <a:endParaRPr lang="en-US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4800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Aa mild disfigurement, extreme in aa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	- both have reduced rate of reproduction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	</a:t>
            </a:r>
            <a:r>
              <a:rPr kumimoji="1" lang="en-US" sz="2400" smtClean="0"/>
              <a:t>= 1 (unaffected)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	</a:t>
            </a:r>
            <a:r>
              <a:rPr kumimoji="1" lang="en-US" sz="2400" smtClean="0"/>
              <a:t>= 0.9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	</a:t>
            </a:r>
            <a:r>
              <a:rPr kumimoji="1" lang="en-US" sz="2400" smtClean="0"/>
              <a:t>= 0.2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s </a:t>
            </a:r>
            <a:r>
              <a:rPr kumimoji="1" lang="en-US" sz="2400" smtClean="0"/>
              <a:t>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 – (w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</a:t>
            </a:r>
            <a:r>
              <a:rPr kumimoji="1" lang="en-US" sz="2400" smtClean="0">
                <a:solidFill>
                  <a:schemeClr val="bg1"/>
                </a:solidFill>
              </a:rPr>
              <a:t>) 	= 1 – (0.2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1) 	= 0.8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 80% selection against aa 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endParaRPr kumimoji="1" lang="en-US" sz="24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hs </a:t>
            </a:r>
            <a:r>
              <a:rPr kumimoji="1" lang="en-US" sz="2400" smtClean="0"/>
              <a:t>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 – (w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</a:t>
            </a:r>
            <a:r>
              <a:rPr kumimoji="1" lang="en-US" sz="2400" smtClean="0">
                <a:solidFill>
                  <a:schemeClr val="bg1"/>
                </a:solidFill>
              </a:rPr>
              <a:t>)	=</a:t>
            </a:r>
            <a:r>
              <a:rPr kumimoji="1" lang="en-US" sz="16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 – (0.9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1) 	= 0.1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 10% selection against Aa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=&gt; h = 1/8</a:t>
            </a:r>
            <a:endParaRPr kumimoji="1" lang="en-US" sz="15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500" smtClean="0">
                <a:solidFill>
                  <a:schemeClr val="hlink"/>
                </a:solidFill>
              </a:rPr>
              <a:t>		</a:t>
            </a:r>
            <a:r>
              <a:rPr kumimoji="1" lang="en-US" sz="100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234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2</a:t>
            </a:r>
            <a:endParaRPr lang="en-US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4800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Aa mild disfigurement, extreme in aa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	- both have reduced rate of reproduction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	</a:t>
            </a:r>
            <a:r>
              <a:rPr kumimoji="1" lang="en-US" sz="2400" smtClean="0"/>
              <a:t>= 1 (unaffected)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	</a:t>
            </a:r>
            <a:r>
              <a:rPr kumimoji="1" lang="en-US" sz="2400" smtClean="0"/>
              <a:t>= 0.9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	</a:t>
            </a:r>
            <a:r>
              <a:rPr kumimoji="1" lang="en-US" sz="2400" smtClean="0"/>
              <a:t>= 0.2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s </a:t>
            </a:r>
            <a:r>
              <a:rPr kumimoji="1" lang="en-US" sz="2400" smtClean="0"/>
              <a:t>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(w</a:t>
            </a:r>
            <a:r>
              <a:rPr kumimoji="1" lang="en-US" sz="2400" baseline="-25000" smtClean="0"/>
              <a:t>aa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w</a:t>
            </a:r>
            <a:r>
              <a:rPr kumimoji="1" lang="en-US" sz="2400" baseline="-25000" smtClean="0"/>
              <a:t>AA</a:t>
            </a:r>
            <a:r>
              <a:rPr kumimoji="1" lang="en-US" sz="2400" smtClean="0"/>
              <a:t>) 	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(0.2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1)   = 0.8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/>
              <a:t>	= 80% selection against aa </a:t>
            </a:r>
            <a:r>
              <a:rPr kumimoji="1" lang="en-US" sz="2400" baseline="-25000" smtClean="0"/>
              <a:t> </a:t>
            </a: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hs </a:t>
            </a:r>
            <a:r>
              <a:rPr kumimoji="1" lang="en-US" sz="2400" smtClean="0"/>
              <a:t>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 – (w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</a:t>
            </a:r>
            <a:r>
              <a:rPr kumimoji="1" lang="en-US" sz="2400" smtClean="0">
                <a:solidFill>
                  <a:schemeClr val="bg1"/>
                </a:solidFill>
              </a:rPr>
              <a:t>)	=</a:t>
            </a:r>
            <a:r>
              <a:rPr kumimoji="1" lang="en-US" sz="16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 – (0.9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1) 	= 0.1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 10% selection against Aa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=&gt; h = 1/8</a:t>
            </a:r>
            <a:endParaRPr kumimoji="1" lang="en-US" sz="15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500" smtClean="0">
                <a:solidFill>
                  <a:schemeClr val="hlink"/>
                </a:solidFill>
              </a:rPr>
              <a:t>		</a:t>
            </a:r>
            <a:r>
              <a:rPr kumimoji="1" lang="en-US" sz="100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234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2</a:t>
            </a:r>
            <a:endParaRPr lang="en-US"/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4800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Aa mild disfigurement, extreme in aa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	- both have reduced rate of reproduction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	</a:t>
            </a:r>
            <a:r>
              <a:rPr kumimoji="1" lang="en-US" sz="2400" smtClean="0"/>
              <a:t>= 1 (unaffected)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	</a:t>
            </a:r>
            <a:r>
              <a:rPr kumimoji="1" lang="en-US" sz="2400" smtClean="0"/>
              <a:t>= 0.9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	</a:t>
            </a:r>
            <a:r>
              <a:rPr kumimoji="1" lang="en-US" sz="2400" smtClean="0"/>
              <a:t>= 0.2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s </a:t>
            </a:r>
            <a:r>
              <a:rPr kumimoji="1" lang="en-US" sz="2400" smtClean="0"/>
              <a:t>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(w</a:t>
            </a:r>
            <a:r>
              <a:rPr kumimoji="1" lang="en-US" sz="2400" baseline="-25000" smtClean="0"/>
              <a:t>aa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w</a:t>
            </a:r>
            <a:r>
              <a:rPr kumimoji="1" lang="en-US" sz="2400" baseline="-25000" smtClean="0"/>
              <a:t>AA</a:t>
            </a:r>
            <a:r>
              <a:rPr kumimoji="1" lang="en-US" sz="2400" smtClean="0"/>
              <a:t>) 	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(0.2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1)   = 0.8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/>
              <a:t>	= 80% selection against aa </a:t>
            </a:r>
            <a:r>
              <a:rPr kumimoji="1" lang="en-US" sz="2400" baseline="-25000" smtClean="0"/>
              <a:t> </a:t>
            </a: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hs </a:t>
            </a:r>
            <a:r>
              <a:rPr kumimoji="1" lang="en-US" sz="2400" smtClean="0"/>
              <a:t>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1 – (w</a:t>
            </a:r>
            <a:r>
              <a:rPr kumimoji="1" lang="en-US" sz="2400" baseline="-25000" smtClean="0"/>
              <a:t>Aa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w</a:t>
            </a:r>
            <a:r>
              <a:rPr kumimoji="1" lang="en-US" sz="2400" baseline="-25000" smtClean="0"/>
              <a:t>AA</a:t>
            </a:r>
            <a:r>
              <a:rPr kumimoji="1" lang="en-US" sz="2400" smtClean="0"/>
              <a:t>)	=</a:t>
            </a:r>
            <a:r>
              <a:rPr kumimoji="1" lang="en-US" sz="1600" smtClean="0"/>
              <a:t> </a:t>
            </a:r>
            <a:r>
              <a:rPr kumimoji="1" lang="en-US" sz="2400" smtClean="0"/>
              <a:t>1 – (0.9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/</a:t>
            </a:r>
            <a:r>
              <a:rPr kumimoji="1" lang="en-US" sz="2400" baseline="-25000" smtClean="0"/>
              <a:t> </a:t>
            </a:r>
            <a:r>
              <a:rPr kumimoji="1" lang="en-US" sz="2400" smtClean="0"/>
              <a:t>1) 	= 0.1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/>
              <a:t>	= 10% selection against Aa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/>
              <a:t>	</a:t>
            </a:r>
            <a:r>
              <a:rPr kumimoji="1" lang="en-US" sz="2400" smtClean="0">
                <a:solidFill>
                  <a:srgbClr val="FF0000"/>
                </a:solidFill>
              </a:rPr>
              <a:t>=&gt; h = 1/8</a:t>
            </a:r>
            <a:endParaRPr kumimoji="1" lang="en-US" sz="150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500" smtClean="0">
                <a:solidFill>
                  <a:schemeClr val="hlink"/>
                </a:solidFill>
              </a:rPr>
              <a:t>		</a:t>
            </a:r>
            <a:r>
              <a:rPr kumimoji="1" lang="en-US" sz="100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234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2</a:t>
            </a:r>
            <a:endParaRPr lang="en-US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4800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/>
              <a:t>Huntington’s Disease - late onset!  (Say “a” is the risk alllele.)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30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chemeClr val="hlink"/>
                </a:solidFill>
              </a:rPr>
              <a:t>w</a:t>
            </a:r>
            <a:r>
              <a:rPr kumimoji="1" lang="en-US" sz="30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3000" smtClean="0">
                <a:solidFill>
                  <a:schemeClr val="hlink"/>
                </a:solidFill>
              </a:rPr>
              <a:t> </a:t>
            </a:r>
            <a:r>
              <a:rPr kumimoji="1" lang="en-US" sz="3000" smtClean="0"/>
              <a:t> 	= 1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chemeClr val="hlink"/>
                </a:solidFill>
              </a:rPr>
              <a:t>w</a:t>
            </a:r>
            <a:r>
              <a:rPr kumimoji="1" lang="en-US" sz="30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3000" smtClean="0">
                <a:solidFill>
                  <a:schemeClr val="hlink"/>
                </a:solidFill>
              </a:rPr>
              <a:t> </a:t>
            </a:r>
            <a:r>
              <a:rPr kumimoji="1" lang="en-US" sz="3000" smtClean="0"/>
              <a:t> 	= 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chemeClr val="hlink"/>
                </a:solidFill>
              </a:rPr>
              <a:t>w</a:t>
            </a:r>
            <a:r>
              <a:rPr kumimoji="1" lang="en-US" sz="30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3000" smtClean="0">
                <a:solidFill>
                  <a:schemeClr val="hlink"/>
                </a:solidFill>
              </a:rPr>
              <a:t> </a:t>
            </a:r>
            <a:r>
              <a:rPr kumimoji="1" lang="en-US" sz="3000" smtClean="0"/>
              <a:t>  	= 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30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chemeClr val="bg1"/>
                </a:solidFill>
              </a:rPr>
              <a:t>What if genetic testing?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chemeClr val="hlink"/>
                </a:solidFill>
              </a:rPr>
              <a:t>		</a:t>
            </a:r>
            <a:r>
              <a:rPr kumimoji="1" lang="en-US" sz="900" smtClean="0">
                <a:solidFill>
                  <a:schemeClr val="hlink"/>
                </a:solidFill>
              </a:rPr>
              <a:t> </a:t>
            </a:r>
            <a:endParaRPr kumimoji="1" lang="en-US" sz="1300" smtClean="0">
              <a:solidFill>
                <a:schemeClr val="hlink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234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3</a:t>
            </a:r>
            <a:endParaRPr lang="en-US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4800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/>
              <a:t>Huntington’s Disease - late onset!  (Say “a” is the risk alllele.)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30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chemeClr val="hlink"/>
                </a:solidFill>
              </a:rPr>
              <a:t>w</a:t>
            </a:r>
            <a:r>
              <a:rPr kumimoji="1" lang="en-US" sz="30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3000" smtClean="0">
                <a:solidFill>
                  <a:schemeClr val="hlink"/>
                </a:solidFill>
              </a:rPr>
              <a:t> </a:t>
            </a:r>
            <a:r>
              <a:rPr kumimoji="1" lang="en-US" sz="3000" smtClean="0"/>
              <a:t> 	= 1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chemeClr val="hlink"/>
                </a:solidFill>
              </a:rPr>
              <a:t>w</a:t>
            </a:r>
            <a:r>
              <a:rPr kumimoji="1" lang="en-US" sz="30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3000" smtClean="0">
                <a:solidFill>
                  <a:schemeClr val="hlink"/>
                </a:solidFill>
              </a:rPr>
              <a:t> </a:t>
            </a:r>
            <a:r>
              <a:rPr kumimoji="1" lang="en-US" sz="3000" smtClean="0"/>
              <a:t> 	= 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chemeClr val="hlink"/>
                </a:solidFill>
              </a:rPr>
              <a:t>w</a:t>
            </a:r>
            <a:r>
              <a:rPr kumimoji="1" lang="en-US" sz="30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3000" smtClean="0">
                <a:solidFill>
                  <a:schemeClr val="hlink"/>
                </a:solidFill>
              </a:rPr>
              <a:t> </a:t>
            </a:r>
            <a:r>
              <a:rPr kumimoji="1" lang="en-US" sz="3000" smtClean="0"/>
              <a:t>  	= 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30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rgbClr val="FF0000"/>
                </a:solidFill>
              </a:rPr>
              <a:t>What if genetic testing?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3000" smtClean="0">
                <a:solidFill>
                  <a:schemeClr val="hlink"/>
                </a:solidFill>
              </a:rPr>
              <a:t>		</a:t>
            </a:r>
            <a:r>
              <a:rPr kumimoji="1" lang="en-US" sz="900" smtClean="0">
                <a:solidFill>
                  <a:schemeClr val="hlink"/>
                </a:solidFill>
              </a:rPr>
              <a:t> </a:t>
            </a:r>
            <a:endParaRPr kumimoji="1" lang="en-US" sz="1300" smtClean="0">
              <a:solidFill>
                <a:schemeClr val="hlink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234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3</a:t>
            </a:r>
            <a:endParaRPr lang="en-US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Sickle-cell anemia:	aa: most die without treatment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w/ malaria		Aa: survive malaria, unaffected by sickle-cell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				AA: some do not survive malaria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0.8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 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 = 0.1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>
                <a:solidFill>
                  <a:schemeClr val="hlink"/>
                </a:solidFill>
              </a:rPr>
              <a:t>s </a:t>
            </a:r>
            <a:r>
              <a:rPr kumimoji="1" lang="en-US" sz="2000" smtClean="0"/>
              <a:t>=</a:t>
            </a:r>
            <a:r>
              <a:rPr kumimoji="1" lang="en-US" sz="2000" smtClean="0">
                <a:solidFill>
                  <a:schemeClr val="bg1"/>
                </a:solidFill>
              </a:rPr>
              <a:t> 1 – (w</a:t>
            </a:r>
            <a:r>
              <a:rPr kumimoji="1" lang="en-US" sz="2000" baseline="-25000" smtClean="0">
                <a:solidFill>
                  <a:schemeClr val="bg1"/>
                </a:solidFill>
              </a:rPr>
              <a:t>aa </a:t>
            </a:r>
            <a:r>
              <a:rPr kumimoji="1" lang="en-US" sz="2000" smtClean="0">
                <a:solidFill>
                  <a:schemeClr val="bg1"/>
                </a:solidFill>
              </a:rPr>
              <a:t>/</a:t>
            </a:r>
            <a:r>
              <a:rPr kumimoji="1" lang="en-US" sz="2000" baseline="-25000" smtClean="0">
                <a:solidFill>
                  <a:schemeClr val="bg1"/>
                </a:solidFill>
              </a:rPr>
              <a:t> </a:t>
            </a:r>
            <a:r>
              <a:rPr kumimoji="1" lang="en-US" sz="2000" smtClean="0">
                <a:solidFill>
                  <a:schemeClr val="bg1"/>
                </a:solidFill>
              </a:rPr>
              <a:t>w</a:t>
            </a:r>
            <a:r>
              <a:rPr kumimoji="1" lang="en-US" sz="2000" baseline="-25000" smtClean="0">
                <a:solidFill>
                  <a:schemeClr val="bg1"/>
                </a:solidFill>
              </a:rPr>
              <a:t>AA</a:t>
            </a:r>
            <a:r>
              <a:rPr kumimoji="1" lang="en-US" sz="2000" smtClean="0">
                <a:solidFill>
                  <a:schemeClr val="bg1"/>
                </a:solidFill>
              </a:rPr>
              <a:t>)	= 1 – (0.1</a:t>
            </a:r>
            <a:r>
              <a:rPr kumimoji="1" lang="en-US" sz="2000" baseline="-25000" smtClean="0">
                <a:solidFill>
                  <a:schemeClr val="bg1"/>
                </a:solidFill>
              </a:rPr>
              <a:t> </a:t>
            </a:r>
            <a:r>
              <a:rPr kumimoji="1" lang="en-US" sz="2000" smtClean="0">
                <a:solidFill>
                  <a:schemeClr val="bg1"/>
                </a:solidFill>
              </a:rPr>
              <a:t>/ 0.8) 	= 0.875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bg1"/>
                </a:solidFill>
              </a:rPr>
              <a:t>	= 88% selection against aa </a:t>
            </a:r>
            <a:r>
              <a:rPr kumimoji="1" lang="en-US" sz="2000" baseline="-25000" smtClean="0">
                <a:solidFill>
                  <a:schemeClr val="bg1"/>
                </a:solidFill>
              </a:rPr>
              <a:t> </a:t>
            </a:r>
            <a:endParaRPr kumimoji="1" lang="en-US" sz="20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hlink"/>
                </a:solidFill>
              </a:rPr>
              <a:t>hs</a:t>
            </a:r>
            <a:r>
              <a:rPr kumimoji="1" lang="en-US" sz="2000" smtClean="0"/>
              <a:t> =</a:t>
            </a:r>
            <a:r>
              <a:rPr kumimoji="1" lang="en-US" sz="2000" smtClean="0">
                <a:solidFill>
                  <a:schemeClr val="bg1"/>
                </a:solidFill>
              </a:rPr>
              <a:t> 1 – (w</a:t>
            </a:r>
            <a:r>
              <a:rPr kumimoji="1" lang="en-US" sz="2000" baseline="-25000" smtClean="0">
                <a:solidFill>
                  <a:schemeClr val="bg1"/>
                </a:solidFill>
              </a:rPr>
              <a:t>Aa </a:t>
            </a:r>
            <a:r>
              <a:rPr kumimoji="1" lang="en-US" sz="2000" smtClean="0">
                <a:solidFill>
                  <a:schemeClr val="bg1"/>
                </a:solidFill>
              </a:rPr>
              <a:t>/</a:t>
            </a:r>
            <a:r>
              <a:rPr kumimoji="1" lang="en-US" sz="2000" baseline="-25000" smtClean="0">
                <a:solidFill>
                  <a:schemeClr val="bg1"/>
                </a:solidFill>
              </a:rPr>
              <a:t> </a:t>
            </a:r>
            <a:r>
              <a:rPr kumimoji="1" lang="en-US" sz="2000" smtClean="0">
                <a:solidFill>
                  <a:schemeClr val="bg1"/>
                </a:solidFill>
              </a:rPr>
              <a:t>w</a:t>
            </a:r>
            <a:r>
              <a:rPr kumimoji="1" lang="en-US" sz="2000" baseline="-25000" smtClean="0">
                <a:solidFill>
                  <a:schemeClr val="bg1"/>
                </a:solidFill>
              </a:rPr>
              <a:t>AA</a:t>
            </a:r>
            <a:r>
              <a:rPr kumimoji="1" lang="en-US" sz="2000" smtClean="0">
                <a:solidFill>
                  <a:schemeClr val="bg1"/>
                </a:solidFill>
              </a:rPr>
              <a:t>)	=</a:t>
            </a:r>
            <a:r>
              <a:rPr kumimoji="1" lang="en-US" sz="1400" smtClean="0">
                <a:solidFill>
                  <a:schemeClr val="bg1"/>
                </a:solidFill>
              </a:rPr>
              <a:t>  </a:t>
            </a:r>
            <a:r>
              <a:rPr kumimoji="1" lang="en-US" sz="2000" smtClean="0">
                <a:solidFill>
                  <a:schemeClr val="bg1"/>
                </a:solidFill>
              </a:rPr>
              <a:t>1 – (1</a:t>
            </a:r>
            <a:r>
              <a:rPr kumimoji="1" lang="en-US" sz="2000" baseline="-25000" smtClean="0">
                <a:solidFill>
                  <a:schemeClr val="bg1"/>
                </a:solidFill>
              </a:rPr>
              <a:t> </a:t>
            </a:r>
            <a:r>
              <a:rPr kumimoji="1" lang="en-US" sz="2000" smtClean="0">
                <a:solidFill>
                  <a:schemeClr val="bg1"/>
                </a:solidFill>
              </a:rPr>
              <a:t>/0.8) = -0.25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bg1"/>
                </a:solidFill>
              </a:rPr>
              <a:t>	= 25% selection </a:t>
            </a:r>
            <a:r>
              <a:rPr kumimoji="1" lang="en-US" sz="2000" i="1" smtClean="0">
                <a:solidFill>
                  <a:schemeClr val="bg1"/>
                </a:solidFill>
              </a:rPr>
              <a:t>in favor</a:t>
            </a:r>
            <a:r>
              <a:rPr kumimoji="1" lang="en-US" sz="2000" smtClean="0">
                <a:solidFill>
                  <a:schemeClr val="bg1"/>
                </a:solidFill>
              </a:rPr>
              <a:t> of Aa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bg1"/>
                </a:solidFill>
              </a:rPr>
              <a:t>	=&gt; h = -0.286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rgbClr val="FF0000"/>
                </a:solidFill>
              </a:rPr>
              <a:t>What if there is no malaria?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587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4: over-dominance</a:t>
            </a:r>
            <a:endParaRPr lang="en-US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Sickle-cell anemia:	aa: most die without treatment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w/ malaria		Aa: survive malaria, unaffected by sickle-cell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				AA: some do not survive malaria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0.8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 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 = 0.1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>
                <a:solidFill>
                  <a:schemeClr val="hlink"/>
                </a:solidFill>
              </a:rPr>
              <a:t>s </a:t>
            </a:r>
            <a:r>
              <a:rPr kumimoji="1" lang="en-US" sz="2000" smtClean="0"/>
              <a:t>=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1 – (w</a:t>
            </a:r>
            <a:r>
              <a:rPr kumimoji="1" lang="en-US" sz="2000" baseline="-25000" smtClean="0"/>
              <a:t>aa </a:t>
            </a:r>
            <a:r>
              <a:rPr kumimoji="1" lang="en-US" sz="2000" smtClean="0"/>
              <a:t>/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w</a:t>
            </a:r>
            <a:r>
              <a:rPr kumimoji="1" lang="en-US" sz="2000" baseline="-25000" smtClean="0"/>
              <a:t>AA</a:t>
            </a:r>
            <a:r>
              <a:rPr kumimoji="1" lang="en-US" sz="2000" smtClean="0"/>
              <a:t>)	=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1 – (0.1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/ 0.8) 	= 0.875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/>
              <a:t>	= 88% selection against aa </a:t>
            </a:r>
            <a:r>
              <a:rPr kumimoji="1" lang="en-US" sz="2000" baseline="-25000" smtClean="0"/>
              <a:t> </a:t>
            </a:r>
            <a:endParaRPr kumimoji="1"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hlink"/>
                </a:solidFill>
              </a:rPr>
              <a:t>hs </a:t>
            </a:r>
            <a:r>
              <a:rPr kumimoji="1" lang="en-US" sz="2000" smtClean="0"/>
              <a:t>=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>
                <a:solidFill>
                  <a:schemeClr val="bg1"/>
                </a:solidFill>
              </a:rPr>
              <a:t>1 – (w</a:t>
            </a:r>
            <a:r>
              <a:rPr kumimoji="1" lang="en-US" sz="2000" baseline="-25000" smtClean="0">
                <a:solidFill>
                  <a:schemeClr val="bg1"/>
                </a:solidFill>
              </a:rPr>
              <a:t>Aa </a:t>
            </a:r>
            <a:r>
              <a:rPr kumimoji="1" lang="en-US" sz="2000" smtClean="0">
                <a:solidFill>
                  <a:schemeClr val="bg1"/>
                </a:solidFill>
              </a:rPr>
              <a:t>/</a:t>
            </a:r>
            <a:r>
              <a:rPr kumimoji="1" lang="en-US" sz="2000" baseline="-25000" smtClean="0">
                <a:solidFill>
                  <a:schemeClr val="bg1"/>
                </a:solidFill>
              </a:rPr>
              <a:t> </a:t>
            </a:r>
            <a:r>
              <a:rPr kumimoji="1" lang="en-US" sz="2000" smtClean="0">
                <a:solidFill>
                  <a:schemeClr val="bg1"/>
                </a:solidFill>
              </a:rPr>
              <a:t>w</a:t>
            </a:r>
            <a:r>
              <a:rPr kumimoji="1" lang="en-US" sz="2000" baseline="-25000" smtClean="0">
                <a:solidFill>
                  <a:schemeClr val="bg1"/>
                </a:solidFill>
              </a:rPr>
              <a:t>AA</a:t>
            </a:r>
            <a:r>
              <a:rPr kumimoji="1" lang="en-US" sz="2000" smtClean="0">
                <a:solidFill>
                  <a:schemeClr val="bg1"/>
                </a:solidFill>
              </a:rPr>
              <a:t>)	=</a:t>
            </a:r>
            <a:r>
              <a:rPr kumimoji="1" lang="en-US" sz="1400" smtClean="0">
                <a:solidFill>
                  <a:schemeClr val="bg1"/>
                </a:solidFill>
              </a:rPr>
              <a:t>  </a:t>
            </a:r>
            <a:r>
              <a:rPr kumimoji="1" lang="en-US" sz="2000" smtClean="0">
                <a:solidFill>
                  <a:schemeClr val="bg1"/>
                </a:solidFill>
              </a:rPr>
              <a:t>1 – (1</a:t>
            </a:r>
            <a:r>
              <a:rPr kumimoji="1" lang="en-US" sz="2000" baseline="-25000" smtClean="0">
                <a:solidFill>
                  <a:schemeClr val="bg1"/>
                </a:solidFill>
              </a:rPr>
              <a:t> </a:t>
            </a:r>
            <a:r>
              <a:rPr kumimoji="1" lang="en-US" sz="2000" smtClean="0">
                <a:solidFill>
                  <a:schemeClr val="bg1"/>
                </a:solidFill>
              </a:rPr>
              <a:t>/0.8) = -0.25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bg1"/>
                </a:solidFill>
              </a:rPr>
              <a:t>	= 25% selection </a:t>
            </a:r>
            <a:r>
              <a:rPr kumimoji="1" lang="en-US" sz="2000" i="1" smtClean="0">
                <a:solidFill>
                  <a:schemeClr val="bg1"/>
                </a:solidFill>
              </a:rPr>
              <a:t>in favor</a:t>
            </a:r>
            <a:r>
              <a:rPr kumimoji="1" lang="en-US" sz="2000" smtClean="0">
                <a:solidFill>
                  <a:schemeClr val="bg1"/>
                </a:solidFill>
              </a:rPr>
              <a:t> of Aa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bg1"/>
                </a:solidFill>
              </a:rPr>
              <a:t>	=&gt; h = -0.286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rgbClr val="FF0000"/>
                </a:solidFill>
              </a:rPr>
              <a:t>What if there is no malaria?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587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4: over-dominance</a:t>
            </a:r>
            <a:endParaRPr lang="en-US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Sickle-cell anemia:	aa: most die without treatment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w/ malaria		Aa: survive malaria, unaffected by sickle-cell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				AA: some do not survive malaria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0.8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 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 = 0.1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>
                <a:solidFill>
                  <a:schemeClr val="hlink"/>
                </a:solidFill>
              </a:rPr>
              <a:t>s </a:t>
            </a:r>
            <a:r>
              <a:rPr kumimoji="1" lang="en-US" sz="2000" smtClean="0"/>
              <a:t>=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1 – (w</a:t>
            </a:r>
            <a:r>
              <a:rPr kumimoji="1" lang="en-US" sz="2000" baseline="-25000" smtClean="0"/>
              <a:t>aa </a:t>
            </a:r>
            <a:r>
              <a:rPr kumimoji="1" lang="en-US" sz="2000" smtClean="0"/>
              <a:t>/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w</a:t>
            </a:r>
            <a:r>
              <a:rPr kumimoji="1" lang="en-US" sz="2000" baseline="-25000" smtClean="0"/>
              <a:t>AA</a:t>
            </a:r>
            <a:r>
              <a:rPr kumimoji="1" lang="en-US" sz="2000" smtClean="0"/>
              <a:t>)	=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1 – (0.1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/ 0.8) 	= 0.875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/>
              <a:t>	= 88% selection against aa </a:t>
            </a:r>
            <a:r>
              <a:rPr kumimoji="1" lang="en-US" sz="2000" baseline="-25000" smtClean="0"/>
              <a:t> </a:t>
            </a:r>
            <a:endParaRPr kumimoji="1"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hlink"/>
                </a:solidFill>
              </a:rPr>
              <a:t>hs </a:t>
            </a:r>
            <a:r>
              <a:rPr kumimoji="1" lang="en-US" sz="2000" smtClean="0"/>
              <a:t>=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1 – (w</a:t>
            </a:r>
            <a:r>
              <a:rPr kumimoji="1" lang="en-US" sz="2000" baseline="-25000" smtClean="0"/>
              <a:t>Aa </a:t>
            </a:r>
            <a:r>
              <a:rPr kumimoji="1" lang="en-US" sz="2000" smtClean="0"/>
              <a:t>/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w</a:t>
            </a:r>
            <a:r>
              <a:rPr kumimoji="1" lang="en-US" sz="2000" baseline="-25000" smtClean="0"/>
              <a:t>AA</a:t>
            </a:r>
            <a:r>
              <a:rPr kumimoji="1" lang="en-US" sz="2000" smtClean="0"/>
              <a:t>)	=</a:t>
            </a:r>
            <a:r>
              <a:rPr kumimoji="1" lang="en-US" sz="1400" smtClean="0"/>
              <a:t>  </a:t>
            </a:r>
            <a:r>
              <a:rPr kumimoji="1" lang="en-US" sz="2000" smtClean="0"/>
              <a:t>1 – (1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/0.8) = -0.25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/>
              <a:t>	= 25% selection </a:t>
            </a:r>
            <a:r>
              <a:rPr kumimoji="1" lang="en-US" sz="2000" i="1" smtClean="0"/>
              <a:t>in favor</a:t>
            </a:r>
            <a:r>
              <a:rPr kumimoji="1" lang="en-US" sz="2000" smtClean="0"/>
              <a:t> of Aa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rgbClr val="FF0000"/>
                </a:solidFill>
              </a:rPr>
              <a:t>	=&gt; h = -0.286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rgbClr val="FF0000"/>
                </a:solidFill>
              </a:rPr>
              <a:t>What if there is no malaria?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587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4: over-dominance</a:t>
            </a:r>
            <a:endParaRPr lang="en-US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Objectives: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smtClean="0"/>
              <a:t>after this lecture you will need to be able to: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smtClean="0"/>
              <a:t>1.  calculate and interpret fitness and selection coefficients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smtClean="0"/>
              <a:t>2.  explain the qualitative (long-term) effects of different types of selection (dominant, recessive, over-dominant, under-dominant) and of the combination of selection and mutation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smtClean="0"/>
              <a:t>3.  calculate change in allele frequency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smtClean="0"/>
              <a:t>4.  calculate over- and under-dominant equilibria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smtClean="0"/>
              <a:t>5.  interpret and make predictions about simulation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Sickle-cell anemia:	aa: most die without treatment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w/ malaria		Aa: survive malaria, unaffected by sickle-cell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				AA: some do not survive malaria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1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 1.25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 = 0.125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>
                <a:solidFill>
                  <a:schemeClr val="hlink"/>
                </a:solidFill>
              </a:rPr>
              <a:t>s </a:t>
            </a:r>
            <a:r>
              <a:rPr kumimoji="1" lang="en-US" sz="2000" smtClean="0"/>
              <a:t>=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1 – (w</a:t>
            </a:r>
            <a:r>
              <a:rPr kumimoji="1" lang="en-US" sz="2000" baseline="-25000" smtClean="0"/>
              <a:t>aa </a:t>
            </a:r>
            <a:r>
              <a:rPr kumimoji="1" lang="en-US" sz="2000" smtClean="0"/>
              <a:t>/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w</a:t>
            </a:r>
            <a:r>
              <a:rPr kumimoji="1" lang="en-US" sz="2000" baseline="-25000" smtClean="0"/>
              <a:t>AA</a:t>
            </a:r>
            <a:r>
              <a:rPr kumimoji="1" lang="en-US" sz="2000" smtClean="0"/>
              <a:t>)	=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1 – (0.125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/ 1) = 0.875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/>
              <a:t>	= 88% selection against aa </a:t>
            </a:r>
            <a:r>
              <a:rPr kumimoji="1" lang="en-US" sz="2000" baseline="-25000" smtClean="0"/>
              <a:t> </a:t>
            </a:r>
            <a:endParaRPr kumimoji="1"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hlink"/>
                </a:solidFill>
              </a:rPr>
              <a:t>hs </a:t>
            </a:r>
            <a:r>
              <a:rPr kumimoji="1" lang="en-US" sz="2000" smtClean="0"/>
              <a:t>=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1 – (w</a:t>
            </a:r>
            <a:r>
              <a:rPr kumimoji="1" lang="en-US" sz="2000" baseline="-25000" smtClean="0"/>
              <a:t>Aa </a:t>
            </a:r>
            <a:r>
              <a:rPr kumimoji="1" lang="en-US" sz="2000" smtClean="0"/>
              <a:t>/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w</a:t>
            </a:r>
            <a:r>
              <a:rPr kumimoji="1" lang="en-US" sz="2000" baseline="-25000" smtClean="0"/>
              <a:t>AA</a:t>
            </a:r>
            <a:r>
              <a:rPr kumimoji="1" lang="en-US" sz="2000" smtClean="0"/>
              <a:t>)	=</a:t>
            </a:r>
            <a:r>
              <a:rPr kumimoji="1" lang="en-US" sz="1400" smtClean="0"/>
              <a:t>  </a:t>
            </a:r>
            <a:r>
              <a:rPr kumimoji="1" lang="en-US" sz="2000" smtClean="0"/>
              <a:t>1 – (1.25</a:t>
            </a:r>
            <a:r>
              <a:rPr kumimoji="1" lang="en-US" sz="2000" baseline="-25000" smtClean="0"/>
              <a:t> </a:t>
            </a:r>
            <a:r>
              <a:rPr kumimoji="1" lang="en-US" sz="2000" smtClean="0"/>
              <a:t>/1) = -0.25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/>
              <a:t>	= 25% selection </a:t>
            </a:r>
            <a:r>
              <a:rPr kumimoji="1" lang="en-US" sz="2000" i="1" smtClean="0"/>
              <a:t>in favor</a:t>
            </a:r>
            <a:r>
              <a:rPr kumimoji="1" lang="en-US" sz="2000" smtClean="0"/>
              <a:t> of Aa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rgbClr val="FF0000"/>
                </a:solidFill>
              </a:rPr>
              <a:t>	=&gt; h = -0.286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rgbClr val="FF0000"/>
                </a:solidFill>
              </a:rPr>
              <a:t>What if there is no malaria?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638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4: over-dominance  II</a:t>
            </a:r>
            <a:endParaRPr lang="en-US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3352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600" smtClean="0"/>
              <a:t>Females diploid:		three genotype fitness coefficients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600" smtClean="0"/>
              <a:t>Males haploid		two allele fitness coefficients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hlink"/>
                </a:solidFill>
              </a:rPr>
              <a:t>females			</a:t>
            </a:r>
            <a:r>
              <a:rPr kumimoji="1" lang="en-US" sz="2000" smtClean="0">
                <a:solidFill>
                  <a:schemeClr val="accent2"/>
                </a:solidFill>
              </a:rPr>
              <a:t>males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hlink"/>
                </a:solidFill>
              </a:rPr>
              <a:t>w</a:t>
            </a:r>
            <a:r>
              <a:rPr kumimoji="1" lang="en-US" sz="20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000" smtClean="0">
                <a:solidFill>
                  <a:schemeClr val="hlink"/>
                </a:solidFill>
              </a:rPr>
              <a:t>  ==  1</a:t>
            </a:r>
            <a:r>
              <a:rPr kumimoji="1" lang="en-US" sz="2000" smtClean="0"/>
              <a:t> 		</a:t>
            </a:r>
            <a:r>
              <a:rPr kumimoji="1" lang="en-US" sz="2000" smtClean="0">
                <a:solidFill>
                  <a:schemeClr val="accent2"/>
                </a:solidFill>
              </a:rPr>
              <a:t>w</a:t>
            </a:r>
            <a:r>
              <a:rPr kumimoji="1" lang="en-US" sz="2000" baseline="-25000" smtClean="0">
                <a:solidFill>
                  <a:schemeClr val="accent2"/>
                </a:solidFill>
              </a:rPr>
              <a:t>A</a:t>
            </a:r>
            <a:r>
              <a:rPr kumimoji="1" lang="en-US" sz="2000" smtClean="0">
                <a:solidFill>
                  <a:schemeClr val="accent2"/>
                </a:solidFill>
              </a:rPr>
              <a:t> == 1</a:t>
            </a:r>
            <a:endParaRPr kumimoji="1" lang="en-US" sz="2000" baseline="-25000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hlink"/>
                </a:solidFill>
              </a:rPr>
              <a:t>w</a:t>
            </a:r>
            <a:r>
              <a:rPr kumimoji="1" lang="en-US" sz="20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 =  1 - hs</a:t>
            </a:r>
            <a:r>
              <a:rPr kumimoji="1" lang="en-US" sz="2000" baseline="-25000" smtClean="0"/>
              <a:t>f</a:t>
            </a:r>
            <a:r>
              <a:rPr kumimoji="1" lang="en-US" sz="2000" smtClean="0"/>
              <a:t>		</a:t>
            </a:r>
            <a:r>
              <a:rPr kumimoji="1" lang="en-US" sz="2000" smtClean="0">
                <a:solidFill>
                  <a:schemeClr val="accent2"/>
                </a:solidFill>
              </a:rPr>
              <a:t>w</a:t>
            </a:r>
            <a:r>
              <a:rPr kumimoji="1" lang="en-US" sz="2000" baseline="-25000" smtClean="0">
                <a:solidFill>
                  <a:schemeClr val="accent2"/>
                </a:solidFill>
              </a:rPr>
              <a:t>a</a:t>
            </a:r>
            <a:r>
              <a:rPr kumimoji="1" lang="en-US" sz="2000" smtClean="0"/>
              <a:t> = 1 - s</a:t>
            </a:r>
            <a:r>
              <a:rPr kumimoji="1" lang="en-US" sz="2000" baseline="-25000" smtClean="0"/>
              <a:t>m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2000" smtClean="0">
                <a:solidFill>
                  <a:schemeClr val="hlink"/>
                </a:solidFill>
              </a:rPr>
              <a:t>w</a:t>
            </a:r>
            <a:r>
              <a:rPr kumimoji="1" lang="en-US" sz="20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000" smtClean="0">
                <a:solidFill>
                  <a:schemeClr val="hlink"/>
                </a:solidFill>
              </a:rPr>
              <a:t> </a:t>
            </a:r>
            <a:r>
              <a:rPr kumimoji="1" lang="en-US" sz="2000" smtClean="0"/>
              <a:t>  = 1 - s</a:t>
            </a:r>
            <a:r>
              <a:rPr kumimoji="1" lang="en-US" sz="2000" baseline="-25000" smtClean="0"/>
              <a:t>f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kumimoji="1"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900" smtClean="0">
                <a:solidFill>
                  <a:schemeClr val="hlink"/>
                </a:solidFill>
              </a:rPr>
              <a:t> </a:t>
            </a:r>
            <a:r>
              <a:rPr kumimoji="1" lang="en-US" sz="1800" smtClean="0">
                <a:solidFill>
                  <a:schemeClr val="hlink"/>
                </a:solidFill>
              </a:rPr>
              <a:t>s</a:t>
            </a:r>
            <a:r>
              <a:rPr kumimoji="1" lang="en-US" sz="1800" baseline="-25000" smtClean="0">
                <a:solidFill>
                  <a:schemeClr val="hlink"/>
                </a:solidFill>
              </a:rPr>
              <a:t>f</a:t>
            </a:r>
            <a:r>
              <a:rPr kumimoji="1" lang="en-US" sz="1800" smtClean="0">
                <a:solidFill>
                  <a:schemeClr val="hlink"/>
                </a:solidFill>
              </a:rPr>
              <a:t> </a:t>
            </a:r>
            <a:r>
              <a:rPr kumimoji="1" lang="en-US" sz="1800" smtClean="0"/>
              <a:t>=</a:t>
            </a:r>
            <a:r>
              <a:rPr kumimoji="1" lang="en-US" sz="1800" smtClean="0">
                <a:solidFill>
                  <a:schemeClr val="hlink"/>
                </a:solidFill>
              </a:rPr>
              <a:t> </a:t>
            </a:r>
            <a:r>
              <a:rPr kumimoji="1" lang="en-US" sz="1800" smtClean="0"/>
              <a:t>1 – (w</a:t>
            </a:r>
            <a:r>
              <a:rPr kumimoji="1" lang="en-US" sz="1800" baseline="-25000" smtClean="0"/>
              <a:t>aa </a:t>
            </a:r>
            <a:r>
              <a:rPr kumimoji="1" lang="en-US" sz="1800" smtClean="0"/>
              <a:t>/</a:t>
            </a:r>
            <a:r>
              <a:rPr kumimoji="1" lang="en-US" sz="1800" baseline="-25000" smtClean="0"/>
              <a:t> </a:t>
            </a:r>
            <a:r>
              <a:rPr kumimoji="1" lang="en-US" sz="1800" smtClean="0"/>
              <a:t>w</a:t>
            </a:r>
            <a:r>
              <a:rPr kumimoji="1" lang="en-US" sz="1800" baseline="-25000" smtClean="0"/>
              <a:t>AA</a:t>
            </a:r>
            <a:r>
              <a:rPr kumimoji="1" lang="en-US" sz="1800" smtClean="0"/>
              <a:t>)	</a:t>
            </a:r>
            <a:r>
              <a:rPr kumimoji="1" lang="en-US" sz="1800" smtClean="0">
                <a:solidFill>
                  <a:schemeClr val="accent2"/>
                </a:solidFill>
              </a:rPr>
              <a:t>s</a:t>
            </a:r>
            <a:r>
              <a:rPr kumimoji="1" lang="en-US" sz="1800" baseline="-25000" smtClean="0">
                <a:solidFill>
                  <a:schemeClr val="accent2"/>
                </a:solidFill>
              </a:rPr>
              <a:t>m</a:t>
            </a:r>
            <a:r>
              <a:rPr kumimoji="1" lang="en-US" sz="1800" smtClean="0"/>
              <a:t> =</a:t>
            </a:r>
            <a:r>
              <a:rPr kumimoji="1" lang="en-US" sz="1800" smtClean="0">
                <a:solidFill>
                  <a:schemeClr val="hlink"/>
                </a:solidFill>
              </a:rPr>
              <a:t> </a:t>
            </a:r>
            <a:r>
              <a:rPr kumimoji="1" lang="en-US" sz="1800" smtClean="0"/>
              <a:t>1 – (w</a:t>
            </a:r>
            <a:r>
              <a:rPr kumimoji="1" lang="en-US" sz="1800" baseline="-25000" smtClean="0"/>
              <a:t>a </a:t>
            </a:r>
            <a:r>
              <a:rPr kumimoji="1" lang="en-US" sz="1800" smtClean="0"/>
              <a:t>/ w</a:t>
            </a:r>
            <a:r>
              <a:rPr kumimoji="1" lang="en-US" sz="1800" baseline="-25000" smtClean="0"/>
              <a:t>A</a:t>
            </a:r>
            <a:r>
              <a:rPr kumimoji="1" lang="en-US" sz="1800" smtClean="0"/>
              <a:t>)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/>
              <a:t>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kumimoji="1" lang="en-US" sz="1800" smtClean="0">
                <a:solidFill>
                  <a:schemeClr val="hlink"/>
                </a:solidFill>
              </a:rPr>
              <a:t>hs</a:t>
            </a:r>
            <a:r>
              <a:rPr kumimoji="1" lang="en-US" sz="1800" baseline="-25000" smtClean="0">
                <a:solidFill>
                  <a:schemeClr val="hlink"/>
                </a:solidFill>
              </a:rPr>
              <a:t>f</a:t>
            </a:r>
            <a:r>
              <a:rPr kumimoji="1" lang="en-US" sz="1800" smtClean="0">
                <a:solidFill>
                  <a:schemeClr val="hlink"/>
                </a:solidFill>
              </a:rPr>
              <a:t> </a:t>
            </a:r>
            <a:r>
              <a:rPr kumimoji="1" lang="en-US" sz="1800" smtClean="0"/>
              <a:t>=</a:t>
            </a:r>
            <a:r>
              <a:rPr kumimoji="1" lang="en-US" sz="1800" smtClean="0">
                <a:solidFill>
                  <a:schemeClr val="hlink"/>
                </a:solidFill>
              </a:rPr>
              <a:t> </a:t>
            </a:r>
            <a:r>
              <a:rPr kumimoji="1" lang="en-US" sz="1800" smtClean="0"/>
              <a:t>1 – (w</a:t>
            </a:r>
            <a:r>
              <a:rPr kumimoji="1" lang="en-US" sz="1800" baseline="-25000" smtClean="0"/>
              <a:t>Aa </a:t>
            </a:r>
            <a:r>
              <a:rPr kumimoji="1" lang="en-US" sz="1800" smtClean="0"/>
              <a:t>/</a:t>
            </a:r>
            <a:r>
              <a:rPr kumimoji="1" lang="en-US" sz="1800" baseline="-25000" smtClean="0"/>
              <a:t> </a:t>
            </a:r>
            <a:r>
              <a:rPr kumimoji="1" lang="en-US" sz="1800" smtClean="0"/>
              <a:t>w</a:t>
            </a:r>
            <a:r>
              <a:rPr kumimoji="1" lang="en-US" sz="1800" baseline="-25000" smtClean="0"/>
              <a:t>AA</a:t>
            </a:r>
            <a:r>
              <a:rPr kumimoji="1" lang="en-US" sz="1800" smtClean="0"/>
              <a:t>)	 </a:t>
            </a:r>
            <a:endParaRPr kumimoji="1" lang="en-US" sz="1800" smtClean="0">
              <a:solidFill>
                <a:srgbClr val="FF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437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5: X-linked </a:t>
            </a:r>
            <a:endParaRPr lang="en-US"/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Special Example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486400" y="2209800"/>
            <a:ext cx="3079750" cy="6413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assuming W</a:t>
            </a:r>
            <a:r>
              <a:rPr lang="en-US" baseline="-25000"/>
              <a:t>AA</a:t>
            </a:r>
            <a:r>
              <a:rPr lang="en-US"/>
              <a:t> and W</a:t>
            </a:r>
            <a:r>
              <a:rPr lang="en-US" baseline="-25000"/>
              <a:t>A</a:t>
            </a:r>
            <a:r>
              <a:rPr lang="en-US"/>
              <a:t> are </a:t>
            </a:r>
          </a:p>
          <a:p>
            <a:pPr eaLnBrk="1" hangingPunct="1"/>
            <a:r>
              <a:rPr lang="en-US"/>
              <a:t>reference fitness coefficients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019800" y="3122613"/>
            <a:ext cx="2514600" cy="915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u="sng"/>
              <a:t>X-linked genotype freq</a:t>
            </a:r>
          </a:p>
          <a:p>
            <a:pPr eaLnBrk="1" hangingPunct="1"/>
            <a:r>
              <a:rPr lang="en-US"/>
              <a:t>p</a:t>
            </a:r>
            <a:r>
              <a:rPr lang="en-US" baseline="-25000"/>
              <a:t>f</a:t>
            </a:r>
            <a:r>
              <a:rPr lang="en-US"/>
              <a:t>p</a:t>
            </a:r>
            <a:r>
              <a:rPr lang="en-US" baseline="-25000"/>
              <a:t>m</a:t>
            </a:r>
            <a:r>
              <a:rPr lang="en-US"/>
              <a:t>, p</a:t>
            </a:r>
            <a:r>
              <a:rPr lang="en-US" baseline="-25000"/>
              <a:t>f</a:t>
            </a:r>
            <a:r>
              <a:rPr lang="en-US"/>
              <a:t>q</a:t>
            </a:r>
            <a:r>
              <a:rPr lang="en-US" baseline="-25000"/>
              <a:t>m</a:t>
            </a:r>
            <a:r>
              <a:rPr lang="en-US"/>
              <a:t>+p</a:t>
            </a:r>
            <a:r>
              <a:rPr lang="en-US" baseline="-25000"/>
              <a:t>m</a:t>
            </a:r>
            <a:r>
              <a:rPr lang="en-US"/>
              <a:t>q</a:t>
            </a:r>
            <a:r>
              <a:rPr lang="en-US" baseline="-25000"/>
              <a:t>f</a:t>
            </a:r>
            <a:r>
              <a:rPr lang="en-US"/>
              <a:t>, q</a:t>
            </a:r>
            <a:r>
              <a:rPr lang="en-US" baseline="-25000"/>
              <a:t>f</a:t>
            </a:r>
            <a:r>
              <a:rPr lang="en-US"/>
              <a:t>q</a:t>
            </a:r>
            <a:r>
              <a:rPr lang="en-US" baseline="-25000"/>
              <a:t>m</a:t>
            </a:r>
          </a:p>
          <a:p>
            <a:pPr eaLnBrk="1" hangingPunct="1"/>
            <a:r>
              <a:rPr lang="en-US"/>
              <a:t>p</a:t>
            </a:r>
            <a:r>
              <a:rPr lang="en-US" baseline="-25000"/>
              <a:t>f</a:t>
            </a:r>
            <a:r>
              <a:rPr lang="en-US"/>
              <a:t>, q</a:t>
            </a:r>
            <a:r>
              <a:rPr lang="en-US" baseline="-25000"/>
              <a:t>f</a:t>
            </a:r>
          </a:p>
        </p:txBody>
      </p:sp>
      <p:sp>
        <p:nvSpPr>
          <p:cNvPr id="23559" name="Text Box 15"/>
          <p:cNvSpPr txBox="1">
            <a:spLocks noChangeArrowheads="1"/>
          </p:cNvSpPr>
          <p:nvPr/>
        </p:nvSpPr>
        <p:spPr bwMode="auto">
          <a:xfrm>
            <a:off x="304800" y="5013325"/>
            <a:ext cx="839311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/>
              <a:t>Comments:</a:t>
            </a:r>
          </a:p>
          <a:p>
            <a:pPr eaLnBrk="1" hangingPunct="1"/>
            <a:r>
              <a:rPr lang="en-US" sz="1600"/>
              <a:t>any combinations of fitness scenarios are possible among females (i.e. recessive, over-</a:t>
            </a:r>
          </a:p>
          <a:p>
            <a:pPr eaLnBrk="1" hangingPunct="1"/>
            <a:r>
              <a:rPr lang="en-US" sz="1600"/>
              <a:t>dominant, etc.) which can occur in conjunction with two scenarios in males (equal/unequal).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Equilibria for X-linked fitness scenarios are outside the scope of this class; equilibria for </a:t>
            </a:r>
          </a:p>
          <a:p>
            <a:pPr eaLnBrk="1" hangingPunct="1"/>
            <a:r>
              <a:rPr lang="en-US" sz="1600"/>
              <a:t>diploid scenarios of over-/under-dominance and mutation-selection generally do not hold.  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4213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 	</a:t>
            </a:r>
            <a:r>
              <a:rPr kumimoji="1" lang="en-US" sz="2400" u="sng" smtClean="0"/>
              <a:t>Clinical</a:t>
            </a:r>
            <a:r>
              <a:rPr kumimoji="1" lang="en-US" sz="2400" smtClean="0"/>
              <a:t>	</a:t>
            </a:r>
            <a:r>
              <a:rPr kumimoji="1" lang="en-US" sz="2400" u="sng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Huntington’s Disease	</a:t>
            </a:r>
            <a:r>
              <a:rPr kumimoji="1" lang="en-US" sz="2400" smtClean="0">
                <a:solidFill>
                  <a:schemeClr val="bg1"/>
                </a:solidFill>
              </a:rPr>
              <a:t>dominant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over-dominant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(w/o.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recessive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Hemochromatosis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Achondroplasia	</a:t>
            </a:r>
            <a:r>
              <a:rPr kumimoji="1" lang="en-US" sz="2400" smtClean="0">
                <a:solidFill>
                  <a:schemeClr val="bg1"/>
                </a:solidFill>
              </a:rPr>
              <a:t>dominant	intermediate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Cystic Fibrosis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intermediate</a:t>
            </a:r>
            <a:r>
              <a:rPr kumimoji="1" lang="en-US" sz="2400" smtClean="0">
                <a:solidFill>
                  <a:srgbClr val="800080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701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Clinical vs. Fitness disease types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4213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 	</a:t>
            </a:r>
            <a:r>
              <a:rPr kumimoji="1" lang="en-US" sz="2400" u="sng" smtClean="0"/>
              <a:t>Clinical</a:t>
            </a:r>
            <a:r>
              <a:rPr kumimoji="1" lang="en-US" sz="2400" smtClean="0"/>
              <a:t>	</a:t>
            </a:r>
            <a:r>
              <a:rPr kumimoji="1" lang="en-US" sz="2400" u="sng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Huntington’s Disease	</a:t>
            </a:r>
            <a:r>
              <a:rPr kumimoji="1" lang="en-US" sz="2400" smtClean="0">
                <a:solidFill>
                  <a:srgbClr val="FF0000"/>
                </a:solidFill>
              </a:rPr>
              <a:t>dominant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over-dominant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(w/o.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recessive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Hemochromatosis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Achondroplasia	</a:t>
            </a:r>
            <a:r>
              <a:rPr kumimoji="1" lang="en-US" sz="2400" smtClean="0">
                <a:solidFill>
                  <a:schemeClr val="bg1"/>
                </a:solidFill>
              </a:rPr>
              <a:t>dominant	intermediate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Cystic Fibrosis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intermediate</a:t>
            </a:r>
            <a:r>
              <a:rPr kumimoji="1" lang="en-US" sz="2400" smtClean="0">
                <a:solidFill>
                  <a:srgbClr val="800080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701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Clinical vs. Fitness disease types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4213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 	</a:t>
            </a:r>
            <a:r>
              <a:rPr kumimoji="1" lang="en-US" sz="2400" u="sng" smtClean="0"/>
              <a:t>Clinical</a:t>
            </a:r>
            <a:r>
              <a:rPr kumimoji="1" lang="en-US" sz="2400" smtClean="0"/>
              <a:t>	</a:t>
            </a:r>
            <a:r>
              <a:rPr kumimoji="1" lang="en-US" sz="2400" u="sng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Huntington’s Disease	</a:t>
            </a:r>
            <a:r>
              <a:rPr kumimoji="1" lang="en-US" sz="2400" smtClean="0">
                <a:solidFill>
                  <a:srgbClr val="FF0000"/>
                </a:solidFill>
              </a:rPr>
              <a:t>dominant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accent2"/>
                </a:solidFill>
              </a:rPr>
              <a:t>recessive	over-dominant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(w/o.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recessive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Hemochromatosis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Achondroplasia	</a:t>
            </a:r>
            <a:r>
              <a:rPr kumimoji="1" lang="en-US" sz="2400" smtClean="0">
                <a:solidFill>
                  <a:schemeClr val="bg1"/>
                </a:solidFill>
              </a:rPr>
              <a:t>dominant	intermediate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Cystic Fibrosis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intermediate</a:t>
            </a:r>
            <a:r>
              <a:rPr kumimoji="1" lang="en-US" sz="2400" smtClean="0">
                <a:solidFill>
                  <a:srgbClr val="800080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701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Clinical vs. Fitness disease types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4213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 	</a:t>
            </a:r>
            <a:r>
              <a:rPr kumimoji="1" lang="en-US" sz="2400" u="sng" smtClean="0"/>
              <a:t>Clinical</a:t>
            </a:r>
            <a:r>
              <a:rPr kumimoji="1" lang="en-US" sz="2400" smtClean="0"/>
              <a:t>	</a:t>
            </a:r>
            <a:r>
              <a:rPr kumimoji="1" lang="en-US" sz="2400" u="sng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Huntington’s Disease	</a:t>
            </a:r>
            <a:r>
              <a:rPr kumimoji="1" lang="en-US" sz="2400" smtClean="0">
                <a:solidFill>
                  <a:srgbClr val="FF0000"/>
                </a:solidFill>
              </a:rPr>
              <a:t>dominant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accent2"/>
                </a:solidFill>
              </a:rPr>
              <a:t>recessive	over-dominant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(w/o.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accent2"/>
                </a:solidFill>
              </a:rPr>
              <a:t>recessive	recessive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Hemochromatosis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Achondroplasia	</a:t>
            </a:r>
            <a:r>
              <a:rPr kumimoji="1" lang="en-US" sz="2400" smtClean="0">
                <a:solidFill>
                  <a:schemeClr val="bg1"/>
                </a:solidFill>
              </a:rPr>
              <a:t>dominant	intermediate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Cystic Fibrosis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intermediate</a:t>
            </a:r>
            <a:r>
              <a:rPr kumimoji="1" lang="en-US" sz="2400" smtClean="0">
                <a:solidFill>
                  <a:srgbClr val="800080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701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Clinical vs. Fitness disease types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4213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 	</a:t>
            </a:r>
            <a:r>
              <a:rPr kumimoji="1" lang="en-US" sz="2400" u="sng" smtClean="0"/>
              <a:t>Clinical</a:t>
            </a:r>
            <a:r>
              <a:rPr kumimoji="1" lang="en-US" sz="2400" smtClean="0"/>
              <a:t>	</a:t>
            </a:r>
            <a:r>
              <a:rPr kumimoji="1" lang="en-US" sz="2400" u="sng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Huntington’s Disease	</a:t>
            </a:r>
            <a:r>
              <a:rPr kumimoji="1" lang="en-US" sz="2400" smtClean="0">
                <a:solidFill>
                  <a:srgbClr val="FF0000"/>
                </a:solidFill>
              </a:rPr>
              <a:t>dominant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accent2"/>
                </a:solidFill>
              </a:rPr>
              <a:t>recessive	over-dominant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(w/o.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accent2"/>
                </a:solidFill>
              </a:rPr>
              <a:t>recessive	recessive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Hemochromatosis</a:t>
            </a:r>
            <a:r>
              <a:rPr kumimoji="1" lang="en-US" sz="2400" smtClean="0">
                <a:solidFill>
                  <a:schemeClr val="accent2"/>
                </a:solidFill>
              </a:rPr>
              <a:t>	recessive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Achondroplasia	</a:t>
            </a:r>
            <a:r>
              <a:rPr kumimoji="1" lang="en-US" sz="2400" smtClean="0">
                <a:solidFill>
                  <a:schemeClr val="bg1"/>
                </a:solidFill>
              </a:rPr>
              <a:t>dominant	intermediate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Cystic Fibrosis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intermediate</a:t>
            </a:r>
            <a:r>
              <a:rPr kumimoji="1" lang="en-US" sz="2400" smtClean="0">
                <a:solidFill>
                  <a:srgbClr val="800080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701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Clinical vs. Fitness disease types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4213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 	</a:t>
            </a:r>
            <a:r>
              <a:rPr kumimoji="1" lang="en-US" sz="2400" u="sng" smtClean="0"/>
              <a:t>Clinical</a:t>
            </a:r>
            <a:r>
              <a:rPr kumimoji="1" lang="en-US" sz="2400" smtClean="0"/>
              <a:t>	</a:t>
            </a:r>
            <a:r>
              <a:rPr kumimoji="1" lang="en-US" sz="2400" u="sng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Huntington’s Disease	</a:t>
            </a:r>
            <a:r>
              <a:rPr kumimoji="1" lang="en-US" sz="2400" smtClean="0">
                <a:solidFill>
                  <a:srgbClr val="FF0000"/>
                </a:solidFill>
              </a:rPr>
              <a:t>dominant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accent2"/>
                </a:solidFill>
              </a:rPr>
              <a:t>recessive	over-dominant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(w/o.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accent2"/>
                </a:solidFill>
              </a:rPr>
              <a:t>recessive	recessive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Hemochromatosis</a:t>
            </a:r>
            <a:r>
              <a:rPr kumimoji="1" lang="en-US" sz="2400" smtClean="0">
                <a:solidFill>
                  <a:schemeClr val="accent2"/>
                </a:solidFill>
              </a:rPr>
              <a:t>	recessive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Achondroplasia</a:t>
            </a:r>
            <a:r>
              <a:rPr kumimoji="1" lang="en-US" sz="2400" smtClean="0">
                <a:solidFill>
                  <a:schemeClr val="accent2"/>
                </a:solidFill>
              </a:rPr>
              <a:t>	dominant	intermediate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Cystic Fibrosis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bg1"/>
                </a:solidFill>
              </a:rPr>
              <a:t>recessive	intermediate</a:t>
            </a:r>
            <a:r>
              <a:rPr kumimoji="1" lang="en-US" sz="2400" smtClean="0">
                <a:solidFill>
                  <a:srgbClr val="800080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701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Clinical vs. Fitness disease types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4213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 	</a:t>
            </a:r>
            <a:r>
              <a:rPr kumimoji="1" lang="en-US" sz="2400" u="sng" smtClean="0"/>
              <a:t>Clinical</a:t>
            </a:r>
            <a:r>
              <a:rPr kumimoji="1" lang="en-US" sz="2400" smtClean="0"/>
              <a:t>	</a:t>
            </a:r>
            <a:r>
              <a:rPr kumimoji="1" lang="en-US" sz="2400" u="sng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Huntington’s Disease	</a:t>
            </a:r>
            <a:r>
              <a:rPr kumimoji="1" lang="en-US" sz="2400" smtClean="0">
                <a:solidFill>
                  <a:srgbClr val="FF0000"/>
                </a:solidFill>
              </a:rPr>
              <a:t>dominant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accent2"/>
                </a:solidFill>
              </a:rPr>
              <a:t>recessive	over-dominant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Sickle cell (w/o. malaria)</a:t>
            </a:r>
            <a:r>
              <a:rPr kumimoji="1" lang="en-US" sz="2400" smtClean="0">
                <a:solidFill>
                  <a:srgbClr val="800080"/>
                </a:solidFill>
              </a:rPr>
              <a:t>	</a:t>
            </a:r>
            <a:r>
              <a:rPr kumimoji="1" lang="en-US" sz="2400" smtClean="0">
                <a:solidFill>
                  <a:schemeClr val="accent2"/>
                </a:solidFill>
              </a:rPr>
              <a:t>recessive	recessive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Hemochromatosis</a:t>
            </a:r>
            <a:r>
              <a:rPr kumimoji="1" lang="en-US" sz="2400" smtClean="0">
                <a:solidFill>
                  <a:schemeClr val="accent2"/>
                </a:solidFill>
              </a:rPr>
              <a:t>	recessive	none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Achondroplasia</a:t>
            </a:r>
            <a:r>
              <a:rPr kumimoji="1" lang="en-US" sz="2400" smtClean="0">
                <a:solidFill>
                  <a:schemeClr val="accent2"/>
                </a:solidFill>
              </a:rPr>
              <a:t>	dominant	intermediate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r>
              <a:rPr kumimoji="1" lang="en-US" sz="2400" smtClean="0"/>
              <a:t>Cystic Fibrosis</a:t>
            </a:r>
            <a:r>
              <a:rPr kumimoji="1" lang="en-US" sz="2400" smtClean="0">
                <a:solidFill>
                  <a:schemeClr val="accent2"/>
                </a:solidFill>
              </a:rPr>
              <a:t>	recessive	intermediate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smtClean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546475" algn="l"/>
                <a:tab pos="5662613" algn="l"/>
              </a:tabLst>
            </a:pPr>
            <a:endParaRPr kumimoji="1" lang="en-US" sz="2400" baseline="30000" smtClean="0">
              <a:solidFill>
                <a:srgbClr val="800080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701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Clinical vs. Fitness disease types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85800"/>
          </a:xfrm>
        </p:spPr>
        <p:txBody>
          <a:bodyPr/>
          <a:lstStyle/>
          <a:p>
            <a:pPr eaLnBrk="1" hangingPunct="1"/>
            <a:r>
              <a:rPr kumimoji="1" lang="en-US" sz="3600" smtClean="0"/>
              <a:t>Selection - major qualitative results</a:t>
            </a:r>
            <a:endParaRPr kumimoji="1" lang="en-US" sz="4800" smtClean="0"/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457200" y="1676400"/>
            <a:ext cx="8382000" cy="4083050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175" indent="-3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kumimoji="1" lang="en-US" sz="2000"/>
          </a:p>
          <a:p>
            <a:r>
              <a:rPr kumimoji="1" lang="en-US" sz="2000"/>
              <a:t>For dominant, recessive, or intermediate trait selection, the “risk” allele is eventually eliminated.</a:t>
            </a:r>
          </a:p>
          <a:p>
            <a:endParaRPr kumimoji="1" lang="en-US" sz="2000"/>
          </a:p>
          <a:p>
            <a:r>
              <a:rPr kumimoji="1" lang="en-US" sz="2000"/>
              <a:t>But, elimination is much quicker for dominant “risk” allele than recessive.</a:t>
            </a:r>
          </a:p>
          <a:p>
            <a:endParaRPr kumimoji="1" lang="en-US" sz="2000"/>
          </a:p>
          <a:p>
            <a:r>
              <a:rPr kumimoji="1" lang="en-US" sz="2000"/>
              <a:t>Recessive diseases are eliminated slowly because most “risk” alleles are in the heterozygotes, and there is no selection against them.</a:t>
            </a:r>
          </a:p>
          <a:p>
            <a:endParaRPr kumimoji="1" lang="en-US" sz="2000"/>
          </a:p>
          <a:p>
            <a:r>
              <a:rPr kumimoji="1" lang="en-US" sz="2000"/>
              <a:t>For over-dominance, an allele is not eliminated.</a:t>
            </a:r>
          </a:p>
          <a:p>
            <a:endParaRPr kumimoji="1" lang="en-US" sz="2000"/>
          </a:p>
          <a:p>
            <a:r>
              <a:rPr kumimoji="1" lang="en-US" sz="2000"/>
              <a:t>If we have ongoing new mutation, will an allele be eliminated?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Hardy-Weinberg assumptions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304213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z="2400" smtClean="0"/>
              <a:t>diploid organism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/>
              <a:t>sexual reproduction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/>
              <a:t>nonoverlapping generations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/>
              <a:t>random mating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/>
              <a:t>large population size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/>
              <a:t>equal allele frequencies in the sexes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/>
              <a:t>no migration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/>
              <a:t>no mutation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400" smtClean="0">
                <a:solidFill>
                  <a:srgbClr val="FF0000"/>
                </a:solidFill>
              </a:rPr>
              <a:t>no selection</a:t>
            </a:r>
          </a:p>
          <a:p>
            <a:pPr eaLnBrk="1" hangingPunct="1">
              <a:lnSpc>
                <a:spcPct val="90000"/>
              </a:lnSpc>
            </a:pPr>
            <a:endParaRPr kumimoji="1"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Selection:  quantitative stuff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914400" y="2017713"/>
            <a:ext cx="655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1616075" y="1828800"/>
            <a:ext cx="349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# A alleles in the next generation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1463675" y="2209800"/>
            <a:ext cx="377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total # alleles in the next generation</a:t>
            </a:r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>
            <a:off x="1539875" y="2209800"/>
            <a:ext cx="3657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AutoShape 13"/>
          <p:cNvSpPr>
            <a:spLocks/>
          </p:cNvSpPr>
          <p:nvPr/>
        </p:nvSpPr>
        <p:spPr bwMode="auto">
          <a:xfrm>
            <a:off x="6172200" y="1752600"/>
            <a:ext cx="381000" cy="990600"/>
          </a:xfrm>
          <a:prstGeom prst="rightBrace">
            <a:avLst>
              <a:gd name="adj1" fmla="val 28335"/>
              <a:gd name="adj2" fmla="val 50000"/>
            </a:avLst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6" name="Text Box 15"/>
          <p:cNvSpPr txBox="1">
            <a:spLocks noChangeArrowheads="1"/>
          </p:cNvSpPr>
          <p:nvPr/>
        </p:nvSpPr>
        <p:spPr bwMode="auto">
          <a:xfrm>
            <a:off x="6705600" y="3732213"/>
            <a:ext cx="1987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denominator =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</a:rPr>
              <a:t>average fitness of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</a:rPr>
              <a:t>the population </a:t>
            </a:r>
          </a:p>
        </p:txBody>
      </p:sp>
      <p:sp>
        <p:nvSpPr>
          <p:cNvPr id="32777" name="Text Box 16"/>
          <p:cNvSpPr txBox="1">
            <a:spLocks noChangeArrowheads="1"/>
          </p:cNvSpPr>
          <p:nvPr/>
        </p:nvSpPr>
        <p:spPr bwMode="auto">
          <a:xfrm>
            <a:off x="6705600" y="1905000"/>
            <a:ext cx="184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think HWE freq. 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times fitness</a:t>
            </a:r>
          </a:p>
        </p:txBody>
      </p:sp>
      <p:sp>
        <p:nvSpPr>
          <p:cNvPr id="32778" name="Text Box 17"/>
          <p:cNvSpPr txBox="1">
            <a:spLocks noChangeArrowheads="1"/>
          </p:cNvSpPr>
          <p:nvPr/>
        </p:nvSpPr>
        <p:spPr bwMode="auto">
          <a:xfrm>
            <a:off x="914400" y="3706813"/>
            <a:ext cx="655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</a:t>
            </a:r>
          </a:p>
        </p:txBody>
      </p:sp>
      <p:sp>
        <p:nvSpPr>
          <p:cNvPr id="32779" name="Text Box 18"/>
          <p:cNvSpPr txBox="1">
            <a:spLocks noChangeArrowheads="1"/>
          </p:cNvSpPr>
          <p:nvPr/>
        </p:nvSpPr>
        <p:spPr bwMode="auto">
          <a:xfrm>
            <a:off x="2132013" y="3517900"/>
            <a:ext cx="2719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(1p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2780" name="Text Box 19"/>
          <p:cNvSpPr txBox="1">
            <a:spLocks noChangeArrowheads="1"/>
          </p:cNvSpPr>
          <p:nvPr/>
        </p:nvSpPr>
        <p:spPr bwMode="auto">
          <a:xfrm>
            <a:off x="1463675" y="3898900"/>
            <a:ext cx="396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(2p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(q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2781" name="Line 20"/>
          <p:cNvSpPr>
            <a:spLocks noChangeShapeType="1"/>
          </p:cNvSpPr>
          <p:nvPr/>
        </p:nvSpPr>
        <p:spPr bwMode="auto">
          <a:xfrm>
            <a:off x="1539875" y="3898900"/>
            <a:ext cx="38703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21"/>
          <p:cNvSpPr>
            <a:spLocks noChangeShapeType="1"/>
          </p:cNvSpPr>
          <p:nvPr/>
        </p:nvSpPr>
        <p:spPr bwMode="auto">
          <a:xfrm>
            <a:off x="5943600" y="4113213"/>
            <a:ext cx="68580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triangl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Box 2"/>
          <p:cNvSpPr txBox="1">
            <a:spLocks noChangeArrowheads="1"/>
          </p:cNvSpPr>
          <p:nvPr/>
        </p:nvSpPr>
        <p:spPr bwMode="auto">
          <a:xfrm>
            <a:off x="1143000" y="5334000"/>
            <a:ext cx="731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This formula is for the allele frequency, p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 of the “A” allele after exactly ONE generation.  Can be recursively applied to calculate P(“A”) after more than one generation.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Selection:  quantitative stuff</a:t>
            </a:r>
          </a:p>
        </p:txBody>
      </p:sp>
      <p:sp>
        <p:nvSpPr>
          <p:cNvPr id="33797" name="Text Box 26"/>
          <p:cNvSpPr txBox="1">
            <a:spLocks noChangeArrowheads="1"/>
          </p:cNvSpPr>
          <p:nvPr/>
        </p:nvSpPr>
        <p:spPr bwMode="auto">
          <a:xfrm>
            <a:off x="901700" y="4897632"/>
            <a:ext cx="73914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2"/>
                </a:solidFill>
              </a:rPr>
              <a:t>NOTE:  these approximations assume that the average fitness is very close to 1, e.g., </a:t>
            </a:r>
            <a:r>
              <a:rPr lang="en-US" sz="1400" dirty="0"/>
              <a:t>(p</a:t>
            </a:r>
            <a:r>
              <a:rPr lang="en-US" sz="1400" baseline="-25000" dirty="0"/>
              <a:t>0</a:t>
            </a:r>
            <a:r>
              <a:rPr lang="en-US" sz="1400" baseline="30000" dirty="0"/>
              <a:t>2</a:t>
            </a:r>
            <a:r>
              <a:rPr lang="en-US" sz="1400" dirty="0"/>
              <a:t>)(W</a:t>
            </a:r>
            <a:r>
              <a:rPr lang="en-US" sz="1400" baseline="-25000" dirty="0"/>
              <a:t>AA</a:t>
            </a:r>
            <a:r>
              <a:rPr lang="en-US" sz="1400" dirty="0"/>
              <a:t>) + (2p</a:t>
            </a:r>
            <a:r>
              <a:rPr lang="en-US" sz="1400" baseline="-25000" dirty="0"/>
              <a:t>0</a:t>
            </a:r>
            <a:r>
              <a:rPr lang="en-US" sz="1400" dirty="0"/>
              <a:t>q</a:t>
            </a:r>
            <a:r>
              <a:rPr lang="en-US" sz="1400" baseline="-25000" dirty="0"/>
              <a:t>0</a:t>
            </a:r>
            <a:r>
              <a:rPr lang="en-US" sz="1400" dirty="0"/>
              <a:t>)(</a:t>
            </a:r>
            <a:r>
              <a:rPr lang="en-US" sz="1400" dirty="0" err="1"/>
              <a:t>W</a:t>
            </a:r>
            <a:r>
              <a:rPr lang="en-US" sz="1400" baseline="-25000" dirty="0" err="1"/>
              <a:t>Aa</a:t>
            </a:r>
            <a:r>
              <a:rPr lang="en-US" sz="1400" dirty="0"/>
              <a:t>) + (q</a:t>
            </a:r>
            <a:r>
              <a:rPr lang="en-US" sz="1400" baseline="-25000" dirty="0"/>
              <a:t>0</a:t>
            </a:r>
            <a:r>
              <a:rPr lang="en-US" sz="1400" baseline="30000" dirty="0"/>
              <a:t>2</a:t>
            </a:r>
            <a:r>
              <a:rPr lang="en-US" sz="1400" dirty="0"/>
              <a:t>)(W</a:t>
            </a:r>
            <a:r>
              <a:rPr lang="en-US" sz="1400" baseline="-25000" dirty="0"/>
              <a:t>aa</a:t>
            </a:r>
            <a:r>
              <a:rPr lang="en-US" sz="1400" dirty="0"/>
              <a:t>) </a:t>
            </a:r>
            <a:r>
              <a:rPr lang="en-US" sz="1400" dirty="0">
                <a:solidFill>
                  <a:schemeClr val="tx2"/>
                </a:solidFill>
              </a:rPr>
              <a:t>≈ 1.  Therefore, they are valid if there is extreme selection against </a:t>
            </a:r>
            <a:r>
              <a:rPr lang="en-US" sz="1400" i="1" dirty="0">
                <a:solidFill>
                  <a:schemeClr val="tx2"/>
                </a:solidFill>
              </a:rPr>
              <a:t>rare</a:t>
            </a:r>
            <a:r>
              <a:rPr lang="en-US" sz="1400" dirty="0">
                <a:solidFill>
                  <a:schemeClr val="tx2"/>
                </a:solidFill>
              </a:rPr>
              <a:t> genotypes, or </a:t>
            </a:r>
            <a:r>
              <a:rPr lang="en-US" sz="1400" i="1" dirty="0">
                <a:solidFill>
                  <a:schemeClr val="tx2"/>
                </a:solidFill>
              </a:rPr>
              <a:t>light</a:t>
            </a:r>
            <a:r>
              <a:rPr lang="en-US" sz="1400" dirty="0">
                <a:solidFill>
                  <a:schemeClr val="tx2"/>
                </a:solidFill>
              </a:rPr>
              <a:t> selection against common genotypes.  </a:t>
            </a:r>
          </a:p>
        </p:txBody>
      </p:sp>
      <p:sp>
        <p:nvSpPr>
          <p:cNvPr id="33799" name="TextBox 12"/>
          <p:cNvSpPr txBox="1">
            <a:spLocks noChangeArrowheads="1"/>
          </p:cNvSpPr>
          <p:nvPr/>
        </p:nvSpPr>
        <p:spPr bwMode="auto">
          <a:xfrm>
            <a:off x="889000" y="2133600"/>
            <a:ext cx="183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Approximations:</a:t>
            </a:r>
          </a:p>
        </p:txBody>
      </p:sp>
      <p:sp>
        <p:nvSpPr>
          <p:cNvPr id="33800" name="TextBox 13"/>
          <p:cNvSpPr txBox="1">
            <a:spLocks noChangeArrowheads="1"/>
          </p:cNvSpPr>
          <p:nvPr/>
        </p:nvSpPr>
        <p:spPr bwMode="auto">
          <a:xfrm>
            <a:off x="838200" y="1447800"/>
            <a:ext cx="731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no simple formula for 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baseline="-25000" dirty="0" err="1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in terms of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33802" name="Text Box 5"/>
          <p:cNvSpPr txBox="1">
            <a:spLocks noChangeArrowheads="1"/>
          </p:cNvSpPr>
          <p:nvPr/>
        </p:nvSpPr>
        <p:spPr bwMode="auto">
          <a:xfrm>
            <a:off x="1863725" y="3162301"/>
            <a:ext cx="64039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ln(p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/q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) + (1/q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) ≈ ln(p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/q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) + 1/q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 + st	</a:t>
            </a:r>
            <a:r>
              <a:rPr lang="en-US">
                <a:solidFill>
                  <a:schemeClr val="tx2"/>
                </a:solidFill>
              </a:rPr>
              <a:t>100% dominant</a:t>
            </a:r>
          </a:p>
        </p:txBody>
      </p:sp>
      <p:sp>
        <p:nvSpPr>
          <p:cNvPr id="33803" name="Text Box 14"/>
          <p:cNvSpPr txBox="1">
            <a:spLocks noChangeArrowheads="1"/>
          </p:cNvSpPr>
          <p:nvPr/>
        </p:nvSpPr>
        <p:spPr bwMode="auto">
          <a:xfrm>
            <a:off x="889000" y="2825751"/>
            <a:ext cx="34594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 smtClean="0"/>
              <a:t>Allele </a:t>
            </a:r>
            <a:r>
              <a:rPr lang="en-US" sz="1600" dirty="0"/>
              <a:t>frequency after </a:t>
            </a:r>
            <a:r>
              <a:rPr lang="en-US" sz="1600" i="1" dirty="0"/>
              <a:t>t</a:t>
            </a:r>
            <a:r>
              <a:rPr lang="en-US" sz="1600" dirty="0"/>
              <a:t> generations</a:t>
            </a:r>
          </a:p>
        </p:txBody>
      </p:sp>
      <p:sp>
        <p:nvSpPr>
          <p:cNvPr id="33804" name="Text Box 5"/>
          <p:cNvSpPr txBox="1">
            <a:spLocks noChangeArrowheads="1"/>
          </p:cNvSpPr>
          <p:nvPr/>
        </p:nvSpPr>
        <p:spPr bwMode="auto">
          <a:xfrm>
            <a:off x="1863725" y="3543301"/>
            <a:ext cx="63785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ln(p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/q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) ≈ ln(p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/q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) + st/2			</a:t>
            </a:r>
            <a:r>
              <a:rPr lang="en-US">
                <a:solidFill>
                  <a:schemeClr val="tx2"/>
                </a:solidFill>
              </a:rPr>
              <a:t>exactly additive</a:t>
            </a:r>
          </a:p>
        </p:txBody>
      </p:sp>
      <p:sp>
        <p:nvSpPr>
          <p:cNvPr id="33805" name="Text Box 5"/>
          <p:cNvSpPr txBox="1">
            <a:spLocks noChangeArrowheads="1"/>
          </p:cNvSpPr>
          <p:nvPr/>
        </p:nvSpPr>
        <p:spPr bwMode="auto">
          <a:xfrm>
            <a:off x="1863725" y="3913188"/>
            <a:ext cx="6429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ln(p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/q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) - (1/p</a:t>
            </a:r>
            <a:r>
              <a:rPr lang="en-US" baseline="-25000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) ≈ ln(p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/q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) - 1/p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 + st		</a:t>
            </a:r>
            <a:r>
              <a:rPr lang="en-US">
                <a:solidFill>
                  <a:schemeClr val="tx2"/>
                </a:solidFill>
              </a:rPr>
              <a:t>100% recessive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Selection:  quantitative stuff</a:t>
            </a:r>
          </a:p>
        </p:txBody>
      </p:sp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7848600" cy="44832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 smtClean="0"/>
              <a:t>What a </a:t>
            </a:r>
            <a:r>
              <a:rPr lang="en-US" sz="3200" dirty="0"/>
              <a:t>genotype </a:t>
            </a:r>
            <a:r>
              <a:rPr lang="en-US" sz="3200" dirty="0" smtClean="0"/>
              <a:t>frequencies?</a:t>
            </a:r>
            <a:endParaRPr lang="en-US" sz="3200" dirty="0"/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if random mating H-W assumption is held: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/>
              <a:t>		</a:t>
            </a:r>
            <a:r>
              <a:rPr lang="en-US" sz="3200" dirty="0" smtClean="0"/>
              <a:t>P(AA)</a:t>
            </a:r>
            <a:r>
              <a:rPr lang="en-US" sz="3200" baseline="-25000" dirty="0" smtClean="0"/>
              <a:t>t</a:t>
            </a:r>
            <a:r>
              <a:rPr lang="en-US" sz="3200" dirty="0" smtClean="0"/>
              <a:t> =  </a:t>
            </a:r>
            <a:r>
              <a:rPr lang="en-US" sz="3200" dirty="0" smtClean="0"/>
              <a:t>p</a:t>
            </a:r>
            <a:r>
              <a:rPr lang="en-US" sz="3200" baseline="-25000" dirty="0"/>
              <a:t>t</a:t>
            </a:r>
            <a:r>
              <a:rPr lang="en-US" sz="3200" baseline="30000" dirty="0" smtClean="0"/>
              <a:t>2</a:t>
            </a:r>
            <a:endParaRPr lang="en-US" sz="3200" baseline="30000" dirty="0"/>
          </a:p>
          <a:p>
            <a:pPr eaLnBrk="1" hangingPunct="1"/>
            <a:r>
              <a:rPr lang="en-US" sz="3200" dirty="0"/>
              <a:t>		</a:t>
            </a:r>
            <a:r>
              <a:rPr lang="en-US" sz="3200" dirty="0" smtClean="0"/>
              <a:t>P(Aa)</a:t>
            </a:r>
            <a:r>
              <a:rPr lang="en-US" sz="3200" baseline="-25000" dirty="0" smtClean="0"/>
              <a:t>t</a:t>
            </a:r>
            <a:r>
              <a:rPr lang="en-US" sz="3200" dirty="0" smtClean="0"/>
              <a:t> =  </a:t>
            </a:r>
            <a:r>
              <a:rPr lang="en-US" sz="3200" dirty="0" smtClean="0"/>
              <a:t>2p</a:t>
            </a:r>
            <a:r>
              <a:rPr lang="en-US" sz="3200" baseline="-25000" dirty="0" smtClean="0"/>
              <a:t>t</a:t>
            </a:r>
            <a:r>
              <a:rPr lang="en-US" sz="3200" dirty="0" smtClean="0"/>
              <a:t>q</a:t>
            </a:r>
            <a:r>
              <a:rPr lang="en-US" sz="3200" baseline="-25000" dirty="0"/>
              <a:t>t</a:t>
            </a:r>
            <a:r>
              <a:rPr lang="en-US" sz="3200" dirty="0" smtClean="0"/>
              <a:t> </a:t>
            </a:r>
            <a:endParaRPr lang="en-US" sz="3200" dirty="0"/>
          </a:p>
          <a:p>
            <a:pPr eaLnBrk="1" hangingPunct="1"/>
            <a:r>
              <a:rPr lang="en-US" sz="3200" dirty="0"/>
              <a:t>	</a:t>
            </a:r>
            <a:r>
              <a:rPr lang="en-US" sz="3200"/>
              <a:t>	</a:t>
            </a:r>
            <a:r>
              <a:rPr lang="en-US" sz="3200" smtClean="0"/>
              <a:t>P(aa)</a:t>
            </a:r>
            <a:r>
              <a:rPr lang="en-US" sz="3200" baseline="-25000" smtClean="0"/>
              <a:t>t</a:t>
            </a:r>
            <a:r>
              <a:rPr lang="en-US" sz="3200" smtClean="0"/>
              <a:t> =  </a:t>
            </a:r>
            <a:r>
              <a:rPr lang="en-US" sz="3200" dirty="0" smtClean="0"/>
              <a:t>q</a:t>
            </a:r>
            <a:r>
              <a:rPr lang="en-US" sz="3200" baseline="-25000" dirty="0" smtClean="0"/>
              <a:t>t</a:t>
            </a:r>
            <a:r>
              <a:rPr lang="en-US" sz="3200" baseline="30000" dirty="0" smtClean="0"/>
              <a:t>2</a:t>
            </a:r>
          </a:p>
          <a:p>
            <a:pPr eaLnBrk="1" hangingPunct="1"/>
            <a:endParaRPr lang="en-US" sz="3200" baseline="30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as functions of allele frequencies, the genotype frequencies will change over time if allele frequencies change over time </a:t>
            </a:r>
            <a:endParaRPr lang="en-US" sz="20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Selection:  quantitative stuff</a:t>
            </a:r>
          </a:p>
        </p:txBody>
      </p:sp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5486400" cy="175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X-linked genotype frequencies: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	women:  			</a:t>
            </a:r>
          </a:p>
          <a:p>
            <a:pPr eaLnBrk="1" hangingPunct="1"/>
            <a:r>
              <a:rPr lang="en-US"/>
              <a:t>		AA:  p</a:t>
            </a:r>
            <a:r>
              <a:rPr lang="en-US" baseline="-25000"/>
              <a:t>f</a:t>
            </a:r>
            <a:r>
              <a:rPr lang="en-US"/>
              <a:t>p</a:t>
            </a:r>
            <a:r>
              <a:rPr lang="en-US" baseline="-25000"/>
              <a:t>m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		Aa:  p</a:t>
            </a:r>
            <a:r>
              <a:rPr lang="en-US" baseline="-25000"/>
              <a:t>f</a:t>
            </a:r>
            <a:r>
              <a:rPr lang="en-US"/>
              <a:t>q</a:t>
            </a:r>
            <a:r>
              <a:rPr lang="en-US" baseline="-25000"/>
              <a:t>m</a:t>
            </a:r>
            <a:r>
              <a:rPr lang="en-US"/>
              <a:t>+p</a:t>
            </a:r>
            <a:r>
              <a:rPr lang="en-US" baseline="-25000"/>
              <a:t>m</a:t>
            </a:r>
            <a:r>
              <a:rPr lang="en-US"/>
              <a:t>q</a:t>
            </a:r>
            <a:r>
              <a:rPr lang="en-US" baseline="-25000"/>
              <a:t>f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		aa:  q</a:t>
            </a:r>
            <a:r>
              <a:rPr lang="en-US" baseline="-25000"/>
              <a:t>f</a:t>
            </a:r>
            <a:r>
              <a:rPr lang="en-US"/>
              <a:t>q</a:t>
            </a:r>
            <a:r>
              <a:rPr lang="en-US" baseline="-25000"/>
              <a:t>m</a:t>
            </a: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4876800" y="2457450"/>
            <a:ext cx="2678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haplotypes in men:</a:t>
            </a:r>
          </a:p>
          <a:p>
            <a:pPr eaLnBrk="1" hangingPunct="1"/>
            <a:r>
              <a:rPr lang="en-US"/>
              <a:t>		A:   p</a:t>
            </a:r>
            <a:r>
              <a:rPr lang="en-US" baseline="-25000"/>
              <a:t>f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		a:    q</a:t>
            </a:r>
            <a:r>
              <a:rPr lang="en-US" baseline="-25000"/>
              <a:t>f</a:t>
            </a:r>
          </a:p>
          <a:p>
            <a:pPr eaLnBrk="1" hangingPunct="1"/>
            <a:endParaRPr lang="en-US"/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533400" y="4989513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p</a:t>
            </a:r>
            <a:r>
              <a:rPr lang="en-US" baseline="-25000">
                <a:solidFill>
                  <a:schemeClr val="hlink"/>
                </a:solidFill>
              </a:rPr>
              <a:t>f1</a:t>
            </a:r>
            <a:r>
              <a:rPr lang="en-US"/>
              <a:t> = </a:t>
            </a:r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1143000" y="4800600"/>
            <a:ext cx="405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    p</a:t>
            </a:r>
            <a:r>
              <a:rPr lang="en-US" baseline="-25000"/>
              <a:t>f0</a:t>
            </a:r>
            <a:r>
              <a:rPr lang="en-US"/>
              <a:t>p</a:t>
            </a:r>
            <a:r>
              <a:rPr lang="en-US" baseline="-25000"/>
              <a:t>m0</a:t>
            </a:r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+ (1/2)(p</a:t>
            </a:r>
            <a:r>
              <a:rPr lang="en-US" baseline="-25000"/>
              <a:t>f0</a:t>
            </a:r>
            <a:r>
              <a:rPr lang="en-US"/>
              <a:t>q</a:t>
            </a:r>
            <a:r>
              <a:rPr lang="en-US" baseline="-25000"/>
              <a:t>m0</a:t>
            </a:r>
            <a:r>
              <a:rPr lang="en-US"/>
              <a:t>+p</a:t>
            </a:r>
            <a:r>
              <a:rPr lang="en-US" baseline="-25000"/>
              <a:t>m0</a:t>
            </a:r>
            <a:r>
              <a:rPr lang="en-US"/>
              <a:t>q</a:t>
            </a:r>
            <a:r>
              <a:rPr lang="en-US" baseline="-25000"/>
              <a:t>f0</a:t>
            </a:r>
            <a:r>
              <a:rPr lang="en-US"/>
              <a:t>)W</a:t>
            </a:r>
            <a:r>
              <a:rPr lang="en-US" baseline="-25000"/>
              <a:t>Aa</a:t>
            </a:r>
            <a:endParaRPr lang="en-US"/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1158875" y="5181600"/>
            <a:ext cx="4500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f0</a:t>
            </a:r>
            <a:r>
              <a:rPr lang="en-US"/>
              <a:t>p</a:t>
            </a:r>
            <a:r>
              <a:rPr lang="en-US" baseline="-25000"/>
              <a:t>m0</a:t>
            </a:r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+ (p</a:t>
            </a:r>
            <a:r>
              <a:rPr lang="en-US" baseline="-25000"/>
              <a:t>f0</a:t>
            </a:r>
            <a:r>
              <a:rPr lang="en-US"/>
              <a:t>q</a:t>
            </a:r>
            <a:r>
              <a:rPr lang="en-US" baseline="-25000"/>
              <a:t>m0</a:t>
            </a:r>
            <a:r>
              <a:rPr lang="en-US"/>
              <a:t>+p</a:t>
            </a:r>
            <a:r>
              <a:rPr lang="en-US" baseline="-25000"/>
              <a:t>m0</a:t>
            </a:r>
            <a:r>
              <a:rPr lang="en-US"/>
              <a:t>q</a:t>
            </a:r>
            <a:r>
              <a:rPr lang="en-US" baseline="-25000"/>
              <a:t>f0</a:t>
            </a:r>
            <a:r>
              <a:rPr lang="en-US"/>
              <a:t>)W</a:t>
            </a:r>
            <a:r>
              <a:rPr lang="en-US" baseline="-25000"/>
              <a:t>Aa</a:t>
            </a:r>
            <a:r>
              <a:rPr lang="en-US"/>
              <a:t>+ q</a:t>
            </a:r>
            <a:r>
              <a:rPr lang="en-US" baseline="-25000"/>
              <a:t>f0</a:t>
            </a:r>
            <a:r>
              <a:rPr lang="en-US"/>
              <a:t>q</a:t>
            </a:r>
            <a:r>
              <a:rPr lang="en-US" baseline="-25000"/>
              <a:t>m0</a:t>
            </a:r>
            <a:r>
              <a:rPr lang="en-US"/>
              <a:t>W</a:t>
            </a:r>
            <a:r>
              <a:rPr lang="en-US" baseline="-25000"/>
              <a:t>aa</a:t>
            </a:r>
            <a:endParaRPr lang="en-US"/>
          </a:p>
        </p:txBody>
      </p:sp>
      <p:sp>
        <p:nvSpPr>
          <p:cNvPr id="34824" name="Line 10"/>
          <p:cNvSpPr>
            <a:spLocks noChangeShapeType="1"/>
          </p:cNvSpPr>
          <p:nvPr/>
        </p:nvSpPr>
        <p:spPr bwMode="auto">
          <a:xfrm>
            <a:off x="1219200" y="5167313"/>
            <a:ext cx="4419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6096000" y="4989513"/>
            <a:ext cx="782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m1</a:t>
            </a:r>
            <a:r>
              <a:rPr lang="en-US"/>
              <a:t> = </a:t>
            </a:r>
          </a:p>
        </p:txBody>
      </p:sp>
      <p:sp>
        <p:nvSpPr>
          <p:cNvPr id="34826" name="Text Box 12"/>
          <p:cNvSpPr txBox="1">
            <a:spLocks noChangeArrowheads="1"/>
          </p:cNvSpPr>
          <p:nvPr/>
        </p:nvSpPr>
        <p:spPr bwMode="auto">
          <a:xfrm>
            <a:off x="6781800" y="48006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    p</a:t>
            </a:r>
            <a:r>
              <a:rPr lang="en-US" baseline="-25000"/>
              <a:t>f0</a:t>
            </a:r>
            <a:r>
              <a:rPr lang="en-US"/>
              <a:t>W</a:t>
            </a:r>
            <a:r>
              <a:rPr lang="en-US" baseline="-25000"/>
              <a:t>A</a:t>
            </a:r>
            <a:r>
              <a:rPr lang="en-US"/>
              <a:t> </a:t>
            </a:r>
          </a:p>
        </p:txBody>
      </p:sp>
      <p:sp>
        <p:nvSpPr>
          <p:cNvPr id="34827" name="Text Box 13"/>
          <p:cNvSpPr txBox="1">
            <a:spLocks noChangeArrowheads="1"/>
          </p:cNvSpPr>
          <p:nvPr/>
        </p:nvSpPr>
        <p:spPr bwMode="auto">
          <a:xfrm>
            <a:off x="6797675" y="5181600"/>
            <a:ext cx="1570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f0</a:t>
            </a:r>
            <a:r>
              <a:rPr lang="en-US"/>
              <a:t>W</a:t>
            </a:r>
            <a:r>
              <a:rPr lang="en-US" baseline="-25000"/>
              <a:t>A</a:t>
            </a:r>
            <a:r>
              <a:rPr lang="en-US"/>
              <a:t> + q</a:t>
            </a:r>
            <a:r>
              <a:rPr lang="en-US" baseline="-25000"/>
              <a:t>f0</a:t>
            </a:r>
            <a:r>
              <a:rPr lang="en-US"/>
              <a:t>W</a:t>
            </a:r>
            <a:r>
              <a:rPr lang="en-US" baseline="-25000"/>
              <a:t>a</a:t>
            </a:r>
            <a:endParaRPr lang="en-US"/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6858000" y="5167313"/>
            <a:ext cx="1524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Text Box 15"/>
          <p:cNvSpPr txBox="1">
            <a:spLocks noChangeArrowheads="1"/>
          </p:cNvSpPr>
          <p:nvPr/>
        </p:nvSpPr>
        <p:spPr bwMode="auto">
          <a:xfrm>
            <a:off x="533400" y="4267200"/>
            <a:ext cx="31337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change after one generation: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Quantitative selection example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384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recessive lethal disease, q</a:t>
            </a:r>
            <a:r>
              <a:rPr lang="en-US" baseline="-25000"/>
              <a:t>0</a:t>
            </a:r>
            <a:r>
              <a:rPr lang="en-US"/>
              <a:t> = 0.04:  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334000" y="1293813"/>
            <a:ext cx="990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0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914400" y="2514600"/>
            <a:ext cx="554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Question:  what are p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and q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in the next generation?</a:t>
            </a:r>
          </a:p>
        </p:txBody>
      </p:sp>
      <p:sp>
        <p:nvSpPr>
          <p:cNvPr id="35846" name="AutoShape 12"/>
          <p:cNvSpPr>
            <a:spLocks/>
          </p:cNvSpPr>
          <p:nvPr/>
        </p:nvSpPr>
        <p:spPr bwMode="auto">
          <a:xfrm>
            <a:off x="4953000" y="13716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55033" name="Rectangle 25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Quantitative selection example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84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recessive lethal disease, q</a:t>
            </a:r>
            <a:r>
              <a:rPr lang="en-US" baseline="-25000"/>
              <a:t>0</a:t>
            </a:r>
            <a:r>
              <a:rPr lang="en-US"/>
              <a:t> = 0.04: 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34000" y="1293813"/>
            <a:ext cx="990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554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Question:  what are p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and q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in the next generation?</a:t>
            </a:r>
          </a:p>
        </p:txBody>
      </p:sp>
      <p:sp>
        <p:nvSpPr>
          <p:cNvPr id="36870" name="AutoShape 6"/>
          <p:cNvSpPr>
            <a:spLocks/>
          </p:cNvSpPr>
          <p:nvPr/>
        </p:nvSpPr>
        <p:spPr bwMode="auto">
          <a:xfrm>
            <a:off x="4953000" y="13716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914400" y="3352800"/>
            <a:ext cx="65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132013" y="3163888"/>
            <a:ext cx="2719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(1p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463675" y="3544888"/>
            <a:ext cx="396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(2p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(q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539875" y="3544888"/>
            <a:ext cx="38703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1" name="Rectangle 11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Quantitative selection example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84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recessive lethal disease, q</a:t>
            </a:r>
            <a:r>
              <a:rPr lang="en-US" baseline="-25000"/>
              <a:t>0</a:t>
            </a:r>
            <a:r>
              <a:rPr lang="en-US"/>
              <a:t> = 0.04: 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0" y="1293813"/>
            <a:ext cx="990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554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Question:  what are p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and q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in the next generation?</a:t>
            </a:r>
          </a:p>
        </p:txBody>
      </p:sp>
      <p:sp>
        <p:nvSpPr>
          <p:cNvPr id="37894" name="AutoShape 8"/>
          <p:cNvSpPr>
            <a:spLocks/>
          </p:cNvSpPr>
          <p:nvPr/>
        </p:nvSpPr>
        <p:spPr bwMode="auto">
          <a:xfrm>
            <a:off x="4953000" y="13716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914400" y="3352800"/>
            <a:ext cx="65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</a:t>
            </a:r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2132013" y="3163888"/>
            <a:ext cx="2719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(1p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1463675" y="3544888"/>
            <a:ext cx="396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(2p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(q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>
            <a:off x="1539875" y="3544888"/>
            <a:ext cx="38703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914400" y="4456113"/>
            <a:ext cx="655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</a:t>
            </a:r>
          </a:p>
        </p:txBody>
      </p:sp>
      <p:sp>
        <p:nvSpPr>
          <p:cNvPr id="37900" name="Text Box 14"/>
          <p:cNvSpPr txBox="1">
            <a:spLocks noChangeArrowheads="1"/>
          </p:cNvSpPr>
          <p:nvPr/>
        </p:nvSpPr>
        <p:spPr bwMode="auto">
          <a:xfrm>
            <a:off x="2132013" y="4267200"/>
            <a:ext cx="287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(0.96</a:t>
            </a:r>
            <a:r>
              <a:rPr lang="en-US" baseline="30000"/>
              <a:t>2</a:t>
            </a:r>
            <a:r>
              <a:rPr lang="en-US"/>
              <a:t>)(1) + (0.96)(0.04)(1)</a:t>
            </a:r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1447800" y="4648200"/>
            <a:ext cx="4378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(0.96</a:t>
            </a:r>
            <a:r>
              <a:rPr lang="en-US" baseline="30000"/>
              <a:t>2</a:t>
            </a:r>
            <a:r>
              <a:rPr lang="en-US"/>
              <a:t>)(1) + (2)(0.96)(0.04)(1) + (0.04</a:t>
            </a:r>
            <a:r>
              <a:rPr lang="en-US" baseline="30000"/>
              <a:t>2</a:t>
            </a:r>
            <a:r>
              <a:rPr lang="en-US"/>
              <a:t>)(0)</a:t>
            </a:r>
          </a:p>
        </p:txBody>
      </p:sp>
      <p:sp>
        <p:nvSpPr>
          <p:cNvPr id="37902" name="Line 16"/>
          <p:cNvSpPr>
            <a:spLocks noChangeShapeType="1"/>
          </p:cNvSpPr>
          <p:nvPr/>
        </p:nvSpPr>
        <p:spPr bwMode="auto">
          <a:xfrm>
            <a:off x="1524000" y="4648200"/>
            <a:ext cx="426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7" name="Rectangle 21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Quantitative selection example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84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recessive lethal disease, q</a:t>
            </a:r>
            <a:r>
              <a:rPr lang="en-US" baseline="-25000"/>
              <a:t>0</a:t>
            </a:r>
            <a:r>
              <a:rPr lang="en-US"/>
              <a:t> = 0.04: 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34000" y="1293813"/>
            <a:ext cx="990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554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Question:  what are p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and q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in the next generation?</a:t>
            </a:r>
          </a:p>
        </p:txBody>
      </p:sp>
      <p:sp>
        <p:nvSpPr>
          <p:cNvPr id="38918" name="AutoShape 8"/>
          <p:cNvSpPr>
            <a:spLocks/>
          </p:cNvSpPr>
          <p:nvPr/>
        </p:nvSpPr>
        <p:spPr bwMode="auto">
          <a:xfrm>
            <a:off x="4953000" y="13716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914400" y="3352800"/>
            <a:ext cx="65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</a:t>
            </a:r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2132013" y="3163888"/>
            <a:ext cx="2719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(1p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1463675" y="3544888"/>
            <a:ext cx="396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(2p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(q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8922" name="Line 12"/>
          <p:cNvSpPr>
            <a:spLocks noChangeShapeType="1"/>
          </p:cNvSpPr>
          <p:nvPr/>
        </p:nvSpPr>
        <p:spPr bwMode="auto">
          <a:xfrm>
            <a:off x="1539875" y="3544888"/>
            <a:ext cx="38703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914400" y="4456113"/>
            <a:ext cx="655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2132013" y="4267200"/>
            <a:ext cx="287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(0.96</a:t>
            </a:r>
            <a:r>
              <a:rPr lang="en-US" baseline="30000"/>
              <a:t>2</a:t>
            </a:r>
            <a:r>
              <a:rPr lang="en-US"/>
              <a:t>)(1) + (0.96)(0.04)(1)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1447800" y="4648200"/>
            <a:ext cx="4378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(0.96</a:t>
            </a:r>
            <a:r>
              <a:rPr lang="en-US" baseline="30000"/>
              <a:t>2</a:t>
            </a:r>
            <a:r>
              <a:rPr lang="en-US"/>
              <a:t>)(1) + (2)(0.96)(0.04)(1) + (0.04</a:t>
            </a:r>
            <a:r>
              <a:rPr lang="en-US" baseline="30000"/>
              <a:t>2</a:t>
            </a:r>
            <a:r>
              <a:rPr lang="en-US"/>
              <a:t>)(0)</a:t>
            </a:r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>
            <a:off x="1524000" y="4648200"/>
            <a:ext cx="426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914400" y="5334000"/>
            <a:ext cx="84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  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8928" name="Rectangle 18"/>
          <p:cNvSpPr>
            <a:spLocks noChangeArrowheads="1"/>
          </p:cNvSpPr>
          <p:nvPr/>
        </p:nvSpPr>
        <p:spPr bwMode="auto">
          <a:xfrm>
            <a:off x="1600200" y="5257800"/>
            <a:ext cx="838200" cy="533400"/>
          </a:xfrm>
          <a:prstGeom prst="rect">
            <a:avLst/>
          </a:prstGeom>
          <a:noFill/>
          <a:ln w="1905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0.9615</a:t>
            </a:r>
            <a:endParaRPr lang="en-US"/>
          </a:p>
        </p:txBody>
      </p:sp>
      <p:sp>
        <p:nvSpPr>
          <p:cNvPr id="630805" name="Rectangle 21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Quantitative selection example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84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recessive lethal disease, q</a:t>
            </a:r>
            <a:r>
              <a:rPr lang="en-US" baseline="-25000"/>
              <a:t>0</a:t>
            </a:r>
            <a:r>
              <a:rPr lang="en-US"/>
              <a:t> = 0.04: 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34000" y="1293813"/>
            <a:ext cx="990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0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554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Question:  what are p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and q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in the next generation?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14400" y="6096000"/>
            <a:ext cx="246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 = 1 – 0.9615	=    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800600" y="5638800"/>
            <a:ext cx="3733800" cy="962025"/>
          </a:xfrm>
          <a:prstGeom prst="rect">
            <a:avLst/>
          </a:prstGeom>
          <a:noFill/>
          <a:ln w="1905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</a:rPr>
              <a:t>very strong selection against aa, but allele frequency of a changes very little</a:t>
            </a:r>
          </a:p>
          <a:p>
            <a:pPr eaLnBrk="1" hangingPunct="1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</a:rPr>
              <a:t>most “risk” alleles are in heterozygotes</a:t>
            </a:r>
          </a:p>
          <a:p>
            <a:pPr eaLnBrk="1" hangingPunct="1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</a:rPr>
              <a:t>frequency of A allele is high</a:t>
            </a:r>
          </a:p>
        </p:txBody>
      </p:sp>
      <p:sp>
        <p:nvSpPr>
          <p:cNvPr id="39944" name="AutoShape 8"/>
          <p:cNvSpPr>
            <a:spLocks/>
          </p:cNvSpPr>
          <p:nvPr/>
        </p:nvSpPr>
        <p:spPr bwMode="auto">
          <a:xfrm>
            <a:off x="4953000" y="13716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914400" y="3352800"/>
            <a:ext cx="65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132013" y="3163888"/>
            <a:ext cx="2719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(1p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463675" y="3544888"/>
            <a:ext cx="396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(p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(2p</a:t>
            </a:r>
            <a:r>
              <a:rPr lang="en-US" baseline="-25000"/>
              <a:t>0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 + (q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)(W</a:t>
            </a:r>
            <a:r>
              <a:rPr lang="en-US" baseline="-25000"/>
              <a:t>aa</a:t>
            </a:r>
            <a:r>
              <a:rPr lang="en-US"/>
              <a:t>)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1539875" y="3544888"/>
            <a:ext cx="38703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914400" y="4456113"/>
            <a:ext cx="655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132013" y="4267200"/>
            <a:ext cx="2878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(0.96</a:t>
            </a:r>
            <a:r>
              <a:rPr lang="en-US" baseline="30000"/>
              <a:t>2</a:t>
            </a:r>
            <a:r>
              <a:rPr lang="en-US"/>
              <a:t>)(1) + (0.96)(0.04)(1)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447800" y="4648200"/>
            <a:ext cx="4378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(0.96</a:t>
            </a:r>
            <a:r>
              <a:rPr lang="en-US" baseline="30000"/>
              <a:t>2</a:t>
            </a:r>
            <a:r>
              <a:rPr lang="en-US"/>
              <a:t>)(1) + (2)(0.96)(0.04)(1) + (0.04</a:t>
            </a:r>
            <a:r>
              <a:rPr lang="en-US" baseline="30000"/>
              <a:t>2</a:t>
            </a:r>
            <a:r>
              <a:rPr lang="en-US"/>
              <a:t>)(0)</a:t>
            </a: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524000" y="4648200"/>
            <a:ext cx="426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914400" y="5334000"/>
            <a:ext cx="84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  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600200" y="5257800"/>
            <a:ext cx="838200" cy="533400"/>
          </a:xfrm>
          <a:prstGeom prst="rect">
            <a:avLst/>
          </a:prstGeom>
          <a:noFill/>
          <a:ln w="1905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0.9615</a:t>
            </a:r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3124200" y="6019800"/>
            <a:ext cx="914400" cy="533400"/>
          </a:xfrm>
          <a:prstGeom prst="rect">
            <a:avLst/>
          </a:prstGeom>
          <a:noFill/>
          <a:ln w="1905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0.0385</a:t>
            </a:r>
            <a:r>
              <a:rPr lang="en-US"/>
              <a:t> 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4724400" y="5384800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hlink"/>
                </a:solidFill>
              </a:rPr>
              <a:t>Comments</a:t>
            </a:r>
          </a:p>
        </p:txBody>
      </p:sp>
      <p:sp>
        <p:nvSpPr>
          <p:cNvPr id="636949" name="Rectangle 21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447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Selection: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changes in allele frequencies</a:t>
            </a:r>
            <a:endParaRPr kumimoji="1" lang="en-US" sz="3600" dirty="0" smtClean="0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Two questions to explore:</a:t>
            </a:r>
          </a:p>
          <a:p>
            <a:pPr marL="609600" indent="-609600" eaLnBrk="1" hangingPunct="1">
              <a:buFontTx/>
              <a:buNone/>
            </a:pPr>
            <a:endParaRPr lang="en-US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 dirty="0" smtClean="0">
                <a:solidFill>
                  <a:schemeClr val="hlink"/>
                </a:solidFill>
              </a:rPr>
              <a:t>how fast is an allele eliminated by selection?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 dirty="0" smtClean="0"/>
              <a:t>what happens if there is over- or under-dominance?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big picture:  Evolution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Definition: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change in the genetic composition (allele frequencies) of a population across successive generations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Evolution vs. Hardy-Weinberg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H-W Law tells us that if the assumptions are met, genotype and allele frequencies do NOT change from one generation to the next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for evolution to occur, H-W assumptions must be violated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Which processes drive evolution?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mutation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accent2"/>
                </a:solidFill>
              </a:rPr>
              <a:t>natural selection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genetic drift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924800" cy="762000"/>
          </a:xfrm>
        </p:spPr>
        <p:txBody>
          <a:bodyPr/>
          <a:lstStyle/>
          <a:p>
            <a:pPr eaLnBrk="1" hangingPunct="1"/>
            <a:r>
              <a:rPr kumimoji="1" lang="en-US" sz="3600" smtClean="0"/>
              <a:t>How fast is an allele eliminated?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90600" y="1524000"/>
            <a:ext cx="7467600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sz="2000"/>
          </a:p>
          <a:p>
            <a:r>
              <a:rPr lang="en-US" sz="2000"/>
              <a:t>Change in allele frequencies over time depends on fitness or selection coefficients.  In general… </a:t>
            </a:r>
          </a:p>
          <a:p>
            <a:endParaRPr lang="en-US" sz="2000"/>
          </a:p>
          <a:p>
            <a:r>
              <a:rPr lang="en-US" sz="2000"/>
              <a:t>	- Stronger selection = faster elimination of risk allele</a:t>
            </a:r>
          </a:p>
          <a:p>
            <a:r>
              <a:rPr lang="en-US" sz="2000"/>
              <a:t>	- Dominant disease = faster elimination of risk allele</a:t>
            </a:r>
          </a:p>
          <a:p>
            <a:r>
              <a:rPr lang="en-US" sz="2000"/>
              <a:t>	- Recessive disease = slow elimination of risk allele</a:t>
            </a:r>
          </a:p>
          <a:p>
            <a:r>
              <a:rPr lang="en-US" sz="2000"/>
              <a:t>	(risk alleles “hiding” in heterozygotes)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934200" cy="685800"/>
          </a:xfrm>
        </p:spPr>
        <p:txBody>
          <a:bodyPr/>
          <a:lstStyle/>
          <a:p>
            <a:pPr eaLnBrk="1" hangingPunct="1"/>
            <a:r>
              <a:rPr kumimoji="1" lang="en-US" sz="3600" smtClean="0"/>
              <a:t>How fast is an allele eliminated?</a:t>
            </a:r>
            <a:endParaRPr kumimoji="1" lang="en-US" sz="5400" smtClean="0"/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5105400" y="1600200"/>
            <a:ext cx="127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1</a:t>
            </a:r>
          </a:p>
          <a:p>
            <a:pPr eaLnBrk="1" hangingPunct="1"/>
            <a:r>
              <a:rPr lang="en-US"/>
              <a:t>W</a:t>
            </a:r>
            <a:r>
              <a:rPr lang="en-US" baseline="-25000"/>
              <a:t>aa</a:t>
            </a:r>
            <a:r>
              <a:rPr lang="en-US"/>
              <a:t> = 0.95</a:t>
            </a:r>
          </a:p>
        </p:txBody>
      </p:sp>
      <p:sp>
        <p:nvSpPr>
          <p:cNvPr id="43012" name="Line 14"/>
          <p:cNvSpPr>
            <a:spLocks noChangeShapeType="1"/>
          </p:cNvSpPr>
          <p:nvPr/>
        </p:nvSpPr>
        <p:spPr bwMode="auto">
          <a:xfrm>
            <a:off x="1828800" y="1600200"/>
            <a:ext cx="0" cy="3581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15"/>
          <p:cNvSpPr>
            <a:spLocks noChangeShapeType="1"/>
          </p:cNvSpPr>
          <p:nvPr/>
        </p:nvSpPr>
        <p:spPr bwMode="auto">
          <a:xfrm>
            <a:off x="1828800" y="5181600"/>
            <a:ext cx="6172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Text Box 16"/>
          <p:cNvSpPr txBox="1">
            <a:spLocks noChangeArrowheads="1"/>
          </p:cNvSpPr>
          <p:nvPr/>
        </p:nvSpPr>
        <p:spPr bwMode="auto">
          <a:xfrm>
            <a:off x="4114800" y="5576888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generations</a:t>
            </a:r>
          </a:p>
        </p:txBody>
      </p:sp>
      <p:sp>
        <p:nvSpPr>
          <p:cNvPr id="43015" name="Line 17"/>
          <p:cNvSpPr>
            <a:spLocks noChangeShapeType="1"/>
          </p:cNvSpPr>
          <p:nvPr/>
        </p:nvSpPr>
        <p:spPr bwMode="auto">
          <a:xfrm>
            <a:off x="1676400" y="4495800"/>
            <a:ext cx="15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19"/>
          <p:cNvSpPr>
            <a:spLocks noChangeShapeType="1"/>
          </p:cNvSpPr>
          <p:nvPr/>
        </p:nvSpPr>
        <p:spPr bwMode="auto">
          <a:xfrm>
            <a:off x="1676400" y="3962400"/>
            <a:ext cx="15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20"/>
          <p:cNvSpPr>
            <a:spLocks noChangeShapeType="1"/>
          </p:cNvSpPr>
          <p:nvPr/>
        </p:nvSpPr>
        <p:spPr bwMode="auto">
          <a:xfrm>
            <a:off x="1676400" y="3429000"/>
            <a:ext cx="15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21"/>
          <p:cNvSpPr>
            <a:spLocks noChangeShapeType="1"/>
          </p:cNvSpPr>
          <p:nvPr/>
        </p:nvSpPr>
        <p:spPr bwMode="auto">
          <a:xfrm>
            <a:off x="1676400" y="2895600"/>
            <a:ext cx="15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22"/>
          <p:cNvSpPr>
            <a:spLocks noChangeShapeType="1"/>
          </p:cNvSpPr>
          <p:nvPr/>
        </p:nvSpPr>
        <p:spPr bwMode="auto">
          <a:xfrm>
            <a:off x="1676400" y="2362200"/>
            <a:ext cx="15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23"/>
          <p:cNvSpPr>
            <a:spLocks noChangeShapeType="1"/>
          </p:cNvSpPr>
          <p:nvPr/>
        </p:nvSpPr>
        <p:spPr bwMode="auto">
          <a:xfrm>
            <a:off x="1676400" y="1828800"/>
            <a:ext cx="15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24"/>
          <p:cNvSpPr>
            <a:spLocks noChangeShapeType="1"/>
          </p:cNvSpPr>
          <p:nvPr/>
        </p:nvSpPr>
        <p:spPr bwMode="auto">
          <a:xfrm>
            <a:off x="24384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25"/>
          <p:cNvSpPr>
            <a:spLocks noChangeShapeType="1"/>
          </p:cNvSpPr>
          <p:nvPr/>
        </p:nvSpPr>
        <p:spPr bwMode="auto">
          <a:xfrm>
            <a:off x="29718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26"/>
          <p:cNvSpPr>
            <a:spLocks noChangeShapeType="1"/>
          </p:cNvSpPr>
          <p:nvPr/>
        </p:nvSpPr>
        <p:spPr bwMode="auto">
          <a:xfrm>
            <a:off x="35052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27"/>
          <p:cNvSpPr>
            <a:spLocks noChangeShapeType="1"/>
          </p:cNvSpPr>
          <p:nvPr/>
        </p:nvSpPr>
        <p:spPr bwMode="auto">
          <a:xfrm>
            <a:off x="40386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28"/>
          <p:cNvSpPr>
            <a:spLocks noChangeShapeType="1"/>
          </p:cNvSpPr>
          <p:nvPr/>
        </p:nvSpPr>
        <p:spPr bwMode="auto">
          <a:xfrm>
            <a:off x="45720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29"/>
          <p:cNvSpPr>
            <a:spLocks noChangeShapeType="1"/>
          </p:cNvSpPr>
          <p:nvPr/>
        </p:nvSpPr>
        <p:spPr bwMode="auto">
          <a:xfrm>
            <a:off x="51054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30"/>
          <p:cNvSpPr>
            <a:spLocks noChangeShapeType="1"/>
          </p:cNvSpPr>
          <p:nvPr/>
        </p:nvSpPr>
        <p:spPr bwMode="auto">
          <a:xfrm>
            <a:off x="56388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31"/>
          <p:cNvSpPr>
            <a:spLocks noChangeShapeType="1"/>
          </p:cNvSpPr>
          <p:nvPr/>
        </p:nvSpPr>
        <p:spPr bwMode="auto">
          <a:xfrm>
            <a:off x="61722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32"/>
          <p:cNvSpPr>
            <a:spLocks noChangeShapeType="1"/>
          </p:cNvSpPr>
          <p:nvPr/>
        </p:nvSpPr>
        <p:spPr bwMode="auto">
          <a:xfrm>
            <a:off x="67056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33"/>
          <p:cNvSpPr>
            <a:spLocks noChangeShapeType="1"/>
          </p:cNvSpPr>
          <p:nvPr/>
        </p:nvSpPr>
        <p:spPr bwMode="auto">
          <a:xfrm>
            <a:off x="72390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34"/>
          <p:cNvSpPr>
            <a:spLocks noChangeShapeType="1"/>
          </p:cNvSpPr>
          <p:nvPr/>
        </p:nvSpPr>
        <p:spPr bwMode="auto">
          <a:xfrm>
            <a:off x="77724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Text Box 35"/>
          <p:cNvSpPr txBox="1">
            <a:spLocks noChangeArrowheads="1"/>
          </p:cNvSpPr>
          <p:nvPr/>
        </p:nvSpPr>
        <p:spPr bwMode="auto">
          <a:xfrm rot="10800000">
            <a:off x="533400" y="2373313"/>
            <a:ext cx="458788" cy="219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risk allele frequency</a:t>
            </a:r>
          </a:p>
        </p:txBody>
      </p:sp>
      <p:sp>
        <p:nvSpPr>
          <p:cNvPr id="43033" name="Line 36"/>
          <p:cNvSpPr>
            <a:spLocks noChangeShapeType="1"/>
          </p:cNvSpPr>
          <p:nvPr/>
        </p:nvSpPr>
        <p:spPr bwMode="auto">
          <a:xfrm>
            <a:off x="1905000" y="5181600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37"/>
          <p:cNvSpPr>
            <a:spLocks noChangeShapeType="1"/>
          </p:cNvSpPr>
          <p:nvPr/>
        </p:nvSpPr>
        <p:spPr bwMode="auto">
          <a:xfrm>
            <a:off x="1676400" y="5029200"/>
            <a:ext cx="15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Text Box 38"/>
          <p:cNvSpPr txBox="1">
            <a:spLocks noChangeArrowheads="1"/>
          </p:cNvSpPr>
          <p:nvPr/>
        </p:nvSpPr>
        <p:spPr bwMode="auto">
          <a:xfrm>
            <a:off x="106680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0.00</a:t>
            </a:r>
          </a:p>
        </p:txBody>
      </p:sp>
      <p:sp>
        <p:nvSpPr>
          <p:cNvPr id="43036" name="Text Box 39"/>
          <p:cNvSpPr txBox="1">
            <a:spLocks noChangeArrowheads="1"/>
          </p:cNvSpPr>
          <p:nvPr/>
        </p:nvSpPr>
        <p:spPr bwMode="auto">
          <a:xfrm>
            <a:off x="1066800" y="42814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0.02</a:t>
            </a:r>
          </a:p>
        </p:txBody>
      </p:sp>
      <p:sp>
        <p:nvSpPr>
          <p:cNvPr id="43037" name="Text Box 40"/>
          <p:cNvSpPr txBox="1">
            <a:spLocks noChangeArrowheads="1"/>
          </p:cNvSpPr>
          <p:nvPr/>
        </p:nvSpPr>
        <p:spPr bwMode="auto">
          <a:xfrm>
            <a:off x="1066800" y="37480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0.04</a:t>
            </a:r>
          </a:p>
        </p:txBody>
      </p:sp>
      <p:sp>
        <p:nvSpPr>
          <p:cNvPr id="43038" name="Text Box 41"/>
          <p:cNvSpPr txBox="1">
            <a:spLocks noChangeArrowheads="1"/>
          </p:cNvSpPr>
          <p:nvPr/>
        </p:nvSpPr>
        <p:spPr bwMode="auto">
          <a:xfrm>
            <a:off x="1066800" y="32146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0.06</a:t>
            </a:r>
          </a:p>
        </p:txBody>
      </p:sp>
      <p:sp>
        <p:nvSpPr>
          <p:cNvPr id="43039" name="Text Box 42"/>
          <p:cNvSpPr txBox="1">
            <a:spLocks noChangeArrowheads="1"/>
          </p:cNvSpPr>
          <p:nvPr/>
        </p:nvSpPr>
        <p:spPr bwMode="auto">
          <a:xfrm>
            <a:off x="1066800" y="26812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0.08</a:t>
            </a:r>
          </a:p>
        </p:txBody>
      </p:sp>
      <p:sp>
        <p:nvSpPr>
          <p:cNvPr id="43040" name="Text Box 43"/>
          <p:cNvSpPr txBox="1">
            <a:spLocks noChangeArrowheads="1"/>
          </p:cNvSpPr>
          <p:nvPr/>
        </p:nvSpPr>
        <p:spPr bwMode="auto">
          <a:xfrm>
            <a:off x="1066800" y="21478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0.10</a:t>
            </a:r>
          </a:p>
        </p:txBody>
      </p:sp>
      <p:sp>
        <p:nvSpPr>
          <p:cNvPr id="43041" name="Text Box 44"/>
          <p:cNvSpPr txBox="1">
            <a:spLocks noChangeArrowheads="1"/>
          </p:cNvSpPr>
          <p:nvPr/>
        </p:nvSpPr>
        <p:spPr bwMode="auto">
          <a:xfrm>
            <a:off x="1066800" y="16144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0.12</a:t>
            </a:r>
          </a:p>
        </p:txBody>
      </p:sp>
      <p:sp>
        <p:nvSpPr>
          <p:cNvPr id="43042" name="Text Box 45"/>
          <p:cNvSpPr txBox="1">
            <a:spLocks noChangeArrowheads="1"/>
          </p:cNvSpPr>
          <p:nvPr/>
        </p:nvSpPr>
        <p:spPr bwMode="auto">
          <a:xfrm>
            <a:off x="1752600" y="5272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43043" name="Text Box 47"/>
          <p:cNvSpPr txBox="1">
            <a:spLocks noChangeArrowheads="1"/>
          </p:cNvSpPr>
          <p:nvPr/>
        </p:nvSpPr>
        <p:spPr bwMode="auto">
          <a:xfrm>
            <a:off x="2743200" y="52720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100</a:t>
            </a:r>
          </a:p>
        </p:txBody>
      </p:sp>
      <p:sp>
        <p:nvSpPr>
          <p:cNvPr id="43044" name="Text Box 49"/>
          <p:cNvSpPr txBox="1">
            <a:spLocks noChangeArrowheads="1"/>
          </p:cNvSpPr>
          <p:nvPr/>
        </p:nvSpPr>
        <p:spPr bwMode="auto">
          <a:xfrm>
            <a:off x="3810000" y="5257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200</a:t>
            </a:r>
          </a:p>
        </p:txBody>
      </p:sp>
      <p:sp>
        <p:nvSpPr>
          <p:cNvPr id="43045" name="Text Box 51"/>
          <p:cNvSpPr txBox="1">
            <a:spLocks noChangeArrowheads="1"/>
          </p:cNvSpPr>
          <p:nvPr/>
        </p:nvSpPr>
        <p:spPr bwMode="auto">
          <a:xfrm>
            <a:off x="4876800" y="5257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300</a:t>
            </a:r>
          </a:p>
        </p:txBody>
      </p:sp>
      <p:sp>
        <p:nvSpPr>
          <p:cNvPr id="43046" name="Text Box 53"/>
          <p:cNvSpPr txBox="1">
            <a:spLocks noChangeArrowheads="1"/>
          </p:cNvSpPr>
          <p:nvPr/>
        </p:nvSpPr>
        <p:spPr bwMode="auto">
          <a:xfrm>
            <a:off x="5943600" y="5257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400</a:t>
            </a:r>
          </a:p>
        </p:txBody>
      </p:sp>
      <p:sp>
        <p:nvSpPr>
          <p:cNvPr id="43047" name="Text Box 55"/>
          <p:cNvSpPr txBox="1">
            <a:spLocks noChangeArrowheads="1"/>
          </p:cNvSpPr>
          <p:nvPr/>
        </p:nvSpPr>
        <p:spPr bwMode="auto">
          <a:xfrm>
            <a:off x="7029450" y="5257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500</a:t>
            </a:r>
          </a:p>
        </p:txBody>
      </p:sp>
      <p:sp>
        <p:nvSpPr>
          <p:cNvPr id="43048" name="Freeform 59"/>
          <p:cNvSpPr>
            <a:spLocks/>
          </p:cNvSpPr>
          <p:nvPr/>
        </p:nvSpPr>
        <p:spPr bwMode="auto">
          <a:xfrm>
            <a:off x="1905000" y="1905000"/>
            <a:ext cx="5334000" cy="3124200"/>
          </a:xfrm>
          <a:custGeom>
            <a:avLst/>
            <a:gdLst>
              <a:gd name="T0" fmla="*/ 0 w 3360"/>
              <a:gd name="T1" fmla="*/ 0 h 1968"/>
              <a:gd name="T2" fmla="*/ 2147483647 w 3360"/>
              <a:gd name="T3" fmla="*/ 2147483647 h 1968"/>
              <a:gd name="T4" fmla="*/ 2147483647 w 3360"/>
              <a:gd name="T5" fmla="*/ 2147483647 h 1968"/>
              <a:gd name="T6" fmla="*/ 2147483647 w 3360"/>
              <a:gd name="T7" fmla="*/ 2147483647 h 19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0" h="1968">
                <a:moveTo>
                  <a:pt x="0" y="0"/>
                </a:moveTo>
                <a:cubicBezTo>
                  <a:pt x="100" y="524"/>
                  <a:pt x="200" y="1048"/>
                  <a:pt x="480" y="1344"/>
                </a:cubicBezTo>
                <a:cubicBezTo>
                  <a:pt x="760" y="1640"/>
                  <a:pt x="1200" y="1672"/>
                  <a:pt x="1680" y="1776"/>
                </a:cubicBezTo>
                <a:cubicBezTo>
                  <a:pt x="2160" y="1880"/>
                  <a:pt x="2760" y="1924"/>
                  <a:pt x="3360" y="1968"/>
                </a:cubicBezTo>
              </a:path>
            </a:pathLst>
          </a:custGeom>
          <a:noFill/>
          <a:ln w="28575" cap="sq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Freeform 60"/>
          <p:cNvSpPr>
            <a:spLocks/>
          </p:cNvSpPr>
          <p:nvPr/>
        </p:nvSpPr>
        <p:spPr bwMode="auto">
          <a:xfrm>
            <a:off x="1905000" y="1905000"/>
            <a:ext cx="5334000" cy="2133600"/>
          </a:xfrm>
          <a:custGeom>
            <a:avLst/>
            <a:gdLst>
              <a:gd name="T0" fmla="*/ 0 w 3360"/>
              <a:gd name="T1" fmla="*/ 0 h 1344"/>
              <a:gd name="T2" fmla="*/ 2147483647 w 3360"/>
              <a:gd name="T3" fmla="*/ 2147483647 h 1344"/>
              <a:gd name="T4" fmla="*/ 2147483647 w 3360"/>
              <a:gd name="T5" fmla="*/ 2147483647 h 1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0" h="1344">
                <a:moveTo>
                  <a:pt x="0" y="0"/>
                </a:moveTo>
                <a:cubicBezTo>
                  <a:pt x="344" y="320"/>
                  <a:pt x="688" y="640"/>
                  <a:pt x="1248" y="864"/>
                </a:cubicBezTo>
                <a:cubicBezTo>
                  <a:pt x="1808" y="1088"/>
                  <a:pt x="2584" y="1216"/>
                  <a:pt x="3360" y="1344"/>
                </a:cubicBezTo>
              </a:path>
            </a:pathLst>
          </a:custGeom>
          <a:noFill/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Text Box 61"/>
          <p:cNvSpPr txBox="1">
            <a:spLocks noChangeArrowheads="1"/>
          </p:cNvSpPr>
          <p:nvPr/>
        </p:nvSpPr>
        <p:spPr bwMode="auto">
          <a:xfrm>
            <a:off x="6461125" y="3617913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recessive</a:t>
            </a:r>
          </a:p>
        </p:txBody>
      </p:sp>
      <p:sp>
        <p:nvSpPr>
          <p:cNvPr id="43051" name="Text Box 62"/>
          <p:cNvSpPr txBox="1">
            <a:spLocks noChangeArrowheads="1"/>
          </p:cNvSpPr>
          <p:nvPr/>
        </p:nvSpPr>
        <p:spPr bwMode="auto">
          <a:xfrm>
            <a:off x="3962400" y="42672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additive</a:t>
            </a:r>
          </a:p>
        </p:txBody>
      </p:sp>
      <p:sp>
        <p:nvSpPr>
          <p:cNvPr id="43052" name="Freeform 65"/>
          <p:cNvSpPr>
            <a:spLocks/>
          </p:cNvSpPr>
          <p:nvPr/>
        </p:nvSpPr>
        <p:spPr bwMode="auto">
          <a:xfrm>
            <a:off x="1905000" y="1905000"/>
            <a:ext cx="5334000" cy="3213100"/>
          </a:xfrm>
          <a:custGeom>
            <a:avLst/>
            <a:gdLst>
              <a:gd name="T0" fmla="*/ 0 w 4752"/>
              <a:gd name="T1" fmla="*/ 0 h 2024"/>
              <a:gd name="T2" fmla="*/ 2147483647 w 4752"/>
              <a:gd name="T3" fmla="*/ 2147483647 h 2024"/>
              <a:gd name="T4" fmla="*/ 2147483647 w 4752"/>
              <a:gd name="T5" fmla="*/ 2147483647 h 2024"/>
              <a:gd name="T6" fmla="*/ 2147483647 w 4752"/>
              <a:gd name="T7" fmla="*/ 2147483647 h 20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52" h="2024">
                <a:moveTo>
                  <a:pt x="0" y="0"/>
                </a:moveTo>
                <a:cubicBezTo>
                  <a:pt x="76" y="652"/>
                  <a:pt x="152" y="1304"/>
                  <a:pt x="384" y="1632"/>
                </a:cubicBezTo>
                <a:cubicBezTo>
                  <a:pt x="616" y="1960"/>
                  <a:pt x="664" y="1912"/>
                  <a:pt x="1392" y="1968"/>
                </a:cubicBezTo>
                <a:cubicBezTo>
                  <a:pt x="2120" y="2024"/>
                  <a:pt x="4192" y="1968"/>
                  <a:pt x="4752" y="1968"/>
                </a:cubicBezTo>
              </a:path>
            </a:pathLst>
          </a:custGeom>
          <a:noFill/>
          <a:ln w="28575" cap="sq" cmpd="sng">
            <a:solidFill>
              <a:srgbClr val="21E31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626" name="Text Box 66"/>
          <p:cNvSpPr txBox="1">
            <a:spLocks noChangeArrowheads="1"/>
          </p:cNvSpPr>
          <p:nvPr/>
        </p:nvSpPr>
        <p:spPr bwMode="auto">
          <a:xfrm>
            <a:off x="2651125" y="46482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21E31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dominant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4478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Selection: </a:t>
            </a:r>
            <a:br>
              <a:rPr lang="en-US" sz="4000" smtClean="0">
                <a:solidFill>
                  <a:schemeClr val="tx1"/>
                </a:solidFill>
              </a:rPr>
            </a:br>
            <a:r>
              <a:rPr lang="en-US" sz="3600" smtClean="0">
                <a:solidFill>
                  <a:schemeClr val="tx1"/>
                </a:solidFill>
              </a:rPr>
              <a:t>changes in allele frequencies</a:t>
            </a:r>
            <a:endParaRPr kumimoji="1" lang="en-US" sz="36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err="1" smtClean="0"/>
              <a:t>Thwo</a:t>
            </a:r>
            <a:r>
              <a:rPr lang="en-US" dirty="0" smtClean="0"/>
              <a:t> questions to explore:</a:t>
            </a:r>
          </a:p>
          <a:p>
            <a:pPr marL="609600" indent="-609600" eaLnBrk="1" hangingPunct="1">
              <a:buFontTx/>
              <a:buNone/>
            </a:pPr>
            <a:endParaRPr lang="en-US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 dirty="0" smtClean="0"/>
              <a:t>how fast is an allele eliminated by selection?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 dirty="0" smtClean="0">
                <a:solidFill>
                  <a:schemeClr val="hlink"/>
                </a:solidFill>
              </a:rPr>
              <a:t>what happens if there is over- or under-dominance?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</a:rPr>
              <a:t>Overdominance</a:t>
            </a:r>
            <a:endParaRPr kumimoji="1" lang="en-US" sz="2800" smtClean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81000" y="8382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Overdominance:       w</a:t>
            </a:r>
            <a:r>
              <a:rPr lang="en-US" sz="2000" baseline="-25000"/>
              <a:t>AA</a:t>
            </a:r>
            <a:r>
              <a:rPr lang="en-US" sz="2000"/>
              <a:t> &lt; w</a:t>
            </a:r>
            <a:r>
              <a:rPr lang="en-US" sz="2000" baseline="-25000"/>
              <a:t>Aa</a:t>
            </a:r>
            <a:r>
              <a:rPr lang="en-US" sz="2000"/>
              <a:t> &gt; w</a:t>
            </a:r>
            <a:r>
              <a:rPr lang="en-US" sz="2000" baseline="-25000"/>
              <a:t>aa</a:t>
            </a:r>
            <a:r>
              <a:rPr lang="en-US" sz="2000" b="1"/>
              <a:t> 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838200" y="38100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If  start “in the middle”,  0 &lt; p &lt; 1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1752600" y="47244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 p</a:t>
            </a:r>
            <a:r>
              <a:rPr lang="en-US" sz="2000" baseline="-25000">
                <a:solidFill>
                  <a:schemeClr val="accent2"/>
                </a:solidFill>
              </a:rPr>
              <a:t>eq</a:t>
            </a:r>
            <a:r>
              <a:rPr lang="en-US" sz="2000">
                <a:solidFill>
                  <a:schemeClr val="accent2"/>
                </a:solidFill>
              </a:rPr>
              <a:t>(A) =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381000" y="1828800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Overdominance equilibrium (under selection):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5063" name="Rectangle 10"/>
          <p:cNvSpPr>
            <a:spLocks noChangeArrowheads="1"/>
          </p:cNvSpPr>
          <p:nvPr/>
        </p:nvSpPr>
        <p:spPr bwMode="auto">
          <a:xfrm>
            <a:off x="2057400" y="3124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p = 1    then…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5064" name="Rectangle 11"/>
          <p:cNvSpPr>
            <a:spLocks noChangeArrowheads="1"/>
          </p:cNvSpPr>
          <p:nvPr/>
        </p:nvSpPr>
        <p:spPr bwMode="auto">
          <a:xfrm>
            <a:off x="3810000" y="3124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stay at p = 1 </a:t>
            </a:r>
            <a:r>
              <a:rPr lang="en-US" sz="2000" b="1">
                <a:solidFill>
                  <a:schemeClr val="hlink"/>
                </a:solidFill>
              </a:rPr>
              <a:t> </a:t>
            </a:r>
            <a:endParaRPr kumimoji="1" lang="en-US" sz="2000">
              <a:solidFill>
                <a:schemeClr val="hlink"/>
              </a:solidFill>
            </a:endParaRPr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3810000" y="2514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stay at p = 0 </a:t>
            </a:r>
            <a:r>
              <a:rPr lang="en-US" sz="2000" b="1">
                <a:solidFill>
                  <a:schemeClr val="hlink"/>
                </a:solidFill>
              </a:rPr>
              <a:t> </a:t>
            </a:r>
            <a:endParaRPr kumimoji="1" lang="en-US" sz="2000">
              <a:solidFill>
                <a:schemeClr val="hlink"/>
              </a:solidFill>
            </a:endParaRPr>
          </a:p>
        </p:txBody>
      </p:sp>
      <p:sp>
        <p:nvSpPr>
          <p:cNvPr id="45066" name="Rectangle 14"/>
          <p:cNvSpPr>
            <a:spLocks noChangeArrowheads="1"/>
          </p:cNvSpPr>
          <p:nvPr/>
        </p:nvSpPr>
        <p:spPr bwMode="auto">
          <a:xfrm>
            <a:off x="990600" y="2514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If  start at p = 0    then…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5067" name="Rectangle 15"/>
          <p:cNvSpPr>
            <a:spLocks noChangeArrowheads="1"/>
          </p:cNvSpPr>
          <p:nvPr/>
        </p:nvSpPr>
        <p:spPr bwMode="auto">
          <a:xfrm>
            <a:off x="5486400" y="4724400"/>
            <a:ext cx="18288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 stable equilibrium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5068" name="Rectangle 18"/>
          <p:cNvSpPr>
            <a:spLocks noChangeArrowheads="1"/>
          </p:cNvSpPr>
          <p:nvPr/>
        </p:nvSpPr>
        <p:spPr bwMode="auto">
          <a:xfrm>
            <a:off x="6019800" y="2590800"/>
            <a:ext cx="1524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unstable equilibrium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5069" name="AutoShape 19"/>
          <p:cNvSpPr>
            <a:spLocks/>
          </p:cNvSpPr>
          <p:nvPr/>
        </p:nvSpPr>
        <p:spPr bwMode="auto">
          <a:xfrm>
            <a:off x="5715000" y="25908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905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70" name="Rectangle 20"/>
          <p:cNvSpPr>
            <a:spLocks noChangeArrowheads="1"/>
          </p:cNvSpPr>
          <p:nvPr/>
        </p:nvSpPr>
        <p:spPr bwMode="auto">
          <a:xfrm>
            <a:off x="3352800" y="44958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w</a:t>
            </a:r>
            <a:r>
              <a:rPr lang="en-US" sz="2000" baseline="-25000">
                <a:solidFill>
                  <a:schemeClr val="accent2"/>
                </a:solidFill>
              </a:rPr>
              <a:t>Aa</a:t>
            </a:r>
            <a:r>
              <a:rPr lang="en-US" sz="2000">
                <a:solidFill>
                  <a:schemeClr val="accent2"/>
                </a:solidFill>
              </a:rPr>
              <a:t> – w</a:t>
            </a:r>
            <a:r>
              <a:rPr lang="en-US" sz="2000" baseline="-25000">
                <a:solidFill>
                  <a:schemeClr val="accent2"/>
                </a:solidFill>
              </a:rPr>
              <a:t>aa </a:t>
            </a:r>
          </a:p>
        </p:txBody>
      </p:sp>
      <p:sp>
        <p:nvSpPr>
          <p:cNvPr id="45071" name="Rectangle 21"/>
          <p:cNvSpPr>
            <a:spLocks noChangeArrowheads="1"/>
          </p:cNvSpPr>
          <p:nvPr/>
        </p:nvSpPr>
        <p:spPr bwMode="auto">
          <a:xfrm>
            <a:off x="2971800" y="4953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2w</a:t>
            </a:r>
            <a:r>
              <a:rPr lang="en-US" sz="2000" baseline="-25000">
                <a:solidFill>
                  <a:schemeClr val="accent2"/>
                </a:solidFill>
              </a:rPr>
              <a:t>Aa</a:t>
            </a:r>
            <a:r>
              <a:rPr lang="en-US" sz="2000">
                <a:solidFill>
                  <a:schemeClr val="accent2"/>
                </a:solidFill>
              </a:rPr>
              <a:t> – w</a:t>
            </a:r>
            <a:r>
              <a:rPr lang="en-US" sz="2000" baseline="-25000">
                <a:solidFill>
                  <a:schemeClr val="accent2"/>
                </a:solidFill>
              </a:rPr>
              <a:t>AA</a:t>
            </a:r>
            <a:r>
              <a:rPr lang="en-US" sz="2000">
                <a:solidFill>
                  <a:schemeClr val="accent2"/>
                </a:solidFill>
              </a:rPr>
              <a:t> – w</a:t>
            </a:r>
            <a:r>
              <a:rPr lang="en-US" sz="2000" baseline="-25000">
                <a:solidFill>
                  <a:schemeClr val="accent2"/>
                </a:solidFill>
              </a:rPr>
              <a:t>aa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5072" name="Line 22"/>
          <p:cNvSpPr>
            <a:spLocks noChangeShapeType="1"/>
          </p:cNvSpPr>
          <p:nvPr/>
        </p:nvSpPr>
        <p:spPr bwMode="auto">
          <a:xfrm flipH="1">
            <a:off x="2971800" y="4953000"/>
            <a:ext cx="19812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23"/>
          <p:cNvSpPr txBox="1">
            <a:spLocks noChangeArrowheads="1"/>
          </p:cNvSpPr>
          <p:nvPr/>
        </p:nvSpPr>
        <p:spPr bwMode="auto">
          <a:xfrm>
            <a:off x="5851525" y="722313"/>
            <a:ext cx="2730500" cy="660400"/>
          </a:xfrm>
          <a:prstGeom prst="rect">
            <a:avLst/>
          </a:prstGeom>
          <a:noFill/>
          <a:ln w="1905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human example:  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</a:rPr>
              <a:t>sickle cell trait w/ malaria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</a:rPr>
              <a:t>Overdominance</a:t>
            </a:r>
            <a:endParaRPr kumimoji="1" lang="en-US" sz="2800" smtClean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5791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2438400" y="1524000"/>
            <a:ext cx="3810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2438400" y="5105400"/>
            <a:ext cx="3810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248400" y="1295400"/>
            <a:ext cx="108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p</a:t>
            </a:r>
            <a:r>
              <a:rPr lang="en-US" baseline="-25000">
                <a:solidFill>
                  <a:schemeClr val="hlink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(A) = 1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248400" y="2590800"/>
            <a:ext cx="1474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 &lt; p</a:t>
            </a:r>
            <a:r>
              <a:rPr lang="en-US" baseline="-25000"/>
              <a:t>0</a:t>
            </a:r>
            <a:r>
              <a:rPr lang="en-US"/>
              <a:t>(A) &lt; 1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5181600" y="2743200"/>
            <a:ext cx="106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248400" y="4953000"/>
            <a:ext cx="108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(A) = 0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613525" y="3008313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stable equilibrium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</a:rPr>
              <a:t>Overdominance example</a:t>
            </a:r>
            <a:endParaRPr kumimoji="1" lang="en-US" sz="2800" smtClean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019800" y="3657600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in the presence of warfarin</a:t>
            </a:r>
            <a:endParaRPr kumimoji="1" lang="en-US" sz="2000">
              <a:solidFill>
                <a:schemeClr val="hlink"/>
              </a:solidFill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81000" y="838200"/>
            <a:ext cx="845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Warfarin:  anti-coagulant used as rat-killer in WWII era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81000" y="1828800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After many generations, the rats became resistant due to a mutation  - resistant allele “R”;  normal (wild-type) allele “S”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04800" y="2743200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Given the following fitnesses of the different genotypes, what is the equilibrium frequency of “S”?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143000" y="3581400"/>
            <a:ext cx="480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		</a:t>
            </a:r>
            <a:r>
              <a:rPr lang="en-US" sz="2000" b="1" u="sng"/>
              <a:t>SS</a:t>
            </a:r>
            <a:r>
              <a:rPr lang="en-US" sz="2000"/>
              <a:t>	</a:t>
            </a:r>
            <a:r>
              <a:rPr lang="en-US" sz="2000" b="1" u="sng"/>
              <a:t>SR</a:t>
            </a:r>
            <a:r>
              <a:rPr lang="en-US" sz="2000"/>
              <a:t>	</a:t>
            </a:r>
            <a:r>
              <a:rPr lang="en-US" sz="2000" b="1" u="sng"/>
              <a:t>RR</a:t>
            </a:r>
          </a:p>
          <a:p>
            <a:r>
              <a:rPr lang="en-US" sz="2000"/>
              <a:t>Fitness         	0.68	1.0	0.37</a:t>
            </a:r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990600" y="48006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 p</a:t>
            </a:r>
            <a:r>
              <a:rPr lang="en-US" sz="2000" baseline="-25000"/>
              <a:t>eq</a:t>
            </a:r>
            <a:r>
              <a:rPr lang="en-US" sz="2000"/>
              <a:t>(A) =</a:t>
            </a:r>
            <a:endParaRPr kumimoji="1" lang="en-US" sz="2000"/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2590800" y="4572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w</a:t>
            </a:r>
            <a:r>
              <a:rPr lang="en-US" sz="2000" baseline="-25000"/>
              <a:t>Aa</a:t>
            </a:r>
            <a:r>
              <a:rPr lang="en-US" sz="2000"/>
              <a:t> – w</a:t>
            </a:r>
            <a:r>
              <a:rPr lang="en-US" sz="2000" baseline="-25000"/>
              <a:t>aa </a:t>
            </a:r>
          </a:p>
        </p:txBody>
      </p:sp>
      <p:sp>
        <p:nvSpPr>
          <p:cNvPr id="47115" name="Rectangle 14"/>
          <p:cNvSpPr>
            <a:spLocks noChangeArrowheads="1"/>
          </p:cNvSpPr>
          <p:nvPr/>
        </p:nvSpPr>
        <p:spPr bwMode="auto">
          <a:xfrm>
            <a:off x="22098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2w</a:t>
            </a:r>
            <a:r>
              <a:rPr lang="en-US" sz="2000" baseline="-25000"/>
              <a:t>Aa</a:t>
            </a:r>
            <a:r>
              <a:rPr lang="en-US" sz="2000"/>
              <a:t> – w</a:t>
            </a:r>
            <a:r>
              <a:rPr lang="en-US" sz="2000" baseline="-25000"/>
              <a:t>AA</a:t>
            </a:r>
            <a:r>
              <a:rPr lang="en-US" sz="2000"/>
              <a:t> – w</a:t>
            </a:r>
            <a:r>
              <a:rPr lang="en-US" sz="2000" baseline="-25000"/>
              <a:t>aa</a:t>
            </a:r>
            <a:endParaRPr lang="en-US" sz="2000"/>
          </a:p>
        </p:txBody>
      </p:sp>
      <p:sp>
        <p:nvSpPr>
          <p:cNvPr id="47116" name="Line 15"/>
          <p:cNvSpPr>
            <a:spLocks noChangeShapeType="1"/>
          </p:cNvSpPr>
          <p:nvPr/>
        </p:nvSpPr>
        <p:spPr bwMode="auto">
          <a:xfrm flipH="1">
            <a:off x="2209800" y="5029200"/>
            <a:ext cx="1981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Rectangle 20"/>
          <p:cNvSpPr>
            <a:spLocks noChangeArrowheads="1"/>
          </p:cNvSpPr>
          <p:nvPr/>
        </p:nvSpPr>
        <p:spPr bwMode="auto">
          <a:xfrm>
            <a:off x="990600" y="58674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 p</a:t>
            </a:r>
            <a:r>
              <a:rPr lang="en-US" sz="2000" baseline="-25000">
                <a:solidFill>
                  <a:schemeClr val="accent2"/>
                </a:solidFill>
              </a:rPr>
              <a:t>eq</a:t>
            </a:r>
            <a:r>
              <a:rPr lang="en-US" sz="2000">
                <a:solidFill>
                  <a:schemeClr val="accent2"/>
                </a:solidFill>
              </a:rPr>
              <a:t>(A) =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7118" name="Rectangle 21"/>
          <p:cNvSpPr>
            <a:spLocks noChangeArrowheads="1"/>
          </p:cNvSpPr>
          <p:nvPr/>
        </p:nvSpPr>
        <p:spPr bwMode="auto">
          <a:xfrm>
            <a:off x="2590800" y="5638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1 – 0.37</a:t>
            </a:r>
            <a:endParaRPr lang="en-US" sz="2000" baseline="-25000">
              <a:solidFill>
                <a:schemeClr val="accent2"/>
              </a:solidFill>
            </a:endParaRPr>
          </a:p>
        </p:txBody>
      </p:sp>
      <p:sp>
        <p:nvSpPr>
          <p:cNvPr id="47119" name="Rectangle 22"/>
          <p:cNvSpPr>
            <a:spLocks noChangeArrowheads="1"/>
          </p:cNvSpPr>
          <p:nvPr/>
        </p:nvSpPr>
        <p:spPr bwMode="auto">
          <a:xfrm>
            <a:off x="2133600" y="6096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2(1) – 0.68 – 0.37</a:t>
            </a:r>
          </a:p>
        </p:txBody>
      </p:sp>
      <p:sp>
        <p:nvSpPr>
          <p:cNvPr id="47120" name="Line 23"/>
          <p:cNvSpPr>
            <a:spLocks noChangeShapeType="1"/>
          </p:cNvSpPr>
          <p:nvPr/>
        </p:nvSpPr>
        <p:spPr bwMode="auto">
          <a:xfrm flipH="1">
            <a:off x="2209800" y="6096000"/>
            <a:ext cx="19812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Rectangle 24"/>
          <p:cNvSpPr>
            <a:spLocks noChangeArrowheads="1"/>
          </p:cNvSpPr>
          <p:nvPr/>
        </p:nvSpPr>
        <p:spPr bwMode="auto">
          <a:xfrm>
            <a:off x="4343400" y="5867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=   0.66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7122" name="Rectangle 25"/>
          <p:cNvSpPr>
            <a:spLocks noChangeArrowheads="1"/>
          </p:cNvSpPr>
          <p:nvPr/>
        </p:nvSpPr>
        <p:spPr bwMode="auto">
          <a:xfrm>
            <a:off x="4648200" y="5791200"/>
            <a:ext cx="762000" cy="533400"/>
          </a:xfrm>
          <a:prstGeom prst="rect">
            <a:avLst/>
          </a:prstGeom>
          <a:noFill/>
          <a:ln w="1905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</a:rPr>
              <a:t>Underdominance</a:t>
            </a:r>
            <a:endParaRPr kumimoji="1" lang="en-US" sz="2800" smtClean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62000" y="41148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If  start “in the middle”,  0 &lt; p &lt; 1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381000" y="10668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Underdominance:     w</a:t>
            </a:r>
            <a:r>
              <a:rPr lang="en-US" sz="2000" baseline="-25000"/>
              <a:t>AA</a:t>
            </a:r>
            <a:r>
              <a:rPr lang="en-US" sz="2000"/>
              <a:t> &gt; w</a:t>
            </a:r>
            <a:r>
              <a:rPr lang="en-US" sz="2000" baseline="-25000"/>
              <a:t>Aa</a:t>
            </a:r>
            <a:r>
              <a:rPr lang="en-US" sz="2000"/>
              <a:t> &lt; w</a:t>
            </a:r>
            <a:r>
              <a:rPr lang="en-US" sz="2000" baseline="-25000"/>
              <a:t>aa</a:t>
            </a:r>
            <a:r>
              <a:rPr lang="en-US" sz="2000" b="1"/>
              <a:t> 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609600" y="23622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Underdominance equilibrium: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2057400" y="3505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p = 1    then…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3810000" y="3505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stay at p = 1 </a:t>
            </a:r>
            <a:r>
              <a:rPr lang="en-US" sz="2000" b="1">
                <a:solidFill>
                  <a:schemeClr val="hlink"/>
                </a:solidFill>
              </a:rPr>
              <a:t> </a:t>
            </a:r>
            <a:endParaRPr kumimoji="1" lang="en-US" sz="2000">
              <a:solidFill>
                <a:schemeClr val="hlink"/>
              </a:solidFill>
            </a:endParaRPr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3810000" y="2895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stay at p = 0 </a:t>
            </a:r>
            <a:r>
              <a:rPr lang="en-US" sz="2000" b="1">
                <a:solidFill>
                  <a:schemeClr val="hlink"/>
                </a:solidFill>
              </a:rPr>
              <a:t> </a:t>
            </a:r>
            <a:endParaRPr kumimoji="1" lang="en-US" sz="2000">
              <a:solidFill>
                <a:schemeClr val="hlink"/>
              </a:solidFill>
            </a:endParaRPr>
          </a:p>
        </p:txBody>
      </p:sp>
      <p:sp>
        <p:nvSpPr>
          <p:cNvPr id="48138" name="Rectangle 13"/>
          <p:cNvSpPr>
            <a:spLocks noChangeArrowheads="1"/>
          </p:cNvSpPr>
          <p:nvPr/>
        </p:nvSpPr>
        <p:spPr bwMode="auto">
          <a:xfrm>
            <a:off x="990600" y="2895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If  start at p = 0    then…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8139" name="Rectangle 14"/>
          <p:cNvSpPr>
            <a:spLocks noChangeArrowheads="1"/>
          </p:cNvSpPr>
          <p:nvPr/>
        </p:nvSpPr>
        <p:spPr bwMode="auto">
          <a:xfrm>
            <a:off x="5791200" y="4953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unstable 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8140" name="Rectangle 15"/>
          <p:cNvSpPr>
            <a:spLocks noChangeArrowheads="1"/>
          </p:cNvSpPr>
          <p:nvPr/>
        </p:nvSpPr>
        <p:spPr bwMode="auto">
          <a:xfrm>
            <a:off x="990600" y="59436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If you start at the ‘middle’ equilibrium point, you stay there, otherwise you will go to p = 0 or p = 1</a:t>
            </a:r>
          </a:p>
        </p:txBody>
      </p:sp>
      <p:sp>
        <p:nvSpPr>
          <p:cNvPr id="48141" name="Rectangle 16"/>
          <p:cNvSpPr>
            <a:spLocks noChangeArrowheads="1"/>
          </p:cNvSpPr>
          <p:nvPr/>
        </p:nvSpPr>
        <p:spPr bwMode="auto">
          <a:xfrm>
            <a:off x="2971800" y="16764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/>
              <a:t>  1.0     0.5     0.9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8142" name="Rectangle 18"/>
          <p:cNvSpPr>
            <a:spLocks noChangeArrowheads="1"/>
          </p:cNvSpPr>
          <p:nvPr/>
        </p:nvSpPr>
        <p:spPr bwMode="auto">
          <a:xfrm>
            <a:off x="1828800" y="4953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 p</a:t>
            </a:r>
            <a:r>
              <a:rPr lang="en-US" sz="2000" baseline="-25000">
                <a:solidFill>
                  <a:schemeClr val="accent2"/>
                </a:solidFill>
              </a:rPr>
              <a:t>eq</a:t>
            </a:r>
            <a:r>
              <a:rPr lang="en-US" sz="2000">
                <a:solidFill>
                  <a:schemeClr val="accent2"/>
                </a:solidFill>
              </a:rPr>
              <a:t>(A) =</a:t>
            </a:r>
            <a:endParaRPr kumimoji="1" lang="en-US" sz="2000">
              <a:solidFill>
                <a:schemeClr val="accent2"/>
              </a:solidFill>
            </a:endParaRPr>
          </a:p>
        </p:txBody>
      </p:sp>
      <p:sp>
        <p:nvSpPr>
          <p:cNvPr id="48143" name="Rectangle 19"/>
          <p:cNvSpPr>
            <a:spLocks noChangeArrowheads="1"/>
          </p:cNvSpPr>
          <p:nvPr/>
        </p:nvSpPr>
        <p:spPr bwMode="auto">
          <a:xfrm>
            <a:off x="3429000" y="4724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w</a:t>
            </a:r>
            <a:r>
              <a:rPr lang="en-US" sz="2000" baseline="-25000">
                <a:solidFill>
                  <a:schemeClr val="accent2"/>
                </a:solidFill>
              </a:rPr>
              <a:t>Aa</a:t>
            </a:r>
            <a:r>
              <a:rPr lang="en-US" sz="2000">
                <a:solidFill>
                  <a:schemeClr val="accent2"/>
                </a:solidFill>
              </a:rPr>
              <a:t> – w</a:t>
            </a:r>
            <a:r>
              <a:rPr lang="en-US" sz="2000" baseline="-25000">
                <a:solidFill>
                  <a:schemeClr val="accent2"/>
                </a:solidFill>
              </a:rPr>
              <a:t>aa </a:t>
            </a:r>
          </a:p>
        </p:txBody>
      </p:sp>
      <p:sp>
        <p:nvSpPr>
          <p:cNvPr id="48144" name="Rectangle 20"/>
          <p:cNvSpPr>
            <a:spLocks noChangeArrowheads="1"/>
          </p:cNvSpPr>
          <p:nvPr/>
        </p:nvSpPr>
        <p:spPr bwMode="auto">
          <a:xfrm>
            <a:off x="3048000" y="5181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2w</a:t>
            </a:r>
            <a:r>
              <a:rPr lang="en-US" sz="2000" baseline="-25000">
                <a:solidFill>
                  <a:schemeClr val="accent2"/>
                </a:solidFill>
              </a:rPr>
              <a:t>Aa</a:t>
            </a:r>
            <a:r>
              <a:rPr lang="en-US" sz="2000">
                <a:solidFill>
                  <a:schemeClr val="accent2"/>
                </a:solidFill>
              </a:rPr>
              <a:t> – w</a:t>
            </a:r>
            <a:r>
              <a:rPr lang="en-US" sz="2000" baseline="-25000">
                <a:solidFill>
                  <a:schemeClr val="accent2"/>
                </a:solidFill>
              </a:rPr>
              <a:t>AA</a:t>
            </a:r>
            <a:r>
              <a:rPr lang="en-US" sz="2000">
                <a:solidFill>
                  <a:schemeClr val="accent2"/>
                </a:solidFill>
              </a:rPr>
              <a:t> – w</a:t>
            </a:r>
            <a:r>
              <a:rPr lang="en-US" sz="2000" baseline="-25000">
                <a:solidFill>
                  <a:schemeClr val="accent2"/>
                </a:solidFill>
              </a:rPr>
              <a:t>aa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8145" name="Line 21"/>
          <p:cNvSpPr>
            <a:spLocks noChangeShapeType="1"/>
          </p:cNvSpPr>
          <p:nvPr/>
        </p:nvSpPr>
        <p:spPr bwMode="auto">
          <a:xfrm flipH="1">
            <a:off x="3048000" y="5181600"/>
            <a:ext cx="19812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Rectangle 22"/>
          <p:cNvSpPr>
            <a:spLocks noChangeArrowheads="1"/>
          </p:cNvSpPr>
          <p:nvPr/>
        </p:nvSpPr>
        <p:spPr bwMode="auto">
          <a:xfrm>
            <a:off x="6172200" y="32004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hlink"/>
                </a:solidFill>
              </a:rPr>
              <a:t>stable</a:t>
            </a:r>
            <a:endParaRPr kumimoji="1" lang="en-US" sz="2000">
              <a:solidFill>
                <a:schemeClr val="tx2"/>
              </a:solidFill>
            </a:endParaRPr>
          </a:p>
        </p:txBody>
      </p:sp>
      <p:sp>
        <p:nvSpPr>
          <p:cNvPr id="48147" name="AutoShape 23"/>
          <p:cNvSpPr>
            <a:spLocks/>
          </p:cNvSpPr>
          <p:nvPr/>
        </p:nvSpPr>
        <p:spPr bwMode="auto">
          <a:xfrm>
            <a:off x="5867400" y="30480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905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562600" y="325894"/>
            <a:ext cx="3352800" cy="156966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dirty="0" smtClean="0">
                <a:solidFill>
                  <a:schemeClr val="hlink"/>
                </a:solidFill>
              </a:rPr>
              <a:t>No good examples in humans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hlink"/>
                </a:solidFill>
              </a:rPr>
              <a:t>possibly </a:t>
            </a:r>
            <a:r>
              <a:rPr lang="en-US" sz="1600" dirty="0" err="1" smtClean="0">
                <a:solidFill>
                  <a:schemeClr val="hlink"/>
                </a:solidFill>
              </a:rPr>
              <a:t>rh</a:t>
            </a:r>
            <a:r>
              <a:rPr lang="en-US" sz="1600" dirty="0" smtClean="0">
                <a:solidFill>
                  <a:schemeClr val="hlink"/>
                </a:solidFill>
              </a:rPr>
              <a:t> 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hlink"/>
              </a:solidFill>
            </a:endParaRPr>
          </a:p>
          <a:p>
            <a:r>
              <a:rPr lang="en-US" sz="1600" dirty="0" smtClean="0">
                <a:solidFill>
                  <a:schemeClr val="hlink"/>
                </a:solidFill>
              </a:rPr>
              <a:t>few examples </a:t>
            </a:r>
            <a:r>
              <a:rPr lang="en-US" sz="1600" dirty="0">
                <a:solidFill>
                  <a:schemeClr val="hlink"/>
                </a:solidFill>
              </a:rPr>
              <a:t>in 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hlink"/>
                </a:solidFill>
              </a:rPr>
              <a:t>lizard </a:t>
            </a:r>
            <a:r>
              <a:rPr lang="en-US" sz="1600" dirty="0">
                <a:solidFill>
                  <a:schemeClr val="hlink"/>
                </a:solidFill>
              </a:rPr>
              <a:t>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hlink"/>
                </a:solidFill>
              </a:rPr>
              <a:t>finches </a:t>
            </a:r>
            <a:r>
              <a:rPr lang="en-US" sz="1600" dirty="0">
                <a:solidFill>
                  <a:schemeClr val="hlink"/>
                </a:solidFill>
              </a:rPr>
              <a:t>beak </a:t>
            </a:r>
            <a:r>
              <a:rPr lang="en-US" sz="1600" dirty="0" smtClean="0">
                <a:solidFill>
                  <a:schemeClr val="hlink"/>
                </a:solidFill>
              </a:rPr>
              <a:t>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</a:rPr>
              <a:t>Underdominance</a:t>
            </a:r>
            <a:endParaRPr kumimoji="1" lang="en-US" sz="2800" smtClean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">
            <a:off x="1143000" y="914400"/>
            <a:ext cx="492601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Line 7"/>
          <p:cNvSpPr>
            <a:spLocks noChangeShapeType="1"/>
          </p:cNvSpPr>
          <p:nvPr/>
        </p:nvSpPr>
        <p:spPr bwMode="auto">
          <a:xfrm>
            <a:off x="2209800" y="1981200"/>
            <a:ext cx="3810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8"/>
          <p:cNvSpPr>
            <a:spLocks noChangeShapeType="1"/>
          </p:cNvSpPr>
          <p:nvPr/>
        </p:nvSpPr>
        <p:spPr bwMode="auto">
          <a:xfrm>
            <a:off x="2182813" y="5272088"/>
            <a:ext cx="3810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Text Box 9"/>
          <p:cNvSpPr txBox="1">
            <a:spLocks noChangeArrowheads="1"/>
          </p:cNvSpPr>
          <p:nvPr/>
        </p:nvSpPr>
        <p:spPr bwMode="auto">
          <a:xfrm>
            <a:off x="5992813" y="1766888"/>
            <a:ext cx="1087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p</a:t>
            </a:r>
            <a:r>
              <a:rPr lang="en-US" baseline="-25000">
                <a:solidFill>
                  <a:schemeClr val="hlink"/>
                </a:solidFill>
              </a:rPr>
              <a:t>0</a:t>
            </a:r>
            <a:r>
              <a:rPr lang="en-US">
                <a:solidFill>
                  <a:schemeClr val="hlink"/>
                </a:solidFill>
              </a:rPr>
              <a:t>(A) = 1</a:t>
            </a:r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5992813" y="4052888"/>
            <a:ext cx="1474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 &lt; p</a:t>
            </a:r>
            <a:r>
              <a:rPr lang="en-US" baseline="-25000"/>
              <a:t>0</a:t>
            </a:r>
            <a:r>
              <a:rPr lang="en-US"/>
              <a:t>(A) &lt; 1</a:t>
            </a:r>
          </a:p>
        </p:txBody>
      </p:sp>
      <p:sp>
        <p:nvSpPr>
          <p:cNvPr id="49160" name="Line 11"/>
          <p:cNvSpPr>
            <a:spLocks noChangeShapeType="1"/>
          </p:cNvSpPr>
          <p:nvPr/>
        </p:nvSpPr>
        <p:spPr bwMode="auto">
          <a:xfrm>
            <a:off x="4926013" y="4205288"/>
            <a:ext cx="106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Text Box 12"/>
          <p:cNvSpPr txBox="1">
            <a:spLocks noChangeArrowheads="1"/>
          </p:cNvSpPr>
          <p:nvPr/>
        </p:nvSpPr>
        <p:spPr bwMode="auto">
          <a:xfrm>
            <a:off x="5992813" y="5119688"/>
            <a:ext cx="1087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(A) = 0</a:t>
            </a:r>
          </a:p>
        </p:txBody>
      </p:sp>
      <p:sp>
        <p:nvSpPr>
          <p:cNvPr id="49162" name="Text Box 13"/>
          <p:cNvSpPr txBox="1">
            <a:spLocks noChangeArrowheads="1"/>
          </p:cNvSpPr>
          <p:nvPr/>
        </p:nvSpPr>
        <p:spPr bwMode="auto">
          <a:xfrm>
            <a:off x="6477000" y="4419600"/>
            <a:ext cx="221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unstable equilibrium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Selection - things to know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sz="2000" dirty="0" smtClean="0"/>
              <a:t>calculation and interpretation of fitness and selection coefficients (w, s, 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sz="2000" dirty="0" smtClean="0"/>
              <a:t>qualitative (long-term) effects of different types of selection (dominant, recessive, over-dominant, under-dominant) and of the combination of selection and mutation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sz="2000" dirty="0" smtClean="0"/>
              <a:t>calculation of change in allele frequency using: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sz="2000" dirty="0" smtClean="0"/>
              <a:t>calculation of over-dominant and under-dominant equilibria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en-US" sz="2000" dirty="0" smtClean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820988" y="4006850"/>
            <a:ext cx="500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p</a:t>
            </a:r>
            <a:r>
              <a:rPr lang="en-US" sz="1200" baseline="-25000"/>
              <a:t>1</a:t>
            </a:r>
            <a:r>
              <a:rPr lang="en-US" sz="1200"/>
              <a:t> =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429000" y="3886200"/>
            <a:ext cx="188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(p</a:t>
            </a:r>
            <a:r>
              <a:rPr lang="en-US" sz="1200" baseline="-25000"/>
              <a:t>0</a:t>
            </a:r>
            <a:r>
              <a:rPr lang="en-US" sz="1200" baseline="30000"/>
              <a:t>2</a:t>
            </a:r>
            <a:r>
              <a:rPr lang="en-US" sz="1200"/>
              <a:t>)(W</a:t>
            </a:r>
            <a:r>
              <a:rPr lang="en-US" sz="1200" baseline="-25000"/>
              <a:t>AA</a:t>
            </a:r>
            <a:r>
              <a:rPr lang="en-US" sz="1200"/>
              <a:t>) + (1p</a:t>
            </a:r>
            <a:r>
              <a:rPr lang="en-US" sz="1200" baseline="-25000"/>
              <a:t>0</a:t>
            </a:r>
            <a:r>
              <a:rPr lang="en-US" sz="1200"/>
              <a:t>q</a:t>
            </a:r>
            <a:r>
              <a:rPr lang="en-US" sz="1200" baseline="-25000"/>
              <a:t>0</a:t>
            </a:r>
            <a:r>
              <a:rPr lang="en-US" sz="1200"/>
              <a:t>)(W</a:t>
            </a:r>
            <a:r>
              <a:rPr lang="en-US" sz="1200" baseline="-25000"/>
              <a:t>Aa</a:t>
            </a:r>
            <a:r>
              <a:rPr lang="en-US" sz="1200"/>
              <a:t>)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048000" y="4160838"/>
            <a:ext cx="2716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/>
              <a:t>(p</a:t>
            </a:r>
            <a:r>
              <a:rPr lang="en-US" sz="1200" baseline="-25000"/>
              <a:t>0</a:t>
            </a:r>
            <a:r>
              <a:rPr lang="en-US" sz="1200" baseline="30000"/>
              <a:t>2</a:t>
            </a:r>
            <a:r>
              <a:rPr lang="en-US" sz="1200"/>
              <a:t>)(W</a:t>
            </a:r>
            <a:r>
              <a:rPr lang="en-US" sz="1200" baseline="-25000"/>
              <a:t>AA</a:t>
            </a:r>
            <a:r>
              <a:rPr lang="en-US" sz="1200"/>
              <a:t>) + (2p</a:t>
            </a:r>
            <a:r>
              <a:rPr lang="en-US" sz="1200" baseline="-25000"/>
              <a:t>0</a:t>
            </a:r>
            <a:r>
              <a:rPr lang="en-US" sz="1200"/>
              <a:t>q</a:t>
            </a:r>
            <a:r>
              <a:rPr lang="en-US" sz="1200" baseline="-25000"/>
              <a:t>0</a:t>
            </a:r>
            <a:r>
              <a:rPr lang="en-US" sz="1200"/>
              <a:t>)(W</a:t>
            </a:r>
            <a:r>
              <a:rPr lang="en-US" sz="1200" baseline="-25000"/>
              <a:t>Aa</a:t>
            </a:r>
            <a:r>
              <a:rPr lang="en-US" sz="1200"/>
              <a:t>) + (q</a:t>
            </a:r>
            <a:r>
              <a:rPr lang="en-US" sz="1200" baseline="-25000"/>
              <a:t>0</a:t>
            </a:r>
            <a:r>
              <a:rPr lang="en-US" sz="1200" baseline="30000"/>
              <a:t>2</a:t>
            </a:r>
            <a:r>
              <a:rPr lang="en-US" sz="1200"/>
              <a:t>)(W</a:t>
            </a:r>
            <a:r>
              <a:rPr lang="en-US" sz="1200" baseline="-25000"/>
              <a:t>aa</a:t>
            </a:r>
            <a:r>
              <a:rPr lang="en-US" sz="1200"/>
              <a:t>)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276600" y="4160838"/>
            <a:ext cx="23622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124200" y="53340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/>
              <a:t> p</a:t>
            </a:r>
            <a:r>
              <a:rPr lang="en-US" sz="1200" baseline="-25000"/>
              <a:t>eq</a:t>
            </a:r>
            <a:r>
              <a:rPr lang="en-US" sz="1200"/>
              <a:t>(A) =</a:t>
            </a:r>
            <a:endParaRPr kumimoji="1" lang="en-US" sz="1200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038600" y="51816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/>
              <a:t>w</a:t>
            </a:r>
            <a:r>
              <a:rPr lang="en-US" sz="1200" baseline="-25000"/>
              <a:t>Aa</a:t>
            </a:r>
            <a:r>
              <a:rPr lang="en-US" sz="1200"/>
              <a:t> – w</a:t>
            </a:r>
            <a:r>
              <a:rPr lang="en-US" sz="1200" baseline="-25000"/>
              <a:t>aa 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810000" y="54864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/>
              <a:t>2w</a:t>
            </a:r>
            <a:r>
              <a:rPr lang="en-US" sz="1200" baseline="-25000"/>
              <a:t>Aa</a:t>
            </a:r>
            <a:r>
              <a:rPr lang="en-US" sz="1200"/>
              <a:t> – w</a:t>
            </a:r>
            <a:r>
              <a:rPr lang="en-US" sz="1200" baseline="-25000"/>
              <a:t>AA</a:t>
            </a:r>
            <a:r>
              <a:rPr lang="en-US" sz="1200"/>
              <a:t> – w</a:t>
            </a:r>
            <a:r>
              <a:rPr lang="en-US" sz="1200" baseline="-25000"/>
              <a:t>aa</a:t>
            </a:r>
            <a:endParaRPr lang="en-US" sz="1200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>
            <a:off x="3886200" y="5486400"/>
            <a:ext cx="1143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4213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800" dirty="0" smtClean="0">
                <a:solidFill>
                  <a:schemeClr val="hlink"/>
                </a:solidFill>
              </a:rPr>
              <a:t>Selection </a:t>
            </a:r>
            <a:r>
              <a:rPr kumimoji="1" lang="en-US" sz="2800" dirty="0" smtClean="0"/>
              <a:t> - </a:t>
            </a:r>
            <a:r>
              <a:rPr kumimoji="1" lang="en-US" sz="2000" dirty="0" smtClean="0"/>
              <a:t>differing viability</a:t>
            </a:r>
            <a:r>
              <a:rPr kumimoji="1" lang="en-US" sz="2200" dirty="0" smtClean="0"/>
              <a:t> </a:t>
            </a:r>
            <a:r>
              <a:rPr kumimoji="1" lang="en-US" sz="2000" dirty="0" smtClean="0"/>
              <a:t>and/or fertility of different genotypes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 marL="1009650" lvl="1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smtClean="0">
                <a:solidFill>
                  <a:schemeClr val="hlink"/>
                </a:solidFill>
              </a:rPr>
              <a:t>Viability</a:t>
            </a:r>
            <a:r>
              <a:rPr kumimoji="1" lang="en-US" sz="2400" dirty="0" smtClean="0"/>
              <a:t> -  </a:t>
            </a:r>
            <a:r>
              <a:rPr kumimoji="1" lang="en-US" sz="1600" dirty="0" smtClean="0"/>
              <a:t>some genotypes do not survive to birth or maturation</a:t>
            </a:r>
          </a:p>
          <a:p>
            <a:pPr marL="1009650" lvl="1" indent="-609600" eaLnBrk="1" hangingPunct="1">
              <a:lnSpc>
                <a:spcPct val="90000"/>
              </a:lnSpc>
              <a:buFontTx/>
              <a:buNone/>
            </a:pPr>
            <a:endParaRPr kumimoji="1" lang="en-US" sz="1600" dirty="0" smtClean="0"/>
          </a:p>
          <a:p>
            <a:pPr marL="1009650" lvl="1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smtClean="0">
                <a:solidFill>
                  <a:schemeClr val="hlink"/>
                </a:solidFill>
              </a:rPr>
              <a:t>Fertility</a:t>
            </a:r>
            <a:r>
              <a:rPr kumimoji="1" lang="en-US" sz="2400" dirty="0" smtClean="0"/>
              <a:t> -  </a:t>
            </a:r>
            <a:r>
              <a:rPr kumimoji="1" lang="en-US" sz="1600" dirty="0" smtClean="0"/>
              <a:t>some genotypes do not reproduce </a:t>
            </a:r>
            <a:r>
              <a:rPr kumimoji="1" lang="en-US" sz="1600" dirty="0" smtClean="0">
                <a:solidFill>
                  <a:schemeClr val="hlink"/>
                </a:solidFill>
              </a:rPr>
              <a:t>(as much)</a:t>
            </a:r>
          </a:p>
          <a:p>
            <a:pPr marL="1009650" lvl="1" indent="-609600" eaLnBrk="1" hangingPunct="1">
              <a:lnSpc>
                <a:spcPct val="90000"/>
              </a:lnSpc>
              <a:buFontTx/>
              <a:buNone/>
            </a:pPr>
            <a:endParaRPr kumimoji="1" lang="en-US" sz="1600" dirty="0" smtClean="0">
              <a:solidFill>
                <a:schemeClr val="hlink"/>
              </a:solidFill>
            </a:endParaRPr>
          </a:p>
          <a:p>
            <a:pPr marL="1009650" lvl="1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1600" dirty="0" smtClean="0">
                <a:solidFill>
                  <a:srgbClr val="FF0000"/>
                </a:solidFill>
              </a:rPr>
              <a:t>This is an artificial division because ‘maturation’ can include fertility.</a:t>
            </a:r>
          </a:p>
          <a:p>
            <a:pPr marL="1009650" lvl="1" indent="-609600" eaLnBrk="1" hangingPunct="1">
              <a:lnSpc>
                <a:spcPct val="90000"/>
              </a:lnSpc>
              <a:buFontTx/>
              <a:buNone/>
            </a:pPr>
            <a:endParaRPr kumimoji="1" lang="en-US" sz="1600" dirty="0">
              <a:solidFill>
                <a:srgbClr val="FF0000"/>
              </a:solidFill>
            </a:endParaRPr>
          </a:p>
          <a:p>
            <a:pPr marL="1009650" lvl="1" indent="-609600" eaLnBrk="1" hangingPunct="1">
              <a:lnSpc>
                <a:spcPct val="90000"/>
              </a:lnSpc>
              <a:buFontTx/>
              <a:buNone/>
            </a:pPr>
            <a:endParaRPr kumimoji="1" lang="en-US" sz="1600" dirty="0" smtClean="0">
              <a:solidFill>
                <a:srgbClr val="FF0000"/>
              </a:solidFill>
            </a:endParaRPr>
          </a:p>
          <a:p>
            <a:pPr marL="1009650" lvl="1" indent="-609600" eaLnBrk="1" hangingPunct="1">
              <a:lnSpc>
                <a:spcPct val="90000"/>
              </a:lnSpc>
              <a:buFontTx/>
              <a:buNone/>
            </a:pPr>
            <a:endParaRPr kumimoji="1"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231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Definitions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4213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err="1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dirty="0" err="1" smtClean="0">
                <a:solidFill>
                  <a:schemeClr val="hlink"/>
                </a:solidFill>
              </a:rPr>
              <a:t>AA</a:t>
            </a:r>
            <a:r>
              <a:rPr kumimoji="1" lang="en-US" sz="2400" dirty="0" smtClean="0">
                <a:solidFill>
                  <a:schemeClr val="hlink"/>
                </a:solidFill>
              </a:rPr>
              <a:t> </a:t>
            </a:r>
            <a:r>
              <a:rPr kumimoji="1" lang="en-US" sz="2400" dirty="0" smtClean="0"/>
              <a:t> = P(AA individual reproduces)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err="1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dirty="0" err="1" smtClean="0">
                <a:solidFill>
                  <a:schemeClr val="hlink"/>
                </a:solidFill>
              </a:rPr>
              <a:t>Aa</a:t>
            </a:r>
            <a:r>
              <a:rPr kumimoji="1" lang="en-US" sz="2400" dirty="0" smtClean="0">
                <a:solidFill>
                  <a:schemeClr val="hlink"/>
                </a:solidFill>
              </a:rPr>
              <a:t> </a:t>
            </a:r>
            <a:r>
              <a:rPr kumimoji="1" lang="en-US" sz="2400" dirty="0" smtClean="0"/>
              <a:t> = P(</a:t>
            </a:r>
            <a:r>
              <a:rPr kumimoji="1" lang="en-US" sz="2400" dirty="0" err="1" smtClean="0"/>
              <a:t>Aa</a:t>
            </a:r>
            <a:r>
              <a:rPr kumimoji="1" lang="en-US" sz="2400" dirty="0" smtClean="0"/>
              <a:t> individual reproduces)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dirty="0" err="1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dirty="0" err="1" smtClean="0">
                <a:solidFill>
                  <a:schemeClr val="hlink"/>
                </a:solidFill>
              </a:rPr>
              <a:t>aa</a:t>
            </a:r>
            <a:r>
              <a:rPr kumimoji="1" lang="en-US" sz="2400" dirty="0" smtClean="0">
                <a:solidFill>
                  <a:schemeClr val="hlink"/>
                </a:solidFill>
              </a:rPr>
              <a:t> </a:t>
            </a:r>
            <a:r>
              <a:rPr kumimoji="1" lang="en-US" sz="2400" dirty="0" smtClean="0"/>
              <a:t>  = P(</a:t>
            </a:r>
            <a:r>
              <a:rPr kumimoji="1" lang="en-US" sz="2400" dirty="0" err="1" smtClean="0"/>
              <a:t>aa</a:t>
            </a:r>
            <a:r>
              <a:rPr kumimoji="1" lang="en-US" sz="2400" dirty="0" smtClean="0"/>
              <a:t> individual reproduces)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18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381000"/>
            <a:ext cx="879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Mathematical notation - fitness coefficients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4213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P(AA individual reproduces)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P(Aa individual reproduces)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 = P(aa individual reproduces)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100" smtClean="0">
                <a:solidFill>
                  <a:srgbClr val="FF0000"/>
                </a:solidFill>
              </a:rPr>
              <a:t>We can’t really measure all three of these uniquely, so we usually set one of the w’s equal to 1, for example</a:t>
            </a:r>
            <a:r>
              <a:rPr kumimoji="1" lang="en-US" sz="210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= P(Aa reproduces) / P(AA reproduces)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  = P(aa reproduces) / P(AA reproduces)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rgbClr val="FF0000"/>
                </a:solidFill>
              </a:rPr>
              <a:t>You can choose any of the three genotypes as the “reference.”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1800" smtClean="0">
              <a:solidFill>
                <a:srgbClr val="FF0000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381000"/>
            <a:ext cx="879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Mathematical notation - fitness coefficients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4213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kumimoji="1" lang="en-US" sz="2800" smtClean="0"/>
              <a:t>the </a:t>
            </a:r>
            <a:r>
              <a:rPr kumimoji="1" lang="en-US" sz="2800" smtClean="0">
                <a:solidFill>
                  <a:schemeClr val="hlink"/>
                </a:solidFill>
              </a:rPr>
              <a:t>selection coefficient</a:t>
            </a:r>
            <a:r>
              <a:rPr kumimoji="1" lang="en-US" sz="2800" smtClean="0"/>
              <a:t>, </a:t>
            </a:r>
            <a:r>
              <a:rPr kumimoji="1" lang="en-US" sz="2800" smtClean="0">
                <a:solidFill>
                  <a:schemeClr val="hlink"/>
                </a:solidFill>
              </a:rPr>
              <a:t>s</a:t>
            </a:r>
            <a:r>
              <a:rPr kumimoji="1" lang="en-US" sz="2800" smtClean="0"/>
              <a:t>, describes the degree of selection against the aa genotype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kumimoji="1" lang="en-US" sz="2800" smtClean="0">
                <a:solidFill>
                  <a:schemeClr val="hlink"/>
                </a:solidFill>
              </a:rPr>
              <a:t>	s </a:t>
            </a:r>
            <a:r>
              <a:rPr kumimoji="1" lang="en-US" sz="2800" smtClean="0"/>
              <a:t>=</a:t>
            </a:r>
            <a:r>
              <a:rPr kumimoji="1" lang="en-US" sz="2800" smtClean="0">
                <a:solidFill>
                  <a:schemeClr val="hlink"/>
                </a:solidFill>
              </a:rPr>
              <a:t> </a:t>
            </a:r>
            <a:r>
              <a:rPr kumimoji="1" lang="en-US" sz="2800" smtClean="0"/>
              <a:t>1 – (w</a:t>
            </a:r>
            <a:r>
              <a:rPr kumimoji="1" lang="en-US" sz="2800" baseline="-25000" smtClean="0"/>
              <a:t>aa </a:t>
            </a:r>
            <a:r>
              <a:rPr kumimoji="1" lang="en-US" sz="2800" smtClean="0"/>
              <a:t>/</a:t>
            </a:r>
            <a:r>
              <a:rPr kumimoji="1" lang="en-US" sz="2800" baseline="-25000" smtClean="0"/>
              <a:t> </a:t>
            </a:r>
            <a:r>
              <a:rPr kumimoji="1" lang="en-US" sz="2800" smtClean="0"/>
              <a:t>w</a:t>
            </a:r>
            <a:r>
              <a:rPr kumimoji="1" lang="en-US" sz="2800" baseline="-25000" smtClean="0"/>
              <a:t>AA</a:t>
            </a:r>
            <a:r>
              <a:rPr kumimoji="1" lang="en-US" sz="2800" smtClean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kumimoji="1" lang="en-US" sz="28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kumimoji="1" lang="en-US" sz="2800" smtClean="0"/>
              <a:t>the </a:t>
            </a:r>
            <a:r>
              <a:rPr kumimoji="1" lang="en-US" sz="2800" smtClean="0">
                <a:solidFill>
                  <a:schemeClr val="hlink"/>
                </a:solidFill>
              </a:rPr>
              <a:t>dominance coefficient</a:t>
            </a:r>
            <a:r>
              <a:rPr kumimoji="1" lang="en-US" sz="2800" smtClean="0"/>
              <a:t>, </a:t>
            </a:r>
            <a:r>
              <a:rPr kumimoji="1" lang="en-US" sz="2800" smtClean="0">
                <a:solidFill>
                  <a:schemeClr val="hlink"/>
                </a:solidFill>
              </a:rPr>
              <a:t>h</a:t>
            </a:r>
            <a:r>
              <a:rPr kumimoji="1" lang="en-US" sz="2800" smtClean="0"/>
              <a:t>, describes the degree of dominance.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kumimoji="1" lang="en-US" sz="2800" smtClean="0">
                <a:solidFill>
                  <a:schemeClr val="hlink"/>
                </a:solidFill>
              </a:rPr>
              <a:t>	h </a:t>
            </a:r>
            <a:r>
              <a:rPr kumimoji="1" lang="en-US" sz="2800" smtClean="0"/>
              <a:t>ͯ</a:t>
            </a:r>
            <a:r>
              <a:rPr kumimoji="1" lang="en-US" sz="2800" smtClean="0">
                <a:solidFill>
                  <a:schemeClr val="hlink"/>
                </a:solidFill>
              </a:rPr>
              <a:t> s </a:t>
            </a:r>
            <a:r>
              <a:rPr kumimoji="1" lang="en-US" sz="2800" smtClean="0"/>
              <a:t>=</a:t>
            </a:r>
            <a:r>
              <a:rPr kumimoji="1" lang="en-US" sz="2800" smtClean="0">
                <a:solidFill>
                  <a:schemeClr val="hlink"/>
                </a:solidFill>
              </a:rPr>
              <a:t> </a:t>
            </a:r>
            <a:r>
              <a:rPr kumimoji="1" lang="en-US" sz="2800" smtClean="0"/>
              <a:t>1 – (w</a:t>
            </a:r>
            <a:r>
              <a:rPr kumimoji="1" lang="en-US" sz="2800" baseline="-25000" smtClean="0"/>
              <a:t>Aa </a:t>
            </a:r>
            <a:r>
              <a:rPr kumimoji="1" lang="en-US" sz="2800" smtClean="0"/>
              <a:t>/</a:t>
            </a:r>
            <a:r>
              <a:rPr kumimoji="1" lang="en-US" sz="2800" baseline="-25000" smtClean="0"/>
              <a:t> </a:t>
            </a:r>
            <a:r>
              <a:rPr kumimoji="1" lang="en-US" sz="2800" smtClean="0"/>
              <a:t>w</a:t>
            </a:r>
            <a:r>
              <a:rPr kumimoji="1" lang="en-US" sz="2800" baseline="-25000" smtClean="0"/>
              <a:t>AA</a:t>
            </a:r>
            <a:r>
              <a:rPr kumimoji="1" lang="en-US" sz="2800" smtClean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kumimoji="1" lang="en-US" sz="280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kumimoji="1" lang="en-US" sz="2800" smtClean="0">
                <a:solidFill>
                  <a:srgbClr val="FF0000"/>
                </a:solidFill>
              </a:rPr>
              <a:t>You can use either the </a:t>
            </a:r>
            <a:r>
              <a:rPr kumimoji="1" lang="en-US" sz="2800" smtClean="0">
                <a:solidFill>
                  <a:schemeClr val="hlink"/>
                </a:solidFill>
              </a:rPr>
              <a:t>w</a:t>
            </a:r>
            <a:r>
              <a:rPr kumimoji="1" lang="en-US" sz="2800" smtClean="0">
                <a:solidFill>
                  <a:srgbClr val="FF0000"/>
                </a:solidFill>
              </a:rPr>
              <a:t>’s or </a:t>
            </a:r>
            <a:r>
              <a:rPr kumimoji="1" lang="en-US" sz="2800" smtClean="0">
                <a:solidFill>
                  <a:schemeClr val="hlink"/>
                </a:solidFill>
              </a:rPr>
              <a:t>h</a:t>
            </a:r>
            <a:r>
              <a:rPr kumimoji="1" lang="en-US" sz="2800" smtClean="0">
                <a:solidFill>
                  <a:srgbClr val="FF0000"/>
                </a:solidFill>
              </a:rPr>
              <a:t> and </a:t>
            </a:r>
            <a:r>
              <a:rPr kumimoji="1" lang="en-US" sz="2800" smtClean="0">
                <a:solidFill>
                  <a:schemeClr val="hlink"/>
                </a:solidFill>
              </a:rPr>
              <a:t>s</a:t>
            </a:r>
            <a:r>
              <a:rPr kumimoji="1" lang="en-US" sz="2800" smtClean="0">
                <a:solidFill>
                  <a:srgbClr val="FF0000"/>
                </a:solidFill>
              </a:rPr>
              <a:t>, and you should be able to translate back and forth freely.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kumimoji="1" lang="en-US" sz="280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kumimoji="1" lang="en-US" sz="2800" smtClean="0">
              <a:solidFill>
                <a:srgbClr val="FF0000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727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Equivalently - selection coefficients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4213" cy="4800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1800" smtClean="0"/>
              <a:t>Recessive mutation (aa) that causes death in infancy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1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	</a:t>
            </a:r>
            <a:r>
              <a:rPr kumimoji="1" lang="en-US" sz="2400" smtClean="0"/>
              <a:t>= 1 (unaffected)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	</a:t>
            </a:r>
            <a:r>
              <a:rPr kumimoji="1" lang="en-US" sz="2400" smtClean="0"/>
              <a:t>= 1 (unaffected)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w</a:t>
            </a:r>
            <a:r>
              <a:rPr kumimoji="1" lang="en-US" sz="2400" baseline="-25000" smtClean="0">
                <a:solidFill>
                  <a:schemeClr val="hlink"/>
                </a:solidFill>
              </a:rPr>
              <a:t>aa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/>
              <a:t>	= 0 (die)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s </a:t>
            </a:r>
            <a:r>
              <a:rPr kumimoji="1" lang="en-US" sz="2400" smtClean="0"/>
              <a:t>=</a:t>
            </a:r>
            <a:r>
              <a:rPr kumimoji="1" lang="en-US" sz="2400" smtClean="0">
                <a:solidFill>
                  <a:schemeClr val="hlink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 – (w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</a:t>
            </a:r>
            <a:r>
              <a:rPr kumimoji="1" lang="en-US" sz="2400" smtClean="0">
                <a:solidFill>
                  <a:schemeClr val="bg1"/>
                </a:solidFill>
              </a:rPr>
              <a:t>) 	= 1 – (0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1) 	= 1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 100% selection against aa 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endParaRPr kumimoji="1" lang="en-US" sz="24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kumimoji="1" lang="en-US" sz="2400" smtClean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hlink"/>
                </a:solidFill>
              </a:rPr>
              <a:t>hs </a:t>
            </a:r>
            <a:r>
              <a:rPr kumimoji="1" lang="en-US" sz="2400" smtClean="0"/>
              <a:t>= </a:t>
            </a:r>
            <a:r>
              <a:rPr kumimoji="1" lang="en-US" sz="2400" smtClean="0">
                <a:solidFill>
                  <a:schemeClr val="bg1"/>
                </a:solidFill>
              </a:rPr>
              <a:t>1 – (w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w</a:t>
            </a:r>
            <a:r>
              <a:rPr kumimoji="1" lang="en-US" sz="2400" baseline="-25000" smtClean="0">
                <a:solidFill>
                  <a:schemeClr val="bg1"/>
                </a:solidFill>
              </a:rPr>
              <a:t>AA</a:t>
            </a:r>
            <a:r>
              <a:rPr kumimoji="1" lang="en-US" sz="2400" smtClean="0">
                <a:solidFill>
                  <a:schemeClr val="bg1"/>
                </a:solidFill>
              </a:rPr>
              <a:t>)	= 1 – (1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/</a:t>
            </a:r>
            <a:r>
              <a:rPr kumimoji="1" lang="en-US" sz="2400" baseline="-25000" smtClean="0">
                <a:solidFill>
                  <a:schemeClr val="bg1"/>
                </a:solidFill>
              </a:rPr>
              <a:t> </a:t>
            </a:r>
            <a:r>
              <a:rPr kumimoji="1" lang="en-US" sz="2400" smtClean="0">
                <a:solidFill>
                  <a:schemeClr val="bg1"/>
                </a:solidFill>
              </a:rPr>
              <a:t>1) 	= 0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 0% selection against Aa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kumimoji="1" lang="en-US" sz="2400" smtClean="0">
                <a:solidFill>
                  <a:schemeClr val="bg1"/>
                </a:solidFill>
              </a:rPr>
              <a:t>	=&gt; h = 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98525" y="517525"/>
            <a:ext cx="234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Example 1</a:t>
            </a:r>
            <a:endParaRPr lang="en-US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00FF"/>
      </a:hlink>
      <a:folHlink>
        <a:srgbClr val="00FF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00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E70000"/>
        </a:accent6>
        <a:hlink>
          <a:srgbClr val="0000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5213</TotalTime>
  <Words>1986</Words>
  <Application>Microsoft Office PowerPoint</Application>
  <PresentationFormat>On-screen Show (4:3)</PresentationFormat>
  <Paragraphs>622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Times New Roman</vt:lpstr>
      <vt:lpstr>Default Design</vt:lpstr>
      <vt:lpstr>Selection Feb. 9, 2015</vt:lpstr>
      <vt:lpstr>Objectives:</vt:lpstr>
      <vt:lpstr>Hardy-Weinberg assumptions</vt:lpstr>
      <vt:lpstr>The big picture: 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- major qualitative results</vt:lpstr>
      <vt:lpstr>Selection:  quantitative stuff</vt:lpstr>
      <vt:lpstr>Selection:  quantitative stuff</vt:lpstr>
      <vt:lpstr>Selection:  quantitative stuff</vt:lpstr>
      <vt:lpstr>Selection:  quantitative stuff</vt:lpstr>
      <vt:lpstr>Quantitative selection example</vt:lpstr>
      <vt:lpstr>Quantitative selection example</vt:lpstr>
      <vt:lpstr>Quantitative selection example</vt:lpstr>
      <vt:lpstr>Quantitative selection example</vt:lpstr>
      <vt:lpstr>Quantitative selection example</vt:lpstr>
      <vt:lpstr>Selection:  changes in allele frequencies</vt:lpstr>
      <vt:lpstr>How fast is an allele eliminated?</vt:lpstr>
      <vt:lpstr>How fast is an allele eliminated?</vt:lpstr>
      <vt:lpstr>Selection:  changes in allele frequencies</vt:lpstr>
      <vt:lpstr>Overdominance</vt:lpstr>
      <vt:lpstr>Overdominance</vt:lpstr>
      <vt:lpstr>Overdominance example</vt:lpstr>
      <vt:lpstr>Underdominance</vt:lpstr>
      <vt:lpstr>Underdominance</vt:lpstr>
      <vt:lpstr>Selection - things to know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Gene Expression Data –   Experimental Variability Considerations</dc:title>
  <dc:creator>M. Michael Barmada</dc:creator>
  <cp:lastModifiedBy>John Shaffer</cp:lastModifiedBy>
  <cp:revision>507</cp:revision>
  <cp:lastPrinted>2008-02-08T19:41:38Z</cp:lastPrinted>
  <dcterms:created xsi:type="dcterms:W3CDTF">2000-05-08T11:01:19Z</dcterms:created>
  <dcterms:modified xsi:type="dcterms:W3CDTF">2015-02-08T23:55:35Z</dcterms:modified>
</cp:coreProperties>
</file>