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90" r:id="rId3"/>
    <p:sldId id="260" r:id="rId4"/>
    <p:sldId id="288" r:id="rId5"/>
    <p:sldId id="261" r:id="rId6"/>
    <p:sldId id="262" r:id="rId7"/>
    <p:sldId id="25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8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C645A3-D0B8-4D37-8A97-9FC4F1D0C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8349E9-55C6-4A31-82C2-C42808EA748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138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AFEE2B-3A0A-4F56-8935-262DF7930077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216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356E18-6A3F-4256-AF8B-9722780DF510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16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065C80-1687-4C6D-B775-E13BE53D6EDE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6648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E80E5C-38DE-435B-AD1D-138503E9F886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152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0E71C1-0AAB-480E-9511-202A2B075DE7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6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543BA6-89CE-4D42-AF6E-6B23FFE77726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304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81B873-4042-492D-AEB0-01C4A471B156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054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8EF58D-1A5E-4CC7-B0D1-5061AE22BEA2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18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8BD9F7-C452-488E-8B29-6555446E6CB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116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37498E-858C-4603-B561-F7F24376C7DF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30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E11702-CA40-4616-8359-9EB8F222B73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754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0B2ECE-39AA-44A6-A928-FB7A0B7888E9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67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48F903-5322-4A08-AF9B-8D63306E6FA8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4557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AE9BA3-A604-4E8A-8BBB-227929E081A2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7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AE9BA3-A604-4E8A-8BBB-227929E081A2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2156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F16BC-6C6A-429B-A990-A7034755F081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770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7499C6-C9FD-4593-A9FC-0A7AC89B6BD4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81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50F73B-3D96-44D4-8F4E-671ACD4F5C96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384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18186A-9730-4E22-B5C3-02321D896CCA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204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800613-C0B8-4B86-A2A3-B878F13D3B98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236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D86B4C-B863-452E-B070-C88F9DA70C86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626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83EC3E-3F50-48A5-85A4-20F336461262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867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1B23C8-29A2-431E-9AD3-53D888313DA4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6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BD72F-3F49-433E-A47E-213296FB3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901AB-07E6-4147-9B5A-429695DEC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37D1F-E403-4948-AEB6-CD8E15142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9F116-0E27-4D17-896C-CF25B1177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D77B-EA13-4CF6-BA18-5B201A0D4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00889-5AEB-4316-9088-40AF2C09B5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B11EF-001B-4FCA-ABD0-EA5717C46B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2909-26B1-4F93-B40C-69C641F78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0A825-F991-43A8-A256-209DC0ABB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4491-A689-4077-BCE5-77B744F3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DD5CD-14B6-4184-91E3-0C4D5575C3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4FD54-C1E8-4CCE-943D-E23B1B7B13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1F4EBA-4312-4D26-88D5-898B991B4C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outline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953000" y="2667000"/>
            <a:ext cx="3352800" cy="1409700"/>
          </a:xfrm>
          <a:prstGeom prst="rect">
            <a:avLst/>
          </a:prstGeom>
          <a:solidFill>
            <a:srgbClr val="FFCC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Evolution:</a:t>
            </a:r>
          </a:p>
          <a:p>
            <a:r>
              <a:rPr lang="en-US"/>
              <a:t>When violations in H-W assumptions cause changes in the genetic composition of a population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953000" y="4343400"/>
            <a:ext cx="3352800" cy="14097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Population Structure:</a:t>
            </a:r>
          </a:p>
          <a:p>
            <a:r>
              <a:rPr lang="en-US"/>
              <a:t>When violations in H-W assumptions cause changes in the distribution of alleles within/across populations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60925" y="17526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Unit 2:  Evolution and Pop. Structure</a:t>
            </a:r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876800" y="21478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(a.k.a. violations in H-W assumptions)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50925" y="2627313"/>
            <a:ext cx="28520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Unit 2.1:  </a:t>
            </a:r>
            <a:r>
              <a:rPr lang="en-US" dirty="0"/>
              <a:t>genetic drift</a:t>
            </a:r>
          </a:p>
          <a:p>
            <a:r>
              <a:rPr lang="en-US" dirty="0" smtClean="0"/>
              <a:t>Unit 2.2:  </a:t>
            </a:r>
            <a:r>
              <a:rPr lang="en-US" dirty="0"/>
              <a:t>natural selection</a:t>
            </a:r>
          </a:p>
          <a:p>
            <a:r>
              <a:rPr lang="en-US" dirty="0" smtClean="0"/>
              <a:t>Unit 2.3:  mutation</a:t>
            </a:r>
            <a:endParaRPr lang="en-US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060450" y="4494213"/>
            <a:ext cx="3044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Unit 2.4:  </a:t>
            </a:r>
            <a:r>
              <a:rPr lang="en-US" dirty="0"/>
              <a:t>migration</a:t>
            </a:r>
          </a:p>
          <a:p>
            <a:r>
              <a:rPr lang="en-US" dirty="0" smtClean="0"/>
              <a:t>Unit 2.5:  </a:t>
            </a:r>
            <a:r>
              <a:rPr lang="en-US" dirty="0" err="1"/>
              <a:t>assortative</a:t>
            </a:r>
            <a:r>
              <a:rPr lang="en-US" dirty="0"/>
              <a:t> mating</a:t>
            </a:r>
          </a:p>
          <a:p>
            <a:r>
              <a:rPr lang="en-US" dirty="0" smtClean="0"/>
              <a:t>Unit 2.6:  </a:t>
            </a:r>
            <a:r>
              <a:rPr lang="en-US" dirty="0"/>
              <a:t>inbreeding</a:t>
            </a:r>
          </a:p>
        </p:txBody>
      </p:sp>
      <p:sp>
        <p:nvSpPr>
          <p:cNvPr id="2057" name="AutoShape 9"/>
          <p:cNvSpPr>
            <a:spLocks/>
          </p:cNvSpPr>
          <p:nvPr/>
        </p:nvSpPr>
        <p:spPr bwMode="auto">
          <a:xfrm>
            <a:off x="3962400" y="25908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8" name="AutoShape 10"/>
          <p:cNvSpPr>
            <a:spLocks/>
          </p:cNvSpPr>
          <p:nvPr/>
        </p:nvSpPr>
        <p:spPr bwMode="auto">
          <a:xfrm>
            <a:off x="4038600" y="44196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0925" y="1145406"/>
            <a:ext cx="701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Consider adding some PCA plots, etc. to show population structure.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of migration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Qualitative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Migration among populations is “homogenizing”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allele frequencies of each population move toward the average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do not confuse homogenous with homozygous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Affects the entire genome simultaneously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Speed of homogenization dependent on rate(s) of migration among populations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Quantitative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difficult to accurately model; we will do math under some very simple models of migration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migration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40163"/>
            <a:ext cx="8229600" cy="2286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to understand how allele frequencies change in population i, we need to know: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migration rates, m</a:t>
            </a:r>
            <a:r>
              <a:rPr lang="en-US" sz="2000" baseline="-25000" smtClean="0"/>
              <a:t>ij</a:t>
            </a:r>
            <a:r>
              <a:rPr lang="en-US" sz="2000" smtClean="0"/>
              <a:t> (i.e., m</a:t>
            </a:r>
            <a:r>
              <a:rPr lang="en-US" sz="2000" baseline="-25000" smtClean="0"/>
              <a:t>to from</a:t>
            </a:r>
            <a:r>
              <a:rPr lang="en-US" sz="2000" smtClean="0"/>
              <a:t>), among all populations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 smtClean="0"/>
              <a:t>m</a:t>
            </a:r>
            <a:r>
              <a:rPr lang="en-US" sz="1800" baseline="-25000" smtClean="0"/>
              <a:t>ij</a:t>
            </a:r>
            <a:r>
              <a:rPr lang="en-US" sz="1800" smtClean="0"/>
              <a:t> is the P(next generation allele comes from pop. j into pop. i)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allele frequencies, P(A) = p</a:t>
            </a:r>
            <a:r>
              <a:rPr lang="en-US" sz="2000" baseline="-25000" smtClean="0"/>
              <a:t>j</a:t>
            </a:r>
            <a:r>
              <a:rPr lang="en-US" sz="2000" smtClean="0"/>
              <a:t>, for all populations </a:t>
            </a:r>
            <a:endParaRPr lang="en-US" sz="2000" baseline="-2500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endParaRPr lang="en-US" sz="2400" baseline="-25000" smtClean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565525" y="2971800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221163" y="17065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221163" y="32305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5287963" y="21637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3763963" y="21637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rot="2700000">
            <a:off x="4529138" y="1778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rot="-2700000">
            <a:off x="4511675" y="1782763"/>
            <a:ext cx="0" cy="134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983163" y="2971800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3565525" y="1508125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075238" y="1508125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migration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40163"/>
            <a:ext cx="8229600" cy="1096962"/>
          </a:xfrm>
        </p:spPr>
        <p:txBody>
          <a:bodyPr/>
          <a:lstStyle/>
          <a:p>
            <a:pPr eaLnBrk="1" hangingPunct="1"/>
            <a:r>
              <a:rPr lang="en-US" sz="2400" smtClean="0"/>
              <a:t>allele frequency for population i after </a:t>
            </a:r>
            <a:r>
              <a:rPr lang="en-US" sz="2400" smtClean="0">
                <a:solidFill>
                  <a:srgbClr val="FF0000"/>
                </a:solidFill>
              </a:rPr>
              <a:t>one</a:t>
            </a:r>
            <a:r>
              <a:rPr lang="en-US" sz="2400" smtClean="0"/>
              <a:t> generation of migration is:</a:t>
            </a:r>
          </a:p>
          <a:p>
            <a:pPr eaLnBrk="1" hangingPunct="1"/>
            <a:endParaRPr lang="en-US" sz="2400" baseline="-25000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027238" y="17065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027238" y="32305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094038" y="21637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570038" y="21637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rot="2700000">
            <a:off x="2335213" y="1778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rot="-2700000">
            <a:off x="2317750" y="1782763"/>
            <a:ext cx="0" cy="134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789238" y="2971800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1371600" y="1508125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2881313" y="1508125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22542" name="Group 14"/>
          <p:cNvGraphicFramePr>
            <a:graphicFrameLocks noGrp="1"/>
          </p:cNvGraphicFramePr>
          <p:nvPr/>
        </p:nvGraphicFramePr>
        <p:xfrm>
          <a:off x="4708525" y="1644650"/>
          <a:ext cx="3475038" cy="1981200"/>
        </p:xfrm>
        <a:graphic>
          <a:graphicData uri="http://schemas.openxmlformats.org/drawingml/2006/table">
            <a:tbl>
              <a:tblPr/>
              <a:tblGrid>
                <a:gridCol w="693738"/>
                <a:gridCol w="696912"/>
                <a:gridCol w="693738"/>
                <a:gridCol w="696912"/>
                <a:gridCol w="693738"/>
              </a:tblGrid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6400800" y="12795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289425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to</a:t>
            </a:r>
          </a:p>
        </p:txBody>
      </p:sp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3246438" y="4389438"/>
          <a:ext cx="27876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3" imgW="774364" imgH="457002" progId="Equation.3">
                  <p:embed/>
                </p:oleObj>
              </mc:Choice>
              <mc:Fallback>
                <p:oleObj name="Equation" r:id="rId3" imgW="774364" imgH="457002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389438"/>
                        <a:ext cx="27876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914400" y="15541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>
                <a:latin typeface="1"/>
              </a:rPr>
              <a:t>1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960438" y="301783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>
                <a:latin typeface="1"/>
              </a:rPr>
              <a:t>3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3338513" y="155416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>
                <a:latin typeface="1"/>
              </a:rPr>
              <a:t>2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3246438" y="297180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>
                <a:latin typeface="1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general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four populations, 1-4, with allele frequencies 0.1, 0.2, 0.3, 0.4, respectively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what is the allele frequency of population #2 after one generation of migration?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810"/>
              </p:ext>
            </p:extLst>
          </p:nvPr>
        </p:nvGraphicFramePr>
        <p:xfrm>
          <a:off x="3124200" y="2257425"/>
          <a:ext cx="2973388" cy="1524000"/>
        </p:xfrm>
        <a:graphic>
          <a:graphicData uri="http://schemas.openxmlformats.org/drawingml/2006/table">
            <a:tbl>
              <a:tblPr/>
              <a:tblGrid>
                <a:gridCol w="593725"/>
                <a:gridCol w="596900"/>
                <a:gridCol w="592138"/>
                <a:gridCol w="596900"/>
                <a:gridCol w="5937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0.85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0.09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0.15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479925" y="1965325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2706688" y="2905125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FF"/>
                </a:solidFill>
              </a:rPr>
              <a:t>to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2971800" y="4708525"/>
            <a:ext cx="5429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= (p</a:t>
            </a:r>
            <a:r>
              <a:rPr lang="en-US" baseline="-25000"/>
              <a:t>1</a:t>
            </a:r>
            <a:r>
              <a:rPr lang="en-US"/>
              <a:t>)(m</a:t>
            </a:r>
            <a:r>
              <a:rPr lang="en-US" baseline="-25000"/>
              <a:t>21</a:t>
            </a:r>
            <a:r>
              <a:rPr lang="en-US"/>
              <a:t>) + (p</a:t>
            </a:r>
            <a:r>
              <a:rPr lang="en-US" baseline="-25000"/>
              <a:t>2</a:t>
            </a:r>
            <a:r>
              <a:rPr lang="en-US"/>
              <a:t>)(m</a:t>
            </a:r>
            <a:r>
              <a:rPr lang="en-US" baseline="-25000"/>
              <a:t>22</a:t>
            </a:r>
            <a:r>
              <a:rPr lang="en-US"/>
              <a:t>) + (p</a:t>
            </a:r>
            <a:r>
              <a:rPr lang="en-US" baseline="-25000"/>
              <a:t>3</a:t>
            </a:r>
            <a:r>
              <a:rPr lang="en-US"/>
              <a:t>)(m</a:t>
            </a:r>
            <a:r>
              <a:rPr lang="en-US" baseline="-25000"/>
              <a:t>23</a:t>
            </a:r>
            <a:r>
              <a:rPr lang="en-US"/>
              <a:t>) + (p</a:t>
            </a:r>
            <a:r>
              <a:rPr lang="en-US" baseline="-25000"/>
              <a:t>4</a:t>
            </a:r>
            <a:r>
              <a:rPr lang="en-US"/>
              <a:t>)(m</a:t>
            </a:r>
            <a:r>
              <a:rPr lang="en-US" baseline="-25000"/>
              <a:t>24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= (0.1)(0.01) + (0.2)(0.85) + (0.3)(0.09) + (0.4)(0.05)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= 0.001 + 0.17 + 0.027 + 0.02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= 0.218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2879725" y="6354763"/>
            <a:ext cx="1281113" cy="411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1096963" y="4708525"/>
          <a:ext cx="15541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774364" imgH="457002" progId="Equation.3">
                  <p:embed/>
                </p:oleObj>
              </mc:Choice>
              <mc:Fallback>
                <p:oleObj name="Equation" r:id="rId3" imgW="774364" imgH="45700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708525"/>
                        <a:ext cx="15541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4" name="AutoShape 48"/>
          <p:cNvSpPr>
            <a:spLocks/>
          </p:cNvSpPr>
          <p:nvPr/>
        </p:nvSpPr>
        <p:spPr bwMode="auto">
          <a:xfrm>
            <a:off x="6354763" y="2651125"/>
            <a:ext cx="138112" cy="1052513"/>
          </a:xfrm>
          <a:prstGeom prst="rightBrace">
            <a:avLst>
              <a:gd name="adj1" fmla="val 63506"/>
              <a:gd name="adj2" fmla="val 522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6537325" y="297815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must be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7" grpId="0" build="allAtOnce"/>
      <p:bldP spid="235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migration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40163"/>
            <a:ext cx="82296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What if we have a lot of populations?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matrix becomes bigger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probably can’t accurately know all of the migration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rates among the network probably change from one generation to another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bg1"/>
                </a:solidFill>
              </a:rPr>
              <a:t>Make some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bg1"/>
                </a:solidFill>
              </a:rPr>
              <a:t>trade off between accuracy and feasibility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>
              <a:solidFill>
                <a:schemeClr val="bg1"/>
              </a:solidFill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63675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119313" y="1752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119313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186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662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rot="2700000">
            <a:off x="2427288" y="18240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rot="-2700000">
            <a:off x="2409825" y="1828800"/>
            <a:ext cx="0" cy="134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881313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463675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2973388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4940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443538" y="17684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443538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665663" y="2774950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122863" y="2089150"/>
            <a:ext cx="0" cy="822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rot="2700000">
            <a:off x="5727700" y="1860551"/>
            <a:ext cx="46037" cy="132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rot="-2700000">
            <a:off x="5749925" y="184626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6083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67691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42545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4940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6083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6494463" y="2043113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4711700" y="2043113"/>
            <a:ext cx="2286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H="1">
            <a:off x="6540500" y="2774950"/>
            <a:ext cx="22860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6311900" y="2133600"/>
            <a:ext cx="0" cy="8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5397500" y="2682875"/>
            <a:ext cx="1371600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4803775" y="1951038"/>
            <a:ext cx="1233488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4757738" y="2636838"/>
            <a:ext cx="1325562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4803775" y="2546350"/>
            <a:ext cx="191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H="1" flipV="1">
            <a:off x="5443538" y="1997075"/>
            <a:ext cx="1279525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migration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40163"/>
            <a:ext cx="82296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What if we have a lot of populations?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matrix becomes bigger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probably can’t accurately know all of the migration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rates among the network probably change from one generation to another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bg1"/>
                </a:solidFill>
              </a:rPr>
              <a:t>Make some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bg1"/>
                </a:solidFill>
              </a:rPr>
              <a:t>trade off between accuracy and feasibility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>
              <a:solidFill>
                <a:schemeClr val="bg1"/>
              </a:solidFill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463675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119313" y="1752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119313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186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662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rot="2700000">
            <a:off x="2427288" y="18240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rot="-2700000">
            <a:off x="2409825" y="1828800"/>
            <a:ext cx="0" cy="134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2881313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463675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2973388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940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5443538" y="17684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443538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665663" y="2774950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122863" y="2089150"/>
            <a:ext cx="0" cy="822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rot="2700000">
            <a:off x="5727700" y="1860551"/>
            <a:ext cx="46037" cy="132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rot="-2700000">
            <a:off x="5749925" y="184626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083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7691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2545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940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6083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6494463" y="2043113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4711700" y="2043113"/>
            <a:ext cx="2286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6540500" y="2774950"/>
            <a:ext cx="22860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311900" y="2133600"/>
            <a:ext cx="0" cy="8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5397500" y="2682875"/>
            <a:ext cx="1371600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4803775" y="1951038"/>
            <a:ext cx="1233488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4757738" y="2636838"/>
            <a:ext cx="1325562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4803775" y="2546350"/>
            <a:ext cx="191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 flipV="1">
            <a:off x="5443538" y="1997075"/>
            <a:ext cx="1279525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Text Box 36"/>
          <p:cNvSpPr txBox="1">
            <a:spLocks noChangeArrowheads="1"/>
          </p:cNvSpPr>
          <p:nvPr/>
        </p:nvSpPr>
        <p:spPr bwMode="auto">
          <a:xfrm>
            <a:off x="5422900" y="5176838"/>
            <a:ext cx="3492500" cy="3857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… quickly becomes a real mess!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migration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40163"/>
            <a:ext cx="82296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What if we have a lot of populations?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matrix becomes bigger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probably can’t accurately know all of the migration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migration rates among the network probably change from one generation to another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Make some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trade off between accuracy and feasibility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463675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119313" y="1752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119313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186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662113" y="2209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rot="2700000">
            <a:off x="2427288" y="18240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-2700000">
            <a:off x="2409825" y="1828800"/>
            <a:ext cx="0" cy="134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881313" y="3017838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1463675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2973388" y="1554163"/>
            <a:ext cx="457200" cy="457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4940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443538" y="17684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443538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665663" y="2774950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122863" y="2089150"/>
            <a:ext cx="0" cy="822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rot="2700000">
            <a:off x="5727700" y="1860551"/>
            <a:ext cx="46037" cy="1325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rot="-2700000">
            <a:off x="5749925" y="184626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083300" y="30035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67691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4254500" y="23177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4940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6083300" y="1585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6494463" y="2043113"/>
            <a:ext cx="274637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4711700" y="2043113"/>
            <a:ext cx="2286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H="1">
            <a:off x="6540500" y="2774950"/>
            <a:ext cx="22860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6311900" y="2133600"/>
            <a:ext cx="0" cy="8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5397500" y="2682875"/>
            <a:ext cx="1371600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4803775" y="1951038"/>
            <a:ext cx="1233488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4757738" y="2636838"/>
            <a:ext cx="1325562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803775" y="2546350"/>
            <a:ext cx="1919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 flipV="1">
            <a:off x="5443538" y="1997075"/>
            <a:ext cx="1279525" cy="411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5422900" y="5176838"/>
            <a:ext cx="3492500" cy="3857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… quickly becomes a real mess!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2"/>
          <p:cNvSpPr>
            <a:spLocks/>
          </p:cNvSpPr>
          <p:nvPr/>
        </p:nvSpPr>
        <p:spPr bwMode="auto">
          <a:xfrm>
            <a:off x="3521075" y="990600"/>
            <a:ext cx="2649538" cy="2484438"/>
          </a:xfrm>
          <a:custGeom>
            <a:avLst/>
            <a:gdLst>
              <a:gd name="T0" fmla="*/ 2147483647 w 1669"/>
              <a:gd name="T1" fmla="*/ 2147483647 h 1565"/>
              <a:gd name="T2" fmla="*/ 2147483647 w 1669"/>
              <a:gd name="T3" fmla="*/ 2147483647 h 1565"/>
              <a:gd name="T4" fmla="*/ 2147483647 w 1669"/>
              <a:gd name="T5" fmla="*/ 2147483647 h 1565"/>
              <a:gd name="T6" fmla="*/ 2147483647 w 1669"/>
              <a:gd name="T7" fmla="*/ 2147483647 h 1565"/>
              <a:gd name="T8" fmla="*/ 2147483647 w 1669"/>
              <a:gd name="T9" fmla="*/ 2147483647 h 1565"/>
              <a:gd name="T10" fmla="*/ 2147483647 w 1669"/>
              <a:gd name="T11" fmla="*/ 2147483647 h 1565"/>
              <a:gd name="T12" fmla="*/ 2147483647 w 1669"/>
              <a:gd name="T13" fmla="*/ 2147483647 h 1565"/>
              <a:gd name="T14" fmla="*/ 2147483647 w 1669"/>
              <a:gd name="T15" fmla="*/ 2147483647 h 1565"/>
              <a:gd name="T16" fmla="*/ 2147483647 w 1669"/>
              <a:gd name="T17" fmla="*/ 2147483647 h 15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9" h="1565">
                <a:moveTo>
                  <a:pt x="364" y="1479"/>
                </a:moveTo>
                <a:cubicBezTo>
                  <a:pt x="201" y="1450"/>
                  <a:pt x="76" y="1392"/>
                  <a:pt x="47" y="1277"/>
                </a:cubicBezTo>
                <a:cubicBezTo>
                  <a:pt x="18" y="1162"/>
                  <a:pt x="196" y="946"/>
                  <a:pt x="191" y="788"/>
                </a:cubicBezTo>
                <a:cubicBezTo>
                  <a:pt x="186" y="630"/>
                  <a:pt x="0" y="452"/>
                  <a:pt x="19" y="327"/>
                </a:cubicBezTo>
                <a:cubicBezTo>
                  <a:pt x="38" y="202"/>
                  <a:pt x="130" y="73"/>
                  <a:pt x="307" y="39"/>
                </a:cubicBezTo>
                <a:cubicBezTo>
                  <a:pt x="484" y="5"/>
                  <a:pt x="859" y="0"/>
                  <a:pt x="1084" y="125"/>
                </a:cubicBezTo>
                <a:cubicBezTo>
                  <a:pt x="1309" y="250"/>
                  <a:pt x="1669" y="567"/>
                  <a:pt x="1660" y="788"/>
                </a:cubicBezTo>
                <a:cubicBezTo>
                  <a:pt x="1651" y="1009"/>
                  <a:pt x="1243" y="1335"/>
                  <a:pt x="1027" y="1450"/>
                </a:cubicBezTo>
                <a:cubicBezTo>
                  <a:pt x="811" y="1565"/>
                  <a:pt x="527" y="1508"/>
                  <a:pt x="364" y="1479"/>
                </a:cubicBez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island model of migration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505200"/>
            <a:ext cx="82296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many populations; migration rates among 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population of interest is an “island”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collectively call all of the other populations together a “continent” 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P(A) for each population, 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p = average p over all populations (p of meta-population)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does not change over time (think of whole-world allele freq.)</a:t>
            </a:r>
          </a:p>
          <a:p>
            <a:pPr lvl="1"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m = migration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P(next-gen. allele in island comes from the continent)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1 – m = P(next-gen. allele is from the island)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703638" y="2728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06875" y="14938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06875" y="30019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429000" y="2500313"/>
            <a:ext cx="274638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886200" y="1814513"/>
            <a:ext cx="0" cy="822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2700000">
            <a:off x="4491038" y="1585912"/>
            <a:ext cx="46038" cy="132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rot="-2700000">
            <a:off x="4513263" y="15716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914400" y="493712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4846638" y="2728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532438" y="20431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017838" y="20431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3703638" y="13112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846638" y="13112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257800" y="1768475"/>
            <a:ext cx="274638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475038" y="1768475"/>
            <a:ext cx="22860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5303838" y="2500313"/>
            <a:ext cx="2286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075238" y="1858963"/>
            <a:ext cx="0" cy="823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4160838" y="2408238"/>
            <a:ext cx="1371600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3567113" y="1676400"/>
            <a:ext cx="1233487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521075" y="2362200"/>
            <a:ext cx="1325563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567113" y="2271713"/>
            <a:ext cx="191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 flipV="1">
            <a:off x="4206875" y="1722438"/>
            <a:ext cx="1279525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>
            <a:off x="3521075" y="990600"/>
            <a:ext cx="2649538" cy="2484438"/>
          </a:xfrm>
          <a:custGeom>
            <a:avLst/>
            <a:gdLst>
              <a:gd name="T0" fmla="*/ 2147483647 w 1669"/>
              <a:gd name="T1" fmla="*/ 2147483647 h 1565"/>
              <a:gd name="T2" fmla="*/ 2147483647 w 1669"/>
              <a:gd name="T3" fmla="*/ 2147483647 h 1565"/>
              <a:gd name="T4" fmla="*/ 2147483647 w 1669"/>
              <a:gd name="T5" fmla="*/ 2147483647 h 1565"/>
              <a:gd name="T6" fmla="*/ 2147483647 w 1669"/>
              <a:gd name="T7" fmla="*/ 2147483647 h 1565"/>
              <a:gd name="T8" fmla="*/ 2147483647 w 1669"/>
              <a:gd name="T9" fmla="*/ 2147483647 h 1565"/>
              <a:gd name="T10" fmla="*/ 2147483647 w 1669"/>
              <a:gd name="T11" fmla="*/ 2147483647 h 1565"/>
              <a:gd name="T12" fmla="*/ 2147483647 w 1669"/>
              <a:gd name="T13" fmla="*/ 2147483647 h 1565"/>
              <a:gd name="T14" fmla="*/ 2147483647 w 1669"/>
              <a:gd name="T15" fmla="*/ 2147483647 h 1565"/>
              <a:gd name="T16" fmla="*/ 2147483647 w 1669"/>
              <a:gd name="T17" fmla="*/ 2147483647 h 15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9" h="1565">
                <a:moveTo>
                  <a:pt x="364" y="1479"/>
                </a:moveTo>
                <a:cubicBezTo>
                  <a:pt x="201" y="1450"/>
                  <a:pt x="76" y="1392"/>
                  <a:pt x="47" y="1277"/>
                </a:cubicBezTo>
                <a:cubicBezTo>
                  <a:pt x="18" y="1162"/>
                  <a:pt x="196" y="946"/>
                  <a:pt x="191" y="788"/>
                </a:cubicBezTo>
                <a:cubicBezTo>
                  <a:pt x="186" y="630"/>
                  <a:pt x="0" y="452"/>
                  <a:pt x="19" y="327"/>
                </a:cubicBezTo>
                <a:cubicBezTo>
                  <a:pt x="38" y="202"/>
                  <a:pt x="130" y="73"/>
                  <a:pt x="307" y="39"/>
                </a:cubicBezTo>
                <a:cubicBezTo>
                  <a:pt x="484" y="5"/>
                  <a:pt x="859" y="0"/>
                  <a:pt x="1084" y="125"/>
                </a:cubicBezTo>
                <a:cubicBezTo>
                  <a:pt x="1309" y="250"/>
                  <a:pt x="1669" y="567"/>
                  <a:pt x="1660" y="788"/>
                </a:cubicBezTo>
                <a:cubicBezTo>
                  <a:pt x="1651" y="1009"/>
                  <a:pt x="1243" y="1335"/>
                  <a:pt x="1027" y="1450"/>
                </a:cubicBezTo>
                <a:cubicBezTo>
                  <a:pt x="811" y="1565"/>
                  <a:pt x="527" y="1508"/>
                  <a:pt x="364" y="1479"/>
                </a:cubicBez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island model of migration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382963"/>
            <a:ext cx="8229600" cy="3033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simplifying assumptions: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continental population very large compared to island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migration FROM continent TO island may </a:t>
            </a:r>
            <a:r>
              <a:rPr lang="en-US" sz="1600" smtClean="0">
                <a:solidFill>
                  <a:srgbClr val="0000FF"/>
                </a:solidFill>
              </a:rPr>
              <a:t>meaningfully</a:t>
            </a:r>
            <a:r>
              <a:rPr lang="en-US" sz="1600" smtClean="0"/>
              <a:t> impact genetic composition of island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migration FROM island TO continent has </a:t>
            </a:r>
            <a:r>
              <a:rPr lang="en-US" sz="1600" smtClean="0">
                <a:solidFill>
                  <a:srgbClr val="FF0000"/>
                </a:solidFill>
              </a:rPr>
              <a:t>negligible</a:t>
            </a:r>
            <a:r>
              <a:rPr lang="en-US" sz="1600" smtClean="0"/>
              <a:t> impact on genetic composition of continent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island population has negligible effect on p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migrant allele frequency =  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ignores population substructure within the continent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703638" y="2728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022725" y="5715000"/>
            <a:ext cx="138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846638" y="27289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532438" y="204311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606675" y="1997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703638" y="13112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4846638" y="13112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3154363" y="2225675"/>
            <a:ext cx="639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336925" y="2316163"/>
            <a:ext cx="27463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380038" y="5181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island model as general model 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667000" y="1646238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2384425" y="1897063"/>
            <a:ext cx="1096963" cy="1028700"/>
          </a:xfrm>
          <a:custGeom>
            <a:avLst/>
            <a:gdLst>
              <a:gd name="T0" fmla="*/ 2147483647 w 1669"/>
              <a:gd name="T1" fmla="*/ 2147483647 h 1565"/>
              <a:gd name="T2" fmla="*/ 2147483647 w 1669"/>
              <a:gd name="T3" fmla="*/ 2147483647 h 1565"/>
              <a:gd name="T4" fmla="*/ 2147483647 w 1669"/>
              <a:gd name="T5" fmla="*/ 2147483647 h 1565"/>
              <a:gd name="T6" fmla="*/ 2147483647 w 1669"/>
              <a:gd name="T7" fmla="*/ 2147483647 h 1565"/>
              <a:gd name="T8" fmla="*/ 2147483647 w 1669"/>
              <a:gd name="T9" fmla="*/ 2147483647 h 1565"/>
              <a:gd name="T10" fmla="*/ 2147483647 w 1669"/>
              <a:gd name="T11" fmla="*/ 2147483647 h 1565"/>
              <a:gd name="T12" fmla="*/ 2147483647 w 1669"/>
              <a:gd name="T13" fmla="*/ 2147483647 h 1565"/>
              <a:gd name="T14" fmla="*/ 2147483647 w 1669"/>
              <a:gd name="T15" fmla="*/ 2147483647 h 1565"/>
              <a:gd name="T16" fmla="*/ 2147483647 w 1669"/>
              <a:gd name="T17" fmla="*/ 2147483647 h 15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9" h="1565">
                <a:moveTo>
                  <a:pt x="364" y="1479"/>
                </a:moveTo>
                <a:cubicBezTo>
                  <a:pt x="201" y="1450"/>
                  <a:pt x="76" y="1392"/>
                  <a:pt x="47" y="1277"/>
                </a:cubicBezTo>
                <a:cubicBezTo>
                  <a:pt x="18" y="1162"/>
                  <a:pt x="196" y="946"/>
                  <a:pt x="191" y="788"/>
                </a:cubicBezTo>
                <a:cubicBezTo>
                  <a:pt x="186" y="630"/>
                  <a:pt x="0" y="452"/>
                  <a:pt x="19" y="327"/>
                </a:cubicBezTo>
                <a:cubicBezTo>
                  <a:pt x="38" y="202"/>
                  <a:pt x="130" y="73"/>
                  <a:pt x="307" y="39"/>
                </a:cubicBezTo>
                <a:cubicBezTo>
                  <a:pt x="484" y="5"/>
                  <a:pt x="859" y="0"/>
                  <a:pt x="1084" y="125"/>
                </a:cubicBezTo>
                <a:cubicBezTo>
                  <a:pt x="1309" y="250"/>
                  <a:pt x="1669" y="567"/>
                  <a:pt x="1660" y="788"/>
                </a:cubicBezTo>
                <a:cubicBezTo>
                  <a:pt x="1651" y="1009"/>
                  <a:pt x="1243" y="1335"/>
                  <a:pt x="1027" y="1450"/>
                </a:cubicBezTo>
                <a:cubicBezTo>
                  <a:pt x="811" y="1565"/>
                  <a:pt x="527" y="1508"/>
                  <a:pt x="364" y="1479"/>
                </a:cubicBez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932113" y="2571750"/>
            <a:ext cx="188912" cy="188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520950" y="2571750"/>
            <a:ext cx="188913" cy="188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206750" y="2297113"/>
            <a:ext cx="188913" cy="1889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463675" y="2297113"/>
            <a:ext cx="188913" cy="1889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520950" y="2024063"/>
            <a:ext cx="188913" cy="1889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932113" y="2024063"/>
            <a:ext cx="188912" cy="1889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1841500" y="2389188"/>
            <a:ext cx="4048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025650" y="2479675"/>
            <a:ext cx="174625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325563" y="192563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559050" y="1560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</a:p>
        </p:txBody>
      </p:sp>
      <p:graphicFrame>
        <p:nvGraphicFramePr>
          <p:cNvPr id="29711" name="Group 15"/>
          <p:cNvGraphicFramePr>
            <a:graphicFrameLocks noGrp="1"/>
          </p:cNvGraphicFramePr>
          <p:nvPr/>
        </p:nvGraphicFramePr>
        <p:xfrm>
          <a:off x="4708525" y="1965325"/>
          <a:ext cx="2927350" cy="914400"/>
        </p:xfrm>
        <a:graphic>
          <a:graphicData uri="http://schemas.openxmlformats.org/drawingml/2006/table">
            <a:tbl>
              <a:tblPr/>
              <a:tblGrid>
                <a:gridCol w="974725"/>
                <a:gridCol w="981075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continent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island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1-m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continent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343400" y="23034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to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308725" y="15716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4068763" y="4664075"/>
            <a:ext cx="2173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= (p</a:t>
            </a:r>
            <a:r>
              <a:rPr lang="en-US" baseline="-25000"/>
              <a:t>0</a:t>
            </a:r>
            <a:r>
              <a:rPr lang="en-US"/>
              <a:t>)(1-m) + (p)(m)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1919288" y="20621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graphicFrame>
        <p:nvGraphicFramePr>
          <p:cNvPr id="29733" name="Object 37"/>
          <p:cNvGraphicFramePr>
            <a:graphicFrameLocks noChangeAspect="1"/>
          </p:cNvGraphicFramePr>
          <p:nvPr/>
        </p:nvGraphicFramePr>
        <p:xfrm>
          <a:off x="1782763" y="4252913"/>
          <a:ext cx="21034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4" imgW="774364" imgH="457002" progId="Equation.3">
                  <p:embed/>
                </p:oleObj>
              </mc:Choice>
              <mc:Fallback>
                <p:oleObj name="Equation" r:id="rId4" imgW="774364" imgH="45700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252913"/>
                        <a:ext cx="210343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5622925" y="4754563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AutoShape 39"/>
          <p:cNvSpPr>
            <a:spLocks/>
          </p:cNvSpPr>
          <p:nvPr/>
        </p:nvSpPr>
        <p:spPr bwMode="auto">
          <a:xfrm rot="-5400000">
            <a:off x="4711700" y="4656138"/>
            <a:ext cx="152400" cy="990600"/>
          </a:xfrm>
          <a:prstGeom prst="leftBrace">
            <a:avLst>
              <a:gd name="adj1" fmla="val 94762"/>
              <a:gd name="adj2" fmla="val 45139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160838" y="5227638"/>
            <a:ext cx="1050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from island</a:t>
            </a:r>
          </a:p>
        </p:txBody>
      </p:sp>
      <p:sp>
        <p:nvSpPr>
          <p:cNvPr id="29737" name="AutoShape 41"/>
          <p:cNvSpPr>
            <a:spLocks/>
          </p:cNvSpPr>
          <p:nvPr/>
        </p:nvSpPr>
        <p:spPr bwMode="auto">
          <a:xfrm rot="-5400000">
            <a:off x="5768975" y="4960938"/>
            <a:ext cx="152400" cy="381000"/>
          </a:xfrm>
          <a:prstGeom prst="leftBrace">
            <a:avLst>
              <a:gd name="adj1" fmla="val 36447"/>
              <a:gd name="adj2" fmla="val 45139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394325" y="5227638"/>
            <a:ext cx="126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FF"/>
                </a:solidFill>
              </a:rPr>
              <a:t>from migrants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776288" y="3571875"/>
            <a:ext cx="244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in the next generation: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1" grpId="0"/>
      <p:bldP spid="29734" grpId="0" animBg="1"/>
      <p:bldP spid="29735" grpId="0" animBg="1"/>
      <p:bldP spid="29736" grpId="0"/>
      <p:bldP spid="29737" grpId="0" animBg="1"/>
      <p:bldP spid="29738" grpId="0"/>
      <p:bldP spid="297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outline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953000" y="2667000"/>
            <a:ext cx="3352800" cy="1409700"/>
          </a:xfrm>
          <a:prstGeom prst="rect">
            <a:avLst/>
          </a:prstGeom>
          <a:solidFill>
            <a:srgbClr val="FFCC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Evolution:</a:t>
            </a:r>
          </a:p>
          <a:p>
            <a:r>
              <a:rPr lang="en-US"/>
              <a:t>When violations in H-W assumptions cause changes in the genetic composition of a population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53000" y="4343400"/>
            <a:ext cx="3352800" cy="14097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Population Structure:</a:t>
            </a:r>
          </a:p>
          <a:p>
            <a:r>
              <a:rPr lang="en-US"/>
              <a:t>When violations in H-W assumptions cause changes in the distribution of alleles within/across populations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60925" y="17526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u="sng"/>
              <a:t>Unit 2:  Evolution and Pop. Structure</a:t>
            </a:r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876800" y="21478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(a.k.a. violations in H-W assumptions)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050925" y="2627313"/>
            <a:ext cx="28520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Unit 2.1:  </a:t>
            </a:r>
            <a:r>
              <a:rPr lang="en-US" dirty="0"/>
              <a:t>genetic drift</a:t>
            </a:r>
          </a:p>
          <a:p>
            <a:r>
              <a:rPr lang="en-US" dirty="0" smtClean="0"/>
              <a:t>Unit 2.2</a:t>
            </a:r>
            <a:r>
              <a:rPr lang="en-US" dirty="0"/>
              <a:t>: natural </a:t>
            </a:r>
            <a:r>
              <a:rPr lang="en-US" dirty="0" smtClean="0"/>
              <a:t>selection</a:t>
            </a:r>
            <a:endParaRPr lang="en-US" dirty="0"/>
          </a:p>
          <a:p>
            <a:r>
              <a:rPr lang="en-US" dirty="0" smtClean="0"/>
              <a:t>Unit </a:t>
            </a:r>
            <a:r>
              <a:rPr lang="en-US" dirty="0"/>
              <a:t>2.3: mutation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060450" y="4494213"/>
            <a:ext cx="3044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  <a:p>
            <a:r>
              <a:rPr lang="en-US" dirty="0" smtClean="0"/>
              <a:t>Unit 2.5:  </a:t>
            </a:r>
            <a:r>
              <a:rPr lang="en-US" dirty="0" err="1"/>
              <a:t>assortative</a:t>
            </a:r>
            <a:r>
              <a:rPr lang="en-US" dirty="0"/>
              <a:t> mating</a:t>
            </a:r>
          </a:p>
          <a:p>
            <a:r>
              <a:rPr lang="en-US" dirty="0" smtClean="0"/>
              <a:t>Unit 2.6:  </a:t>
            </a:r>
            <a:r>
              <a:rPr lang="en-US" dirty="0"/>
              <a:t>inbreeding</a:t>
            </a:r>
          </a:p>
        </p:txBody>
      </p:sp>
      <p:sp>
        <p:nvSpPr>
          <p:cNvPr id="3081" name="AutoShape 9"/>
          <p:cNvSpPr>
            <a:spLocks/>
          </p:cNvSpPr>
          <p:nvPr/>
        </p:nvSpPr>
        <p:spPr bwMode="auto">
          <a:xfrm>
            <a:off x="3962400" y="25908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2" name="AutoShape 10"/>
          <p:cNvSpPr>
            <a:spLocks/>
          </p:cNvSpPr>
          <p:nvPr/>
        </p:nvSpPr>
        <p:spPr bwMode="auto">
          <a:xfrm>
            <a:off x="4038600" y="44196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3429000" y="3733800"/>
            <a:ext cx="13716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133696" y="41910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073150" y="3886200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Unit 2.4:  </a:t>
            </a:r>
            <a:r>
              <a:rPr lang="en-US" dirty="0"/>
              <a:t>migration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429000" y="4114800"/>
            <a:ext cx="144780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island model over 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for the next generation: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p</a:t>
            </a:r>
            <a:r>
              <a:rPr lang="en-US" sz="2400" baseline="-25000" smtClean="0"/>
              <a:t>1</a:t>
            </a:r>
            <a:r>
              <a:rPr lang="en-US" sz="2400" smtClean="0"/>
              <a:t> = </a:t>
            </a:r>
            <a:r>
              <a:rPr lang="en-US" sz="1800" smtClean="0"/>
              <a:t> </a:t>
            </a:r>
            <a:r>
              <a:rPr lang="en-US" sz="2400" smtClean="0"/>
              <a:t>p</a:t>
            </a:r>
            <a:r>
              <a:rPr lang="en-US" sz="2400" baseline="-25000" smtClean="0"/>
              <a:t>0</a:t>
            </a:r>
            <a:r>
              <a:rPr lang="en-US" sz="2400" smtClean="0"/>
              <a:t>(1 – m) + pm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t generations: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p</a:t>
            </a:r>
            <a:r>
              <a:rPr lang="en-US" sz="2400" baseline="-25000" smtClean="0"/>
              <a:t>t</a:t>
            </a:r>
            <a:r>
              <a:rPr lang="en-US" sz="2400" smtClean="0"/>
              <a:t> =  p + (p</a:t>
            </a:r>
            <a:r>
              <a:rPr lang="en-US" sz="2400" baseline="-25000" smtClean="0"/>
              <a:t>0</a:t>
            </a:r>
            <a:r>
              <a:rPr lang="en-US" sz="2400" smtClean="0"/>
              <a:t> – p)(1 – m)</a:t>
            </a:r>
            <a:r>
              <a:rPr lang="en-US" sz="2400" baseline="30000" smtClean="0"/>
              <a:t>t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After many, many generations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(1 – m)</a:t>
            </a:r>
            <a:r>
              <a:rPr lang="en-US" sz="2400" baseline="30000" smtClean="0"/>
              <a:t>∞</a:t>
            </a:r>
            <a:r>
              <a:rPr lang="en-US" sz="2400" smtClean="0"/>
              <a:t>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p</a:t>
            </a:r>
            <a:r>
              <a:rPr lang="en-US" sz="2400" baseline="-25000" smtClean="0"/>
              <a:t>∞</a:t>
            </a:r>
            <a:r>
              <a:rPr lang="en-US" sz="2400" smtClean="0"/>
              <a:t> =</a:t>
            </a:r>
            <a:r>
              <a:rPr lang="en-US" smtClean="0"/>
              <a:t> </a:t>
            </a:r>
            <a:r>
              <a:rPr lang="en-US" sz="2400" smtClean="0"/>
              <a:t>p 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baseline="30000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97363" y="3932238"/>
            <a:ext cx="138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63875" y="3932238"/>
            <a:ext cx="136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078163" y="5943600"/>
            <a:ext cx="122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708525" y="2286000"/>
            <a:ext cx="138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island model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specifics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 continental population has p = 0.6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1 island population has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FF"/>
                </a:solidFill>
              </a:rPr>
              <a:t>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m = 0.01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i.e. 1% of alleles from continent, 99% from island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is p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?  p</a:t>
            </a:r>
            <a:r>
              <a:rPr lang="en-US" sz="2800" baseline="-25000" dirty="0" smtClean="0"/>
              <a:t>100</a:t>
            </a:r>
            <a:r>
              <a:rPr lang="en-US" sz="2800" dirty="0" smtClean="0"/>
              <a:t>?    p</a:t>
            </a:r>
            <a:r>
              <a:rPr lang="en-US" sz="2800" baseline="-25000" dirty="0" smtClean="0"/>
              <a:t>1000</a:t>
            </a:r>
            <a:r>
              <a:rPr lang="en-US" sz="2800" dirty="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 many generations until p = 0.4?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143815" y="2133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island model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7954963" cy="5349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 = 0.0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m = 0.01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p = 0.6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 p + (p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– p)(1 – m)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p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(0.6) + (0 – 0.6)(1 – 0.01)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>
                <a:solidFill>
                  <a:srgbClr val="FF0000"/>
                </a:solidFill>
              </a:rPr>
              <a:t> = 0.057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		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>
                <a:solidFill>
                  <a:srgbClr val="FF0000"/>
                </a:solidFill>
              </a:rPr>
              <a:t> = 0.380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		p</a:t>
            </a:r>
            <a:r>
              <a:rPr lang="en-US" sz="2400" baseline="-25000" dirty="0" smtClean="0">
                <a:solidFill>
                  <a:srgbClr val="FF0000"/>
                </a:solidFill>
              </a:rPr>
              <a:t>1000</a:t>
            </a:r>
            <a:r>
              <a:rPr lang="en-US" sz="2400" dirty="0" smtClean="0">
                <a:solidFill>
                  <a:srgbClr val="FF0000"/>
                </a:solidFill>
              </a:rPr>
              <a:t> = 0.59997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046110" y="3211732"/>
            <a:ext cx="1278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77024" y="4098145"/>
            <a:ext cx="1666009" cy="5951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294275" y="3212992"/>
            <a:ext cx="1278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553551" y="2487517"/>
            <a:ext cx="1278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Migration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0.0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m = 0.01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p = 0.6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How many generations until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= 0.4 in the subpopulation of interest?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=  p + (p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– p)(1 – m)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(0.4) = (0.6) + (0 – 0.6) (1 – 0.01)</a:t>
            </a:r>
            <a:r>
              <a:rPr lang="en-US" sz="2000" baseline="30000" dirty="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(0.4) = (0.6) + (-0.6) (0.99)</a:t>
            </a:r>
            <a:r>
              <a:rPr lang="en-US" sz="2000" baseline="30000" dirty="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(0.6 – 0.4) / (0.6) = (0.99)</a:t>
            </a:r>
            <a:r>
              <a:rPr lang="en-US" sz="2000" baseline="30000" dirty="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0.3333 = 0.99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t = log(0.3333) / log(0.99)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t = 109.3</a:t>
            </a:r>
            <a:r>
              <a:rPr lang="en-US" sz="2000" dirty="0" smtClean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5791200"/>
            <a:ext cx="12954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925763" y="34750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962400" y="34750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33400" y="22399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models for humans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60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one-way “racism” model (variant of island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offspring of mixed parentage are all members of one of the parental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example:  African Americans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two-way racism model (example of general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child of mixed parentage are distinct and from a new population of their 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example:  Anglo-Indians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429000" y="3322638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migrant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953000" y="3322638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admixed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67200" y="37036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667000" y="5684838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parental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 1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191000" y="5684838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admixed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505200" y="60658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715000" y="5684838"/>
            <a:ext cx="762000" cy="7620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parental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 2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29200" y="60658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one-way racism as general model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4708525" y="1857375"/>
          <a:ext cx="2927350" cy="914400"/>
        </p:xfrm>
        <a:graphic>
          <a:graphicData uri="http://schemas.openxmlformats.org/drawingml/2006/table">
            <a:tbl>
              <a:tblPr/>
              <a:tblGrid>
                <a:gridCol w="974725"/>
                <a:gridCol w="981075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admixed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1-m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4343400" y="21955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to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308725" y="14636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068763" y="3789363"/>
            <a:ext cx="289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= p</a:t>
            </a:r>
            <a:r>
              <a:rPr lang="en-US" baseline="-25000"/>
              <a:t>A1</a:t>
            </a:r>
            <a:r>
              <a:rPr lang="en-US"/>
              <a:t> = (1-m)(p</a:t>
            </a:r>
            <a:r>
              <a:rPr lang="en-US" baseline="-25000"/>
              <a:t>A</a:t>
            </a:r>
            <a:r>
              <a:rPr lang="en-US"/>
              <a:t>) + (m)(p</a:t>
            </a:r>
            <a:r>
              <a:rPr lang="en-US" baseline="-25000"/>
              <a:t>M</a:t>
            </a:r>
            <a:r>
              <a:rPr lang="en-US"/>
              <a:t>)</a:t>
            </a:r>
          </a:p>
        </p:txBody>
      </p:sp>
      <p:graphicFrame>
        <p:nvGraphicFramePr>
          <p:cNvPr id="42008" name="Object 24"/>
          <p:cNvGraphicFramePr>
            <a:graphicFrameLocks noChangeAspect="1"/>
          </p:cNvGraphicFramePr>
          <p:nvPr/>
        </p:nvGraphicFramePr>
        <p:xfrm>
          <a:off x="2149475" y="3565525"/>
          <a:ext cx="15541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4" imgW="774364" imgH="457002" progId="Equation.3">
                  <p:embed/>
                </p:oleObj>
              </mc:Choice>
              <mc:Fallback>
                <p:oleObj name="Equation" r:id="rId4" imgW="774364" imgH="4570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565525"/>
                        <a:ext cx="15541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AutoShape 25"/>
          <p:cNvSpPr>
            <a:spLocks/>
          </p:cNvSpPr>
          <p:nvPr/>
        </p:nvSpPr>
        <p:spPr bwMode="auto">
          <a:xfrm rot="-5400000">
            <a:off x="5365750" y="3741738"/>
            <a:ext cx="152400" cy="990600"/>
          </a:xfrm>
          <a:prstGeom prst="leftBrace">
            <a:avLst>
              <a:gd name="adj1" fmla="val 94762"/>
              <a:gd name="adj2" fmla="val 45139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814888" y="4313238"/>
            <a:ext cx="125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from admixed</a:t>
            </a: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 rot="-5400000">
            <a:off x="6423025" y="4046538"/>
            <a:ext cx="152400" cy="381000"/>
          </a:xfrm>
          <a:prstGeom prst="leftBrace">
            <a:avLst>
              <a:gd name="adj1" fmla="val 36447"/>
              <a:gd name="adj2" fmla="val 45139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048375" y="4313238"/>
            <a:ext cx="126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FF"/>
                </a:solidFill>
              </a:rPr>
              <a:t>from migrants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76288" y="3063875"/>
            <a:ext cx="244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in the next generation:</a:t>
            </a:r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1279525" y="1949450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migrant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2803525" y="194945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admixed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2117725" y="233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925763" y="1584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A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1417638" y="15843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M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193925" y="19494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42020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503238" y="4983163"/>
            <a:ext cx="8229600" cy="137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for t generations: 	p</a:t>
            </a:r>
            <a:r>
              <a:rPr lang="en-US" sz="1800" baseline="-25000" smtClean="0"/>
              <a:t>At</a:t>
            </a:r>
            <a:r>
              <a:rPr lang="en-US" sz="1800" smtClean="0"/>
              <a:t> = p</a:t>
            </a:r>
            <a:r>
              <a:rPr lang="en-US" sz="1800" baseline="-25000" smtClean="0"/>
              <a:t>M</a:t>
            </a:r>
            <a:r>
              <a:rPr lang="en-US" sz="1800" smtClean="0"/>
              <a:t> + (p</a:t>
            </a:r>
            <a:r>
              <a:rPr lang="en-US" sz="1800" baseline="-25000" smtClean="0"/>
              <a:t>A0</a:t>
            </a:r>
            <a:r>
              <a:rPr lang="en-US" sz="1800" smtClean="0"/>
              <a:t> – p</a:t>
            </a:r>
            <a:r>
              <a:rPr lang="en-US" sz="1800" baseline="-25000" smtClean="0"/>
              <a:t>M</a:t>
            </a:r>
            <a:r>
              <a:rPr lang="en-US" sz="1800" smtClean="0"/>
              <a:t>)(1-m)</a:t>
            </a:r>
            <a:r>
              <a:rPr lang="en-US" sz="1800" baseline="30000" smtClean="0"/>
              <a:t>t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</a:t>
            </a:r>
            <a:r>
              <a:rPr lang="en-US" sz="1600" baseline="-25000" smtClean="0"/>
              <a:t>M</a:t>
            </a:r>
            <a:r>
              <a:rPr lang="en-US" sz="1600" smtClean="0"/>
              <a:t> not dependent on t because migration is one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what happens to p</a:t>
            </a:r>
            <a:r>
              <a:rPr lang="en-US" sz="1600" baseline="-25000" smtClean="0"/>
              <a:t>At</a:t>
            </a:r>
            <a:r>
              <a:rPr lang="en-US" sz="1600" smtClean="0"/>
              <a:t> in the long run?  It approaches p</a:t>
            </a:r>
            <a:r>
              <a:rPr lang="en-US" sz="1600" baseline="-25000" smtClean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7" grpId="0"/>
      <p:bldP spid="42009" grpId="0" animBg="1"/>
      <p:bldP spid="42010" grpId="0"/>
      <p:bldP spid="42011" grpId="0" animBg="1"/>
      <p:bldP spid="42012" grpId="0"/>
      <p:bldP spid="42013" grpId="0"/>
      <p:bldP spid="420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 one-way racism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How much admixture is there in U.S. African American population?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clinical and historical interest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We need to know:  p</a:t>
            </a:r>
            <a:r>
              <a:rPr lang="en-US" sz="2800" baseline="-25000" smtClean="0"/>
              <a:t>At</a:t>
            </a:r>
            <a:r>
              <a:rPr lang="en-US" sz="2800" smtClean="0"/>
              <a:t>, p</a:t>
            </a:r>
            <a:r>
              <a:rPr lang="en-US" sz="2800" baseline="-25000" smtClean="0"/>
              <a:t>M</a:t>
            </a:r>
            <a:r>
              <a:rPr lang="en-US" sz="2800" smtClean="0"/>
              <a:t>, p</a:t>
            </a:r>
            <a:r>
              <a:rPr lang="en-US" sz="2800" baseline="-25000" smtClean="0"/>
              <a:t>A0</a:t>
            </a:r>
            <a:r>
              <a:rPr lang="en-US" sz="2800" smtClean="0"/>
              <a:t>, t and solve for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	p</a:t>
            </a:r>
            <a:r>
              <a:rPr lang="en-US" sz="2800" baseline="-25000" smtClean="0"/>
              <a:t>At</a:t>
            </a:r>
            <a:r>
              <a:rPr lang="en-US" sz="2800" smtClean="0"/>
              <a:t> = p</a:t>
            </a:r>
            <a:r>
              <a:rPr lang="en-US" sz="2800" baseline="-25000" smtClean="0"/>
              <a:t>M</a:t>
            </a:r>
            <a:r>
              <a:rPr lang="en-US" sz="2800" smtClean="0"/>
              <a:t> + (p</a:t>
            </a:r>
            <a:r>
              <a:rPr lang="en-US" sz="2800" baseline="-25000" smtClean="0"/>
              <a:t>A0</a:t>
            </a:r>
            <a:r>
              <a:rPr lang="en-US" sz="2800" smtClean="0"/>
              <a:t> – p</a:t>
            </a:r>
            <a:r>
              <a:rPr lang="en-US" sz="2800" baseline="-25000" smtClean="0"/>
              <a:t>M</a:t>
            </a:r>
            <a:r>
              <a:rPr lang="en-US" sz="2800" smtClean="0"/>
              <a:t>)(1-m)</a:t>
            </a:r>
            <a:r>
              <a:rPr lang="en-US" sz="2800" baseline="3000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We will consider a study of populations from Claxton, GA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429000" y="2895600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Caucasian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953000" y="2895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African</a:t>
            </a:r>
          </a:p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American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267200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 one-way racism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Where do we get values for our variables?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</a:t>
            </a:r>
            <a:r>
              <a:rPr lang="en-US" sz="1800" baseline="-25000" smtClean="0"/>
              <a:t>A0</a:t>
            </a:r>
            <a:r>
              <a:rPr lang="en-US" sz="1800" smtClean="0"/>
              <a:t> = original allele frequency in African Americans prior to admixture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</a:t>
            </a:r>
            <a:r>
              <a:rPr lang="en-US" sz="1800" baseline="-25000" smtClean="0"/>
              <a:t>At</a:t>
            </a:r>
            <a:r>
              <a:rPr lang="en-US" sz="1800" smtClean="0"/>
              <a:t> = current allele frequency in the admixed population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</a:t>
            </a:r>
            <a:r>
              <a:rPr lang="en-US" sz="1800" baseline="-25000" smtClean="0"/>
              <a:t>M</a:t>
            </a:r>
            <a:r>
              <a:rPr lang="en-US" sz="1800" smtClean="0"/>
              <a:t> = allele frequency in the migrating population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 = number of generations since admixture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2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These values must be estimated from what we can measure now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Because of all this uncertainty, we cannot be confident in the results of a single locus.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Instead, test many loci to see if the results are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remember, migration effects all loci simultaneously!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 one-way racism model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data for an example locus: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</a:t>
            </a:r>
            <a:r>
              <a:rPr lang="en-US" sz="1600" smtClean="0"/>
              <a:t>p</a:t>
            </a:r>
            <a:r>
              <a:rPr lang="en-US" sz="1600" baseline="-25000" smtClean="0"/>
              <a:t>A0</a:t>
            </a:r>
            <a:r>
              <a:rPr lang="en-US" sz="1600" smtClean="0"/>
              <a:t> = 0.474 (measured from West Africa)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p</a:t>
            </a:r>
            <a:r>
              <a:rPr lang="en-US" sz="1600" baseline="-25000" smtClean="0"/>
              <a:t>At</a:t>
            </a:r>
            <a:r>
              <a:rPr lang="en-US" sz="1600" smtClean="0"/>
              <a:t> = 0.484 (current Claxton African Americans)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p</a:t>
            </a:r>
            <a:r>
              <a:rPr lang="en-US" sz="1600" baseline="-25000" smtClean="0"/>
              <a:t>M</a:t>
            </a:r>
            <a:r>
              <a:rPr lang="en-US" sz="1600" smtClean="0"/>
              <a:t> = 0.507 (current Claxton Caucasians)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t = 15 (historical record of time of max. slave influx to Claxton area)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p</a:t>
            </a:r>
            <a:r>
              <a:rPr lang="en-US" sz="2400" baseline="-25000" smtClean="0"/>
              <a:t>At</a:t>
            </a:r>
            <a:r>
              <a:rPr lang="en-US" sz="2400" smtClean="0"/>
              <a:t> = p</a:t>
            </a:r>
            <a:r>
              <a:rPr lang="en-US" sz="2400" baseline="-25000" smtClean="0"/>
              <a:t>M</a:t>
            </a:r>
            <a:r>
              <a:rPr lang="en-US" sz="2400" smtClean="0"/>
              <a:t> + (p</a:t>
            </a:r>
            <a:r>
              <a:rPr lang="en-US" sz="2400" baseline="-25000" smtClean="0"/>
              <a:t>A0</a:t>
            </a:r>
            <a:r>
              <a:rPr lang="en-US" sz="2400" smtClean="0"/>
              <a:t> – p</a:t>
            </a:r>
            <a:r>
              <a:rPr lang="en-US" sz="2400" baseline="-25000" smtClean="0"/>
              <a:t>M</a:t>
            </a:r>
            <a:r>
              <a:rPr lang="en-US" sz="2400" smtClean="0"/>
              <a:t>)(1-m)</a:t>
            </a:r>
            <a:r>
              <a:rPr lang="en-US" sz="2400" baseline="3000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0.484 = 0.507 + (0.474 – 0.507)(1-m)</a:t>
            </a:r>
            <a:r>
              <a:rPr lang="en-US" sz="2400" baseline="30000" smtClean="0"/>
              <a:t>15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m = 1 – (0.696969)</a:t>
            </a:r>
            <a:r>
              <a:rPr lang="en-US" sz="2400" baseline="30000" smtClean="0"/>
              <a:t>1/15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00"/>
                </a:solidFill>
              </a:rPr>
              <a:t>m = 0.024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0" y="5334000"/>
            <a:ext cx="4191000" cy="9620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FF"/>
                </a:solidFill>
              </a:rPr>
              <a:t>Interpretation: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On average, over 15 generations, 2.4% of the alleles in each generation of African Americans came from Caucasians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371600" y="5486400"/>
            <a:ext cx="1600200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two-way racism as general model </a:t>
            </a:r>
          </a:p>
        </p:txBody>
      </p:sp>
      <p:graphicFrame>
        <p:nvGraphicFramePr>
          <p:cNvPr id="501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6796"/>
              </p:ext>
            </p:extLst>
          </p:nvPr>
        </p:nvGraphicFramePr>
        <p:xfrm>
          <a:off x="4734555" y="1806457"/>
          <a:ext cx="3898900" cy="1218832"/>
        </p:xfrm>
        <a:graphic>
          <a:graphicData uri="http://schemas.openxmlformats.org/drawingml/2006/table">
            <a:tbl>
              <a:tblPr/>
              <a:tblGrid>
                <a:gridCol w="974725"/>
                <a:gridCol w="1022350"/>
                <a:gridCol w="930275"/>
                <a:gridCol w="971550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admixed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 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 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2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admixed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1-m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-m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 1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migrant 2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4343400" y="21955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to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308725" y="14636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from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556000" y="3789363"/>
            <a:ext cx="5014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= p</a:t>
            </a:r>
            <a:r>
              <a:rPr lang="en-US" baseline="-25000"/>
              <a:t>A1</a:t>
            </a:r>
            <a:r>
              <a:rPr lang="en-US"/>
              <a:t> = (1-m</a:t>
            </a:r>
            <a:r>
              <a:rPr lang="en-US" baseline="-25000"/>
              <a:t>A1</a:t>
            </a:r>
            <a:r>
              <a:rPr lang="en-US"/>
              <a:t>-m</a:t>
            </a:r>
            <a:r>
              <a:rPr lang="en-US" baseline="-25000"/>
              <a:t>A2</a:t>
            </a:r>
            <a:r>
              <a:rPr lang="en-US"/>
              <a:t>)(p</a:t>
            </a:r>
            <a:r>
              <a:rPr lang="en-US" baseline="-25000"/>
              <a:t>A</a:t>
            </a:r>
            <a:r>
              <a:rPr lang="en-US"/>
              <a:t>) + (m</a:t>
            </a:r>
            <a:r>
              <a:rPr lang="en-US" baseline="-25000"/>
              <a:t>A1</a:t>
            </a:r>
            <a:r>
              <a:rPr lang="en-US"/>
              <a:t>)(p</a:t>
            </a:r>
            <a:r>
              <a:rPr lang="en-US" baseline="-25000"/>
              <a:t>M1</a:t>
            </a:r>
            <a:r>
              <a:rPr lang="en-US"/>
              <a:t>)+ (m</a:t>
            </a:r>
            <a:r>
              <a:rPr lang="en-US" baseline="-25000"/>
              <a:t>A2</a:t>
            </a:r>
            <a:r>
              <a:rPr lang="en-US"/>
              <a:t>)(p</a:t>
            </a:r>
            <a:r>
              <a:rPr lang="en-US" baseline="-25000"/>
              <a:t>M2</a:t>
            </a:r>
            <a:r>
              <a:rPr lang="en-US"/>
              <a:t>)</a:t>
            </a:r>
          </a:p>
        </p:txBody>
      </p:sp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1646238" y="3565525"/>
          <a:ext cx="15541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4" imgW="774364" imgH="457002" progId="Equation.3">
                  <p:embed/>
                </p:oleObj>
              </mc:Choice>
              <mc:Fallback>
                <p:oleObj name="Equation" r:id="rId4" imgW="774364" imgH="45700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565525"/>
                        <a:ext cx="15541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AutoShape 34"/>
          <p:cNvSpPr>
            <a:spLocks/>
          </p:cNvSpPr>
          <p:nvPr/>
        </p:nvSpPr>
        <p:spPr bwMode="auto">
          <a:xfrm rot="16200000">
            <a:off x="5060156" y="3536157"/>
            <a:ext cx="198437" cy="1416050"/>
          </a:xfrm>
          <a:prstGeom prst="leftBrace">
            <a:avLst>
              <a:gd name="adj1" fmla="val 104034"/>
              <a:gd name="adj2" fmla="val 45139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4503738" y="4359275"/>
            <a:ext cx="125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</a:rPr>
              <a:t>from admixed</a:t>
            </a:r>
          </a:p>
        </p:txBody>
      </p:sp>
      <p:sp>
        <p:nvSpPr>
          <p:cNvPr id="50212" name="AutoShape 36"/>
          <p:cNvSpPr>
            <a:spLocks/>
          </p:cNvSpPr>
          <p:nvPr/>
        </p:nvSpPr>
        <p:spPr bwMode="auto">
          <a:xfrm rot="16200000">
            <a:off x="6659563" y="3810001"/>
            <a:ext cx="198437" cy="868362"/>
          </a:xfrm>
          <a:prstGeom prst="leftBrace">
            <a:avLst>
              <a:gd name="adj1" fmla="val 63797"/>
              <a:gd name="adj2" fmla="val 48079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5851525" y="4343400"/>
            <a:ext cx="1414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FF"/>
                </a:solidFill>
              </a:rPr>
              <a:t>from migrants 1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76288" y="3063875"/>
            <a:ext cx="244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in the next generation: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2103438" y="15541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A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3475038" y="1554163"/>
            <a:ext cx="52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M2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371600" y="192087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A1</a:t>
            </a:r>
          </a:p>
        </p:txBody>
      </p:sp>
      <p:sp>
        <p:nvSpPr>
          <p:cNvPr id="5021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503238" y="5165725"/>
            <a:ext cx="6172200" cy="91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for t generations: 	p</a:t>
            </a:r>
            <a:r>
              <a:rPr lang="en-US" sz="1800" baseline="-25000" smtClean="0"/>
              <a:t>At</a:t>
            </a:r>
            <a:r>
              <a:rPr lang="en-US" sz="1800" smtClean="0"/>
              <a:t> = p</a:t>
            </a:r>
            <a:r>
              <a:rPr lang="en-US" sz="1800" baseline="-25000" smtClean="0"/>
              <a:t>M</a:t>
            </a:r>
            <a:r>
              <a:rPr lang="en-US" sz="1800" smtClean="0"/>
              <a:t> + (p</a:t>
            </a:r>
            <a:r>
              <a:rPr lang="en-US" sz="1800" baseline="-25000" smtClean="0"/>
              <a:t>A0</a:t>
            </a:r>
            <a:r>
              <a:rPr lang="en-US" sz="1800" smtClean="0"/>
              <a:t> – p</a:t>
            </a:r>
            <a:r>
              <a:rPr lang="en-US" sz="1800" baseline="-25000" smtClean="0"/>
              <a:t>M</a:t>
            </a:r>
            <a:r>
              <a:rPr lang="en-US" sz="1800" smtClean="0"/>
              <a:t>)(1-m)</a:t>
            </a:r>
            <a:r>
              <a:rPr lang="en-US" sz="1800" baseline="3000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where: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609600" y="1965325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parental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 1</a:t>
            </a: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1965325" y="1965325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admixed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</a:t>
            </a: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1449388" y="2332038"/>
            <a:ext cx="471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Oval 46"/>
          <p:cNvSpPr>
            <a:spLocks noChangeArrowheads="1"/>
          </p:cNvSpPr>
          <p:nvPr/>
        </p:nvSpPr>
        <p:spPr bwMode="auto">
          <a:xfrm>
            <a:off x="3306763" y="1965325"/>
            <a:ext cx="762000" cy="7620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parental</a:t>
            </a:r>
          </a:p>
          <a:p>
            <a:pPr algn="ctr" eaLnBrk="1" hangingPunct="1"/>
            <a:r>
              <a:rPr lang="en-US" sz="1400">
                <a:solidFill>
                  <a:schemeClr val="bg1"/>
                </a:solidFill>
              </a:rPr>
              <a:t>pop. 2</a:t>
            </a:r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2789238" y="23320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2697163" y="1920875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A2</a:t>
            </a: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731838" y="1554163"/>
            <a:ext cx="52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M1</a:t>
            </a:r>
          </a:p>
        </p:txBody>
      </p:sp>
      <p:sp>
        <p:nvSpPr>
          <p:cNvPr id="50226" name="AutoShape 50"/>
          <p:cNvSpPr>
            <a:spLocks/>
          </p:cNvSpPr>
          <p:nvPr/>
        </p:nvSpPr>
        <p:spPr bwMode="auto">
          <a:xfrm rot="16200000">
            <a:off x="7879556" y="3840956"/>
            <a:ext cx="182562" cy="822325"/>
          </a:xfrm>
          <a:prstGeom prst="leftBrace">
            <a:avLst>
              <a:gd name="adj1" fmla="val 65668"/>
              <a:gd name="adj2" fmla="val 45139"/>
            </a:avLst>
          </a:prstGeom>
          <a:noFill/>
          <a:ln w="190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7272338" y="4343400"/>
            <a:ext cx="1414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6600FF"/>
                </a:solidFill>
              </a:rPr>
              <a:t>from migrants 2</a:t>
            </a:r>
          </a:p>
        </p:txBody>
      </p:sp>
      <p:graphicFrame>
        <p:nvGraphicFramePr>
          <p:cNvPr id="50228" name="Object 52"/>
          <p:cNvGraphicFramePr>
            <a:graphicFrameLocks noChangeAspect="1"/>
          </p:cNvGraphicFramePr>
          <p:nvPr/>
        </p:nvGraphicFramePr>
        <p:xfrm>
          <a:off x="1858963" y="5794375"/>
          <a:ext cx="2082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6" imgW="1396394" imgH="406224" progId="Equation.3">
                  <p:embed/>
                </p:oleObj>
              </mc:Choice>
              <mc:Fallback>
                <p:oleObj name="Equation" r:id="rId6" imgW="1396394" imgH="40622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5794375"/>
                        <a:ext cx="2082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4100513" y="5886450"/>
            <a:ext cx="234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and     m = m</a:t>
            </a:r>
            <a:r>
              <a:rPr lang="en-US" baseline="-25000"/>
              <a:t>A1</a:t>
            </a:r>
            <a:r>
              <a:rPr lang="en-US"/>
              <a:t> + m</a:t>
            </a:r>
            <a:r>
              <a:rPr lang="en-US" baseline="-25000"/>
              <a:t>A2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8" grpId="0"/>
      <p:bldP spid="50210" grpId="0" animBg="1"/>
      <p:bldP spid="50211" grpId="0"/>
      <p:bldP spid="50212" grpId="0" animBg="1"/>
      <p:bldP spid="50213" grpId="0"/>
      <p:bldP spid="50214" grpId="0"/>
      <p:bldP spid="50218" grpId="0" build="p"/>
      <p:bldP spid="50226" grpId="0" animBg="1"/>
      <p:bldP spid="50227" grpId="0"/>
      <p:bldP spid="502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Feb 16, 2015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HUGEN 2022:  Population Genetics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J. Shaffer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Dept. Human Genetics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University of Pittsburgh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Wahlund’s effect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reduction in heterozygosity in the meta-population due to population substructure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suppose each subpopulation is in HWE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p</a:t>
            </a:r>
            <a:r>
              <a:rPr lang="en-US" sz="1600" baseline="30000" smtClean="0"/>
              <a:t>2</a:t>
            </a:r>
            <a:r>
              <a:rPr lang="en-US" sz="1600" smtClean="0"/>
              <a:t>, 2pq, q</a:t>
            </a:r>
            <a:r>
              <a:rPr lang="en-US" sz="1600" baseline="30000" smtClean="0"/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suppose allele frequencies differ among subpopulations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meta-population is </a:t>
            </a:r>
            <a:r>
              <a:rPr lang="en-US" sz="1800" b="1" smtClean="0">
                <a:solidFill>
                  <a:srgbClr val="FF0000"/>
                </a:solidFill>
              </a:rPr>
              <a:t>not</a:t>
            </a:r>
            <a:r>
              <a:rPr lang="en-US" sz="1800" smtClean="0"/>
              <a:t> in HWE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it has an excess of homozygotes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14670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Wahlund’s effect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reduction in heterozygosity in the meta-population due to population substructure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suppose each subpopulation is in HWE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p</a:t>
            </a:r>
            <a:r>
              <a:rPr lang="en-US" sz="1600" baseline="30000" smtClean="0"/>
              <a:t>2</a:t>
            </a:r>
            <a:r>
              <a:rPr lang="en-US" sz="1600" smtClean="0"/>
              <a:t>, 2pq, q</a:t>
            </a:r>
            <a:r>
              <a:rPr lang="en-US" sz="1600" baseline="30000" smtClean="0"/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suppose allele frequencies differ among subpopulations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meta-population is </a:t>
            </a:r>
            <a:r>
              <a:rPr lang="en-US" sz="1800" b="1" smtClean="0">
                <a:solidFill>
                  <a:srgbClr val="FF0000"/>
                </a:solidFill>
              </a:rPr>
              <a:t>not</a:t>
            </a:r>
            <a:r>
              <a:rPr lang="en-US" sz="1800" smtClean="0"/>
              <a:t> in HWE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it has an excess of homozygotes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Sidebar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u="sng"/>
              <a:t>extreme case: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819400" y="4876800"/>
            <a:ext cx="2133600" cy="17589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u="sng">
                <a:solidFill>
                  <a:srgbClr val="FF0000"/>
                </a:solidFill>
              </a:rPr>
              <a:t>subpop. 1 in HWE: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 1.0</a:t>
            </a:r>
          </a:p>
          <a:p>
            <a:pPr eaLnBrk="1" hangingPunct="1"/>
            <a:endParaRPr lang="en-US">
              <a:solidFill>
                <a:srgbClr val="FF0000"/>
              </a:solidFill>
            </a:endParaRP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  = 100%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2pq = 0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q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  = 0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6629400" y="4876800"/>
            <a:ext cx="2133600" cy="17589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u="sng">
                <a:solidFill>
                  <a:srgbClr val="0000FF"/>
                </a:solidFill>
              </a:rPr>
              <a:t>subpop. 2 in HWE: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0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 baseline="30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  = 0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2pq = 0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q</a:t>
            </a:r>
            <a:r>
              <a:rPr lang="en-US" baseline="30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  = 100%</a:t>
            </a: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5105400" y="5791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5137150" y="5029200"/>
            <a:ext cx="133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meta-pop.</a:t>
            </a:r>
          </a:p>
          <a:p>
            <a:pPr eaLnBrk="1" hangingPunct="1"/>
            <a:r>
              <a:rPr lang="en-US"/>
              <a:t>not in HWE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Migration</a:t>
            </a:r>
          </a:p>
          <a:p>
            <a:pPr lvl="1" eaLnBrk="1" hangingPunct="1"/>
            <a:r>
              <a:rPr lang="en-US" smtClean="0"/>
              <a:t>from meta-population viewpoint: homogenizing </a:t>
            </a:r>
          </a:p>
          <a:p>
            <a:pPr lvl="1" eaLnBrk="1" hangingPunct="1"/>
            <a:r>
              <a:rPr lang="en-US" smtClean="0"/>
              <a:t>from subpopulation viewpoint:  source of variation</a:t>
            </a:r>
          </a:p>
          <a:p>
            <a:pPr eaLnBrk="1" hangingPunct="1"/>
            <a:r>
              <a:rPr lang="en-US" smtClean="0"/>
              <a:t>general model</a:t>
            </a:r>
          </a:p>
          <a:p>
            <a:pPr lvl="1" eaLnBrk="1" hangingPunct="1"/>
            <a:r>
              <a:rPr lang="en-US" smtClean="0"/>
              <a:t>island model</a:t>
            </a:r>
          </a:p>
          <a:p>
            <a:pPr lvl="1" eaLnBrk="1" hangingPunct="1"/>
            <a:r>
              <a:rPr lang="en-US" smtClean="0"/>
              <a:t>one- and two-way racism models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At the end of the lecture you should be able to </a:t>
            </a:r>
          </a:p>
          <a:p>
            <a:pPr marL="609600" indent="-609600" eaLnBrk="1" hangingPunct="1"/>
            <a:endParaRPr lang="en-US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smtClean="0"/>
              <a:t>identify whether scenarios constitute genetic migration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smtClean="0"/>
              <a:t>recognize the qualitative effects of migration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smtClean="0"/>
              <a:t>solve and interpret problems under various migration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Hardy-Weinberg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nonoverlapping generations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large population size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b="1" smtClean="0">
                <a:solidFill>
                  <a:srgbClr val="FF0000"/>
                </a:solidFill>
              </a:rPr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Hardy-Weinberg assumptions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nonoverlapping generations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b="1" smtClean="0">
                <a:solidFill>
                  <a:srgbClr val="FF0000"/>
                </a:solidFill>
              </a:rPr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large population size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b="1" smtClean="0">
                <a:solidFill>
                  <a:srgbClr val="FF0000"/>
                </a:solidFill>
              </a:rPr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Big Picture:  Population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smtClean="0"/>
              <a:t>person-perspective</a:t>
            </a:r>
            <a:r>
              <a:rPr lang="en-US" sz="1800" smtClean="0"/>
              <a:t>:  individuals in a population fall into genetically-distinct groups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smtClean="0"/>
              <a:t>allele perspective</a:t>
            </a:r>
            <a:r>
              <a:rPr lang="en-US" sz="1800" smtClean="0"/>
              <a:t>:  alleles are distributed across the population in some way other than expected due to chance alone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Population Structure vs. Hardy-Weinberg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H-W Law tells us that if assumptions are met, alleles will be distributed across genotype groups with the following frequencies: p</a:t>
            </a:r>
            <a:r>
              <a:rPr lang="en-US" sz="1800" baseline="30000" smtClean="0"/>
              <a:t>2</a:t>
            </a:r>
            <a:r>
              <a:rPr lang="en-US" sz="1800" smtClean="0"/>
              <a:t>, 2pq, q</a:t>
            </a:r>
            <a:r>
              <a:rPr lang="en-US" sz="1800" baseline="30000" smtClean="0"/>
              <a:t>2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For population structure to occur, H-W assumption must be violated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Which processes cause population structure?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FF0000"/>
                </a:solidFill>
              </a:rPr>
              <a:t>non-random mating</a:t>
            </a:r>
            <a:r>
              <a:rPr lang="en-US" sz="1600" smtClean="0"/>
              <a:t> based on broad range of cultural and phenotypic characteristics (i.e. ethnicity)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FF0000"/>
                </a:solidFill>
              </a:rPr>
              <a:t>migration</a:t>
            </a:r>
            <a:r>
              <a:rPr lang="en-US" sz="1600" smtClean="0"/>
              <a:t> bringing two or more genetically distinct populations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movement of alleles among subpopulations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viewpoints for population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meta-population</a:t>
            </a:r>
            <a:r>
              <a:rPr lang="en-US" sz="2000" dirty="0" smtClean="0"/>
              <a:t> may be divided into </a:t>
            </a:r>
            <a:r>
              <a:rPr lang="en-US" sz="2000" dirty="0" smtClean="0">
                <a:solidFill>
                  <a:srgbClr val="0000FF"/>
                </a:solidFill>
              </a:rPr>
              <a:t>subpopulations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geographical regions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ethnic 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people more often mate within their subpopulation, but there is some mixing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from the point of view of the </a:t>
            </a:r>
            <a:r>
              <a:rPr lang="en-US" sz="2000" dirty="0" smtClean="0">
                <a:solidFill>
                  <a:srgbClr val="FF0000"/>
                </a:solidFill>
              </a:rPr>
              <a:t>meta-population</a:t>
            </a:r>
            <a:r>
              <a:rPr lang="en-US" sz="2000" dirty="0" smtClean="0"/>
              <a:t>, the population structure is an example of </a:t>
            </a:r>
            <a:r>
              <a:rPr lang="en-US" sz="2000" dirty="0" smtClean="0">
                <a:solidFill>
                  <a:srgbClr val="FF0000"/>
                </a:solidFill>
              </a:rPr>
              <a:t>non-random mating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from the point of view of the </a:t>
            </a:r>
            <a:r>
              <a:rPr lang="en-US" sz="2000" dirty="0" smtClean="0">
                <a:solidFill>
                  <a:srgbClr val="0000FF"/>
                </a:solidFill>
              </a:rPr>
              <a:t>subpopulation</a:t>
            </a:r>
            <a:r>
              <a:rPr lang="en-US" sz="2000" dirty="0" smtClean="0"/>
              <a:t>, the population structure is an example of </a:t>
            </a:r>
            <a:r>
              <a:rPr lang="en-US" sz="2000" dirty="0" smtClean="0">
                <a:solidFill>
                  <a:srgbClr val="0000FF"/>
                </a:solidFill>
              </a:rPr>
              <a:t>migration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point:  genetic migration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For the purpose of studying population genetics, migration does NOT necessarily involve </a:t>
            </a:r>
            <a:r>
              <a:rPr lang="en-US" sz="2000" smtClean="0">
                <a:solidFill>
                  <a:srgbClr val="FF0000"/>
                </a:solidFill>
              </a:rPr>
              <a:t>people</a:t>
            </a:r>
            <a:r>
              <a:rPr lang="en-US" sz="2000" smtClean="0"/>
              <a:t> migrating from one </a:t>
            </a:r>
            <a:r>
              <a:rPr lang="en-US" sz="2000" smtClean="0">
                <a:solidFill>
                  <a:srgbClr val="FF0000"/>
                </a:solidFill>
              </a:rPr>
              <a:t>geographical</a:t>
            </a:r>
            <a:r>
              <a:rPr lang="en-US" sz="2000" smtClean="0"/>
              <a:t> place to another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Migration from the genetic standpoint is only interested in movement of </a:t>
            </a:r>
            <a:r>
              <a:rPr lang="en-US" sz="2000" smtClean="0">
                <a:solidFill>
                  <a:srgbClr val="FF0000"/>
                </a:solidFill>
              </a:rPr>
              <a:t>alleles</a:t>
            </a:r>
            <a:r>
              <a:rPr lang="en-US" sz="2000" smtClean="0"/>
              <a:t> among </a:t>
            </a:r>
            <a:r>
              <a:rPr lang="en-US" sz="2000" smtClean="0">
                <a:solidFill>
                  <a:srgbClr val="FF0000"/>
                </a:solidFill>
              </a:rPr>
              <a:t>subpopulations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Sailors land on island, mate with natives, and then sail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European settlers mate with native Americans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Mixing of people of African ancestry and European ancestry in North America 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Counter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Entire island population moves from a volcanically active island to an uninhabited nearby island (i.e. NO genetic migration) 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1839</Words>
  <Application>Microsoft Office PowerPoint</Application>
  <PresentationFormat>On-screen Show (4:3)</PresentationFormat>
  <Paragraphs>512</Paragraphs>
  <Slides>32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1</vt:lpstr>
      <vt:lpstr>Arial</vt:lpstr>
      <vt:lpstr>Default Design</vt:lpstr>
      <vt:lpstr>Equation</vt:lpstr>
      <vt:lpstr>Course outline</vt:lpstr>
      <vt:lpstr>Course outline</vt:lpstr>
      <vt:lpstr>Migration   Feb 16, 2015</vt:lpstr>
      <vt:lpstr>Objectives</vt:lpstr>
      <vt:lpstr>Hardy-Weinberg assumptions</vt:lpstr>
      <vt:lpstr>Hardy-Weinberg assumptions</vt:lpstr>
      <vt:lpstr>Big Picture:  Population Structure</vt:lpstr>
      <vt:lpstr>Migration</vt:lpstr>
      <vt:lpstr>Key point:  genetic migration</vt:lpstr>
      <vt:lpstr>Effects of migration</vt:lpstr>
      <vt:lpstr>general migration model</vt:lpstr>
      <vt:lpstr>general migration model</vt:lpstr>
      <vt:lpstr>example:  general model</vt:lpstr>
      <vt:lpstr>general migration model</vt:lpstr>
      <vt:lpstr>general migration model</vt:lpstr>
      <vt:lpstr>general migration model</vt:lpstr>
      <vt:lpstr>island model of migration</vt:lpstr>
      <vt:lpstr>island model of migration</vt:lpstr>
      <vt:lpstr>island model as general model </vt:lpstr>
      <vt:lpstr>island model over time</vt:lpstr>
      <vt:lpstr>island model example</vt:lpstr>
      <vt:lpstr>island model example</vt:lpstr>
      <vt:lpstr>Migration example</vt:lpstr>
      <vt:lpstr>More models for humans</vt:lpstr>
      <vt:lpstr>one-way racism as general model </vt:lpstr>
      <vt:lpstr>Example:  one-way racism model</vt:lpstr>
      <vt:lpstr>Example:  one-way racism model</vt:lpstr>
      <vt:lpstr>Example:  one-way racism model</vt:lpstr>
      <vt:lpstr>two-way racism as general model </vt:lpstr>
      <vt:lpstr>Wahlund’s effect</vt:lpstr>
      <vt:lpstr>Wahlund’s effect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John R. Shaffer</dc:creator>
  <cp:lastModifiedBy>Shaffer, John R</cp:lastModifiedBy>
  <cp:revision>18</cp:revision>
  <dcterms:created xsi:type="dcterms:W3CDTF">2012-02-16T20:17:52Z</dcterms:created>
  <dcterms:modified xsi:type="dcterms:W3CDTF">2015-02-23T19:11:09Z</dcterms:modified>
</cp:coreProperties>
</file>