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  <p:sldMasterId id="2147483679" r:id="rId2"/>
  </p:sldMasterIdLst>
  <p:notesMasterIdLst>
    <p:notesMasterId r:id="rId53"/>
  </p:notesMasterIdLst>
  <p:sldIdLst>
    <p:sldId id="476" r:id="rId3"/>
    <p:sldId id="393" r:id="rId4"/>
    <p:sldId id="395" r:id="rId5"/>
    <p:sldId id="268" r:id="rId6"/>
    <p:sldId id="394" r:id="rId7"/>
    <p:sldId id="397" r:id="rId8"/>
    <p:sldId id="401" r:id="rId9"/>
    <p:sldId id="402" r:id="rId10"/>
    <p:sldId id="477" r:id="rId11"/>
    <p:sldId id="466" r:id="rId12"/>
    <p:sldId id="448" r:id="rId13"/>
    <p:sldId id="450" r:id="rId14"/>
    <p:sldId id="451" r:id="rId15"/>
    <p:sldId id="452" r:id="rId16"/>
    <p:sldId id="453" r:id="rId17"/>
    <p:sldId id="454" r:id="rId18"/>
    <p:sldId id="455" r:id="rId19"/>
    <p:sldId id="449" r:id="rId20"/>
    <p:sldId id="467" r:id="rId21"/>
    <p:sldId id="468" r:id="rId22"/>
    <p:sldId id="446" r:id="rId23"/>
    <p:sldId id="456" r:id="rId24"/>
    <p:sldId id="445" r:id="rId25"/>
    <p:sldId id="458" r:id="rId26"/>
    <p:sldId id="460" r:id="rId27"/>
    <p:sldId id="469" r:id="rId28"/>
    <p:sldId id="404" r:id="rId29"/>
    <p:sldId id="405" r:id="rId30"/>
    <p:sldId id="412" r:id="rId31"/>
    <p:sldId id="407" r:id="rId32"/>
    <p:sldId id="461" r:id="rId33"/>
    <p:sldId id="403" r:id="rId34"/>
    <p:sldId id="419" r:id="rId35"/>
    <p:sldId id="420" r:id="rId36"/>
    <p:sldId id="421" r:id="rId37"/>
    <p:sldId id="422" r:id="rId38"/>
    <p:sldId id="423" r:id="rId39"/>
    <p:sldId id="463" r:id="rId40"/>
    <p:sldId id="465" r:id="rId41"/>
    <p:sldId id="464" r:id="rId42"/>
    <p:sldId id="462" r:id="rId43"/>
    <p:sldId id="474" r:id="rId44"/>
    <p:sldId id="427" r:id="rId45"/>
    <p:sldId id="428" r:id="rId46"/>
    <p:sldId id="429" r:id="rId47"/>
    <p:sldId id="470" r:id="rId48"/>
    <p:sldId id="471" r:id="rId49"/>
    <p:sldId id="472" r:id="rId50"/>
    <p:sldId id="473" r:id="rId51"/>
    <p:sldId id="406" r:id="rId52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ctr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ctr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ctr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ctr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92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0080"/>
    <a:srgbClr val="DDDDD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 autoAdjust="0"/>
    <p:restoredTop sz="94055" autoAdjust="0"/>
  </p:normalViewPr>
  <p:slideViewPr>
    <p:cSldViewPr>
      <p:cViewPr varScale="1">
        <p:scale>
          <a:sx n="82" d="100"/>
          <a:sy n="82" d="100"/>
        </p:scale>
        <p:origin x="102" y="900"/>
      </p:cViewPr>
      <p:guideLst>
        <p:guide orient="horz" pos="192"/>
        <p:guide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-1408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4.xml"/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effectLst/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effectLst/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5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5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effectLst/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effectLst/>
                <a:latin typeface="Times New Roman" panose="02020603050405020304" pitchFamily="18" charset="0"/>
              </a:defRPr>
            </a:lvl1pPr>
          </a:lstStyle>
          <a:p>
            <a:fld id="{26CBE6DB-F9E3-4C05-B946-C2B0AFD7C6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194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A72DBF4-AE88-40D5-949A-2DE97592D9BA}" type="slidenum">
              <a:rPr 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</a:t>
            </a:fld>
            <a:endParaRPr 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410206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18937F8-EAB1-48B2-9114-5F0DCB67B982}" type="slidenum">
              <a:rPr 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22</a:t>
            </a:fld>
            <a:endParaRPr 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54596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DA05AD6-6691-4046-9052-25AEF07E2121}" type="slidenum">
              <a:rPr 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27</a:t>
            </a:fld>
            <a:endParaRPr 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467946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70FE039-ED85-458A-9437-F895DBAD6EAA}" type="slidenum">
              <a:rPr 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28</a:t>
            </a:fld>
            <a:endParaRPr 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700605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F4EF29F-11D7-4FBB-BA16-7F24C8C5B33F}" type="slidenum">
              <a:rPr 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29</a:t>
            </a:fld>
            <a:endParaRPr 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36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CA51968-0DC8-4A8B-861E-018DADC697CD}" type="slidenum">
              <a:rPr 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30</a:t>
            </a:fld>
            <a:endParaRPr 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920350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3FC3BA3-31F9-4A60-9F22-733AA24689B9}" type="slidenum">
              <a:rPr 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31</a:t>
            </a:fld>
            <a:endParaRPr 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566979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3CBAEC4-9AB9-484F-AEB8-92177C38B8F7}" type="slidenum">
              <a:rPr 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32</a:t>
            </a:fld>
            <a:endParaRPr 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35256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273956B-5EDA-448F-BF47-013D1D02810F}" type="slidenum">
              <a:rPr 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33</a:t>
            </a:fld>
            <a:endParaRPr 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894116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0B5AE18-3CCC-45B4-A681-3E5C6071F69A}" type="slidenum">
              <a:rPr 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34</a:t>
            </a:fld>
            <a:endParaRPr 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237603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E7C7682-11DB-40FA-860E-0B335177D3DF}" type="slidenum">
              <a:rPr 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35</a:t>
            </a:fld>
            <a:endParaRPr 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15134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8D517D9-B8F5-49EB-8DBA-E90CD51C170E}" type="slidenum">
              <a:rPr 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3</a:t>
            </a:fld>
            <a:endParaRPr 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14367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0BA1B17-9CC7-4D5B-8717-9C082BDDE189}" type="slidenum">
              <a:rPr 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36</a:t>
            </a:fld>
            <a:endParaRPr 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133067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1F67714-E44E-4107-9B80-EF78D7647D05}" type="slidenum">
              <a:rPr 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37</a:t>
            </a:fld>
            <a:endParaRPr 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982065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029495A-8D05-417A-BFF2-1407F01DF0EE}" type="slidenum">
              <a:rPr 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38</a:t>
            </a:fld>
            <a:endParaRPr 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076436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B8AD0A4-74CE-4047-9C7C-CAEC10CEBC23}" type="slidenum">
              <a:rPr 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39</a:t>
            </a:fld>
            <a:endParaRPr 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456150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D64AB72-935B-491B-B9D8-A6CA1B2E031F}" type="slidenum">
              <a:rPr 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40</a:t>
            </a:fld>
            <a:endParaRPr 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990771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7CE6059-06EE-4347-A4C7-42013BE41741}" type="slidenum">
              <a:rPr 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41</a:t>
            </a:fld>
            <a:endParaRPr 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493422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290A844-46D0-4AFE-B013-D98EF6A578D5}" type="slidenum">
              <a:rPr 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43</a:t>
            </a:fld>
            <a:endParaRPr 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71964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2F26C89-8863-4CE0-BDA0-965D25E5E832}" type="slidenum">
              <a:rPr 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44</a:t>
            </a:fld>
            <a:endParaRPr 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197645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0416711-DC02-474D-B166-84FE8E296ED2}" type="slidenum">
              <a:rPr 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45</a:t>
            </a:fld>
            <a:endParaRPr 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701725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1EBC349-D56A-4A7B-9D09-262A2118C79E}" type="slidenum">
              <a:rPr 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46</a:t>
            </a:fld>
            <a:endParaRPr 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35710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A27345D-5CF4-4381-AFFF-FB0D4033EA7E}" type="slidenum">
              <a:rPr 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</a:t>
            </a:fld>
            <a:endParaRPr 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435940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DB9A545-D587-442D-8C6E-66E754A91160}" type="slidenum">
              <a:rPr 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50</a:t>
            </a:fld>
            <a:endParaRPr 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83374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B9AF693-5D8B-4FCA-8715-A9E4CB079D9E}" type="slidenum">
              <a:rPr 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5</a:t>
            </a:fld>
            <a:endParaRPr 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1573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F6C3047-0451-4776-A948-725333632899}" type="slidenum">
              <a:rPr 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6</a:t>
            </a:fld>
            <a:endParaRPr 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83872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4EB52C3-5CA4-4D80-9813-CD0D6D200823}" type="slidenum">
              <a:rPr 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7</a:t>
            </a:fld>
            <a:endParaRPr 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81776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9D60565-19B4-42E2-934F-158A4876D520}" type="slidenum">
              <a:rPr 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8</a:t>
            </a:fld>
            <a:endParaRPr 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79485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9D60565-19B4-42E2-934F-158A4876D520}" type="slidenum">
              <a:rPr 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9</a:t>
            </a:fld>
            <a:endParaRPr 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56940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7519554-6FFD-4BD8-967D-FEF3B692453F}" type="slidenum">
              <a:rPr 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10</a:t>
            </a:fld>
            <a:endParaRPr 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31099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71AE56-5B0F-402F-A54A-A81E0C90EC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92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8110E1-22C4-4C41-8D08-D21FFF7A5B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44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795BBC-0E58-4F5C-93DB-77CBF86416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12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8D8E3F-361E-4D43-9304-04337EC9C0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90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78FDCF-4D0F-4EBA-9AF3-0A4C1194A1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ABD72F-3F49-433E-A47E-213296FB389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469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5DD77B-EA13-4CF6-BA18-5B201A0D420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812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E00889-5AEB-4316-9088-40AF2C09B52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163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0B11EF-001B-4FCA-ABD0-EA5717C46B2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7173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D82909-26B1-4F93-B40C-69C641F7882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8526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10A825-F991-43A8-A256-209DC0ABB91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389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7F3121-E92D-437F-B9F9-6ED7198B15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492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874491-A689-4077-BCE5-77B744F36D3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5211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EDD5CD-14B6-4184-91E3-0C4D5575C37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0260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84FD54-C1E8-4CCE-943D-E23B1B7B13D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7051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B901AB-07E6-4147-9B5A-429695DECF2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849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637D1F-E403-4948-AEB6-CD8E15142C4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0715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09F116-0E27-4D17-896C-CF25B11774C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32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47D4CB-4D90-43E5-8491-F669AD7BB1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08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09F85C-6A68-4BA4-83C0-491799CE49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81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2E4A9-37A0-41E3-A5EA-0365CDD8F5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16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DD0246-8FD7-4DA4-B697-FE3B8AE51D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4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6B682B-2EE9-4C1E-B205-DF298EB96E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69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D7342A-0971-49FD-B89A-94D0742F3D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2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607FB8-7BBB-496B-BF9F-4D4676C1C1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41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075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effectLst/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75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effectLst/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75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effectLst/>
              </a:defRPr>
            </a:lvl1pPr>
          </a:lstStyle>
          <a:p>
            <a:fld id="{3C86D99A-A9C7-4FE7-8E20-6FFC8E09D30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algn="l">
              <a:defRPr/>
            </a:pPr>
            <a:endParaRPr lang="en-US">
              <a:solidFill>
                <a:srgbClr val="000000"/>
              </a:solidFill>
              <a:effectLst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  <a:effectLst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B1F4EBA-4312-4D26-88D5-898B991B4CCE}" type="slidenum">
              <a:rPr lang="en-US">
                <a:solidFill>
                  <a:srgbClr val="000000"/>
                </a:solidFill>
                <a:effectLst/>
              </a:rPr>
              <a:pPr/>
              <a:t>‹#›</a:t>
            </a:fld>
            <a:endParaRPr lang="en-US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53632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Course outline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4953000" y="2667000"/>
            <a:ext cx="3352800" cy="1409700"/>
          </a:xfrm>
          <a:prstGeom prst="rect">
            <a:avLst/>
          </a:prstGeom>
          <a:solidFill>
            <a:srgbClr val="FFCC99"/>
          </a:solidFill>
          <a:ln w="12700" cap="sq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1800" u="sng">
                <a:solidFill>
                  <a:srgbClr val="000000"/>
                </a:solidFill>
                <a:effectLst/>
              </a:rPr>
              <a:t>Evolution:</a:t>
            </a:r>
          </a:p>
          <a:p>
            <a:pPr algn="l"/>
            <a:r>
              <a:rPr lang="en-US" sz="1800">
                <a:solidFill>
                  <a:srgbClr val="000000"/>
                </a:solidFill>
                <a:effectLst/>
              </a:rPr>
              <a:t>When violations in H-W assumptions cause changes in the genetic composition of a population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4953000" y="4343400"/>
            <a:ext cx="3352800" cy="1409700"/>
          </a:xfrm>
          <a:prstGeom prst="rect">
            <a:avLst/>
          </a:prstGeom>
          <a:solidFill>
            <a:srgbClr val="FFFFCC"/>
          </a:solidFill>
          <a:ln w="12700" cap="sq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1800" u="sng">
                <a:solidFill>
                  <a:srgbClr val="000000"/>
                </a:solidFill>
                <a:effectLst/>
              </a:rPr>
              <a:t>Population Structure:</a:t>
            </a:r>
          </a:p>
          <a:p>
            <a:pPr algn="l"/>
            <a:r>
              <a:rPr lang="en-US" sz="1800">
                <a:solidFill>
                  <a:srgbClr val="000000"/>
                </a:solidFill>
                <a:effectLst/>
              </a:rPr>
              <a:t>When violations in H-W assumptions cause changes in the distribution of alleles within/across populations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4860925" y="1752600"/>
            <a:ext cx="3879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1800" u="sng">
                <a:solidFill>
                  <a:srgbClr val="000000"/>
                </a:solidFill>
                <a:effectLst/>
              </a:rPr>
              <a:t>Unit 2:  Evolution and Pop. Structure</a:t>
            </a:r>
            <a:endParaRPr lang="en-US" sz="1800">
              <a:solidFill>
                <a:srgbClr val="000000"/>
              </a:solidFill>
              <a:effectLst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4876800" y="2147888"/>
            <a:ext cx="4019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1800">
                <a:solidFill>
                  <a:srgbClr val="000000"/>
                </a:solidFill>
                <a:effectLst/>
              </a:rPr>
              <a:t>(a.k.a. violations in H-W assumptions)</a:t>
            </a:r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1050925" y="2627313"/>
            <a:ext cx="285206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1800" dirty="0" smtClean="0">
                <a:solidFill>
                  <a:srgbClr val="000000"/>
                </a:solidFill>
                <a:effectLst/>
              </a:rPr>
              <a:t>Unit 2.1:  </a:t>
            </a:r>
            <a:r>
              <a:rPr lang="en-US" sz="1800" dirty="0">
                <a:solidFill>
                  <a:srgbClr val="000000"/>
                </a:solidFill>
                <a:effectLst/>
              </a:rPr>
              <a:t>genetic drift</a:t>
            </a:r>
          </a:p>
          <a:p>
            <a:pPr algn="l"/>
            <a:r>
              <a:rPr lang="en-US" sz="1800" dirty="0" smtClean="0">
                <a:solidFill>
                  <a:srgbClr val="000000"/>
                </a:solidFill>
                <a:effectLst/>
              </a:rPr>
              <a:t>Unit 2.2</a:t>
            </a:r>
            <a:r>
              <a:rPr lang="en-US" sz="1800" dirty="0">
                <a:solidFill>
                  <a:srgbClr val="000000"/>
                </a:solidFill>
                <a:effectLst/>
              </a:rPr>
              <a:t>: natural </a:t>
            </a:r>
            <a:r>
              <a:rPr lang="en-US" sz="1800" dirty="0" smtClean="0">
                <a:solidFill>
                  <a:srgbClr val="000000"/>
                </a:solidFill>
                <a:effectLst/>
              </a:rPr>
              <a:t>selection</a:t>
            </a:r>
            <a:endParaRPr lang="en-US" sz="1800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sz="1800" dirty="0" smtClean="0">
                <a:solidFill>
                  <a:srgbClr val="000000"/>
                </a:solidFill>
                <a:effectLst/>
              </a:rPr>
              <a:t>Unit </a:t>
            </a:r>
            <a:r>
              <a:rPr lang="en-US" sz="1800" dirty="0">
                <a:solidFill>
                  <a:srgbClr val="000000"/>
                </a:solidFill>
                <a:effectLst/>
              </a:rPr>
              <a:t>2.3: mutation</a:t>
            </a: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1060450" y="4494213"/>
            <a:ext cx="304442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endParaRPr lang="en-US" sz="1800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sz="1800" dirty="0" smtClean="0">
                <a:solidFill>
                  <a:srgbClr val="000000"/>
                </a:solidFill>
                <a:effectLst/>
              </a:rPr>
              <a:t>Unit 2.5:  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assortative</a:t>
            </a:r>
            <a:r>
              <a:rPr lang="en-US" sz="1800" dirty="0">
                <a:solidFill>
                  <a:srgbClr val="000000"/>
                </a:solidFill>
                <a:effectLst/>
              </a:rPr>
              <a:t> mating</a:t>
            </a:r>
          </a:p>
          <a:p>
            <a:pPr algn="l"/>
            <a:r>
              <a:rPr lang="en-US" sz="1800" dirty="0" smtClean="0">
                <a:solidFill>
                  <a:srgbClr val="000000"/>
                </a:solidFill>
                <a:effectLst/>
              </a:rPr>
              <a:t>Unit 2.6:  </a:t>
            </a:r>
            <a:r>
              <a:rPr lang="en-US" sz="1800" dirty="0">
                <a:solidFill>
                  <a:srgbClr val="000000"/>
                </a:solidFill>
                <a:effectLst/>
              </a:rPr>
              <a:t>inbreeding</a:t>
            </a:r>
          </a:p>
        </p:txBody>
      </p:sp>
      <p:sp>
        <p:nvSpPr>
          <p:cNvPr id="3081" name="AutoShape 9"/>
          <p:cNvSpPr>
            <a:spLocks/>
          </p:cNvSpPr>
          <p:nvPr/>
        </p:nvSpPr>
        <p:spPr bwMode="auto">
          <a:xfrm>
            <a:off x="3962400" y="2590800"/>
            <a:ext cx="762000" cy="1066800"/>
          </a:xfrm>
          <a:prstGeom prst="rightBrace">
            <a:avLst>
              <a:gd name="adj1" fmla="val 11667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endParaRPr lang="en-US" sz="1800">
              <a:solidFill>
                <a:srgbClr val="000000"/>
              </a:solidFill>
              <a:effectLst/>
            </a:endParaRPr>
          </a:p>
        </p:txBody>
      </p:sp>
      <p:sp>
        <p:nvSpPr>
          <p:cNvPr id="3082" name="AutoShape 10"/>
          <p:cNvSpPr>
            <a:spLocks/>
          </p:cNvSpPr>
          <p:nvPr/>
        </p:nvSpPr>
        <p:spPr bwMode="auto">
          <a:xfrm>
            <a:off x="4038600" y="4419600"/>
            <a:ext cx="762000" cy="1066800"/>
          </a:xfrm>
          <a:prstGeom prst="rightBrace">
            <a:avLst>
              <a:gd name="adj1" fmla="val 11667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endParaRPr lang="en-US" sz="1800">
              <a:solidFill>
                <a:srgbClr val="000000"/>
              </a:solidFill>
              <a:effectLst/>
            </a:endParaRPr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 flipV="1">
            <a:off x="3429000" y="3733800"/>
            <a:ext cx="1371600" cy="30480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 sz="1800">
              <a:solidFill>
                <a:srgbClr val="000000"/>
              </a:solidFill>
              <a:effectLst/>
            </a:endParaRPr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2133696" y="4191000"/>
            <a:ext cx="9906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 sz="1800">
              <a:solidFill>
                <a:srgbClr val="000000"/>
              </a:solidFill>
              <a:effectLst/>
            </a:endParaRPr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1073150" y="3886200"/>
            <a:ext cx="21210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1800" dirty="0" smtClean="0">
                <a:solidFill>
                  <a:srgbClr val="000000"/>
                </a:solidFill>
                <a:effectLst/>
              </a:rPr>
              <a:t>Unit 2.4:  </a:t>
            </a:r>
            <a:r>
              <a:rPr lang="en-US" sz="1800" dirty="0">
                <a:solidFill>
                  <a:srgbClr val="000000"/>
                </a:solidFill>
                <a:effectLst/>
              </a:rPr>
              <a:t>migration</a:t>
            </a:r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3429000" y="4114800"/>
            <a:ext cx="1447800" cy="38100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 sz="180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6770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Modeling assortative mating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44963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z="2400" smtClean="0"/>
              <a:t>We can mathematically model the effects of assortative mating based on knowledge of … 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US" sz="2400" smtClean="0"/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smtClean="0"/>
              <a:t>how often people with given genotypes mate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smtClean="0"/>
              <a:t>starting genotype frequencies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Mating type frequency table</a:t>
            </a:r>
          </a:p>
        </p:txBody>
      </p:sp>
      <p:graphicFrame>
        <p:nvGraphicFramePr>
          <p:cNvPr id="542724" name="Group 4"/>
          <p:cNvGraphicFramePr>
            <a:graphicFrameLocks noGrp="1"/>
          </p:cNvGraphicFramePr>
          <p:nvPr>
            <p:ph sz="half" idx="1"/>
          </p:nvPr>
        </p:nvGraphicFramePr>
        <p:xfrm>
          <a:off x="457200" y="1447800"/>
          <a:ext cx="8229600" cy="3352801"/>
        </p:xfrm>
        <a:graphic>
          <a:graphicData uri="http://schemas.openxmlformats.org/drawingml/2006/table">
            <a:tbl>
              <a:tblPr/>
              <a:tblGrid>
                <a:gridCol w="1576388"/>
                <a:gridCol w="1400175"/>
                <a:gridCol w="1751012"/>
                <a:gridCol w="1751013"/>
                <a:gridCol w="1751012"/>
              </a:tblGrid>
              <a:tr h="47942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mating-type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Frequency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P(child is AA)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P(child is Aa)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P(child is aa)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U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V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0.5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0.5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W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X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0.25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0.5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0.25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Y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0.5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0.5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Z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93" name="Rectangle 5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Mating type frequency table</a:t>
            </a:r>
          </a:p>
        </p:txBody>
      </p:sp>
      <p:graphicFrame>
        <p:nvGraphicFramePr>
          <p:cNvPr id="544772" name="Group 4"/>
          <p:cNvGraphicFramePr>
            <a:graphicFrameLocks noGrp="1"/>
          </p:cNvGraphicFramePr>
          <p:nvPr>
            <p:ph sz="half" idx="1"/>
          </p:nvPr>
        </p:nvGraphicFramePr>
        <p:xfrm>
          <a:off x="457200" y="1447800"/>
          <a:ext cx="8229600" cy="3352801"/>
        </p:xfrm>
        <a:graphic>
          <a:graphicData uri="http://schemas.openxmlformats.org/drawingml/2006/table">
            <a:tbl>
              <a:tblPr/>
              <a:tblGrid>
                <a:gridCol w="1576388"/>
                <a:gridCol w="1400175"/>
                <a:gridCol w="1751012"/>
                <a:gridCol w="1751013"/>
                <a:gridCol w="1751012"/>
              </a:tblGrid>
              <a:tr h="47942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mating-type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Frequency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P(child is AA)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P(child is Aa)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P(child is aa)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U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V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0.5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0.5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W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X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0.25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0.5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0.25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Y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0.5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0.5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Z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317" name="Rectangle 5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Mating type frequency table</a:t>
            </a:r>
          </a:p>
        </p:txBody>
      </p:sp>
      <p:graphicFrame>
        <p:nvGraphicFramePr>
          <p:cNvPr id="545796" name="Group 4"/>
          <p:cNvGraphicFramePr>
            <a:graphicFrameLocks noGrp="1"/>
          </p:cNvGraphicFramePr>
          <p:nvPr>
            <p:ph sz="half" idx="1"/>
          </p:nvPr>
        </p:nvGraphicFramePr>
        <p:xfrm>
          <a:off x="457200" y="1447800"/>
          <a:ext cx="8229600" cy="3352801"/>
        </p:xfrm>
        <a:graphic>
          <a:graphicData uri="http://schemas.openxmlformats.org/drawingml/2006/table">
            <a:tbl>
              <a:tblPr/>
              <a:tblGrid>
                <a:gridCol w="1576388"/>
                <a:gridCol w="1400175"/>
                <a:gridCol w="1751012"/>
                <a:gridCol w="1751013"/>
                <a:gridCol w="1751012"/>
              </a:tblGrid>
              <a:tr h="47942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mating-type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Frequency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P(child is AA)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P(child is Aa)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P(child is aa)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U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V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0.5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0.5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W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X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0.25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0.5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0.25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Y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0.5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0.5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Z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41" name="Rectangle 5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Mating type frequency table</a:t>
            </a:r>
          </a:p>
        </p:txBody>
      </p:sp>
      <p:graphicFrame>
        <p:nvGraphicFramePr>
          <p:cNvPr id="546820" name="Group 4"/>
          <p:cNvGraphicFramePr>
            <a:graphicFrameLocks noGrp="1"/>
          </p:cNvGraphicFramePr>
          <p:nvPr>
            <p:ph sz="half" idx="1"/>
          </p:nvPr>
        </p:nvGraphicFramePr>
        <p:xfrm>
          <a:off x="457200" y="1447800"/>
          <a:ext cx="8229600" cy="3352801"/>
        </p:xfrm>
        <a:graphic>
          <a:graphicData uri="http://schemas.openxmlformats.org/drawingml/2006/table">
            <a:tbl>
              <a:tblPr/>
              <a:tblGrid>
                <a:gridCol w="1576388"/>
                <a:gridCol w="1400175"/>
                <a:gridCol w="1751012"/>
                <a:gridCol w="1751013"/>
                <a:gridCol w="1751012"/>
              </a:tblGrid>
              <a:tr h="47942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mating-type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Frequency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P(child is AA)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P(child is Aa)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P(child is aa)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U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V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0.5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0.5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W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X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0.25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0.5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0.25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Y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0.5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0.5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Z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65" name="Rectangle 5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Mating type frequency table</a:t>
            </a:r>
          </a:p>
        </p:txBody>
      </p:sp>
      <p:graphicFrame>
        <p:nvGraphicFramePr>
          <p:cNvPr id="547844" name="Group 4"/>
          <p:cNvGraphicFramePr>
            <a:graphicFrameLocks noGrp="1"/>
          </p:cNvGraphicFramePr>
          <p:nvPr>
            <p:ph sz="half" idx="1"/>
          </p:nvPr>
        </p:nvGraphicFramePr>
        <p:xfrm>
          <a:off x="457200" y="1447800"/>
          <a:ext cx="8229600" cy="3352801"/>
        </p:xfrm>
        <a:graphic>
          <a:graphicData uri="http://schemas.openxmlformats.org/drawingml/2006/table">
            <a:tbl>
              <a:tblPr/>
              <a:tblGrid>
                <a:gridCol w="1576388"/>
                <a:gridCol w="1400175"/>
                <a:gridCol w="1751012"/>
                <a:gridCol w="1751013"/>
                <a:gridCol w="1751012"/>
              </a:tblGrid>
              <a:tr h="47942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mating-type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Frequency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P(child is AA)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P(child is Aa)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P(child is aa)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U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V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0.5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0.5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W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X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0.25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0.5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0.25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Y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0.5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0.5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Z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89" name="Rectangle 5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Mating type frequency table</a:t>
            </a:r>
          </a:p>
        </p:txBody>
      </p:sp>
      <p:graphicFrame>
        <p:nvGraphicFramePr>
          <p:cNvPr id="548868" name="Group 4"/>
          <p:cNvGraphicFramePr>
            <a:graphicFrameLocks noGrp="1"/>
          </p:cNvGraphicFramePr>
          <p:nvPr>
            <p:ph sz="half" idx="1"/>
          </p:nvPr>
        </p:nvGraphicFramePr>
        <p:xfrm>
          <a:off x="457200" y="1447800"/>
          <a:ext cx="8229600" cy="3352801"/>
        </p:xfrm>
        <a:graphic>
          <a:graphicData uri="http://schemas.openxmlformats.org/drawingml/2006/table">
            <a:tbl>
              <a:tblPr/>
              <a:tblGrid>
                <a:gridCol w="1576388"/>
                <a:gridCol w="1400175"/>
                <a:gridCol w="1751012"/>
                <a:gridCol w="1751013"/>
                <a:gridCol w="1751012"/>
              </a:tblGrid>
              <a:tr h="47942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mating-type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Frequency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P(child is AA)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P(child is Aa)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P(child is aa)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U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V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0.5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0.5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W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X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0.25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0.5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0.25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Y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0.5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0.5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Z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413" name="Rectangle 5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334000"/>
            <a:ext cx="8229600" cy="792163"/>
          </a:xfrm>
        </p:spPr>
        <p:txBody>
          <a:bodyPr/>
          <a:lstStyle/>
          <a:p>
            <a:pPr eaLnBrk="1" hangingPunct="1"/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Mating type frequency table</a:t>
            </a:r>
          </a:p>
        </p:txBody>
      </p:sp>
      <p:graphicFrame>
        <p:nvGraphicFramePr>
          <p:cNvPr id="549892" name="Group 4"/>
          <p:cNvGraphicFramePr>
            <a:graphicFrameLocks noGrp="1"/>
          </p:cNvGraphicFramePr>
          <p:nvPr>
            <p:ph sz="half" idx="1"/>
          </p:nvPr>
        </p:nvGraphicFramePr>
        <p:xfrm>
          <a:off x="457200" y="1447800"/>
          <a:ext cx="8229600" cy="3352801"/>
        </p:xfrm>
        <a:graphic>
          <a:graphicData uri="http://schemas.openxmlformats.org/drawingml/2006/table">
            <a:tbl>
              <a:tblPr/>
              <a:tblGrid>
                <a:gridCol w="1576388"/>
                <a:gridCol w="1400175"/>
                <a:gridCol w="1751012"/>
                <a:gridCol w="1751013"/>
                <a:gridCol w="1751012"/>
              </a:tblGrid>
              <a:tr h="47942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mating-type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Frequency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P(child is AA)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P(child is Aa)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P(child is aa)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U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V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0.5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0.5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W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X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0.25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0.5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0.25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Y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0.5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0.5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Z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37" name="Rectangle 5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Mating type frequency table</a:t>
            </a:r>
          </a:p>
        </p:txBody>
      </p:sp>
      <p:graphicFrame>
        <p:nvGraphicFramePr>
          <p:cNvPr id="543748" name="Group 4"/>
          <p:cNvGraphicFramePr>
            <a:graphicFrameLocks noGrp="1"/>
          </p:cNvGraphicFramePr>
          <p:nvPr>
            <p:ph sz="half" idx="1"/>
          </p:nvPr>
        </p:nvGraphicFramePr>
        <p:xfrm>
          <a:off x="457200" y="1447800"/>
          <a:ext cx="8229600" cy="3352801"/>
        </p:xfrm>
        <a:graphic>
          <a:graphicData uri="http://schemas.openxmlformats.org/drawingml/2006/table">
            <a:tbl>
              <a:tblPr/>
              <a:tblGrid>
                <a:gridCol w="1576388"/>
                <a:gridCol w="1400175"/>
                <a:gridCol w="1751012"/>
                <a:gridCol w="1751013"/>
                <a:gridCol w="1751012"/>
              </a:tblGrid>
              <a:tr h="47942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mating-type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Frequency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P(child is AA)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P(child is Aa)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P(child is aa)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U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V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0.5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0.5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W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X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0.25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0.5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0.25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Y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0.5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0.5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Z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61" name="Rectangle 54"/>
          <p:cNvSpPr>
            <a:spLocks noGrp="1" noChangeArrowheads="1"/>
          </p:cNvSpPr>
          <p:nvPr>
            <p:ph type="body" sz="half" idx="2"/>
          </p:nvPr>
        </p:nvSpPr>
        <p:spPr>
          <a:xfrm>
            <a:off x="1828800" y="5029200"/>
            <a:ext cx="5410200" cy="1600200"/>
          </a:xfrm>
        </p:spPr>
        <p:txBody>
          <a:bodyPr/>
          <a:lstStyle/>
          <a:p>
            <a:pPr marL="60325" indent="-15875" eaLnBrk="1" hangingPunct="1">
              <a:lnSpc>
                <a:spcPct val="80000"/>
              </a:lnSpc>
              <a:buFontTx/>
              <a:buNone/>
            </a:pPr>
            <a:r>
              <a:rPr lang="en-US" altLang="zh-CN" sz="1800" smtClean="0">
                <a:ea typeface="SimSun" panose="02010600030101010101" pitchFamily="2" charset="-122"/>
              </a:rPr>
              <a:t>after one-generation:</a:t>
            </a:r>
          </a:p>
          <a:p>
            <a:pPr marL="60325" indent="-15875" eaLnBrk="1" hangingPunct="1">
              <a:lnSpc>
                <a:spcPct val="80000"/>
              </a:lnSpc>
              <a:buFontTx/>
              <a:buNone/>
            </a:pPr>
            <a:endParaRPr lang="en-US" altLang="zh-CN" sz="1800" smtClean="0">
              <a:ea typeface="SimSun" panose="02010600030101010101" pitchFamily="2" charset="-122"/>
            </a:endParaRPr>
          </a:p>
          <a:p>
            <a:pPr marL="60325" indent="-15875" eaLnBrk="1" hangingPunct="1">
              <a:lnSpc>
                <a:spcPct val="80000"/>
              </a:lnSpc>
              <a:buFontTx/>
              <a:buNone/>
            </a:pPr>
            <a:r>
              <a:rPr lang="en-US" altLang="zh-CN" sz="1800" smtClean="0">
                <a:ea typeface="SimSun" panose="02010600030101010101" pitchFamily="2" charset="-122"/>
              </a:rPr>
              <a:t>P(AA) = </a:t>
            </a:r>
            <a:r>
              <a:rPr lang="en-US" altLang="zh-CN" sz="1800" smtClean="0">
                <a:solidFill>
                  <a:schemeClr val="accent1"/>
                </a:solidFill>
                <a:ea typeface="SimSun" panose="02010600030101010101" pitchFamily="2" charset="-122"/>
              </a:rPr>
              <a:t>1</a:t>
            </a:r>
            <a:r>
              <a:rPr lang="en-US" altLang="zh-CN" sz="1800" smtClean="0">
                <a:ea typeface="SimSun" panose="02010600030101010101" pitchFamily="2" charset="-122"/>
              </a:rPr>
              <a:t>U + </a:t>
            </a:r>
            <a:r>
              <a:rPr lang="en-US" altLang="zh-CN" sz="1800" smtClean="0">
                <a:solidFill>
                  <a:schemeClr val="accent1"/>
                </a:solidFill>
                <a:ea typeface="SimSun" panose="02010600030101010101" pitchFamily="2" charset="-122"/>
              </a:rPr>
              <a:t>0.5</a:t>
            </a:r>
            <a:r>
              <a:rPr lang="en-US" altLang="zh-CN" sz="1800" smtClean="0">
                <a:ea typeface="SimSun" panose="02010600030101010101" pitchFamily="2" charset="-122"/>
              </a:rPr>
              <a:t>V + </a:t>
            </a:r>
            <a:r>
              <a:rPr lang="en-US" altLang="zh-CN" sz="1800" smtClean="0">
                <a:solidFill>
                  <a:schemeClr val="accent1"/>
                </a:solidFill>
                <a:ea typeface="SimSun" panose="02010600030101010101" pitchFamily="2" charset="-122"/>
              </a:rPr>
              <a:t>0</a:t>
            </a:r>
            <a:r>
              <a:rPr lang="en-US" altLang="zh-CN" sz="1800" smtClean="0">
                <a:ea typeface="SimSun" panose="02010600030101010101" pitchFamily="2" charset="-122"/>
              </a:rPr>
              <a:t>W + </a:t>
            </a:r>
            <a:r>
              <a:rPr lang="en-US" altLang="zh-CN" sz="1800" smtClean="0">
                <a:solidFill>
                  <a:schemeClr val="accent1"/>
                </a:solidFill>
                <a:ea typeface="SimSun" panose="02010600030101010101" pitchFamily="2" charset="-122"/>
              </a:rPr>
              <a:t>0.25</a:t>
            </a:r>
            <a:r>
              <a:rPr lang="en-US" altLang="zh-CN" sz="1800" smtClean="0">
                <a:ea typeface="SimSun" panose="02010600030101010101" pitchFamily="2" charset="-122"/>
              </a:rPr>
              <a:t>X + </a:t>
            </a:r>
            <a:r>
              <a:rPr lang="en-US" altLang="zh-CN" sz="1800" smtClean="0">
                <a:solidFill>
                  <a:schemeClr val="accent1"/>
                </a:solidFill>
                <a:ea typeface="SimSun" panose="02010600030101010101" pitchFamily="2" charset="-122"/>
              </a:rPr>
              <a:t>0</a:t>
            </a:r>
            <a:r>
              <a:rPr lang="en-US" altLang="zh-CN" sz="1800" smtClean="0">
                <a:ea typeface="SimSun" panose="02010600030101010101" pitchFamily="2" charset="-122"/>
              </a:rPr>
              <a:t>Y + </a:t>
            </a:r>
            <a:r>
              <a:rPr lang="en-US" altLang="zh-CN" sz="1800" smtClean="0">
                <a:solidFill>
                  <a:schemeClr val="accent1"/>
                </a:solidFill>
                <a:ea typeface="SimSun" panose="02010600030101010101" pitchFamily="2" charset="-122"/>
              </a:rPr>
              <a:t>0</a:t>
            </a:r>
            <a:r>
              <a:rPr lang="en-US" altLang="zh-CN" sz="1800" smtClean="0">
                <a:ea typeface="SimSun" panose="02010600030101010101" pitchFamily="2" charset="-122"/>
              </a:rPr>
              <a:t>Z</a:t>
            </a:r>
          </a:p>
          <a:p>
            <a:pPr marL="60325" indent="-15875" eaLnBrk="1" hangingPunct="1">
              <a:lnSpc>
                <a:spcPct val="80000"/>
              </a:lnSpc>
              <a:buFontTx/>
              <a:buNone/>
            </a:pPr>
            <a:r>
              <a:rPr lang="en-US" altLang="zh-CN" sz="1800" smtClean="0">
                <a:solidFill>
                  <a:schemeClr val="bg1"/>
                </a:solidFill>
                <a:ea typeface="SimSun" panose="02010600030101010101" pitchFamily="2" charset="-122"/>
              </a:rPr>
              <a:t>P(Aa) = 0U + 0.5V + 1W + 0.5X + 0.5Y + 0Z</a:t>
            </a:r>
          </a:p>
          <a:p>
            <a:pPr marL="60325" indent="-15875" eaLnBrk="1" hangingPunct="1">
              <a:lnSpc>
                <a:spcPct val="80000"/>
              </a:lnSpc>
              <a:buFontTx/>
              <a:buNone/>
            </a:pPr>
            <a:r>
              <a:rPr lang="en-US" altLang="zh-CN" sz="1800" smtClean="0">
                <a:solidFill>
                  <a:schemeClr val="bg1"/>
                </a:solidFill>
                <a:ea typeface="SimSun" panose="02010600030101010101" pitchFamily="2" charset="-122"/>
              </a:rPr>
              <a:t>P(aa) = 0U + 0V + 0W + 0.25X + 0.5Y + 1Z</a:t>
            </a:r>
            <a:endParaRPr lang="en-US" sz="20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Mating type frequency table</a:t>
            </a:r>
          </a:p>
        </p:txBody>
      </p:sp>
      <p:graphicFrame>
        <p:nvGraphicFramePr>
          <p:cNvPr id="573443" name="Group 3"/>
          <p:cNvGraphicFramePr>
            <a:graphicFrameLocks noGrp="1"/>
          </p:cNvGraphicFramePr>
          <p:nvPr>
            <p:ph sz="half" idx="1"/>
          </p:nvPr>
        </p:nvGraphicFramePr>
        <p:xfrm>
          <a:off x="457200" y="1447800"/>
          <a:ext cx="8229600" cy="3352801"/>
        </p:xfrm>
        <a:graphic>
          <a:graphicData uri="http://schemas.openxmlformats.org/drawingml/2006/table">
            <a:tbl>
              <a:tblPr/>
              <a:tblGrid>
                <a:gridCol w="1576388"/>
                <a:gridCol w="1400175"/>
                <a:gridCol w="1751012"/>
                <a:gridCol w="1751013"/>
                <a:gridCol w="1751012"/>
              </a:tblGrid>
              <a:tr h="47942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mating-type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Frequency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P(child is AA)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P(child is Aa)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P(child is aa)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U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V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0.5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0.5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W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X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0.25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0.5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0.25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Y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0.5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0.5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Z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85" name="Rectangle 53"/>
          <p:cNvSpPr>
            <a:spLocks noGrp="1" noChangeArrowheads="1"/>
          </p:cNvSpPr>
          <p:nvPr>
            <p:ph type="body" sz="half" idx="2"/>
          </p:nvPr>
        </p:nvSpPr>
        <p:spPr>
          <a:xfrm>
            <a:off x="1828800" y="5029200"/>
            <a:ext cx="5410200" cy="1600200"/>
          </a:xfrm>
        </p:spPr>
        <p:txBody>
          <a:bodyPr/>
          <a:lstStyle/>
          <a:p>
            <a:pPr marL="60325" indent="-15875" eaLnBrk="1" hangingPunct="1">
              <a:lnSpc>
                <a:spcPct val="80000"/>
              </a:lnSpc>
              <a:buFontTx/>
              <a:buNone/>
            </a:pPr>
            <a:r>
              <a:rPr lang="en-US" altLang="zh-CN" sz="1800" smtClean="0">
                <a:ea typeface="SimSun" panose="02010600030101010101" pitchFamily="2" charset="-122"/>
              </a:rPr>
              <a:t>after one-generation:</a:t>
            </a:r>
          </a:p>
          <a:p>
            <a:pPr marL="60325" indent="-15875" eaLnBrk="1" hangingPunct="1">
              <a:lnSpc>
                <a:spcPct val="80000"/>
              </a:lnSpc>
              <a:buFontTx/>
              <a:buNone/>
            </a:pPr>
            <a:endParaRPr lang="en-US" altLang="zh-CN" sz="1800" smtClean="0">
              <a:ea typeface="SimSun" panose="02010600030101010101" pitchFamily="2" charset="-122"/>
            </a:endParaRPr>
          </a:p>
          <a:p>
            <a:pPr marL="60325" indent="-15875" eaLnBrk="1" hangingPunct="1">
              <a:lnSpc>
                <a:spcPct val="80000"/>
              </a:lnSpc>
              <a:buFontTx/>
              <a:buNone/>
            </a:pPr>
            <a:r>
              <a:rPr lang="en-US" altLang="zh-CN" sz="1800" smtClean="0">
                <a:ea typeface="SimSun" panose="02010600030101010101" pitchFamily="2" charset="-122"/>
              </a:rPr>
              <a:t>P(AA) = </a:t>
            </a:r>
            <a:r>
              <a:rPr lang="en-US" altLang="zh-CN" sz="1800" smtClean="0">
                <a:solidFill>
                  <a:schemeClr val="accent1"/>
                </a:solidFill>
                <a:ea typeface="SimSun" panose="02010600030101010101" pitchFamily="2" charset="-122"/>
              </a:rPr>
              <a:t>1</a:t>
            </a:r>
            <a:r>
              <a:rPr lang="en-US" altLang="zh-CN" sz="1800" smtClean="0">
                <a:ea typeface="SimSun" panose="02010600030101010101" pitchFamily="2" charset="-122"/>
              </a:rPr>
              <a:t>U + </a:t>
            </a:r>
            <a:r>
              <a:rPr lang="en-US" altLang="zh-CN" sz="1800" smtClean="0">
                <a:solidFill>
                  <a:schemeClr val="accent1"/>
                </a:solidFill>
                <a:ea typeface="SimSun" panose="02010600030101010101" pitchFamily="2" charset="-122"/>
              </a:rPr>
              <a:t>0.5</a:t>
            </a:r>
            <a:r>
              <a:rPr lang="en-US" altLang="zh-CN" sz="1800" smtClean="0">
                <a:ea typeface="SimSun" panose="02010600030101010101" pitchFamily="2" charset="-122"/>
              </a:rPr>
              <a:t>V + </a:t>
            </a:r>
            <a:r>
              <a:rPr lang="en-US" altLang="zh-CN" sz="1800" smtClean="0">
                <a:solidFill>
                  <a:schemeClr val="accent1"/>
                </a:solidFill>
                <a:ea typeface="SimSun" panose="02010600030101010101" pitchFamily="2" charset="-122"/>
              </a:rPr>
              <a:t>0</a:t>
            </a:r>
            <a:r>
              <a:rPr lang="en-US" altLang="zh-CN" sz="1800" smtClean="0">
                <a:ea typeface="SimSun" panose="02010600030101010101" pitchFamily="2" charset="-122"/>
              </a:rPr>
              <a:t>W + </a:t>
            </a:r>
            <a:r>
              <a:rPr lang="en-US" altLang="zh-CN" sz="1800" smtClean="0">
                <a:solidFill>
                  <a:schemeClr val="accent1"/>
                </a:solidFill>
                <a:ea typeface="SimSun" panose="02010600030101010101" pitchFamily="2" charset="-122"/>
              </a:rPr>
              <a:t>0.25</a:t>
            </a:r>
            <a:r>
              <a:rPr lang="en-US" altLang="zh-CN" sz="1800" smtClean="0">
                <a:ea typeface="SimSun" panose="02010600030101010101" pitchFamily="2" charset="-122"/>
              </a:rPr>
              <a:t>X + </a:t>
            </a:r>
            <a:r>
              <a:rPr lang="en-US" altLang="zh-CN" sz="1800" smtClean="0">
                <a:solidFill>
                  <a:schemeClr val="accent1"/>
                </a:solidFill>
                <a:ea typeface="SimSun" panose="02010600030101010101" pitchFamily="2" charset="-122"/>
              </a:rPr>
              <a:t>0</a:t>
            </a:r>
            <a:r>
              <a:rPr lang="en-US" altLang="zh-CN" sz="1800" smtClean="0">
                <a:ea typeface="SimSun" panose="02010600030101010101" pitchFamily="2" charset="-122"/>
              </a:rPr>
              <a:t>Y + </a:t>
            </a:r>
            <a:r>
              <a:rPr lang="en-US" altLang="zh-CN" sz="1800" smtClean="0">
                <a:solidFill>
                  <a:schemeClr val="accent1"/>
                </a:solidFill>
                <a:ea typeface="SimSun" panose="02010600030101010101" pitchFamily="2" charset="-122"/>
              </a:rPr>
              <a:t>0</a:t>
            </a:r>
            <a:r>
              <a:rPr lang="en-US" altLang="zh-CN" sz="1800" smtClean="0">
                <a:ea typeface="SimSun" panose="02010600030101010101" pitchFamily="2" charset="-122"/>
              </a:rPr>
              <a:t>Z</a:t>
            </a:r>
          </a:p>
          <a:p>
            <a:pPr marL="60325" indent="-15875" eaLnBrk="1" hangingPunct="1">
              <a:lnSpc>
                <a:spcPct val="80000"/>
              </a:lnSpc>
              <a:buFontTx/>
              <a:buNone/>
            </a:pPr>
            <a:r>
              <a:rPr lang="en-US" altLang="zh-CN" sz="1800" smtClean="0">
                <a:ea typeface="SimSun" panose="02010600030101010101" pitchFamily="2" charset="-122"/>
              </a:rPr>
              <a:t>P(Aa) = </a:t>
            </a:r>
            <a:r>
              <a:rPr lang="en-US" altLang="zh-CN" sz="1800" smtClean="0">
                <a:solidFill>
                  <a:schemeClr val="hlink"/>
                </a:solidFill>
                <a:ea typeface="SimSun" panose="02010600030101010101" pitchFamily="2" charset="-122"/>
              </a:rPr>
              <a:t>0</a:t>
            </a:r>
            <a:r>
              <a:rPr lang="en-US" altLang="zh-CN" sz="1800" smtClean="0">
                <a:ea typeface="SimSun" panose="02010600030101010101" pitchFamily="2" charset="-122"/>
              </a:rPr>
              <a:t>U + </a:t>
            </a:r>
            <a:r>
              <a:rPr lang="en-US" altLang="zh-CN" sz="1800" smtClean="0">
                <a:solidFill>
                  <a:schemeClr val="hlink"/>
                </a:solidFill>
                <a:ea typeface="SimSun" panose="02010600030101010101" pitchFamily="2" charset="-122"/>
              </a:rPr>
              <a:t>0.5</a:t>
            </a:r>
            <a:r>
              <a:rPr lang="en-US" altLang="zh-CN" sz="1800" smtClean="0">
                <a:ea typeface="SimSun" panose="02010600030101010101" pitchFamily="2" charset="-122"/>
              </a:rPr>
              <a:t>V + </a:t>
            </a:r>
            <a:r>
              <a:rPr lang="en-US" altLang="zh-CN" sz="1800" smtClean="0">
                <a:solidFill>
                  <a:schemeClr val="hlink"/>
                </a:solidFill>
                <a:ea typeface="SimSun" panose="02010600030101010101" pitchFamily="2" charset="-122"/>
              </a:rPr>
              <a:t>1</a:t>
            </a:r>
            <a:r>
              <a:rPr lang="en-US" altLang="zh-CN" sz="1800" smtClean="0">
                <a:ea typeface="SimSun" panose="02010600030101010101" pitchFamily="2" charset="-122"/>
              </a:rPr>
              <a:t>W + </a:t>
            </a:r>
            <a:r>
              <a:rPr lang="en-US" altLang="zh-CN" sz="1800" smtClean="0">
                <a:solidFill>
                  <a:schemeClr val="hlink"/>
                </a:solidFill>
                <a:ea typeface="SimSun" panose="02010600030101010101" pitchFamily="2" charset="-122"/>
              </a:rPr>
              <a:t>0.5</a:t>
            </a:r>
            <a:r>
              <a:rPr lang="en-US" altLang="zh-CN" sz="1800" smtClean="0">
                <a:ea typeface="SimSun" panose="02010600030101010101" pitchFamily="2" charset="-122"/>
              </a:rPr>
              <a:t>X + </a:t>
            </a:r>
            <a:r>
              <a:rPr lang="en-US" altLang="zh-CN" sz="1800" smtClean="0">
                <a:solidFill>
                  <a:schemeClr val="hlink"/>
                </a:solidFill>
                <a:ea typeface="SimSun" panose="02010600030101010101" pitchFamily="2" charset="-122"/>
              </a:rPr>
              <a:t>0.5</a:t>
            </a:r>
            <a:r>
              <a:rPr lang="en-US" altLang="zh-CN" sz="1800" smtClean="0">
                <a:ea typeface="SimSun" panose="02010600030101010101" pitchFamily="2" charset="-122"/>
              </a:rPr>
              <a:t>Y + </a:t>
            </a:r>
            <a:r>
              <a:rPr lang="en-US" altLang="zh-CN" sz="1800" smtClean="0">
                <a:solidFill>
                  <a:schemeClr val="hlink"/>
                </a:solidFill>
                <a:ea typeface="SimSun" panose="02010600030101010101" pitchFamily="2" charset="-122"/>
              </a:rPr>
              <a:t>0</a:t>
            </a:r>
            <a:r>
              <a:rPr lang="en-US" altLang="zh-CN" sz="1800" smtClean="0">
                <a:ea typeface="SimSun" panose="02010600030101010101" pitchFamily="2" charset="-122"/>
              </a:rPr>
              <a:t>Z</a:t>
            </a:r>
          </a:p>
          <a:p>
            <a:pPr marL="60325" indent="-15875" eaLnBrk="1" hangingPunct="1">
              <a:lnSpc>
                <a:spcPct val="80000"/>
              </a:lnSpc>
              <a:buFontTx/>
              <a:buNone/>
            </a:pPr>
            <a:r>
              <a:rPr lang="en-US" altLang="zh-CN" sz="1800" smtClean="0">
                <a:solidFill>
                  <a:schemeClr val="bg1"/>
                </a:solidFill>
                <a:ea typeface="SimSun" panose="02010600030101010101" pitchFamily="2" charset="-122"/>
              </a:rPr>
              <a:t>P(aa) = 0U + 0V + 0W + 0.25X + 0.5Y + 1Z</a:t>
            </a:r>
            <a:endParaRPr lang="en-US" sz="20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0" cy="2076450"/>
          </a:xfrm>
        </p:spPr>
        <p:txBody>
          <a:bodyPr/>
          <a:lstStyle/>
          <a:p>
            <a:pPr eaLnBrk="1" hangingPunct="1"/>
            <a:r>
              <a:rPr lang="en-US" sz="4000" dirty="0" err="1" smtClean="0"/>
              <a:t>Assortative</a:t>
            </a:r>
            <a:r>
              <a:rPr lang="en-US" sz="4000" dirty="0" smtClean="0"/>
              <a:t> mating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200" dirty="0" smtClean="0"/>
              <a:t>Feb. 18, 2015</a:t>
            </a:r>
            <a:br>
              <a:rPr lang="en-US" sz="3200" dirty="0" smtClean="0"/>
            </a:br>
            <a:endParaRPr lang="en-US" sz="3200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70104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HUGEN 2022:  Population Genetics</a:t>
            </a:r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J. </a:t>
            </a:r>
            <a:r>
              <a:rPr lang="en-US" sz="2000" smtClean="0"/>
              <a:t>Shaffer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Dept</a:t>
            </a:r>
            <a:r>
              <a:rPr lang="en-US" sz="2000" dirty="0" smtClean="0"/>
              <a:t>. Human Genetics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University of Pittsburgh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Mating type frequency table</a:t>
            </a:r>
          </a:p>
        </p:txBody>
      </p:sp>
      <p:graphicFrame>
        <p:nvGraphicFramePr>
          <p:cNvPr id="574467" name="Group 3"/>
          <p:cNvGraphicFramePr>
            <a:graphicFrameLocks noGrp="1"/>
          </p:cNvGraphicFramePr>
          <p:nvPr>
            <p:ph sz="half" idx="1"/>
          </p:nvPr>
        </p:nvGraphicFramePr>
        <p:xfrm>
          <a:off x="457200" y="1447800"/>
          <a:ext cx="8229600" cy="3352801"/>
        </p:xfrm>
        <a:graphic>
          <a:graphicData uri="http://schemas.openxmlformats.org/drawingml/2006/table">
            <a:tbl>
              <a:tblPr/>
              <a:tblGrid>
                <a:gridCol w="1576388"/>
                <a:gridCol w="1400175"/>
                <a:gridCol w="1751012"/>
                <a:gridCol w="1751013"/>
                <a:gridCol w="1751012"/>
              </a:tblGrid>
              <a:tr h="47942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mating-type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Frequency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P(child is AA)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P(child is Aa)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P(child is aa)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U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V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0.5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0.5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W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X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0.25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0.5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0.25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Y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0.5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0.5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Z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509" name="Rectangle 53"/>
          <p:cNvSpPr>
            <a:spLocks noGrp="1" noChangeArrowheads="1"/>
          </p:cNvSpPr>
          <p:nvPr>
            <p:ph type="body" sz="half" idx="2"/>
          </p:nvPr>
        </p:nvSpPr>
        <p:spPr>
          <a:xfrm>
            <a:off x="1828800" y="5029200"/>
            <a:ext cx="5410200" cy="1600200"/>
          </a:xfrm>
        </p:spPr>
        <p:txBody>
          <a:bodyPr/>
          <a:lstStyle/>
          <a:p>
            <a:pPr marL="60325" indent="-15875" eaLnBrk="1" hangingPunct="1">
              <a:lnSpc>
                <a:spcPct val="80000"/>
              </a:lnSpc>
              <a:buFontTx/>
              <a:buNone/>
            </a:pPr>
            <a:r>
              <a:rPr lang="en-US" altLang="zh-CN" sz="1800" smtClean="0">
                <a:ea typeface="SimSun" panose="02010600030101010101" pitchFamily="2" charset="-122"/>
              </a:rPr>
              <a:t>after one-generation:</a:t>
            </a:r>
          </a:p>
          <a:p>
            <a:pPr marL="60325" indent="-15875" eaLnBrk="1" hangingPunct="1">
              <a:lnSpc>
                <a:spcPct val="80000"/>
              </a:lnSpc>
              <a:buFontTx/>
              <a:buNone/>
            </a:pPr>
            <a:endParaRPr lang="en-US" altLang="zh-CN" sz="1800" smtClean="0">
              <a:ea typeface="SimSun" panose="02010600030101010101" pitchFamily="2" charset="-122"/>
            </a:endParaRPr>
          </a:p>
          <a:p>
            <a:pPr marL="60325" indent="-15875" eaLnBrk="1" hangingPunct="1">
              <a:lnSpc>
                <a:spcPct val="80000"/>
              </a:lnSpc>
              <a:buFontTx/>
              <a:buNone/>
            </a:pPr>
            <a:r>
              <a:rPr lang="en-US" altLang="zh-CN" sz="1800" smtClean="0">
                <a:ea typeface="SimSun" panose="02010600030101010101" pitchFamily="2" charset="-122"/>
              </a:rPr>
              <a:t>P(AA) = </a:t>
            </a:r>
            <a:r>
              <a:rPr lang="en-US" altLang="zh-CN" sz="1800" smtClean="0">
                <a:solidFill>
                  <a:schemeClr val="accent1"/>
                </a:solidFill>
                <a:ea typeface="SimSun" panose="02010600030101010101" pitchFamily="2" charset="-122"/>
              </a:rPr>
              <a:t>1</a:t>
            </a:r>
            <a:r>
              <a:rPr lang="en-US" altLang="zh-CN" sz="1800" smtClean="0">
                <a:ea typeface="SimSun" panose="02010600030101010101" pitchFamily="2" charset="-122"/>
              </a:rPr>
              <a:t>U + </a:t>
            </a:r>
            <a:r>
              <a:rPr lang="en-US" altLang="zh-CN" sz="1800" smtClean="0">
                <a:solidFill>
                  <a:schemeClr val="accent1"/>
                </a:solidFill>
                <a:ea typeface="SimSun" panose="02010600030101010101" pitchFamily="2" charset="-122"/>
              </a:rPr>
              <a:t>0.5</a:t>
            </a:r>
            <a:r>
              <a:rPr lang="en-US" altLang="zh-CN" sz="1800" smtClean="0">
                <a:ea typeface="SimSun" panose="02010600030101010101" pitchFamily="2" charset="-122"/>
              </a:rPr>
              <a:t>V + </a:t>
            </a:r>
            <a:r>
              <a:rPr lang="en-US" altLang="zh-CN" sz="1800" smtClean="0">
                <a:solidFill>
                  <a:schemeClr val="accent1"/>
                </a:solidFill>
                <a:ea typeface="SimSun" panose="02010600030101010101" pitchFamily="2" charset="-122"/>
              </a:rPr>
              <a:t>0</a:t>
            </a:r>
            <a:r>
              <a:rPr lang="en-US" altLang="zh-CN" sz="1800" smtClean="0">
                <a:ea typeface="SimSun" panose="02010600030101010101" pitchFamily="2" charset="-122"/>
              </a:rPr>
              <a:t>W + </a:t>
            </a:r>
            <a:r>
              <a:rPr lang="en-US" altLang="zh-CN" sz="1800" smtClean="0">
                <a:solidFill>
                  <a:schemeClr val="accent1"/>
                </a:solidFill>
                <a:ea typeface="SimSun" panose="02010600030101010101" pitchFamily="2" charset="-122"/>
              </a:rPr>
              <a:t>0.25</a:t>
            </a:r>
            <a:r>
              <a:rPr lang="en-US" altLang="zh-CN" sz="1800" smtClean="0">
                <a:ea typeface="SimSun" panose="02010600030101010101" pitchFamily="2" charset="-122"/>
              </a:rPr>
              <a:t>X + </a:t>
            </a:r>
            <a:r>
              <a:rPr lang="en-US" altLang="zh-CN" sz="1800" smtClean="0">
                <a:solidFill>
                  <a:schemeClr val="accent1"/>
                </a:solidFill>
                <a:ea typeface="SimSun" panose="02010600030101010101" pitchFamily="2" charset="-122"/>
              </a:rPr>
              <a:t>0</a:t>
            </a:r>
            <a:r>
              <a:rPr lang="en-US" altLang="zh-CN" sz="1800" smtClean="0">
                <a:ea typeface="SimSun" panose="02010600030101010101" pitchFamily="2" charset="-122"/>
              </a:rPr>
              <a:t>Y + </a:t>
            </a:r>
            <a:r>
              <a:rPr lang="en-US" altLang="zh-CN" sz="1800" smtClean="0">
                <a:solidFill>
                  <a:schemeClr val="accent1"/>
                </a:solidFill>
                <a:ea typeface="SimSun" panose="02010600030101010101" pitchFamily="2" charset="-122"/>
              </a:rPr>
              <a:t>0</a:t>
            </a:r>
            <a:r>
              <a:rPr lang="en-US" altLang="zh-CN" sz="1800" smtClean="0">
                <a:ea typeface="SimSun" panose="02010600030101010101" pitchFamily="2" charset="-122"/>
              </a:rPr>
              <a:t>Z</a:t>
            </a:r>
          </a:p>
          <a:p>
            <a:pPr marL="60325" indent="-15875" eaLnBrk="1" hangingPunct="1">
              <a:lnSpc>
                <a:spcPct val="80000"/>
              </a:lnSpc>
              <a:buFontTx/>
              <a:buNone/>
            </a:pPr>
            <a:r>
              <a:rPr lang="en-US" altLang="zh-CN" sz="1800" smtClean="0">
                <a:ea typeface="SimSun" panose="02010600030101010101" pitchFamily="2" charset="-122"/>
              </a:rPr>
              <a:t>P(Aa) = </a:t>
            </a:r>
            <a:r>
              <a:rPr lang="en-US" altLang="zh-CN" sz="1800" smtClean="0">
                <a:solidFill>
                  <a:schemeClr val="hlink"/>
                </a:solidFill>
                <a:ea typeface="SimSun" panose="02010600030101010101" pitchFamily="2" charset="-122"/>
              </a:rPr>
              <a:t>0</a:t>
            </a:r>
            <a:r>
              <a:rPr lang="en-US" altLang="zh-CN" sz="1800" smtClean="0">
                <a:ea typeface="SimSun" panose="02010600030101010101" pitchFamily="2" charset="-122"/>
              </a:rPr>
              <a:t>U + </a:t>
            </a:r>
            <a:r>
              <a:rPr lang="en-US" altLang="zh-CN" sz="1800" smtClean="0">
                <a:solidFill>
                  <a:schemeClr val="hlink"/>
                </a:solidFill>
                <a:ea typeface="SimSun" panose="02010600030101010101" pitchFamily="2" charset="-122"/>
              </a:rPr>
              <a:t>0.5</a:t>
            </a:r>
            <a:r>
              <a:rPr lang="en-US" altLang="zh-CN" sz="1800" smtClean="0">
                <a:ea typeface="SimSun" panose="02010600030101010101" pitchFamily="2" charset="-122"/>
              </a:rPr>
              <a:t>V + </a:t>
            </a:r>
            <a:r>
              <a:rPr lang="en-US" altLang="zh-CN" sz="1800" smtClean="0">
                <a:solidFill>
                  <a:schemeClr val="hlink"/>
                </a:solidFill>
                <a:ea typeface="SimSun" panose="02010600030101010101" pitchFamily="2" charset="-122"/>
              </a:rPr>
              <a:t>1</a:t>
            </a:r>
            <a:r>
              <a:rPr lang="en-US" altLang="zh-CN" sz="1800" smtClean="0">
                <a:ea typeface="SimSun" panose="02010600030101010101" pitchFamily="2" charset="-122"/>
              </a:rPr>
              <a:t>W + </a:t>
            </a:r>
            <a:r>
              <a:rPr lang="en-US" altLang="zh-CN" sz="1800" smtClean="0">
                <a:solidFill>
                  <a:schemeClr val="hlink"/>
                </a:solidFill>
                <a:ea typeface="SimSun" panose="02010600030101010101" pitchFamily="2" charset="-122"/>
              </a:rPr>
              <a:t>0.5</a:t>
            </a:r>
            <a:r>
              <a:rPr lang="en-US" altLang="zh-CN" sz="1800" smtClean="0">
                <a:ea typeface="SimSun" panose="02010600030101010101" pitchFamily="2" charset="-122"/>
              </a:rPr>
              <a:t>X + </a:t>
            </a:r>
            <a:r>
              <a:rPr lang="en-US" altLang="zh-CN" sz="1800" smtClean="0">
                <a:solidFill>
                  <a:schemeClr val="hlink"/>
                </a:solidFill>
                <a:ea typeface="SimSun" panose="02010600030101010101" pitchFamily="2" charset="-122"/>
              </a:rPr>
              <a:t>0.5</a:t>
            </a:r>
            <a:r>
              <a:rPr lang="en-US" altLang="zh-CN" sz="1800" smtClean="0">
                <a:ea typeface="SimSun" panose="02010600030101010101" pitchFamily="2" charset="-122"/>
              </a:rPr>
              <a:t>Y + </a:t>
            </a:r>
            <a:r>
              <a:rPr lang="en-US" altLang="zh-CN" sz="1800" smtClean="0">
                <a:solidFill>
                  <a:schemeClr val="hlink"/>
                </a:solidFill>
                <a:ea typeface="SimSun" panose="02010600030101010101" pitchFamily="2" charset="-122"/>
              </a:rPr>
              <a:t>0</a:t>
            </a:r>
            <a:r>
              <a:rPr lang="en-US" altLang="zh-CN" sz="1800" smtClean="0">
                <a:ea typeface="SimSun" panose="02010600030101010101" pitchFamily="2" charset="-122"/>
              </a:rPr>
              <a:t>Z</a:t>
            </a:r>
          </a:p>
          <a:p>
            <a:pPr marL="60325" indent="-15875" eaLnBrk="1" hangingPunct="1">
              <a:lnSpc>
                <a:spcPct val="80000"/>
              </a:lnSpc>
              <a:buFontTx/>
              <a:buNone/>
            </a:pPr>
            <a:r>
              <a:rPr lang="en-US" altLang="zh-CN" sz="1800" smtClean="0">
                <a:ea typeface="SimSun" panose="02010600030101010101" pitchFamily="2" charset="-122"/>
              </a:rPr>
              <a:t>P(aa) = </a:t>
            </a:r>
            <a:r>
              <a:rPr lang="en-US" altLang="zh-CN" sz="1800" smtClean="0">
                <a:solidFill>
                  <a:schemeClr val="accent2"/>
                </a:solidFill>
                <a:ea typeface="SimSun" panose="02010600030101010101" pitchFamily="2" charset="-122"/>
              </a:rPr>
              <a:t>0</a:t>
            </a:r>
            <a:r>
              <a:rPr lang="en-US" altLang="zh-CN" sz="1800" smtClean="0">
                <a:ea typeface="SimSun" panose="02010600030101010101" pitchFamily="2" charset="-122"/>
              </a:rPr>
              <a:t>U + </a:t>
            </a:r>
            <a:r>
              <a:rPr lang="en-US" altLang="zh-CN" sz="1800" smtClean="0">
                <a:solidFill>
                  <a:schemeClr val="accent2"/>
                </a:solidFill>
                <a:ea typeface="SimSun" panose="02010600030101010101" pitchFamily="2" charset="-122"/>
              </a:rPr>
              <a:t>0</a:t>
            </a:r>
            <a:r>
              <a:rPr lang="en-US" altLang="zh-CN" sz="1800" smtClean="0">
                <a:ea typeface="SimSun" panose="02010600030101010101" pitchFamily="2" charset="-122"/>
              </a:rPr>
              <a:t>V + </a:t>
            </a:r>
            <a:r>
              <a:rPr lang="en-US" altLang="zh-CN" sz="1800" smtClean="0">
                <a:solidFill>
                  <a:schemeClr val="accent2"/>
                </a:solidFill>
                <a:ea typeface="SimSun" panose="02010600030101010101" pitchFamily="2" charset="-122"/>
              </a:rPr>
              <a:t>0</a:t>
            </a:r>
            <a:r>
              <a:rPr lang="en-US" altLang="zh-CN" sz="1800" smtClean="0">
                <a:ea typeface="SimSun" panose="02010600030101010101" pitchFamily="2" charset="-122"/>
              </a:rPr>
              <a:t>W + </a:t>
            </a:r>
            <a:r>
              <a:rPr lang="en-US" altLang="zh-CN" sz="1800" smtClean="0">
                <a:solidFill>
                  <a:schemeClr val="accent2"/>
                </a:solidFill>
                <a:ea typeface="SimSun" panose="02010600030101010101" pitchFamily="2" charset="-122"/>
              </a:rPr>
              <a:t>0.25</a:t>
            </a:r>
            <a:r>
              <a:rPr lang="en-US" altLang="zh-CN" sz="1800" smtClean="0">
                <a:ea typeface="SimSun" panose="02010600030101010101" pitchFamily="2" charset="-122"/>
              </a:rPr>
              <a:t>X + </a:t>
            </a:r>
            <a:r>
              <a:rPr lang="en-US" altLang="zh-CN" sz="1800" smtClean="0">
                <a:solidFill>
                  <a:schemeClr val="accent2"/>
                </a:solidFill>
                <a:ea typeface="SimSun" panose="02010600030101010101" pitchFamily="2" charset="-122"/>
              </a:rPr>
              <a:t>0.5</a:t>
            </a:r>
            <a:r>
              <a:rPr lang="en-US" altLang="zh-CN" sz="1800" smtClean="0">
                <a:ea typeface="SimSun" panose="02010600030101010101" pitchFamily="2" charset="-122"/>
              </a:rPr>
              <a:t>Y + </a:t>
            </a:r>
            <a:r>
              <a:rPr lang="en-US" altLang="zh-CN" sz="1800" smtClean="0">
                <a:solidFill>
                  <a:schemeClr val="accent2"/>
                </a:solidFill>
                <a:ea typeface="SimSun" panose="02010600030101010101" pitchFamily="2" charset="-122"/>
              </a:rPr>
              <a:t>1</a:t>
            </a:r>
            <a:r>
              <a:rPr lang="en-US" altLang="zh-CN" sz="1800" smtClean="0">
                <a:ea typeface="SimSun" panose="02010600030101010101" pitchFamily="2" charset="-122"/>
              </a:rPr>
              <a:t>Z</a:t>
            </a: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Mating type frequency table</a:t>
            </a:r>
          </a:p>
        </p:txBody>
      </p:sp>
      <p:graphicFrame>
        <p:nvGraphicFramePr>
          <p:cNvPr id="540676" name="Group 4"/>
          <p:cNvGraphicFramePr>
            <a:graphicFrameLocks noGrp="1"/>
          </p:cNvGraphicFramePr>
          <p:nvPr>
            <p:ph sz="half" idx="1"/>
          </p:nvPr>
        </p:nvGraphicFramePr>
        <p:xfrm>
          <a:off x="457200" y="1447800"/>
          <a:ext cx="8229600" cy="3352801"/>
        </p:xfrm>
        <a:graphic>
          <a:graphicData uri="http://schemas.openxmlformats.org/drawingml/2006/table">
            <a:tbl>
              <a:tblPr/>
              <a:tblGrid>
                <a:gridCol w="1576388"/>
                <a:gridCol w="1400175"/>
                <a:gridCol w="1751012"/>
                <a:gridCol w="1751013"/>
                <a:gridCol w="1751012"/>
              </a:tblGrid>
              <a:tr h="47942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mating-type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Frequency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P(child is AA)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P(child is Aa)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P(child is aa)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U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V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0.5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0.5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W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X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0.25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0.5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0.25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Y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0.5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0.5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Z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33" name="Rectangle 54"/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5029200"/>
            <a:ext cx="8077200" cy="1600200"/>
          </a:xfrm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60325" indent="-15875" eaLnBrk="1" hangingPunct="1">
              <a:lnSpc>
                <a:spcPct val="80000"/>
              </a:lnSpc>
              <a:buFontTx/>
              <a:buNone/>
            </a:pPr>
            <a:r>
              <a:rPr lang="en-US" altLang="zh-CN" sz="1800" smtClean="0">
                <a:solidFill>
                  <a:schemeClr val="accent1"/>
                </a:solidFill>
                <a:ea typeface="SimSun" panose="02010600030101010101" pitchFamily="2" charset="-122"/>
              </a:rPr>
              <a:t>NOTE:</a:t>
            </a:r>
          </a:p>
          <a:p>
            <a:pPr marL="60325" indent="-15875" eaLnBrk="1" hangingPunct="1">
              <a:lnSpc>
                <a:spcPct val="80000"/>
              </a:lnSpc>
              <a:buFontTx/>
              <a:buNone/>
            </a:pPr>
            <a:r>
              <a:rPr lang="en-US" altLang="zh-CN" sz="1800" smtClean="0">
                <a:solidFill>
                  <a:schemeClr val="accent1"/>
                </a:solidFill>
                <a:ea typeface="SimSun" panose="02010600030101010101" pitchFamily="2" charset="-122"/>
              </a:rPr>
              <a:t>Assortative mating leads to changes in genotype frequencies.</a:t>
            </a:r>
          </a:p>
          <a:p>
            <a:pPr marL="60325" indent="-15875" eaLnBrk="1" hangingPunct="1">
              <a:lnSpc>
                <a:spcPct val="80000"/>
              </a:lnSpc>
              <a:buFontTx/>
              <a:buNone/>
            </a:pPr>
            <a:endParaRPr lang="en-US" altLang="zh-CN" sz="1800" smtClean="0">
              <a:solidFill>
                <a:schemeClr val="accent1"/>
              </a:solidFill>
              <a:ea typeface="SimSun" panose="02010600030101010101" pitchFamily="2" charset="-122"/>
            </a:endParaRPr>
          </a:p>
          <a:p>
            <a:pPr marL="60325" indent="-15875" eaLnBrk="1" hangingPunct="1">
              <a:lnSpc>
                <a:spcPct val="80000"/>
              </a:lnSpc>
              <a:buFontTx/>
              <a:buNone/>
            </a:pPr>
            <a:r>
              <a:rPr lang="en-US" altLang="zh-CN" sz="1800" smtClean="0">
                <a:solidFill>
                  <a:schemeClr val="accent1"/>
                </a:solidFill>
                <a:ea typeface="SimSun" panose="02010600030101010101" pitchFamily="2" charset="-122"/>
              </a:rPr>
              <a:t>Therefore, except under specific circumstances, mating frequencies (U-Z) will also change after every generation.</a:t>
            </a:r>
            <a:endParaRPr lang="en-US" sz="200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Mating type freq. under different mating systems</a:t>
            </a:r>
            <a:r>
              <a:rPr lang="en-US" sz="2800" smtClean="0"/>
              <a:t> </a:t>
            </a:r>
          </a:p>
        </p:txBody>
      </p:sp>
      <p:graphicFrame>
        <p:nvGraphicFramePr>
          <p:cNvPr id="551009" name="Group 97"/>
          <p:cNvGraphicFramePr>
            <a:graphicFrameLocks noGrp="1"/>
          </p:cNvGraphicFramePr>
          <p:nvPr>
            <p:ph sz="half" idx="1"/>
          </p:nvPr>
        </p:nvGraphicFramePr>
        <p:xfrm>
          <a:off x="609600" y="1447800"/>
          <a:ext cx="8305800" cy="3078284"/>
        </p:xfrm>
        <a:graphic>
          <a:graphicData uri="http://schemas.openxmlformats.org/drawingml/2006/table">
            <a:tbl>
              <a:tblPr/>
              <a:tblGrid>
                <a:gridCol w="1793875"/>
                <a:gridCol w="1927225"/>
                <a:gridCol w="1231900"/>
                <a:gridCol w="1957388"/>
                <a:gridCol w="1395412"/>
              </a:tblGrid>
              <a:tr h="7009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mating type</a:t>
                      </a:r>
                    </a:p>
                  </a:txBody>
                  <a:tcPr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HWE (random)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complete positive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complete negative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general 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961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</a:p>
                  </a:txBody>
                  <a:tcPr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20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</a:p>
                  </a:txBody>
                  <a:tcPr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2DH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(DH)/(DH+DR+HR)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</a:p>
                  </a:txBody>
                  <a:tcPr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2DR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(DR)/(DH+DR+HR)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</a:p>
                  </a:txBody>
                  <a:tcPr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  <a:endParaRPr kumimoji="0" lang="en-US" sz="20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</a:p>
                  </a:txBody>
                  <a:tcPr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2HR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(HR)/(DH+DR+HR)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</a:p>
                  </a:txBody>
                  <a:tcPr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  <a:endParaRPr kumimoji="0" lang="en-US" sz="20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57" name="Rectangle 61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4724400"/>
            <a:ext cx="8229600" cy="1905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P(AA) = D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P(Aa) = H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P(aa) = R</a:t>
            </a:r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mating type frequencies always sum to 1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many different (potentially complex) mating schemes are possible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ChangeArrowheads="1"/>
          </p:cNvSpPr>
          <p:nvPr/>
        </p:nvSpPr>
        <p:spPr bwMode="auto">
          <a:xfrm>
            <a:off x="8686800" y="0"/>
            <a:ext cx="457200" cy="6858000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Multiple choice 1:</a:t>
            </a:r>
          </a:p>
        </p:txBody>
      </p:sp>
      <p:graphicFrame>
        <p:nvGraphicFramePr>
          <p:cNvPr id="539652" name="Group 4"/>
          <p:cNvGraphicFramePr>
            <a:graphicFrameLocks noGrp="1"/>
          </p:cNvGraphicFramePr>
          <p:nvPr>
            <p:ph sz="half" idx="1"/>
          </p:nvPr>
        </p:nvGraphicFramePr>
        <p:xfrm>
          <a:off x="457200" y="1447800"/>
          <a:ext cx="8229600" cy="2560635"/>
        </p:xfrm>
        <a:graphic>
          <a:graphicData uri="http://schemas.openxmlformats.org/drawingml/2006/table">
            <a:tbl>
              <a:tblPr/>
              <a:tblGrid>
                <a:gridCol w="1576388"/>
                <a:gridCol w="1400175"/>
                <a:gridCol w="1751012"/>
                <a:gridCol w="1751013"/>
                <a:gridCol w="1751012"/>
              </a:tblGrid>
              <a:tr h="36580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mating-type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frequency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P(child is AA)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P(child is Aa)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P(child is aa)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U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V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0.5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0.5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W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X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0.25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0.5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0.25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Y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0.5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0.5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Z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82" name="Rectangle 5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4114800"/>
            <a:ext cx="8229600" cy="2362200"/>
          </a:xfrm>
        </p:spPr>
        <p:txBody>
          <a:bodyPr/>
          <a:lstStyle/>
          <a:p>
            <a:pPr marL="60325" indent="-15875"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>
                <a:ea typeface="SimSun" panose="02010600030101010101" pitchFamily="2" charset="-122"/>
              </a:rPr>
              <a:t>Given the following genotype frequencies at generation 0 </a:t>
            </a:r>
          </a:p>
          <a:p>
            <a:pPr marL="60325" indent="-15875"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>
                <a:ea typeface="SimSun" panose="02010600030101010101" pitchFamily="2" charset="-122"/>
              </a:rPr>
              <a:t>P(AA) = D </a:t>
            </a:r>
          </a:p>
          <a:p>
            <a:pPr marL="60325" indent="-15875"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>
                <a:ea typeface="SimSun" panose="02010600030101010101" pitchFamily="2" charset="-122"/>
              </a:rPr>
              <a:t>P(Aa) = H </a:t>
            </a:r>
          </a:p>
          <a:p>
            <a:pPr marL="60325" indent="-15875"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>
                <a:ea typeface="SimSun" panose="02010600030101010101" pitchFamily="2" charset="-122"/>
              </a:rPr>
              <a:t>P(aa) = R  			(assume D, H, and R are non-zero)</a:t>
            </a:r>
          </a:p>
          <a:p>
            <a:pPr marL="60325" indent="-15875" eaLnBrk="1" hangingPunct="1">
              <a:lnSpc>
                <a:spcPct val="80000"/>
              </a:lnSpc>
              <a:buFontTx/>
              <a:buNone/>
            </a:pPr>
            <a:endParaRPr lang="en-US" altLang="zh-CN" sz="1600" smtClean="0">
              <a:ea typeface="SimSun" panose="02010600030101010101" pitchFamily="2" charset="-122"/>
            </a:endParaRPr>
          </a:p>
          <a:p>
            <a:pPr marL="60325" indent="-15875"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>
                <a:ea typeface="SimSun" panose="02010600030101010101" pitchFamily="2" charset="-122"/>
              </a:rPr>
              <a:t>Which of the following values for U-Z would be most consistent with </a:t>
            </a:r>
            <a:r>
              <a:rPr lang="en-US" altLang="zh-CN" sz="1600" b="1" smtClean="0">
                <a:ea typeface="SimSun" panose="02010600030101010101" pitchFamily="2" charset="-122"/>
              </a:rPr>
              <a:t>positive</a:t>
            </a:r>
            <a:r>
              <a:rPr lang="en-US" altLang="zh-CN" sz="1600" smtClean="0">
                <a:ea typeface="SimSun" panose="02010600030101010101" pitchFamily="2" charset="-122"/>
              </a:rPr>
              <a:t> assortative mating?</a:t>
            </a:r>
            <a:endParaRPr lang="en-US" altLang="zh-CN" sz="1600" i="1" smtClean="0">
              <a:ea typeface="SimSun" panose="02010600030101010101" pitchFamily="2" charset="-122"/>
            </a:endParaRPr>
          </a:p>
          <a:p>
            <a:pPr marL="1104900" lvl="1" indent="-457200"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>
                <a:ea typeface="SimSun" panose="02010600030101010101" pitchFamily="2" charset="-122"/>
              </a:rPr>
              <a:t>(a)</a:t>
            </a:r>
            <a:r>
              <a:rPr lang="en-US" altLang="zh-CN" sz="1600" i="1" smtClean="0">
                <a:ea typeface="SimSun" panose="02010600030101010101" pitchFamily="2" charset="-122"/>
              </a:rPr>
              <a:t> U</a:t>
            </a:r>
            <a:r>
              <a:rPr lang="en-US" altLang="zh-CN" sz="1600" smtClean="0">
                <a:ea typeface="SimSun" panose="02010600030101010101" pitchFamily="2" charset="-122"/>
              </a:rPr>
              <a:t> &lt; D</a:t>
            </a:r>
            <a:r>
              <a:rPr lang="en-US" altLang="zh-CN" sz="1600" baseline="30000" smtClean="0">
                <a:ea typeface="SimSun" panose="02010600030101010101" pitchFamily="2" charset="-122"/>
              </a:rPr>
              <a:t>2</a:t>
            </a:r>
            <a:r>
              <a:rPr lang="en-US" altLang="zh-CN" sz="1600" smtClean="0">
                <a:ea typeface="SimSun" panose="02010600030101010101" pitchFamily="2" charset="-122"/>
              </a:rPr>
              <a:t>; </a:t>
            </a:r>
            <a:r>
              <a:rPr lang="en-US" altLang="zh-CN" sz="1600" i="1" smtClean="0">
                <a:ea typeface="SimSun" panose="02010600030101010101" pitchFamily="2" charset="-122"/>
              </a:rPr>
              <a:t>X</a:t>
            </a:r>
            <a:r>
              <a:rPr lang="en-US" altLang="zh-CN" sz="1600" smtClean="0">
                <a:ea typeface="SimSun" panose="02010600030101010101" pitchFamily="2" charset="-122"/>
              </a:rPr>
              <a:t> = 0; and </a:t>
            </a:r>
            <a:r>
              <a:rPr lang="en-US" altLang="zh-CN" sz="1600" i="1" smtClean="0">
                <a:ea typeface="SimSun" panose="02010600030101010101" pitchFamily="2" charset="-122"/>
              </a:rPr>
              <a:t>Z</a:t>
            </a:r>
            <a:r>
              <a:rPr lang="en-US" altLang="zh-CN" sz="1600" smtClean="0">
                <a:ea typeface="SimSun" panose="02010600030101010101" pitchFamily="2" charset="-122"/>
              </a:rPr>
              <a:t> = 0</a:t>
            </a:r>
            <a:endParaRPr lang="en-US" altLang="zh-CN" sz="1600" i="1" smtClean="0">
              <a:ea typeface="SimSun" panose="02010600030101010101" pitchFamily="2" charset="-122"/>
            </a:endParaRPr>
          </a:p>
          <a:p>
            <a:pPr marL="1104900" lvl="1" indent="-457200"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>
                <a:ea typeface="SimSun" panose="02010600030101010101" pitchFamily="2" charset="-122"/>
              </a:rPr>
              <a:t>(b)</a:t>
            </a:r>
            <a:r>
              <a:rPr lang="en-US" altLang="zh-CN" sz="1600" i="1" smtClean="0">
                <a:ea typeface="SimSun" panose="02010600030101010101" pitchFamily="2" charset="-122"/>
              </a:rPr>
              <a:t> U</a:t>
            </a:r>
            <a:r>
              <a:rPr lang="en-US" altLang="zh-CN" sz="1600" smtClean="0">
                <a:ea typeface="SimSun" panose="02010600030101010101" pitchFamily="2" charset="-122"/>
              </a:rPr>
              <a:t> = D</a:t>
            </a:r>
            <a:r>
              <a:rPr lang="en-US" altLang="zh-CN" sz="1600" baseline="30000" smtClean="0">
                <a:ea typeface="SimSun" panose="02010600030101010101" pitchFamily="2" charset="-122"/>
              </a:rPr>
              <a:t>2</a:t>
            </a:r>
            <a:r>
              <a:rPr lang="en-US" altLang="zh-CN" sz="1600" smtClean="0">
                <a:ea typeface="SimSun" panose="02010600030101010101" pitchFamily="2" charset="-122"/>
              </a:rPr>
              <a:t>; </a:t>
            </a:r>
            <a:r>
              <a:rPr lang="en-US" altLang="zh-CN" sz="1600" i="1" smtClean="0">
                <a:ea typeface="SimSun" panose="02010600030101010101" pitchFamily="2" charset="-122"/>
              </a:rPr>
              <a:t>X</a:t>
            </a:r>
            <a:r>
              <a:rPr lang="en-US" altLang="zh-CN" sz="1600" smtClean="0">
                <a:ea typeface="SimSun" panose="02010600030101010101" pitchFamily="2" charset="-122"/>
              </a:rPr>
              <a:t> = H</a:t>
            </a:r>
            <a:r>
              <a:rPr lang="en-US" altLang="zh-CN" sz="1600" baseline="30000" smtClean="0">
                <a:ea typeface="SimSun" panose="02010600030101010101" pitchFamily="2" charset="-122"/>
              </a:rPr>
              <a:t>2</a:t>
            </a:r>
            <a:r>
              <a:rPr lang="en-US" altLang="zh-CN" sz="1600" smtClean="0">
                <a:ea typeface="SimSun" panose="02010600030101010101" pitchFamily="2" charset="-122"/>
              </a:rPr>
              <a:t>; and </a:t>
            </a:r>
            <a:r>
              <a:rPr lang="en-US" altLang="zh-CN" sz="1600" i="1" smtClean="0">
                <a:ea typeface="SimSun" panose="02010600030101010101" pitchFamily="2" charset="-122"/>
              </a:rPr>
              <a:t>Z</a:t>
            </a:r>
            <a:r>
              <a:rPr lang="en-US" altLang="zh-CN" sz="1600" smtClean="0">
                <a:ea typeface="SimSun" panose="02010600030101010101" pitchFamily="2" charset="-122"/>
              </a:rPr>
              <a:t> = R</a:t>
            </a:r>
            <a:r>
              <a:rPr lang="en-US" altLang="zh-CN" sz="1600" baseline="30000" smtClean="0">
                <a:ea typeface="SimSun" panose="02010600030101010101" pitchFamily="2" charset="-122"/>
              </a:rPr>
              <a:t>2</a:t>
            </a:r>
            <a:r>
              <a:rPr lang="en-US" altLang="zh-CN" sz="1600" smtClean="0">
                <a:ea typeface="SimSun" panose="02010600030101010101" pitchFamily="2" charset="-122"/>
              </a:rPr>
              <a:t> </a:t>
            </a:r>
            <a:endParaRPr lang="en-US" altLang="zh-CN" sz="1600" i="1" smtClean="0">
              <a:ea typeface="SimSun" panose="02010600030101010101" pitchFamily="2" charset="-122"/>
            </a:endParaRPr>
          </a:p>
          <a:p>
            <a:pPr marL="1104900" lvl="1" indent="-457200"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>
                <a:ea typeface="SimSun" panose="02010600030101010101" pitchFamily="2" charset="-122"/>
              </a:rPr>
              <a:t>(c)</a:t>
            </a:r>
            <a:r>
              <a:rPr lang="en-US" altLang="zh-CN" sz="1600" i="1" smtClean="0">
                <a:ea typeface="SimSun" panose="02010600030101010101" pitchFamily="2" charset="-122"/>
              </a:rPr>
              <a:t> V</a:t>
            </a:r>
            <a:r>
              <a:rPr lang="en-US" altLang="zh-CN" sz="1600" smtClean="0">
                <a:ea typeface="SimSun" panose="02010600030101010101" pitchFamily="2" charset="-122"/>
              </a:rPr>
              <a:t> &lt; 2DH; </a:t>
            </a:r>
            <a:r>
              <a:rPr lang="en-US" altLang="zh-CN" sz="1600" i="1" smtClean="0">
                <a:ea typeface="SimSun" panose="02010600030101010101" pitchFamily="2" charset="-122"/>
              </a:rPr>
              <a:t>W</a:t>
            </a:r>
            <a:r>
              <a:rPr lang="en-US" altLang="zh-CN" sz="1600" smtClean="0">
                <a:ea typeface="SimSun" panose="02010600030101010101" pitchFamily="2" charset="-122"/>
              </a:rPr>
              <a:t> &lt; 2DR; and </a:t>
            </a:r>
            <a:r>
              <a:rPr lang="en-US" altLang="zh-CN" sz="1600" i="1" smtClean="0">
                <a:ea typeface="SimSun" panose="02010600030101010101" pitchFamily="2" charset="-122"/>
              </a:rPr>
              <a:t>Y</a:t>
            </a:r>
            <a:r>
              <a:rPr lang="en-US" altLang="zh-CN" sz="1600" smtClean="0">
                <a:ea typeface="SimSun" panose="02010600030101010101" pitchFamily="2" charset="-122"/>
              </a:rPr>
              <a:t> &lt; 2HR</a:t>
            </a:r>
            <a:endParaRPr lang="en-US" sz="1600" smtClean="0">
              <a:ea typeface="SimSun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ChangeArrowheads="1"/>
          </p:cNvSpPr>
          <p:nvPr/>
        </p:nvSpPr>
        <p:spPr bwMode="auto">
          <a:xfrm>
            <a:off x="8686800" y="0"/>
            <a:ext cx="457200" cy="6858000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Multiple choice 1:</a:t>
            </a:r>
          </a:p>
        </p:txBody>
      </p:sp>
      <p:graphicFrame>
        <p:nvGraphicFramePr>
          <p:cNvPr id="553988" name="Group 4"/>
          <p:cNvGraphicFramePr>
            <a:graphicFrameLocks noGrp="1"/>
          </p:cNvGraphicFramePr>
          <p:nvPr>
            <p:ph sz="half" idx="1"/>
          </p:nvPr>
        </p:nvGraphicFramePr>
        <p:xfrm>
          <a:off x="457200" y="1447800"/>
          <a:ext cx="8229600" cy="2560635"/>
        </p:xfrm>
        <a:graphic>
          <a:graphicData uri="http://schemas.openxmlformats.org/drawingml/2006/table">
            <a:tbl>
              <a:tblPr/>
              <a:tblGrid>
                <a:gridCol w="1576388"/>
                <a:gridCol w="1400175"/>
                <a:gridCol w="1751012"/>
                <a:gridCol w="1751013"/>
                <a:gridCol w="1751012"/>
              </a:tblGrid>
              <a:tr h="36580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mating-type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frequency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P(child is AA)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P(child is Aa)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P(child is aa)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U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V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0.5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0.5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W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X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0.25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0.5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0.25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Y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0.5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0.5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Z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606" name="Rectangle 5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4114800"/>
            <a:ext cx="8229600" cy="2362200"/>
          </a:xfrm>
        </p:spPr>
        <p:txBody>
          <a:bodyPr/>
          <a:lstStyle/>
          <a:p>
            <a:pPr marL="60325" indent="-15875"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>
                <a:ea typeface="SimSun" panose="02010600030101010101" pitchFamily="2" charset="-122"/>
              </a:rPr>
              <a:t>Given the following genotype frequencies at generation 0 </a:t>
            </a:r>
          </a:p>
          <a:p>
            <a:pPr marL="60325" indent="-15875"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>
                <a:ea typeface="SimSun" panose="02010600030101010101" pitchFamily="2" charset="-122"/>
              </a:rPr>
              <a:t>P(AA) = D </a:t>
            </a:r>
          </a:p>
          <a:p>
            <a:pPr marL="60325" indent="-15875"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>
                <a:ea typeface="SimSun" panose="02010600030101010101" pitchFamily="2" charset="-122"/>
              </a:rPr>
              <a:t>P(Aa) = H </a:t>
            </a:r>
          </a:p>
          <a:p>
            <a:pPr marL="60325" indent="-15875"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>
                <a:ea typeface="SimSun" panose="02010600030101010101" pitchFamily="2" charset="-122"/>
              </a:rPr>
              <a:t>P(aa) = R  			(assume D, H, and R are non-zero)</a:t>
            </a:r>
          </a:p>
          <a:p>
            <a:pPr marL="60325" indent="-15875" eaLnBrk="1" hangingPunct="1">
              <a:lnSpc>
                <a:spcPct val="80000"/>
              </a:lnSpc>
              <a:buFontTx/>
              <a:buNone/>
            </a:pPr>
            <a:endParaRPr lang="en-US" altLang="zh-CN" sz="1600" smtClean="0">
              <a:ea typeface="SimSun" panose="02010600030101010101" pitchFamily="2" charset="-122"/>
            </a:endParaRPr>
          </a:p>
          <a:p>
            <a:pPr marL="60325" indent="-15875"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>
                <a:ea typeface="SimSun" panose="02010600030101010101" pitchFamily="2" charset="-122"/>
              </a:rPr>
              <a:t>Which of the following values for U-Z would be most consistent with </a:t>
            </a:r>
            <a:r>
              <a:rPr lang="en-US" altLang="zh-CN" sz="1600" b="1" smtClean="0">
                <a:ea typeface="SimSun" panose="02010600030101010101" pitchFamily="2" charset="-122"/>
              </a:rPr>
              <a:t>positive</a:t>
            </a:r>
            <a:r>
              <a:rPr lang="en-US" altLang="zh-CN" sz="1600" smtClean="0">
                <a:ea typeface="SimSun" panose="02010600030101010101" pitchFamily="2" charset="-122"/>
              </a:rPr>
              <a:t> assortative mating?</a:t>
            </a:r>
            <a:endParaRPr lang="en-US" altLang="zh-CN" sz="1600" i="1" smtClean="0">
              <a:ea typeface="SimSun" panose="02010600030101010101" pitchFamily="2" charset="-122"/>
            </a:endParaRPr>
          </a:p>
          <a:p>
            <a:pPr marL="1104900" lvl="1" indent="-457200"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>
                <a:ea typeface="SimSun" panose="02010600030101010101" pitchFamily="2" charset="-122"/>
              </a:rPr>
              <a:t>(a)</a:t>
            </a:r>
            <a:r>
              <a:rPr lang="en-US" altLang="zh-CN" sz="1600" i="1" smtClean="0">
                <a:ea typeface="SimSun" panose="02010600030101010101" pitchFamily="2" charset="-122"/>
              </a:rPr>
              <a:t> U</a:t>
            </a:r>
            <a:r>
              <a:rPr lang="en-US" altLang="zh-CN" sz="1600" smtClean="0">
                <a:ea typeface="SimSun" panose="02010600030101010101" pitchFamily="2" charset="-122"/>
              </a:rPr>
              <a:t> &lt; D</a:t>
            </a:r>
            <a:r>
              <a:rPr lang="en-US" altLang="zh-CN" sz="1600" baseline="30000" smtClean="0">
                <a:ea typeface="SimSun" panose="02010600030101010101" pitchFamily="2" charset="-122"/>
              </a:rPr>
              <a:t>2</a:t>
            </a:r>
            <a:r>
              <a:rPr lang="en-US" altLang="zh-CN" sz="1600" smtClean="0">
                <a:ea typeface="SimSun" panose="02010600030101010101" pitchFamily="2" charset="-122"/>
              </a:rPr>
              <a:t>; </a:t>
            </a:r>
            <a:r>
              <a:rPr lang="en-US" altLang="zh-CN" sz="1600" i="1" smtClean="0">
                <a:ea typeface="SimSun" panose="02010600030101010101" pitchFamily="2" charset="-122"/>
              </a:rPr>
              <a:t>X</a:t>
            </a:r>
            <a:r>
              <a:rPr lang="en-US" altLang="zh-CN" sz="1600" smtClean="0">
                <a:ea typeface="SimSun" panose="02010600030101010101" pitchFamily="2" charset="-122"/>
              </a:rPr>
              <a:t> = 0; and </a:t>
            </a:r>
            <a:r>
              <a:rPr lang="en-US" altLang="zh-CN" sz="1600" i="1" smtClean="0">
                <a:ea typeface="SimSun" panose="02010600030101010101" pitchFamily="2" charset="-122"/>
              </a:rPr>
              <a:t>Z</a:t>
            </a:r>
            <a:r>
              <a:rPr lang="en-US" altLang="zh-CN" sz="1600" smtClean="0">
                <a:ea typeface="SimSun" panose="02010600030101010101" pitchFamily="2" charset="-122"/>
              </a:rPr>
              <a:t> = 0</a:t>
            </a:r>
            <a:endParaRPr lang="en-US" altLang="zh-CN" sz="1600" i="1" smtClean="0">
              <a:ea typeface="SimSun" panose="02010600030101010101" pitchFamily="2" charset="-122"/>
            </a:endParaRPr>
          </a:p>
          <a:p>
            <a:pPr marL="1104900" lvl="1" indent="-457200"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>
                <a:ea typeface="SimSun" panose="02010600030101010101" pitchFamily="2" charset="-122"/>
              </a:rPr>
              <a:t>(b)</a:t>
            </a:r>
            <a:r>
              <a:rPr lang="en-US" altLang="zh-CN" sz="1600" i="1" smtClean="0">
                <a:ea typeface="SimSun" panose="02010600030101010101" pitchFamily="2" charset="-122"/>
              </a:rPr>
              <a:t> U</a:t>
            </a:r>
            <a:r>
              <a:rPr lang="en-US" altLang="zh-CN" sz="1600" smtClean="0">
                <a:ea typeface="SimSun" panose="02010600030101010101" pitchFamily="2" charset="-122"/>
              </a:rPr>
              <a:t> = D</a:t>
            </a:r>
            <a:r>
              <a:rPr lang="en-US" altLang="zh-CN" sz="1600" baseline="30000" smtClean="0">
                <a:ea typeface="SimSun" panose="02010600030101010101" pitchFamily="2" charset="-122"/>
              </a:rPr>
              <a:t>2</a:t>
            </a:r>
            <a:r>
              <a:rPr lang="en-US" altLang="zh-CN" sz="1600" smtClean="0">
                <a:ea typeface="SimSun" panose="02010600030101010101" pitchFamily="2" charset="-122"/>
              </a:rPr>
              <a:t>; </a:t>
            </a:r>
            <a:r>
              <a:rPr lang="en-US" altLang="zh-CN" sz="1600" i="1" smtClean="0">
                <a:ea typeface="SimSun" panose="02010600030101010101" pitchFamily="2" charset="-122"/>
              </a:rPr>
              <a:t>X</a:t>
            </a:r>
            <a:r>
              <a:rPr lang="en-US" altLang="zh-CN" sz="1600" smtClean="0">
                <a:ea typeface="SimSun" panose="02010600030101010101" pitchFamily="2" charset="-122"/>
              </a:rPr>
              <a:t> = H</a:t>
            </a:r>
            <a:r>
              <a:rPr lang="en-US" altLang="zh-CN" sz="1600" baseline="30000" smtClean="0">
                <a:ea typeface="SimSun" panose="02010600030101010101" pitchFamily="2" charset="-122"/>
              </a:rPr>
              <a:t>2</a:t>
            </a:r>
            <a:r>
              <a:rPr lang="en-US" altLang="zh-CN" sz="1600" smtClean="0">
                <a:ea typeface="SimSun" panose="02010600030101010101" pitchFamily="2" charset="-122"/>
              </a:rPr>
              <a:t>; and </a:t>
            </a:r>
            <a:r>
              <a:rPr lang="en-US" altLang="zh-CN" sz="1600" i="1" smtClean="0">
                <a:ea typeface="SimSun" panose="02010600030101010101" pitchFamily="2" charset="-122"/>
              </a:rPr>
              <a:t>Z</a:t>
            </a:r>
            <a:r>
              <a:rPr lang="en-US" altLang="zh-CN" sz="1600" smtClean="0">
                <a:ea typeface="SimSun" panose="02010600030101010101" pitchFamily="2" charset="-122"/>
              </a:rPr>
              <a:t> = R</a:t>
            </a:r>
            <a:r>
              <a:rPr lang="en-US" altLang="zh-CN" sz="1600" baseline="30000" smtClean="0">
                <a:ea typeface="SimSun" panose="02010600030101010101" pitchFamily="2" charset="-122"/>
              </a:rPr>
              <a:t>2</a:t>
            </a:r>
            <a:r>
              <a:rPr lang="en-US" altLang="zh-CN" sz="1600" smtClean="0">
                <a:ea typeface="SimSun" panose="02010600030101010101" pitchFamily="2" charset="-122"/>
              </a:rPr>
              <a:t> </a:t>
            </a:r>
            <a:endParaRPr lang="en-US" altLang="zh-CN" sz="1600" i="1" smtClean="0">
              <a:ea typeface="SimSun" panose="02010600030101010101" pitchFamily="2" charset="-122"/>
            </a:endParaRPr>
          </a:p>
          <a:p>
            <a:pPr marL="1104900" lvl="1" indent="-457200" eaLnBrk="1" hangingPunct="1">
              <a:lnSpc>
                <a:spcPct val="80000"/>
              </a:lnSpc>
              <a:buFontTx/>
              <a:buNone/>
            </a:pPr>
            <a:r>
              <a:rPr lang="en-US" altLang="zh-CN" sz="1600" b="1" smtClean="0">
                <a:solidFill>
                  <a:schemeClr val="accent1"/>
                </a:solidFill>
                <a:ea typeface="SimSun" panose="02010600030101010101" pitchFamily="2" charset="-122"/>
              </a:rPr>
              <a:t>(c)</a:t>
            </a:r>
            <a:r>
              <a:rPr lang="en-US" altLang="zh-CN" sz="1600" b="1" i="1" smtClean="0">
                <a:solidFill>
                  <a:schemeClr val="accent1"/>
                </a:solidFill>
                <a:ea typeface="SimSun" panose="02010600030101010101" pitchFamily="2" charset="-122"/>
              </a:rPr>
              <a:t> V</a:t>
            </a:r>
            <a:r>
              <a:rPr lang="en-US" altLang="zh-CN" sz="1600" b="1" smtClean="0">
                <a:solidFill>
                  <a:schemeClr val="accent1"/>
                </a:solidFill>
                <a:ea typeface="SimSun" panose="02010600030101010101" pitchFamily="2" charset="-122"/>
              </a:rPr>
              <a:t> &lt; 2DH; </a:t>
            </a:r>
            <a:r>
              <a:rPr lang="en-US" altLang="zh-CN" sz="1600" b="1" i="1" smtClean="0">
                <a:solidFill>
                  <a:schemeClr val="accent1"/>
                </a:solidFill>
                <a:ea typeface="SimSun" panose="02010600030101010101" pitchFamily="2" charset="-122"/>
              </a:rPr>
              <a:t>W</a:t>
            </a:r>
            <a:r>
              <a:rPr lang="en-US" altLang="zh-CN" sz="1600" b="1" smtClean="0">
                <a:solidFill>
                  <a:schemeClr val="accent1"/>
                </a:solidFill>
                <a:ea typeface="SimSun" panose="02010600030101010101" pitchFamily="2" charset="-122"/>
              </a:rPr>
              <a:t> &lt; 2DR; and </a:t>
            </a:r>
            <a:r>
              <a:rPr lang="en-US" altLang="zh-CN" sz="1600" b="1" i="1" smtClean="0">
                <a:solidFill>
                  <a:schemeClr val="accent1"/>
                </a:solidFill>
                <a:ea typeface="SimSun" panose="02010600030101010101" pitchFamily="2" charset="-122"/>
              </a:rPr>
              <a:t>Y</a:t>
            </a:r>
            <a:r>
              <a:rPr lang="en-US" altLang="zh-CN" sz="1600" b="1" smtClean="0">
                <a:solidFill>
                  <a:schemeClr val="accent1"/>
                </a:solidFill>
                <a:ea typeface="SimSun" panose="02010600030101010101" pitchFamily="2" charset="-122"/>
              </a:rPr>
              <a:t> &lt; 2HR</a:t>
            </a:r>
            <a:endParaRPr lang="en-US" sz="1600" b="1" smtClean="0">
              <a:solidFill>
                <a:schemeClr val="accent1"/>
              </a:solidFill>
              <a:ea typeface="SimSun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ChangeArrowheads="1"/>
          </p:cNvSpPr>
          <p:nvPr/>
        </p:nvSpPr>
        <p:spPr bwMode="auto">
          <a:xfrm>
            <a:off x="8686800" y="0"/>
            <a:ext cx="457200" cy="6858000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Multiple choice 2:</a:t>
            </a:r>
          </a:p>
        </p:txBody>
      </p:sp>
      <p:graphicFrame>
        <p:nvGraphicFramePr>
          <p:cNvPr id="556036" name="Group 4"/>
          <p:cNvGraphicFramePr>
            <a:graphicFrameLocks noGrp="1"/>
          </p:cNvGraphicFramePr>
          <p:nvPr>
            <p:ph sz="half" idx="1"/>
          </p:nvPr>
        </p:nvGraphicFramePr>
        <p:xfrm>
          <a:off x="457200" y="1447800"/>
          <a:ext cx="8229600" cy="2560635"/>
        </p:xfrm>
        <a:graphic>
          <a:graphicData uri="http://schemas.openxmlformats.org/drawingml/2006/table">
            <a:tbl>
              <a:tblPr/>
              <a:tblGrid>
                <a:gridCol w="1576388"/>
                <a:gridCol w="1400175"/>
                <a:gridCol w="1751012"/>
                <a:gridCol w="1751013"/>
                <a:gridCol w="1751012"/>
              </a:tblGrid>
              <a:tr h="36580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mating-type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frequency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P(child is AA)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P(child is Aa)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P(child is aa)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U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V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0.5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0.5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W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X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0.25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0.5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0.25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Y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0.5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0.5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Z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630" name="Rectangle 5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4114800"/>
            <a:ext cx="8229600" cy="2362200"/>
          </a:xfrm>
        </p:spPr>
        <p:txBody>
          <a:bodyPr/>
          <a:lstStyle/>
          <a:p>
            <a:pPr marL="60325" indent="-15875"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>
                <a:ea typeface="SimSun" panose="02010600030101010101" pitchFamily="2" charset="-122"/>
              </a:rPr>
              <a:t>Given the following genotype frequencies at generation 0 </a:t>
            </a:r>
          </a:p>
          <a:p>
            <a:pPr marL="60325" indent="-15875"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>
                <a:ea typeface="SimSun" panose="02010600030101010101" pitchFamily="2" charset="-122"/>
              </a:rPr>
              <a:t>P(AA) = D </a:t>
            </a:r>
          </a:p>
          <a:p>
            <a:pPr marL="60325" indent="-15875"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>
                <a:ea typeface="SimSun" panose="02010600030101010101" pitchFamily="2" charset="-122"/>
              </a:rPr>
              <a:t>P(Aa) = H </a:t>
            </a:r>
          </a:p>
          <a:p>
            <a:pPr marL="60325" indent="-15875"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>
                <a:ea typeface="SimSun" panose="02010600030101010101" pitchFamily="2" charset="-122"/>
              </a:rPr>
              <a:t>P(aa) = R  			(assume D, H, and R are non-zero)</a:t>
            </a:r>
          </a:p>
          <a:p>
            <a:pPr marL="60325" indent="-15875" eaLnBrk="1" hangingPunct="1">
              <a:lnSpc>
                <a:spcPct val="80000"/>
              </a:lnSpc>
              <a:buFontTx/>
              <a:buNone/>
            </a:pPr>
            <a:endParaRPr lang="en-US" altLang="zh-CN" sz="1600" smtClean="0">
              <a:ea typeface="SimSun" panose="02010600030101010101" pitchFamily="2" charset="-122"/>
            </a:endParaRPr>
          </a:p>
          <a:p>
            <a:pPr marL="60325" indent="-15875"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>
                <a:ea typeface="SimSun" panose="02010600030101010101" pitchFamily="2" charset="-122"/>
              </a:rPr>
              <a:t>Which of the following values for U-Z would be most consistent with </a:t>
            </a:r>
            <a:r>
              <a:rPr lang="en-US" altLang="zh-CN" sz="1600" b="1" smtClean="0">
                <a:solidFill>
                  <a:schemeClr val="accent1"/>
                </a:solidFill>
                <a:ea typeface="SimSun" panose="02010600030101010101" pitchFamily="2" charset="-122"/>
              </a:rPr>
              <a:t>negative</a:t>
            </a:r>
            <a:r>
              <a:rPr lang="en-US" altLang="zh-CN" sz="1600" smtClean="0">
                <a:ea typeface="SimSun" panose="02010600030101010101" pitchFamily="2" charset="-122"/>
              </a:rPr>
              <a:t> assortative mating?</a:t>
            </a:r>
            <a:endParaRPr lang="en-US" altLang="zh-CN" sz="1600" i="1" smtClean="0">
              <a:ea typeface="SimSun" panose="02010600030101010101" pitchFamily="2" charset="-122"/>
            </a:endParaRPr>
          </a:p>
          <a:p>
            <a:pPr marL="1104900" lvl="1" indent="-457200"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>
                <a:ea typeface="SimSun" panose="02010600030101010101" pitchFamily="2" charset="-122"/>
              </a:rPr>
              <a:t>(a)</a:t>
            </a:r>
            <a:r>
              <a:rPr lang="en-US" altLang="zh-CN" sz="1600" i="1" smtClean="0">
                <a:ea typeface="SimSun" panose="02010600030101010101" pitchFamily="2" charset="-122"/>
              </a:rPr>
              <a:t> U</a:t>
            </a:r>
            <a:r>
              <a:rPr lang="en-US" altLang="zh-CN" sz="1600" smtClean="0">
                <a:ea typeface="SimSun" panose="02010600030101010101" pitchFamily="2" charset="-122"/>
              </a:rPr>
              <a:t> &lt; D</a:t>
            </a:r>
            <a:r>
              <a:rPr lang="en-US" altLang="zh-CN" sz="1600" baseline="30000" smtClean="0">
                <a:ea typeface="SimSun" panose="02010600030101010101" pitchFamily="2" charset="-122"/>
              </a:rPr>
              <a:t>2</a:t>
            </a:r>
            <a:r>
              <a:rPr lang="en-US" altLang="zh-CN" sz="1600" smtClean="0">
                <a:ea typeface="SimSun" panose="02010600030101010101" pitchFamily="2" charset="-122"/>
              </a:rPr>
              <a:t>; </a:t>
            </a:r>
            <a:r>
              <a:rPr lang="en-US" altLang="zh-CN" sz="1600" i="1" smtClean="0">
                <a:ea typeface="SimSun" panose="02010600030101010101" pitchFamily="2" charset="-122"/>
              </a:rPr>
              <a:t>X</a:t>
            </a:r>
            <a:r>
              <a:rPr lang="en-US" altLang="zh-CN" sz="1600" smtClean="0">
                <a:ea typeface="SimSun" panose="02010600030101010101" pitchFamily="2" charset="-122"/>
              </a:rPr>
              <a:t> &lt; H</a:t>
            </a:r>
            <a:r>
              <a:rPr lang="en-US" altLang="zh-CN" sz="1600" baseline="30000" smtClean="0">
                <a:ea typeface="SimSun" panose="02010600030101010101" pitchFamily="2" charset="-122"/>
              </a:rPr>
              <a:t>2</a:t>
            </a:r>
            <a:r>
              <a:rPr lang="en-US" altLang="zh-CN" sz="1600" smtClean="0">
                <a:ea typeface="SimSun" panose="02010600030101010101" pitchFamily="2" charset="-122"/>
              </a:rPr>
              <a:t>; and </a:t>
            </a:r>
            <a:r>
              <a:rPr lang="en-US" altLang="zh-CN" sz="1600" i="1" smtClean="0">
                <a:ea typeface="SimSun" panose="02010600030101010101" pitchFamily="2" charset="-122"/>
              </a:rPr>
              <a:t>Z</a:t>
            </a:r>
            <a:r>
              <a:rPr lang="en-US" altLang="zh-CN" sz="1600" smtClean="0">
                <a:ea typeface="SimSun" panose="02010600030101010101" pitchFamily="2" charset="-122"/>
              </a:rPr>
              <a:t> &lt; R</a:t>
            </a:r>
            <a:r>
              <a:rPr lang="en-US" altLang="zh-CN" sz="1600" baseline="30000" smtClean="0">
                <a:ea typeface="SimSun" panose="02010600030101010101" pitchFamily="2" charset="-122"/>
              </a:rPr>
              <a:t>2</a:t>
            </a:r>
          </a:p>
          <a:p>
            <a:pPr marL="1104900" lvl="1" indent="-457200"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>
                <a:ea typeface="SimSun" panose="02010600030101010101" pitchFamily="2" charset="-122"/>
              </a:rPr>
              <a:t>(b)</a:t>
            </a:r>
            <a:r>
              <a:rPr lang="en-US" altLang="zh-CN" sz="1600" i="1" smtClean="0">
                <a:ea typeface="SimSun" panose="02010600030101010101" pitchFamily="2" charset="-122"/>
              </a:rPr>
              <a:t> V</a:t>
            </a:r>
            <a:r>
              <a:rPr lang="en-US" altLang="zh-CN" sz="1600" smtClean="0">
                <a:ea typeface="SimSun" panose="02010600030101010101" pitchFamily="2" charset="-122"/>
              </a:rPr>
              <a:t> &lt; 2DH; </a:t>
            </a:r>
            <a:r>
              <a:rPr lang="en-US" altLang="zh-CN" sz="1600" i="1" smtClean="0">
                <a:ea typeface="SimSun" panose="02010600030101010101" pitchFamily="2" charset="-122"/>
              </a:rPr>
              <a:t>W</a:t>
            </a:r>
            <a:r>
              <a:rPr lang="en-US" altLang="zh-CN" sz="1600" smtClean="0">
                <a:ea typeface="SimSun" panose="02010600030101010101" pitchFamily="2" charset="-122"/>
              </a:rPr>
              <a:t> &lt; 2DR; and </a:t>
            </a:r>
            <a:r>
              <a:rPr lang="en-US" altLang="zh-CN" sz="1600" i="1" smtClean="0">
                <a:ea typeface="SimSun" panose="02010600030101010101" pitchFamily="2" charset="-122"/>
              </a:rPr>
              <a:t>Y</a:t>
            </a:r>
            <a:r>
              <a:rPr lang="en-US" altLang="zh-CN" sz="1600" smtClean="0">
                <a:ea typeface="SimSun" panose="02010600030101010101" pitchFamily="2" charset="-122"/>
              </a:rPr>
              <a:t> &lt; 2HR</a:t>
            </a:r>
            <a:endParaRPr lang="en-US" sz="1600" smtClean="0">
              <a:ea typeface="SimSun" panose="02010600030101010101" pitchFamily="2" charset="-122"/>
            </a:endParaRPr>
          </a:p>
          <a:p>
            <a:pPr marL="1104900" lvl="1" indent="-457200"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>
                <a:ea typeface="SimSun" panose="02010600030101010101" pitchFamily="2" charset="-122"/>
              </a:rPr>
              <a:t>(c)</a:t>
            </a:r>
            <a:r>
              <a:rPr lang="en-US" altLang="zh-CN" sz="1600" i="1" smtClean="0">
                <a:ea typeface="SimSun" panose="02010600030101010101" pitchFamily="2" charset="-122"/>
              </a:rPr>
              <a:t> U</a:t>
            </a:r>
            <a:r>
              <a:rPr lang="en-US" altLang="zh-CN" sz="1600" smtClean="0">
                <a:ea typeface="SimSun" panose="02010600030101010101" pitchFamily="2" charset="-122"/>
              </a:rPr>
              <a:t> = (DH)/(DH+DR+HR); </a:t>
            </a:r>
            <a:r>
              <a:rPr lang="en-US" altLang="zh-CN" sz="1600" i="1" smtClean="0">
                <a:ea typeface="SimSun" panose="02010600030101010101" pitchFamily="2" charset="-122"/>
              </a:rPr>
              <a:t>X</a:t>
            </a:r>
            <a:r>
              <a:rPr lang="en-US" altLang="zh-CN" sz="1600" smtClean="0">
                <a:ea typeface="SimSun" panose="02010600030101010101" pitchFamily="2" charset="-122"/>
              </a:rPr>
              <a:t> = (DR)/(DH+DR+HR); and </a:t>
            </a:r>
            <a:r>
              <a:rPr lang="en-US" altLang="zh-CN" sz="1600" i="1" smtClean="0">
                <a:ea typeface="SimSun" panose="02010600030101010101" pitchFamily="2" charset="-122"/>
              </a:rPr>
              <a:t>Z</a:t>
            </a:r>
            <a:r>
              <a:rPr lang="en-US" altLang="zh-CN" sz="1600" smtClean="0">
                <a:ea typeface="SimSun" panose="02010600030101010101" pitchFamily="2" charset="-122"/>
              </a:rPr>
              <a:t> = (HR)/(DH+DR+HR) </a:t>
            </a:r>
            <a:endParaRPr lang="en-US" altLang="zh-CN" sz="1600" i="1" smtClean="0">
              <a:ea typeface="SimSun" panose="02010600030101010101" pitchFamily="2" charset="-122"/>
            </a:endParaRPr>
          </a:p>
          <a:p>
            <a:pPr marL="1104900" lvl="1" indent="-457200" eaLnBrk="1" hangingPunct="1">
              <a:lnSpc>
                <a:spcPct val="80000"/>
              </a:lnSpc>
              <a:buFontTx/>
              <a:buNone/>
            </a:pPr>
            <a:endParaRPr lang="en-US" sz="1600" i="1" smtClean="0">
              <a:ea typeface="SimSun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ChangeArrowheads="1"/>
          </p:cNvSpPr>
          <p:nvPr/>
        </p:nvSpPr>
        <p:spPr bwMode="auto">
          <a:xfrm>
            <a:off x="8686800" y="0"/>
            <a:ext cx="457200" cy="6858000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Multiple choice 2:</a:t>
            </a:r>
          </a:p>
        </p:txBody>
      </p:sp>
      <p:graphicFrame>
        <p:nvGraphicFramePr>
          <p:cNvPr id="576516" name="Group 4"/>
          <p:cNvGraphicFramePr>
            <a:graphicFrameLocks noGrp="1"/>
          </p:cNvGraphicFramePr>
          <p:nvPr>
            <p:ph sz="half" idx="1"/>
          </p:nvPr>
        </p:nvGraphicFramePr>
        <p:xfrm>
          <a:off x="457200" y="1447800"/>
          <a:ext cx="8229600" cy="2560635"/>
        </p:xfrm>
        <a:graphic>
          <a:graphicData uri="http://schemas.openxmlformats.org/drawingml/2006/table">
            <a:tbl>
              <a:tblPr/>
              <a:tblGrid>
                <a:gridCol w="1576388"/>
                <a:gridCol w="1400175"/>
                <a:gridCol w="1751012"/>
                <a:gridCol w="1751013"/>
                <a:gridCol w="1751012"/>
              </a:tblGrid>
              <a:tr h="36580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mating-type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frequency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P(child is AA)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P(child is Aa)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P(child is aa)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U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V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0.5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0.5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W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X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0.25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0.5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0.25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Y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0.5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0.5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Z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54" name="Rectangle 5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4114800"/>
            <a:ext cx="8229600" cy="2362200"/>
          </a:xfrm>
        </p:spPr>
        <p:txBody>
          <a:bodyPr/>
          <a:lstStyle/>
          <a:p>
            <a:pPr marL="60325" indent="-15875"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>
                <a:ea typeface="SimSun" panose="02010600030101010101" pitchFamily="2" charset="-122"/>
              </a:rPr>
              <a:t>Given the following genotype frequencies at generation 0 </a:t>
            </a:r>
          </a:p>
          <a:p>
            <a:pPr marL="60325" indent="-15875"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>
                <a:ea typeface="SimSun" panose="02010600030101010101" pitchFamily="2" charset="-122"/>
              </a:rPr>
              <a:t>P(AA) = D </a:t>
            </a:r>
          </a:p>
          <a:p>
            <a:pPr marL="60325" indent="-15875"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>
                <a:ea typeface="SimSun" panose="02010600030101010101" pitchFamily="2" charset="-122"/>
              </a:rPr>
              <a:t>P(Aa) = H </a:t>
            </a:r>
          </a:p>
          <a:p>
            <a:pPr marL="60325" indent="-15875"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>
                <a:ea typeface="SimSun" panose="02010600030101010101" pitchFamily="2" charset="-122"/>
              </a:rPr>
              <a:t>P(aa) = R  			(assume D, H, and R are non-zero)</a:t>
            </a:r>
          </a:p>
          <a:p>
            <a:pPr marL="60325" indent="-15875" eaLnBrk="1" hangingPunct="1">
              <a:lnSpc>
                <a:spcPct val="80000"/>
              </a:lnSpc>
              <a:buFontTx/>
              <a:buNone/>
            </a:pPr>
            <a:endParaRPr lang="en-US" altLang="zh-CN" sz="1600" smtClean="0">
              <a:ea typeface="SimSun" panose="02010600030101010101" pitchFamily="2" charset="-122"/>
            </a:endParaRPr>
          </a:p>
          <a:p>
            <a:pPr marL="60325" indent="-15875"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>
                <a:ea typeface="SimSun" panose="02010600030101010101" pitchFamily="2" charset="-122"/>
              </a:rPr>
              <a:t>Which of the following values for U-Z would be most consistent with </a:t>
            </a:r>
            <a:r>
              <a:rPr lang="en-US" altLang="zh-CN" sz="1600" b="1" smtClean="0">
                <a:solidFill>
                  <a:schemeClr val="accent1"/>
                </a:solidFill>
                <a:ea typeface="SimSun" panose="02010600030101010101" pitchFamily="2" charset="-122"/>
              </a:rPr>
              <a:t>negative</a:t>
            </a:r>
            <a:r>
              <a:rPr lang="en-US" altLang="zh-CN" sz="1600" smtClean="0">
                <a:ea typeface="SimSun" panose="02010600030101010101" pitchFamily="2" charset="-122"/>
              </a:rPr>
              <a:t> assortative mating?</a:t>
            </a:r>
            <a:endParaRPr lang="en-US" altLang="zh-CN" sz="1600" i="1" smtClean="0">
              <a:ea typeface="SimSun" panose="02010600030101010101" pitchFamily="2" charset="-122"/>
            </a:endParaRPr>
          </a:p>
          <a:p>
            <a:pPr marL="1104900" lvl="1" indent="-457200" eaLnBrk="1" hangingPunct="1">
              <a:lnSpc>
                <a:spcPct val="80000"/>
              </a:lnSpc>
              <a:buFontTx/>
              <a:buNone/>
            </a:pPr>
            <a:r>
              <a:rPr lang="en-US" altLang="zh-CN" sz="1600" b="1" smtClean="0">
                <a:solidFill>
                  <a:schemeClr val="accent1"/>
                </a:solidFill>
                <a:ea typeface="SimSun" panose="02010600030101010101" pitchFamily="2" charset="-122"/>
              </a:rPr>
              <a:t>(a)</a:t>
            </a:r>
            <a:r>
              <a:rPr lang="en-US" altLang="zh-CN" sz="1600" b="1" i="1" smtClean="0">
                <a:solidFill>
                  <a:schemeClr val="accent1"/>
                </a:solidFill>
                <a:ea typeface="SimSun" panose="02010600030101010101" pitchFamily="2" charset="-122"/>
              </a:rPr>
              <a:t> U</a:t>
            </a:r>
            <a:r>
              <a:rPr lang="en-US" altLang="zh-CN" sz="1600" b="1" smtClean="0">
                <a:solidFill>
                  <a:schemeClr val="accent1"/>
                </a:solidFill>
                <a:ea typeface="SimSun" panose="02010600030101010101" pitchFamily="2" charset="-122"/>
              </a:rPr>
              <a:t> &lt; D</a:t>
            </a:r>
            <a:r>
              <a:rPr lang="en-US" altLang="zh-CN" sz="1600" b="1" baseline="30000" smtClean="0">
                <a:solidFill>
                  <a:schemeClr val="accent1"/>
                </a:solidFill>
                <a:ea typeface="SimSun" panose="02010600030101010101" pitchFamily="2" charset="-122"/>
              </a:rPr>
              <a:t>2</a:t>
            </a:r>
            <a:r>
              <a:rPr lang="en-US" altLang="zh-CN" sz="1600" b="1" smtClean="0">
                <a:solidFill>
                  <a:schemeClr val="accent1"/>
                </a:solidFill>
                <a:ea typeface="SimSun" panose="02010600030101010101" pitchFamily="2" charset="-122"/>
              </a:rPr>
              <a:t>; </a:t>
            </a:r>
            <a:r>
              <a:rPr lang="en-US" altLang="zh-CN" sz="1600" b="1" i="1" smtClean="0">
                <a:solidFill>
                  <a:schemeClr val="accent1"/>
                </a:solidFill>
                <a:ea typeface="SimSun" panose="02010600030101010101" pitchFamily="2" charset="-122"/>
              </a:rPr>
              <a:t>X</a:t>
            </a:r>
            <a:r>
              <a:rPr lang="en-US" altLang="zh-CN" sz="1600" b="1" smtClean="0">
                <a:solidFill>
                  <a:schemeClr val="accent1"/>
                </a:solidFill>
                <a:ea typeface="SimSun" panose="02010600030101010101" pitchFamily="2" charset="-122"/>
              </a:rPr>
              <a:t> &lt; H</a:t>
            </a:r>
            <a:r>
              <a:rPr lang="en-US" altLang="zh-CN" sz="1600" b="1" baseline="30000" smtClean="0">
                <a:solidFill>
                  <a:schemeClr val="accent1"/>
                </a:solidFill>
                <a:ea typeface="SimSun" panose="02010600030101010101" pitchFamily="2" charset="-122"/>
              </a:rPr>
              <a:t>2</a:t>
            </a:r>
            <a:r>
              <a:rPr lang="en-US" altLang="zh-CN" sz="1600" b="1" smtClean="0">
                <a:solidFill>
                  <a:schemeClr val="accent1"/>
                </a:solidFill>
                <a:ea typeface="SimSun" panose="02010600030101010101" pitchFamily="2" charset="-122"/>
              </a:rPr>
              <a:t>; and </a:t>
            </a:r>
            <a:r>
              <a:rPr lang="en-US" altLang="zh-CN" sz="1600" b="1" i="1" smtClean="0">
                <a:solidFill>
                  <a:schemeClr val="accent1"/>
                </a:solidFill>
                <a:ea typeface="SimSun" panose="02010600030101010101" pitchFamily="2" charset="-122"/>
              </a:rPr>
              <a:t>Z</a:t>
            </a:r>
            <a:r>
              <a:rPr lang="en-US" altLang="zh-CN" sz="1600" b="1" smtClean="0">
                <a:solidFill>
                  <a:schemeClr val="accent1"/>
                </a:solidFill>
                <a:ea typeface="SimSun" panose="02010600030101010101" pitchFamily="2" charset="-122"/>
              </a:rPr>
              <a:t> &lt; R</a:t>
            </a:r>
            <a:r>
              <a:rPr lang="en-US" altLang="zh-CN" sz="1600" b="1" baseline="30000" smtClean="0">
                <a:solidFill>
                  <a:schemeClr val="accent1"/>
                </a:solidFill>
                <a:ea typeface="SimSun" panose="02010600030101010101" pitchFamily="2" charset="-122"/>
              </a:rPr>
              <a:t>2</a:t>
            </a:r>
          </a:p>
          <a:p>
            <a:pPr marL="1104900" lvl="1" indent="-457200"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>
                <a:ea typeface="SimSun" panose="02010600030101010101" pitchFamily="2" charset="-122"/>
              </a:rPr>
              <a:t>(b)</a:t>
            </a:r>
            <a:r>
              <a:rPr lang="en-US" altLang="zh-CN" sz="1600" i="1" smtClean="0">
                <a:ea typeface="SimSun" panose="02010600030101010101" pitchFamily="2" charset="-122"/>
              </a:rPr>
              <a:t> V</a:t>
            </a:r>
            <a:r>
              <a:rPr lang="en-US" altLang="zh-CN" sz="1600" smtClean="0">
                <a:ea typeface="SimSun" panose="02010600030101010101" pitchFamily="2" charset="-122"/>
              </a:rPr>
              <a:t> &lt; 2DH; </a:t>
            </a:r>
            <a:r>
              <a:rPr lang="en-US" altLang="zh-CN" sz="1600" i="1" smtClean="0">
                <a:ea typeface="SimSun" panose="02010600030101010101" pitchFamily="2" charset="-122"/>
              </a:rPr>
              <a:t>W</a:t>
            </a:r>
            <a:r>
              <a:rPr lang="en-US" altLang="zh-CN" sz="1600" smtClean="0">
                <a:ea typeface="SimSun" panose="02010600030101010101" pitchFamily="2" charset="-122"/>
              </a:rPr>
              <a:t> &lt; 2DR; and </a:t>
            </a:r>
            <a:r>
              <a:rPr lang="en-US" altLang="zh-CN" sz="1600" i="1" smtClean="0">
                <a:ea typeface="SimSun" panose="02010600030101010101" pitchFamily="2" charset="-122"/>
              </a:rPr>
              <a:t>Y</a:t>
            </a:r>
            <a:r>
              <a:rPr lang="en-US" altLang="zh-CN" sz="1600" smtClean="0">
                <a:ea typeface="SimSun" panose="02010600030101010101" pitchFamily="2" charset="-122"/>
              </a:rPr>
              <a:t> &lt; 2HR</a:t>
            </a:r>
            <a:endParaRPr lang="en-US" sz="1600" smtClean="0">
              <a:ea typeface="SimSun" panose="02010600030101010101" pitchFamily="2" charset="-122"/>
            </a:endParaRPr>
          </a:p>
          <a:p>
            <a:pPr marL="1104900" lvl="1" indent="-457200"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>
                <a:ea typeface="SimSun" panose="02010600030101010101" pitchFamily="2" charset="-122"/>
              </a:rPr>
              <a:t>(c)</a:t>
            </a:r>
            <a:r>
              <a:rPr lang="en-US" altLang="zh-CN" sz="1600" i="1" smtClean="0">
                <a:ea typeface="SimSun" panose="02010600030101010101" pitchFamily="2" charset="-122"/>
              </a:rPr>
              <a:t> U</a:t>
            </a:r>
            <a:r>
              <a:rPr lang="en-US" altLang="zh-CN" sz="1600" smtClean="0">
                <a:ea typeface="SimSun" panose="02010600030101010101" pitchFamily="2" charset="-122"/>
              </a:rPr>
              <a:t> = (DH)/(DH+DR+HR); </a:t>
            </a:r>
            <a:r>
              <a:rPr lang="en-US" altLang="zh-CN" sz="1600" i="1" smtClean="0">
                <a:ea typeface="SimSun" panose="02010600030101010101" pitchFamily="2" charset="-122"/>
              </a:rPr>
              <a:t>X</a:t>
            </a:r>
            <a:r>
              <a:rPr lang="en-US" altLang="zh-CN" sz="1600" smtClean="0">
                <a:ea typeface="SimSun" panose="02010600030101010101" pitchFamily="2" charset="-122"/>
              </a:rPr>
              <a:t> = (DR)/(DH+DR+HR); and </a:t>
            </a:r>
            <a:r>
              <a:rPr lang="en-US" altLang="zh-CN" sz="1600" i="1" smtClean="0">
                <a:ea typeface="SimSun" panose="02010600030101010101" pitchFamily="2" charset="-122"/>
              </a:rPr>
              <a:t>Z</a:t>
            </a:r>
            <a:r>
              <a:rPr lang="en-US" altLang="zh-CN" sz="1600" smtClean="0">
                <a:ea typeface="SimSun" panose="02010600030101010101" pitchFamily="2" charset="-122"/>
              </a:rPr>
              <a:t> = (HR)/(DH+DR+HR) </a:t>
            </a:r>
            <a:endParaRPr lang="en-US" altLang="zh-CN" sz="1600" i="1" smtClean="0">
              <a:ea typeface="SimSun" panose="02010600030101010101" pitchFamily="2" charset="-122"/>
            </a:endParaRPr>
          </a:p>
          <a:p>
            <a:pPr marL="1104900" lvl="1" indent="-457200" eaLnBrk="1" hangingPunct="1">
              <a:lnSpc>
                <a:spcPct val="80000"/>
              </a:lnSpc>
              <a:buFontTx/>
              <a:buNone/>
            </a:pPr>
            <a:endParaRPr lang="en-US" sz="1600" i="1" smtClean="0">
              <a:ea typeface="SimSun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Math problem:</a:t>
            </a:r>
            <a:br>
              <a:rPr lang="en-US" sz="4000" smtClean="0"/>
            </a:br>
            <a:r>
              <a:rPr lang="en-US" sz="4000" smtClean="0"/>
              <a:t>complete assortative mating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In every generation, people mate only with others of their own genotype</a:t>
            </a:r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Genotype frequencies in generation 0: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P(AA) = 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P(Aa) = 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P(aa) = R</a:t>
            </a:r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What are genotype frequencies in the next generation?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1800" smtClean="0"/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What happens to the genotype frequencies in the long run?</a:t>
            </a:r>
          </a:p>
        </p:txBody>
      </p:sp>
      <p:sp>
        <p:nvSpPr>
          <p:cNvPr id="434180" name="Rectangle 4"/>
          <p:cNvSpPr>
            <a:spLocks noChangeArrowheads="1"/>
          </p:cNvSpPr>
          <p:nvPr/>
        </p:nvSpPr>
        <p:spPr bwMode="auto">
          <a:xfrm>
            <a:off x="8686800" y="0"/>
            <a:ext cx="457200" cy="6858000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366" name="Rectangle 142"/>
          <p:cNvSpPr>
            <a:spLocks noChangeArrowheads="1"/>
          </p:cNvSpPr>
          <p:nvPr/>
        </p:nvSpPr>
        <p:spPr bwMode="auto">
          <a:xfrm>
            <a:off x="8686800" y="0"/>
            <a:ext cx="457200" cy="6858000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27651" name="Rectangle 1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Mating type probability table</a:t>
            </a:r>
          </a:p>
        </p:txBody>
      </p:sp>
      <p:graphicFrame>
        <p:nvGraphicFramePr>
          <p:cNvPr id="436364" name="Group 140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4"/>
        </p:xfrm>
        <a:graphic>
          <a:graphicData uri="http://schemas.openxmlformats.org/drawingml/2006/table">
            <a:tbl>
              <a:tblPr/>
              <a:tblGrid>
                <a:gridCol w="1646238"/>
                <a:gridCol w="1627187"/>
                <a:gridCol w="1663700"/>
                <a:gridCol w="1646238"/>
                <a:gridCol w="1646237"/>
              </a:tblGrid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mating 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frequency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P(child AA)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P(child Aa)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P(child aa)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99" name="Rectangle 71"/>
          <p:cNvSpPr>
            <a:spLocks noChangeArrowheads="1"/>
          </p:cNvSpPr>
          <p:nvPr/>
        </p:nvSpPr>
        <p:spPr bwMode="auto">
          <a:xfrm>
            <a:off x="8686800" y="0"/>
            <a:ext cx="457200" cy="6858000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Mating type probability table</a:t>
            </a:r>
          </a:p>
        </p:txBody>
      </p:sp>
      <p:graphicFrame>
        <p:nvGraphicFramePr>
          <p:cNvPr id="457731" name="Group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4"/>
        </p:xfrm>
        <a:graphic>
          <a:graphicData uri="http://schemas.openxmlformats.org/drawingml/2006/table">
            <a:tbl>
              <a:tblPr/>
              <a:tblGrid>
                <a:gridCol w="1646238"/>
                <a:gridCol w="1627187"/>
                <a:gridCol w="1663700"/>
                <a:gridCol w="1646238"/>
                <a:gridCol w="1646237"/>
              </a:tblGrid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mating 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frequency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P(child AA)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P(child Aa)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P(child aa)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sz="2000" smtClean="0"/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After this lecture you should be able to: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endParaRPr lang="en-US" sz="200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endParaRPr lang="en-US" sz="200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000" smtClean="0"/>
              <a:t>Define positive and negative assortative mating, provide examples of each, and describe the qualitative effects on genotype and allele frequencies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endParaRPr lang="en-US" sz="200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000" smtClean="0"/>
              <a:t>Calculate the effect of assortative mating on genotype and allele frequencies given mating-type probabilities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endParaRPr lang="en-US" sz="200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000" smtClean="0"/>
              <a:t>Make inferences from mating-type frequency tables (</a:t>
            </a:r>
            <a:r>
              <a:rPr lang="en-US" sz="2000" i="1" smtClean="0"/>
              <a:t>i.e.</a:t>
            </a:r>
            <a:r>
              <a:rPr lang="en-US" sz="2000" smtClean="0"/>
              <a:t> type of mating scheme, </a:t>
            </a:r>
            <a:r>
              <a:rPr lang="en-US" sz="2000" i="1" smtClean="0"/>
              <a:t>e.g</a:t>
            </a:r>
            <a:r>
              <a:rPr lang="en-US" sz="2000" smtClean="0"/>
              <a:t>., random, assortative mating, </a:t>
            </a:r>
            <a:r>
              <a:rPr lang="en-US" sz="2000" i="1" smtClean="0"/>
              <a:t>etc</a:t>
            </a:r>
            <a:r>
              <a:rPr lang="en-US" sz="2000" smtClean="0"/>
              <a:t>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482" name="Rectangle 90"/>
          <p:cNvSpPr>
            <a:spLocks noChangeArrowheads="1"/>
          </p:cNvSpPr>
          <p:nvPr/>
        </p:nvSpPr>
        <p:spPr bwMode="auto">
          <a:xfrm>
            <a:off x="8686800" y="0"/>
            <a:ext cx="457200" cy="6858000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Mating type probability table</a:t>
            </a:r>
          </a:p>
        </p:txBody>
      </p:sp>
      <p:graphicFrame>
        <p:nvGraphicFramePr>
          <p:cNvPr id="443395" name="Group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4"/>
        </p:xfrm>
        <a:graphic>
          <a:graphicData uri="http://schemas.openxmlformats.org/drawingml/2006/table">
            <a:tbl>
              <a:tblPr/>
              <a:tblGrid>
                <a:gridCol w="1646238"/>
                <a:gridCol w="1627187"/>
                <a:gridCol w="1663700"/>
                <a:gridCol w="1646238"/>
                <a:gridCol w="1646237"/>
              </a:tblGrid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mating 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frequency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P(child AA)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P(child Aa)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P(child aa)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ChangeArrowheads="1"/>
          </p:cNvSpPr>
          <p:nvPr/>
        </p:nvSpPr>
        <p:spPr bwMode="auto">
          <a:xfrm>
            <a:off x="8686800" y="0"/>
            <a:ext cx="457200" cy="6858000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Mating type probability table</a:t>
            </a:r>
          </a:p>
        </p:txBody>
      </p:sp>
      <p:graphicFrame>
        <p:nvGraphicFramePr>
          <p:cNvPr id="559108" name="Group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4"/>
        </p:xfrm>
        <a:graphic>
          <a:graphicData uri="http://schemas.openxmlformats.org/drawingml/2006/table">
            <a:tbl>
              <a:tblPr/>
              <a:tblGrid>
                <a:gridCol w="1646238"/>
                <a:gridCol w="1627187"/>
                <a:gridCol w="1663700"/>
                <a:gridCol w="1646238"/>
                <a:gridCol w="1646237"/>
              </a:tblGrid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mating 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frequency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P(child AA)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P(child Aa)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P(child aa)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59174" name="Line 70"/>
          <p:cNvSpPr>
            <a:spLocks noChangeShapeType="1"/>
          </p:cNvSpPr>
          <p:nvPr/>
        </p:nvSpPr>
        <p:spPr bwMode="auto">
          <a:xfrm>
            <a:off x="0" y="3200400"/>
            <a:ext cx="8686800" cy="0"/>
          </a:xfrm>
          <a:prstGeom prst="line">
            <a:avLst/>
          </a:prstGeom>
          <a:noFill/>
          <a:ln w="38100" cap="sq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559175" name="Line 71"/>
          <p:cNvSpPr>
            <a:spLocks noChangeShapeType="1"/>
          </p:cNvSpPr>
          <p:nvPr/>
        </p:nvSpPr>
        <p:spPr bwMode="auto">
          <a:xfrm>
            <a:off x="0" y="3810000"/>
            <a:ext cx="8686800" cy="0"/>
          </a:xfrm>
          <a:prstGeom prst="line">
            <a:avLst/>
          </a:prstGeom>
          <a:noFill/>
          <a:ln w="38100" cap="sq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559176" name="Line 72"/>
          <p:cNvSpPr>
            <a:spLocks noChangeShapeType="1"/>
          </p:cNvSpPr>
          <p:nvPr/>
        </p:nvSpPr>
        <p:spPr bwMode="auto">
          <a:xfrm>
            <a:off x="0" y="5105400"/>
            <a:ext cx="8686800" cy="0"/>
          </a:xfrm>
          <a:prstGeom prst="line">
            <a:avLst/>
          </a:prstGeom>
          <a:noFill/>
          <a:ln w="38100" cap="sq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207" name="Rectangle 79"/>
          <p:cNvSpPr>
            <a:spLocks noChangeArrowheads="1"/>
          </p:cNvSpPr>
          <p:nvPr/>
        </p:nvSpPr>
        <p:spPr bwMode="auto">
          <a:xfrm>
            <a:off x="8686800" y="0"/>
            <a:ext cx="457200" cy="6858000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3174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Mating type probability table</a:t>
            </a:r>
          </a:p>
        </p:txBody>
      </p:sp>
      <p:sp>
        <p:nvSpPr>
          <p:cNvPr id="31748" name="Rectangle 9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endParaRPr lang="en-US" sz="2800" smtClean="0"/>
          </a:p>
        </p:txBody>
      </p:sp>
      <p:graphicFrame>
        <p:nvGraphicFramePr>
          <p:cNvPr id="432206" name="Group 78"/>
          <p:cNvGraphicFramePr>
            <a:graphicFrameLocks noGrp="1"/>
          </p:cNvGraphicFramePr>
          <p:nvPr>
            <p:ph sz="half" idx="1"/>
          </p:nvPr>
        </p:nvGraphicFramePr>
        <p:xfrm>
          <a:off x="457200" y="1752600"/>
          <a:ext cx="8229600" cy="1584552"/>
        </p:xfrm>
        <a:graphic>
          <a:graphicData uri="http://schemas.openxmlformats.org/drawingml/2006/table">
            <a:tbl>
              <a:tblPr/>
              <a:tblGrid>
                <a:gridCol w="1646238"/>
                <a:gridCol w="1627187"/>
                <a:gridCol w="1663700"/>
                <a:gridCol w="1646238"/>
                <a:gridCol w="1646237"/>
              </a:tblGrid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mating type</a:t>
                      </a:r>
                    </a:p>
                  </a:txBody>
                  <a:tcPr marT="45669" marB="4566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frequency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P(child AA)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P(child Aa)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P(child aa)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</a:p>
                  </a:txBody>
                  <a:tcPr marT="45669" marB="4566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</a:p>
                  </a:txBody>
                  <a:tcPr marT="45669" marB="4566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</a:p>
                  </a:txBody>
                  <a:tcPr marT="45669" marB="4566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301" name="Rectangle 45"/>
          <p:cNvSpPr>
            <a:spLocks noChangeArrowheads="1"/>
          </p:cNvSpPr>
          <p:nvPr/>
        </p:nvSpPr>
        <p:spPr bwMode="auto">
          <a:xfrm>
            <a:off x="8686800" y="0"/>
            <a:ext cx="457200" cy="6858000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Mating type probability table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endParaRPr lang="en-US" sz="2800" smtClean="0"/>
          </a:p>
        </p:txBody>
      </p:sp>
      <p:graphicFrame>
        <p:nvGraphicFramePr>
          <p:cNvPr id="480260" name="Group 4"/>
          <p:cNvGraphicFramePr>
            <a:graphicFrameLocks noGrp="1"/>
          </p:cNvGraphicFramePr>
          <p:nvPr>
            <p:ph sz="half" idx="1"/>
          </p:nvPr>
        </p:nvGraphicFramePr>
        <p:xfrm>
          <a:off x="457200" y="1752600"/>
          <a:ext cx="8229600" cy="1584552"/>
        </p:xfrm>
        <a:graphic>
          <a:graphicData uri="http://schemas.openxmlformats.org/drawingml/2006/table">
            <a:tbl>
              <a:tblPr/>
              <a:tblGrid>
                <a:gridCol w="1646238"/>
                <a:gridCol w="1627187"/>
                <a:gridCol w="1663700"/>
                <a:gridCol w="1646238"/>
                <a:gridCol w="1646237"/>
              </a:tblGrid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mating type</a:t>
                      </a:r>
                    </a:p>
                  </a:txBody>
                  <a:tcPr marT="45669" marB="4566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frequency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P(child AA)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P(child Aa)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P(child aa)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</a:p>
                  </a:txBody>
                  <a:tcPr marT="45669" marB="4566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</a:p>
                  </a:txBody>
                  <a:tcPr marT="45669" marB="4566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</a:p>
                  </a:txBody>
                  <a:tcPr marT="45669" marB="4566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49" name="Rectangle 45"/>
          <p:cNvSpPr>
            <a:spLocks noChangeArrowheads="1"/>
          </p:cNvSpPr>
          <p:nvPr/>
        </p:nvSpPr>
        <p:spPr bwMode="auto">
          <a:xfrm>
            <a:off x="8686800" y="0"/>
            <a:ext cx="457200" cy="6858000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Mating type probability table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endParaRPr lang="en-US" sz="2800" smtClean="0"/>
          </a:p>
        </p:txBody>
      </p:sp>
      <p:graphicFrame>
        <p:nvGraphicFramePr>
          <p:cNvPr id="482308" name="Group 4"/>
          <p:cNvGraphicFramePr>
            <a:graphicFrameLocks noGrp="1"/>
          </p:cNvGraphicFramePr>
          <p:nvPr>
            <p:ph sz="half" idx="1"/>
          </p:nvPr>
        </p:nvGraphicFramePr>
        <p:xfrm>
          <a:off x="457200" y="1752600"/>
          <a:ext cx="8229600" cy="1584552"/>
        </p:xfrm>
        <a:graphic>
          <a:graphicData uri="http://schemas.openxmlformats.org/drawingml/2006/table">
            <a:tbl>
              <a:tblPr/>
              <a:tblGrid>
                <a:gridCol w="1646238"/>
                <a:gridCol w="1627187"/>
                <a:gridCol w="1663700"/>
                <a:gridCol w="1646238"/>
                <a:gridCol w="1646237"/>
              </a:tblGrid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mating type</a:t>
                      </a:r>
                    </a:p>
                  </a:txBody>
                  <a:tcPr marT="45669" marB="4566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frequency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P(child AA)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P(child Aa)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P(child aa)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</a:p>
                  </a:txBody>
                  <a:tcPr marT="45669" marB="4566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</a:p>
                  </a:txBody>
                  <a:tcPr marT="45669" marB="4566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</a:p>
                  </a:txBody>
                  <a:tcPr marT="45669" marB="4566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97" name="Rectangle 45"/>
          <p:cNvSpPr>
            <a:spLocks noChangeArrowheads="1"/>
          </p:cNvSpPr>
          <p:nvPr/>
        </p:nvSpPr>
        <p:spPr bwMode="auto">
          <a:xfrm>
            <a:off x="8686800" y="0"/>
            <a:ext cx="457200" cy="6858000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Mating type probability table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endParaRPr lang="en-US" sz="2800" smtClean="0"/>
          </a:p>
        </p:txBody>
      </p:sp>
      <p:graphicFrame>
        <p:nvGraphicFramePr>
          <p:cNvPr id="484356" name="Group 4"/>
          <p:cNvGraphicFramePr>
            <a:graphicFrameLocks noGrp="1"/>
          </p:cNvGraphicFramePr>
          <p:nvPr>
            <p:ph sz="half" idx="1"/>
          </p:nvPr>
        </p:nvGraphicFramePr>
        <p:xfrm>
          <a:off x="457200" y="1752600"/>
          <a:ext cx="8229600" cy="1584552"/>
        </p:xfrm>
        <a:graphic>
          <a:graphicData uri="http://schemas.openxmlformats.org/drawingml/2006/table">
            <a:tbl>
              <a:tblPr/>
              <a:tblGrid>
                <a:gridCol w="1646238"/>
                <a:gridCol w="1627187"/>
                <a:gridCol w="1663700"/>
                <a:gridCol w="1646238"/>
                <a:gridCol w="1646237"/>
              </a:tblGrid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mating type</a:t>
                      </a:r>
                    </a:p>
                  </a:txBody>
                  <a:tcPr marT="45669" marB="4566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frequency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P(child AA)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P(child Aa)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P(child aa)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</a:p>
                  </a:txBody>
                  <a:tcPr marT="45669" marB="4566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</a:p>
                  </a:txBody>
                  <a:tcPr marT="45669" marB="4566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0.25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0.5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0.25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</a:p>
                  </a:txBody>
                  <a:tcPr marT="45669" marB="4566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45" name="Rectangle 45"/>
          <p:cNvSpPr>
            <a:spLocks noChangeArrowheads="1"/>
          </p:cNvSpPr>
          <p:nvPr/>
        </p:nvSpPr>
        <p:spPr bwMode="auto">
          <a:xfrm>
            <a:off x="8686800" y="0"/>
            <a:ext cx="457200" cy="6858000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Mating type probability table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endParaRPr lang="en-US" sz="2800" smtClean="0"/>
          </a:p>
        </p:txBody>
      </p:sp>
      <p:graphicFrame>
        <p:nvGraphicFramePr>
          <p:cNvPr id="486404" name="Group 4"/>
          <p:cNvGraphicFramePr>
            <a:graphicFrameLocks noGrp="1"/>
          </p:cNvGraphicFramePr>
          <p:nvPr>
            <p:ph sz="half" idx="1"/>
          </p:nvPr>
        </p:nvGraphicFramePr>
        <p:xfrm>
          <a:off x="457200" y="1752600"/>
          <a:ext cx="8229600" cy="1584552"/>
        </p:xfrm>
        <a:graphic>
          <a:graphicData uri="http://schemas.openxmlformats.org/drawingml/2006/table">
            <a:tbl>
              <a:tblPr/>
              <a:tblGrid>
                <a:gridCol w="1646238"/>
                <a:gridCol w="1627187"/>
                <a:gridCol w="1663700"/>
                <a:gridCol w="1646238"/>
                <a:gridCol w="1646237"/>
              </a:tblGrid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mating type</a:t>
                      </a:r>
                    </a:p>
                  </a:txBody>
                  <a:tcPr marT="45669" marB="4566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frequency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P(child AA)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P(child Aa)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P(child aa)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</a:p>
                  </a:txBody>
                  <a:tcPr marT="45669" marB="4566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</a:p>
                  </a:txBody>
                  <a:tcPr marT="45669" marB="4566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0.25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0.5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0.25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</a:p>
                  </a:txBody>
                  <a:tcPr marT="45669" marB="4566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94" name="Rectangle 46"/>
          <p:cNvSpPr>
            <a:spLocks noChangeArrowheads="1"/>
          </p:cNvSpPr>
          <p:nvPr/>
        </p:nvSpPr>
        <p:spPr bwMode="auto">
          <a:xfrm>
            <a:off x="8686800" y="0"/>
            <a:ext cx="457200" cy="6858000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(cont.)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Genotype frequencies in generation 1: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P(AA) = 		</a:t>
            </a:r>
            <a:r>
              <a:rPr lang="en-US" sz="1800" smtClean="0">
                <a:solidFill>
                  <a:schemeClr val="accent1"/>
                </a:solidFill>
              </a:rPr>
              <a:t>1</a:t>
            </a:r>
            <a:r>
              <a:rPr lang="en-US" sz="1800" smtClean="0"/>
              <a:t>D + (</a:t>
            </a:r>
            <a:r>
              <a:rPr lang="en-US" sz="1800" smtClean="0">
                <a:solidFill>
                  <a:schemeClr val="accent1"/>
                </a:solidFill>
              </a:rPr>
              <a:t>1/4</a:t>
            </a:r>
            <a:r>
              <a:rPr lang="en-US" sz="1800" smtClean="0"/>
              <a:t>)H + </a:t>
            </a:r>
            <a:r>
              <a:rPr lang="en-US" sz="1800" smtClean="0">
                <a:solidFill>
                  <a:schemeClr val="accent1"/>
                </a:solidFill>
              </a:rPr>
              <a:t>0</a:t>
            </a:r>
            <a:r>
              <a:rPr lang="en-US" sz="1800" smtClean="0"/>
              <a:t>R		= D + H/4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P(Aa) = 		</a:t>
            </a:r>
            <a:r>
              <a:rPr lang="en-US" sz="1800" smtClean="0">
                <a:solidFill>
                  <a:schemeClr val="hlink"/>
                </a:solidFill>
              </a:rPr>
              <a:t>0</a:t>
            </a:r>
            <a:r>
              <a:rPr lang="en-US" sz="1800" smtClean="0"/>
              <a:t>D + (</a:t>
            </a:r>
            <a:r>
              <a:rPr lang="en-US" sz="1800" smtClean="0">
                <a:solidFill>
                  <a:schemeClr val="hlink"/>
                </a:solidFill>
              </a:rPr>
              <a:t>1/2</a:t>
            </a:r>
            <a:r>
              <a:rPr lang="en-US" sz="1800" smtClean="0"/>
              <a:t>)H + </a:t>
            </a:r>
            <a:r>
              <a:rPr lang="en-US" sz="1800" smtClean="0">
                <a:solidFill>
                  <a:schemeClr val="hlink"/>
                </a:solidFill>
              </a:rPr>
              <a:t>0</a:t>
            </a:r>
            <a:r>
              <a:rPr lang="en-US" sz="1800" smtClean="0"/>
              <a:t>D		= H/2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P(aa) = 		</a:t>
            </a:r>
            <a:r>
              <a:rPr lang="en-US" sz="1800" smtClean="0">
                <a:solidFill>
                  <a:schemeClr val="accent2"/>
                </a:solidFill>
              </a:rPr>
              <a:t>0</a:t>
            </a:r>
            <a:r>
              <a:rPr lang="en-US" sz="1800" smtClean="0"/>
              <a:t>D + (</a:t>
            </a:r>
            <a:r>
              <a:rPr lang="en-US" sz="1800" smtClean="0">
                <a:solidFill>
                  <a:schemeClr val="accent2"/>
                </a:solidFill>
              </a:rPr>
              <a:t>1/4</a:t>
            </a:r>
            <a:r>
              <a:rPr lang="en-US" sz="1800" smtClean="0"/>
              <a:t>)H + </a:t>
            </a:r>
            <a:r>
              <a:rPr lang="en-US" sz="1800" smtClean="0">
                <a:solidFill>
                  <a:schemeClr val="accent2"/>
                </a:solidFill>
              </a:rPr>
              <a:t>1</a:t>
            </a:r>
            <a:r>
              <a:rPr lang="en-US" sz="1800" smtClean="0"/>
              <a:t>R		= R + H/4</a:t>
            </a:r>
          </a:p>
          <a:p>
            <a:pPr lvl="1" eaLnBrk="1" hangingPunct="1">
              <a:lnSpc>
                <a:spcPct val="80000"/>
              </a:lnSpc>
            </a:pPr>
            <a:endParaRPr lang="en-US" sz="18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Homozygote frequencies increased by H/4 each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Heterozygote frequency decreased by H/2</a:t>
            </a:r>
          </a:p>
          <a:p>
            <a:pPr lvl="1" eaLnBrk="1" hangingPunct="1">
              <a:lnSpc>
                <a:spcPct val="80000"/>
              </a:lnSpc>
            </a:pPr>
            <a:endParaRPr lang="en-US" sz="1800" smtClean="0"/>
          </a:p>
        </p:txBody>
      </p:sp>
      <p:graphicFrame>
        <p:nvGraphicFramePr>
          <p:cNvPr id="488452" name="Group 4"/>
          <p:cNvGraphicFramePr>
            <a:graphicFrameLocks noGrp="1"/>
          </p:cNvGraphicFramePr>
          <p:nvPr>
            <p:ph sz="half" idx="1"/>
          </p:nvPr>
        </p:nvGraphicFramePr>
        <p:xfrm>
          <a:off x="457200" y="1752600"/>
          <a:ext cx="8229600" cy="1584552"/>
        </p:xfrm>
        <a:graphic>
          <a:graphicData uri="http://schemas.openxmlformats.org/drawingml/2006/table">
            <a:tbl>
              <a:tblPr/>
              <a:tblGrid>
                <a:gridCol w="1646238"/>
                <a:gridCol w="1627187"/>
                <a:gridCol w="1663700"/>
                <a:gridCol w="1646238"/>
                <a:gridCol w="1646237"/>
              </a:tblGrid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mating type</a:t>
                      </a:r>
                    </a:p>
                  </a:txBody>
                  <a:tcPr marT="45669" marB="4566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frequency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P(child AA)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P(child Aa)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P(child aa)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</a:p>
                  </a:txBody>
                  <a:tcPr marT="45669" marB="4566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</a:p>
                  </a:txBody>
                  <a:tcPr marT="45669" marB="4566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0.25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0.5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0.25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</a:p>
                  </a:txBody>
                  <a:tcPr marT="45669" marB="4566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ChangeArrowheads="1"/>
          </p:cNvSpPr>
          <p:nvPr/>
        </p:nvSpPr>
        <p:spPr bwMode="auto">
          <a:xfrm>
            <a:off x="8686800" y="0"/>
            <a:ext cx="457200" cy="6858000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Example (cont.)</a:t>
            </a:r>
            <a:br>
              <a:rPr lang="en-US" sz="4000" smtClean="0"/>
            </a:br>
            <a:r>
              <a:rPr lang="en-US" sz="3200" smtClean="0"/>
              <a:t>What will happen in the next generation?</a:t>
            </a:r>
          </a:p>
        </p:txBody>
      </p:sp>
      <p:graphicFrame>
        <p:nvGraphicFramePr>
          <p:cNvPr id="563205" name="Group 5"/>
          <p:cNvGraphicFramePr>
            <a:graphicFrameLocks noGrp="1"/>
          </p:cNvGraphicFramePr>
          <p:nvPr>
            <p:ph sz="half" idx="1"/>
          </p:nvPr>
        </p:nvGraphicFramePr>
        <p:xfrm>
          <a:off x="457200" y="2971800"/>
          <a:ext cx="8229600" cy="1584552"/>
        </p:xfrm>
        <a:graphic>
          <a:graphicData uri="http://schemas.openxmlformats.org/drawingml/2006/table">
            <a:tbl>
              <a:tblPr/>
              <a:tblGrid>
                <a:gridCol w="1646238"/>
                <a:gridCol w="1627187"/>
                <a:gridCol w="1663700"/>
                <a:gridCol w="1646238"/>
                <a:gridCol w="1646237"/>
              </a:tblGrid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mating type</a:t>
                      </a:r>
                    </a:p>
                  </a:txBody>
                  <a:tcPr marT="45669" marB="4566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frequency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P(child AA)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P(child Aa)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P(child aa)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</a:p>
                  </a:txBody>
                  <a:tcPr marT="45669" marB="4566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>?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</a:p>
                  </a:txBody>
                  <a:tcPr marT="45669" marB="4566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>?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0.25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0.5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0.25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</a:p>
                  </a:txBody>
                  <a:tcPr marT="45669" marB="4566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>?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924" name="Rectangle 46"/>
          <p:cNvSpPr>
            <a:spLocks noChangeArrowheads="1"/>
          </p:cNvSpPr>
          <p:nvPr/>
        </p:nvSpPr>
        <p:spPr bwMode="auto">
          <a:xfrm>
            <a:off x="4572000" y="1524000"/>
            <a:ext cx="2743200" cy="1319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000">
                <a:solidFill>
                  <a:schemeClr val="accent2"/>
                </a:solidFill>
                <a:effectLst/>
              </a:rPr>
              <a:t>generation 1</a:t>
            </a:r>
            <a:r>
              <a:rPr lang="en-US" sz="2000">
                <a:solidFill>
                  <a:schemeClr val="tx1"/>
                </a:solidFill>
                <a:effectLst/>
              </a:rPr>
              <a:t>: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sz="1800">
                <a:solidFill>
                  <a:schemeClr val="tx1"/>
                </a:solidFill>
                <a:effectLst/>
              </a:rPr>
              <a:t>P(AA) = D + H/4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sz="1800">
                <a:solidFill>
                  <a:schemeClr val="tx1"/>
                </a:solidFill>
                <a:effectLst/>
              </a:rPr>
              <a:t>P(Aa) = H/2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sz="1800">
                <a:solidFill>
                  <a:schemeClr val="tx1"/>
                </a:solidFill>
                <a:effectLst/>
              </a:rPr>
              <a:t>P(aa) = R + H/4</a:t>
            </a:r>
          </a:p>
        </p:txBody>
      </p:sp>
      <p:sp>
        <p:nvSpPr>
          <p:cNvPr id="37925" name="Rectangle 47"/>
          <p:cNvSpPr>
            <a:spLocks noChangeArrowheads="1"/>
          </p:cNvSpPr>
          <p:nvPr/>
        </p:nvSpPr>
        <p:spPr bwMode="auto">
          <a:xfrm>
            <a:off x="1295400" y="1524000"/>
            <a:ext cx="2743200" cy="1319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000">
                <a:solidFill>
                  <a:schemeClr val="accent2"/>
                </a:solidFill>
                <a:effectLst/>
              </a:rPr>
              <a:t>generation 0</a:t>
            </a:r>
            <a:r>
              <a:rPr lang="en-US" sz="2000">
                <a:solidFill>
                  <a:schemeClr val="tx1"/>
                </a:solidFill>
                <a:effectLst/>
              </a:rPr>
              <a:t>: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sz="1800">
                <a:solidFill>
                  <a:schemeClr val="tx1"/>
                </a:solidFill>
                <a:effectLst/>
              </a:rPr>
              <a:t>P(AA) = D 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sz="1800">
                <a:solidFill>
                  <a:schemeClr val="tx1"/>
                </a:solidFill>
                <a:effectLst/>
              </a:rPr>
              <a:t>P(Aa) = H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sz="1800">
                <a:solidFill>
                  <a:schemeClr val="tx1"/>
                </a:solidFill>
                <a:effectLst/>
              </a:rPr>
              <a:t>P(aa) = 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ChangeArrowheads="1"/>
          </p:cNvSpPr>
          <p:nvPr/>
        </p:nvSpPr>
        <p:spPr bwMode="auto">
          <a:xfrm>
            <a:off x="8686800" y="0"/>
            <a:ext cx="457200" cy="6858000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Example (cont.)</a:t>
            </a:r>
            <a:br>
              <a:rPr lang="en-US" sz="4000" smtClean="0"/>
            </a:br>
            <a:r>
              <a:rPr lang="en-US" sz="3200" smtClean="0"/>
              <a:t>What will happen in the next generation?</a:t>
            </a:r>
          </a:p>
        </p:txBody>
      </p:sp>
      <p:graphicFrame>
        <p:nvGraphicFramePr>
          <p:cNvPr id="567300" name="Group 4"/>
          <p:cNvGraphicFramePr>
            <a:graphicFrameLocks noGrp="1"/>
          </p:cNvGraphicFramePr>
          <p:nvPr>
            <p:ph sz="half" idx="1"/>
          </p:nvPr>
        </p:nvGraphicFramePr>
        <p:xfrm>
          <a:off x="457200" y="2971800"/>
          <a:ext cx="8229600" cy="1584552"/>
        </p:xfrm>
        <a:graphic>
          <a:graphicData uri="http://schemas.openxmlformats.org/drawingml/2006/table">
            <a:tbl>
              <a:tblPr/>
              <a:tblGrid>
                <a:gridCol w="1646238"/>
                <a:gridCol w="1627187"/>
                <a:gridCol w="1663700"/>
                <a:gridCol w="1646238"/>
                <a:gridCol w="1646237"/>
              </a:tblGrid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mating type</a:t>
                      </a:r>
                    </a:p>
                  </a:txBody>
                  <a:tcPr marT="45669" marB="4566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frequency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P(child AA)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P(child Aa)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P(child aa)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</a:p>
                  </a:txBody>
                  <a:tcPr marT="45669" marB="4566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>D + H/4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</a:p>
                  </a:txBody>
                  <a:tcPr marT="45669" marB="4566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>H/2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0.25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0.5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0.25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</a:p>
                  </a:txBody>
                  <a:tcPr marT="45669" marB="4566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>R + H/4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948" name="Rectangle 45"/>
          <p:cNvSpPr>
            <a:spLocks noChangeArrowheads="1"/>
          </p:cNvSpPr>
          <p:nvPr/>
        </p:nvSpPr>
        <p:spPr bwMode="auto">
          <a:xfrm>
            <a:off x="4572000" y="1524000"/>
            <a:ext cx="2743200" cy="1319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000">
                <a:solidFill>
                  <a:schemeClr val="accent2"/>
                </a:solidFill>
                <a:effectLst/>
              </a:rPr>
              <a:t>generation 1</a:t>
            </a:r>
            <a:r>
              <a:rPr lang="en-US" sz="2000">
                <a:solidFill>
                  <a:schemeClr val="tx1"/>
                </a:solidFill>
                <a:effectLst/>
              </a:rPr>
              <a:t>: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sz="1800">
                <a:solidFill>
                  <a:schemeClr val="tx1"/>
                </a:solidFill>
                <a:effectLst/>
              </a:rPr>
              <a:t>P(AA) = D + H/4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sz="1800">
                <a:solidFill>
                  <a:schemeClr val="tx1"/>
                </a:solidFill>
                <a:effectLst/>
              </a:rPr>
              <a:t>P(Aa) = H/2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sz="1800">
                <a:solidFill>
                  <a:schemeClr val="tx1"/>
                </a:solidFill>
                <a:effectLst/>
              </a:rPr>
              <a:t>P(aa) = R + H/4</a:t>
            </a:r>
          </a:p>
        </p:txBody>
      </p:sp>
      <p:sp>
        <p:nvSpPr>
          <p:cNvPr id="38949" name="Rectangle 46"/>
          <p:cNvSpPr>
            <a:spLocks noChangeArrowheads="1"/>
          </p:cNvSpPr>
          <p:nvPr/>
        </p:nvSpPr>
        <p:spPr bwMode="auto">
          <a:xfrm>
            <a:off x="1295400" y="1524000"/>
            <a:ext cx="2743200" cy="1319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000">
                <a:solidFill>
                  <a:schemeClr val="accent2"/>
                </a:solidFill>
                <a:effectLst/>
              </a:rPr>
              <a:t>generation 0</a:t>
            </a:r>
            <a:r>
              <a:rPr lang="en-US" sz="2000">
                <a:solidFill>
                  <a:schemeClr val="tx1"/>
                </a:solidFill>
                <a:effectLst/>
              </a:rPr>
              <a:t>: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sz="1800">
                <a:solidFill>
                  <a:schemeClr val="tx1"/>
                </a:solidFill>
                <a:effectLst/>
              </a:rPr>
              <a:t>P(AA) = D 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sz="1800">
                <a:solidFill>
                  <a:schemeClr val="tx1"/>
                </a:solidFill>
                <a:effectLst/>
              </a:rPr>
              <a:t>P(Aa) = H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sz="1800">
                <a:solidFill>
                  <a:schemeClr val="tx1"/>
                </a:solidFill>
                <a:effectLst/>
              </a:rPr>
              <a:t>P(aa) = 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smtClean="0"/>
              <a:t>Hardy-Weinberg assumptions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8304213" cy="3733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1" lang="en-US" sz="2800" smtClean="0">
                <a:solidFill>
                  <a:schemeClr val="bg2"/>
                </a:solidFill>
              </a:rPr>
              <a:t>diploid organism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sz="2800" smtClean="0">
                <a:solidFill>
                  <a:schemeClr val="bg2"/>
                </a:solidFill>
              </a:rPr>
              <a:t>sexual reproduction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sz="2800" smtClean="0">
                <a:solidFill>
                  <a:schemeClr val="bg2"/>
                </a:solidFill>
              </a:rPr>
              <a:t>nonoverlapping generations</a:t>
            </a:r>
            <a:endParaRPr kumimoji="1" lang="en-US" sz="2800" smtClean="0"/>
          </a:p>
          <a:p>
            <a:pPr eaLnBrk="1" hangingPunct="1">
              <a:lnSpc>
                <a:spcPct val="90000"/>
              </a:lnSpc>
            </a:pPr>
            <a:r>
              <a:rPr kumimoji="1" lang="en-US" sz="2800" b="1" smtClean="0">
                <a:solidFill>
                  <a:schemeClr val="accent1"/>
                </a:solidFill>
              </a:rPr>
              <a:t>random mating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sz="2800" smtClean="0"/>
              <a:t>large population size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sz="2800" smtClean="0"/>
              <a:t>equal allele frequencies in the sexes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sz="2800" smtClean="0"/>
              <a:t>no migration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sz="2800" smtClean="0"/>
              <a:t>no mutation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sz="2800" smtClean="0"/>
              <a:t>no selection</a:t>
            </a:r>
          </a:p>
          <a:p>
            <a:pPr eaLnBrk="1" hangingPunct="1">
              <a:lnSpc>
                <a:spcPct val="90000"/>
              </a:lnSpc>
            </a:pPr>
            <a:endParaRPr kumimoji="1"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ChangeArrowheads="1"/>
          </p:cNvSpPr>
          <p:nvPr/>
        </p:nvSpPr>
        <p:spPr bwMode="auto">
          <a:xfrm>
            <a:off x="8686800" y="0"/>
            <a:ext cx="457200" cy="6858000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Example (cont.)</a:t>
            </a:r>
            <a:br>
              <a:rPr lang="en-US" sz="4000" smtClean="0"/>
            </a:br>
            <a:r>
              <a:rPr lang="en-US" sz="3200" smtClean="0"/>
              <a:t>What will happen in the next generation?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4929188"/>
            <a:ext cx="8229600" cy="13192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smtClean="0"/>
              <a:t>Genotype frequencies in </a:t>
            </a:r>
            <a:r>
              <a:rPr lang="en-US" sz="1800" smtClean="0">
                <a:solidFill>
                  <a:schemeClr val="accent2"/>
                </a:solidFill>
              </a:rPr>
              <a:t>generation 2</a:t>
            </a:r>
            <a:r>
              <a:rPr lang="en-US" sz="180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P(AA) = 		</a:t>
            </a:r>
            <a:r>
              <a:rPr lang="en-US" sz="1600" smtClean="0">
                <a:solidFill>
                  <a:schemeClr val="accent1"/>
                </a:solidFill>
              </a:rPr>
              <a:t>1</a:t>
            </a:r>
            <a:r>
              <a:rPr lang="en-US" sz="1600" smtClean="0"/>
              <a:t>(D + H/4) + </a:t>
            </a:r>
            <a:r>
              <a:rPr lang="en-US" sz="1600" smtClean="0">
                <a:solidFill>
                  <a:schemeClr val="accent1"/>
                </a:solidFill>
              </a:rPr>
              <a:t>(1/4)</a:t>
            </a:r>
            <a:r>
              <a:rPr lang="en-US" sz="1600" smtClean="0"/>
              <a:t>(H/2) + </a:t>
            </a:r>
            <a:r>
              <a:rPr lang="en-US" sz="1600" smtClean="0">
                <a:solidFill>
                  <a:schemeClr val="accent1"/>
                </a:solidFill>
              </a:rPr>
              <a:t>0</a:t>
            </a:r>
            <a:r>
              <a:rPr lang="en-US" sz="1600" smtClean="0"/>
              <a:t>(R + H/4)	= D + (3/8)H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P(Aa) = 		</a:t>
            </a:r>
            <a:r>
              <a:rPr lang="en-US" sz="1600" smtClean="0">
                <a:solidFill>
                  <a:schemeClr val="hlink"/>
                </a:solidFill>
              </a:rPr>
              <a:t>0</a:t>
            </a:r>
            <a:r>
              <a:rPr lang="en-US" sz="1600" smtClean="0"/>
              <a:t>(D + H/4) + </a:t>
            </a:r>
            <a:r>
              <a:rPr lang="en-US" sz="1600" smtClean="0">
                <a:solidFill>
                  <a:schemeClr val="hlink"/>
                </a:solidFill>
              </a:rPr>
              <a:t>(1/2)</a:t>
            </a:r>
            <a:r>
              <a:rPr lang="en-US" sz="1600" smtClean="0"/>
              <a:t>(H/2) + </a:t>
            </a:r>
            <a:r>
              <a:rPr lang="en-US" sz="1600" smtClean="0">
                <a:solidFill>
                  <a:schemeClr val="hlink"/>
                </a:solidFill>
              </a:rPr>
              <a:t>0</a:t>
            </a:r>
            <a:r>
              <a:rPr lang="en-US" sz="1600" smtClean="0"/>
              <a:t>(R + H/4)	= H/4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P(aa) = 		</a:t>
            </a:r>
            <a:r>
              <a:rPr lang="en-US" sz="1600" smtClean="0">
                <a:solidFill>
                  <a:schemeClr val="accent2"/>
                </a:solidFill>
              </a:rPr>
              <a:t>0</a:t>
            </a:r>
            <a:r>
              <a:rPr lang="en-US" sz="1600" smtClean="0"/>
              <a:t>(D + H/4) + </a:t>
            </a:r>
            <a:r>
              <a:rPr lang="en-US" sz="1600" smtClean="0">
                <a:solidFill>
                  <a:schemeClr val="accent2"/>
                </a:solidFill>
              </a:rPr>
              <a:t>(1/4)</a:t>
            </a:r>
            <a:r>
              <a:rPr lang="en-US" sz="1600" smtClean="0"/>
              <a:t>(H/2) + </a:t>
            </a:r>
            <a:r>
              <a:rPr lang="en-US" sz="1600" smtClean="0">
                <a:solidFill>
                  <a:schemeClr val="accent2"/>
                </a:solidFill>
              </a:rPr>
              <a:t>1</a:t>
            </a:r>
            <a:r>
              <a:rPr lang="en-US" sz="1600" smtClean="0"/>
              <a:t>(R + H/4)	= R + (3/8)H</a:t>
            </a:r>
          </a:p>
        </p:txBody>
      </p:sp>
      <p:graphicFrame>
        <p:nvGraphicFramePr>
          <p:cNvPr id="565253" name="Group 5"/>
          <p:cNvGraphicFramePr>
            <a:graphicFrameLocks noGrp="1"/>
          </p:cNvGraphicFramePr>
          <p:nvPr>
            <p:ph sz="half" idx="1"/>
          </p:nvPr>
        </p:nvGraphicFramePr>
        <p:xfrm>
          <a:off x="457200" y="2971800"/>
          <a:ext cx="8229600" cy="1584552"/>
        </p:xfrm>
        <a:graphic>
          <a:graphicData uri="http://schemas.openxmlformats.org/drawingml/2006/table">
            <a:tbl>
              <a:tblPr/>
              <a:tblGrid>
                <a:gridCol w="1646238"/>
                <a:gridCol w="1627187"/>
                <a:gridCol w="1663700"/>
                <a:gridCol w="1646238"/>
                <a:gridCol w="1646237"/>
              </a:tblGrid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mating type</a:t>
                      </a:r>
                    </a:p>
                  </a:txBody>
                  <a:tcPr marT="45669" marB="4566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frequency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P(child AA)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P(child Aa)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P(child aa)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</a:p>
                  </a:txBody>
                  <a:tcPr marT="45669" marB="4566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 + H/4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</a:p>
                  </a:txBody>
                  <a:tcPr marT="45669" marB="4566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H/2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0.25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0.5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0.25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</a:p>
                  </a:txBody>
                  <a:tcPr marT="45669" marB="4566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 + H/4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973" name="Rectangle 46"/>
          <p:cNvSpPr>
            <a:spLocks noChangeArrowheads="1"/>
          </p:cNvSpPr>
          <p:nvPr/>
        </p:nvSpPr>
        <p:spPr bwMode="auto">
          <a:xfrm>
            <a:off x="4572000" y="1524000"/>
            <a:ext cx="2743200" cy="1319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000">
                <a:solidFill>
                  <a:schemeClr val="accent2"/>
                </a:solidFill>
                <a:effectLst/>
              </a:rPr>
              <a:t>generation 1</a:t>
            </a:r>
            <a:r>
              <a:rPr lang="en-US" sz="2000">
                <a:solidFill>
                  <a:schemeClr val="tx1"/>
                </a:solidFill>
                <a:effectLst/>
              </a:rPr>
              <a:t>: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sz="1800">
                <a:solidFill>
                  <a:schemeClr val="tx1"/>
                </a:solidFill>
                <a:effectLst/>
              </a:rPr>
              <a:t>P(AA) = D + H/4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sz="1800">
                <a:solidFill>
                  <a:schemeClr val="tx1"/>
                </a:solidFill>
                <a:effectLst/>
              </a:rPr>
              <a:t>P(Aa) = H/2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sz="1800">
                <a:solidFill>
                  <a:schemeClr val="tx1"/>
                </a:solidFill>
                <a:effectLst/>
              </a:rPr>
              <a:t>P(aa) = R + H/4</a:t>
            </a:r>
          </a:p>
        </p:txBody>
      </p:sp>
      <p:sp>
        <p:nvSpPr>
          <p:cNvPr id="39974" name="Rectangle 47"/>
          <p:cNvSpPr>
            <a:spLocks noChangeArrowheads="1"/>
          </p:cNvSpPr>
          <p:nvPr/>
        </p:nvSpPr>
        <p:spPr bwMode="auto">
          <a:xfrm>
            <a:off x="1295400" y="1524000"/>
            <a:ext cx="2743200" cy="1319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000">
                <a:solidFill>
                  <a:schemeClr val="accent2"/>
                </a:solidFill>
                <a:effectLst/>
              </a:rPr>
              <a:t>generation 0</a:t>
            </a:r>
            <a:r>
              <a:rPr lang="en-US" sz="2000">
                <a:solidFill>
                  <a:schemeClr val="tx1"/>
                </a:solidFill>
                <a:effectLst/>
              </a:rPr>
              <a:t>: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sz="1800">
                <a:solidFill>
                  <a:schemeClr val="tx1"/>
                </a:solidFill>
                <a:effectLst/>
              </a:rPr>
              <a:t>P(AA) = D 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sz="1800">
                <a:solidFill>
                  <a:schemeClr val="tx1"/>
                </a:solidFill>
                <a:effectLst/>
              </a:rPr>
              <a:t>P(Aa) = H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sz="1800">
                <a:solidFill>
                  <a:schemeClr val="tx1"/>
                </a:solidFill>
                <a:effectLst/>
              </a:rPr>
              <a:t>P(aa) = 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ChangeArrowheads="1"/>
          </p:cNvSpPr>
          <p:nvPr/>
        </p:nvSpPr>
        <p:spPr bwMode="auto">
          <a:xfrm>
            <a:off x="8686800" y="0"/>
            <a:ext cx="457200" cy="6858000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Example (cont.)</a:t>
            </a:r>
            <a:br>
              <a:rPr lang="en-US" sz="4000" smtClean="0"/>
            </a:br>
            <a:r>
              <a:rPr lang="en-US" sz="3200" smtClean="0"/>
              <a:t>What will happen in the future?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05388"/>
            <a:ext cx="8229600" cy="12430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What if this mating system keeps going forever?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P(AA) = D + H/2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P(Aa) = 0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P (aa) = R + H/2</a:t>
            </a:r>
          </a:p>
        </p:txBody>
      </p:sp>
      <p:graphicFrame>
        <p:nvGraphicFramePr>
          <p:cNvPr id="561199" name="Group 47"/>
          <p:cNvGraphicFramePr>
            <a:graphicFrameLocks noGrp="1"/>
          </p:cNvGraphicFramePr>
          <p:nvPr>
            <p:ph sz="half" idx="1"/>
          </p:nvPr>
        </p:nvGraphicFramePr>
        <p:xfrm>
          <a:off x="457200" y="3124200"/>
          <a:ext cx="8229600" cy="1584552"/>
        </p:xfrm>
        <a:graphic>
          <a:graphicData uri="http://schemas.openxmlformats.org/drawingml/2006/table">
            <a:tbl>
              <a:tblPr/>
              <a:tblGrid>
                <a:gridCol w="1646238"/>
                <a:gridCol w="1627187"/>
                <a:gridCol w="1663700"/>
                <a:gridCol w="1646238"/>
                <a:gridCol w="1646237"/>
              </a:tblGrid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mating type</a:t>
                      </a:r>
                    </a:p>
                  </a:txBody>
                  <a:tcPr marT="45669" marB="4566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frequency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P(child AA)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P(child Aa)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P(child aa)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</a:p>
                  </a:txBody>
                  <a:tcPr marT="45669" marB="4566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Increasing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</a:p>
                  </a:txBody>
                  <a:tcPr marT="45669" marB="4566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Decreasing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0.25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0.5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0.25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aa x aa</a:t>
                      </a:r>
                    </a:p>
                  </a:txBody>
                  <a:tcPr marT="45669" marB="4566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Increasing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997" name="Rectangle 50"/>
          <p:cNvSpPr>
            <a:spLocks noChangeArrowheads="1"/>
          </p:cNvSpPr>
          <p:nvPr/>
        </p:nvSpPr>
        <p:spPr bwMode="auto">
          <a:xfrm>
            <a:off x="2819400" y="1652588"/>
            <a:ext cx="2743200" cy="1319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000">
                <a:solidFill>
                  <a:schemeClr val="accent2"/>
                </a:solidFill>
                <a:effectLst/>
              </a:rPr>
              <a:t>generation 1</a:t>
            </a:r>
            <a:r>
              <a:rPr lang="en-US" sz="2000">
                <a:solidFill>
                  <a:schemeClr val="tx1"/>
                </a:solidFill>
                <a:effectLst/>
              </a:rPr>
              <a:t>: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sz="1800">
                <a:solidFill>
                  <a:schemeClr val="tx1"/>
                </a:solidFill>
                <a:effectLst/>
              </a:rPr>
              <a:t>P(AA) = D + H/4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sz="1800">
                <a:solidFill>
                  <a:schemeClr val="tx1"/>
                </a:solidFill>
                <a:effectLst/>
              </a:rPr>
              <a:t>P(Aa) = H/2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sz="1800">
                <a:solidFill>
                  <a:schemeClr val="tx1"/>
                </a:solidFill>
                <a:effectLst/>
              </a:rPr>
              <a:t>P(aa) = R + H/4</a:t>
            </a:r>
          </a:p>
        </p:txBody>
      </p:sp>
      <p:sp>
        <p:nvSpPr>
          <p:cNvPr id="40998" name="Rectangle 51"/>
          <p:cNvSpPr>
            <a:spLocks noChangeArrowheads="1"/>
          </p:cNvSpPr>
          <p:nvPr/>
        </p:nvSpPr>
        <p:spPr bwMode="auto">
          <a:xfrm>
            <a:off x="381000" y="1652588"/>
            <a:ext cx="2743200" cy="1319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000">
                <a:solidFill>
                  <a:schemeClr val="accent2"/>
                </a:solidFill>
                <a:effectLst/>
              </a:rPr>
              <a:t>generation 0</a:t>
            </a:r>
            <a:r>
              <a:rPr lang="en-US" sz="2000">
                <a:solidFill>
                  <a:schemeClr val="tx1"/>
                </a:solidFill>
                <a:effectLst/>
              </a:rPr>
              <a:t>: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sz="1800">
                <a:solidFill>
                  <a:schemeClr val="tx1"/>
                </a:solidFill>
                <a:effectLst/>
              </a:rPr>
              <a:t>P(AA) = D 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sz="1800">
                <a:solidFill>
                  <a:schemeClr val="tx1"/>
                </a:solidFill>
                <a:effectLst/>
              </a:rPr>
              <a:t>P(Aa) = H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sz="1800">
                <a:solidFill>
                  <a:schemeClr val="tx1"/>
                </a:solidFill>
                <a:effectLst/>
              </a:rPr>
              <a:t>P(aa) = R </a:t>
            </a:r>
          </a:p>
        </p:txBody>
      </p:sp>
      <p:sp>
        <p:nvSpPr>
          <p:cNvPr id="40999" name="Rectangle 52"/>
          <p:cNvSpPr>
            <a:spLocks noChangeArrowheads="1"/>
          </p:cNvSpPr>
          <p:nvPr/>
        </p:nvSpPr>
        <p:spPr bwMode="auto">
          <a:xfrm>
            <a:off x="5562600" y="1652588"/>
            <a:ext cx="3048000" cy="1319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000">
                <a:solidFill>
                  <a:schemeClr val="accent2"/>
                </a:solidFill>
                <a:effectLst/>
              </a:rPr>
              <a:t>generation 2</a:t>
            </a:r>
            <a:r>
              <a:rPr lang="en-US" sz="2000">
                <a:solidFill>
                  <a:schemeClr val="tx1"/>
                </a:solidFill>
                <a:effectLst/>
              </a:rPr>
              <a:t>: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sz="1800">
                <a:solidFill>
                  <a:schemeClr val="tx1"/>
                </a:solidFill>
                <a:effectLst/>
              </a:rPr>
              <a:t>P(AA) = D + (3/8)H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sz="1800">
                <a:solidFill>
                  <a:schemeClr val="tx1"/>
                </a:solidFill>
                <a:effectLst/>
              </a:rPr>
              <a:t>P(Aa) = H/4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sz="1800">
                <a:solidFill>
                  <a:schemeClr val="tx1"/>
                </a:solidFill>
                <a:effectLst/>
              </a:rPr>
              <a:t>P(aa) = R + (3/8)H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2400"/>
            <a:ext cx="8349273" cy="656590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 rot="21025602">
            <a:off x="2028213" y="1024110"/>
            <a:ext cx="608068" cy="2449031"/>
          </a:xfrm>
          <a:prstGeom prst="rect">
            <a:avLst/>
          </a:prstGeom>
          <a:solidFill>
            <a:schemeClr val="bg1"/>
          </a:solidFill>
          <a:ln w="12700" cap="sq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eaVert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 rot="5400000">
            <a:off x="4914900" y="495302"/>
            <a:ext cx="990599" cy="5943600"/>
          </a:xfrm>
          <a:prstGeom prst="rect">
            <a:avLst/>
          </a:prstGeom>
          <a:solidFill>
            <a:schemeClr val="bg1"/>
          </a:solidFill>
          <a:ln w="12700" cap="sq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eaVert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 rot="16200000">
            <a:off x="4406611" y="3640331"/>
            <a:ext cx="951009" cy="2449031"/>
          </a:xfrm>
          <a:prstGeom prst="rect">
            <a:avLst/>
          </a:prstGeom>
          <a:solidFill>
            <a:schemeClr val="bg1"/>
          </a:solidFill>
          <a:ln w="12700" cap="sq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eaVert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 rot="21025602">
            <a:off x="2333013" y="1328910"/>
            <a:ext cx="608068" cy="2449031"/>
          </a:xfrm>
          <a:prstGeom prst="rect">
            <a:avLst/>
          </a:prstGeom>
          <a:solidFill>
            <a:schemeClr val="bg1"/>
          </a:solidFill>
          <a:ln w="12700" cap="sq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eaVert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34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702" name="Rectangle 38"/>
          <p:cNvSpPr>
            <a:spLocks noChangeArrowheads="1"/>
          </p:cNvSpPr>
          <p:nvPr/>
        </p:nvSpPr>
        <p:spPr bwMode="auto">
          <a:xfrm>
            <a:off x="8686800" y="0"/>
            <a:ext cx="457200" cy="6858000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(cont.) 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Under complete assortative mating genotype frequencies quickly change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What about allele frequencies?</a:t>
            </a:r>
            <a:endParaRPr lang="en-US" sz="2400" smtClean="0"/>
          </a:p>
        </p:txBody>
      </p:sp>
      <p:graphicFrame>
        <p:nvGraphicFramePr>
          <p:cNvPr id="497701" name="Group 37"/>
          <p:cNvGraphicFramePr>
            <a:graphicFrameLocks noGrp="1"/>
          </p:cNvGraphicFramePr>
          <p:nvPr>
            <p:ph sz="half" idx="2"/>
          </p:nvPr>
        </p:nvGraphicFramePr>
        <p:xfrm>
          <a:off x="457200" y="3938588"/>
          <a:ext cx="8229600" cy="2530474"/>
        </p:xfrm>
        <a:graphic>
          <a:graphicData uri="http://schemas.openxmlformats.org/drawingml/2006/table">
            <a:tbl>
              <a:tblPr/>
              <a:tblGrid>
                <a:gridCol w="1981200"/>
                <a:gridCol w="3124200"/>
                <a:gridCol w="3124200"/>
              </a:tblGrid>
              <a:tr h="3963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genotype freq.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allele freq.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9207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generation 0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P(AA) = 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P(Aa) = 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P(aa) = R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P(A) = D + H/2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P(a) = R + H/2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34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generation 1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P(AA) = D + H/4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P(Aa) = H/2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P(aa) = R + H/4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P(A) =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P(a) =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30" name="Rectangle 22"/>
          <p:cNvSpPr>
            <a:spLocks noChangeArrowheads="1"/>
          </p:cNvSpPr>
          <p:nvPr/>
        </p:nvSpPr>
        <p:spPr bwMode="auto">
          <a:xfrm>
            <a:off x="8686800" y="0"/>
            <a:ext cx="457200" cy="6858000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(cont.) 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Under complete assortative mating genotype frequencies quickly change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What about allele frequencies?</a:t>
            </a:r>
            <a:endParaRPr lang="en-US" sz="2400" smtClean="0"/>
          </a:p>
        </p:txBody>
      </p:sp>
      <p:graphicFrame>
        <p:nvGraphicFramePr>
          <p:cNvPr id="503812" name="Group 4"/>
          <p:cNvGraphicFramePr>
            <a:graphicFrameLocks noGrp="1"/>
          </p:cNvGraphicFramePr>
          <p:nvPr>
            <p:ph sz="half" idx="2"/>
          </p:nvPr>
        </p:nvGraphicFramePr>
        <p:xfrm>
          <a:off x="457200" y="3938588"/>
          <a:ext cx="8229600" cy="2530474"/>
        </p:xfrm>
        <a:graphic>
          <a:graphicData uri="http://schemas.openxmlformats.org/drawingml/2006/table">
            <a:tbl>
              <a:tblPr/>
              <a:tblGrid>
                <a:gridCol w="1981200"/>
                <a:gridCol w="3124200"/>
                <a:gridCol w="3124200"/>
              </a:tblGrid>
              <a:tr h="3963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genotype freq.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allele freq.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9207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generation 0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P(AA) = 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P(Aa) = 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P(aa) = R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P(A) = D + H/2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P(a) = R + H/2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34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generation 1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P(AA) = D + H/4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P(Aa) = H/2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P(aa) = R + H/4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P(A) =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>(D + H/4) + (1/2)(H/2)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P(a) =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>(R + H/4) + (1/2)(H/2)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    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78" name="Rectangle 22"/>
          <p:cNvSpPr>
            <a:spLocks noChangeArrowheads="1"/>
          </p:cNvSpPr>
          <p:nvPr/>
        </p:nvSpPr>
        <p:spPr bwMode="auto">
          <a:xfrm>
            <a:off x="8686800" y="0"/>
            <a:ext cx="457200" cy="6858000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(cont.) 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Under complete assortative mating genotype frequencies quickly change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What about allele frequencies?</a:t>
            </a:r>
            <a:endParaRPr lang="en-US" sz="2400" smtClean="0"/>
          </a:p>
        </p:txBody>
      </p:sp>
      <p:graphicFrame>
        <p:nvGraphicFramePr>
          <p:cNvPr id="505860" name="Group 4"/>
          <p:cNvGraphicFramePr>
            <a:graphicFrameLocks noGrp="1"/>
          </p:cNvGraphicFramePr>
          <p:nvPr>
            <p:ph sz="half" idx="2"/>
          </p:nvPr>
        </p:nvGraphicFramePr>
        <p:xfrm>
          <a:off x="457200" y="3938588"/>
          <a:ext cx="8229600" cy="2530474"/>
        </p:xfrm>
        <a:graphic>
          <a:graphicData uri="http://schemas.openxmlformats.org/drawingml/2006/table">
            <a:tbl>
              <a:tblPr/>
              <a:tblGrid>
                <a:gridCol w="1981200"/>
                <a:gridCol w="3124200"/>
                <a:gridCol w="3124200"/>
              </a:tblGrid>
              <a:tr h="3963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genotype freq.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allele freq.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9207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generation 0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P(AA) = 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P(Aa) = 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P(aa) = R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P(A) = D + H/2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P(a) = R + H/2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34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generation 1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P(AA) = D + H/4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P(Aa) = H/2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P(aa) = R + H/4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P(A) = (D + H/4) + (1/2)(H/2)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   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>= D + H/2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P(a) = (R + H/4) + (1/2)(H/2)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   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>= R + H/2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ChangeArrowheads="1"/>
          </p:cNvSpPr>
          <p:nvPr/>
        </p:nvSpPr>
        <p:spPr bwMode="auto">
          <a:xfrm>
            <a:off x="8686800" y="0"/>
            <a:ext cx="457200" cy="6858000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(cont.) 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Under complete assortative mating genotype frequencies quickly change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What about allele frequencies?  </a:t>
            </a:r>
            <a:r>
              <a:rPr lang="en-US" sz="2800" b="1" smtClean="0">
                <a:solidFill>
                  <a:schemeClr val="accent1"/>
                </a:solidFill>
              </a:rPr>
              <a:t>do not change</a:t>
            </a:r>
            <a:endParaRPr lang="en-US" sz="2400" b="1" smtClean="0">
              <a:solidFill>
                <a:schemeClr val="accent1"/>
              </a:solidFill>
            </a:endParaRPr>
          </a:p>
        </p:txBody>
      </p:sp>
      <p:graphicFrame>
        <p:nvGraphicFramePr>
          <p:cNvPr id="577541" name="Group 5"/>
          <p:cNvGraphicFramePr>
            <a:graphicFrameLocks noGrp="1"/>
          </p:cNvGraphicFramePr>
          <p:nvPr>
            <p:ph sz="half" idx="2"/>
          </p:nvPr>
        </p:nvGraphicFramePr>
        <p:xfrm>
          <a:off x="457200" y="3938588"/>
          <a:ext cx="8229600" cy="2530474"/>
        </p:xfrm>
        <a:graphic>
          <a:graphicData uri="http://schemas.openxmlformats.org/drawingml/2006/table">
            <a:tbl>
              <a:tblPr/>
              <a:tblGrid>
                <a:gridCol w="1981200"/>
                <a:gridCol w="3124200"/>
                <a:gridCol w="3124200"/>
              </a:tblGrid>
              <a:tr h="3963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genotype freq.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allele freq.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9207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generation 0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P(AA) = 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P(Aa) = 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P(aa) = R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P(A) = D + H/2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P(a) = R + H/2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34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generation 1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P(AA) = D + H/4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P(Aa) = H/2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P(aa) = R + H/4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P(A) = (D + H/4) + (1/2)(H/2)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   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>= D + H/2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P(a) = (R + H/4) + (1/2)(H/2)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   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>= R + H/2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77559" name="Line 23"/>
          <p:cNvSpPr>
            <a:spLocks noChangeShapeType="1"/>
          </p:cNvSpPr>
          <p:nvPr/>
        </p:nvSpPr>
        <p:spPr bwMode="auto">
          <a:xfrm>
            <a:off x="2819400" y="3505200"/>
            <a:ext cx="838200" cy="0"/>
          </a:xfrm>
          <a:prstGeom prst="line">
            <a:avLst/>
          </a:prstGeom>
          <a:noFill/>
          <a:ln w="28575" cap="sq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Genotype frequencies after one generation of </a:t>
            </a:r>
            <a:r>
              <a:rPr lang="en-US" sz="3600" dirty="0" err="1" smtClean="0"/>
              <a:t>assortative</a:t>
            </a:r>
            <a:r>
              <a:rPr lang="en-US" sz="3600" dirty="0" smtClean="0"/>
              <a:t> mating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84909" y="2690233"/>
                <a:ext cx="8279574" cy="8149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400" b="0" i="1" smtClean="0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𝐴𝐴</m:t>
                          </m:r>
                          <m:r>
                            <a:rPr lang="en-US" sz="1400" b="0" i="1" smtClean="0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b="0" i="1" smtClean="0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a:rPr lang="en-US" sz="1400" b="0" i="1" smtClean="0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chemeClr val="accent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𝐴𝐴</m:t>
                                  </m:r>
                                </m:e>
                              </m:d>
                              <m:r>
                                <a:rPr lang="en-US" sz="1400" i="1">
                                  <a:solidFill>
                                    <a:schemeClr val="accent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chemeClr val="accent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accent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𝐴𝑎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accent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chemeClr val="accent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400" i="1">
                                  <a:solidFill>
                                    <a:schemeClr val="accent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1400" i="1">
                                  <a:solidFill>
                                    <a:schemeClr val="accent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chemeClr val="accent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chemeClr val="accent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i="1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a:rPr lang="en-US" sz="1400" i="1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accent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chemeClr val="accent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𝐴𝐴</m:t>
                                  </m:r>
                                </m:e>
                              </m:d>
                              <m:r>
                                <a:rPr lang="en-US" sz="1400" i="1">
                                  <a:solidFill>
                                    <a:schemeClr val="accent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chemeClr val="accent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accent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𝐴𝑎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accent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chemeClr val="accent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400" i="1">
                                  <a:solidFill>
                                    <a:schemeClr val="accent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𝑝𝑞</m:t>
                          </m:r>
                          <m:r>
                            <a:rPr lang="en-US" sz="1400" i="1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a:rPr lang="en-US" sz="1400" i="1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accent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chemeClr val="accent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accent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𝐴𝑎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1400" b="0" i="1" smtClean="0">
                                      <a:solidFill>
                                        <a:schemeClr val="accen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accent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chemeClr val="accent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400" i="1">
                                  <a:solidFill>
                                    <a:schemeClr val="accent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1400" i="1">
                                  <a:solidFill>
                                    <a:schemeClr val="accent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chemeClr val="accent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i="1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a:rPr lang="en-US" sz="1400" i="1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accent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chemeClr val="accent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𝑎𝑎</m:t>
                                  </m:r>
                                </m:e>
                              </m:d>
                              <m:r>
                                <a:rPr lang="en-US" sz="1400" i="1">
                                  <a:solidFill>
                                    <a:schemeClr val="accent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chemeClr val="accent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accent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𝐴𝑎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accent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09" y="2690233"/>
                <a:ext cx="8279574" cy="814967"/>
              </a:xfrm>
              <a:prstGeom prst="rect">
                <a:avLst/>
              </a:prstGeom>
              <a:blipFill rotWithShape="0">
                <a:blip r:embed="rId2"/>
                <a:stretch>
                  <a:fillRect b="-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19545" y="4138033"/>
                <a:ext cx="8279574" cy="8149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80008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80008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400" b="0" i="1" smtClean="0">
                              <a:solidFill>
                                <a:srgbClr val="80008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solidFill>
                                <a:srgbClr val="80008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𝐴𝑎</m:t>
                          </m:r>
                          <m:r>
                            <a:rPr lang="en-US" sz="1400" b="0" i="1" smtClean="0">
                              <a:solidFill>
                                <a:srgbClr val="80008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80008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800080"/>
                          </a:solidFill>
                          <a:effectLst/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rgbClr val="80008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80008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80008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400" b="0" i="1" smtClean="0">
                                  <a:solidFill>
                                    <a:srgbClr val="80008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rgbClr val="80008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solidFill>
                                <a:srgbClr val="80008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𝑝𝑞</m:t>
                          </m:r>
                          <m:r>
                            <a:rPr lang="en-US" sz="1400" b="0" i="1" smtClean="0">
                              <a:solidFill>
                                <a:srgbClr val="80008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a:rPr lang="en-US" sz="1400" b="0" i="1" smtClean="0">
                              <a:solidFill>
                                <a:srgbClr val="80008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80008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rgbClr val="80008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solidFill>
                                        <a:srgbClr val="80008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80008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80008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𝐴𝑎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1400" b="0" i="1" smtClean="0">
                                      <a:solidFill>
                                        <a:srgbClr val="80008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80008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80008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400" i="1">
                                  <a:solidFill>
                                    <a:srgbClr val="80008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1400" i="1">
                                  <a:solidFill>
                                    <a:srgbClr val="80008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rgbClr val="80008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rgbClr val="80008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i="1">
                              <a:solidFill>
                                <a:srgbClr val="80008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a:rPr lang="en-US" sz="1400" i="1">
                              <a:solidFill>
                                <a:srgbClr val="80008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80008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80008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rgbClr val="80008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solidFill>
                                        <a:srgbClr val="80008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𝐴𝐴</m:t>
                                  </m:r>
                                </m:e>
                              </m:d>
                              <m:r>
                                <a:rPr lang="en-US" sz="1400" i="1">
                                  <a:solidFill>
                                    <a:srgbClr val="80008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rgbClr val="80008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solidFill>
                                        <a:srgbClr val="80008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80008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80008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𝐴𝑎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1400" i="1">
                                      <a:solidFill>
                                        <a:srgbClr val="80008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r>
                            <a:rPr lang="en-US" sz="1400" b="0" i="1" smtClean="0">
                              <a:solidFill>
                                <a:srgbClr val="80008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80008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80008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400" i="1">
                                  <a:solidFill>
                                    <a:srgbClr val="80008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rgbClr val="80008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solidFill>
                                <a:srgbClr val="80008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𝑝𝑞</m:t>
                          </m:r>
                          <m:r>
                            <a:rPr lang="en-US" sz="1400" i="1">
                              <a:solidFill>
                                <a:srgbClr val="80008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a:rPr lang="en-US" sz="1400" i="1">
                              <a:solidFill>
                                <a:srgbClr val="80008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80008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rgbClr val="80008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solidFill>
                                        <a:srgbClr val="80008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80008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80008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𝐴𝑎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1400" b="0" i="1" smtClean="0">
                                      <a:solidFill>
                                        <a:srgbClr val="80008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1400" b="0" i="1" smtClean="0">
                              <a:solidFill>
                                <a:srgbClr val="80008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80008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80008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400" i="1">
                                  <a:solidFill>
                                    <a:srgbClr val="80008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1400" i="1">
                                  <a:solidFill>
                                    <a:srgbClr val="80008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rgbClr val="80008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rgbClr val="80008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i="1">
                              <a:solidFill>
                                <a:srgbClr val="80008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a:rPr lang="en-US" sz="1400" i="1">
                              <a:solidFill>
                                <a:srgbClr val="80008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80008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80008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rgbClr val="80008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solidFill>
                                        <a:srgbClr val="80008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𝑎𝑎</m:t>
                                  </m:r>
                                </m:e>
                              </m:d>
                              <m:r>
                                <a:rPr lang="en-US" sz="1400" i="1">
                                  <a:solidFill>
                                    <a:srgbClr val="80008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rgbClr val="80008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solidFill>
                                        <a:srgbClr val="80008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80008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80008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𝐴𝑎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1400" i="1">
                                      <a:solidFill>
                                        <a:srgbClr val="80008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1400" dirty="0">
                  <a:solidFill>
                    <a:srgbClr val="80008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545" y="4138033"/>
                <a:ext cx="8279574" cy="814967"/>
              </a:xfrm>
              <a:prstGeom prst="rect">
                <a:avLst/>
              </a:prstGeom>
              <a:blipFill rotWithShape="0">
                <a:blip r:embed="rId3"/>
                <a:stretch>
                  <a:fillRect b="-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19545" y="5527963"/>
                <a:ext cx="8279574" cy="8149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accent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𝑎𝑎</m:t>
                          </m:r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accent2"/>
                          </a:solidFill>
                          <a:effectLst/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accent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chemeClr val="accent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chemeClr val="accent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𝑎𝑎</m:t>
                                  </m:r>
                                </m:e>
                              </m:d>
                              <m:r>
                                <a:rPr lang="en-US" sz="1400" i="1">
                                  <a:solidFill>
                                    <a:schemeClr val="accent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chemeClr val="accent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solidFill>
                                        <a:schemeClr val="accent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chemeClr val="accent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accent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𝐴𝑎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1400" i="1">
                                      <a:solidFill>
                                        <a:schemeClr val="accent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accent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chemeClr val="accent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400" i="1">
                                  <a:solidFill>
                                    <a:schemeClr val="accent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1400" i="1">
                                  <a:solidFill>
                                    <a:schemeClr val="accent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chemeClr val="accent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chemeClr val="accent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i="1">
                              <a:solidFill>
                                <a:schemeClr val="accent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a:rPr lang="en-US" sz="1400" i="1">
                              <a:solidFill>
                                <a:schemeClr val="accent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accent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chemeClr val="accent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chemeClr val="accent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solidFill>
                                        <a:schemeClr val="accent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𝐴𝐴</m:t>
                                  </m:r>
                                </m:e>
                              </m:d>
                              <m:r>
                                <a:rPr lang="en-US" sz="1400" i="1">
                                  <a:solidFill>
                                    <a:schemeClr val="accent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chemeClr val="accent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solidFill>
                                        <a:schemeClr val="accent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chemeClr val="accent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accent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𝐴𝑎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1400" i="1">
                                      <a:solidFill>
                                        <a:schemeClr val="accent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accent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chemeClr val="accent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400" i="1">
                                  <a:solidFill>
                                    <a:schemeClr val="accent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𝑝𝑞</m:t>
                          </m:r>
                          <m:r>
                            <a:rPr lang="en-US" sz="1400" i="1">
                              <a:solidFill>
                                <a:schemeClr val="accent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a:rPr lang="en-US" sz="1400" i="1">
                              <a:solidFill>
                                <a:schemeClr val="accent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accent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chemeClr val="accent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solidFill>
                                        <a:schemeClr val="accent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chemeClr val="accent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accent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𝐴𝑎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1400" b="0" i="1" smtClean="0">
                                      <a:solidFill>
                                        <a:schemeClr val="accent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accent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chemeClr val="accent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400" i="1">
                                  <a:solidFill>
                                    <a:schemeClr val="accent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1400" i="1">
                                  <a:solidFill>
                                    <a:schemeClr val="accent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chemeClr val="accent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i="1">
                              <a:solidFill>
                                <a:schemeClr val="accent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a:rPr lang="en-US" sz="1400" i="1">
                              <a:solidFill>
                                <a:schemeClr val="accent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accent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chemeClr val="accent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chemeClr val="accent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𝑎𝑎</m:t>
                                  </m:r>
                                </m:e>
                              </m:d>
                              <m:r>
                                <a:rPr lang="en-US" sz="1400" i="1">
                                  <a:solidFill>
                                    <a:schemeClr val="accent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chemeClr val="accent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solidFill>
                                        <a:schemeClr val="accent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chemeClr val="accent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accent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𝐴𝑎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1400" i="1">
                                      <a:solidFill>
                                        <a:schemeClr val="accent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accent2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545" y="5527963"/>
                <a:ext cx="8279574" cy="814967"/>
              </a:xfrm>
              <a:prstGeom prst="rect">
                <a:avLst/>
              </a:prstGeom>
              <a:blipFill rotWithShape="0">
                <a:blip r:embed="rId4"/>
                <a:stretch>
                  <a:fillRect b="-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953302" y="1542819"/>
            <a:ext cx="59683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l-GR" sz="2400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400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effectLst/>
                <a:latin typeface="+mj-lt"/>
                <a:cs typeface="Times New Roman" panose="02020603050405020304" pitchFamily="18" charset="0"/>
              </a:rPr>
              <a:t>= positive </a:t>
            </a:r>
            <a:r>
              <a:rPr lang="en-US" sz="2400" dirty="0" err="1" smtClean="0">
                <a:solidFill>
                  <a:schemeClr val="accent2"/>
                </a:solidFill>
                <a:effectLst/>
                <a:latin typeface="+mj-lt"/>
                <a:cs typeface="Times New Roman" panose="02020603050405020304" pitchFamily="18" charset="0"/>
              </a:rPr>
              <a:t>assortative</a:t>
            </a:r>
            <a:r>
              <a:rPr lang="en-US" sz="2400" dirty="0" smtClean="0">
                <a:solidFill>
                  <a:schemeClr val="accent2"/>
                </a:solidFill>
                <a:effectLst/>
                <a:latin typeface="+mj-lt"/>
                <a:cs typeface="Times New Roman" panose="02020603050405020304" pitchFamily="18" charset="0"/>
              </a:rPr>
              <a:t> mating fraction</a:t>
            </a:r>
          </a:p>
          <a:p>
            <a:pPr algn="l"/>
            <a:r>
              <a:rPr lang="en-US" sz="2400" dirty="0" smtClean="0">
                <a:solidFill>
                  <a:schemeClr val="accent2"/>
                </a:solidFill>
                <a:effectLst/>
                <a:latin typeface="+mj-lt"/>
                <a:cs typeface="Times New Roman" panose="02020603050405020304" pitchFamily="18" charset="0"/>
              </a:rPr>
              <a:t>i.e., proportion not randomly mating, 0 to 1</a:t>
            </a:r>
            <a:endParaRPr lang="en-US" sz="2400" dirty="0">
              <a:solidFill>
                <a:schemeClr val="accent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1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Genotype frequencies after one generation of </a:t>
            </a:r>
            <a:r>
              <a:rPr lang="en-US" sz="3600" dirty="0" err="1" smtClean="0"/>
              <a:t>assortative</a:t>
            </a:r>
            <a:r>
              <a:rPr lang="en-US" sz="3600" dirty="0" smtClean="0"/>
              <a:t> mating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19545" y="4138033"/>
                <a:ext cx="8279574" cy="8149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80008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80008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400" b="0" i="1" smtClean="0">
                              <a:solidFill>
                                <a:srgbClr val="80008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solidFill>
                                <a:srgbClr val="80008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𝐴𝑎</m:t>
                          </m:r>
                          <m:r>
                            <a:rPr lang="en-US" sz="1400" b="0" i="1" smtClean="0">
                              <a:solidFill>
                                <a:srgbClr val="80008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80008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800080"/>
                          </a:solidFill>
                          <a:effectLst/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rgbClr val="80008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80008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80008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400" b="0" i="1" smtClean="0">
                                  <a:solidFill>
                                    <a:srgbClr val="80008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rgbClr val="80008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solidFill>
                                <a:srgbClr val="80008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𝑝𝑞</m:t>
                          </m:r>
                          <m:r>
                            <a:rPr lang="en-US" sz="1400" b="0" i="1" smtClean="0">
                              <a:solidFill>
                                <a:srgbClr val="80008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a:rPr lang="en-US" sz="1400" b="0" i="1" smtClean="0">
                              <a:solidFill>
                                <a:srgbClr val="80008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80008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rgbClr val="80008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solidFill>
                                        <a:srgbClr val="80008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80008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80008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𝐴𝑎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1400" b="0" i="1" smtClean="0">
                                      <a:solidFill>
                                        <a:srgbClr val="80008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80008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80008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400" i="1">
                                  <a:solidFill>
                                    <a:srgbClr val="80008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1400" i="1">
                                  <a:solidFill>
                                    <a:srgbClr val="80008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rgbClr val="80008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rgbClr val="80008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i="1">
                              <a:solidFill>
                                <a:srgbClr val="80008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a:rPr lang="en-US" sz="1400" i="1">
                              <a:solidFill>
                                <a:srgbClr val="80008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80008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80008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rgbClr val="80008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solidFill>
                                        <a:srgbClr val="80008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𝐴𝐴</m:t>
                                  </m:r>
                                </m:e>
                              </m:d>
                              <m:r>
                                <a:rPr lang="en-US" sz="1400" i="1">
                                  <a:solidFill>
                                    <a:srgbClr val="80008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rgbClr val="80008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solidFill>
                                        <a:srgbClr val="80008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80008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80008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𝐴𝑎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1400" i="1">
                                      <a:solidFill>
                                        <a:srgbClr val="80008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r>
                            <a:rPr lang="en-US" sz="1400" b="0" i="1" smtClean="0">
                              <a:solidFill>
                                <a:srgbClr val="80008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80008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80008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400" i="1">
                                  <a:solidFill>
                                    <a:srgbClr val="80008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rgbClr val="80008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solidFill>
                                <a:srgbClr val="80008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𝑝𝑞</m:t>
                          </m:r>
                          <m:r>
                            <a:rPr lang="en-US" sz="1400" i="1">
                              <a:solidFill>
                                <a:srgbClr val="80008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a:rPr lang="en-US" sz="1400" i="1">
                              <a:solidFill>
                                <a:srgbClr val="80008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80008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rgbClr val="80008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solidFill>
                                        <a:srgbClr val="80008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80008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80008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𝐴𝑎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1400" b="0" i="1" smtClean="0">
                                      <a:solidFill>
                                        <a:srgbClr val="80008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1400" b="0" i="1" smtClean="0">
                              <a:solidFill>
                                <a:srgbClr val="80008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80008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80008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400" i="1">
                                  <a:solidFill>
                                    <a:srgbClr val="80008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1400" i="1">
                                  <a:solidFill>
                                    <a:srgbClr val="80008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rgbClr val="80008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rgbClr val="80008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i="1">
                              <a:solidFill>
                                <a:srgbClr val="80008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a:rPr lang="en-US" sz="1400" i="1">
                              <a:solidFill>
                                <a:srgbClr val="80008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80008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80008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rgbClr val="80008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solidFill>
                                        <a:srgbClr val="80008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𝑎𝑎</m:t>
                                  </m:r>
                                </m:e>
                              </m:d>
                              <m:r>
                                <a:rPr lang="en-US" sz="1400" i="1">
                                  <a:solidFill>
                                    <a:srgbClr val="80008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rgbClr val="80008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solidFill>
                                        <a:srgbClr val="80008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80008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80008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𝐴𝑎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1400" i="1">
                                      <a:solidFill>
                                        <a:srgbClr val="80008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1400" dirty="0">
                  <a:solidFill>
                    <a:srgbClr val="80008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545" y="4138033"/>
                <a:ext cx="8279574" cy="814967"/>
              </a:xfrm>
              <a:prstGeom prst="rect">
                <a:avLst/>
              </a:prstGeom>
              <a:blipFill rotWithShape="0">
                <a:blip r:embed="rId2"/>
                <a:stretch>
                  <a:fillRect b="-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953302" y="1542819"/>
            <a:ext cx="59683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l-GR" sz="2400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400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effectLst/>
                <a:latin typeface="+mj-lt"/>
                <a:cs typeface="Times New Roman" panose="02020603050405020304" pitchFamily="18" charset="0"/>
              </a:rPr>
              <a:t>= positive </a:t>
            </a:r>
            <a:r>
              <a:rPr lang="en-US" sz="2400" dirty="0" err="1" smtClean="0">
                <a:solidFill>
                  <a:schemeClr val="accent2"/>
                </a:solidFill>
                <a:effectLst/>
                <a:latin typeface="+mj-lt"/>
                <a:cs typeface="Times New Roman" panose="02020603050405020304" pitchFamily="18" charset="0"/>
              </a:rPr>
              <a:t>assortative</a:t>
            </a:r>
            <a:r>
              <a:rPr lang="en-US" sz="2400" dirty="0" smtClean="0">
                <a:solidFill>
                  <a:schemeClr val="accent2"/>
                </a:solidFill>
                <a:effectLst/>
                <a:latin typeface="+mj-lt"/>
                <a:cs typeface="Times New Roman" panose="02020603050405020304" pitchFamily="18" charset="0"/>
              </a:rPr>
              <a:t> mating fraction</a:t>
            </a:r>
          </a:p>
          <a:p>
            <a:pPr algn="l"/>
            <a:r>
              <a:rPr lang="en-US" sz="2400" dirty="0" smtClean="0">
                <a:solidFill>
                  <a:schemeClr val="accent2"/>
                </a:solidFill>
                <a:effectLst/>
                <a:latin typeface="+mj-lt"/>
                <a:cs typeface="Times New Roman" panose="02020603050405020304" pitchFamily="18" charset="0"/>
              </a:rPr>
              <a:t>i.e., proportion not randomly mating, 0 to 1</a:t>
            </a:r>
            <a:endParaRPr lang="en-US" sz="2400" dirty="0">
              <a:solidFill>
                <a:schemeClr val="accent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utoShape 39"/>
          <p:cNvSpPr>
            <a:spLocks/>
          </p:cNvSpPr>
          <p:nvPr/>
        </p:nvSpPr>
        <p:spPr bwMode="auto">
          <a:xfrm rot="16200000" flipH="1">
            <a:off x="4407166" y="3633847"/>
            <a:ext cx="141410" cy="919163"/>
          </a:xfrm>
          <a:prstGeom prst="leftBrace">
            <a:avLst>
              <a:gd name="adj1" fmla="val 94762"/>
              <a:gd name="adj2" fmla="val 45139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>
              <a:effectLst/>
            </a:endParaRPr>
          </a:p>
        </p:txBody>
      </p: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2858838" y="3692936"/>
            <a:ext cx="218361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dirty="0" err="1" smtClean="0">
                <a:solidFill>
                  <a:srgbClr val="FF0000"/>
                </a:solidFill>
                <a:effectLst/>
              </a:rPr>
              <a:t>Aa</a:t>
            </a:r>
            <a:r>
              <a:rPr lang="en-US" sz="1400" dirty="0" smtClean="0">
                <a:solidFill>
                  <a:srgbClr val="FF0000"/>
                </a:solidFill>
                <a:effectLst/>
              </a:rPr>
              <a:t> from randomly mating</a:t>
            </a:r>
            <a:endParaRPr lang="en-US" sz="1400" dirty="0">
              <a:solidFill>
                <a:srgbClr val="FF0000"/>
              </a:solidFill>
              <a:effectLst/>
            </a:endParaRPr>
          </a:p>
        </p:txBody>
      </p:sp>
      <p:sp>
        <p:nvSpPr>
          <p:cNvPr id="11" name="AutoShape 41"/>
          <p:cNvSpPr>
            <a:spLocks/>
          </p:cNvSpPr>
          <p:nvPr/>
        </p:nvSpPr>
        <p:spPr bwMode="auto">
          <a:xfrm rot="16200000" flipH="1">
            <a:off x="5596768" y="3685017"/>
            <a:ext cx="164162" cy="631394"/>
          </a:xfrm>
          <a:prstGeom prst="leftBrace">
            <a:avLst>
              <a:gd name="adj1" fmla="val 36447"/>
              <a:gd name="adj2" fmla="val 45139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>
              <a:effectLst/>
            </a:endParaRPr>
          </a:p>
        </p:txBody>
      </p:sp>
      <p:sp>
        <p:nvSpPr>
          <p:cNvPr id="12" name="Text Box 42"/>
          <p:cNvSpPr txBox="1">
            <a:spLocks noChangeArrowheads="1"/>
          </p:cNvSpPr>
          <p:nvPr/>
        </p:nvSpPr>
        <p:spPr bwMode="auto">
          <a:xfrm>
            <a:off x="5257800" y="3598618"/>
            <a:ext cx="237436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sz="1400" dirty="0" err="1" smtClean="0">
                <a:solidFill>
                  <a:srgbClr val="0000FF"/>
                </a:solidFill>
                <a:effectLst/>
              </a:rPr>
              <a:t>Aa</a:t>
            </a:r>
            <a:r>
              <a:rPr lang="en-US" sz="1400" dirty="0" smtClean="0">
                <a:solidFill>
                  <a:srgbClr val="0000FF"/>
                </a:solidFill>
                <a:effectLst/>
              </a:rPr>
              <a:t> from positively assorting</a:t>
            </a:r>
            <a:endParaRPr lang="en-US" sz="1400" dirty="0">
              <a:solidFill>
                <a:srgbClr val="0000FF"/>
              </a:solidFill>
              <a:effectLst/>
            </a:endParaRPr>
          </a:p>
        </p:txBody>
      </p:sp>
      <p:sp>
        <p:nvSpPr>
          <p:cNvPr id="13" name="AutoShape 39"/>
          <p:cNvSpPr>
            <a:spLocks/>
          </p:cNvSpPr>
          <p:nvPr/>
        </p:nvSpPr>
        <p:spPr bwMode="auto">
          <a:xfrm rot="16200000">
            <a:off x="4814920" y="2058295"/>
            <a:ext cx="352360" cy="6781800"/>
          </a:xfrm>
          <a:prstGeom prst="leftBrace">
            <a:avLst>
              <a:gd name="adj1" fmla="val 94762"/>
              <a:gd name="adj2" fmla="val 45139"/>
            </a:avLst>
          </a:prstGeom>
          <a:noFill/>
          <a:ln w="1905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>
              <a:effectLst/>
            </a:endParaRPr>
          </a:p>
        </p:txBody>
      </p:sp>
      <p:sp>
        <p:nvSpPr>
          <p:cNvPr id="14" name="Text Box 40"/>
          <p:cNvSpPr txBox="1">
            <a:spLocks noChangeArrowheads="1"/>
          </p:cNvSpPr>
          <p:nvPr/>
        </p:nvSpPr>
        <p:spPr bwMode="auto">
          <a:xfrm>
            <a:off x="2654600" y="5674301"/>
            <a:ext cx="40748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FF0000"/>
                </a:solidFill>
                <a:effectLst/>
              </a:rPr>
              <a:t>all genotypes (AA, </a:t>
            </a:r>
            <a:r>
              <a:rPr lang="en-US" sz="1400" dirty="0" err="1" smtClean="0">
                <a:solidFill>
                  <a:srgbClr val="FF0000"/>
                </a:solidFill>
                <a:effectLst/>
              </a:rPr>
              <a:t>Aa</a:t>
            </a:r>
            <a:r>
              <a:rPr lang="en-US" sz="1400" dirty="0" smtClean="0">
                <a:solidFill>
                  <a:srgbClr val="FF0000"/>
                </a:solidFill>
                <a:effectLst/>
              </a:rPr>
              <a:t>, and </a:t>
            </a:r>
            <a:r>
              <a:rPr lang="en-US" sz="1400" dirty="0" err="1" smtClean="0">
                <a:solidFill>
                  <a:srgbClr val="FF0000"/>
                </a:solidFill>
                <a:effectLst/>
              </a:rPr>
              <a:t>aa</a:t>
            </a:r>
            <a:r>
              <a:rPr lang="en-US" sz="1400" dirty="0" smtClean="0">
                <a:solidFill>
                  <a:srgbClr val="FF0000"/>
                </a:solidFill>
                <a:effectLst/>
              </a:rPr>
              <a:t>) in next generation</a:t>
            </a:r>
            <a:endParaRPr lang="en-US" sz="140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0542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  <p:bldP spid="13" grpId="0" animBg="1"/>
      <p:bldP spid="1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2400"/>
            <a:ext cx="8349273" cy="656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84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Human mating systems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Random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Assumed for HWE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Realistic?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Non-random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Assortative mating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Population substructure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Inbreeding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Note:  these notions are imprecisely defined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Assortative mating: Recap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Positive and negative assortative mating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examples of each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qualitative effects on homozygotes, heterozygotes, genotype frequencies, and allele frequencies. 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Identify type of mating scheme (random, assortative mating, etc.) from mating-type frequencies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Calculate next generation genotype frequencies given a mating scheme 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Assortative mating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Definition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Choice of mate is dependent on a particular phenotype or genotype</a:t>
            </a:r>
          </a:p>
          <a:p>
            <a:pPr lvl="1" eaLnBrk="1" hangingPunct="1">
              <a:lnSpc>
                <a:spcPct val="80000"/>
              </a:lnSpc>
            </a:pPr>
            <a:endParaRPr lang="en-US" sz="18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Examples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People more often mate with those of similar height / skin tone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Deaf people more often mate with deaf people</a:t>
            </a:r>
          </a:p>
          <a:p>
            <a:pPr lvl="1" eaLnBrk="1" hangingPunct="1">
              <a:lnSpc>
                <a:spcPct val="80000"/>
              </a:lnSpc>
            </a:pPr>
            <a:endParaRPr lang="en-US" sz="18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Types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>
                <a:solidFill>
                  <a:schemeClr val="accent1"/>
                </a:solidFill>
              </a:rPr>
              <a:t>Positive assortative mating</a:t>
            </a:r>
            <a:r>
              <a:rPr lang="en-US" sz="1800" smtClean="0"/>
              <a:t>:  mating between people with like phenotypes/genotypes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>
                <a:solidFill>
                  <a:schemeClr val="accent1"/>
                </a:solidFill>
              </a:rPr>
              <a:t>Negative assortative mating</a:t>
            </a:r>
            <a:r>
              <a:rPr lang="en-US" sz="1800" smtClean="0"/>
              <a:t>:  mating between people with unlike phenotypes/genotypes</a:t>
            </a:r>
          </a:p>
          <a:p>
            <a:pPr lvl="1" eaLnBrk="1" hangingPunct="1">
              <a:lnSpc>
                <a:spcPct val="80000"/>
              </a:lnSpc>
            </a:pPr>
            <a:endParaRPr lang="en-US" sz="18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Additonal comments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Degree of assortative mating can vary from a slight tendency to near complete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Assortative mating on a simple characteristic usually will affect only one or a limited number of genes (e.g. height, skin tone, hearing)</a:t>
            </a:r>
          </a:p>
          <a:p>
            <a:pPr lvl="1" eaLnBrk="1" hangingPunct="1">
              <a:lnSpc>
                <a:spcPct val="80000"/>
              </a:lnSpc>
            </a:pPr>
            <a:endParaRPr 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Assortative mating:</a:t>
            </a:r>
            <a:br>
              <a:rPr lang="en-US" sz="4000" smtClean="0"/>
            </a:br>
            <a:r>
              <a:rPr lang="en-US" sz="4000" smtClean="0"/>
              <a:t>key qualitative concepts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Additional comments</a:t>
            </a:r>
          </a:p>
          <a:p>
            <a:pPr lvl="1" eaLnBrk="1" hangingPunct="1"/>
            <a:r>
              <a:rPr lang="en-US" sz="2000" smtClean="0"/>
              <a:t>amount of increase or decrease depends on the specific scheme (examples to follow)</a:t>
            </a:r>
          </a:p>
          <a:p>
            <a:pPr lvl="1" eaLnBrk="1" hangingPunct="1"/>
            <a:r>
              <a:rPr lang="en-US" sz="2000" smtClean="0"/>
              <a:t>assortative mating does </a:t>
            </a:r>
            <a:r>
              <a:rPr lang="en-US" sz="2000" smtClean="0">
                <a:solidFill>
                  <a:schemeClr val="accent1"/>
                </a:solidFill>
              </a:rPr>
              <a:t>NOT</a:t>
            </a:r>
            <a:r>
              <a:rPr lang="en-US" sz="2000" smtClean="0"/>
              <a:t> change allele frequencies</a:t>
            </a:r>
          </a:p>
          <a:p>
            <a:pPr lvl="2" eaLnBrk="1" hangingPunct="1"/>
            <a:r>
              <a:rPr lang="en-US" sz="1800" smtClean="0"/>
              <a:t>but it DOES affect the rate at which </a:t>
            </a:r>
            <a:r>
              <a:rPr lang="en-US" sz="1800" smtClean="0">
                <a:solidFill>
                  <a:schemeClr val="accent1"/>
                </a:solidFill>
              </a:rPr>
              <a:t>natural selection</a:t>
            </a:r>
            <a:r>
              <a:rPr lang="en-US" sz="1800" smtClean="0"/>
              <a:t> changes allele frequencies   </a:t>
            </a:r>
          </a:p>
          <a:p>
            <a:pPr eaLnBrk="1" hangingPunct="1"/>
            <a:endParaRPr lang="en-US" sz="2400" smtClean="0"/>
          </a:p>
        </p:txBody>
      </p:sp>
      <p:graphicFrame>
        <p:nvGraphicFramePr>
          <p:cNvPr id="427058" name="Group 50"/>
          <p:cNvGraphicFramePr>
            <a:graphicFrameLocks noGrp="1"/>
          </p:cNvGraphicFramePr>
          <p:nvPr>
            <p:ph sz="half" idx="1"/>
          </p:nvPr>
        </p:nvGraphicFramePr>
        <p:xfrm>
          <a:off x="457200" y="1981200"/>
          <a:ext cx="8229600" cy="1737042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8226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type of assortative mating</a:t>
                      </a:r>
                    </a:p>
                  </a:txBody>
                  <a:tcPr marT="45667" marB="4566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effect on freq. homozygotes</a:t>
                      </a:r>
                    </a:p>
                  </a:txBody>
                  <a:tcPr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effect on freq. of heterozygotes</a:t>
                      </a:r>
                    </a:p>
                  </a:txBody>
                  <a:tcPr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570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positive</a:t>
                      </a:r>
                    </a:p>
                  </a:txBody>
                  <a:tcPr marT="45667" marB="4566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increases</a:t>
                      </a:r>
                    </a:p>
                  </a:txBody>
                  <a:tcPr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decreases</a:t>
                      </a:r>
                    </a:p>
                  </a:txBody>
                  <a:tcPr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negative</a:t>
                      </a:r>
                    </a:p>
                  </a:txBody>
                  <a:tcPr marT="45667" marB="4566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decreases</a:t>
                      </a:r>
                    </a:p>
                  </a:txBody>
                  <a:tcPr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increases</a:t>
                      </a:r>
                    </a:p>
                  </a:txBody>
                  <a:tcPr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Assortative mating:</a:t>
            </a:r>
            <a:br>
              <a:rPr lang="en-US" sz="4000" smtClean="0"/>
            </a:br>
            <a:r>
              <a:rPr lang="en-US" sz="4000" smtClean="0"/>
              <a:t>human populations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44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Humans tend to have </a:t>
            </a:r>
            <a:r>
              <a:rPr lang="en-US" sz="2400" dirty="0" smtClean="0">
                <a:solidFill>
                  <a:schemeClr val="accent1"/>
                </a:solidFill>
              </a:rPr>
              <a:t>positive </a:t>
            </a:r>
            <a:r>
              <a:rPr lang="en-US" sz="2400" dirty="0" err="1" smtClean="0">
                <a:solidFill>
                  <a:schemeClr val="accent1"/>
                </a:solidFill>
              </a:rPr>
              <a:t>assortative</a:t>
            </a:r>
            <a:r>
              <a:rPr lang="en-US" sz="2400" dirty="0" smtClean="0">
                <a:solidFill>
                  <a:schemeClr val="accent1"/>
                </a:solidFill>
              </a:rPr>
              <a:t> mating</a:t>
            </a:r>
            <a:r>
              <a:rPr lang="en-US" sz="2400" dirty="0" smtClean="0"/>
              <a:t> on characteristics they observe in their mates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height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weight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disability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ethnicity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chemeClr val="accent1"/>
                </a:solidFill>
              </a:rPr>
              <a:t>Negative </a:t>
            </a:r>
            <a:r>
              <a:rPr lang="en-US" sz="2400" dirty="0" err="1" smtClean="0">
                <a:solidFill>
                  <a:schemeClr val="accent1"/>
                </a:solidFill>
              </a:rPr>
              <a:t>assortative</a:t>
            </a:r>
            <a:r>
              <a:rPr lang="en-US" sz="2400" dirty="0" smtClean="0">
                <a:solidFill>
                  <a:schemeClr val="accent1"/>
                </a:solidFill>
              </a:rPr>
              <a:t> mating</a:t>
            </a:r>
            <a:r>
              <a:rPr lang="en-US" sz="2400" dirty="0" smtClean="0"/>
              <a:t> may (??) be rare in humans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HLA and scent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recessive mutation 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Assortative mating:</a:t>
            </a:r>
            <a:br>
              <a:rPr lang="en-US" sz="4000" smtClean="0"/>
            </a:br>
            <a:r>
              <a:rPr lang="en-US" sz="4000" smtClean="0"/>
              <a:t>human populations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44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Humans tend to have </a:t>
            </a:r>
            <a:r>
              <a:rPr lang="en-US" sz="2400" dirty="0" smtClean="0">
                <a:solidFill>
                  <a:schemeClr val="accent1"/>
                </a:solidFill>
              </a:rPr>
              <a:t>positive </a:t>
            </a:r>
            <a:r>
              <a:rPr lang="en-US" sz="2400" dirty="0" err="1" smtClean="0">
                <a:solidFill>
                  <a:schemeClr val="accent1"/>
                </a:solidFill>
              </a:rPr>
              <a:t>assortative</a:t>
            </a:r>
            <a:r>
              <a:rPr lang="en-US" sz="2400" dirty="0" smtClean="0">
                <a:solidFill>
                  <a:schemeClr val="accent1"/>
                </a:solidFill>
              </a:rPr>
              <a:t> mating</a:t>
            </a:r>
            <a:r>
              <a:rPr lang="en-US" sz="2400" dirty="0" smtClean="0"/>
              <a:t> on characteristics they observe in their mates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height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weight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disability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ethnicity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chemeClr val="accent1"/>
                </a:solidFill>
              </a:rPr>
              <a:t>Negative </a:t>
            </a:r>
            <a:r>
              <a:rPr lang="en-US" sz="2400" dirty="0" err="1" smtClean="0">
                <a:solidFill>
                  <a:schemeClr val="accent1"/>
                </a:solidFill>
              </a:rPr>
              <a:t>assortative</a:t>
            </a:r>
            <a:r>
              <a:rPr lang="en-US" sz="2400" dirty="0" smtClean="0">
                <a:solidFill>
                  <a:schemeClr val="accent1"/>
                </a:solidFill>
              </a:rPr>
              <a:t> mating</a:t>
            </a:r>
            <a:r>
              <a:rPr lang="en-US" sz="2400" dirty="0" smtClean="0"/>
              <a:t> may (??) be rare in humans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HLA and scent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recessive mutation </a:t>
            </a:r>
            <a:r>
              <a:rPr lang="en-US" sz="2000" dirty="0" smtClean="0"/>
              <a:t>testing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 err="1" smtClean="0">
                <a:solidFill>
                  <a:srgbClr val="FF0000"/>
                </a:solidFill>
              </a:rPr>
              <a:t>Dor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Yeshorim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94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AAAA"/>
      </a:accent5>
      <a:accent6>
        <a:srgbClr val="0000E7"/>
      </a:accent6>
      <a:hlink>
        <a:srgbClr val="6600CC"/>
      </a:hlink>
      <a:folHlink>
        <a:srgbClr val="00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2700" cap="sq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eaVert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2700" cap="sq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eaVert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0000E7"/>
        </a:accent6>
        <a:hlink>
          <a:srgbClr val="6600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4800</TotalTime>
  <Words>3040</Words>
  <Application>Microsoft Office PowerPoint</Application>
  <PresentationFormat>On-screen Show (4:3)</PresentationFormat>
  <Paragraphs>1214</Paragraphs>
  <Slides>50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SimSun</vt:lpstr>
      <vt:lpstr>Arial</vt:lpstr>
      <vt:lpstr>Cambria Math</vt:lpstr>
      <vt:lpstr>Times New Roman</vt:lpstr>
      <vt:lpstr>Default Design</vt:lpstr>
      <vt:lpstr>2_Default Design</vt:lpstr>
      <vt:lpstr>Course outline</vt:lpstr>
      <vt:lpstr>Assortative mating  Feb. 18, 2015 </vt:lpstr>
      <vt:lpstr>Objectives</vt:lpstr>
      <vt:lpstr>Hardy-Weinberg assumptions</vt:lpstr>
      <vt:lpstr>Human mating systems</vt:lpstr>
      <vt:lpstr>Assortative mating</vt:lpstr>
      <vt:lpstr>Assortative mating: key qualitative concepts</vt:lpstr>
      <vt:lpstr>Assortative mating: human populations</vt:lpstr>
      <vt:lpstr>Assortative mating: human populations</vt:lpstr>
      <vt:lpstr>Modeling assortative mating</vt:lpstr>
      <vt:lpstr>Mating type frequency table</vt:lpstr>
      <vt:lpstr>Mating type frequency table</vt:lpstr>
      <vt:lpstr>Mating type frequency table</vt:lpstr>
      <vt:lpstr>Mating type frequency table</vt:lpstr>
      <vt:lpstr>Mating type frequency table</vt:lpstr>
      <vt:lpstr>Mating type frequency table</vt:lpstr>
      <vt:lpstr>Mating type frequency table</vt:lpstr>
      <vt:lpstr>Mating type frequency table</vt:lpstr>
      <vt:lpstr>Mating type frequency table</vt:lpstr>
      <vt:lpstr>Mating type frequency table</vt:lpstr>
      <vt:lpstr>Mating type frequency table</vt:lpstr>
      <vt:lpstr>Mating type freq. under different mating systems </vt:lpstr>
      <vt:lpstr>Multiple choice 1:</vt:lpstr>
      <vt:lpstr>Multiple choice 1:</vt:lpstr>
      <vt:lpstr>Multiple choice 2:</vt:lpstr>
      <vt:lpstr>Multiple choice 2:</vt:lpstr>
      <vt:lpstr>Math problem: complete assortative mating</vt:lpstr>
      <vt:lpstr>Mating type probability table</vt:lpstr>
      <vt:lpstr>Mating type probability table</vt:lpstr>
      <vt:lpstr>Mating type probability table</vt:lpstr>
      <vt:lpstr>Mating type probability table</vt:lpstr>
      <vt:lpstr>Mating type probability table</vt:lpstr>
      <vt:lpstr>Mating type probability table</vt:lpstr>
      <vt:lpstr>Mating type probability table</vt:lpstr>
      <vt:lpstr>Mating type probability table</vt:lpstr>
      <vt:lpstr>Mating type probability table</vt:lpstr>
      <vt:lpstr>Example (cont.)</vt:lpstr>
      <vt:lpstr>Example (cont.) What will happen in the next generation?</vt:lpstr>
      <vt:lpstr>Example (cont.) What will happen in the next generation?</vt:lpstr>
      <vt:lpstr>Example (cont.) What will happen in the next generation?</vt:lpstr>
      <vt:lpstr>Example (cont.) What will happen in the future?</vt:lpstr>
      <vt:lpstr>PowerPoint Presentation</vt:lpstr>
      <vt:lpstr>Example (cont.) </vt:lpstr>
      <vt:lpstr>Example (cont.) </vt:lpstr>
      <vt:lpstr>Example (cont.) </vt:lpstr>
      <vt:lpstr>Example (cont.) </vt:lpstr>
      <vt:lpstr>Genotype frequencies after one generation of assortative mating</vt:lpstr>
      <vt:lpstr>Genotype frequencies after one generation of assortative mating</vt:lpstr>
      <vt:lpstr>PowerPoint Presentation</vt:lpstr>
      <vt:lpstr>Assortative mating: Recap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Gene Expression Data –   Experimental Variability Considerations</dc:title>
  <dc:creator>M. Michael Barmada</dc:creator>
  <cp:lastModifiedBy>John Shaffer</cp:lastModifiedBy>
  <cp:revision>447</cp:revision>
  <cp:lastPrinted>2002-08-20T18:27:02Z</cp:lastPrinted>
  <dcterms:created xsi:type="dcterms:W3CDTF">2000-05-08T11:01:19Z</dcterms:created>
  <dcterms:modified xsi:type="dcterms:W3CDTF">2015-02-18T18:01:57Z</dcterms:modified>
</cp:coreProperties>
</file>