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9" r:id="rId2"/>
    <p:sldId id="260" r:id="rId3"/>
    <p:sldId id="261" r:id="rId4"/>
    <p:sldId id="257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311" r:id="rId31"/>
    <p:sldId id="286" r:id="rId32"/>
    <p:sldId id="287" r:id="rId33"/>
    <p:sldId id="288" r:id="rId34"/>
    <p:sldId id="289" r:id="rId35"/>
    <p:sldId id="310" r:id="rId36"/>
    <p:sldId id="313" r:id="rId37"/>
    <p:sldId id="312" r:id="rId38"/>
    <p:sldId id="314" r:id="rId39"/>
    <p:sldId id="315" r:id="rId40"/>
    <p:sldId id="316" r:id="rId41"/>
    <p:sldId id="317" r:id="rId42"/>
    <p:sldId id="318" r:id="rId43"/>
    <p:sldId id="319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16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804657-4A82-4801-A687-4516E575A2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27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E14154C-0F8C-4A9C-B911-F4D6196C07E0}" type="slidenum">
              <a:rPr lang="en-US"/>
              <a:pPr eaLnBrk="1" hangingPunct="1"/>
              <a:t>1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935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6134D9-B46B-4E01-97FA-37BE1A186C64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817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2923D59-252B-4082-A726-8B51271BF858}" type="slidenum">
              <a:rPr lang="en-US"/>
              <a:pPr eaLnBrk="1" hangingPunct="1"/>
              <a:t>12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525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E333D44-7281-4A3F-BB73-6E3D602724ED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037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FEDFED-8D94-4C44-BE2B-92899DF9AE10}" type="slidenum">
              <a:rPr lang="en-US"/>
              <a:pPr eaLnBrk="1" hangingPunct="1"/>
              <a:t>14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291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85637EC-E3AF-48E7-8ED3-3A0B4FD641CB}" type="slidenum">
              <a:rPr lang="en-US"/>
              <a:pPr eaLnBrk="1" hangingPunct="1"/>
              <a:t>15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12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A0AE2AB-87EB-47AF-A2DF-DF970F3BBD20}" type="slidenum">
              <a:rPr lang="en-US"/>
              <a:pPr eaLnBrk="1" hangingPunct="1"/>
              <a:t>17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917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5F89986-7F9B-42F6-93A7-CD2503C8E111}" type="slidenum">
              <a:rPr lang="en-US"/>
              <a:pPr eaLnBrk="1" hangingPunct="1"/>
              <a:t>18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89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CE71467-721A-4736-AAC4-AA7EC526DE0E}" type="slidenum">
              <a:rPr lang="en-US"/>
              <a:pPr eaLnBrk="1" hangingPunct="1"/>
              <a:t>19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7003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C20B189-D81E-4C2C-A095-055C78B9C486}" type="slidenum">
              <a:rPr lang="en-US"/>
              <a:pPr eaLnBrk="1" hangingPunct="1"/>
              <a:t>20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965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1C1D971-3F67-4445-9AA3-A6AAF16B6938}" type="slidenum">
              <a:rPr lang="en-US"/>
              <a:pPr eaLnBrk="1" hangingPunct="1"/>
              <a:t>21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163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940E201-4308-40C7-8D5F-F1CB69100366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3373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5211EB-ABD4-431D-8D25-C2BC008067C9}" type="slidenum">
              <a:rPr lang="en-US"/>
              <a:pPr eaLnBrk="1" hangingPunct="1"/>
              <a:t>22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860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046E653-CE9B-458D-AE8D-9A35CC38DF89}" type="slidenum">
              <a:rPr lang="en-US"/>
              <a:pPr eaLnBrk="1" hangingPunct="1"/>
              <a:t>23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5566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7231DA-C9E7-4E9D-B334-7A07CDA7D0FD}" type="slidenum">
              <a:rPr lang="en-US"/>
              <a:pPr eaLnBrk="1" hangingPunct="1"/>
              <a:t>24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0683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1377A01-AB79-4C99-9D40-B8F2DF9F1B5E}" type="slidenum">
              <a:rPr lang="en-US"/>
              <a:pPr eaLnBrk="1" hangingPunct="1"/>
              <a:t>25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0657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2272034-24F5-44D8-B379-530D888A6346}" type="slidenum">
              <a:rPr lang="en-US"/>
              <a:pPr eaLnBrk="1" hangingPunct="1"/>
              <a:t>26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8139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40162E8-27C0-4002-9867-515EA8181AC8}" type="slidenum">
              <a:rPr lang="en-US"/>
              <a:pPr eaLnBrk="1" hangingPunct="1"/>
              <a:t>27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0441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C8C22E0-4A1B-495C-8F52-ABF2A1FF7BA6}" type="slidenum">
              <a:rPr lang="en-US"/>
              <a:pPr eaLnBrk="1" hangingPunct="1"/>
              <a:t>28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6711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D6CF7C6-F350-4060-9135-50CA1DE59EE5}" type="slidenum">
              <a:rPr lang="en-US"/>
              <a:pPr eaLnBrk="1" hangingPunct="1"/>
              <a:t>29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2967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66A01F8-FB37-413A-A04F-AD21F382891F}" type="slidenum">
              <a:rPr lang="en-US"/>
              <a:pPr eaLnBrk="1" hangingPunct="1"/>
              <a:t>30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0474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3350B2C-098E-4D16-9E0F-F07C35E58B4E}" type="slidenum">
              <a:rPr lang="en-US"/>
              <a:pPr eaLnBrk="1" hangingPunct="1"/>
              <a:t>31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199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DFA97F4-4D45-40CC-86E9-A385C0B8638C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7695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228ED3A-BD09-46AE-8E1A-1AF598019D81}" type="slidenum">
              <a:rPr lang="en-US"/>
              <a:pPr eaLnBrk="1" hangingPunct="1"/>
              <a:t>32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9836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C5CF006-9B95-4BC6-836D-FB3883749609}" type="slidenum">
              <a:rPr lang="en-US"/>
              <a:pPr eaLnBrk="1" hangingPunct="1"/>
              <a:t>34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1198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45CA632-0706-40A7-9ECF-25EBB77BE0FF}" type="slidenum">
              <a:rPr lang="en-US"/>
              <a:pPr eaLnBrk="1" hangingPunct="1"/>
              <a:t>35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7910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7B72103-10C3-4916-90D6-5A02D491A88D}" type="slidenum">
              <a:rPr lang="en-US"/>
              <a:pPr eaLnBrk="1" hangingPunct="1"/>
              <a:t>36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8007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8715F66-A266-4625-8ADE-7D9E355D9AB5}" type="slidenum">
              <a:rPr lang="en-US"/>
              <a:pPr eaLnBrk="1" hangingPunct="1"/>
              <a:t>37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9478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4A024A-6EE5-482C-93ED-573F35EE8890}" type="slidenum">
              <a:rPr lang="en-US"/>
              <a:pPr eaLnBrk="1" hangingPunct="1"/>
              <a:t>38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1237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8DD3CF9-2684-4EB8-896B-FB648CA908D4}" type="slidenum">
              <a:rPr lang="en-US"/>
              <a:pPr eaLnBrk="1" hangingPunct="1"/>
              <a:t>39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0444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ED66A43-2FF8-40D6-BF2F-D1C16B58D97B}" type="slidenum">
              <a:rPr lang="en-US"/>
              <a:pPr eaLnBrk="1" hangingPunct="1"/>
              <a:t>40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15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71FD136-7AE4-4FC0-B6C6-E35A55ABC14C}" type="slidenum">
              <a:rPr lang="en-US"/>
              <a:pPr eaLnBrk="1" hangingPunct="1"/>
              <a:t>4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924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E8C347-3AE6-494E-9B8E-1296BBF2B475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913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5BA0BA1-215F-435C-AC9F-7EFFD616BC37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004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BE55F2B-DA17-4DAD-AE3D-3400C3347AEA}" type="slidenum">
              <a:rPr lang="en-US"/>
              <a:pPr eaLnBrk="1" hangingPunct="1"/>
              <a:t>7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999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7C17633-A163-4860-973F-052915B99BA5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469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BA4D92F-501A-4B61-9EA8-CDE2443E66AE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84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6C3116-CB7C-44B2-B17A-F98D5D2E13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98A9F9-9CEC-4F05-8053-95CD03B9EE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8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2EFDAC-2D1C-45E2-83E2-C2F2027F36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19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23DC54-74A4-4D0A-B7A1-432F1702B9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6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0671C7-8D9C-486E-ACE6-15A1C3A1B6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7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5AD3F1-B50C-4030-B783-2F0FF25863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6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27DE9-B376-4188-8F31-F09476960A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1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271921-7EAB-4A52-8E9D-56C028F20C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3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97B43E-4BEB-4355-9631-2A3985AC53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1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4EC1AD-43FC-4766-A741-4C4DF0003F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4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47AEFD-5031-4BA9-8382-EF2FA8E9FF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59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11C030-6821-49C1-8EFB-E6D3F5F396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AD863E-9C96-4E1E-8A76-CC86F0C56CF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2076450"/>
          </a:xfrm>
        </p:spPr>
        <p:txBody>
          <a:bodyPr/>
          <a:lstStyle/>
          <a:p>
            <a:pPr eaLnBrk="1" hangingPunct="1"/>
            <a:r>
              <a:rPr lang="en-US" dirty="0" smtClean="0"/>
              <a:t>Inbreeding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Feb 23, 2015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HUGEN 2022:  Population Genetics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J. </a:t>
            </a:r>
            <a:r>
              <a:rPr lang="en-US" sz="2000" smtClean="0"/>
              <a:t>Shaffer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Dept. Human Genetics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University of Pittsburgh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genotype frequencies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tabLst>
                <a:tab pos="1200150" algn="l"/>
                <a:tab pos="3998913" algn="l"/>
              </a:tabLst>
            </a:pPr>
            <a:r>
              <a:rPr lang="en-US" smtClean="0"/>
              <a:t>Two ways to be homozygous AA</a:t>
            </a:r>
          </a:p>
          <a:p>
            <a:pPr lvl="1" eaLnBrk="1" hangingPunct="1">
              <a:lnSpc>
                <a:spcPct val="80000"/>
              </a:lnSpc>
              <a:tabLst>
                <a:tab pos="1200150" algn="l"/>
                <a:tab pos="3998913" algn="l"/>
              </a:tabLst>
            </a:pPr>
            <a:r>
              <a:rPr lang="en-US" smtClean="0"/>
              <a:t>have two alleles IBD (autozygous)</a:t>
            </a:r>
          </a:p>
          <a:p>
            <a:pPr lvl="1" eaLnBrk="1" hangingPunct="1">
              <a:lnSpc>
                <a:spcPct val="80000"/>
              </a:lnSpc>
              <a:tabLst>
                <a:tab pos="1200150" algn="l"/>
                <a:tab pos="3998913" algn="l"/>
              </a:tabLst>
            </a:pPr>
            <a:r>
              <a:rPr lang="en-US" smtClean="0"/>
              <a:t>have two alleles not IBD</a:t>
            </a:r>
          </a:p>
          <a:p>
            <a:pPr lvl="1" eaLnBrk="1" hangingPunct="1">
              <a:lnSpc>
                <a:spcPct val="80000"/>
              </a:lnSpc>
              <a:tabLst>
                <a:tab pos="1200150" algn="l"/>
                <a:tab pos="3998913" algn="l"/>
              </a:tabLst>
            </a:pPr>
            <a:endParaRPr lang="en-US" smtClean="0"/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1200150" algn="l"/>
                <a:tab pos="3998913" algn="l"/>
              </a:tabLst>
            </a:pPr>
            <a:r>
              <a:rPr lang="en-US" sz="2000" smtClean="0"/>
              <a:t>P(AA)	= P(AA </a:t>
            </a:r>
            <a:r>
              <a:rPr lang="en-US" sz="2000" i="1" smtClean="0"/>
              <a:t>and</a:t>
            </a:r>
            <a:r>
              <a:rPr lang="en-US" sz="2000" smtClean="0"/>
              <a:t> autozygous)	+ P (AA </a:t>
            </a:r>
            <a:r>
              <a:rPr lang="en-US" sz="2000" i="1" smtClean="0"/>
              <a:t>and</a:t>
            </a:r>
            <a:r>
              <a:rPr lang="en-US" sz="2000" smtClean="0"/>
              <a:t> NOT autozygous)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1200150" algn="l"/>
                <a:tab pos="3998913" algn="l"/>
              </a:tabLst>
            </a:pPr>
            <a:r>
              <a:rPr lang="en-US" sz="2000" smtClean="0"/>
              <a:t>		= P(auto) x P(AA|auto)	+ P(not auto) x P(AA|not auto)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1200150" algn="l"/>
                <a:tab pos="3998913" algn="l"/>
              </a:tabLst>
            </a:pPr>
            <a:r>
              <a:rPr lang="en-US" sz="2000" smtClean="0"/>
              <a:t>		= (F)(p)	+ (1 – F)(p</a:t>
            </a:r>
            <a:r>
              <a:rPr lang="en-US" sz="2000" baseline="30000" smtClean="0"/>
              <a:t>2</a:t>
            </a:r>
            <a:r>
              <a:rPr lang="en-US" sz="2000" smtClean="0"/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1200150" algn="l"/>
                <a:tab pos="3998913" algn="l"/>
              </a:tabLst>
            </a:pPr>
            <a:r>
              <a:rPr lang="en-US" sz="2000" smtClean="0"/>
              <a:t>		= (F)(p)	+ (p</a:t>
            </a:r>
            <a:r>
              <a:rPr lang="en-US" sz="2000" baseline="30000" smtClean="0"/>
              <a:t>2</a:t>
            </a:r>
            <a:r>
              <a:rPr lang="en-US" sz="2000" smtClean="0"/>
              <a:t>) – (F)(p</a:t>
            </a:r>
            <a:r>
              <a:rPr lang="en-US" sz="2000" baseline="30000" smtClean="0"/>
              <a:t>2</a:t>
            </a:r>
            <a:r>
              <a:rPr lang="en-US" sz="2000" smtClean="0"/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1200150" algn="l"/>
                <a:tab pos="3998913" algn="l"/>
              </a:tabLst>
            </a:pPr>
            <a:r>
              <a:rPr lang="en-US" sz="2000" smtClean="0"/>
              <a:t>		= (p</a:t>
            </a:r>
            <a:r>
              <a:rPr lang="en-US" sz="2000" baseline="30000" smtClean="0"/>
              <a:t>2</a:t>
            </a:r>
            <a:r>
              <a:rPr lang="en-US" sz="2000" smtClean="0"/>
              <a:t>) + (F)(p – p</a:t>
            </a:r>
            <a:r>
              <a:rPr lang="en-US" sz="2000" baseline="30000" smtClean="0"/>
              <a:t>2</a:t>
            </a:r>
            <a:r>
              <a:rPr lang="en-US" sz="2000" smtClean="0"/>
              <a:t>) 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1200150" algn="l"/>
                <a:tab pos="3998913" algn="l"/>
              </a:tabLst>
            </a:pPr>
            <a:r>
              <a:rPr lang="en-US" sz="2000" smtClean="0"/>
              <a:t>		= (p</a:t>
            </a:r>
            <a:r>
              <a:rPr lang="en-US" sz="2000" baseline="30000" smtClean="0"/>
              <a:t>2</a:t>
            </a:r>
            <a:r>
              <a:rPr lang="en-US" sz="2000" smtClean="0"/>
              <a:t>) + (F)(p)(1 – p)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1200150" algn="l"/>
                <a:tab pos="3998913" algn="l"/>
              </a:tabLst>
            </a:pPr>
            <a:r>
              <a:rPr lang="en-US" sz="2000" smtClean="0"/>
              <a:t>		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1200150" algn="l"/>
                <a:tab pos="3998913" algn="l"/>
              </a:tabLst>
            </a:pPr>
            <a:r>
              <a:rPr lang="en-US" sz="2000" smtClean="0"/>
              <a:t>		= p</a:t>
            </a:r>
            <a:r>
              <a:rPr lang="en-US" sz="2000" baseline="30000" smtClean="0"/>
              <a:t>2</a:t>
            </a:r>
            <a:r>
              <a:rPr lang="en-US" sz="2000" smtClean="0"/>
              <a:t> + Fpq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524000" y="5334000"/>
            <a:ext cx="1676400" cy="6096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genotype frequencies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1200150" algn="l"/>
                <a:tab pos="3998913" algn="l"/>
              </a:tabLst>
            </a:pPr>
            <a:r>
              <a:rPr lang="en-US" smtClean="0"/>
              <a:t>Ways to be heterozygous Aa</a:t>
            </a:r>
          </a:p>
          <a:p>
            <a:pPr lvl="1" eaLnBrk="1" hangingPunct="1">
              <a:tabLst>
                <a:tab pos="1200150" algn="l"/>
                <a:tab pos="3998913" algn="l"/>
              </a:tabLst>
            </a:pPr>
            <a:r>
              <a:rPr lang="en-US" smtClean="0"/>
              <a:t>cannot have two alleles IBD (different alleles)</a:t>
            </a:r>
          </a:p>
          <a:p>
            <a:pPr lvl="1" eaLnBrk="1" hangingPunct="1">
              <a:tabLst>
                <a:tab pos="1200150" algn="l"/>
                <a:tab pos="3998913" algn="l"/>
              </a:tabLst>
            </a:pPr>
            <a:r>
              <a:rPr lang="en-US" smtClean="0"/>
              <a:t>two ways to have two alleles not IBD (Aa, aA)</a:t>
            </a:r>
          </a:p>
          <a:p>
            <a:pPr lvl="1" eaLnBrk="1" hangingPunct="1">
              <a:tabLst>
                <a:tab pos="1200150" algn="l"/>
                <a:tab pos="3998913" algn="l"/>
              </a:tabLst>
            </a:pPr>
            <a:endParaRPr lang="en-US" sz="3200" smtClean="0"/>
          </a:p>
          <a:p>
            <a:pPr lvl="1" eaLnBrk="1" hangingPunct="1">
              <a:buFontTx/>
              <a:buNone/>
              <a:tabLst>
                <a:tab pos="1200150" algn="l"/>
                <a:tab pos="3998913" algn="l"/>
              </a:tabLst>
            </a:pPr>
            <a:r>
              <a:rPr lang="en-US" sz="2000" smtClean="0"/>
              <a:t>P(</a:t>
            </a:r>
            <a:r>
              <a:rPr lang="en-US" sz="2000" smtClean="0">
                <a:solidFill>
                  <a:srgbClr val="FF0000"/>
                </a:solidFill>
              </a:rPr>
              <a:t>Aa</a:t>
            </a:r>
            <a:r>
              <a:rPr lang="en-US" sz="2000" smtClean="0"/>
              <a:t>)	= P(Aa </a:t>
            </a:r>
            <a:r>
              <a:rPr lang="en-US" sz="2000" i="1" smtClean="0"/>
              <a:t>and</a:t>
            </a:r>
            <a:r>
              <a:rPr lang="en-US" sz="2000" smtClean="0"/>
              <a:t> autozygous)	+ P (Aa </a:t>
            </a:r>
            <a:r>
              <a:rPr lang="en-US" sz="2000" i="1" smtClean="0"/>
              <a:t>and</a:t>
            </a:r>
            <a:r>
              <a:rPr lang="en-US" sz="2000" smtClean="0"/>
              <a:t> NOT autozygous)</a:t>
            </a:r>
          </a:p>
          <a:p>
            <a:pPr lvl="1" eaLnBrk="1" hangingPunct="1">
              <a:buFontTx/>
              <a:buNone/>
              <a:tabLst>
                <a:tab pos="1200150" algn="l"/>
                <a:tab pos="3998913" algn="l"/>
              </a:tabLst>
            </a:pPr>
            <a:r>
              <a:rPr lang="en-US" sz="2000" smtClean="0"/>
              <a:t>		= P(auto) x P(Aa|auto)	+ P(not auto) x P(Aa|not auto)</a:t>
            </a:r>
          </a:p>
          <a:p>
            <a:pPr lvl="1" eaLnBrk="1" hangingPunct="1">
              <a:buFontTx/>
              <a:buNone/>
              <a:tabLst>
                <a:tab pos="1200150" algn="l"/>
                <a:tab pos="3998913" algn="l"/>
              </a:tabLst>
            </a:pPr>
            <a:r>
              <a:rPr lang="en-US" sz="2000" smtClean="0"/>
              <a:t>		= (F)(0)	+ (1 – F)(2pq)</a:t>
            </a:r>
          </a:p>
          <a:p>
            <a:pPr lvl="1" eaLnBrk="1" hangingPunct="1">
              <a:buFontTx/>
              <a:buNone/>
              <a:tabLst>
                <a:tab pos="1200150" algn="l"/>
                <a:tab pos="3998913" algn="l"/>
              </a:tabLst>
            </a:pPr>
            <a:r>
              <a:rPr lang="en-US" sz="2000" smtClean="0"/>
              <a:t>		= 0	+ (1)(2pq) – (F)(2pq)</a:t>
            </a:r>
          </a:p>
          <a:p>
            <a:pPr lvl="1" eaLnBrk="1" hangingPunct="1">
              <a:buFontTx/>
              <a:buNone/>
              <a:tabLst>
                <a:tab pos="1200150" algn="l"/>
                <a:tab pos="3998913" algn="l"/>
              </a:tabLst>
            </a:pPr>
            <a:r>
              <a:rPr lang="en-US" sz="2000" smtClean="0"/>
              <a:t>		</a:t>
            </a:r>
          </a:p>
          <a:p>
            <a:pPr lvl="1" eaLnBrk="1" hangingPunct="1">
              <a:buFontTx/>
              <a:buNone/>
              <a:tabLst>
                <a:tab pos="1200150" algn="l"/>
                <a:tab pos="3998913" algn="l"/>
              </a:tabLst>
            </a:pPr>
            <a:r>
              <a:rPr lang="en-US" sz="2000" smtClean="0"/>
              <a:t>		= 2pq – 2Fpq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524000" y="5486400"/>
            <a:ext cx="1981200" cy="6096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Inbreeding and recessive diseases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Inbreeding increases homozygosity</a:t>
            </a:r>
          </a:p>
          <a:p>
            <a:pPr lvl="1" eaLnBrk="1" hangingPunct="1"/>
            <a:r>
              <a:rPr lang="en-US" smtClean="0"/>
              <a:t>therefore an inbred individual has increased risk of recessive disease</a:t>
            </a:r>
          </a:p>
          <a:p>
            <a:pPr lvl="1" eaLnBrk="1" hangingPunct="1"/>
            <a:r>
              <a:rPr lang="en-US" smtClean="0"/>
              <a:t>an inbred population has increased prevalence of recessive disease</a:t>
            </a:r>
          </a:p>
          <a:p>
            <a:pPr lvl="1" eaLnBrk="1" hangingPunct="1"/>
            <a:r>
              <a:rPr lang="en-US" smtClean="0"/>
              <a:t>this increase is not huge, but operates at every locus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Inbreeding, known F:  example 1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What is the risk of sickle-cell anemia in a child of a first-cousin mating (F = 1/16) from the US African American population?  Assume the population is outbred and the risk allele frequency is 0.07.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P(disease) = P(aa) = q</a:t>
            </a:r>
            <a:r>
              <a:rPr lang="en-US" sz="2400" baseline="30000" smtClean="0"/>
              <a:t>2</a:t>
            </a:r>
            <a:r>
              <a:rPr lang="en-US" sz="2400" smtClean="0"/>
              <a:t> + Fpq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			   = (0.07)</a:t>
            </a:r>
            <a:r>
              <a:rPr lang="en-US" sz="2400" baseline="30000" smtClean="0"/>
              <a:t>2</a:t>
            </a:r>
            <a:r>
              <a:rPr lang="en-US" sz="2400" smtClean="0"/>
              <a:t> + (1/16)(0.93)(0.07)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			   =  0.0049 + 0.0041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			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			   =  0.009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The inbreeding has approximately doubled the risk!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3429000" y="4572000"/>
            <a:ext cx="1447800" cy="5334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Inbreeding, known F:  example 2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What is the frequency of sickle-cell anemia in an African population with F = 0.005?  Assume q = 0.07.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P(disease) = P(aa) = q</a:t>
            </a:r>
            <a:r>
              <a:rPr lang="en-US" sz="2400" baseline="30000" smtClean="0"/>
              <a:t>2</a:t>
            </a:r>
            <a:r>
              <a:rPr lang="en-US" sz="2400" smtClean="0"/>
              <a:t> + Fpq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			   = (0.07)</a:t>
            </a:r>
            <a:r>
              <a:rPr lang="en-US" sz="2400" baseline="30000" smtClean="0"/>
              <a:t>2</a:t>
            </a:r>
            <a:r>
              <a:rPr lang="en-US" sz="2400" smtClean="0"/>
              <a:t> + (0.005)(0.93)(0.07)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			   =  0.0049 + 0.00033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			   =  0.0052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The “inbredness” of the population has only slightly increased the risk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429000" y="4267200"/>
            <a:ext cx="1524000" cy="5334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F changes over time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inbreeding genotype frequencies (p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</a:t>
            </a:r>
            <a:r>
              <a:rPr lang="en-US" sz="2400" dirty="0" err="1" smtClean="0"/>
              <a:t>Fpq</a:t>
            </a:r>
            <a:r>
              <a:rPr lang="en-US" sz="2400" dirty="0" smtClean="0"/>
              <a:t>, </a:t>
            </a:r>
            <a:r>
              <a:rPr lang="en-US" sz="2400" dirty="0" smtClean="0"/>
              <a:t>etc.) are NOT an equilibrium.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Example scenarios where F changes: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If the rate of close inbreeding stays the same in a population (e.g. 1/1000 </a:t>
            </a:r>
            <a:r>
              <a:rPr lang="en-US" sz="2000" dirty="0" err="1" smtClean="0"/>
              <a:t>matings</a:t>
            </a:r>
            <a:r>
              <a:rPr lang="en-US" sz="2000" dirty="0" smtClean="0"/>
              <a:t> is between first cousins), then F keeps increasing with every generation.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If the population size is increasing over time, the rate of “distant inbreeding” (e.g. unknowing mating between 10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cousins) will decrease.  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value of F at any given point in time, depends on a lot of factors, but unlikely to remain constant. 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16050"/>
            <a:ext cx="8610600" cy="441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752600" y="838200"/>
            <a:ext cx="1468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/>
              <a:t>1930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477000" y="8382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/>
              <a:t>1960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7620000" y="6461125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000" i="1"/>
              <a:t>Human Heredity</a:t>
            </a:r>
            <a:r>
              <a:rPr lang="en-US" sz="1000"/>
              <a:t> 4</a:t>
            </a:r>
            <a:r>
              <a:rPr lang="en-US" sz="1000" baseline="30000"/>
              <a:t>th</a:t>
            </a:r>
            <a:r>
              <a:rPr lang="en-US" sz="1000"/>
              <a:t> ed.,</a:t>
            </a:r>
          </a:p>
          <a:p>
            <a:pPr eaLnBrk="1" hangingPunct="1"/>
            <a:r>
              <a:rPr lang="en-US" sz="1000"/>
              <a:t>Cummings, 1994 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Just for fun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Calculating F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000" smtClean="0"/>
              <a:t>For an individual in a pedigree, calculate F by: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z="1800" smtClean="0"/>
              <a:t>drawing the pedigree as a node graph</a:t>
            </a:r>
          </a:p>
          <a:p>
            <a:pPr marL="1371600" lvl="2" indent="-457200" eaLnBrk="1" hangingPunct="1"/>
            <a:r>
              <a:rPr lang="en-US" sz="1600" smtClean="0"/>
              <a:t>each person is a point</a:t>
            </a:r>
          </a:p>
          <a:p>
            <a:pPr marL="1371600" lvl="2" indent="-457200" eaLnBrk="1" hangingPunct="1"/>
            <a:r>
              <a:rPr lang="en-US" sz="1600" smtClean="0"/>
              <a:t>lines connect points wherever an allele is inherited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z="1800" smtClean="0"/>
              <a:t>listing all paths from one parent (of the target person) to the other parent, through a common ancestor</a:t>
            </a:r>
          </a:p>
          <a:p>
            <a:pPr marL="1371600" lvl="2" indent="-457200" eaLnBrk="1" hangingPunct="1"/>
            <a:r>
              <a:rPr lang="en-US" sz="1600" smtClean="0"/>
              <a:t>do this for all common ancestors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z="1800" smtClean="0"/>
              <a:t>m</a:t>
            </a:r>
            <a:r>
              <a:rPr lang="en-US" sz="1800" baseline="-25000" smtClean="0"/>
              <a:t>i</a:t>
            </a:r>
            <a:r>
              <a:rPr lang="en-US" sz="1800" smtClean="0"/>
              <a:t> is the number of individuals in path i </a:t>
            </a:r>
          </a:p>
          <a:p>
            <a:pPr marL="1371600" lvl="2" indent="-457200" eaLnBrk="1" hangingPunct="1"/>
            <a:r>
              <a:rPr lang="en-US" sz="1600" smtClean="0"/>
              <a:t>include both parents (of the target person) in the count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z="1800" smtClean="0"/>
              <a:t>F</a:t>
            </a:r>
            <a:r>
              <a:rPr lang="en-US" sz="1800" baseline="-25000" smtClean="0"/>
              <a:t>i</a:t>
            </a:r>
            <a:r>
              <a:rPr lang="en-US" sz="1800" smtClean="0"/>
              <a:t> is the inbreeding coefficient for the common ancestor in path i</a:t>
            </a:r>
          </a:p>
          <a:p>
            <a:pPr marL="1371600" lvl="2" indent="-457200" eaLnBrk="1" hangingPunct="1">
              <a:buFontTx/>
              <a:buNone/>
            </a:pPr>
            <a:endParaRPr lang="en-US" sz="1600" smtClean="0"/>
          </a:p>
        </p:txBody>
      </p:sp>
      <p:graphicFrame>
        <p:nvGraphicFramePr>
          <p:cNvPr id="1843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352800" y="5257800"/>
          <a:ext cx="248602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4" imgW="1282700" imgH="482600" progId="Equation.3">
                  <p:embed/>
                </p:oleObj>
              </mc:Choice>
              <mc:Fallback>
                <p:oleObj name="Equation" r:id="rId4" imgW="12827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257800"/>
                        <a:ext cx="248602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Example: child of 1st cousin mating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752600" y="22098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667000" y="22098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B</a:t>
            </a: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2209800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24384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2667000" y="31242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D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3581400" y="31242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1752600" y="31242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C</a:t>
            </a:r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838200" y="31242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2209800" y="49530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H</a:t>
            </a:r>
          </a:p>
        </p:txBody>
      </p:sp>
      <p:sp>
        <p:nvSpPr>
          <p:cNvPr id="19468" name="Oval 12"/>
          <p:cNvSpPr>
            <a:spLocks noChangeArrowheads="1"/>
          </p:cNvSpPr>
          <p:nvPr/>
        </p:nvSpPr>
        <p:spPr bwMode="auto">
          <a:xfrm>
            <a:off x="3124200" y="40386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G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1295400" y="40386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E</a:t>
            </a:r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1981200" y="2895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28956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19812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12954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31242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33528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>
            <a:off x="15240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>
            <a:off x="1752600" y="4191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>
            <a:off x="1752600" y="4343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9" name="Line 23"/>
          <p:cNvSpPr>
            <a:spLocks noChangeShapeType="1"/>
          </p:cNvSpPr>
          <p:nvPr/>
        </p:nvSpPr>
        <p:spPr bwMode="auto">
          <a:xfrm>
            <a:off x="24384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Example: child of 1st cousin mating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752600" y="22098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667000" y="22098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B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2209800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24384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2667000" y="31242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D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3581400" y="31242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1752600" y="31242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C</a:t>
            </a:r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838200" y="31242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2209800" y="49530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H</a:t>
            </a:r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3124200" y="40386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G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1295400" y="40386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E</a:t>
            </a:r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1981200" y="2895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28956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>
            <a:off x="19812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12954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31242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>
            <a:off x="33528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15240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1752600" y="4191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>
            <a:off x="1752600" y="4343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3" name="Line 23"/>
          <p:cNvSpPr>
            <a:spLocks noChangeShapeType="1"/>
          </p:cNvSpPr>
          <p:nvPr/>
        </p:nvSpPr>
        <p:spPr bwMode="auto">
          <a:xfrm>
            <a:off x="24384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5791200" y="22098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20505" name="Oval 25"/>
          <p:cNvSpPr>
            <a:spLocks noChangeArrowheads="1"/>
          </p:cNvSpPr>
          <p:nvPr/>
        </p:nvSpPr>
        <p:spPr bwMode="auto">
          <a:xfrm>
            <a:off x="6705600" y="22098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B</a:t>
            </a:r>
          </a:p>
        </p:txBody>
      </p:sp>
      <p:sp>
        <p:nvSpPr>
          <p:cNvPr id="20506" name="Oval 26"/>
          <p:cNvSpPr>
            <a:spLocks noChangeArrowheads="1"/>
          </p:cNvSpPr>
          <p:nvPr/>
        </p:nvSpPr>
        <p:spPr bwMode="auto">
          <a:xfrm>
            <a:off x="6705600" y="31242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D</a:t>
            </a:r>
          </a:p>
        </p:txBody>
      </p:sp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5791200" y="31242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C</a:t>
            </a:r>
          </a:p>
        </p:txBody>
      </p:sp>
      <p:sp>
        <p:nvSpPr>
          <p:cNvPr id="20508" name="Oval 28"/>
          <p:cNvSpPr>
            <a:spLocks noChangeArrowheads="1"/>
          </p:cNvSpPr>
          <p:nvPr/>
        </p:nvSpPr>
        <p:spPr bwMode="auto">
          <a:xfrm>
            <a:off x="6248400" y="49530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H</a:t>
            </a:r>
          </a:p>
        </p:txBody>
      </p:sp>
      <p:sp>
        <p:nvSpPr>
          <p:cNvPr id="20509" name="Oval 29"/>
          <p:cNvSpPr>
            <a:spLocks noChangeArrowheads="1"/>
          </p:cNvSpPr>
          <p:nvPr/>
        </p:nvSpPr>
        <p:spPr bwMode="auto">
          <a:xfrm>
            <a:off x="7162800" y="40386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G</a:t>
            </a:r>
          </a:p>
        </p:txBody>
      </p:sp>
      <p:sp>
        <p:nvSpPr>
          <p:cNvPr id="20510" name="Rectangle 30"/>
          <p:cNvSpPr>
            <a:spLocks noChangeArrowheads="1"/>
          </p:cNvSpPr>
          <p:nvPr/>
        </p:nvSpPr>
        <p:spPr bwMode="auto">
          <a:xfrm>
            <a:off x="5334000" y="40386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E</a:t>
            </a:r>
          </a:p>
        </p:txBody>
      </p:sp>
      <p:sp>
        <p:nvSpPr>
          <p:cNvPr id="38943" name="Rectangle 31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After this lecture you should be able to: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smtClean="0"/>
              <a:t>Compare and contrast population substructure, assortative mating, and inbreeding as examples of non-random mating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en-US" sz="20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smtClean="0"/>
              <a:t>Describe the qualitative effects of inbreeding on a person and on a population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en-US" sz="20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smtClean="0"/>
              <a:t>Define and interpret inbreeding coefficient, F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en-US" sz="20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smtClean="0"/>
              <a:t>Calculate genotype frequencies in situations of inbreeding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en-US" sz="20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smtClean="0"/>
              <a:t>Given a pedigree, calculate F for an individual and </a:t>
            </a:r>
            <a:r>
              <a:rPr lang="el-GR" sz="2000" smtClean="0"/>
              <a:t>Φ</a:t>
            </a:r>
            <a:r>
              <a:rPr lang="en-US" sz="2000" smtClean="0"/>
              <a:t> for a pair of relatives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Example: child of 1st cousin mating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752600" y="22098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2667000" y="22098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B</a:t>
            </a: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2209800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24384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2667000" y="31242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D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3581400" y="31242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1752600" y="31242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C</a:t>
            </a:r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838200" y="31242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>
            <a:off x="2209800" y="49530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H</a:t>
            </a:r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auto">
          <a:xfrm>
            <a:off x="3124200" y="40386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G</a:t>
            </a: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1295400" y="40386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E</a:t>
            </a:r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1981200" y="2895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28956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19812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12954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31242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33528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>
            <a:off x="15240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>
            <a:off x="1752600" y="4191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>
            <a:off x="1752600" y="4343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>
            <a:off x="24384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5791200" y="22098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21529" name="Oval 25"/>
          <p:cNvSpPr>
            <a:spLocks noChangeArrowheads="1"/>
          </p:cNvSpPr>
          <p:nvPr/>
        </p:nvSpPr>
        <p:spPr bwMode="auto">
          <a:xfrm>
            <a:off x="6705600" y="22098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B</a:t>
            </a:r>
          </a:p>
        </p:txBody>
      </p:sp>
      <p:sp>
        <p:nvSpPr>
          <p:cNvPr id="21530" name="Oval 26"/>
          <p:cNvSpPr>
            <a:spLocks noChangeArrowheads="1"/>
          </p:cNvSpPr>
          <p:nvPr/>
        </p:nvSpPr>
        <p:spPr bwMode="auto">
          <a:xfrm>
            <a:off x="6705600" y="31242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D</a:t>
            </a:r>
          </a:p>
        </p:txBody>
      </p: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5791200" y="31242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C</a:t>
            </a:r>
          </a:p>
        </p:txBody>
      </p:sp>
      <p:sp>
        <p:nvSpPr>
          <p:cNvPr id="21532" name="Oval 28"/>
          <p:cNvSpPr>
            <a:spLocks noChangeArrowheads="1"/>
          </p:cNvSpPr>
          <p:nvPr/>
        </p:nvSpPr>
        <p:spPr bwMode="auto">
          <a:xfrm>
            <a:off x="6248400" y="49530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H</a:t>
            </a:r>
          </a:p>
        </p:txBody>
      </p:sp>
      <p:sp>
        <p:nvSpPr>
          <p:cNvPr id="21533" name="Oval 29"/>
          <p:cNvSpPr>
            <a:spLocks noChangeArrowheads="1"/>
          </p:cNvSpPr>
          <p:nvPr/>
        </p:nvSpPr>
        <p:spPr bwMode="auto">
          <a:xfrm>
            <a:off x="7162800" y="40386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G</a:t>
            </a:r>
          </a:p>
        </p:txBody>
      </p: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5334000" y="40386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E</a:t>
            </a:r>
          </a:p>
        </p:txBody>
      </p:sp>
      <p:sp>
        <p:nvSpPr>
          <p:cNvPr id="21535" name="Line 31"/>
          <p:cNvSpPr>
            <a:spLocks noChangeShapeType="1"/>
          </p:cNvSpPr>
          <p:nvPr/>
        </p:nvSpPr>
        <p:spPr bwMode="auto">
          <a:xfrm flipH="1" flipV="1">
            <a:off x="5562600" y="44958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6" name="Line 32"/>
          <p:cNvSpPr>
            <a:spLocks noChangeShapeType="1"/>
          </p:cNvSpPr>
          <p:nvPr/>
        </p:nvSpPr>
        <p:spPr bwMode="auto">
          <a:xfrm flipV="1">
            <a:off x="5562600" y="3581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7" name="Line 33"/>
          <p:cNvSpPr>
            <a:spLocks noChangeShapeType="1"/>
          </p:cNvSpPr>
          <p:nvPr/>
        </p:nvSpPr>
        <p:spPr bwMode="auto">
          <a:xfrm flipV="1">
            <a:off x="60198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8" name="Line 34"/>
          <p:cNvSpPr>
            <a:spLocks noChangeShapeType="1"/>
          </p:cNvSpPr>
          <p:nvPr/>
        </p:nvSpPr>
        <p:spPr bwMode="auto">
          <a:xfrm>
            <a:off x="6019800" y="26670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9" name="Line 35"/>
          <p:cNvSpPr>
            <a:spLocks noChangeShapeType="1"/>
          </p:cNvSpPr>
          <p:nvPr/>
        </p:nvSpPr>
        <p:spPr bwMode="auto">
          <a:xfrm flipV="1">
            <a:off x="6019800" y="26670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0" name="Line 36"/>
          <p:cNvSpPr>
            <a:spLocks noChangeShapeType="1"/>
          </p:cNvSpPr>
          <p:nvPr/>
        </p:nvSpPr>
        <p:spPr bwMode="auto">
          <a:xfrm>
            <a:off x="69342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1" name="Line 37"/>
          <p:cNvSpPr>
            <a:spLocks noChangeShapeType="1"/>
          </p:cNvSpPr>
          <p:nvPr/>
        </p:nvSpPr>
        <p:spPr bwMode="auto">
          <a:xfrm>
            <a:off x="6934200" y="3581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2" name="Line 38"/>
          <p:cNvSpPr>
            <a:spLocks noChangeShapeType="1"/>
          </p:cNvSpPr>
          <p:nvPr/>
        </p:nvSpPr>
        <p:spPr bwMode="auto">
          <a:xfrm flipH="1">
            <a:off x="6477000" y="44958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9" name="Rectangle 39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Example: child of 1st cousin mating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752600" y="22098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2667000" y="22098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B</a:t>
            </a:r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2209800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24384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2667000" y="31242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D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3581400" y="31242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1752600" y="31242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C</a:t>
            </a:r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838200" y="31242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2539" name="Oval 11"/>
          <p:cNvSpPr>
            <a:spLocks noChangeArrowheads="1"/>
          </p:cNvSpPr>
          <p:nvPr/>
        </p:nvSpPr>
        <p:spPr bwMode="auto">
          <a:xfrm>
            <a:off x="2209800" y="49530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H</a:t>
            </a:r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3124200" y="40386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G</a:t>
            </a: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1295400" y="40386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E</a:t>
            </a:r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1981200" y="2895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28956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19812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12954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31242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33528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15240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1752600" y="4191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1752600" y="4343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24384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5791200" y="22098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22553" name="Oval 25"/>
          <p:cNvSpPr>
            <a:spLocks noChangeArrowheads="1"/>
          </p:cNvSpPr>
          <p:nvPr/>
        </p:nvSpPr>
        <p:spPr bwMode="auto">
          <a:xfrm>
            <a:off x="6705600" y="22098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B</a:t>
            </a:r>
          </a:p>
        </p:txBody>
      </p:sp>
      <p:sp>
        <p:nvSpPr>
          <p:cNvPr id="22554" name="Oval 26"/>
          <p:cNvSpPr>
            <a:spLocks noChangeArrowheads="1"/>
          </p:cNvSpPr>
          <p:nvPr/>
        </p:nvSpPr>
        <p:spPr bwMode="auto">
          <a:xfrm>
            <a:off x="6705600" y="31242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D</a:t>
            </a:r>
          </a:p>
        </p:txBody>
      </p:sp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5791200" y="31242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C</a:t>
            </a:r>
          </a:p>
        </p:txBody>
      </p:sp>
      <p:sp>
        <p:nvSpPr>
          <p:cNvPr id="22556" name="Oval 28"/>
          <p:cNvSpPr>
            <a:spLocks noChangeArrowheads="1"/>
          </p:cNvSpPr>
          <p:nvPr/>
        </p:nvSpPr>
        <p:spPr bwMode="auto">
          <a:xfrm>
            <a:off x="6248400" y="49530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H</a:t>
            </a:r>
          </a:p>
        </p:txBody>
      </p:sp>
      <p:sp>
        <p:nvSpPr>
          <p:cNvPr id="22557" name="Oval 29"/>
          <p:cNvSpPr>
            <a:spLocks noChangeArrowheads="1"/>
          </p:cNvSpPr>
          <p:nvPr/>
        </p:nvSpPr>
        <p:spPr bwMode="auto">
          <a:xfrm>
            <a:off x="7162800" y="40386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G</a:t>
            </a:r>
          </a:p>
        </p:txBody>
      </p: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5334000" y="40386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E</a:t>
            </a:r>
          </a:p>
        </p:txBody>
      </p:sp>
      <p:sp>
        <p:nvSpPr>
          <p:cNvPr id="22559" name="Line 31"/>
          <p:cNvSpPr>
            <a:spLocks noChangeShapeType="1"/>
          </p:cNvSpPr>
          <p:nvPr/>
        </p:nvSpPr>
        <p:spPr bwMode="auto">
          <a:xfrm flipH="1" flipV="1">
            <a:off x="5562600" y="4495800"/>
            <a:ext cx="91440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0" name="Line 32"/>
          <p:cNvSpPr>
            <a:spLocks noChangeShapeType="1"/>
          </p:cNvSpPr>
          <p:nvPr/>
        </p:nvSpPr>
        <p:spPr bwMode="auto">
          <a:xfrm flipV="1">
            <a:off x="5562600" y="3581400"/>
            <a:ext cx="45720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1" name="Line 33"/>
          <p:cNvSpPr>
            <a:spLocks noChangeShapeType="1"/>
          </p:cNvSpPr>
          <p:nvPr/>
        </p:nvSpPr>
        <p:spPr bwMode="auto">
          <a:xfrm flipV="1">
            <a:off x="6019800" y="2667000"/>
            <a:ext cx="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2" name="Line 34"/>
          <p:cNvSpPr>
            <a:spLocks noChangeShapeType="1"/>
          </p:cNvSpPr>
          <p:nvPr/>
        </p:nvSpPr>
        <p:spPr bwMode="auto">
          <a:xfrm>
            <a:off x="6019800" y="2667000"/>
            <a:ext cx="91440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3" name="Line 35"/>
          <p:cNvSpPr>
            <a:spLocks noChangeShapeType="1"/>
          </p:cNvSpPr>
          <p:nvPr/>
        </p:nvSpPr>
        <p:spPr bwMode="auto">
          <a:xfrm flipV="1">
            <a:off x="6019800" y="26670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4" name="Line 36"/>
          <p:cNvSpPr>
            <a:spLocks noChangeShapeType="1"/>
          </p:cNvSpPr>
          <p:nvPr/>
        </p:nvSpPr>
        <p:spPr bwMode="auto">
          <a:xfrm>
            <a:off x="69342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5" name="Line 37"/>
          <p:cNvSpPr>
            <a:spLocks noChangeShapeType="1"/>
          </p:cNvSpPr>
          <p:nvPr/>
        </p:nvSpPr>
        <p:spPr bwMode="auto">
          <a:xfrm>
            <a:off x="6934200" y="3581400"/>
            <a:ext cx="45720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6" name="Line 38"/>
          <p:cNvSpPr>
            <a:spLocks noChangeShapeType="1"/>
          </p:cNvSpPr>
          <p:nvPr/>
        </p:nvSpPr>
        <p:spPr bwMode="auto">
          <a:xfrm flipH="1">
            <a:off x="6477000" y="4495800"/>
            <a:ext cx="91440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7" name="Text Box 39"/>
          <p:cNvSpPr txBox="1">
            <a:spLocks noChangeArrowheads="1"/>
          </p:cNvSpPr>
          <p:nvPr/>
        </p:nvSpPr>
        <p:spPr bwMode="auto">
          <a:xfrm>
            <a:off x="3810000" y="5032375"/>
            <a:ext cx="1268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FF0000"/>
                </a:solidFill>
              </a:rPr>
              <a:t>EC</a:t>
            </a:r>
            <a:r>
              <a:rPr lang="en-US" sz="2400" u="sng">
                <a:solidFill>
                  <a:srgbClr val="FF0000"/>
                </a:solidFill>
              </a:rPr>
              <a:t>A</a:t>
            </a:r>
            <a:r>
              <a:rPr lang="en-US" sz="2400">
                <a:solidFill>
                  <a:srgbClr val="FF0000"/>
                </a:solidFill>
              </a:rPr>
              <a:t>DG</a:t>
            </a:r>
          </a:p>
        </p:txBody>
      </p:sp>
      <p:sp>
        <p:nvSpPr>
          <p:cNvPr id="43048" name="Rectangle 40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2569" name="Text Box 41"/>
          <p:cNvSpPr txBox="1">
            <a:spLocks noChangeArrowheads="1"/>
          </p:cNvSpPr>
          <p:nvPr/>
        </p:nvSpPr>
        <p:spPr bwMode="auto">
          <a:xfrm>
            <a:off x="5656263" y="1905000"/>
            <a:ext cx="6683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FF0000"/>
                </a:solidFill>
              </a:rPr>
              <a:t>F</a:t>
            </a:r>
            <a:r>
              <a:rPr lang="en-US" sz="1400" baseline="-25000">
                <a:solidFill>
                  <a:srgbClr val="FF0000"/>
                </a:solidFill>
              </a:rPr>
              <a:t>A</a:t>
            </a:r>
            <a:r>
              <a:rPr lang="en-US" sz="1400">
                <a:solidFill>
                  <a:srgbClr val="FF0000"/>
                </a:solidFill>
              </a:rPr>
              <a:t>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Example: child of 1st cousin mating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752600" y="22098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2667000" y="22098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B</a:t>
            </a: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2209800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24384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2667000" y="31242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D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581400" y="31242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1752600" y="31242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C</a:t>
            </a:r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838200" y="31242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3563" name="Oval 11"/>
          <p:cNvSpPr>
            <a:spLocks noChangeArrowheads="1"/>
          </p:cNvSpPr>
          <p:nvPr/>
        </p:nvSpPr>
        <p:spPr bwMode="auto">
          <a:xfrm>
            <a:off x="2209800" y="49530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H</a:t>
            </a:r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3124200" y="40386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G</a:t>
            </a: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1295400" y="40386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E</a:t>
            </a:r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1981200" y="2895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28956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19812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12954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31242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>
            <a:off x="33528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>
            <a:off x="15240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>
            <a:off x="1752600" y="4191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>
            <a:off x="1752600" y="4343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>
            <a:off x="24384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5791200" y="22098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23577" name="Oval 25"/>
          <p:cNvSpPr>
            <a:spLocks noChangeArrowheads="1"/>
          </p:cNvSpPr>
          <p:nvPr/>
        </p:nvSpPr>
        <p:spPr bwMode="auto">
          <a:xfrm>
            <a:off x="6705600" y="22098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B</a:t>
            </a:r>
          </a:p>
        </p:txBody>
      </p:sp>
      <p:sp>
        <p:nvSpPr>
          <p:cNvPr id="23578" name="Oval 26"/>
          <p:cNvSpPr>
            <a:spLocks noChangeArrowheads="1"/>
          </p:cNvSpPr>
          <p:nvPr/>
        </p:nvSpPr>
        <p:spPr bwMode="auto">
          <a:xfrm>
            <a:off x="6705600" y="31242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D</a:t>
            </a:r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5791200" y="31242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C</a:t>
            </a:r>
          </a:p>
        </p:txBody>
      </p:sp>
      <p:sp>
        <p:nvSpPr>
          <p:cNvPr id="23580" name="Oval 28"/>
          <p:cNvSpPr>
            <a:spLocks noChangeArrowheads="1"/>
          </p:cNvSpPr>
          <p:nvPr/>
        </p:nvSpPr>
        <p:spPr bwMode="auto">
          <a:xfrm>
            <a:off x="6248400" y="49530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H</a:t>
            </a:r>
          </a:p>
        </p:txBody>
      </p:sp>
      <p:sp>
        <p:nvSpPr>
          <p:cNvPr id="23581" name="Oval 29"/>
          <p:cNvSpPr>
            <a:spLocks noChangeArrowheads="1"/>
          </p:cNvSpPr>
          <p:nvPr/>
        </p:nvSpPr>
        <p:spPr bwMode="auto">
          <a:xfrm>
            <a:off x="7162800" y="40386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G</a:t>
            </a:r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5334000" y="40386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E</a:t>
            </a:r>
          </a:p>
        </p:txBody>
      </p:sp>
      <p:sp>
        <p:nvSpPr>
          <p:cNvPr id="23583" name="Line 31"/>
          <p:cNvSpPr>
            <a:spLocks noChangeShapeType="1"/>
          </p:cNvSpPr>
          <p:nvPr/>
        </p:nvSpPr>
        <p:spPr bwMode="auto">
          <a:xfrm flipH="1" flipV="1">
            <a:off x="5562600" y="4495800"/>
            <a:ext cx="91440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4" name="Line 32"/>
          <p:cNvSpPr>
            <a:spLocks noChangeShapeType="1"/>
          </p:cNvSpPr>
          <p:nvPr/>
        </p:nvSpPr>
        <p:spPr bwMode="auto">
          <a:xfrm flipV="1">
            <a:off x="5562600" y="3581400"/>
            <a:ext cx="45720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5" name="Line 33"/>
          <p:cNvSpPr>
            <a:spLocks noChangeShapeType="1"/>
          </p:cNvSpPr>
          <p:nvPr/>
        </p:nvSpPr>
        <p:spPr bwMode="auto">
          <a:xfrm flipV="1">
            <a:off x="60198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6" name="Line 34"/>
          <p:cNvSpPr>
            <a:spLocks noChangeShapeType="1"/>
          </p:cNvSpPr>
          <p:nvPr/>
        </p:nvSpPr>
        <p:spPr bwMode="auto">
          <a:xfrm>
            <a:off x="6019800" y="26670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6019800" y="2667000"/>
            <a:ext cx="91440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8" name="Line 36"/>
          <p:cNvSpPr>
            <a:spLocks noChangeShapeType="1"/>
          </p:cNvSpPr>
          <p:nvPr/>
        </p:nvSpPr>
        <p:spPr bwMode="auto">
          <a:xfrm>
            <a:off x="6934200" y="2667000"/>
            <a:ext cx="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9" name="Line 37"/>
          <p:cNvSpPr>
            <a:spLocks noChangeShapeType="1"/>
          </p:cNvSpPr>
          <p:nvPr/>
        </p:nvSpPr>
        <p:spPr bwMode="auto">
          <a:xfrm>
            <a:off x="6934200" y="3581400"/>
            <a:ext cx="45720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0" name="Line 38"/>
          <p:cNvSpPr>
            <a:spLocks noChangeShapeType="1"/>
          </p:cNvSpPr>
          <p:nvPr/>
        </p:nvSpPr>
        <p:spPr bwMode="auto">
          <a:xfrm flipH="1">
            <a:off x="6477000" y="4495800"/>
            <a:ext cx="91440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1" name="Text Box 39"/>
          <p:cNvSpPr txBox="1">
            <a:spLocks noChangeArrowheads="1"/>
          </p:cNvSpPr>
          <p:nvPr/>
        </p:nvSpPr>
        <p:spPr bwMode="auto">
          <a:xfrm>
            <a:off x="3810000" y="5032375"/>
            <a:ext cx="12684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FF0000"/>
                </a:solidFill>
              </a:rPr>
              <a:t>EC</a:t>
            </a:r>
            <a:r>
              <a:rPr lang="en-US" sz="2400" u="sng">
                <a:solidFill>
                  <a:srgbClr val="FF0000"/>
                </a:solidFill>
              </a:rPr>
              <a:t>A</a:t>
            </a:r>
            <a:r>
              <a:rPr lang="en-US" sz="2400">
                <a:solidFill>
                  <a:srgbClr val="FF0000"/>
                </a:solidFill>
              </a:rPr>
              <a:t>DG</a:t>
            </a:r>
          </a:p>
          <a:p>
            <a:pPr eaLnBrk="1" hangingPunct="1"/>
            <a:r>
              <a:rPr lang="en-US" sz="2400">
                <a:solidFill>
                  <a:srgbClr val="FF0000"/>
                </a:solidFill>
              </a:rPr>
              <a:t>EC</a:t>
            </a:r>
            <a:r>
              <a:rPr lang="en-US" sz="2400" u="sng">
                <a:solidFill>
                  <a:srgbClr val="FF0000"/>
                </a:solidFill>
              </a:rPr>
              <a:t>B</a:t>
            </a:r>
            <a:r>
              <a:rPr lang="en-US" sz="2400">
                <a:solidFill>
                  <a:srgbClr val="FF0000"/>
                </a:solidFill>
              </a:rPr>
              <a:t>DG</a:t>
            </a:r>
          </a:p>
        </p:txBody>
      </p:sp>
      <p:sp>
        <p:nvSpPr>
          <p:cNvPr id="45096" name="Rectangle 40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3593" name="Text Box 41"/>
          <p:cNvSpPr txBox="1">
            <a:spLocks noChangeArrowheads="1"/>
          </p:cNvSpPr>
          <p:nvPr/>
        </p:nvSpPr>
        <p:spPr bwMode="auto">
          <a:xfrm>
            <a:off x="6570663" y="1905000"/>
            <a:ext cx="6683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FF0000"/>
                </a:solidFill>
              </a:rPr>
              <a:t>F</a:t>
            </a:r>
            <a:r>
              <a:rPr lang="en-US" sz="1400" baseline="-25000">
                <a:solidFill>
                  <a:srgbClr val="FF0000"/>
                </a:solidFill>
              </a:rPr>
              <a:t>B</a:t>
            </a:r>
            <a:r>
              <a:rPr lang="en-US" sz="1400">
                <a:solidFill>
                  <a:srgbClr val="FF0000"/>
                </a:solidFill>
              </a:rPr>
              <a:t>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Example: child of 1st cousin mating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5791200" y="22098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6705600" y="22098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B</a:t>
            </a:r>
          </a:p>
        </p:txBody>
      </p:sp>
      <p:sp>
        <p:nvSpPr>
          <p:cNvPr id="24581" name="Oval 5"/>
          <p:cNvSpPr>
            <a:spLocks noChangeArrowheads="1"/>
          </p:cNvSpPr>
          <p:nvPr/>
        </p:nvSpPr>
        <p:spPr bwMode="auto">
          <a:xfrm>
            <a:off x="6705600" y="31242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D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5791200" y="31242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C</a:t>
            </a:r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>
            <a:off x="6248400" y="49530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H</a:t>
            </a:r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>
            <a:off x="7162800" y="40386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G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5334000" y="40386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E</a:t>
            </a: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 flipV="1">
            <a:off x="5562600" y="44958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 flipV="1">
            <a:off x="5562600" y="3581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V="1">
            <a:off x="60198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6019800" y="26670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V="1">
            <a:off x="6019800" y="26670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69342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6934200" y="3581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 flipH="1">
            <a:off x="6477000" y="44958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3810000" y="5032375"/>
            <a:ext cx="12684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FF0000"/>
                </a:solidFill>
              </a:rPr>
              <a:t>EC</a:t>
            </a:r>
            <a:r>
              <a:rPr lang="en-US" sz="2400" u="sng">
                <a:solidFill>
                  <a:srgbClr val="FF0000"/>
                </a:solidFill>
              </a:rPr>
              <a:t>A</a:t>
            </a:r>
            <a:r>
              <a:rPr lang="en-US" sz="2400">
                <a:solidFill>
                  <a:srgbClr val="FF0000"/>
                </a:solidFill>
              </a:rPr>
              <a:t>DG</a:t>
            </a:r>
          </a:p>
          <a:p>
            <a:pPr eaLnBrk="1" hangingPunct="1"/>
            <a:r>
              <a:rPr lang="en-US" sz="2400">
                <a:solidFill>
                  <a:srgbClr val="FF0000"/>
                </a:solidFill>
              </a:rPr>
              <a:t>EC</a:t>
            </a:r>
            <a:r>
              <a:rPr lang="en-US" sz="2400" u="sng">
                <a:solidFill>
                  <a:srgbClr val="FF0000"/>
                </a:solidFill>
              </a:rPr>
              <a:t>B</a:t>
            </a:r>
            <a:r>
              <a:rPr lang="en-US" sz="2400">
                <a:solidFill>
                  <a:srgbClr val="FF0000"/>
                </a:solidFill>
              </a:rPr>
              <a:t>DG</a:t>
            </a:r>
          </a:p>
        </p:txBody>
      </p:sp>
      <p:graphicFrame>
        <p:nvGraphicFramePr>
          <p:cNvPr id="24595" name="Object 19"/>
          <p:cNvGraphicFramePr>
            <a:graphicFrameLocks noGrp="1" noChangeAspect="1"/>
          </p:cNvGraphicFramePr>
          <p:nvPr>
            <p:ph idx="1"/>
          </p:nvPr>
        </p:nvGraphicFramePr>
        <p:xfrm>
          <a:off x="762000" y="2514600"/>
          <a:ext cx="30480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Equation" r:id="rId4" imgW="1282700" imgH="482600" progId="Equation.3">
                  <p:embed/>
                </p:oleObj>
              </mc:Choice>
              <mc:Fallback>
                <p:oleObj name="Equation" r:id="rId4" imgW="1282700" imgH="482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14600"/>
                        <a:ext cx="3048000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4" name="Text Box 20"/>
          <p:cNvSpPr txBox="1">
            <a:spLocks noChangeArrowheads="1"/>
          </p:cNvSpPr>
          <p:nvPr/>
        </p:nvSpPr>
        <p:spPr bwMode="auto">
          <a:xfrm>
            <a:off x="762000" y="3810000"/>
            <a:ext cx="36258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F = (0.5)</a:t>
            </a:r>
            <a:r>
              <a:rPr lang="en-US" baseline="30000"/>
              <a:t>m</a:t>
            </a:r>
            <a:r>
              <a:rPr lang="en-US" sz="1400" baseline="30000"/>
              <a:t>A</a:t>
            </a:r>
            <a:r>
              <a:rPr lang="en-US"/>
              <a:t> (1+F</a:t>
            </a:r>
            <a:r>
              <a:rPr lang="en-US" baseline="-25000"/>
              <a:t>A</a:t>
            </a:r>
            <a:r>
              <a:rPr lang="en-US"/>
              <a:t>) + (0.5)</a:t>
            </a:r>
            <a:r>
              <a:rPr lang="en-US" baseline="30000"/>
              <a:t>m</a:t>
            </a:r>
            <a:r>
              <a:rPr lang="en-US" sz="1400" baseline="30000"/>
              <a:t>B</a:t>
            </a:r>
            <a:r>
              <a:rPr lang="en-US"/>
              <a:t> (1+F</a:t>
            </a:r>
            <a:r>
              <a:rPr lang="en-US" baseline="-25000"/>
              <a:t>B</a:t>
            </a:r>
            <a:r>
              <a:rPr lang="en-US"/>
              <a:t>)</a:t>
            </a:r>
          </a:p>
          <a:p>
            <a:pPr eaLnBrk="1" hangingPunct="1"/>
            <a:r>
              <a:rPr lang="en-US"/>
              <a:t>F = (0.5)</a:t>
            </a:r>
            <a:r>
              <a:rPr lang="en-US" baseline="30000"/>
              <a:t>5</a:t>
            </a:r>
            <a:r>
              <a:rPr lang="en-US"/>
              <a:t> (1+0) + (0.5)</a:t>
            </a:r>
            <a:r>
              <a:rPr lang="en-US" baseline="30000"/>
              <a:t>5</a:t>
            </a:r>
            <a:r>
              <a:rPr lang="en-US"/>
              <a:t> (1+0)</a:t>
            </a:r>
          </a:p>
          <a:p>
            <a:pPr eaLnBrk="1" hangingPunct="1"/>
            <a:r>
              <a:rPr lang="en-US"/>
              <a:t>F = 2 x (0.5)</a:t>
            </a:r>
            <a:r>
              <a:rPr lang="en-US" baseline="30000"/>
              <a:t>5</a:t>
            </a:r>
          </a:p>
          <a:p>
            <a:pPr eaLnBrk="1" hangingPunct="1"/>
            <a:r>
              <a:rPr lang="en-US"/>
              <a:t>F = 2 x (1/32)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F = 1/16</a:t>
            </a: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685800" y="1600200"/>
            <a:ext cx="23320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We have two paths.  </a:t>
            </a:r>
          </a:p>
          <a:p>
            <a:pPr eaLnBrk="1" hangingPunct="1"/>
            <a:r>
              <a:rPr lang="en-US"/>
              <a:t>For each path m</a:t>
            </a:r>
            <a:r>
              <a:rPr lang="en-US" baseline="-25000"/>
              <a:t>i</a:t>
            </a:r>
            <a:r>
              <a:rPr lang="en-US"/>
              <a:t> = 5.</a:t>
            </a:r>
          </a:p>
          <a:p>
            <a:pPr eaLnBrk="1" hangingPunct="1"/>
            <a:r>
              <a:rPr lang="en-US"/>
              <a:t>Assume F</a:t>
            </a:r>
            <a:r>
              <a:rPr lang="en-US" baseline="-25000"/>
              <a:t>i</a:t>
            </a:r>
            <a:r>
              <a:rPr lang="en-US"/>
              <a:t> = 0.</a:t>
            </a:r>
          </a:p>
        </p:txBody>
      </p:sp>
      <p:sp>
        <p:nvSpPr>
          <p:cNvPr id="47126" name="Rectangle 22"/>
          <p:cNvSpPr>
            <a:spLocks noChangeArrowheads="1"/>
          </p:cNvSpPr>
          <p:nvPr/>
        </p:nvSpPr>
        <p:spPr bwMode="auto">
          <a:xfrm>
            <a:off x="762000" y="5105400"/>
            <a:ext cx="1066800" cy="5334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7127" name="Rectangle 23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Example:  child of uncle-niece mating in inbred population (F = 0.03)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447800" y="22860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2362200" y="22860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B</a:t>
            </a: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1905000" y="2514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2133600" y="251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Oval 7"/>
          <p:cNvSpPr>
            <a:spLocks noChangeArrowheads="1"/>
          </p:cNvSpPr>
          <p:nvPr/>
        </p:nvSpPr>
        <p:spPr bwMode="auto">
          <a:xfrm>
            <a:off x="2362200" y="32004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D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3276600" y="32004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1447800" y="41148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C</a:t>
            </a:r>
          </a:p>
        </p:txBody>
      </p:sp>
      <p:sp>
        <p:nvSpPr>
          <p:cNvPr id="25610" name="Oval 10"/>
          <p:cNvSpPr>
            <a:spLocks noChangeArrowheads="1"/>
          </p:cNvSpPr>
          <p:nvPr/>
        </p:nvSpPr>
        <p:spPr bwMode="auto">
          <a:xfrm>
            <a:off x="2133600" y="50292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G</a:t>
            </a:r>
          </a:p>
        </p:txBody>
      </p:sp>
      <p:sp>
        <p:nvSpPr>
          <p:cNvPr id="25611" name="Oval 11"/>
          <p:cNvSpPr>
            <a:spLocks noChangeArrowheads="1"/>
          </p:cNvSpPr>
          <p:nvPr/>
        </p:nvSpPr>
        <p:spPr bwMode="auto">
          <a:xfrm>
            <a:off x="2819400" y="41148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E</a:t>
            </a: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1676400" y="2971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259080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>
            <a:off x="1676400" y="2971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2819400" y="3429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30480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2362200" y="4419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1752600" y="3581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>
            <a:off x="1905000" y="4267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>
            <a:off x="1905000" y="4419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5638800" y="22860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25622" name="Oval 22"/>
          <p:cNvSpPr>
            <a:spLocks noChangeArrowheads="1"/>
          </p:cNvSpPr>
          <p:nvPr/>
        </p:nvSpPr>
        <p:spPr bwMode="auto">
          <a:xfrm>
            <a:off x="6553200" y="22860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B</a:t>
            </a:r>
          </a:p>
        </p:txBody>
      </p:sp>
      <p:sp>
        <p:nvSpPr>
          <p:cNvPr id="25623" name="Oval 23"/>
          <p:cNvSpPr>
            <a:spLocks noChangeArrowheads="1"/>
          </p:cNvSpPr>
          <p:nvPr/>
        </p:nvSpPr>
        <p:spPr bwMode="auto">
          <a:xfrm>
            <a:off x="6553200" y="32004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D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5638800" y="41148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C</a:t>
            </a:r>
          </a:p>
        </p:txBody>
      </p:sp>
      <p:sp>
        <p:nvSpPr>
          <p:cNvPr id="25625" name="Oval 25"/>
          <p:cNvSpPr>
            <a:spLocks noChangeArrowheads="1"/>
          </p:cNvSpPr>
          <p:nvPr/>
        </p:nvSpPr>
        <p:spPr bwMode="auto">
          <a:xfrm>
            <a:off x="6324600" y="50292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G</a:t>
            </a:r>
          </a:p>
        </p:txBody>
      </p:sp>
      <p:sp>
        <p:nvSpPr>
          <p:cNvPr id="25626" name="Oval 26"/>
          <p:cNvSpPr>
            <a:spLocks noChangeArrowheads="1"/>
          </p:cNvSpPr>
          <p:nvPr/>
        </p:nvSpPr>
        <p:spPr bwMode="auto">
          <a:xfrm>
            <a:off x="7010400" y="41148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E</a:t>
            </a: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>
            <a:off x="5943600" y="3581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0" name="Rectangle 28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447800" y="22860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2362200" y="22860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B</a:t>
            </a: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1905000" y="2514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2133600" y="251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2362200" y="32004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D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3276600" y="32004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1447800" y="41148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C</a:t>
            </a:r>
          </a:p>
        </p:txBody>
      </p:sp>
      <p:sp>
        <p:nvSpPr>
          <p:cNvPr id="26633" name="Oval 9"/>
          <p:cNvSpPr>
            <a:spLocks noChangeArrowheads="1"/>
          </p:cNvSpPr>
          <p:nvPr/>
        </p:nvSpPr>
        <p:spPr bwMode="auto">
          <a:xfrm>
            <a:off x="2133600" y="50292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G</a:t>
            </a:r>
          </a:p>
        </p:txBody>
      </p:sp>
      <p:sp>
        <p:nvSpPr>
          <p:cNvPr id="26634" name="Oval 10"/>
          <p:cNvSpPr>
            <a:spLocks noChangeArrowheads="1"/>
          </p:cNvSpPr>
          <p:nvPr/>
        </p:nvSpPr>
        <p:spPr bwMode="auto">
          <a:xfrm>
            <a:off x="2819400" y="41148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E</a:t>
            </a:r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1676400" y="2971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259080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1676400" y="2971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>
            <a:off x="2819400" y="3429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30480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2362200" y="4419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1752600" y="3581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1905000" y="4267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1905000" y="4419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5638800" y="22860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26645" name="Oval 21"/>
          <p:cNvSpPr>
            <a:spLocks noChangeArrowheads="1"/>
          </p:cNvSpPr>
          <p:nvPr/>
        </p:nvSpPr>
        <p:spPr bwMode="auto">
          <a:xfrm>
            <a:off x="6553200" y="22860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B</a:t>
            </a:r>
          </a:p>
        </p:txBody>
      </p:sp>
      <p:sp>
        <p:nvSpPr>
          <p:cNvPr id="26646" name="Oval 22"/>
          <p:cNvSpPr>
            <a:spLocks noChangeArrowheads="1"/>
          </p:cNvSpPr>
          <p:nvPr/>
        </p:nvSpPr>
        <p:spPr bwMode="auto">
          <a:xfrm>
            <a:off x="6553200" y="32004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D</a:t>
            </a: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5638800" y="41148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C</a:t>
            </a:r>
          </a:p>
        </p:txBody>
      </p:sp>
      <p:sp>
        <p:nvSpPr>
          <p:cNvPr id="26648" name="Oval 24"/>
          <p:cNvSpPr>
            <a:spLocks noChangeArrowheads="1"/>
          </p:cNvSpPr>
          <p:nvPr/>
        </p:nvSpPr>
        <p:spPr bwMode="auto">
          <a:xfrm>
            <a:off x="6324600" y="50292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G</a:t>
            </a:r>
          </a:p>
        </p:txBody>
      </p:sp>
      <p:sp>
        <p:nvSpPr>
          <p:cNvPr id="26649" name="Oval 25"/>
          <p:cNvSpPr>
            <a:spLocks noChangeArrowheads="1"/>
          </p:cNvSpPr>
          <p:nvPr/>
        </p:nvSpPr>
        <p:spPr bwMode="auto">
          <a:xfrm>
            <a:off x="7010400" y="41148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E</a:t>
            </a:r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>
            <a:off x="5943600" y="3581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1" name="Line 27"/>
          <p:cNvSpPr>
            <a:spLocks noChangeShapeType="1"/>
          </p:cNvSpPr>
          <p:nvPr/>
        </p:nvSpPr>
        <p:spPr bwMode="auto">
          <a:xfrm flipH="1" flipV="1">
            <a:off x="5867400" y="4572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2" name="Line 28"/>
          <p:cNvSpPr>
            <a:spLocks noChangeShapeType="1"/>
          </p:cNvSpPr>
          <p:nvPr/>
        </p:nvSpPr>
        <p:spPr bwMode="auto">
          <a:xfrm flipV="1">
            <a:off x="5867400" y="2743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3" name="Line 29"/>
          <p:cNvSpPr>
            <a:spLocks noChangeShapeType="1"/>
          </p:cNvSpPr>
          <p:nvPr/>
        </p:nvSpPr>
        <p:spPr bwMode="auto">
          <a:xfrm>
            <a:off x="5867400" y="2743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4" name="Line 30"/>
          <p:cNvSpPr>
            <a:spLocks noChangeShapeType="1"/>
          </p:cNvSpPr>
          <p:nvPr/>
        </p:nvSpPr>
        <p:spPr bwMode="auto">
          <a:xfrm>
            <a:off x="6781800" y="3657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5" name="Line 31"/>
          <p:cNvSpPr>
            <a:spLocks noChangeShapeType="1"/>
          </p:cNvSpPr>
          <p:nvPr/>
        </p:nvSpPr>
        <p:spPr bwMode="auto">
          <a:xfrm flipH="1">
            <a:off x="6553200" y="4572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6" name="Line 32"/>
          <p:cNvSpPr>
            <a:spLocks noChangeShapeType="1"/>
          </p:cNvSpPr>
          <p:nvPr/>
        </p:nvSpPr>
        <p:spPr bwMode="auto">
          <a:xfrm flipV="1">
            <a:off x="5867400" y="2743200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7" name="Line 33"/>
          <p:cNvSpPr>
            <a:spLocks noChangeShapeType="1"/>
          </p:cNvSpPr>
          <p:nvPr/>
        </p:nvSpPr>
        <p:spPr bwMode="auto">
          <a:xfrm>
            <a:off x="6781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4" name="Rectangle 34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6659" name="Rectangle 3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smtClean="0"/>
              <a:t>Example:  child of uncle-niece mating in inbred population (F = 0.03)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447800" y="22860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2362200" y="22860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B</a:t>
            </a: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1905000" y="2514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2133600" y="251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2362200" y="32004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D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3276600" y="32004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1447800" y="41148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C</a:t>
            </a:r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2133600" y="50292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G</a:t>
            </a:r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2819400" y="41148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E</a:t>
            </a:r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1676400" y="2971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259080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1676400" y="2971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2819400" y="3429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30480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>
            <a:off x="2362200" y="4419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>
            <a:off x="1752600" y="3581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1905000" y="4267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>
            <a:off x="1905000" y="4419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5638800" y="22860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27669" name="Oval 21"/>
          <p:cNvSpPr>
            <a:spLocks noChangeArrowheads="1"/>
          </p:cNvSpPr>
          <p:nvPr/>
        </p:nvSpPr>
        <p:spPr bwMode="auto">
          <a:xfrm>
            <a:off x="6553200" y="22860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B</a:t>
            </a:r>
          </a:p>
        </p:txBody>
      </p:sp>
      <p:sp>
        <p:nvSpPr>
          <p:cNvPr id="27670" name="Oval 22"/>
          <p:cNvSpPr>
            <a:spLocks noChangeArrowheads="1"/>
          </p:cNvSpPr>
          <p:nvPr/>
        </p:nvSpPr>
        <p:spPr bwMode="auto">
          <a:xfrm>
            <a:off x="6553200" y="32004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D</a:t>
            </a:r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5638800" y="41148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C</a:t>
            </a:r>
          </a:p>
        </p:txBody>
      </p:sp>
      <p:sp>
        <p:nvSpPr>
          <p:cNvPr id="27672" name="Oval 24"/>
          <p:cNvSpPr>
            <a:spLocks noChangeArrowheads="1"/>
          </p:cNvSpPr>
          <p:nvPr/>
        </p:nvSpPr>
        <p:spPr bwMode="auto">
          <a:xfrm>
            <a:off x="6324600" y="50292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G</a:t>
            </a:r>
          </a:p>
        </p:txBody>
      </p:sp>
      <p:sp>
        <p:nvSpPr>
          <p:cNvPr id="27673" name="Oval 25"/>
          <p:cNvSpPr>
            <a:spLocks noChangeArrowheads="1"/>
          </p:cNvSpPr>
          <p:nvPr/>
        </p:nvSpPr>
        <p:spPr bwMode="auto">
          <a:xfrm>
            <a:off x="7010400" y="41148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E</a:t>
            </a:r>
          </a:p>
        </p:txBody>
      </p:sp>
      <p:sp>
        <p:nvSpPr>
          <p:cNvPr id="27674" name="Line 26"/>
          <p:cNvSpPr>
            <a:spLocks noChangeShapeType="1"/>
          </p:cNvSpPr>
          <p:nvPr/>
        </p:nvSpPr>
        <p:spPr bwMode="auto">
          <a:xfrm>
            <a:off x="5943600" y="3581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5" name="Line 27"/>
          <p:cNvSpPr>
            <a:spLocks noChangeShapeType="1"/>
          </p:cNvSpPr>
          <p:nvPr/>
        </p:nvSpPr>
        <p:spPr bwMode="auto">
          <a:xfrm flipH="1" flipV="1">
            <a:off x="5867400" y="4572000"/>
            <a:ext cx="68580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6" name="Line 28"/>
          <p:cNvSpPr>
            <a:spLocks noChangeShapeType="1"/>
          </p:cNvSpPr>
          <p:nvPr/>
        </p:nvSpPr>
        <p:spPr bwMode="auto">
          <a:xfrm flipV="1">
            <a:off x="5867400" y="2743200"/>
            <a:ext cx="0" cy="1371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7" name="Line 29"/>
          <p:cNvSpPr>
            <a:spLocks noChangeShapeType="1"/>
          </p:cNvSpPr>
          <p:nvPr/>
        </p:nvSpPr>
        <p:spPr bwMode="auto">
          <a:xfrm>
            <a:off x="5867400" y="2743200"/>
            <a:ext cx="91440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8" name="Line 30"/>
          <p:cNvSpPr>
            <a:spLocks noChangeShapeType="1"/>
          </p:cNvSpPr>
          <p:nvPr/>
        </p:nvSpPr>
        <p:spPr bwMode="auto">
          <a:xfrm>
            <a:off x="6781800" y="3657600"/>
            <a:ext cx="45720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 flipH="1">
            <a:off x="6553200" y="4572000"/>
            <a:ext cx="68580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0" name="Line 32"/>
          <p:cNvSpPr>
            <a:spLocks noChangeShapeType="1"/>
          </p:cNvSpPr>
          <p:nvPr/>
        </p:nvSpPr>
        <p:spPr bwMode="auto">
          <a:xfrm flipV="1">
            <a:off x="5867400" y="2743200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1" name="Line 33"/>
          <p:cNvSpPr>
            <a:spLocks noChangeShapeType="1"/>
          </p:cNvSpPr>
          <p:nvPr/>
        </p:nvSpPr>
        <p:spPr bwMode="auto">
          <a:xfrm>
            <a:off x="6781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3962400" y="4876800"/>
            <a:ext cx="10318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FF0000"/>
                </a:solidFill>
              </a:rPr>
              <a:t>C</a:t>
            </a:r>
            <a:r>
              <a:rPr lang="en-US" sz="2400" u="sng">
                <a:solidFill>
                  <a:srgbClr val="FF0000"/>
                </a:solidFill>
              </a:rPr>
              <a:t>A</a:t>
            </a:r>
            <a:r>
              <a:rPr lang="en-US" sz="2400">
                <a:solidFill>
                  <a:srgbClr val="FF0000"/>
                </a:solidFill>
              </a:rPr>
              <a:t>DE</a:t>
            </a:r>
          </a:p>
          <a:p>
            <a:pPr eaLnBrk="1" hangingPunct="1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53283" name="Rectangle 35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7684" name="Rectangle 3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smtClean="0"/>
              <a:t>Example:  child of uncle-niece mating in inbred population (F = 0.03)</a:t>
            </a:r>
          </a:p>
        </p:txBody>
      </p:sp>
      <p:sp>
        <p:nvSpPr>
          <p:cNvPr id="27685" name="Text Box 37"/>
          <p:cNvSpPr txBox="1">
            <a:spLocks noChangeArrowheads="1"/>
          </p:cNvSpPr>
          <p:nvPr/>
        </p:nvSpPr>
        <p:spPr bwMode="auto">
          <a:xfrm>
            <a:off x="5334000" y="19812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FF0000"/>
                </a:solidFill>
              </a:rPr>
              <a:t>F</a:t>
            </a:r>
            <a:r>
              <a:rPr lang="en-US" sz="1400" baseline="-25000">
                <a:solidFill>
                  <a:srgbClr val="FF0000"/>
                </a:solidFill>
              </a:rPr>
              <a:t>A</a:t>
            </a:r>
            <a:r>
              <a:rPr lang="en-US" sz="1400">
                <a:solidFill>
                  <a:srgbClr val="FF0000"/>
                </a:solidFill>
              </a:rPr>
              <a:t> = 0.03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447800" y="22860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2362200" y="22860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B</a:t>
            </a: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1905000" y="2514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2133600" y="251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2362200" y="32004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D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276600" y="32004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1447800" y="41148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C</a:t>
            </a:r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2133600" y="50292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G</a:t>
            </a:r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2819400" y="41148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E</a:t>
            </a:r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1676400" y="2971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259080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1676400" y="2971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2819400" y="3429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30480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2362200" y="4419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1752600" y="3581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1905000" y="4267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1905000" y="4419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5638800" y="22860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28693" name="Oval 21"/>
          <p:cNvSpPr>
            <a:spLocks noChangeArrowheads="1"/>
          </p:cNvSpPr>
          <p:nvPr/>
        </p:nvSpPr>
        <p:spPr bwMode="auto">
          <a:xfrm>
            <a:off x="6553200" y="22860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B</a:t>
            </a:r>
          </a:p>
        </p:txBody>
      </p:sp>
      <p:sp>
        <p:nvSpPr>
          <p:cNvPr id="28694" name="Oval 22"/>
          <p:cNvSpPr>
            <a:spLocks noChangeArrowheads="1"/>
          </p:cNvSpPr>
          <p:nvPr/>
        </p:nvSpPr>
        <p:spPr bwMode="auto">
          <a:xfrm>
            <a:off x="6553200" y="32004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D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5638800" y="41148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C</a:t>
            </a:r>
          </a:p>
        </p:txBody>
      </p:sp>
      <p:sp>
        <p:nvSpPr>
          <p:cNvPr id="28696" name="Oval 24"/>
          <p:cNvSpPr>
            <a:spLocks noChangeArrowheads="1"/>
          </p:cNvSpPr>
          <p:nvPr/>
        </p:nvSpPr>
        <p:spPr bwMode="auto">
          <a:xfrm>
            <a:off x="6324600" y="50292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G</a:t>
            </a:r>
          </a:p>
        </p:txBody>
      </p:sp>
      <p:sp>
        <p:nvSpPr>
          <p:cNvPr id="28697" name="Oval 25"/>
          <p:cNvSpPr>
            <a:spLocks noChangeArrowheads="1"/>
          </p:cNvSpPr>
          <p:nvPr/>
        </p:nvSpPr>
        <p:spPr bwMode="auto">
          <a:xfrm>
            <a:off x="7010400" y="41148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E</a:t>
            </a:r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>
            <a:off x="5943600" y="3581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 flipH="1" flipV="1">
            <a:off x="5867400" y="4572000"/>
            <a:ext cx="68580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0" name="Line 28"/>
          <p:cNvSpPr>
            <a:spLocks noChangeShapeType="1"/>
          </p:cNvSpPr>
          <p:nvPr/>
        </p:nvSpPr>
        <p:spPr bwMode="auto">
          <a:xfrm flipV="1">
            <a:off x="5867400" y="2743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1" name="Line 29"/>
          <p:cNvSpPr>
            <a:spLocks noChangeShapeType="1"/>
          </p:cNvSpPr>
          <p:nvPr/>
        </p:nvSpPr>
        <p:spPr bwMode="auto">
          <a:xfrm>
            <a:off x="5867400" y="2743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2" name="Line 30"/>
          <p:cNvSpPr>
            <a:spLocks noChangeShapeType="1"/>
          </p:cNvSpPr>
          <p:nvPr/>
        </p:nvSpPr>
        <p:spPr bwMode="auto">
          <a:xfrm>
            <a:off x="6781800" y="3657600"/>
            <a:ext cx="45720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3" name="Line 31"/>
          <p:cNvSpPr>
            <a:spLocks noChangeShapeType="1"/>
          </p:cNvSpPr>
          <p:nvPr/>
        </p:nvSpPr>
        <p:spPr bwMode="auto">
          <a:xfrm flipH="1">
            <a:off x="6553200" y="4572000"/>
            <a:ext cx="68580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4" name="Line 32"/>
          <p:cNvSpPr>
            <a:spLocks noChangeShapeType="1"/>
          </p:cNvSpPr>
          <p:nvPr/>
        </p:nvSpPr>
        <p:spPr bwMode="auto">
          <a:xfrm flipV="1">
            <a:off x="5867400" y="2743200"/>
            <a:ext cx="914400" cy="1371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5" name="Line 33"/>
          <p:cNvSpPr>
            <a:spLocks noChangeShapeType="1"/>
          </p:cNvSpPr>
          <p:nvPr/>
        </p:nvSpPr>
        <p:spPr bwMode="auto">
          <a:xfrm>
            <a:off x="6781800" y="2743200"/>
            <a:ext cx="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3962400" y="4876800"/>
            <a:ext cx="10318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FF0000"/>
                </a:solidFill>
              </a:rPr>
              <a:t>C</a:t>
            </a:r>
            <a:r>
              <a:rPr lang="en-US" sz="2400" u="sng">
                <a:solidFill>
                  <a:srgbClr val="FF0000"/>
                </a:solidFill>
              </a:rPr>
              <a:t>A</a:t>
            </a:r>
            <a:r>
              <a:rPr lang="en-US" sz="2400">
                <a:solidFill>
                  <a:srgbClr val="FF0000"/>
                </a:solidFill>
              </a:rPr>
              <a:t>DE</a:t>
            </a:r>
          </a:p>
          <a:p>
            <a:pPr eaLnBrk="1" hangingPunct="1"/>
            <a:r>
              <a:rPr lang="en-US" sz="2400">
                <a:solidFill>
                  <a:srgbClr val="FF0000"/>
                </a:solidFill>
              </a:rPr>
              <a:t>C</a:t>
            </a:r>
            <a:r>
              <a:rPr lang="en-US" sz="2400" u="sng">
                <a:solidFill>
                  <a:srgbClr val="FF0000"/>
                </a:solidFill>
              </a:rPr>
              <a:t>B</a:t>
            </a:r>
            <a:r>
              <a:rPr lang="en-US" sz="2400">
                <a:solidFill>
                  <a:srgbClr val="FF0000"/>
                </a:solidFill>
              </a:rPr>
              <a:t>DE</a:t>
            </a:r>
          </a:p>
        </p:txBody>
      </p:sp>
      <p:sp>
        <p:nvSpPr>
          <p:cNvPr id="55331" name="Rectangle 35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8708" name="Rectangle 3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smtClean="0"/>
              <a:t>Example:  child of uncle-niece mating in inbred population (F = 0.03)</a:t>
            </a:r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auto">
          <a:xfrm>
            <a:off x="6248400" y="19812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FF0000"/>
                </a:solidFill>
              </a:rPr>
              <a:t>F</a:t>
            </a:r>
            <a:r>
              <a:rPr lang="en-US" sz="1400" baseline="-25000">
                <a:solidFill>
                  <a:srgbClr val="FF0000"/>
                </a:solidFill>
              </a:rPr>
              <a:t>B</a:t>
            </a:r>
            <a:r>
              <a:rPr lang="en-US" sz="1400">
                <a:solidFill>
                  <a:srgbClr val="FF0000"/>
                </a:solidFill>
              </a:rPr>
              <a:t> = 0.03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447800" y="22860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2362200" y="22860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B</a:t>
            </a: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1905000" y="2514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2133600" y="251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2362200" y="32004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D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276600" y="32004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1447800" y="41148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C</a:t>
            </a:r>
          </a:p>
        </p:txBody>
      </p:sp>
      <p:sp>
        <p:nvSpPr>
          <p:cNvPr id="29705" name="Oval 9"/>
          <p:cNvSpPr>
            <a:spLocks noChangeArrowheads="1"/>
          </p:cNvSpPr>
          <p:nvPr/>
        </p:nvSpPr>
        <p:spPr bwMode="auto">
          <a:xfrm>
            <a:off x="2133600" y="50292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G</a:t>
            </a:r>
          </a:p>
        </p:txBody>
      </p:sp>
      <p:sp>
        <p:nvSpPr>
          <p:cNvPr id="29706" name="Oval 10"/>
          <p:cNvSpPr>
            <a:spLocks noChangeArrowheads="1"/>
          </p:cNvSpPr>
          <p:nvPr/>
        </p:nvSpPr>
        <p:spPr bwMode="auto">
          <a:xfrm>
            <a:off x="2819400" y="41148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E</a:t>
            </a:r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1676400" y="2971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259080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1676400" y="2971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>
            <a:off x="2819400" y="3429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>
            <a:off x="30480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>
            <a:off x="2362200" y="4419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>
            <a:off x="1752600" y="3581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1905000" y="4267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>
            <a:off x="1905000" y="4419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5638800" y="22860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29717" name="Oval 21"/>
          <p:cNvSpPr>
            <a:spLocks noChangeArrowheads="1"/>
          </p:cNvSpPr>
          <p:nvPr/>
        </p:nvSpPr>
        <p:spPr bwMode="auto">
          <a:xfrm>
            <a:off x="6553200" y="22860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B</a:t>
            </a:r>
          </a:p>
        </p:txBody>
      </p:sp>
      <p:sp>
        <p:nvSpPr>
          <p:cNvPr id="29718" name="Oval 22"/>
          <p:cNvSpPr>
            <a:spLocks noChangeArrowheads="1"/>
          </p:cNvSpPr>
          <p:nvPr/>
        </p:nvSpPr>
        <p:spPr bwMode="auto">
          <a:xfrm>
            <a:off x="6553200" y="32004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D</a:t>
            </a: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5638800" y="41148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C</a:t>
            </a:r>
          </a:p>
        </p:txBody>
      </p:sp>
      <p:sp>
        <p:nvSpPr>
          <p:cNvPr id="29720" name="Oval 24"/>
          <p:cNvSpPr>
            <a:spLocks noChangeArrowheads="1"/>
          </p:cNvSpPr>
          <p:nvPr/>
        </p:nvSpPr>
        <p:spPr bwMode="auto">
          <a:xfrm>
            <a:off x="6324600" y="50292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G</a:t>
            </a:r>
          </a:p>
        </p:txBody>
      </p:sp>
      <p:sp>
        <p:nvSpPr>
          <p:cNvPr id="29721" name="Oval 25"/>
          <p:cNvSpPr>
            <a:spLocks noChangeArrowheads="1"/>
          </p:cNvSpPr>
          <p:nvPr/>
        </p:nvSpPr>
        <p:spPr bwMode="auto">
          <a:xfrm>
            <a:off x="7010400" y="41148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E</a:t>
            </a:r>
          </a:p>
        </p:txBody>
      </p:sp>
      <p:sp>
        <p:nvSpPr>
          <p:cNvPr id="29722" name="Line 26"/>
          <p:cNvSpPr>
            <a:spLocks noChangeShapeType="1"/>
          </p:cNvSpPr>
          <p:nvPr/>
        </p:nvSpPr>
        <p:spPr bwMode="auto">
          <a:xfrm>
            <a:off x="5943600" y="3581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3" name="Line 27"/>
          <p:cNvSpPr>
            <a:spLocks noChangeShapeType="1"/>
          </p:cNvSpPr>
          <p:nvPr/>
        </p:nvSpPr>
        <p:spPr bwMode="auto">
          <a:xfrm flipH="1" flipV="1">
            <a:off x="5867400" y="4572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4" name="Line 28"/>
          <p:cNvSpPr>
            <a:spLocks noChangeShapeType="1"/>
          </p:cNvSpPr>
          <p:nvPr/>
        </p:nvSpPr>
        <p:spPr bwMode="auto">
          <a:xfrm flipV="1">
            <a:off x="5867400" y="2743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5" name="Line 29"/>
          <p:cNvSpPr>
            <a:spLocks noChangeShapeType="1"/>
          </p:cNvSpPr>
          <p:nvPr/>
        </p:nvSpPr>
        <p:spPr bwMode="auto">
          <a:xfrm>
            <a:off x="5867400" y="2743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6" name="Line 30"/>
          <p:cNvSpPr>
            <a:spLocks noChangeShapeType="1"/>
          </p:cNvSpPr>
          <p:nvPr/>
        </p:nvSpPr>
        <p:spPr bwMode="auto">
          <a:xfrm>
            <a:off x="6781800" y="3657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7" name="Line 31"/>
          <p:cNvSpPr>
            <a:spLocks noChangeShapeType="1"/>
          </p:cNvSpPr>
          <p:nvPr/>
        </p:nvSpPr>
        <p:spPr bwMode="auto">
          <a:xfrm flipH="1">
            <a:off x="6553200" y="4572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8" name="Line 32"/>
          <p:cNvSpPr>
            <a:spLocks noChangeShapeType="1"/>
          </p:cNvSpPr>
          <p:nvPr/>
        </p:nvSpPr>
        <p:spPr bwMode="auto">
          <a:xfrm flipV="1">
            <a:off x="5867400" y="2743200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9" name="Line 33"/>
          <p:cNvSpPr>
            <a:spLocks noChangeShapeType="1"/>
          </p:cNvSpPr>
          <p:nvPr/>
        </p:nvSpPr>
        <p:spPr bwMode="auto">
          <a:xfrm>
            <a:off x="6781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0" name="Text Box 34"/>
          <p:cNvSpPr txBox="1">
            <a:spLocks noChangeArrowheads="1"/>
          </p:cNvSpPr>
          <p:nvPr/>
        </p:nvSpPr>
        <p:spPr bwMode="auto">
          <a:xfrm>
            <a:off x="3962400" y="4876800"/>
            <a:ext cx="10318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FF0000"/>
                </a:solidFill>
              </a:rPr>
              <a:t>C</a:t>
            </a:r>
            <a:r>
              <a:rPr lang="en-US" sz="2400" u="sng">
                <a:solidFill>
                  <a:srgbClr val="FF0000"/>
                </a:solidFill>
              </a:rPr>
              <a:t>A</a:t>
            </a:r>
            <a:r>
              <a:rPr lang="en-US" sz="2400">
                <a:solidFill>
                  <a:srgbClr val="FF0000"/>
                </a:solidFill>
              </a:rPr>
              <a:t>DE</a:t>
            </a:r>
          </a:p>
          <a:p>
            <a:pPr eaLnBrk="1" hangingPunct="1"/>
            <a:r>
              <a:rPr lang="en-US" sz="2400">
                <a:solidFill>
                  <a:srgbClr val="FF0000"/>
                </a:solidFill>
              </a:rPr>
              <a:t>C</a:t>
            </a:r>
            <a:r>
              <a:rPr lang="en-US" sz="2400" u="sng">
                <a:solidFill>
                  <a:srgbClr val="FF0000"/>
                </a:solidFill>
              </a:rPr>
              <a:t>B</a:t>
            </a:r>
            <a:r>
              <a:rPr lang="en-US" sz="2400">
                <a:solidFill>
                  <a:srgbClr val="FF0000"/>
                </a:solidFill>
              </a:rPr>
              <a:t>DE</a:t>
            </a:r>
          </a:p>
        </p:txBody>
      </p:sp>
      <p:sp>
        <p:nvSpPr>
          <p:cNvPr id="29731" name="Text Box 35"/>
          <p:cNvSpPr txBox="1">
            <a:spLocks noChangeArrowheads="1"/>
          </p:cNvSpPr>
          <p:nvPr/>
        </p:nvSpPr>
        <p:spPr bwMode="auto">
          <a:xfrm>
            <a:off x="1889125" y="5903913"/>
            <a:ext cx="5133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F = (0.5)</a:t>
            </a:r>
            <a:r>
              <a:rPr lang="en-US" baseline="30000"/>
              <a:t>4</a:t>
            </a:r>
            <a:r>
              <a:rPr lang="en-US"/>
              <a:t> (1+ 0.03) + (0.5)</a:t>
            </a:r>
            <a:r>
              <a:rPr lang="en-US" baseline="30000"/>
              <a:t>4</a:t>
            </a:r>
            <a:r>
              <a:rPr lang="en-US"/>
              <a:t> (1+ 0.03) =   0.12875</a:t>
            </a:r>
          </a:p>
        </p:txBody>
      </p:sp>
      <p:sp>
        <p:nvSpPr>
          <p:cNvPr id="29732" name="Rectangle 36"/>
          <p:cNvSpPr>
            <a:spLocks noChangeArrowheads="1"/>
          </p:cNvSpPr>
          <p:nvPr/>
        </p:nvSpPr>
        <p:spPr bwMode="auto">
          <a:xfrm>
            <a:off x="6019800" y="5791200"/>
            <a:ext cx="1066800" cy="5334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7381" name="Rectangle 37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9734" name="Rectangle 3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smtClean="0"/>
              <a:t>Example:  child of uncle-niece mating in inbred population (F = 0.03)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child </a:t>
            </a:r>
            <a:r>
              <a:rPr lang="en-US" b="1" i="1" smtClean="0"/>
              <a:t>O</a:t>
            </a:r>
          </a:p>
        </p:txBody>
      </p:sp>
      <p:sp>
        <p:nvSpPr>
          <p:cNvPr id="30723" name="AutoShape 3"/>
          <p:cNvSpPr>
            <a:spLocks noChangeArrowheads="1"/>
          </p:cNvSpPr>
          <p:nvPr/>
        </p:nvSpPr>
        <p:spPr bwMode="auto">
          <a:xfrm>
            <a:off x="1600200" y="12954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30724" name="AutoShape 4"/>
          <p:cNvSpPr>
            <a:spLocks noChangeArrowheads="1"/>
          </p:cNvSpPr>
          <p:nvPr/>
        </p:nvSpPr>
        <p:spPr bwMode="auto">
          <a:xfrm>
            <a:off x="2819400" y="12954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B</a:t>
            </a:r>
          </a:p>
        </p:txBody>
      </p:sp>
      <p:sp>
        <p:nvSpPr>
          <p:cNvPr id="30725" name="AutoShape 5"/>
          <p:cNvSpPr>
            <a:spLocks noChangeArrowheads="1"/>
          </p:cNvSpPr>
          <p:nvPr/>
        </p:nvSpPr>
        <p:spPr bwMode="auto">
          <a:xfrm>
            <a:off x="2209800" y="22098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D</a:t>
            </a:r>
          </a:p>
        </p:txBody>
      </p:sp>
      <p:sp>
        <p:nvSpPr>
          <p:cNvPr id="30726" name="AutoShape 6"/>
          <p:cNvSpPr>
            <a:spLocks noChangeArrowheads="1"/>
          </p:cNvSpPr>
          <p:nvPr/>
        </p:nvSpPr>
        <p:spPr bwMode="auto">
          <a:xfrm>
            <a:off x="3429000" y="22098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E</a:t>
            </a:r>
          </a:p>
        </p:txBody>
      </p:sp>
      <p:sp>
        <p:nvSpPr>
          <p:cNvPr id="30727" name="AutoShape 7"/>
          <p:cNvSpPr>
            <a:spLocks noChangeArrowheads="1"/>
          </p:cNvSpPr>
          <p:nvPr/>
        </p:nvSpPr>
        <p:spPr bwMode="auto">
          <a:xfrm>
            <a:off x="990600" y="22098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C</a:t>
            </a:r>
          </a:p>
        </p:txBody>
      </p:sp>
      <p:sp>
        <p:nvSpPr>
          <p:cNvPr id="30728" name="AutoShape 8"/>
          <p:cNvSpPr>
            <a:spLocks noChangeArrowheads="1"/>
          </p:cNvSpPr>
          <p:nvPr/>
        </p:nvSpPr>
        <p:spPr bwMode="auto">
          <a:xfrm>
            <a:off x="1828800" y="32004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H</a:t>
            </a:r>
          </a:p>
        </p:txBody>
      </p:sp>
      <p:sp>
        <p:nvSpPr>
          <p:cNvPr id="30729" name="AutoShape 9"/>
          <p:cNvSpPr>
            <a:spLocks noChangeArrowheads="1"/>
          </p:cNvSpPr>
          <p:nvPr/>
        </p:nvSpPr>
        <p:spPr bwMode="auto">
          <a:xfrm>
            <a:off x="2590800" y="32004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I</a:t>
            </a:r>
          </a:p>
        </p:txBody>
      </p:sp>
      <p:sp>
        <p:nvSpPr>
          <p:cNvPr id="30730" name="AutoShape 10"/>
          <p:cNvSpPr>
            <a:spLocks noChangeArrowheads="1"/>
          </p:cNvSpPr>
          <p:nvPr/>
        </p:nvSpPr>
        <p:spPr bwMode="auto">
          <a:xfrm>
            <a:off x="3429000" y="32004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J</a:t>
            </a:r>
          </a:p>
        </p:txBody>
      </p:sp>
      <p:sp>
        <p:nvSpPr>
          <p:cNvPr id="30731" name="AutoShape 11"/>
          <p:cNvSpPr>
            <a:spLocks noChangeArrowheads="1"/>
          </p:cNvSpPr>
          <p:nvPr/>
        </p:nvSpPr>
        <p:spPr bwMode="auto">
          <a:xfrm>
            <a:off x="990600" y="32004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G</a:t>
            </a:r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2209800" y="160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2514600" y="160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>
            <a:off x="1295400" y="19812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25146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>
            <a:off x="37338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>
            <a:off x="12954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1295400" y="2819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3733800" y="2819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>
            <a:off x="2133600" y="2971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 flipV="1">
            <a:off x="289560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2" name="Line 22"/>
          <p:cNvSpPr>
            <a:spLocks noChangeShapeType="1"/>
          </p:cNvSpPr>
          <p:nvPr/>
        </p:nvSpPr>
        <p:spPr bwMode="auto">
          <a:xfrm>
            <a:off x="2514600" y="2819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3" name="Line 23"/>
          <p:cNvSpPr>
            <a:spLocks noChangeShapeType="1"/>
          </p:cNvSpPr>
          <p:nvPr/>
        </p:nvSpPr>
        <p:spPr bwMode="auto">
          <a:xfrm>
            <a:off x="213360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4" name="Line 24"/>
          <p:cNvSpPr>
            <a:spLocks noChangeShapeType="1"/>
          </p:cNvSpPr>
          <p:nvPr/>
        </p:nvSpPr>
        <p:spPr bwMode="auto">
          <a:xfrm>
            <a:off x="15240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5" name="Line 25"/>
          <p:cNvSpPr>
            <a:spLocks noChangeShapeType="1"/>
          </p:cNvSpPr>
          <p:nvPr/>
        </p:nvSpPr>
        <p:spPr bwMode="auto">
          <a:xfrm>
            <a:off x="1524000" y="3581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6" name="AutoShape 26"/>
          <p:cNvSpPr>
            <a:spLocks noChangeArrowheads="1"/>
          </p:cNvSpPr>
          <p:nvPr/>
        </p:nvSpPr>
        <p:spPr bwMode="auto">
          <a:xfrm>
            <a:off x="1371600" y="49530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M</a:t>
            </a:r>
          </a:p>
        </p:txBody>
      </p:sp>
      <p:sp>
        <p:nvSpPr>
          <p:cNvPr id="30747" name="AutoShape 27"/>
          <p:cNvSpPr>
            <a:spLocks noChangeArrowheads="1"/>
          </p:cNvSpPr>
          <p:nvPr/>
        </p:nvSpPr>
        <p:spPr bwMode="auto">
          <a:xfrm>
            <a:off x="2590800" y="41148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K</a:t>
            </a:r>
          </a:p>
        </p:txBody>
      </p:sp>
      <p:sp>
        <p:nvSpPr>
          <p:cNvPr id="30748" name="AutoShape 28"/>
          <p:cNvSpPr>
            <a:spLocks noChangeArrowheads="1"/>
          </p:cNvSpPr>
          <p:nvPr/>
        </p:nvSpPr>
        <p:spPr bwMode="auto">
          <a:xfrm>
            <a:off x="3429000" y="41148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L</a:t>
            </a:r>
          </a:p>
        </p:txBody>
      </p:sp>
      <p:sp>
        <p:nvSpPr>
          <p:cNvPr id="30749" name="Line 29"/>
          <p:cNvSpPr>
            <a:spLocks noChangeShapeType="1"/>
          </p:cNvSpPr>
          <p:nvPr/>
        </p:nvSpPr>
        <p:spPr bwMode="auto">
          <a:xfrm>
            <a:off x="1676400" y="35814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0" name="Line 30"/>
          <p:cNvSpPr>
            <a:spLocks noChangeShapeType="1"/>
          </p:cNvSpPr>
          <p:nvPr/>
        </p:nvSpPr>
        <p:spPr bwMode="auto">
          <a:xfrm>
            <a:off x="28956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1" name="Line 31"/>
          <p:cNvSpPr>
            <a:spLocks noChangeShapeType="1"/>
          </p:cNvSpPr>
          <p:nvPr/>
        </p:nvSpPr>
        <p:spPr bwMode="auto">
          <a:xfrm>
            <a:off x="37338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2" name="Line 32"/>
          <p:cNvSpPr>
            <a:spLocks noChangeShapeType="1"/>
          </p:cNvSpPr>
          <p:nvPr/>
        </p:nvSpPr>
        <p:spPr bwMode="auto">
          <a:xfrm>
            <a:off x="3124200" y="4343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3" name="Line 33"/>
          <p:cNvSpPr>
            <a:spLocks noChangeShapeType="1"/>
          </p:cNvSpPr>
          <p:nvPr/>
        </p:nvSpPr>
        <p:spPr bwMode="auto">
          <a:xfrm>
            <a:off x="3124200" y="4495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4" name="AutoShape 34"/>
          <p:cNvSpPr>
            <a:spLocks noChangeArrowheads="1"/>
          </p:cNvSpPr>
          <p:nvPr/>
        </p:nvSpPr>
        <p:spPr bwMode="auto">
          <a:xfrm>
            <a:off x="2971800" y="49530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N</a:t>
            </a:r>
          </a:p>
        </p:txBody>
      </p:sp>
      <p:sp>
        <p:nvSpPr>
          <p:cNvPr id="30755" name="Line 35"/>
          <p:cNvSpPr>
            <a:spLocks noChangeShapeType="1"/>
          </p:cNvSpPr>
          <p:nvPr/>
        </p:nvSpPr>
        <p:spPr bwMode="auto">
          <a:xfrm>
            <a:off x="3276600" y="449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6" name="Line 36"/>
          <p:cNvSpPr>
            <a:spLocks noChangeShapeType="1"/>
          </p:cNvSpPr>
          <p:nvPr/>
        </p:nvSpPr>
        <p:spPr bwMode="auto">
          <a:xfrm>
            <a:off x="19050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7" name="Line 37"/>
          <p:cNvSpPr>
            <a:spLocks noChangeShapeType="1"/>
          </p:cNvSpPr>
          <p:nvPr/>
        </p:nvSpPr>
        <p:spPr bwMode="auto">
          <a:xfrm>
            <a:off x="1905000" y="5334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8" name="AutoShape 38"/>
          <p:cNvSpPr>
            <a:spLocks noChangeArrowheads="1"/>
          </p:cNvSpPr>
          <p:nvPr/>
        </p:nvSpPr>
        <p:spPr bwMode="auto">
          <a:xfrm>
            <a:off x="2209800" y="57912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O</a:t>
            </a:r>
          </a:p>
        </p:txBody>
      </p:sp>
      <p:sp>
        <p:nvSpPr>
          <p:cNvPr id="30759" name="Line 39"/>
          <p:cNvSpPr>
            <a:spLocks noChangeShapeType="1"/>
          </p:cNvSpPr>
          <p:nvPr/>
        </p:nvSpPr>
        <p:spPr bwMode="auto">
          <a:xfrm>
            <a:off x="2514600" y="533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46" name="Rectangle 54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smtClean="0"/>
              <a:t>Hardy-Weinberg assumptions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8304213" cy="3733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en-US" sz="2800" smtClean="0">
                <a:solidFill>
                  <a:schemeClr val="bg2"/>
                </a:solidFill>
              </a:rPr>
              <a:t>diploid organism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z="2800" smtClean="0">
                <a:solidFill>
                  <a:schemeClr val="bg2"/>
                </a:solidFill>
              </a:rPr>
              <a:t>sexual reproduction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z="2800" smtClean="0">
                <a:solidFill>
                  <a:schemeClr val="bg2"/>
                </a:solidFill>
              </a:rPr>
              <a:t>nonoverlapping generations</a:t>
            </a:r>
            <a:endParaRPr kumimoji="1" lang="en-US" sz="2800" smtClean="0"/>
          </a:p>
          <a:p>
            <a:pPr eaLnBrk="1" hangingPunct="1">
              <a:lnSpc>
                <a:spcPct val="90000"/>
              </a:lnSpc>
            </a:pPr>
            <a:r>
              <a:rPr kumimoji="1" lang="en-US" sz="2800" b="1" smtClean="0">
                <a:solidFill>
                  <a:srgbClr val="FF0000"/>
                </a:solidFill>
              </a:rPr>
              <a:t>random mating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z="2800" smtClean="0"/>
              <a:t>large population size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z="2800" smtClean="0"/>
              <a:t>equal allele frequencies in the sexes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z="2800" smtClean="0"/>
              <a:t>no migration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z="2800" smtClean="0"/>
              <a:t>no mutation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z="2800" smtClean="0"/>
              <a:t>no selection</a:t>
            </a:r>
          </a:p>
          <a:p>
            <a:pPr eaLnBrk="1" hangingPunct="1">
              <a:lnSpc>
                <a:spcPct val="90000"/>
              </a:lnSpc>
            </a:pPr>
            <a:endParaRPr kumimoji="1"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child </a:t>
            </a:r>
            <a:r>
              <a:rPr lang="en-US" b="1" i="1" smtClean="0"/>
              <a:t>O</a:t>
            </a:r>
          </a:p>
        </p:txBody>
      </p:sp>
      <p:sp>
        <p:nvSpPr>
          <p:cNvPr id="31747" name="AutoShape 3"/>
          <p:cNvSpPr>
            <a:spLocks noChangeArrowheads="1"/>
          </p:cNvSpPr>
          <p:nvPr/>
        </p:nvSpPr>
        <p:spPr bwMode="auto">
          <a:xfrm>
            <a:off x="1600200" y="12954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auto">
          <a:xfrm>
            <a:off x="2819400" y="12954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B</a:t>
            </a:r>
          </a:p>
        </p:txBody>
      </p:sp>
      <p:sp>
        <p:nvSpPr>
          <p:cNvPr id="31749" name="AutoShape 5"/>
          <p:cNvSpPr>
            <a:spLocks noChangeArrowheads="1"/>
          </p:cNvSpPr>
          <p:nvPr/>
        </p:nvSpPr>
        <p:spPr bwMode="auto">
          <a:xfrm>
            <a:off x="2209800" y="22098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D</a:t>
            </a:r>
          </a:p>
        </p:txBody>
      </p:sp>
      <p:sp>
        <p:nvSpPr>
          <p:cNvPr id="31750" name="AutoShape 6"/>
          <p:cNvSpPr>
            <a:spLocks noChangeArrowheads="1"/>
          </p:cNvSpPr>
          <p:nvPr/>
        </p:nvSpPr>
        <p:spPr bwMode="auto">
          <a:xfrm>
            <a:off x="3429000" y="22098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E</a:t>
            </a:r>
          </a:p>
        </p:txBody>
      </p:sp>
      <p:sp>
        <p:nvSpPr>
          <p:cNvPr id="31751" name="AutoShape 7"/>
          <p:cNvSpPr>
            <a:spLocks noChangeArrowheads="1"/>
          </p:cNvSpPr>
          <p:nvPr/>
        </p:nvSpPr>
        <p:spPr bwMode="auto">
          <a:xfrm>
            <a:off x="990600" y="22098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C</a:t>
            </a:r>
          </a:p>
        </p:txBody>
      </p:sp>
      <p:sp>
        <p:nvSpPr>
          <p:cNvPr id="31752" name="AutoShape 8"/>
          <p:cNvSpPr>
            <a:spLocks noChangeArrowheads="1"/>
          </p:cNvSpPr>
          <p:nvPr/>
        </p:nvSpPr>
        <p:spPr bwMode="auto">
          <a:xfrm>
            <a:off x="1828800" y="32004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H</a:t>
            </a:r>
          </a:p>
        </p:txBody>
      </p:sp>
      <p:sp>
        <p:nvSpPr>
          <p:cNvPr id="31753" name="AutoShape 9"/>
          <p:cNvSpPr>
            <a:spLocks noChangeArrowheads="1"/>
          </p:cNvSpPr>
          <p:nvPr/>
        </p:nvSpPr>
        <p:spPr bwMode="auto">
          <a:xfrm>
            <a:off x="2590800" y="32004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I</a:t>
            </a:r>
          </a:p>
        </p:txBody>
      </p:sp>
      <p:sp>
        <p:nvSpPr>
          <p:cNvPr id="31754" name="AutoShape 10"/>
          <p:cNvSpPr>
            <a:spLocks noChangeArrowheads="1"/>
          </p:cNvSpPr>
          <p:nvPr/>
        </p:nvSpPr>
        <p:spPr bwMode="auto">
          <a:xfrm>
            <a:off x="3429000" y="32004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J</a:t>
            </a:r>
          </a:p>
        </p:txBody>
      </p:sp>
      <p:sp>
        <p:nvSpPr>
          <p:cNvPr id="31755" name="AutoShape 11"/>
          <p:cNvSpPr>
            <a:spLocks noChangeArrowheads="1"/>
          </p:cNvSpPr>
          <p:nvPr/>
        </p:nvSpPr>
        <p:spPr bwMode="auto">
          <a:xfrm>
            <a:off x="990600" y="32004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G</a:t>
            </a: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2209800" y="160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2514600" y="160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1295400" y="19812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25146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>
            <a:off x="37338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12954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>
            <a:off x="1295400" y="2819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3733800" y="2819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>
            <a:off x="2133600" y="2971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 flipV="1">
            <a:off x="289560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6" name="Line 22"/>
          <p:cNvSpPr>
            <a:spLocks noChangeShapeType="1"/>
          </p:cNvSpPr>
          <p:nvPr/>
        </p:nvSpPr>
        <p:spPr bwMode="auto">
          <a:xfrm>
            <a:off x="2514600" y="2819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213360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15240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1524000" y="3581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0" name="AutoShape 26"/>
          <p:cNvSpPr>
            <a:spLocks noChangeArrowheads="1"/>
          </p:cNvSpPr>
          <p:nvPr/>
        </p:nvSpPr>
        <p:spPr bwMode="auto">
          <a:xfrm>
            <a:off x="1371600" y="49530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M</a:t>
            </a:r>
          </a:p>
        </p:txBody>
      </p:sp>
      <p:sp>
        <p:nvSpPr>
          <p:cNvPr id="31771" name="AutoShape 27"/>
          <p:cNvSpPr>
            <a:spLocks noChangeArrowheads="1"/>
          </p:cNvSpPr>
          <p:nvPr/>
        </p:nvSpPr>
        <p:spPr bwMode="auto">
          <a:xfrm>
            <a:off x="2590800" y="41148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K</a:t>
            </a:r>
          </a:p>
        </p:txBody>
      </p:sp>
      <p:sp>
        <p:nvSpPr>
          <p:cNvPr id="31772" name="AutoShape 28"/>
          <p:cNvSpPr>
            <a:spLocks noChangeArrowheads="1"/>
          </p:cNvSpPr>
          <p:nvPr/>
        </p:nvSpPr>
        <p:spPr bwMode="auto">
          <a:xfrm>
            <a:off x="3429000" y="41148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L</a:t>
            </a:r>
          </a:p>
        </p:txBody>
      </p:sp>
      <p:sp>
        <p:nvSpPr>
          <p:cNvPr id="31773" name="Line 29"/>
          <p:cNvSpPr>
            <a:spLocks noChangeShapeType="1"/>
          </p:cNvSpPr>
          <p:nvPr/>
        </p:nvSpPr>
        <p:spPr bwMode="auto">
          <a:xfrm>
            <a:off x="1676400" y="35814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>
            <a:off x="28956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5" name="Line 31"/>
          <p:cNvSpPr>
            <a:spLocks noChangeShapeType="1"/>
          </p:cNvSpPr>
          <p:nvPr/>
        </p:nvSpPr>
        <p:spPr bwMode="auto">
          <a:xfrm>
            <a:off x="37338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6" name="Line 32"/>
          <p:cNvSpPr>
            <a:spLocks noChangeShapeType="1"/>
          </p:cNvSpPr>
          <p:nvPr/>
        </p:nvSpPr>
        <p:spPr bwMode="auto">
          <a:xfrm>
            <a:off x="3124200" y="4343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7" name="Line 33"/>
          <p:cNvSpPr>
            <a:spLocks noChangeShapeType="1"/>
          </p:cNvSpPr>
          <p:nvPr/>
        </p:nvSpPr>
        <p:spPr bwMode="auto">
          <a:xfrm>
            <a:off x="3124200" y="4495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8" name="AutoShape 34"/>
          <p:cNvSpPr>
            <a:spLocks noChangeArrowheads="1"/>
          </p:cNvSpPr>
          <p:nvPr/>
        </p:nvSpPr>
        <p:spPr bwMode="auto">
          <a:xfrm>
            <a:off x="2971800" y="49530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N</a:t>
            </a:r>
          </a:p>
        </p:txBody>
      </p:sp>
      <p:sp>
        <p:nvSpPr>
          <p:cNvPr id="31779" name="Line 35"/>
          <p:cNvSpPr>
            <a:spLocks noChangeShapeType="1"/>
          </p:cNvSpPr>
          <p:nvPr/>
        </p:nvSpPr>
        <p:spPr bwMode="auto">
          <a:xfrm>
            <a:off x="3276600" y="449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0" name="Line 36"/>
          <p:cNvSpPr>
            <a:spLocks noChangeShapeType="1"/>
          </p:cNvSpPr>
          <p:nvPr/>
        </p:nvSpPr>
        <p:spPr bwMode="auto">
          <a:xfrm>
            <a:off x="19050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1" name="Line 37"/>
          <p:cNvSpPr>
            <a:spLocks noChangeShapeType="1"/>
          </p:cNvSpPr>
          <p:nvPr/>
        </p:nvSpPr>
        <p:spPr bwMode="auto">
          <a:xfrm>
            <a:off x="1905000" y="5334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2" name="AutoShape 38"/>
          <p:cNvSpPr>
            <a:spLocks noChangeArrowheads="1"/>
          </p:cNvSpPr>
          <p:nvPr/>
        </p:nvSpPr>
        <p:spPr bwMode="auto">
          <a:xfrm>
            <a:off x="2209800" y="57912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O</a:t>
            </a:r>
          </a:p>
        </p:txBody>
      </p:sp>
      <p:sp>
        <p:nvSpPr>
          <p:cNvPr id="31783" name="Line 39"/>
          <p:cNvSpPr>
            <a:spLocks noChangeShapeType="1"/>
          </p:cNvSpPr>
          <p:nvPr/>
        </p:nvSpPr>
        <p:spPr bwMode="auto">
          <a:xfrm>
            <a:off x="2514600" y="533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4" name="AutoShape 40"/>
          <p:cNvSpPr>
            <a:spLocks noChangeArrowheads="1"/>
          </p:cNvSpPr>
          <p:nvPr/>
        </p:nvSpPr>
        <p:spPr bwMode="auto">
          <a:xfrm>
            <a:off x="5715000" y="12954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31785" name="AutoShape 41"/>
          <p:cNvSpPr>
            <a:spLocks noChangeArrowheads="1"/>
          </p:cNvSpPr>
          <p:nvPr/>
        </p:nvSpPr>
        <p:spPr bwMode="auto">
          <a:xfrm>
            <a:off x="6934200" y="12954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B</a:t>
            </a:r>
          </a:p>
        </p:txBody>
      </p:sp>
      <p:sp>
        <p:nvSpPr>
          <p:cNvPr id="31786" name="AutoShape 42"/>
          <p:cNvSpPr>
            <a:spLocks noChangeArrowheads="1"/>
          </p:cNvSpPr>
          <p:nvPr/>
        </p:nvSpPr>
        <p:spPr bwMode="auto">
          <a:xfrm>
            <a:off x="6324600" y="22098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D</a:t>
            </a:r>
          </a:p>
        </p:txBody>
      </p:sp>
      <p:sp>
        <p:nvSpPr>
          <p:cNvPr id="31787" name="AutoShape 43"/>
          <p:cNvSpPr>
            <a:spLocks noChangeArrowheads="1"/>
          </p:cNvSpPr>
          <p:nvPr/>
        </p:nvSpPr>
        <p:spPr bwMode="auto">
          <a:xfrm>
            <a:off x="7543800" y="22098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E</a:t>
            </a:r>
          </a:p>
        </p:txBody>
      </p:sp>
      <p:sp>
        <p:nvSpPr>
          <p:cNvPr id="31788" name="AutoShape 44"/>
          <p:cNvSpPr>
            <a:spLocks noChangeArrowheads="1"/>
          </p:cNvSpPr>
          <p:nvPr/>
        </p:nvSpPr>
        <p:spPr bwMode="auto">
          <a:xfrm>
            <a:off x="5105400" y="22098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C</a:t>
            </a:r>
          </a:p>
        </p:txBody>
      </p:sp>
      <p:sp>
        <p:nvSpPr>
          <p:cNvPr id="31789" name="AutoShape 45"/>
          <p:cNvSpPr>
            <a:spLocks noChangeArrowheads="1"/>
          </p:cNvSpPr>
          <p:nvPr/>
        </p:nvSpPr>
        <p:spPr bwMode="auto">
          <a:xfrm>
            <a:off x="5943600" y="32004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H</a:t>
            </a:r>
          </a:p>
        </p:txBody>
      </p:sp>
      <p:sp>
        <p:nvSpPr>
          <p:cNvPr id="31790" name="AutoShape 46"/>
          <p:cNvSpPr>
            <a:spLocks noChangeArrowheads="1"/>
          </p:cNvSpPr>
          <p:nvPr/>
        </p:nvSpPr>
        <p:spPr bwMode="auto">
          <a:xfrm>
            <a:off x="6705600" y="32004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I</a:t>
            </a:r>
          </a:p>
        </p:txBody>
      </p:sp>
      <p:sp>
        <p:nvSpPr>
          <p:cNvPr id="31791" name="AutoShape 47"/>
          <p:cNvSpPr>
            <a:spLocks noChangeArrowheads="1"/>
          </p:cNvSpPr>
          <p:nvPr/>
        </p:nvSpPr>
        <p:spPr bwMode="auto">
          <a:xfrm>
            <a:off x="7543800" y="32004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J</a:t>
            </a:r>
          </a:p>
        </p:txBody>
      </p:sp>
      <p:sp>
        <p:nvSpPr>
          <p:cNvPr id="31792" name="AutoShape 48"/>
          <p:cNvSpPr>
            <a:spLocks noChangeArrowheads="1"/>
          </p:cNvSpPr>
          <p:nvPr/>
        </p:nvSpPr>
        <p:spPr bwMode="auto">
          <a:xfrm>
            <a:off x="5105400" y="32004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G</a:t>
            </a:r>
          </a:p>
        </p:txBody>
      </p:sp>
      <p:sp>
        <p:nvSpPr>
          <p:cNvPr id="31793" name="AutoShape 49"/>
          <p:cNvSpPr>
            <a:spLocks noChangeArrowheads="1"/>
          </p:cNvSpPr>
          <p:nvPr/>
        </p:nvSpPr>
        <p:spPr bwMode="auto">
          <a:xfrm>
            <a:off x="5486400" y="49530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M</a:t>
            </a:r>
          </a:p>
        </p:txBody>
      </p:sp>
      <p:sp>
        <p:nvSpPr>
          <p:cNvPr id="31794" name="AutoShape 50"/>
          <p:cNvSpPr>
            <a:spLocks noChangeArrowheads="1"/>
          </p:cNvSpPr>
          <p:nvPr/>
        </p:nvSpPr>
        <p:spPr bwMode="auto">
          <a:xfrm>
            <a:off x="6705600" y="41148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K</a:t>
            </a:r>
          </a:p>
        </p:txBody>
      </p:sp>
      <p:sp>
        <p:nvSpPr>
          <p:cNvPr id="31795" name="AutoShape 51"/>
          <p:cNvSpPr>
            <a:spLocks noChangeArrowheads="1"/>
          </p:cNvSpPr>
          <p:nvPr/>
        </p:nvSpPr>
        <p:spPr bwMode="auto">
          <a:xfrm>
            <a:off x="7543800" y="41148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L</a:t>
            </a:r>
          </a:p>
        </p:txBody>
      </p:sp>
      <p:sp>
        <p:nvSpPr>
          <p:cNvPr id="31796" name="AutoShape 52"/>
          <p:cNvSpPr>
            <a:spLocks noChangeArrowheads="1"/>
          </p:cNvSpPr>
          <p:nvPr/>
        </p:nvSpPr>
        <p:spPr bwMode="auto">
          <a:xfrm>
            <a:off x="7086600" y="49530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N</a:t>
            </a:r>
          </a:p>
        </p:txBody>
      </p:sp>
      <p:sp>
        <p:nvSpPr>
          <p:cNvPr id="31797" name="AutoShape 53"/>
          <p:cNvSpPr>
            <a:spLocks noChangeArrowheads="1"/>
          </p:cNvSpPr>
          <p:nvPr/>
        </p:nvSpPr>
        <p:spPr bwMode="auto">
          <a:xfrm>
            <a:off x="6324600" y="57912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O</a:t>
            </a:r>
          </a:p>
        </p:txBody>
      </p:sp>
      <p:sp>
        <p:nvSpPr>
          <p:cNvPr id="106550" name="Rectangle 54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/>
          <p:cNvSpPr>
            <a:spLocks noChangeArrowheads="1"/>
          </p:cNvSpPr>
          <p:nvPr/>
        </p:nvSpPr>
        <p:spPr bwMode="auto">
          <a:xfrm>
            <a:off x="1600200" y="12954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32771" name="AutoShape 3"/>
          <p:cNvSpPr>
            <a:spLocks noChangeArrowheads="1"/>
          </p:cNvSpPr>
          <p:nvPr/>
        </p:nvSpPr>
        <p:spPr bwMode="auto">
          <a:xfrm>
            <a:off x="2819400" y="12954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B</a:t>
            </a:r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auto">
          <a:xfrm>
            <a:off x="2209800" y="22098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D</a:t>
            </a:r>
          </a:p>
        </p:txBody>
      </p:sp>
      <p:sp>
        <p:nvSpPr>
          <p:cNvPr id="32773" name="AutoShape 5"/>
          <p:cNvSpPr>
            <a:spLocks noChangeArrowheads="1"/>
          </p:cNvSpPr>
          <p:nvPr/>
        </p:nvSpPr>
        <p:spPr bwMode="auto">
          <a:xfrm>
            <a:off x="3429000" y="22098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E</a:t>
            </a:r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auto">
          <a:xfrm>
            <a:off x="990600" y="22098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C</a:t>
            </a:r>
          </a:p>
        </p:txBody>
      </p:sp>
      <p:sp>
        <p:nvSpPr>
          <p:cNvPr id="32775" name="AutoShape 7"/>
          <p:cNvSpPr>
            <a:spLocks noChangeArrowheads="1"/>
          </p:cNvSpPr>
          <p:nvPr/>
        </p:nvSpPr>
        <p:spPr bwMode="auto">
          <a:xfrm>
            <a:off x="1828800" y="32004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H</a:t>
            </a:r>
          </a:p>
        </p:txBody>
      </p:sp>
      <p:sp>
        <p:nvSpPr>
          <p:cNvPr id="32776" name="AutoShape 8"/>
          <p:cNvSpPr>
            <a:spLocks noChangeArrowheads="1"/>
          </p:cNvSpPr>
          <p:nvPr/>
        </p:nvSpPr>
        <p:spPr bwMode="auto">
          <a:xfrm>
            <a:off x="2590800" y="32004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I</a:t>
            </a:r>
          </a:p>
        </p:txBody>
      </p:sp>
      <p:sp>
        <p:nvSpPr>
          <p:cNvPr id="32777" name="AutoShape 9"/>
          <p:cNvSpPr>
            <a:spLocks noChangeArrowheads="1"/>
          </p:cNvSpPr>
          <p:nvPr/>
        </p:nvSpPr>
        <p:spPr bwMode="auto">
          <a:xfrm>
            <a:off x="3429000" y="32004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J</a:t>
            </a:r>
          </a:p>
        </p:txBody>
      </p:sp>
      <p:sp>
        <p:nvSpPr>
          <p:cNvPr id="32778" name="AutoShape 10"/>
          <p:cNvSpPr>
            <a:spLocks noChangeArrowheads="1"/>
          </p:cNvSpPr>
          <p:nvPr/>
        </p:nvSpPr>
        <p:spPr bwMode="auto">
          <a:xfrm>
            <a:off x="990600" y="32004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G</a:t>
            </a:r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2209800" y="160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>
            <a:off x="2514600" y="160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1295400" y="19812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25146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>
            <a:off x="37338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>
            <a:off x="12954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>
            <a:off x="1295400" y="2819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3733800" y="2819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2133600" y="2971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 flipV="1">
            <a:off x="289560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>
            <a:off x="2514600" y="2819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>
            <a:off x="213360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15240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1524000" y="3581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3" name="AutoShape 25"/>
          <p:cNvSpPr>
            <a:spLocks noChangeArrowheads="1"/>
          </p:cNvSpPr>
          <p:nvPr/>
        </p:nvSpPr>
        <p:spPr bwMode="auto">
          <a:xfrm>
            <a:off x="1371600" y="49530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M</a:t>
            </a:r>
          </a:p>
        </p:txBody>
      </p:sp>
      <p:sp>
        <p:nvSpPr>
          <p:cNvPr id="32794" name="AutoShape 26"/>
          <p:cNvSpPr>
            <a:spLocks noChangeArrowheads="1"/>
          </p:cNvSpPr>
          <p:nvPr/>
        </p:nvSpPr>
        <p:spPr bwMode="auto">
          <a:xfrm>
            <a:off x="2590800" y="41148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K</a:t>
            </a:r>
          </a:p>
        </p:txBody>
      </p:sp>
      <p:sp>
        <p:nvSpPr>
          <p:cNvPr id="32795" name="AutoShape 27"/>
          <p:cNvSpPr>
            <a:spLocks noChangeArrowheads="1"/>
          </p:cNvSpPr>
          <p:nvPr/>
        </p:nvSpPr>
        <p:spPr bwMode="auto">
          <a:xfrm>
            <a:off x="3429000" y="41148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L</a:t>
            </a:r>
          </a:p>
        </p:txBody>
      </p:sp>
      <p:sp>
        <p:nvSpPr>
          <p:cNvPr id="32796" name="Line 28"/>
          <p:cNvSpPr>
            <a:spLocks noChangeShapeType="1"/>
          </p:cNvSpPr>
          <p:nvPr/>
        </p:nvSpPr>
        <p:spPr bwMode="auto">
          <a:xfrm>
            <a:off x="1676400" y="35814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7" name="Line 29"/>
          <p:cNvSpPr>
            <a:spLocks noChangeShapeType="1"/>
          </p:cNvSpPr>
          <p:nvPr/>
        </p:nvSpPr>
        <p:spPr bwMode="auto">
          <a:xfrm>
            <a:off x="28956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8" name="Line 30"/>
          <p:cNvSpPr>
            <a:spLocks noChangeShapeType="1"/>
          </p:cNvSpPr>
          <p:nvPr/>
        </p:nvSpPr>
        <p:spPr bwMode="auto">
          <a:xfrm>
            <a:off x="37338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9" name="Line 31"/>
          <p:cNvSpPr>
            <a:spLocks noChangeShapeType="1"/>
          </p:cNvSpPr>
          <p:nvPr/>
        </p:nvSpPr>
        <p:spPr bwMode="auto">
          <a:xfrm>
            <a:off x="3124200" y="4343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0" name="Line 32"/>
          <p:cNvSpPr>
            <a:spLocks noChangeShapeType="1"/>
          </p:cNvSpPr>
          <p:nvPr/>
        </p:nvSpPr>
        <p:spPr bwMode="auto">
          <a:xfrm>
            <a:off x="3124200" y="4495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1" name="AutoShape 33"/>
          <p:cNvSpPr>
            <a:spLocks noChangeArrowheads="1"/>
          </p:cNvSpPr>
          <p:nvPr/>
        </p:nvSpPr>
        <p:spPr bwMode="auto">
          <a:xfrm>
            <a:off x="2971800" y="49530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N</a:t>
            </a:r>
          </a:p>
        </p:txBody>
      </p:sp>
      <p:sp>
        <p:nvSpPr>
          <p:cNvPr id="32802" name="Line 34"/>
          <p:cNvSpPr>
            <a:spLocks noChangeShapeType="1"/>
          </p:cNvSpPr>
          <p:nvPr/>
        </p:nvSpPr>
        <p:spPr bwMode="auto">
          <a:xfrm>
            <a:off x="3276600" y="449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3" name="Line 35"/>
          <p:cNvSpPr>
            <a:spLocks noChangeShapeType="1"/>
          </p:cNvSpPr>
          <p:nvPr/>
        </p:nvSpPr>
        <p:spPr bwMode="auto">
          <a:xfrm>
            <a:off x="19050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4" name="Line 36"/>
          <p:cNvSpPr>
            <a:spLocks noChangeShapeType="1"/>
          </p:cNvSpPr>
          <p:nvPr/>
        </p:nvSpPr>
        <p:spPr bwMode="auto">
          <a:xfrm>
            <a:off x="1905000" y="5334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5" name="AutoShape 37"/>
          <p:cNvSpPr>
            <a:spLocks noChangeArrowheads="1"/>
          </p:cNvSpPr>
          <p:nvPr/>
        </p:nvSpPr>
        <p:spPr bwMode="auto">
          <a:xfrm>
            <a:off x="2209800" y="57912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O</a:t>
            </a:r>
          </a:p>
        </p:txBody>
      </p:sp>
      <p:sp>
        <p:nvSpPr>
          <p:cNvPr id="32806" name="Line 38"/>
          <p:cNvSpPr>
            <a:spLocks noChangeShapeType="1"/>
          </p:cNvSpPr>
          <p:nvPr/>
        </p:nvSpPr>
        <p:spPr bwMode="auto">
          <a:xfrm>
            <a:off x="2514600" y="533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7" name="AutoShape 39"/>
          <p:cNvSpPr>
            <a:spLocks noChangeArrowheads="1"/>
          </p:cNvSpPr>
          <p:nvPr/>
        </p:nvSpPr>
        <p:spPr bwMode="auto">
          <a:xfrm>
            <a:off x="5715000" y="12954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32808" name="AutoShape 40"/>
          <p:cNvSpPr>
            <a:spLocks noChangeArrowheads="1"/>
          </p:cNvSpPr>
          <p:nvPr/>
        </p:nvSpPr>
        <p:spPr bwMode="auto">
          <a:xfrm>
            <a:off x="6934200" y="12954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B</a:t>
            </a:r>
          </a:p>
        </p:txBody>
      </p:sp>
      <p:sp>
        <p:nvSpPr>
          <p:cNvPr id="32809" name="AutoShape 41"/>
          <p:cNvSpPr>
            <a:spLocks noChangeArrowheads="1"/>
          </p:cNvSpPr>
          <p:nvPr/>
        </p:nvSpPr>
        <p:spPr bwMode="auto">
          <a:xfrm>
            <a:off x="6324600" y="22098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D</a:t>
            </a:r>
          </a:p>
        </p:txBody>
      </p:sp>
      <p:sp>
        <p:nvSpPr>
          <p:cNvPr id="32810" name="AutoShape 42"/>
          <p:cNvSpPr>
            <a:spLocks noChangeArrowheads="1"/>
          </p:cNvSpPr>
          <p:nvPr/>
        </p:nvSpPr>
        <p:spPr bwMode="auto">
          <a:xfrm>
            <a:off x="7543800" y="22098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E</a:t>
            </a:r>
          </a:p>
        </p:txBody>
      </p:sp>
      <p:sp>
        <p:nvSpPr>
          <p:cNvPr id="32811" name="AutoShape 43"/>
          <p:cNvSpPr>
            <a:spLocks noChangeArrowheads="1"/>
          </p:cNvSpPr>
          <p:nvPr/>
        </p:nvSpPr>
        <p:spPr bwMode="auto">
          <a:xfrm>
            <a:off x="5105400" y="22098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C</a:t>
            </a:r>
          </a:p>
        </p:txBody>
      </p:sp>
      <p:sp>
        <p:nvSpPr>
          <p:cNvPr id="32812" name="AutoShape 44"/>
          <p:cNvSpPr>
            <a:spLocks noChangeArrowheads="1"/>
          </p:cNvSpPr>
          <p:nvPr/>
        </p:nvSpPr>
        <p:spPr bwMode="auto">
          <a:xfrm>
            <a:off x="5943600" y="32004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H</a:t>
            </a:r>
          </a:p>
        </p:txBody>
      </p:sp>
      <p:sp>
        <p:nvSpPr>
          <p:cNvPr id="32813" name="AutoShape 45"/>
          <p:cNvSpPr>
            <a:spLocks noChangeArrowheads="1"/>
          </p:cNvSpPr>
          <p:nvPr/>
        </p:nvSpPr>
        <p:spPr bwMode="auto">
          <a:xfrm>
            <a:off x="6705600" y="32004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I</a:t>
            </a:r>
          </a:p>
        </p:txBody>
      </p:sp>
      <p:sp>
        <p:nvSpPr>
          <p:cNvPr id="32814" name="AutoShape 46"/>
          <p:cNvSpPr>
            <a:spLocks noChangeArrowheads="1"/>
          </p:cNvSpPr>
          <p:nvPr/>
        </p:nvSpPr>
        <p:spPr bwMode="auto">
          <a:xfrm>
            <a:off x="7543800" y="32004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J</a:t>
            </a:r>
          </a:p>
        </p:txBody>
      </p:sp>
      <p:sp>
        <p:nvSpPr>
          <p:cNvPr id="32815" name="AutoShape 47"/>
          <p:cNvSpPr>
            <a:spLocks noChangeArrowheads="1"/>
          </p:cNvSpPr>
          <p:nvPr/>
        </p:nvSpPr>
        <p:spPr bwMode="auto">
          <a:xfrm>
            <a:off x="5105400" y="32004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G</a:t>
            </a:r>
          </a:p>
        </p:txBody>
      </p:sp>
      <p:sp>
        <p:nvSpPr>
          <p:cNvPr id="32816" name="AutoShape 48"/>
          <p:cNvSpPr>
            <a:spLocks noChangeArrowheads="1"/>
          </p:cNvSpPr>
          <p:nvPr/>
        </p:nvSpPr>
        <p:spPr bwMode="auto">
          <a:xfrm>
            <a:off x="5486400" y="49530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M</a:t>
            </a:r>
          </a:p>
        </p:txBody>
      </p:sp>
      <p:sp>
        <p:nvSpPr>
          <p:cNvPr id="32817" name="AutoShape 49"/>
          <p:cNvSpPr>
            <a:spLocks noChangeArrowheads="1"/>
          </p:cNvSpPr>
          <p:nvPr/>
        </p:nvSpPr>
        <p:spPr bwMode="auto">
          <a:xfrm>
            <a:off x="6705600" y="41148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K</a:t>
            </a:r>
          </a:p>
        </p:txBody>
      </p:sp>
      <p:sp>
        <p:nvSpPr>
          <p:cNvPr id="32818" name="AutoShape 50"/>
          <p:cNvSpPr>
            <a:spLocks noChangeArrowheads="1"/>
          </p:cNvSpPr>
          <p:nvPr/>
        </p:nvSpPr>
        <p:spPr bwMode="auto">
          <a:xfrm>
            <a:off x="7543800" y="41148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L</a:t>
            </a:r>
          </a:p>
        </p:txBody>
      </p:sp>
      <p:sp>
        <p:nvSpPr>
          <p:cNvPr id="32819" name="AutoShape 51"/>
          <p:cNvSpPr>
            <a:spLocks noChangeArrowheads="1"/>
          </p:cNvSpPr>
          <p:nvPr/>
        </p:nvSpPr>
        <p:spPr bwMode="auto">
          <a:xfrm>
            <a:off x="7086600" y="49530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N</a:t>
            </a:r>
          </a:p>
        </p:txBody>
      </p:sp>
      <p:sp>
        <p:nvSpPr>
          <p:cNvPr id="32820" name="AutoShape 52"/>
          <p:cNvSpPr>
            <a:spLocks noChangeArrowheads="1"/>
          </p:cNvSpPr>
          <p:nvPr/>
        </p:nvSpPr>
        <p:spPr bwMode="auto">
          <a:xfrm>
            <a:off x="6324600" y="57912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O</a:t>
            </a:r>
          </a:p>
        </p:txBody>
      </p:sp>
      <p:sp>
        <p:nvSpPr>
          <p:cNvPr id="32821" name="Line 53"/>
          <p:cNvSpPr>
            <a:spLocks noChangeShapeType="1"/>
          </p:cNvSpPr>
          <p:nvPr/>
        </p:nvSpPr>
        <p:spPr bwMode="auto">
          <a:xfrm flipH="1">
            <a:off x="5410200" y="19050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2" name="Line 54"/>
          <p:cNvSpPr>
            <a:spLocks noChangeShapeType="1"/>
          </p:cNvSpPr>
          <p:nvPr/>
        </p:nvSpPr>
        <p:spPr bwMode="auto">
          <a:xfrm>
            <a:off x="6019800" y="19050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3" name="Line 55"/>
          <p:cNvSpPr>
            <a:spLocks noChangeShapeType="1"/>
          </p:cNvSpPr>
          <p:nvPr/>
        </p:nvSpPr>
        <p:spPr bwMode="auto">
          <a:xfrm>
            <a:off x="6019800" y="1905000"/>
            <a:ext cx="1828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4" name="Line 56"/>
          <p:cNvSpPr>
            <a:spLocks noChangeShapeType="1"/>
          </p:cNvSpPr>
          <p:nvPr/>
        </p:nvSpPr>
        <p:spPr bwMode="auto">
          <a:xfrm flipH="1">
            <a:off x="5410200" y="1905000"/>
            <a:ext cx="1828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5" name="Line 57"/>
          <p:cNvSpPr>
            <a:spLocks noChangeShapeType="1"/>
          </p:cNvSpPr>
          <p:nvPr/>
        </p:nvSpPr>
        <p:spPr bwMode="auto">
          <a:xfrm flipH="1">
            <a:off x="6629400" y="19050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6" name="Line 58"/>
          <p:cNvSpPr>
            <a:spLocks noChangeShapeType="1"/>
          </p:cNvSpPr>
          <p:nvPr/>
        </p:nvSpPr>
        <p:spPr bwMode="auto">
          <a:xfrm>
            <a:off x="7239000" y="19050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7" name="Line 59"/>
          <p:cNvSpPr>
            <a:spLocks noChangeShapeType="1"/>
          </p:cNvSpPr>
          <p:nvPr/>
        </p:nvSpPr>
        <p:spPr bwMode="auto">
          <a:xfrm flipH="1">
            <a:off x="6248400" y="2819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8" name="Line 60"/>
          <p:cNvSpPr>
            <a:spLocks noChangeShapeType="1"/>
          </p:cNvSpPr>
          <p:nvPr/>
        </p:nvSpPr>
        <p:spPr bwMode="auto">
          <a:xfrm>
            <a:off x="6629400" y="2819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9" name="Line 61"/>
          <p:cNvSpPr>
            <a:spLocks noChangeShapeType="1"/>
          </p:cNvSpPr>
          <p:nvPr/>
        </p:nvSpPr>
        <p:spPr bwMode="auto">
          <a:xfrm>
            <a:off x="5410200" y="2819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0" name="Line 62"/>
          <p:cNvSpPr>
            <a:spLocks noChangeShapeType="1"/>
          </p:cNvSpPr>
          <p:nvPr/>
        </p:nvSpPr>
        <p:spPr bwMode="auto">
          <a:xfrm>
            <a:off x="7848600" y="2819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1" name="Line 63"/>
          <p:cNvSpPr>
            <a:spLocks noChangeShapeType="1"/>
          </p:cNvSpPr>
          <p:nvPr/>
        </p:nvSpPr>
        <p:spPr bwMode="auto">
          <a:xfrm>
            <a:off x="78486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2" name="Line 64"/>
          <p:cNvSpPr>
            <a:spLocks noChangeShapeType="1"/>
          </p:cNvSpPr>
          <p:nvPr/>
        </p:nvSpPr>
        <p:spPr bwMode="auto">
          <a:xfrm>
            <a:off x="70104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3" name="Line 65"/>
          <p:cNvSpPr>
            <a:spLocks noChangeShapeType="1"/>
          </p:cNvSpPr>
          <p:nvPr/>
        </p:nvSpPr>
        <p:spPr bwMode="auto">
          <a:xfrm>
            <a:off x="7010400" y="4724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4" name="Line 66"/>
          <p:cNvSpPr>
            <a:spLocks noChangeShapeType="1"/>
          </p:cNvSpPr>
          <p:nvPr/>
        </p:nvSpPr>
        <p:spPr bwMode="auto">
          <a:xfrm flipH="1">
            <a:off x="7391400" y="47244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5" name="Line 67"/>
          <p:cNvSpPr>
            <a:spLocks noChangeShapeType="1"/>
          </p:cNvSpPr>
          <p:nvPr/>
        </p:nvSpPr>
        <p:spPr bwMode="auto">
          <a:xfrm flipH="1">
            <a:off x="6629400" y="55626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6" name="Line 68"/>
          <p:cNvSpPr>
            <a:spLocks noChangeShapeType="1"/>
          </p:cNvSpPr>
          <p:nvPr/>
        </p:nvSpPr>
        <p:spPr bwMode="auto">
          <a:xfrm flipH="1" flipV="1">
            <a:off x="5791200" y="55626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7" name="Line 69"/>
          <p:cNvSpPr>
            <a:spLocks noChangeShapeType="1"/>
          </p:cNvSpPr>
          <p:nvPr/>
        </p:nvSpPr>
        <p:spPr bwMode="auto">
          <a:xfrm flipH="1" flipV="1">
            <a:off x="5410200" y="38100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8" name="Line 70"/>
          <p:cNvSpPr>
            <a:spLocks noChangeShapeType="1"/>
          </p:cNvSpPr>
          <p:nvPr/>
        </p:nvSpPr>
        <p:spPr bwMode="auto">
          <a:xfrm flipV="1">
            <a:off x="5791200" y="3810000"/>
            <a:ext cx="457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1" name="Rectangle 71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32840" name="Rectangle 7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Example: child </a:t>
            </a:r>
            <a:r>
              <a:rPr lang="en-US" b="1" i="1" smtClean="0"/>
              <a:t>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2"/>
          <p:cNvSpPr>
            <a:spLocks noChangeArrowheads="1"/>
          </p:cNvSpPr>
          <p:nvPr/>
        </p:nvSpPr>
        <p:spPr bwMode="auto">
          <a:xfrm>
            <a:off x="5715000" y="12954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33795" name="AutoShape 3"/>
          <p:cNvSpPr>
            <a:spLocks noChangeArrowheads="1"/>
          </p:cNvSpPr>
          <p:nvPr/>
        </p:nvSpPr>
        <p:spPr bwMode="auto">
          <a:xfrm>
            <a:off x="6934200" y="12954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B</a:t>
            </a:r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6324600" y="22098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D</a:t>
            </a:r>
          </a:p>
        </p:txBody>
      </p:sp>
      <p:sp>
        <p:nvSpPr>
          <p:cNvPr id="33797" name="AutoShape 5"/>
          <p:cNvSpPr>
            <a:spLocks noChangeArrowheads="1"/>
          </p:cNvSpPr>
          <p:nvPr/>
        </p:nvSpPr>
        <p:spPr bwMode="auto">
          <a:xfrm>
            <a:off x="7543800" y="22098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E</a:t>
            </a:r>
          </a:p>
        </p:txBody>
      </p:sp>
      <p:sp>
        <p:nvSpPr>
          <p:cNvPr id="33798" name="AutoShape 6"/>
          <p:cNvSpPr>
            <a:spLocks noChangeArrowheads="1"/>
          </p:cNvSpPr>
          <p:nvPr/>
        </p:nvSpPr>
        <p:spPr bwMode="auto">
          <a:xfrm>
            <a:off x="5105400" y="22098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C</a:t>
            </a:r>
          </a:p>
        </p:txBody>
      </p:sp>
      <p:sp>
        <p:nvSpPr>
          <p:cNvPr id="33799" name="AutoShape 7"/>
          <p:cNvSpPr>
            <a:spLocks noChangeArrowheads="1"/>
          </p:cNvSpPr>
          <p:nvPr/>
        </p:nvSpPr>
        <p:spPr bwMode="auto">
          <a:xfrm>
            <a:off x="5943600" y="32004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H</a:t>
            </a:r>
          </a:p>
        </p:txBody>
      </p:sp>
      <p:sp>
        <p:nvSpPr>
          <p:cNvPr id="33800" name="AutoShape 8"/>
          <p:cNvSpPr>
            <a:spLocks noChangeArrowheads="1"/>
          </p:cNvSpPr>
          <p:nvPr/>
        </p:nvSpPr>
        <p:spPr bwMode="auto">
          <a:xfrm>
            <a:off x="6705600" y="32004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I</a:t>
            </a:r>
          </a:p>
        </p:txBody>
      </p:sp>
      <p:sp>
        <p:nvSpPr>
          <p:cNvPr id="33801" name="AutoShape 9"/>
          <p:cNvSpPr>
            <a:spLocks noChangeArrowheads="1"/>
          </p:cNvSpPr>
          <p:nvPr/>
        </p:nvSpPr>
        <p:spPr bwMode="auto">
          <a:xfrm>
            <a:off x="7543800" y="32004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J</a:t>
            </a:r>
          </a:p>
        </p:txBody>
      </p:sp>
      <p:sp>
        <p:nvSpPr>
          <p:cNvPr id="33802" name="AutoShape 10"/>
          <p:cNvSpPr>
            <a:spLocks noChangeArrowheads="1"/>
          </p:cNvSpPr>
          <p:nvPr/>
        </p:nvSpPr>
        <p:spPr bwMode="auto">
          <a:xfrm>
            <a:off x="5105400" y="32004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G</a:t>
            </a:r>
          </a:p>
        </p:txBody>
      </p:sp>
      <p:sp>
        <p:nvSpPr>
          <p:cNvPr id="33803" name="AutoShape 11"/>
          <p:cNvSpPr>
            <a:spLocks noChangeArrowheads="1"/>
          </p:cNvSpPr>
          <p:nvPr/>
        </p:nvSpPr>
        <p:spPr bwMode="auto">
          <a:xfrm>
            <a:off x="5486400" y="49530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M</a:t>
            </a:r>
          </a:p>
        </p:txBody>
      </p:sp>
      <p:sp>
        <p:nvSpPr>
          <p:cNvPr id="33804" name="AutoShape 12"/>
          <p:cNvSpPr>
            <a:spLocks noChangeArrowheads="1"/>
          </p:cNvSpPr>
          <p:nvPr/>
        </p:nvSpPr>
        <p:spPr bwMode="auto">
          <a:xfrm>
            <a:off x="6705600" y="41148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K</a:t>
            </a:r>
          </a:p>
        </p:txBody>
      </p:sp>
      <p:sp>
        <p:nvSpPr>
          <p:cNvPr id="33805" name="AutoShape 13"/>
          <p:cNvSpPr>
            <a:spLocks noChangeArrowheads="1"/>
          </p:cNvSpPr>
          <p:nvPr/>
        </p:nvSpPr>
        <p:spPr bwMode="auto">
          <a:xfrm>
            <a:off x="7543800" y="41148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L</a:t>
            </a:r>
          </a:p>
        </p:txBody>
      </p:sp>
      <p:sp>
        <p:nvSpPr>
          <p:cNvPr id="33806" name="AutoShape 14"/>
          <p:cNvSpPr>
            <a:spLocks noChangeArrowheads="1"/>
          </p:cNvSpPr>
          <p:nvPr/>
        </p:nvSpPr>
        <p:spPr bwMode="auto">
          <a:xfrm>
            <a:off x="7086600" y="49530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N</a:t>
            </a:r>
          </a:p>
        </p:txBody>
      </p:sp>
      <p:sp>
        <p:nvSpPr>
          <p:cNvPr id="33807" name="AutoShape 15"/>
          <p:cNvSpPr>
            <a:spLocks noChangeArrowheads="1"/>
          </p:cNvSpPr>
          <p:nvPr/>
        </p:nvSpPr>
        <p:spPr bwMode="auto">
          <a:xfrm>
            <a:off x="6324600" y="5791200"/>
            <a:ext cx="609600" cy="60960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O</a:t>
            </a:r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H="1">
            <a:off x="5410200" y="19050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>
            <a:off x="6019800" y="19050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6019800" y="1905000"/>
            <a:ext cx="1828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H="1">
            <a:off x="5410200" y="1905000"/>
            <a:ext cx="1828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 flipH="1">
            <a:off x="6629400" y="19050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>
            <a:off x="7239000" y="19050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 flipH="1">
            <a:off x="6248400" y="2819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5" name="Line 23"/>
          <p:cNvSpPr>
            <a:spLocks noChangeShapeType="1"/>
          </p:cNvSpPr>
          <p:nvPr/>
        </p:nvSpPr>
        <p:spPr bwMode="auto">
          <a:xfrm>
            <a:off x="6629400" y="2819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>
            <a:off x="5410200" y="2819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>
            <a:off x="7848600" y="2819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>
            <a:off x="78486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9" name="Line 27"/>
          <p:cNvSpPr>
            <a:spLocks noChangeShapeType="1"/>
          </p:cNvSpPr>
          <p:nvPr/>
        </p:nvSpPr>
        <p:spPr bwMode="auto">
          <a:xfrm>
            <a:off x="70104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>
            <a:off x="7010400" y="4724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1" name="Line 29"/>
          <p:cNvSpPr>
            <a:spLocks noChangeShapeType="1"/>
          </p:cNvSpPr>
          <p:nvPr/>
        </p:nvSpPr>
        <p:spPr bwMode="auto">
          <a:xfrm flipH="1">
            <a:off x="7391400" y="47244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 flipH="1">
            <a:off x="6629400" y="55626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3" name="Line 31"/>
          <p:cNvSpPr>
            <a:spLocks noChangeShapeType="1"/>
          </p:cNvSpPr>
          <p:nvPr/>
        </p:nvSpPr>
        <p:spPr bwMode="auto">
          <a:xfrm flipH="1" flipV="1">
            <a:off x="5791200" y="55626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4" name="Line 32"/>
          <p:cNvSpPr>
            <a:spLocks noChangeShapeType="1"/>
          </p:cNvSpPr>
          <p:nvPr/>
        </p:nvSpPr>
        <p:spPr bwMode="auto">
          <a:xfrm flipH="1" flipV="1">
            <a:off x="5410200" y="38100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5" name="Line 33"/>
          <p:cNvSpPr>
            <a:spLocks noChangeShapeType="1"/>
          </p:cNvSpPr>
          <p:nvPr/>
        </p:nvSpPr>
        <p:spPr bwMode="auto">
          <a:xfrm flipV="1">
            <a:off x="5791200" y="3810000"/>
            <a:ext cx="457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2" name="Text Box 34"/>
          <p:cNvSpPr txBox="1">
            <a:spLocks noChangeArrowheads="1"/>
          </p:cNvSpPr>
          <p:nvPr/>
        </p:nvSpPr>
        <p:spPr bwMode="auto">
          <a:xfrm>
            <a:off x="1371600" y="1676400"/>
            <a:ext cx="1844675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FF0000"/>
                </a:solidFill>
              </a:rPr>
              <a:t>MGC</a:t>
            </a:r>
            <a:r>
              <a:rPr lang="en-US" sz="2400" u="sng">
                <a:solidFill>
                  <a:srgbClr val="FF0000"/>
                </a:solidFill>
              </a:rPr>
              <a:t>A</a:t>
            </a:r>
            <a:r>
              <a:rPr lang="en-US" sz="2400">
                <a:solidFill>
                  <a:srgbClr val="FF0000"/>
                </a:solidFill>
              </a:rPr>
              <a:t>DIKN</a:t>
            </a:r>
          </a:p>
          <a:p>
            <a:pPr eaLnBrk="1" hangingPunct="1"/>
            <a:r>
              <a:rPr lang="en-US" sz="2400">
                <a:solidFill>
                  <a:srgbClr val="FF0000"/>
                </a:solidFill>
              </a:rPr>
              <a:t>MGC</a:t>
            </a:r>
            <a:r>
              <a:rPr lang="en-US" sz="2400" u="sng">
                <a:solidFill>
                  <a:srgbClr val="FF0000"/>
                </a:solidFill>
              </a:rPr>
              <a:t>A</a:t>
            </a:r>
            <a:r>
              <a:rPr lang="en-US" sz="2400">
                <a:solidFill>
                  <a:srgbClr val="FF0000"/>
                </a:solidFill>
              </a:rPr>
              <a:t>EJLN</a:t>
            </a:r>
          </a:p>
          <a:p>
            <a:pPr eaLnBrk="1" hangingPunct="1"/>
            <a:r>
              <a:rPr lang="en-US" sz="2400">
                <a:solidFill>
                  <a:srgbClr val="FF0000"/>
                </a:solidFill>
              </a:rPr>
              <a:t>MHD</a:t>
            </a:r>
            <a:r>
              <a:rPr lang="en-US" sz="2400" u="sng">
                <a:solidFill>
                  <a:srgbClr val="FF0000"/>
                </a:solidFill>
              </a:rPr>
              <a:t>A</a:t>
            </a:r>
            <a:r>
              <a:rPr lang="en-US" sz="2400">
                <a:solidFill>
                  <a:srgbClr val="FF0000"/>
                </a:solidFill>
              </a:rPr>
              <a:t>EJLN</a:t>
            </a:r>
          </a:p>
          <a:p>
            <a:pPr eaLnBrk="1" hangingPunct="1"/>
            <a:endParaRPr lang="en-US" sz="2400">
              <a:solidFill>
                <a:srgbClr val="FF0000"/>
              </a:solidFill>
            </a:endParaRPr>
          </a:p>
          <a:p>
            <a:pPr eaLnBrk="1" hangingPunct="1"/>
            <a:r>
              <a:rPr lang="en-US" sz="2400">
                <a:solidFill>
                  <a:srgbClr val="FF0000"/>
                </a:solidFill>
              </a:rPr>
              <a:t>MGC</a:t>
            </a:r>
            <a:r>
              <a:rPr lang="en-US" sz="2400" u="sng">
                <a:solidFill>
                  <a:srgbClr val="FF0000"/>
                </a:solidFill>
              </a:rPr>
              <a:t>B</a:t>
            </a:r>
            <a:r>
              <a:rPr lang="en-US" sz="2400">
                <a:solidFill>
                  <a:srgbClr val="FF0000"/>
                </a:solidFill>
              </a:rPr>
              <a:t>DIKN</a:t>
            </a:r>
          </a:p>
          <a:p>
            <a:pPr eaLnBrk="1" hangingPunct="1"/>
            <a:r>
              <a:rPr lang="en-US" sz="2400">
                <a:solidFill>
                  <a:srgbClr val="FF0000"/>
                </a:solidFill>
              </a:rPr>
              <a:t>MGC</a:t>
            </a:r>
            <a:r>
              <a:rPr lang="en-US" sz="2400" u="sng">
                <a:solidFill>
                  <a:srgbClr val="FF0000"/>
                </a:solidFill>
              </a:rPr>
              <a:t>B</a:t>
            </a:r>
            <a:r>
              <a:rPr lang="en-US" sz="2400">
                <a:solidFill>
                  <a:srgbClr val="FF0000"/>
                </a:solidFill>
              </a:rPr>
              <a:t>EJLN</a:t>
            </a:r>
          </a:p>
          <a:p>
            <a:pPr eaLnBrk="1" hangingPunct="1"/>
            <a:r>
              <a:rPr lang="en-US" sz="2400">
                <a:solidFill>
                  <a:srgbClr val="FF0000"/>
                </a:solidFill>
              </a:rPr>
              <a:t>MHD</a:t>
            </a:r>
            <a:r>
              <a:rPr lang="en-US" sz="2400" u="sng">
                <a:solidFill>
                  <a:srgbClr val="FF0000"/>
                </a:solidFill>
              </a:rPr>
              <a:t>B</a:t>
            </a:r>
            <a:r>
              <a:rPr lang="en-US" sz="2400">
                <a:solidFill>
                  <a:srgbClr val="FF0000"/>
                </a:solidFill>
              </a:rPr>
              <a:t>EJLN</a:t>
            </a:r>
          </a:p>
          <a:p>
            <a:pPr eaLnBrk="1" hangingPunct="1"/>
            <a:endParaRPr lang="en-US" sz="2400">
              <a:solidFill>
                <a:srgbClr val="FF0000"/>
              </a:solidFill>
            </a:endParaRPr>
          </a:p>
          <a:p>
            <a:pPr eaLnBrk="1" hangingPunct="1"/>
            <a:r>
              <a:rPr lang="en-US" sz="2400">
                <a:solidFill>
                  <a:srgbClr val="FF0000"/>
                </a:solidFill>
              </a:rPr>
              <a:t>MH</a:t>
            </a:r>
            <a:r>
              <a:rPr lang="en-US" sz="2400" u="sng">
                <a:solidFill>
                  <a:srgbClr val="FF0000"/>
                </a:solidFill>
              </a:rPr>
              <a:t>D</a:t>
            </a:r>
            <a:r>
              <a:rPr lang="en-US" sz="2400">
                <a:solidFill>
                  <a:srgbClr val="FF0000"/>
                </a:solidFill>
              </a:rPr>
              <a:t>IKN</a:t>
            </a:r>
          </a:p>
        </p:txBody>
      </p:sp>
      <p:sp>
        <p:nvSpPr>
          <p:cNvPr id="63523" name="Text Box 35"/>
          <p:cNvSpPr txBox="1">
            <a:spLocks noChangeArrowheads="1"/>
          </p:cNvSpPr>
          <p:nvPr/>
        </p:nvSpPr>
        <p:spPr bwMode="auto">
          <a:xfrm>
            <a:off x="1295400" y="5943600"/>
            <a:ext cx="3279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F = 6 x (0.5)</a:t>
            </a:r>
            <a:r>
              <a:rPr lang="en-US" baseline="30000"/>
              <a:t>8</a:t>
            </a:r>
            <a:r>
              <a:rPr lang="en-US"/>
              <a:t> + (0.5)</a:t>
            </a:r>
            <a:r>
              <a:rPr lang="en-US" baseline="30000"/>
              <a:t>6</a:t>
            </a:r>
            <a:r>
              <a:rPr lang="en-US"/>
              <a:t> =   0.039</a:t>
            </a:r>
          </a:p>
        </p:txBody>
      </p:sp>
      <p:sp>
        <p:nvSpPr>
          <p:cNvPr id="63524" name="Rectangle 36"/>
          <p:cNvSpPr>
            <a:spLocks noChangeArrowheads="1"/>
          </p:cNvSpPr>
          <p:nvPr/>
        </p:nvSpPr>
        <p:spPr bwMode="auto">
          <a:xfrm>
            <a:off x="3810000" y="5867400"/>
            <a:ext cx="838200" cy="5334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525" name="Rectangle 37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33830" name="Rectangle 3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Example: child </a:t>
            </a:r>
            <a:r>
              <a:rPr lang="en-US" b="1" i="1" smtClean="0"/>
              <a:t>O</a:t>
            </a:r>
          </a:p>
        </p:txBody>
      </p:sp>
      <p:sp>
        <p:nvSpPr>
          <p:cNvPr id="63527" name="Text Box 39"/>
          <p:cNvSpPr txBox="1">
            <a:spLocks noChangeArrowheads="1"/>
          </p:cNvSpPr>
          <p:nvPr/>
        </p:nvSpPr>
        <p:spPr bwMode="auto">
          <a:xfrm>
            <a:off x="1371600" y="5181600"/>
            <a:ext cx="2794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/>
              <a:t>(let’s assume outbred population;</a:t>
            </a:r>
          </a:p>
          <a:p>
            <a:pPr eaLnBrk="1" hangingPunct="1"/>
            <a:r>
              <a:rPr lang="en-US" sz="1400"/>
              <a:t>i.e., F</a:t>
            </a:r>
            <a:r>
              <a:rPr lang="en-US" sz="1400" baseline="-25000"/>
              <a:t>A</a:t>
            </a:r>
            <a:r>
              <a:rPr lang="en-US" sz="1400"/>
              <a:t> = 0, F</a:t>
            </a:r>
            <a:r>
              <a:rPr lang="en-US" sz="1400" baseline="-25000"/>
              <a:t>B</a:t>
            </a:r>
            <a:r>
              <a:rPr lang="en-US" sz="1400"/>
              <a:t>= 0, F</a:t>
            </a:r>
            <a:r>
              <a:rPr lang="en-US" sz="1400" baseline="-25000"/>
              <a:t>D</a:t>
            </a:r>
            <a:r>
              <a:rPr lang="en-US" sz="1400"/>
              <a:t>=0)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23" grpId="0"/>
      <p:bldP spid="63524" grpId="0" animBg="1"/>
      <p:bldP spid="6352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0"/>
            <a:ext cx="58372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Line 3"/>
          <p:cNvSpPr>
            <a:spLocks noChangeShapeType="1"/>
          </p:cNvSpPr>
          <p:nvPr/>
        </p:nvSpPr>
        <p:spPr bwMode="auto">
          <a:xfrm flipH="1">
            <a:off x="7315200" y="5791200"/>
            <a:ext cx="4572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7620000" y="6461125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000" i="1"/>
              <a:t>Human Heredity</a:t>
            </a:r>
            <a:r>
              <a:rPr lang="en-US" sz="1000"/>
              <a:t> 4</a:t>
            </a:r>
            <a:r>
              <a:rPr lang="en-US" sz="1000" baseline="30000"/>
              <a:t>th</a:t>
            </a:r>
            <a:r>
              <a:rPr lang="en-US" sz="1000"/>
              <a:t> ed.,</a:t>
            </a:r>
          </a:p>
          <a:p>
            <a:pPr eaLnBrk="1" hangingPunct="1"/>
            <a:r>
              <a:rPr lang="en-US" sz="1000"/>
              <a:t>Cummings, 1994 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Just for fun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Calculating F for a population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Take a random sample of individuals from the population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Draw pedigrees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Calculate F for each person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Average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Remember:  Coefficient of kinship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Definition / notation </a:t>
            </a:r>
          </a:p>
          <a:p>
            <a:pPr lvl="1" eaLnBrk="1" hangingPunct="1">
              <a:lnSpc>
                <a:spcPct val="80000"/>
              </a:lnSpc>
            </a:pPr>
            <a:r>
              <a:rPr lang="el-GR" sz="1800" smtClean="0"/>
              <a:t>Φ</a:t>
            </a:r>
            <a:r>
              <a:rPr lang="en-US" sz="1800" smtClean="0"/>
              <a:t>, probability that two random alleles in two different people are IBD  </a:t>
            </a:r>
            <a:endParaRPr lang="el-GR" sz="1800" smtClean="0"/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Meaning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measure of how closely related the two people are</a:t>
            </a:r>
          </a:p>
          <a:p>
            <a:pPr lvl="1" eaLnBrk="1" hangingPunct="1">
              <a:lnSpc>
                <a:spcPct val="80000"/>
              </a:lnSpc>
            </a:pPr>
            <a:r>
              <a:rPr lang="el-GR" sz="1800" smtClean="0"/>
              <a:t>Φ</a:t>
            </a:r>
            <a:r>
              <a:rPr lang="en-US" sz="1800" smtClean="0"/>
              <a:t> = 0 means people are unrelated</a:t>
            </a:r>
          </a:p>
          <a:p>
            <a:pPr lvl="1" eaLnBrk="1" hangingPunct="1">
              <a:lnSpc>
                <a:spcPct val="80000"/>
              </a:lnSpc>
            </a:pPr>
            <a:r>
              <a:rPr lang="el-GR" sz="1800" smtClean="0"/>
              <a:t>Φ</a:t>
            </a:r>
            <a:r>
              <a:rPr lang="en-US" sz="1800" smtClean="0"/>
              <a:t> = 1/2 means people are genetically identical</a:t>
            </a:r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Coefficient of kinship vs. coefficient of inbreeding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remember, F is the probability of two alleles IBD in an individual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F for a person = </a:t>
            </a:r>
            <a:r>
              <a:rPr lang="el-GR" sz="1800" smtClean="0"/>
              <a:t>Φ</a:t>
            </a:r>
            <a:r>
              <a:rPr lang="en-US" sz="1800" smtClean="0"/>
              <a:t> for the person’s parents (</a:t>
            </a:r>
            <a:r>
              <a:rPr lang="en-US" sz="1800" i="1" smtClean="0"/>
              <a:t>hint for solving problems</a:t>
            </a:r>
            <a:r>
              <a:rPr lang="en-US" sz="180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F for a population = </a:t>
            </a:r>
            <a:r>
              <a:rPr lang="el-GR" sz="1800" smtClean="0"/>
              <a:t>Φ</a:t>
            </a:r>
            <a:r>
              <a:rPr lang="en-US" sz="1800" smtClean="0"/>
              <a:t> for a population</a:t>
            </a:r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Note:  sometime texts are imprecise about F and </a:t>
            </a:r>
            <a:r>
              <a:rPr lang="el-GR" sz="2000" smtClean="0"/>
              <a:t>Φ</a:t>
            </a:r>
            <a:endParaRPr lang="en-US" sz="2000" smtClean="0"/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Sidebar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1st cousins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752600" y="22098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37892" name="Oval 4"/>
          <p:cNvSpPr>
            <a:spLocks noChangeArrowheads="1"/>
          </p:cNvSpPr>
          <p:nvPr/>
        </p:nvSpPr>
        <p:spPr bwMode="auto">
          <a:xfrm>
            <a:off x="2667000" y="22098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B</a:t>
            </a:r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2209800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24384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2667000" y="31242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D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3581400" y="31242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752600" y="31242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C</a:t>
            </a:r>
          </a:p>
        </p:txBody>
      </p:sp>
      <p:sp>
        <p:nvSpPr>
          <p:cNvPr id="37898" name="Oval 10"/>
          <p:cNvSpPr>
            <a:spLocks noChangeArrowheads="1"/>
          </p:cNvSpPr>
          <p:nvPr/>
        </p:nvSpPr>
        <p:spPr bwMode="auto">
          <a:xfrm>
            <a:off x="838200" y="31242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7899" name="Oval 12"/>
          <p:cNvSpPr>
            <a:spLocks noChangeArrowheads="1"/>
          </p:cNvSpPr>
          <p:nvPr/>
        </p:nvSpPr>
        <p:spPr bwMode="auto">
          <a:xfrm>
            <a:off x="3124200" y="40386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G</a:t>
            </a:r>
          </a:p>
        </p:txBody>
      </p:sp>
      <p:sp>
        <p:nvSpPr>
          <p:cNvPr id="37900" name="Rectangle 13"/>
          <p:cNvSpPr>
            <a:spLocks noChangeArrowheads="1"/>
          </p:cNvSpPr>
          <p:nvPr/>
        </p:nvSpPr>
        <p:spPr bwMode="auto">
          <a:xfrm>
            <a:off x="1295400" y="40386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E</a:t>
            </a:r>
          </a:p>
        </p:txBody>
      </p:sp>
      <p:sp>
        <p:nvSpPr>
          <p:cNvPr id="37901" name="Line 14"/>
          <p:cNvSpPr>
            <a:spLocks noChangeShapeType="1"/>
          </p:cNvSpPr>
          <p:nvPr/>
        </p:nvSpPr>
        <p:spPr bwMode="auto">
          <a:xfrm>
            <a:off x="1981200" y="2895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15"/>
          <p:cNvSpPr>
            <a:spLocks noChangeShapeType="1"/>
          </p:cNvSpPr>
          <p:nvPr/>
        </p:nvSpPr>
        <p:spPr bwMode="auto">
          <a:xfrm>
            <a:off x="28956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Line 16"/>
          <p:cNvSpPr>
            <a:spLocks noChangeShapeType="1"/>
          </p:cNvSpPr>
          <p:nvPr/>
        </p:nvSpPr>
        <p:spPr bwMode="auto">
          <a:xfrm>
            <a:off x="19812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Line 17"/>
          <p:cNvSpPr>
            <a:spLocks noChangeShapeType="1"/>
          </p:cNvSpPr>
          <p:nvPr/>
        </p:nvSpPr>
        <p:spPr bwMode="auto">
          <a:xfrm>
            <a:off x="12954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Line 18"/>
          <p:cNvSpPr>
            <a:spLocks noChangeShapeType="1"/>
          </p:cNvSpPr>
          <p:nvPr/>
        </p:nvSpPr>
        <p:spPr bwMode="auto">
          <a:xfrm>
            <a:off x="31242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6" name="Line 19"/>
          <p:cNvSpPr>
            <a:spLocks noChangeShapeType="1"/>
          </p:cNvSpPr>
          <p:nvPr/>
        </p:nvSpPr>
        <p:spPr bwMode="auto">
          <a:xfrm>
            <a:off x="33528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7" name="Line 20"/>
          <p:cNvSpPr>
            <a:spLocks noChangeShapeType="1"/>
          </p:cNvSpPr>
          <p:nvPr/>
        </p:nvSpPr>
        <p:spPr bwMode="auto">
          <a:xfrm>
            <a:off x="15240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16" name="Rectangle 24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1st cousins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752600" y="22098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2667000" y="22098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B</a:t>
            </a:r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2209800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24384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2667000" y="31242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D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3581400" y="31242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1752600" y="31242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C</a:t>
            </a:r>
          </a:p>
        </p:txBody>
      </p:sp>
      <p:sp>
        <p:nvSpPr>
          <p:cNvPr id="38922" name="Oval 10"/>
          <p:cNvSpPr>
            <a:spLocks noChangeArrowheads="1"/>
          </p:cNvSpPr>
          <p:nvPr/>
        </p:nvSpPr>
        <p:spPr bwMode="auto">
          <a:xfrm>
            <a:off x="838200" y="31242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23" name="Oval 11"/>
          <p:cNvSpPr>
            <a:spLocks noChangeArrowheads="1"/>
          </p:cNvSpPr>
          <p:nvPr/>
        </p:nvSpPr>
        <p:spPr bwMode="auto">
          <a:xfrm>
            <a:off x="2209800" y="5029200"/>
            <a:ext cx="457200" cy="457200"/>
          </a:xfrm>
          <a:prstGeom prst="ellipse">
            <a:avLst/>
          </a:prstGeom>
          <a:solidFill>
            <a:srgbClr val="DDDDDD"/>
          </a:solidFill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H</a:t>
            </a:r>
          </a:p>
        </p:txBody>
      </p:sp>
      <p:sp>
        <p:nvSpPr>
          <p:cNvPr id="38924" name="Oval 12"/>
          <p:cNvSpPr>
            <a:spLocks noChangeArrowheads="1"/>
          </p:cNvSpPr>
          <p:nvPr/>
        </p:nvSpPr>
        <p:spPr bwMode="auto">
          <a:xfrm>
            <a:off x="3124200" y="40386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G</a:t>
            </a:r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1295400" y="40386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E</a:t>
            </a:r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1981200" y="2895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>
            <a:off x="28956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>
            <a:off x="19812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>
            <a:off x="12954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>
            <a:off x="31242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>
            <a:off x="33528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>
            <a:off x="15240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auto">
          <a:xfrm>
            <a:off x="1828800" y="4191000"/>
            <a:ext cx="12954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>
            <a:off x="1828800" y="4343400"/>
            <a:ext cx="12954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5" name="Line 23"/>
          <p:cNvSpPr>
            <a:spLocks noChangeShapeType="1"/>
          </p:cNvSpPr>
          <p:nvPr/>
        </p:nvSpPr>
        <p:spPr bwMode="auto">
          <a:xfrm>
            <a:off x="2438400" y="4419600"/>
            <a:ext cx="0" cy="5334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8" name="Rectangle 24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1st cousins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752600" y="22098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39940" name="Oval 4"/>
          <p:cNvSpPr>
            <a:spLocks noChangeArrowheads="1"/>
          </p:cNvSpPr>
          <p:nvPr/>
        </p:nvSpPr>
        <p:spPr bwMode="auto">
          <a:xfrm>
            <a:off x="2667000" y="22098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B</a:t>
            </a:r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2209800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>
            <a:off x="24384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3" name="Oval 7"/>
          <p:cNvSpPr>
            <a:spLocks noChangeArrowheads="1"/>
          </p:cNvSpPr>
          <p:nvPr/>
        </p:nvSpPr>
        <p:spPr bwMode="auto">
          <a:xfrm>
            <a:off x="2667000" y="31242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D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3581400" y="31242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1752600" y="31242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C</a:t>
            </a:r>
          </a:p>
        </p:txBody>
      </p:sp>
      <p:sp>
        <p:nvSpPr>
          <p:cNvPr id="39946" name="Oval 10"/>
          <p:cNvSpPr>
            <a:spLocks noChangeArrowheads="1"/>
          </p:cNvSpPr>
          <p:nvPr/>
        </p:nvSpPr>
        <p:spPr bwMode="auto">
          <a:xfrm>
            <a:off x="838200" y="31242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47" name="Oval 11"/>
          <p:cNvSpPr>
            <a:spLocks noChangeArrowheads="1"/>
          </p:cNvSpPr>
          <p:nvPr/>
        </p:nvSpPr>
        <p:spPr bwMode="auto">
          <a:xfrm>
            <a:off x="2209800" y="5029200"/>
            <a:ext cx="457200" cy="457200"/>
          </a:xfrm>
          <a:prstGeom prst="ellipse">
            <a:avLst/>
          </a:prstGeom>
          <a:solidFill>
            <a:srgbClr val="DDDDDD"/>
          </a:solidFill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H</a:t>
            </a:r>
          </a:p>
        </p:txBody>
      </p:sp>
      <p:sp>
        <p:nvSpPr>
          <p:cNvPr id="39948" name="Oval 12"/>
          <p:cNvSpPr>
            <a:spLocks noChangeArrowheads="1"/>
          </p:cNvSpPr>
          <p:nvPr/>
        </p:nvSpPr>
        <p:spPr bwMode="auto">
          <a:xfrm>
            <a:off x="3124200" y="40386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G</a:t>
            </a:r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1295400" y="40386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E</a:t>
            </a:r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1981200" y="2895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28956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>
            <a:off x="19812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>
            <a:off x="12954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>
            <a:off x="31242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>
            <a:off x="33528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6" name="Line 20"/>
          <p:cNvSpPr>
            <a:spLocks noChangeShapeType="1"/>
          </p:cNvSpPr>
          <p:nvPr/>
        </p:nvSpPr>
        <p:spPr bwMode="auto">
          <a:xfrm>
            <a:off x="15240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7" name="Line 21"/>
          <p:cNvSpPr>
            <a:spLocks noChangeShapeType="1"/>
          </p:cNvSpPr>
          <p:nvPr/>
        </p:nvSpPr>
        <p:spPr bwMode="auto">
          <a:xfrm>
            <a:off x="1828800" y="4191000"/>
            <a:ext cx="12954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8" name="Line 22"/>
          <p:cNvSpPr>
            <a:spLocks noChangeShapeType="1"/>
          </p:cNvSpPr>
          <p:nvPr/>
        </p:nvSpPr>
        <p:spPr bwMode="auto">
          <a:xfrm>
            <a:off x="1828800" y="4343400"/>
            <a:ext cx="12954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9" name="Line 23"/>
          <p:cNvSpPr>
            <a:spLocks noChangeShapeType="1"/>
          </p:cNvSpPr>
          <p:nvPr/>
        </p:nvSpPr>
        <p:spPr bwMode="auto">
          <a:xfrm>
            <a:off x="2438400" y="4419600"/>
            <a:ext cx="0" cy="5334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4" name="Rectangle 24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39961" name="Rectangle 25"/>
          <p:cNvSpPr>
            <a:spLocks noChangeArrowheads="1"/>
          </p:cNvSpPr>
          <p:nvPr/>
        </p:nvSpPr>
        <p:spPr bwMode="auto">
          <a:xfrm>
            <a:off x="5791200" y="22098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39962" name="Oval 26"/>
          <p:cNvSpPr>
            <a:spLocks noChangeArrowheads="1"/>
          </p:cNvSpPr>
          <p:nvPr/>
        </p:nvSpPr>
        <p:spPr bwMode="auto">
          <a:xfrm>
            <a:off x="6705600" y="22098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B</a:t>
            </a:r>
          </a:p>
        </p:txBody>
      </p:sp>
      <p:sp>
        <p:nvSpPr>
          <p:cNvPr id="39963" name="Oval 27"/>
          <p:cNvSpPr>
            <a:spLocks noChangeArrowheads="1"/>
          </p:cNvSpPr>
          <p:nvPr/>
        </p:nvSpPr>
        <p:spPr bwMode="auto">
          <a:xfrm>
            <a:off x="6705600" y="31242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D</a:t>
            </a:r>
          </a:p>
        </p:txBody>
      </p:sp>
      <p:sp>
        <p:nvSpPr>
          <p:cNvPr id="39964" name="Rectangle 28"/>
          <p:cNvSpPr>
            <a:spLocks noChangeArrowheads="1"/>
          </p:cNvSpPr>
          <p:nvPr/>
        </p:nvSpPr>
        <p:spPr bwMode="auto">
          <a:xfrm>
            <a:off x="5791200" y="31242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C</a:t>
            </a:r>
          </a:p>
        </p:txBody>
      </p:sp>
      <p:sp>
        <p:nvSpPr>
          <p:cNvPr id="39965" name="Oval 29"/>
          <p:cNvSpPr>
            <a:spLocks noChangeArrowheads="1"/>
          </p:cNvSpPr>
          <p:nvPr/>
        </p:nvSpPr>
        <p:spPr bwMode="auto">
          <a:xfrm>
            <a:off x="6248400" y="49530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H</a:t>
            </a:r>
          </a:p>
        </p:txBody>
      </p:sp>
      <p:sp>
        <p:nvSpPr>
          <p:cNvPr id="39966" name="Oval 30"/>
          <p:cNvSpPr>
            <a:spLocks noChangeArrowheads="1"/>
          </p:cNvSpPr>
          <p:nvPr/>
        </p:nvSpPr>
        <p:spPr bwMode="auto">
          <a:xfrm>
            <a:off x="7162800" y="40386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G</a:t>
            </a:r>
          </a:p>
        </p:txBody>
      </p:sp>
      <p:sp>
        <p:nvSpPr>
          <p:cNvPr id="39967" name="Rectangle 31"/>
          <p:cNvSpPr>
            <a:spLocks noChangeArrowheads="1"/>
          </p:cNvSpPr>
          <p:nvPr/>
        </p:nvSpPr>
        <p:spPr bwMode="auto">
          <a:xfrm>
            <a:off x="5334000" y="40386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E</a:t>
            </a:r>
          </a:p>
        </p:txBody>
      </p:sp>
      <p:sp>
        <p:nvSpPr>
          <p:cNvPr id="39968" name="Line 32"/>
          <p:cNvSpPr>
            <a:spLocks noChangeShapeType="1"/>
          </p:cNvSpPr>
          <p:nvPr/>
        </p:nvSpPr>
        <p:spPr bwMode="auto">
          <a:xfrm flipH="1" flipV="1">
            <a:off x="5562600" y="44958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9" name="Line 33"/>
          <p:cNvSpPr>
            <a:spLocks noChangeShapeType="1"/>
          </p:cNvSpPr>
          <p:nvPr/>
        </p:nvSpPr>
        <p:spPr bwMode="auto">
          <a:xfrm flipV="1">
            <a:off x="5562600" y="3581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0" name="Line 34"/>
          <p:cNvSpPr>
            <a:spLocks noChangeShapeType="1"/>
          </p:cNvSpPr>
          <p:nvPr/>
        </p:nvSpPr>
        <p:spPr bwMode="auto">
          <a:xfrm flipV="1">
            <a:off x="60198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1" name="Line 35"/>
          <p:cNvSpPr>
            <a:spLocks noChangeShapeType="1"/>
          </p:cNvSpPr>
          <p:nvPr/>
        </p:nvSpPr>
        <p:spPr bwMode="auto">
          <a:xfrm>
            <a:off x="6019800" y="26670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2" name="Line 36"/>
          <p:cNvSpPr>
            <a:spLocks noChangeShapeType="1"/>
          </p:cNvSpPr>
          <p:nvPr/>
        </p:nvSpPr>
        <p:spPr bwMode="auto">
          <a:xfrm flipV="1">
            <a:off x="6019800" y="26670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3" name="Line 37"/>
          <p:cNvSpPr>
            <a:spLocks noChangeShapeType="1"/>
          </p:cNvSpPr>
          <p:nvPr/>
        </p:nvSpPr>
        <p:spPr bwMode="auto">
          <a:xfrm>
            <a:off x="69342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4" name="Line 38"/>
          <p:cNvSpPr>
            <a:spLocks noChangeShapeType="1"/>
          </p:cNvSpPr>
          <p:nvPr/>
        </p:nvSpPr>
        <p:spPr bwMode="auto">
          <a:xfrm>
            <a:off x="6934200" y="3581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5" name="Line 39"/>
          <p:cNvSpPr>
            <a:spLocks noChangeShapeType="1"/>
          </p:cNvSpPr>
          <p:nvPr/>
        </p:nvSpPr>
        <p:spPr bwMode="auto">
          <a:xfrm flipH="1">
            <a:off x="6477000" y="44958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6" name="Text Box 40"/>
          <p:cNvSpPr txBox="1">
            <a:spLocks noChangeArrowheads="1"/>
          </p:cNvSpPr>
          <p:nvPr/>
        </p:nvSpPr>
        <p:spPr bwMode="auto">
          <a:xfrm>
            <a:off x="3810000" y="4800600"/>
            <a:ext cx="12684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FF0000"/>
                </a:solidFill>
              </a:rPr>
              <a:t>EC</a:t>
            </a:r>
            <a:r>
              <a:rPr lang="en-US" sz="2400" u="sng">
                <a:solidFill>
                  <a:srgbClr val="FF0000"/>
                </a:solidFill>
              </a:rPr>
              <a:t>A</a:t>
            </a:r>
            <a:r>
              <a:rPr lang="en-US" sz="2400">
                <a:solidFill>
                  <a:srgbClr val="FF0000"/>
                </a:solidFill>
              </a:rPr>
              <a:t>DG</a:t>
            </a:r>
          </a:p>
          <a:p>
            <a:pPr eaLnBrk="1" hangingPunct="1"/>
            <a:r>
              <a:rPr lang="en-US" sz="2400">
                <a:solidFill>
                  <a:srgbClr val="FF0000"/>
                </a:solidFill>
              </a:rPr>
              <a:t>EC</a:t>
            </a:r>
            <a:r>
              <a:rPr lang="en-US" sz="2400" u="sng">
                <a:solidFill>
                  <a:srgbClr val="FF0000"/>
                </a:solidFill>
              </a:rPr>
              <a:t>B</a:t>
            </a:r>
            <a:r>
              <a:rPr lang="en-US" sz="2400">
                <a:solidFill>
                  <a:srgbClr val="FF0000"/>
                </a:solidFill>
              </a:rPr>
              <a:t>DG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1st cousins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752600" y="22098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2667000" y="22098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B</a:t>
            </a:r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>
            <a:off x="2209800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24384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2667000" y="31242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D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3581400" y="31242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1752600" y="31242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C</a:t>
            </a:r>
          </a:p>
        </p:txBody>
      </p: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838200" y="31242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971" name="Oval 11"/>
          <p:cNvSpPr>
            <a:spLocks noChangeArrowheads="1"/>
          </p:cNvSpPr>
          <p:nvPr/>
        </p:nvSpPr>
        <p:spPr bwMode="auto">
          <a:xfrm>
            <a:off x="2209800" y="5029200"/>
            <a:ext cx="457200" cy="457200"/>
          </a:xfrm>
          <a:prstGeom prst="ellipse">
            <a:avLst/>
          </a:prstGeom>
          <a:solidFill>
            <a:srgbClr val="DDDDDD"/>
          </a:solidFill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H</a:t>
            </a:r>
          </a:p>
        </p:txBody>
      </p:sp>
      <p:sp>
        <p:nvSpPr>
          <p:cNvPr id="40972" name="Oval 12"/>
          <p:cNvSpPr>
            <a:spLocks noChangeArrowheads="1"/>
          </p:cNvSpPr>
          <p:nvPr/>
        </p:nvSpPr>
        <p:spPr bwMode="auto">
          <a:xfrm>
            <a:off x="3124200" y="40386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G</a:t>
            </a:r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1295400" y="40386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E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1981200" y="2895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auto">
          <a:xfrm>
            <a:off x="28956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>
            <a:off x="19812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>
            <a:off x="12954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>
            <a:off x="31242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>
            <a:off x="33528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>
            <a:off x="15240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1" name="Line 21"/>
          <p:cNvSpPr>
            <a:spLocks noChangeShapeType="1"/>
          </p:cNvSpPr>
          <p:nvPr/>
        </p:nvSpPr>
        <p:spPr bwMode="auto">
          <a:xfrm>
            <a:off x="1828800" y="4191000"/>
            <a:ext cx="12954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>
            <a:off x="1828800" y="4343400"/>
            <a:ext cx="12954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>
            <a:off x="2438400" y="4419600"/>
            <a:ext cx="0" cy="5334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2" name="Rectangle 24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5791200" y="22098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40986" name="Oval 26"/>
          <p:cNvSpPr>
            <a:spLocks noChangeArrowheads="1"/>
          </p:cNvSpPr>
          <p:nvPr/>
        </p:nvSpPr>
        <p:spPr bwMode="auto">
          <a:xfrm>
            <a:off x="6705600" y="22098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B</a:t>
            </a:r>
          </a:p>
        </p:txBody>
      </p:sp>
      <p:sp>
        <p:nvSpPr>
          <p:cNvPr id="40987" name="Oval 27"/>
          <p:cNvSpPr>
            <a:spLocks noChangeArrowheads="1"/>
          </p:cNvSpPr>
          <p:nvPr/>
        </p:nvSpPr>
        <p:spPr bwMode="auto">
          <a:xfrm>
            <a:off x="6705600" y="31242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D</a:t>
            </a:r>
          </a:p>
        </p:txBody>
      </p:sp>
      <p:sp>
        <p:nvSpPr>
          <p:cNvPr id="40988" name="Rectangle 28"/>
          <p:cNvSpPr>
            <a:spLocks noChangeArrowheads="1"/>
          </p:cNvSpPr>
          <p:nvPr/>
        </p:nvSpPr>
        <p:spPr bwMode="auto">
          <a:xfrm>
            <a:off x="5791200" y="31242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C</a:t>
            </a:r>
          </a:p>
        </p:txBody>
      </p:sp>
      <p:sp>
        <p:nvSpPr>
          <p:cNvPr id="40989" name="Oval 29"/>
          <p:cNvSpPr>
            <a:spLocks noChangeArrowheads="1"/>
          </p:cNvSpPr>
          <p:nvPr/>
        </p:nvSpPr>
        <p:spPr bwMode="auto">
          <a:xfrm>
            <a:off x="6248400" y="49530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H</a:t>
            </a:r>
          </a:p>
        </p:txBody>
      </p:sp>
      <p:sp>
        <p:nvSpPr>
          <p:cNvPr id="40990" name="Oval 30"/>
          <p:cNvSpPr>
            <a:spLocks noChangeArrowheads="1"/>
          </p:cNvSpPr>
          <p:nvPr/>
        </p:nvSpPr>
        <p:spPr bwMode="auto">
          <a:xfrm>
            <a:off x="7162800" y="4038600"/>
            <a:ext cx="457200" cy="457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G</a:t>
            </a:r>
          </a:p>
        </p:txBody>
      </p:sp>
      <p:sp>
        <p:nvSpPr>
          <p:cNvPr id="40991" name="Rectangle 31"/>
          <p:cNvSpPr>
            <a:spLocks noChangeArrowheads="1"/>
          </p:cNvSpPr>
          <p:nvPr/>
        </p:nvSpPr>
        <p:spPr bwMode="auto">
          <a:xfrm>
            <a:off x="5334000" y="4038600"/>
            <a:ext cx="4572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E</a:t>
            </a:r>
          </a:p>
        </p:txBody>
      </p:sp>
      <p:sp>
        <p:nvSpPr>
          <p:cNvPr id="40992" name="Line 32"/>
          <p:cNvSpPr>
            <a:spLocks noChangeShapeType="1"/>
          </p:cNvSpPr>
          <p:nvPr/>
        </p:nvSpPr>
        <p:spPr bwMode="auto">
          <a:xfrm flipH="1" flipV="1">
            <a:off x="5562600" y="44958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3" name="Line 33"/>
          <p:cNvSpPr>
            <a:spLocks noChangeShapeType="1"/>
          </p:cNvSpPr>
          <p:nvPr/>
        </p:nvSpPr>
        <p:spPr bwMode="auto">
          <a:xfrm flipV="1">
            <a:off x="5562600" y="3581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4" name="Line 34"/>
          <p:cNvSpPr>
            <a:spLocks noChangeShapeType="1"/>
          </p:cNvSpPr>
          <p:nvPr/>
        </p:nvSpPr>
        <p:spPr bwMode="auto">
          <a:xfrm flipV="1">
            <a:off x="60198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5" name="Line 35"/>
          <p:cNvSpPr>
            <a:spLocks noChangeShapeType="1"/>
          </p:cNvSpPr>
          <p:nvPr/>
        </p:nvSpPr>
        <p:spPr bwMode="auto">
          <a:xfrm>
            <a:off x="6019800" y="26670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6" name="Line 36"/>
          <p:cNvSpPr>
            <a:spLocks noChangeShapeType="1"/>
          </p:cNvSpPr>
          <p:nvPr/>
        </p:nvSpPr>
        <p:spPr bwMode="auto">
          <a:xfrm flipV="1">
            <a:off x="6019800" y="26670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7" name="Line 37"/>
          <p:cNvSpPr>
            <a:spLocks noChangeShapeType="1"/>
          </p:cNvSpPr>
          <p:nvPr/>
        </p:nvSpPr>
        <p:spPr bwMode="auto">
          <a:xfrm>
            <a:off x="69342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8" name="Line 38"/>
          <p:cNvSpPr>
            <a:spLocks noChangeShapeType="1"/>
          </p:cNvSpPr>
          <p:nvPr/>
        </p:nvSpPr>
        <p:spPr bwMode="auto">
          <a:xfrm>
            <a:off x="6934200" y="3581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9" name="Line 39"/>
          <p:cNvSpPr>
            <a:spLocks noChangeShapeType="1"/>
          </p:cNvSpPr>
          <p:nvPr/>
        </p:nvSpPr>
        <p:spPr bwMode="auto">
          <a:xfrm flipH="1">
            <a:off x="6477000" y="44958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0" name="Text Box 40"/>
          <p:cNvSpPr txBox="1">
            <a:spLocks noChangeArrowheads="1"/>
          </p:cNvSpPr>
          <p:nvPr/>
        </p:nvSpPr>
        <p:spPr bwMode="auto">
          <a:xfrm>
            <a:off x="3810000" y="4800600"/>
            <a:ext cx="12684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FF0000"/>
                </a:solidFill>
              </a:rPr>
              <a:t>EC</a:t>
            </a:r>
            <a:r>
              <a:rPr lang="en-US" sz="2400" u="sng">
                <a:solidFill>
                  <a:srgbClr val="FF0000"/>
                </a:solidFill>
              </a:rPr>
              <a:t>A</a:t>
            </a:r>
            <a:r>
              <a:rPr lang="en-US" sz="2400">
                <a:solidFill>
                  <a:srgbClr val="FF0000"/>
                </a:solidFill>
              </a:rPr>
              <a:t>DG</a:t>
            </a:r>
          </a:p>
          <a:p>
            <a:pPr eaLnBrk="1" hangingPunct="1"/>
            <a:r>
              <a:rPr lang="en-US" sz="2400">
                <a:solidFill>
                  <a:srgbClr val="FF0000"/>
                </a:solidFill>
              </a:rPr>
              <a:t>EC</a:t>
            </a:r>
            <a:r>
              <a:rPr lang="en-US" sz="2400" u="sng">
                <a:solidFill>
                  <a:srgbClr val="FF0000"/>
                </a:solidFill>
              </a:rPr>
              <a:t>B</a:t>
            </a:r>
            <a:r>
              <a:rPr lang="en-US" sz="2400">
                <a:solidFill>
                  <a:srgbClr val="FF0000"/>
                </a:solidFill>
              </a:rPr>
              <a:t>DG</a:t>
            </a:r>
          </a:p>
        </p:txBody>
      </p:sp>
      <p:sp>
        <p:nvSpPr>
          <p:cNvPr id="41001" name="Rectangle 43"/>
          <p:cNvSpPr>
            <a:spLocks noChangeArrowheads="1"/>
          </p:cNvSpPr>
          <p:nvPr/>
        </p:nvSpPr>
        <p:spPr bwMode="auto">
          <a:xfrm>
            <a:off x="6400800" y="6019800"/>
            <a:ext cx="1371600" cy="5334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l-GR"/>
              <a:t>Φ</a:t>
            </a:r>
            <a:r>
              <a:rPr lang="en-US" baseline="-25000"/>
              <a:t>EG</a:t>
            </a:r>
            <a:r>
              <a:rPr lang="en-US"/>
              <a:t> = 1/16</a:t>
            </a:r>
          </a:p>
        </p:txBody>
      </p:sp>
      <p:graphicFrame>
        <p:nvGraphicFramePr>
          <p:cNvPr id="41002" name="Object 44"/>
          <p:cNvGraphicFramePr>
            <a:graphicFrameLocks noChangeAspect="1"/>
          </p:cNvGraphicFramePr>
          <p:nvPr/>
        </p:nvGraphicFramePr>
        <p:xfrm>
          <a:off x="1179513" y="5867400"/>
          <a:ext cx="1830387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0" name="Equation" r:id="rId4" imgW="1231366" imgH="482391" progId="Equation.3">
                  <p:embed/>
                </p:oleObj>
              </mc:Choice>
              <mc:Fallback>
                <p:oleObj name="Equation" r:id="rId4" imgW="1231366" imgH="482391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5867400"/>
                        <a:ext cx="1830387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3" name="Text Box 45"/>
          <p:cNvSpPr txBox="1">
            <a:spLocks noChangeArrowheads="1"/>
          </p:cNvSpPr>
          <p:nvPr/>
        </p:nvSpPr>
        <p:spPr bwMode="auto">
          <a:xfrm>
            <a:off x="3817938" y="6096000"/>
            <a:ext cx="1770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l-GR"/>
              <a:t>Φ</a:t>
            </a:r>
            <a:r>
              <a:rPr lang="en-US" baseline="-25000"/>
              <a:t>EG</a:t>
            </a:r>
            <a:r>
              <a:rPr lang="en-US"/>
              <a:t> = 2 x (0.5)</a:t>
            </a:r>
            <a:r>
              <a:rPr lang="en-US" baseline="3000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Inbreeding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Definition: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for individual:  mating with a relative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for population:  matings between relatives occur more often than expected by chance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Similar to assortative mating and population substructure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relatives likely to share genotypes/phenotypes = assortative mating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cultural (distant) inbreeding = population substructure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Inbreeding affects all genes/loci across the genome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Recap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000" smtClean="0"/>
              <a:t>Population substructure, assortative mating, and inbreeding: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1800" smtClean="0"/>
              <a:t>examples of non-random mating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1800" smtClean="0"/>
              <a:t>similarities and differences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US" sz="200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000" smtClean="0"/>
              <a:t>Qualitative effects of inbreeding on a person and on a population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1800" smtClean="0"/>
              <a:t>increase homozygotes in population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1800" smtClean="0"/>
              <a:t>increase risk of recessive disease in an individual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US" sz="200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000" smtClean="0"/>
              <a:t>Inbreeding coefficient, F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1800" smtClean="0"/>
              <a:t>Use F to calculate genotype frequencies in situations of inbreeding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1800" smtClean="0"/>
              <a:t>Given a pedigree, calculate F for an individual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1800" smtClean="0"/>
              <a:t>Equivalent to </a:t>
            </a:r>
            <a:r>
              <a:rPr lang="el-GR" sz="1800" smtClean="0"/>
              <a:t>Φ</a:t>
            </a:r>
            <a:r>
              <a:rPr lang="en-US" sz="1800" smtClean="0"/>
              <a:t> for a pair of relatives (hypothetical parents of inbred child)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Just for fun</a:t>
            </a: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914400"/>
            <a:ext cx="7680325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extBox 5"/>
          <p:cNvSpPr txBox="1">
            <a:spLocks noChangeArrowheads="1"/>
          </p:cNvSpPr>
          <p:nvPr/>
        </p:nvSpPr>
        <p:spPr bwMode="auto">
          <a:xfrm>
            <a:off x="838200" y="5638800"/>
            <a:ext cx="82581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Marriage between first cousins: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Pink = illegal	Green = legal	Peach = legal under special circumstances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5400" y="5334000"/>
            <a:ext cx="3500438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latin typeface="Arial" charset="0"/>
                <a:cs typeface="Arial" charset="0"/>
              </a:rPr>
              <a:t>“Go Ahead, Kiss your cousin” Discover magazine, 2003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Just for fun</a:t>
            </a: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800"/>
            <a:ext cx="84455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86400" y="5105400"/>
            <a:ext cx="3500438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latin typeface="Arial" charset="0"/>
                <a:cs typeface="Arial" charset="0"/>
              </a:rPr>
              <a:t>“Go Ahead, Kiss your cousin” Discover magazine, 2003</a:t>
            </a:r>
          </a:p>
        </p:txBody>
      </p:sp>
      <p:sp>
        <p:nvSpPr>
          <p:cNvPr id="44038" name="TextBox 5"/>
          <p:cNvSpPr txBox="1">
            <a:spLocks noChangeArrowheads="1"/>
          </p:cNvSpPr>
          <p:nvPr/>
        </p:nvSpPr>
        <p:spPr bwMode="auto">
          <a:xfrm>
            <a:off x="838200" y="5638800"/>
            <a:ext cx="7346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Consanguineous marriages (second cousin or closer):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Pink = 1-10%	Green = &gt;20%	Peach = &lt;1%	White = no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Reality of first-cousin marriages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Risk of birth defects</a:t>
            </a:r>
          </a:p>
          <a:p>
            <a:pPr lvl="1" eaLnBrk="1" hangingPunct="1"/>
            <a:r>
              <a:rPr lang="en-US" smtClean="0"/>
              <a:t>General population = 2%</a:t>
            </a:r>
          </a:p>
          <a:p>
            <a:pPr lvl="1" eaLnBrk="1" hangingPunct="1"/>
            <a:r>
              <a:rPr lang="en-US" smtClean="0"/>
              <a:t>Co-sanguinous = 4%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deCODE Genetics (Iceland)</a:t>
            </a:r>
          </a:p>
          <a:p>
            <a:pPr lvl="1" eaLnBrk="1" hangingPunct="1"/>
            <a:r>
              <a:rPr lang="en-US" smtClean="0"/>
              <a:t>Third cousin marriages = most healthy</a:t>
            </a:r>
          </a:p>
          <a:p>
            <a:pPr lvl="1" eaLnBrk="1" hangingPunct="1"/>
            <a:r>
              <a:rPr lang="en-US" smtClean="0"/>
              <a:t>No pop. gen. explanation for this</a:t>
            </a:r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Just for fun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Ideas are related</a:t>
            </a:r>
          </a:p>
        </p:txBody>
      </p:sp>
      <p:graphicFrame>
        <p:nvGraphicFramePr>
          <p:cNvPr id="6147" name="Group 3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8229600" cy="2219325"/>
        </p:xfrm>
        <a:graphic>
          <a:graphicData uri="http://schemas.openxmlformats.org/drawingml/2006/table">
            <a:tbl>
              <a:tblPr/>
              <a:tblGrid>
                <a:gridCol w="1524000"/>
                <a:gridCol w="2235200"/>
                <a:gridCol w="2235200"/>
                <a:gridCol w="2235200"/>
              </a:tblGrid>
              <a:tr h="701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assortative mating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population substructure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inbreeding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1067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occurs with respect to: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 specific phenotype or genotype 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inclusion in (or exclusion from) a group 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Individuals’ relatedness 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9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effects: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few genes 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many genes 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entire genome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69" name="Rectangle 25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191000"/>
            <a:ext cx="82296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Additional comments: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these ideas are not mutually exclusive;  they can all be happening at the same time (and to some degree probably are)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they describe different aspects of a system of non-random mating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all defined with respect an arbitrary “population” under consideration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no clear or technical distinctions between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Inbreeding coefficient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Definition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probability that both alleles (at a random locus) in an individual are IBD, i.e. </a:t>
            </a:r>
            <a:r>
              <a:rPr lang="en-US" sz="1800" smtClean="0">
                <a:solidFill>
                  <a:srgbClr val="FF0000"/>
                </a:solidFill>
              </a:rPr>
              <a:t>autozygous</a:t>
            </a:r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Notation/meaning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F = 0	there is no inbreeding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F = 1	there is complete inbreeding</a:t>
            </a:r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Intuitive interpretation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F for an individual tells you how inbred that person 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average F for a randomly selected population sample tells you how inbred the population is</a:t>
            </a:r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Additional comments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In humans F will always be between 0 and 1 (non-inclusive)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F = 0 or 1 can occur for inbred strains of experimental organisms</a:t>
            </a:r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Inbreeding coefficient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Offspring of first-cousin mating in an outbred population:  F = 1/16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P(autozygosity) at each locus is 1/16 = 0.063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Pre-WWII Belgium:  F = 0.0005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P(autozygosity) at a random locus in a random person is 0.0005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This would be due mostly to population history, plus some close inbreeding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Note how much lower than F for first-cousin mating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World-wide numbers vary widely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F = 0.00005 for US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F = 0.03 for some Japanese, middle eastern, and Indian populations that practice regular close inbreeding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Group 2"/>
          <p:cNvGraphicFramePr>
            <a:graphicFrameLocks noGrp="1"/>
          </p:cNvGraphicFramePr>
          <p:nvPr/>
        </p:nvGraphicFramePr>
        <p:xfrm>
          <a:off x="914400" y="854075"/>
          <a:ext cx="7848600" cy="5324717"/>
        </p:xfrm>
        <a:graphic>
          <a:graphicData uri="http://schemas.openxmlformats.org/drawingml/2006/table">
            <a:tbl>
              <a:tblPr/>
              <a:tblGrid>
                <a:gridCol w="1981200"/>
                <a:gridCol w="1600200"/>
                <a:gridCol w="1825625"/>
                <a:gridCol w="2441575"/>
              </a:tblGrid>
              <a:tr h="640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Population</a:t>
                      </a:r>
                    </a:p>
                  </a:txBody>
                  <a:tcPr marT="45708" marB="45708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Period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 first cousin matings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Average inbreeding coefficient (F)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Belgium</a:t>
                      </a:r>
                    </a:p>
                  </a:txBody>
                  <a:tcPr marT="45708" marB="45708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1918-1959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0.0005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French Canadian</a:t>
                      </a:r>
                    </a:p>
                  </a:txBody>
                  <a:tcPr marT="45708" marB="4570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1915-1925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2.16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0.0032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8" marB="4570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1955-1965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0.37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0.0009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France</a:t>
                      </a:r>
                    </a:p>
                  </a:txBody>
                  <a:tcPr marT="45708" marB="4570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1911-1953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1.02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0.0011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India (Andra-Pradesh)</a:t>
                      </a:r>
                    </a:p>
                  </a:txBody>
                  <a:tcPr marT="45708" marB="4570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1957-1958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33.3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0.032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Italy</a:t>
                      </a:r>
                    </a:p>
                  </a:txBody>
                  <a:tcPr marT="45708" marB="4570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1916-1920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2.17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0.0019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8" marB="4570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1956-1960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0.77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0.0007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Japan</a:t>
                      </a:r>
                    </a:p>
                  </a:txBody>
                  <a:tcPr marT="45708" marB="4570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1900s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6.15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0.0046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United States</a:t>
                      </a:r>
                    </a:p>
                  </a:txBody>
                  <a:tcPr marT="45708" marB="4570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(Catholics)</a:t>
                      </a:r>
                    </a:p>
                  </a:txBody>
                  <a:tcPr marT="45708" marB="4570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1959-1960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0.08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0.00009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2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(Mormons)</a:t>
                      </a:r>
                    </a:p>
                  </a:txBody>
                  <a:tcPr marT="45708" marB="4570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1920-1940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0.61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0.0038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(Hutterites)</a:t>
                      </a:r>
                    </a:p>
                  </a:txBody>
                  <a:tcPr marT="45708" marB="4570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1874-1960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0.0216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74" name="Text Box 84"/>
          <p:cNvSpPr txBox="1">
            <a:spLocks noChangeArrowheads="1"/>
          </p:cNvSpPr>
          <p:nvPr/>
        </p:nvSpPr>
        <p:spPr bwMode="auto">
          <a:xfrm>
            <a:off x="4540250" y="6172200"/>
            <a:ext cx="41465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000"/>
              <a:t>Adapted from </a:t>
            </a:r>
            <a:r>
              <a:rPr lang="en-US" sz="1000" i="1"/>
              <a:t>An Introduction to Human Genetics</a:t>
            </a:r>
            <a:r>
              <a:rPr lang="en-US" sz="1000"/>
              <a:t> 4</a:t>
            </a:r>
            <a:r>
              <a:rPr lang="en-US" sz="1000" baseline="30000"/>
              <a:t>th</a:t>
            </a:r>
            <a:r>
              <a:rPr lang="en-US" sz="1000"/>
              <a:t> ed., Sutton, 1988 </a:t>
            </a:r>
          </a:p>
        </p:txBody>
      </p:sp>
      <p:sp>
        <p:nvSpPr>
          <p:cNvPr id="18517" name="Rectangle 85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Just for fun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Effects of inbreeding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Qualitative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no change in allele frequencies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increases frequency of homozygotes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decreases frequency of heterozygotes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affects entire genome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genotype frequencies are a function of F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Quantitative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P(AA) = p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</a:t>
            </a:r>
            <a:r>
              <a:rPr lang="en-US" sz="2400" dirty="0" err="1" smtClean="0"/>
              <a:t>Fpq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P(Aa) = 2pq – 2Fpq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P(aa) = q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</a:t>
            </a:r>
            <a:r>
              <a:rPr lang="en-US" sz="2400" dirty="0" err="1" smtClean="0"/>
              <a:t>Fpq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1797</Words>
  <Application>Microsoft Office PowerPoint</Application>
  <PresentationFormat>On-screen Show (4:3)</PresentationFormat>
  <Paragraphs>651</Paragraphs>
  <Slides>43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Arial</vt:lpstr>
      <vt:lpstr>Default Design</vt:lpstr>
      <vt:lpstr>Equation</vt:lpstr>
      <vt:lpstr>Inbreeding  Feb 23, 2015</vt:lpstr>
      <vt:lpstr>Objectives</vt:lpstr>
      <vt:lpstr>Hardy-Weinberg assumptions</vt:lpstr>
      <vt:lpstr>Inbreeding</vt:lpstr>
      <vt:lpstr>Ideas are related</vt:lpstr>
      <vt:lpstr>Inbreeding coefficient</vt:lpstr>
      <vt:lpstr>Inbreeding coefficient (cont.)</vt:lpstr>
      <vt:lpstr>PowerPoint Presentation</vt:lpstr>
      <vt:lpstr>Effects of inbreeding</vt:lpstr>
      <vt:lpstr>Proof of genotype frequencies</vt:lpstr>
      <vt:lpstr>Proof of genotype frequencies</vt:lpstr>
      <vt:lpstr>Inbreeding and recessive diseases</vt:lpstr>
      <vt:lpstr>Inbreeding, known F:  example 1</vt:lpstr>
      <vt:lpstr>Inbreeding, known F:  example 2</vt:lpstr>
      <vt:lpstr>How F changes over time</vt:lpstr>
      <vt:lpstr>PowerPoint Presentation</vt:lpstr>
      <vt:lpstr>Calculating F</vt:lpstr>
      <vt:lpstr>Example: child of 1st cousin mating</vt:lpstr>
      <vt:lpstr>Example: child of 1st cousin mating</vt:lpstr>
      <vt:lpstr>Example: child of 1st cousin mating</vt:lpstr>
      <vt:lpstr>Example: child of 1st cousin mating</vt:lpstr>
      <vt:lpstr>Example: child of 1st cousin mating</vt:lpstr>
      <vt:lpstr>Example: child of 1st cousin mating</vt:lpstr>
      <vt:lpstr>Example:  child of uncle-niece mating in inbred population (F = 0.03)</vt:lpstr>
      <vt:lpstr>Example:  child of uncle-niece mating in inbred population (F = 0.03)</vt:lpstr>
      <vt:lpstr>Example:  child of uncle-niece mating in inbred population (F = 0.03)</vt:lpstr>
      <vt:lpstr>Example:  child of uncle-niece mating in inbred population (F = 0.03)</vt:lpstr>
      <vt:lpstr>Example:  child of uncle-niece mating in inbred population (F = 0.03)</vt:lpstr>
      <vt:lpstr>Example: child O</vt:lpstr>
      <vt:lpstr>Example: child O</vt:lpstr>
      <vt:lpstr>Example: child O</vt:lpstr>
      <vt:lpstr>Example: child O</vt:lpstr>
      <vt:lpstr>PowerPoint Presentation</vt:lpstr>
      <vt:lpstr>Calculating F for a population</vt:lpstr>
      <vt:lpstr>Remember:  Coefficient of kinship</vt:lpstr>
      <vt:lpstr>Example: 1st cousins</vt:lpstr>
      <vt:lpstr>Example: 1st cousins</vt:lpstr>
      <vt:lpstr>Example: 1st cousins</vt:lpstr>
      <vt:lpstr>Example: 1st cousins</vt:lpstr>
      <vt:lpstr>Recap</vt:lpstr>
      <vt:lpstr>PowerPoint Presentation</vt:lpstr>
      <vt:lpstr>PowerPoint Presentation</vt:lpstr>
      <vt:lpstr>Reality of first-cousin marriages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R. Shaffer</dc:creator>
  <cp:lastModifiedBy>John Shaffer</cp:lastModifiedBy>
  <cp:revision>16</cp:revision>
  <dcterms:created xsi:type="dcterms:W3CDTF">2012-02-21T17:04:11Z</dcterms:created>
  <dcterms:modified xsi:type="dcterms:W3CDTF">2015-02-22T21:27:40Z</dcterms:modified>
</cp:coreProperties>
</file>