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7" r:id="rId4"/>
  </p:sldMasterIdLst>
  <p:sldIdLst>
    <p:sldId id="268" r:id="rId5"/>
    <p:sldId id="261" r:id="rId6"/>
    <p:sldId id="271" r:id="rId7"/>
    <p:sldId id="270" r:id="rId8"/>
    <p:sldId id="274" r:id="rId9"/>
    <p:sldId id="273" r:id="rId10"/>
    <p:sldId id="275" r:id="rId11"/>
    <p:sldId id="276" r:id="rId12"/>
    <p:sldId id="277" r:id="rId13"/>
    <p:sldId id="259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92" r:id="rId23"/>
    <p:sldId id="286" r:id="rId24"/>
    <p:sldId id="287" r:id="rId25"/>
    <p:sldId id="289" r:id="rId26"/>
    <p:sldId id="290" r:id="rId27"/>
    <p:sldId id="291" r:id="rId28"/>
    <p:sldId id="293" r:id="rId29"/>
    <p:sldId id="26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F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580"/>
  </p:normalViewPr>
  <p:slideViewPr>
    <p:cSldViewPr snapToGrid="0" snapToObjects="1">
      <p:cViewPr varScale="1">
        <p:scale>
          <a:sx n="109" d="100"/>
          <a:sy n="109" d="100"/>
        </p:scale>
        <p:origin x="23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Design Workshop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Hack Club 2019-02-15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7796E-B2E3-43EA-B54C-2BF98F8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Organization: (HTML)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DC663A-7A82-47FC-AD72-D8B7F87F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0905" y="1493155"/>
            <a:ext cx="7302133" cy="1280890"/>
          </a:xfrm>
        </p:spPr>
        <p:txBody>
          <a:bodyPr>
            <a:normAutofit/>
          </a:bodyPr>
          <a:lstStyle/>
          <a:p>
            <a:r>
              <a:rPr lang="en-CA" dirty="0"/>
              <a:t>Recall:</a:t>
            </a:r>
          </a:p>
          <a:p>
            <a:pPr lvl="1"/>
            <a:r>
              <a:rPr lang="en-CA" dirty="0"/>
              <a:t>Physical: Some sort of hierarchy or structure.</a:t>
            </a:r>
          </a:p>
          <a:p>
            <a:pPr lvl="1"/>
            <a:r>
              <a:rPr lang="en-CA" dirty="0"/>
              <a:t>Thought: How do we manage each piece of the design?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34FC59-98E5-40AD-A899-5E3F0DCD8623}"/>
              </a:ext>
            </a:extLst>
          </p:cNvPr>
          <p:cNvSpPr txBox="1">
            <a:spLocks/>
          </p:cNvSpPr>
          <p:nvPr/>
        </p:nvSpPr>
        <p:spPr>
          <a:xfrm>
            <a:off x="2592925" y="3231244"/>
            <a:ext cx="8915400" cy="300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Physically: </a:t>
            </a:r>
          </a:p>
          <a:p>
            <a:pPr lvl="1"/>
            <a:r>
              <a:rPr lang="en-CA" dirty="0"/>
              <a:t>The DOM manages the structure of webpages.</a:t>
            </a:r>
          </a:p>
          <a:p>
            <a:pPr lvl="1"/>
            <a:r>
              <a:rPr lang="en-CA" dirty="0"/>
              <a:t>Framing Pages.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Managing each of the pieces:</a:t>
            </a:r>
          </a:p>
          <a:p>
            <a:pPr lvl="1"/>
            <a:r>
              <a:rPr lang="en-CA" dirty="0"/>
              <a:t>We can link separate files (CSS, JavaScript)</a:t>
            </a:r>
          </a:p>
          <a:p>
            <a:pPr lvl="1"/>
            <a:r>
              <a:rPr lang="en-CA" dirty="0"/>
              <a:t>Web Frameworks (React, Vue, Angular)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026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7796E-B2E3-43EA-B54C-2BF98F8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Physical Organization: (HTML)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34FC59-98E5-40AD-A899-5E3F0DCD8623}"/>
              </a:ext>
            </a:extLst>
          </p:cNvPr>
          <p:cNvSpPr txBox="1">
            <a:spLocks/>
          </p:cNvSpPr>
          <p:nvPr/>
        </p:nvSpPr>
        <p:spPr>
          <a:xfrm>
            <a:off x="2592925" y="1733620"/>
            <a:ext cx="9403495" cy="45002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DOM: </a:t>
            </a:r>
          </a:p>
          <a:p>
            <a:pPr lvl="1"/>
            <a:r>
              <a:rPr lang="en-CA" dirty="0"/>
              <a:t>Compared to 4 years ago, this is EASY</a:t>
            </a:r>
          </a:p>
          <a:p>
            <a:pPr lvl="1"/>
            <a:r>
              <a:rPr lang="en-CA" dirty="0"/>
              <a:t>Write Semantic HTML (HTML that logically follows the flow of the page)</a:t>
            </a:r>
          </a:p>
          <a:p>
            <a:pPr lvl="2"/>
            <a:r>
              <a:rPr lang="en-CA" dirty="0"/>
              <a:t>E.g. You should be able to locate each item in the document in the same order that you view items on the page. (Seems logical… but you’d be surprised!)</a:t>
            </a:r>
          </a:p>
          <a:p>
            <a:pPr lvl="2"/>
            <a:endParaRPr lang="en-CA" dirty="0"/>
          </a:p>
          <a:p>
            <a:r>
              <a:rPr lang="en-CA" dirty="0"/>
              <a:t>Framing Pages:</a:t>
            </a:r>
          </a:p>
          <a:p>
            <a:pPr lvl="1"/>
            <a:r>
              <a:rPr lang="en-CA" dirty="0"/>
              <a:t>Follow semantic flow of reading. (left to right, top to bottom)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r>
              <a:rPr lang="en-CA" dirty="0"/>
              <a:t>F – Frame: Important items first. (May also be referred to as an axis)</a:t>
            </a:r>
          </a:p>
          <a:p>
            <a:pPr lvl="2"/>
            <a:r>
              <a:rPr lang="en-CA" dirty="0"/>
              <a:t>What if you had to scroll down to get to Google’s search bar? No one would use it…</a:t>
            </a:r>
          </a:p>
          <a:p>
            <a:pPr lvl="1"/>
            <a:r>
              <a:rPr lang="en-CA" dirty="0"/>
              <a:t>Z – Frame: Content layout. (A “Z” goes left to right, top to bottom)</a:t>
            </a:r>
          </a:p>
          <a:p>
            <a:pPr lvl="2"/>
            <a:r>
              <a:rPr lang="en-CA" dirty="0"/>
              <a:t>Great pattern to order content by importance.</a:t>
            </a:r>
          </a:p>
        </p:txBody>
      </p:sp>
    </p:spTree>
    <p:extLst>
      <p:ext uri="{BB962C8B-B14F-4D97-AF65-F5344CB8AC3E}">
        <p14:creationId xmlns:p14="http://schemas.microsoft.com/office/powerpoint/2010/main" val="27798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7796E-B2E3-43EA-B54C-2BF98F8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Wikipedia…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5D938-25AF-4E60-9987-0D0C7F6F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065" y="1477107"/>
            <a:ext cx="6654312" cy="486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6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7796E-B2E3-43EA-B54C-2BF98F8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See the difference?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E52B10-644E-4859-890A-C8077F0B4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718"/>
          <a:stretch/>
        </p:blipFill>
        <p:spPr>
          <a:xfrm>
            <a:off x="2706508" y="1688267"/>
            <a:ext cx="8344016" cy="454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2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7796E-B2E3-43EA-B54C-2BF98F8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Little change, BIG difference.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E52B10-644E-4859-890A-C8077F0B4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718"/>
          <a:stretch/>
        </p:blipFill>
        <p:spPr>
          <a:xfrm>
            <a:off x="2706508" y="1688267"/>
            <a:ext cx="8344016" cy="45456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38BF9-A784-4A33-B67A-89EB05283DCC}"/>
              </a:ext>
            </a:extLst>
          </p:cNvPr>
          <p:cNvSpPr/>
          <p:nvPr/>
        </p:nvSpPr>
        <p:spPr>
          <a:xfrm>
            <a:off x="9012115" y="1905000"/>
            <a:ext cx="1934308" cy="31945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CE5D821-4F1B-430C-B00F-E9A9BB095EEB}"/>
              </a:ext>
            </a:extLst>
          </p:cNvPr>
          <p:cNvSpPr/>
          <p:nvPr/>
        </p:nvSpPr>
        <p:spPr>
          <a:xfrm>
            <a:off x="4730262" y="1462454"/>
            <a:ext cx="4281853" cy="1280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Search bars belong on TOP</a:t>
            </a:r>
          </a:p>
        </p:txBody>
      </p:sp>
    </p:spTree>
    <p:extLst>
      <p:ext uri="{BB962C8B-B14F-4D97-AF65-F5344CB8AC3E}">
        <p14:creationId xmlns:p14="http://schemas.microsoft.com/office/powerpoint/2010/main" val="11962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7796E-B2E3-43EA-B54C-2BF98F8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are the Frames?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E52B10-644E-4859-890A-C8077F0B4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718"/>
          <a:stretch/>
        </p:blipFill>
        <p:spPr>
          <a:xfrm>
            <a:off x="2706508" y="1688267"/>
            <a:ext cx="8344016" cy="454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30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7796E-B2E3-43EA-B54C-2BF98F8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 - Frame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E52B10-644E-4859-890A-C8077F0B4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718"/>
          <a:stretch/>
        </p:blipFill>
        <p:spPr>
          <a:xfrm>
            <a:off x="2706508" y="1688267"/>
            <a:ext cx="8344016" cy="454562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E3373A3-03C5-46A9-BCB7-44053989E0A4}"/>
              </a:ext>
            </a:extLst>
          </p:cNvPr>
          <p:cNvSpPr/>
          <p:nvPr/>
        </p:nvSpPr>
        <p:spPr>
          <a:xfrm>
            <a:off x="4730262" y="1462454"/>
            <a:ext cx="4281853" cy="1280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Simple / Main Functionality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0644F39-D65C-4EDF-A84A-4346722DD146}"/>
              </a:ext>
            </a:extLst>
          </p:cNvPr>
          <p:cNvSpPr/>
          <p:nvPr/>
        </p:nvSpPr>
        <p:spPr>
          <a:xfrm>
            <a:off x="4737589" y="2833767"/>
            <a:ext cx="4281853" cy="1280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Content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1572772-EFC6-43FA-88FE-31ECA6F38C36}"/>
              </a:ext>
            </a:extLst>
          </p:cNvPr>
          <p:cNvSpPr/>
          <p:nvPr/>
        </p:nvSpPr>
        <p:spPr>
          <a:xfrm rot="5400000">
            <a:off x="1092443" y="3188750"/>
            <a:ext cx="4281853" cy="1280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Extra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09333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7796E-B2E3-43EA-B54C-2BF98F8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 - Frame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E52B10-644E-4859-890A-C8077F0B4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718"/>
          <a:stretch/>
        </p:blipFill>
        <p:spPr>
          <a:xfrm>
            <a:off x="2706508" y="1688267"/>
            <a:ext cx="8344016" cy="4545623"/>
          </a:xfrm>
          <a:prstGeom prst="rect">
            <a:avLst/>
          </a:prstGeom>
        </p:spPr>
      </p:pic>
      <p:sp>
        <p:nvSpPr>
          <p:cNvPr id="8" name="Minus Sign 7">
            <a:extLst>
              <a:ext uri="{FF2B5EF4-FFF2-40B4-BE49-F238E27FC236}">
                <a16:creationId xmlns:a16="http://schemas.microsoft.com/office/drawing/2014/main" id="{929D3B22-4675-49E5-AFF2-CEF781D1CC9C}"/>
              </a:ext>
            </a:extLst>
          </p:cNvPr>
          <p:cNvSpPr/>
          <p:nvPr/>
        </p:nvSpPr>
        <p:spPr>
          <a:xfrm rot="1482111">
            <a:off x="7713530" y="2513202"/>
            <a:ext cx="3216519" cy="1280890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2: Recent</a:t>
            </a:r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EEC6228E-78F4-4059-B5CC-C4E48E7D4B32}"/>
              </a:ext>
            </a:extLst>
          </p:cNvPr>
          <p:cNvSpPr/>
          <p:nvPr/>
        </p:nvSpPr>
        <p:spPr>
          <a:xfrm rot="1482111">
            <a:off x="4167483" y="2470831"/>
            <a:ext cx="3216519" cy="1280890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1: Important TODAY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7EA582F-26CF-4FC5-8E26-68179C8F317F}"/>
              </a:ext>
            </a:extLst>
          </p:cNvPr>
          <p:cNvSpPr/>
          <p:nvPr/>
        </p:nvSpPr>
        <p:spPr>
          <a:xfrm>
            <a:off x="4448716" y="3628016"/>
            <a:ext cx="4859601" cy="405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4E76840-F1D9-4C90-8B4B-580C1BB416B0}"/>
              </a:ext>
            </a:extLst>
          </p:cNvPr>
          <p:cNvSpPr/>
          <p:nvPr/>
        </p:nvSpPr>
        <p:spPr>
          <a:xfrm>
            <a:off x="4675761" y="6211333"/>
            <a:ext cx="4859601" cy="405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97F1616-25B2-40A8-9B49-833DBEA32D3F}"/>
              </a:ext>
            </a:extLst>
          </p:cNvPr>
          <p:cNvSpPr/>
          <p:nvPr/>
        </p:nvSpPr>
        <p:spPr>
          <a:xfrm rot="9343189">
            <a:off x="4432971" y="4910569"/>
            <a:ext cx="4859601" cy="405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2F596D4D-F8F6-4B65-BA05-F47130184DDE}"/>
              </a:ext>
            </a:extLst>
          </p:cNvPr>
          <p:cNvSpPr/>
          <p:nvPr/>
        </p:nvSpPr>
        <p:spPr>
          <a:xfrm rot="1482111">
            <a:off x="3541522" y="5106119"/>
            <a:ext cx="3216519" cy="1280890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3: Interesting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BFAA9951-851E-4DF5-8D41-671E5EFC83D0}"/>
              </a:ext>
            </a:extLst>
          </p:cNvPr>
          <p:cNvSpPr/>
          <p:nvPr/>
        </p:nvSpPr>
        <p:spPr>
          <a:xfrm rot="1482111">
            <a:off x="7084809" y="4146236"/>
            <a:ext cx="3216519" cy="2725871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Cool. Less Interesting.</a:t>
            </a:r>
          </a:p>
        </p:txBody>
      </p:sp>
    </p:spTree>
    <p:extLst>
      <p:ext uri="{BB962C8B-B14F-4D97-AF65-F5344CB8AC3E}">
        <p14:creationId xmlns:p14="http://schemas.microsoft.com/office/powerpoint/2010/main" val="16633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7796E-B2E3-43EA-B54C-2BF98F8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Everything: (HTML)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34FC59-98E5-40AD-A899-5E3F0DCD8623}"/>
              </a:ext>
            </a:extLst>
          </p:cNvPr>
          <p:cNvSpPr txBox="1">
            <a:spLocks/>
          </p:cNvSpPr>
          <p:nvPr/>
        </p:nvSpPr>
        <p:spPr>
          <a:xfrm>
            <a:off x="3409547" y="1636904"/>
            <a:ext cx="5372906" cy="128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Recall:</a:t>
            </a:r>
          </a:p>
          <a:p>
            <a:pPr lvl="1"/>
            <a:r>
              <a:rPr lang="en-CA" dirty="0"/>
              <a:t>We can link separate files (CSS, JavaScript)</a:t>
            </a:r>
          </a:p>
          <a:p>
            <a:pPr lvl="1"/>
            <a:r>
              <a:rPr lang="en-CA" dirty="0"/>
              <a:t>Web Frameworks (React, Vue, Angular)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F7D133-18DE-4392-9859-6D79C9949333}"/>
              </a:ext>
            </a:extLst>
          </p:cNvPr>
          <p:cNvSpPr txBox="1">
            <a:spLocks/>
          </p:cNvSpPr>
          <p:nvPr/>
        </p:nvSpPr>
        <p:spPr>
          <a:xfrm>
            <a:off x="2592925" y="3292406"/>
            <a:ext cx="7597360" cy="3321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We can link separate files (CSS, JavaScript)</a:t>
            </a:r>
          </a:p>
          <a:p>
            <a:pPr lvl="1"/>
            <a:r>
              <a:rPr lang="en-CA" dirty="0"/>
              <a:t>You already know how to do this if you have been here before!</a:t>
            </a:r>
          </a:p>
          <a:p>
            <a:pPr lvl="1"/>
            <a:endParaRPr lang="en-CA" dirty="0"/>
          </a:p>
          <a:p>
            <a:r>
              <a:rPr lang="en-CA" dirty="0"/>
              <a:t>Web Frameworks (React, Vue, Angular)</a:t>
            </a:r>
          </a:p>
          <a:p>
            <a:pPr lvl="1"/>
            <a:r>
              <a:rPr lang="en-CA" dirty="0"/>
              <a:t>TLDR: Complicated and requires dedication but very beneficial.</a:t>
            </a:r>
          </a:p>
          <a:p>
            <a:pPr lvl="1"/>
            <a:r>
              <a:rPr lang="en-CA" dirty="0"/>
              <a:t>I will go over the big three quickly.</a:t>
            </a:r>
          </a:p>
          <a:p>
            <a:pPr lvl="1"/>
            <a:r>
              <a:rPr lang="en-CA" dirty="0"/>
              <a:t>I suggest you do your own research if interested.</a:t>
            </a:r>
          </a:p>
        </p:txBody>
      </p:sp>
    </p:spTree>
    <p:extLst>
      <p:ext uri="{BB962C8B-B14F-4D97-AF65-F5344CB8AC3E}">
        <p14:creationId xmlns:p14="http://schemas.microsoft.com/office/powerpoint/2010/main" val="1560320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7796E-B2E3-43EA-B54C-2BF98F8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Everything: (HTML)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34FC59-98E5-40AD-A899-5E3F0DCD8623}"/>
              </a:ext>
            </a:extLst>
          </p:cNvPr>
          <p:cNvSpPr txBox="1">
            <a:spLocks/>
          </p:cNvSpPr>
          <p:nvPr/>
        </p:nvSpPr>
        <p:spPr>
          <a:xfrm>
            <a:off x="3409547" y="1636904"/>
            <a:ext cx="5372906" cy="128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Recall:</a:t>
            </a:r>
          </a:p>
          <a:p>
            <a:pPr lvl="1"/>
            <a:r>
              <a:rPr lang="en-CA" dirty="0"/>
              <a:t>We can link separate files (CSS, JavaScript)</a:t>
            </a:r>
          </a:p>
          <a:p>
            <a:pPr lvl="1"/>
            <a:r>
              <a:rPr lang="en-CA" dirty="0"/>
              <a:t>Web Frameworks (React, Vue, Angular)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F7D133-18DE-4392-9859-6D79C9949333}"/>
              </a:ext>
            </a:extLst>
          </p:cNvPr>
          <p:cNvSpPr txBox="1">
            <a:spLocks/>
          </p:cNvSpPr>
          <p:nvPr/>
        </p:nvSpPr>
        <p:spPr>
          <a:xfrm>
            <a:off x="2592925" y="3292406"/>
            <a:ext cx="7597360" cy="3321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We can link separate files (CSS, JavaScript)</a:t>
            </a:r>
          </a:p>
          <a:p>
            <a:pPr lvl="1"/>
            <a:r>
              <a:rPr lang="en-CA" dirty="0"/>
              <a:t>You already know how to do this if you have been here before!</a:t>
            </a:r>
          </a:p>
          <a:p>
            <a:pPr lvl="1"/>
            <a:endParaRPr lang="en-CA" dirty="0"/>
          </a:p>
          <a:p>
            <a:r>
              <a:rPr lang="en-CA" dirty="0"/>
              <a:t>Web Frameworks (React, Vue, Angular)</a:t>
            </a:r>
          </a:p>
          <a:p>
            <a:pPr lvl="1"/>
            <a:r>
              <a:rPr lang="en-CA" dirty="0"/>
              <a:t>TLDR: Complicated and requires dedication but very beneficial.</a:t>
            </a:r>
          </a:p>
          <a:p>
            <a:pPr lvl="1"/>
            <a:r>
              <a:rPr lang="en-CA" dirty="0"/>
              <a:t>I will go over the big three quickly.</a:t>
            </a:r>
          </a:p>
          <a:p>
            <a:pPr lvl="1"/>
            <a:r>
              <a:rPr lang="en-CA" dirty="0"/>
              <a:t>I suggest you do your own research if interested.</a:t>
            </a:r>
          </a:p>
        </p:txBody>
      </p:sp>
    </p:spTree>
    <p:extLst>
      <p:ext uri="{BB962C8B-B14F-4D97-AF65-F5344CB8AC3E}">
        <p14:creationId xmlns:p14="http://schemas.microsoft.com/office/powerpoint/2010/main" val="107672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What is Design?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6314-CD63-4A2C-A143-799C57F1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Main definitions:</a:t>
            </a:r>
          </a:p>
          <a:p>
            <a:pPr lvl="1"/>
            <a:r>
              <a:rPr lang="en-US" dirty="0"/>
              <a:t>A plan produced to show the look and function of something before it is built</a:t>
            </a:r>
          </a:p>
          <a:p>
            <a:pPr lvl="1"/>
            <a:r>
              <a:rPr lang="en-US" dirty="0"/>
              <a:t>An arrangement that forms a pattern or decoration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(Google “Define Design”)</a:t>
            </a:r>
            <a:endParaRPr lang="en-US" dirty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So…Design is:</a:t>
            </a:r>
          </a:p>
          <a:p>
            <a:pPr lvl="1"/>
            <a:r>
              <a:rPr lang="en-CA" dirty="0"/>
              <a:t>A plan</a:t>
            </a:r>
          </a:p>
          <a:p>
            <a:pPr lvl="1"/>
            <a:r>
              <a:rPr lang="en-CA" dirty="0"/>
              <a:t>A pattern</a:t>
            </a:r>
          </a:p>
        </p:txBody>
      </p:sp>
    </p:spTree>
    <p:extLst>
      <p:ext uri="{BB962C8B-B14F-4D97-AF65-F5344CB8AC3E}">
        <p14:creationId xmlns:p14="http://schemas.microsoft.com/office/powerpoint/2010/main" val="1436557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7796E-B2E3-43EA-B54C-2BF98F8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 Frameworks: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34FC59-98E5-40AD-A899-5E3F0DCD8623}"/>
              </a:ext>
            </a:extLst>
          </p:cNvPr>
          <p:cNvSpPr txBox="1">
            <a:spLocks/>
          </p:cNvSpPr>
          <p:nvPr/>
        </p:nvSpPr>
        <p:spPr>
          <a:xfrm>
            <a:off x="3237974" y="1636904"/>
            <a:ext cx="8011661" cy="4922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Angular: (2010)</a:t>
            </a:r>
          </a:p>
          <a:p>
            <a:pPr lvl="1"/>
            <a:r>
              <a:rPr lang="en-CA" dirty="0"/>
              <a:t>Oldest, most users. Made by Google. </a:t>
            </a:r>
          </a:p>
          <a:p>
            <a:pPr lvl="1"/>
            <a:r>
              <a:rPr lang="en-CA" dirty="0"/>
              <a:t>Seems to be catered to Google developers.</a:t>
            </a:r>
          </a:p>
          <a:p>
            <a:pPr lvl="1"/>
            <a:r>
              <a:rPr lang="en-CA" dirty="0"/>
              <a:t>Used by Google, </a:t>
            </a:r>
            <a:r>
              <a:rPr lang="en-CA" dirty="0" err="1"/>
              <a:t>Wix</a:t>
            </a:r>
            <a:endParaRPr lang="en-CA" dirty="0"/>
          </a:p>
          <a:p>
            <a:r>
              <a:rPr lang="en-CA" dirty="0"/>
              <a:t>React: (2013)</a:t>
            </a:r>
          </a:p>
          <a:p>
            <a:pPr lvl="1"/>
            <a:r>
              <a:rPr lang="en-CA" dirty="0"/>
              <a:t>My Preference. Made By Facebook</a:t>
            </a:r>
          </a:p>
          <a:p>
            <a:pPr lvl="1"/>
            <a:r>
              <a:rPr lang="en-CA" dirty="0"/>
              <a:t>Seems to be catered to all developers.</a:t>
            </a:r>
          </a:p>
          <a:p>
            <a:pPr lvl="1"/>
            <a:r>
              <a:rPr lang="en-CA" dirty="0"/>
              <a:t>Used by Facebook, Instagram, Uber, Netflix &amp; MANY more</a:t>
            </a:r>
          </a:p>
          <a:p>
            <a:r>
              <a:rPr lang="en-CA" dirty="0"/>
              <a:t>Vue: (2014)</a:t>
            </a:r>
          </a:p>
          <a:p>
            <a:pPr lvl="1"/>
            <a:r>
              <a:rPr lang="en-CA" dirty="0"/>
              <a:t>Got shadowed by React. Made by Ex-Google Employee.</a:t>
            </a:r>
          </a:p>
          <a:p>
            <a:pPr lvl="1"/>
            <a:r>
              <a:rPr lang="en-CA" dirty="0"/>
              <a:t>Has been picking up major traction in recent years.</a:t>
            </a:r>
          </a:p>
          <a:p>
            <a:pPr lvl="1"/>
            <a:r>
              <a:rPr lang="en-CA" dirty="0"/>
              <a:t>Seems promising, some companies are moving over.</a:t>
            </a:r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125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7796E-B2E3-43EA-B54C-2BF98F8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Theme: (CSS)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DC663A-7A82-47FC-AD72-D8B7F87F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0905" y="1493155"/>
            <a:ext cx="7302133" cy="128089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Recall:</a:t>
            </a:r>
          </a:p>
          <a:p>
            <a:pPr lvl="1"/>
            <a:r>
              <a:rPr lang="en-CA" dirty="0"/>
              <a:t>Physical: Colours, positioning, grouping, the “pattern”</a:t>
            </a:r>
          </a:p>
          <a:p>
            <a:pPr marL="457200" lvl="1" indent="0">
              <a:buNone/>
            </a:pPr>
            <a:r>
              <a:rPr lang="en-CA" dirty="0"/>
              <a:t>	(what you normally think of when you say design)</a:t>
            </a:r>
          </a:p>
          <a:p>
            <a:pPr lvl="1"/>
            <a:r>
              <a:rPr lang="en-CA" dirty="0"/>
              <a:t>Thought: How do each of these meet the purpose of your design.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34FC59-98E5-40AD-A899-5E3F0DCD8623}"/>
              </a:ext>
            </a:extLst>
          </p:cNvPr>
          <p:cNvSpPr txBox="1">
            <a:spLocks/>
          </p:cNvSpPr>
          <p:nvPr/>
        </p:nvSpPr>
        <p:spPr>
          <a:xfrm>
            <a:off x="2589212" y="3002644"/>
            <a:ext cx="8915400" cy="350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Physically: </a:t>
            </a:r>
          </a:p>
          <a:p>
            <a:pPr lvl="1"/>
            <a:r>
              <a:rPr lang="en-CA" dirty="0"/>
              <a:t>What is your aesthetic?</a:t>
            </a:r>
          </a:p>
          <a:p>
            <a:pPr lvl="1"/>
            <a:r>
              <a:rPr lang="en-CA" dirty="0"/>
              <a:t>What are you using to represent different elements?</a:t>
            </a:r>
          </a:p>
          <a:p>
            <a:pPr lvl="2"/>
            <a:r>
              <a:rPr lang="en-CA" dirty="0"/>
              <a:t>(Groups, Title vs. Body)</a:t>
            </a:r>
          </a:p>
          <a:p>
            <a:endParaRPr lang="en-CA" dirty="0"/>
          </a:p>
          <a:p>
            <a:r>
              <a:rPr lang="en-CA" dirty="0"/>
              <a:t>Design Purpose:</a:t>
            </a:r>
          </a:p>
          <a:p>
            <a:pPr lvl="1"/>
            <a:r>
              <a:rPr lang="en-CA" dirty="0"/>
              <a:t>The meat and potatoes of this Presentation.</a:t>
            </a:r>
          </a:p>
          <a:p>
            <a:pPr lvl="1"/>
            <a:r>
              <a:rPr lang="en-CA" dirty="0"/>
              <a:t>Next slide.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1482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7796E-B2E3-43EA-B54C-2BF98F8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with Purpose: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34FC59-98E5-40AD-A899-5E3F0DCD8623}"/>
              </a:ext>
            </a:extLst>
          </p:cNvPr>
          <p:cNvSpPr txBox="1">
            <a:spLocks/>
          </p:cNvSpPr>
          <p:nvPr/>
        </p:nvSpPr>
        <p:spPr>
          <a:xfrm>
            <a:off x="2592925" y="1789305"/>
            <a:ext cx="8915400" cy="4286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Importance:</a:t>
            </a:r>
          </a:p>
          <a:p>
            <a:pPr lvl="1"/>
            <a:r>
              <a:rPr lang="en-CA" dirty="0"/>
              <a:t>Remember the saying “less is more”</a:t>
            </a:r>
          </a:p>
          <a:p>
            <a:pPr lvl="1"/>
            <a:r>
              <a:rPr lang="en-CA" dirty="0"/>
              <a:t>Well LESS of something else leaves MORE space for the important things.</a:t>
            </a:r>
          </a:p>
          <a:p>
            <a:pPr lvl="1"/>
            <a:r>
              <a:rPr lang="en-CA" dirty="0"/>
              <a:t>White space is key to grouping and isolating these important things.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Start with content first, placing the most important things first.</a:t>
            </a:r>
          </a:p>
          <a:p>
            <a:pPr lvl="1"/>
            <a:r>
              <a:rPr lang="en-CA" dirty="0"/>
              <a:t>Still feels empty?</a:t>
            </a:r>
          </a:p>
          <a:p>
            <a:pPr lvl="1"/>
            <a:r>
              <a:rPr lang="en-CA" dirty="0"/>
              <a:t>Now add some of those “Extra” visuals or icons.</a:t>
            </a:r>
          </a:p>
          <a:p>
            <a:pPr lvl="1"/>
            <a:r>
              <a:rPr lang="en-CA" dirty="0"/>
              <a:t>We will go over some examples	</a:t>
            </a:r>
          </a:p>
        </p:txBody>
      </p:sp>
    </p:spTree>
    <p:extLst>
      <p:ext uri="{BB962C8B-B14F-4D97-AF65-F5344CB8AC3E}">
        <p14:creationId xmlns:p14="http://schemas.microsoft.com/office/powerpoint/2010/main" val="682636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7796E-B2E3-43EA-B54C-2BF98F8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with Purpose: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34FC59-98E5-40AD-A899-5E3F0DCD8623}"/>
              </a:ext>
            </a:extLst>
          </p:cNvPr>
          <p:cNvSpPr txBox="1">
            <a:spLocks/>
          </p:cNvSpPr>
          <p:nvPr/>
        </p:nvSpPr>
        <p:spPr>
          <a:xfrm>
            <a:off x="2592925" y="1789305"/>
            <a:ext cx="8915400" cy="4286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Contrast:</a:t>
            </a:r>
          </a:p>
          <a:p>
            <a:pPr lvl="1"/>
            <a:r>
              <a:rPr lang="en-CA" dirty="0"/>
              <a:t>If something is important, it should stand out.</a:t>
            </a:r>
          </a:p>
          <a:p>
            <a:pPr lvl="1"/>
            <a:r>
              <a:rPr lang="en-CA" dirty="0"/>
              <a:t>But don’t let EVERYTHING stand out, then nothing ends up standing out.</a:t>
            </a:r>
          </a:p>
          <a:p>
            <a:pPr lvl="1"/>
            <a:r>
              <a:rPr lang="en-CA" dirty="0"/>
              <a:t>Consider accessibility though. Make sure fonts stand out enough to read.</a:t>
            </a:r>
          </a:p>
          <a:p>
            <a:pPr lvl="1"/>
            <a:endParaRPr lang="en-CA" dirty="0"/>
          </a:p>
          <a:p>
            <a:r>
              <a:rPr lang="en-CA" dirty="0"/>
              <a:t>Grouping:</a:t>
            </a:r>
          </a:p>
          <a:p>
            <a:pPr lvl="1"/>
            <a:r>
              <a:rPr lang="en-CA" dirty="0"/>
              <a:t>Similar things should be grouped together, simple.</a:t>
            </a:r>
          </a:p>
          <a:p>
            <a:pPr lvl="1"/>
            <a:r>
              <a:rPr lang="en-CA" dirty="0"/>
              <a:t>Be sure to think about people using it.</a:t>
            </a:r>
          </a:p>
          <a:p>
            <a:pPr lvl="1"/>
            <a:r>
              <a:rPr lang="en-CA" dirty="0"/>
              <a:t>Make the things most likely to be used the most, easiest to access.</a:t>
            </a:r>
          </a:p>
        </p:txBody>
      </p:sp>
    </p:spTree>
    <p:extLst>
      <p:ext uri="{BB962C8B-B14F-4D97-AF65-F5344CB8AC3E}">
        <p14:creationId xmlns:p14="http://schemas.microsoft.com/office/powerpoint/2010/main" val="1868322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7796E-B2E3-43EA-B54C-2BF98F8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Function: (JavaScript)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1C0DEA-04D0-4EA5-B4E0-FED05DD71493}"/>
              </a:ext>
            </a:extLst>
          </p:cNvPr>
          <p:cNvSpPr txBox="1">
            <a:spLocks/>
          </p:cNvSpPr>
          <p:nvPr/>
        </p:nvSpPr>
        <p:spPr>
          <a:xfrm>
            <a:off x="2592925" y="1789305"/>
            <a:ext cx="8915400" cy="1402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Recall:</a:t>
            </a:r>
          </a:p>
          <a:p>
            <a:pPr lvl="1"/>
            <a:r>
              <a:rPr lang="en-CA" dirty="0"/>
              <a:t>Buttons, Input, Information.</a:t>
            </a:r>
          </a:p>
          <a:p>
            <a:pPr lvl="1"/>
            <a:r>
              <a:rPr lang="en-CA" dirty="0"/>
              <a:t>What is the purpose of the design? What helps us achieve that?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46C620-7002-4962-BA75-0C1ECE9425FA}"/>
              </a:ext>
            </a:extLst>
          </p:cNvPr>
          <p:cNvSpPr txBox="1">
            <a:spLocks/>
          </p:cNvSpPr>
          <p:nvPr/>
        </p:nvSpPr>
        <p:spPr>
          <a:xfrm>
            <a:off x="2592925" y="3070196"/>
            <a:ext cx="8915400" cy="342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A Quick Overview:</a:t>
            </a:r>
          </a:p>
          <a:p>
            <a:r>
              <a:rPr lang="en-CA" dirty="0"/>
              <a:t>Make your functional elements purposeful.</a:t>
            </a:r>
          </a:p>
          <a:p>
            <a:pPr lvl="1"/>
            <a:r>
              <a:rPr lang="en-CA" dirty="0"/>
              <a:t>Again, less is more. Leave room for the important stuff.</a:t>
            </a:r>
          </a:p>
          <a:p>
            <a:endParaRPr lang="en-CA" dirty="0"/>
          </a:p>
          <a:p>
            <a:r>
              <a:rPr lang="en-CA" dirty="0"/>
              <a:t>Even posters have functional components.</a:t>
            </a:r>
          </a:p>
          <a:p>
            <a:pPr lvl="1"/>
            <a:r>
              <a:rPr lang="en-CA" dirty="0"/>
              <a:t>The goal of a poster is to deliver information.</a:t>
            </a:r>
          </a:p>
          <a:p>
            <a:pPr lvl="1"/>
            <a:r>
              <a:rPr lang="en-CA" dirty="0"/>
              <a:t>Aesthetic: Catches attention</a:t>
            </a:r>
          </a:p>
          <a:p>
            <a:pPr lvl="1"/>
            <a:r>
              <a:rPr lang="en-CA" dirty="0"/>
              <a:t>Typography: Delivers information </a:t>
            </a:r>
          </a:p>
          <a:p>
            <a:pPr lvl="2"/>
            <a:r>
              <a:rPr lang="en-CA" dirty="0"/>
              <a:t>(The more clear this part is, the more functional your poster will be)</a:t>
            </a:r>
          </a:p>
        </p:txBody>
      </p:sp>
    </p:spTree>
    <p:extLst>
      <p:ext uri="{BB962C8B-B14F-4D97-AF65-F5344CB8AC3E}">
        <p14:creationId xmlns:p14="http://schemas.microsoft.com/office/powerpoint/2010/main" val="2483545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587" y="2410577"/>
            <a:ext cx="8911687" cy="200674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ANY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88856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Let’s Get to the Fun Part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75439-C766-134A-A0D0-BE002D8B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Feel free to ask me Questions on Slack or Facebook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	Xavier Chanthavong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What are some things to plan for?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6314-CD63-4A2C-A143-799C57F1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05295"/>
            <a:ext cx="8915400" cy="3777622"/>
          </a:xfrm>
        </p:spPr>
        <p:txBody>
          <a:bodyPr>
            <a:normAutofit/>
          </a:bodyPr>
          <a:lstStyle/>
          <a:p>
            <a:r>
              <a:rPr lang="en-CA" dirty="0"/>
              <a:t>Organization:</a:t>
            </a:r>
          </a:p>
          <a:p>
            <a:pPr lvl="1"/>
            <a:r>
              <a:rPr lang="en-CA" dirty="0"/>
              <a:t>Physical: Some sort of hierarchy or structure.</a:t>
            </a:r>
          </a:p>
          <a:p>
            <a:pPr lvl="1"/>
            <a:r>
              <a:rPr lang="en-CA" dirty="0"/>
              <a:t>Thought: How do we manage each piece of the design?</a:t>
            </a:r>
          </a:p>
          <a:p>
            <a:r>
              <a:rPr lang="en-CA" dirty="0"/>
              <a:t>Theme:</a:t>
            </a:r>
          </a:p>
          <a:p>
            <a:pPr lvl="1"/>
            <a:r>
              <a:rPr lang="en-CA" dirty="0"/>
              <a:t>Physical: Colours, positioning, grouping, the “pattern”</a:t>
            </a:r>
          </a:p>
          <a:p>
            <a:pPr marL="457200" lvl="1" indent="0">
              <a:buNone/>
            </a:pPr>
            <a:r>
              <a:rPr lang="en-CA" dirty="0"/>
              <a:t>	(what you normally think of when you say design)</a:t>
            </a:r>
          </a:p>
          <a:p>
            <a:pPr lvl="1"/>
            <a:r>
              <a:rPr lang="en-CA" dirty="0"/>
              <a:t>Thought: How do each of these meet the purpose of your design.</a:t>
            </a:r>
          </a:p>
          <a:p>
            <a:r>
              <a:rPr lang="en-CA" dirty="0"/>
              <a:t>Function:</a:t>
            </a:r>
          </a:p>
          <a:p>
            <a:pPr lvl="1"/>
            <a:r>
              <a:rPr lang="en-CA" dirty="0"/>
              <a:t>Buttons, Input, Information.</a:t>
            </a:r>
          </a:p>
          <a:p>
            <a:pPr lvl="1"/>
            <a:r>
              <a:rPr lang="en-CA" dirty="0"/>
              <a:t>What is the purpose of the design? What helps us achieve that?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CA63-F962-49F4-BED4-C5ECED26A25E}"/>
              </a:ext>
            </a:extLst>
          </p:cNvPr>
          <p:cNvSpPr txBox="1"/>
          <p:nvPr/>
        </p:nvSpPr>
        <p:spPr>
          <a:xfrm>
            <a:off x="2040582" y="5875333"/>
            <a:ext cx="982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There are TON of categories or ways to break this down, and things I will inevitably miss</a:t>
            </a:r>
          </a:p>
          <a:p>
            <a:r>
              <a:rPr lang="en-CA" dirty="0"/>
              <a:t>But I chose to do it this way for a reason</a:t>
            </a:r>
          </a:p>
        </p:txBody>
      </p:sp>
    </p:spTree>
    <p:extLst>
      <p:ext uri="{BB962C8B-B14F-4D97-AF65-F5344CB8AC3E}">
        <p14:creationId xmlns:p14="http://schemas.microsoft.com/office/powerpoint/2010/main" val="46712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587" y="2340241"/>
            <a:ext cx="8911687" cy="200674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Is there a reason I chose to break things down this way?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6722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587" y="2410577"/>
            <a:ext cx="8911687" cy="200674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Yes.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5609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598" y="923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Looking into Web Design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D8746A0-DB52-4BC1-8A9A-795A2D6D1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17" b="95775" l="3086" r="94766">
                        <a14:foregroundMark x1="3086" y1="38662" x2="3086" y2="38662"/>
                        <a14:foregroundMark x1="10938" y1="52606" x2="10938" y2="52606"/>
                        <a14:foregroundMark x1="15586" y1="50986" x2="15586" y2="50986"/>
                        <a14:foregroundMark x1="18555" y1="51690" x2="18555" y2="51690"/>
                        <a14:foregroundMark x1="16758" y1="95845" x2="16758" y2="95845"/>
                        <a14:foregroundMark x1="6055" y1="41408" x2="9258" y2="87113"/>
                        <a14:foregroundMark x1="9258" y1="87113" x2="16523" y2="94577"/>
                        <a14:foregroundMark x1="16523" y1="94577" x2="23242" y2="90563"/>
                        <a14:foregroundMark x1="23242" y1="90563" x2="27070" y2="79507"/>
                        <a14:foregroundMark x1="27070" y1="79507" x2="29922" y2="48944"/>
                        <a14:foregroundMark x1="29922" y1="48944" x2="22031" y2="43028"/>
                        <a14:foregroundMark x1="22031" y1="43028" x2="14297" y2="42817"/>
                        <a14:foregroundMark x1="14297" y1="42817" x2="9063" y2="51549"/>
                        <a14:foregroundMark x1="9063" y1="51549" x2="19922" y2="82958"/>
                        <a14:foregroundMark x1="19922" y1="82958" x2="23984" y2="46197"/>
                        <a14:foregroundMark x1="23984" y1="46197" x2="7930" y2="71972"/>
                        <a14:foregroundMark x1="7930" y1="71972" x2="7344" y2="74225"/>
                        <a14:foregroundMark x1="68906" y1="39789" x2="72734" y2="83099"/>
                        <a14:foregroundMark x1="72734" y1="83099" x2="79414" y2="90634"/>
                        <a14:foregroundMark x1="79414" y1="90634" x2="87148" y2="90211"/>
                        <a14:foregroundMark x1="87148" y1="90211" x2="92148" y2="78592"/>
                        <a14:foregroundMark x1="92148" y1="78592" x2="94766" y2="48592"/>
                        <a14:foregroundMark x1="94766" y1="48592" x2="89375" y2="40000"/>
                        <a14:foregroundMark x1="89375" y1="40000" x2="71992" y2="40000"/>
                        <a14:foregroundMark x1="76133" y1="51690" x2="84023" y2="50704"/>
                        <a14:foregroundMark x1="84023" y1="50704" x2="88789" y2="61690"/>
                        <a14:foregroundMark x1="88789" y1="61690" x2="80156" y2="65000"/>
                        <a14:foregroundMark x1="80156" y1="65000" x2="88008" y2="68521"/>
                        <a14:foregroundMark x1="88008" y1="68521" x2="87227" y2="81901"/>
                        <a14:foregroundMark x1="87227" y1="81901" x2="79727" y2="82817"/>
                        <a14:foregroundMark x1="79727" y1="82817" x2="75352" y2="71620"/>
                        <a14:foregroundMark x1="75352" y1="71620" x2="75352" y2="72394"/>
                        <a14:backgroundMark x1="45938" y1="6972" x2="46953" y2="6972"/>
                        <a14:backgroundMark x1="27617" y1="28169" x2="26719" y2="28380"/>
                        <a14:backgroundMark x1="26445" y1="29085" x2="27344" y2="28380"/>
                        <a14:backgroundMark x1="26445" y1="27465" x2="27617" y2="29577"/>
                        <a14:backgroundMark x1="47109" y1="6056" x2="47109" y2="5352"/>
                        <a14:backgroundMark x1="5938" y1="26549" x2="20703" y2="25986"/>
                        <a14:backgroundMark x1="20703" y1="25986" x2="25547" y2="27254"/>
                        <a14:backgroundMark x1="9141" y1="21197" x2="9688" y2="33944"/>
                        <a14:backgroundMark x1="9688" y1="33944" x2="27930" y2="26901"/>
                        <a14:backgroundMark x1="27930" y1="26901" x2="27734" y2="25352"/>
                        <a14:backgroundMark x1="50469" y1="8169" x2="58594" y2="7958"/>
                        <a14:backgroundMark x1="58594" y1="7958" x2="40156" y2="8028"/>
                        <a14:backgroundMark x1="40156" y1="8028" x2="53359" y2="7254"/>
                        <a14:backgroundMark x1="53359" y1="7254" x2="39609" y2="10493"/>
                        <a14:backgroundMark x1="39609" y1="10493" x2="55430" y2="6479"/>
                        <a14:backgroundMark x1="55430" y1="6479" x2="43594" y2="8310"/>
                        <a14:backgroundMark x1="43594" y1="8310" x2="56016" y2="7465"/>
                        <a14:backgroundMark x1="56016" y1="7465" x2="45352" y2="9155"/>
                        <a14:backgroundMark x1="45352" y1="9155" x2="57773" y2="7465"/>
                        <a14:backgroundMark x1="57773" y1="7465" x2="44141" y2="9507"/>
                        <a14:backgroundMark x1="44141" y1="9507" x2="60039" y2="5493"/>
                        <a14:backgroundMark x1="60039" y1="5493" x2="48867" y2="5704"/>
                        <a14:backgroundMark x1="48867" y1="5704" x2="58164" y2="2113"/>
                        <a14:backgroundMark x1="58164" y1="2113" x2="57813" y2="3732"/>
                        <a14:backgroundMark x1="48398" y1="1197" x2="49180" y2="3944"/>
                        <a14:backgroundMark x1="3477" y1="26972" x2="22109" y2="22042"/>
                        <a14:backgroundMark x1="22109" y1="22042" x2="12617" y2="24437"/>
                        <a14:backgroundMark x1="12617" y1="24437" x2="23125" y2="23592"/>
                        <a14:backgroundMark x1="23125" y1="23592" x2="16250" y2="27324"/>
                        <a14:backgroundMark x1="16250" y1="27324" x2="28711" y2="24648"/>
                        <a14:backgroundMark x1="28711" y1="24648" x2="18867" y2="28803"/>
                        <a14:backgroundMark x1="18867" y1="28803" x2="27305" y2="30563"/>
                        <a14:backgroundMark x1="27305" y1="30563" x2="29023" y2="30493"/>
                        <a14:backgroundMark x1="15469" y1="27465" x2="11992" y2="28592"/>
                        <a14:backgroundMark x1="14063" y1="26761" x2="11875" y2="29577"/>
                        <a14:backgroundMark x1="9414" y1="24225" x2="6680" y2="30493"/>
                        <a14:backgroundMark x1="9258" y1="29085" x2="5391" y2="32113"/>
                        <a14:backgroundMark x1="9258" y1="30986" x2="6289" y2="27254"/>
                        <a14:backgroundMark x1="7617" y1="27254" x2="5781" y2="24648"/>
                        <a14:backgroundMark x1="5273" y1="24648" x2="5938" y2="21620"/>
                        <a14:backgroundMark x1="47617" y1="5563" x2="47891" y2="4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91532" y="3842362"/>
            <a:ext cx="4798077" cy="2661434"/>
          </a:xfr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91292AA4-4D4D-49DA-B242-2C6EF6583A9B}"/>
              </a:ext>
            </a:extLst>
          </p:cNvPr>
          <p:cNvSpPr txBox="1">
            <a:spLocks/>
          </p:cNvSpPr>
          <p:nvPr/>
        </p:nvSpPr>
        <p:spPr>
          <a:xfrm>
            <a:off x="3456119" y="2324678"/>
            <a:ext cx="3025360" cy="1238767"/>
          </a:xfrm>
          <a:prstGeom prst="rect">
            <a:avLst/>
          </a:prstGeom>
          <a:solidFill>
            <a:srgbClr val="454F54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Organization: HTML</a:t>
            </a:r>
          </a:p>
          <a:p>
            <a:r>
              <a:rPr lang="en-CA" dirty="0"/>
              <a:t>Theme: CSS</a:t>
            </a:r>
          </a:p>
          <a:p>
            <a:r>
              <a:rPr lang="en-CA" dirty="0"/>
              <a:t>Function: JavaScript</a:t>
            </a:r>
          </a:p>
        </p:txBody>
      </p:sp>
    </p:spTree>
    <p:extLst>
      <p:ext uri="{BB962C8B-B14F-4D97-AF65-F5344CB8AC3E}">
        <p14:creationId xmlns:p14="http://schemas.microsoft.com/office/powerpoint/2010/main" val="369259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587" y="2340241"/>
            <a:ext cx="8911687" cy="200674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Okay, cool.</a:t>
            </a:r>
            <a:br>
              <a:rPr lang="en-US" dirty="0"/>
            </a:br>
            <a:r>
              <a:rPr lang="en-US" dirty="0"/>
              <a:t>How do I apply these to a website?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6069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587" y="2410577"/>
            <a:ext cx="8911687" cy="200674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Yes.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7035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587" y="2410577"/>
            <a:ext cx="8911687" cy="200674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Just kidding… </a:t>
            </a:r>
            <a:br>
              <a:rPr lang="en-US" dirty="0"/>
            </a:br>
            <a:r>
              <a:rPr lang="en-US" dirty="0"/>
              <a:t>let’s break it down.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351369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8F5F2-61AB-4CE6-A5E3-F34B87B0EE42}">
  <ds:schemaRefs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 plan Wisp design</Template>
  <TotalTime>0</TotalTime>
  <Words>1000</Words>
  <Application>Microsoft Office PowerPoint</Application>
  <PresentationFormat>Widescreen</PresentationFormat>
  <Paragraphs>157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Wisp</vt:lpstr>
      <vt:lpstr>Design Workshop</vt:lpstr>
      <vt:lpstr>What is Design?</vt:lpstr>
      <vt:lpstr>What are some things to plan for?</vt:lpstr>
      <vt:lpstr>Q  Is there a reason I chose to break things down this way?</vt:lpstr>
      <vt:lpstr>A  Yes.</vt:lpstr>
      <vt:lpstr>Looking into Web Design</vt:lpstr>
      <vt:lpstr>Q  Okay, cool. How do I apply these to a website?</vt:lpstr>
      <vt:lpstr>A  Yes.</vt:lpstr>
      <vt:lpstr>A  Just kidding…  let’s break it down.</vt:lpstr>
      <vt:lpstr>Organization: (HTML)</vt:lpstr>
      <vt:lpstr>Physical Organization: (HTML)</vt:lpstr>
      <vt:lpstr>Wikipedia…</vt:lpstr>
      <vt:lpstr>See the difference?</vt:lpstr>
      <vt:lpstr>Little change, BIG difference.</vt:lpstr>
      <vt:lpstr>Where are the Frames?</vt:lpstr>
      <vt:lpstr>F - Frame</vt:lpstr>
      <vt:lpstr>Z - Frame</vt:lpstr>
      <vt:lpstr>Managing Everything: (HTML)</vt:lpstr>
      <vt:lpstr>Managing Everything: (HTML)</vt:lpstr>
      <vt:lpstr>Web Frameworks:</vt:lpstr>
      <vt:lpstr>Theme: (CSS)</vt:lpstr>
      <vt:lpstr>Designing with Purpose:</vt:lpstr>
      <vt:lpstr>Designing with Purpose:</vt:lpstr>
      <vt:lpstr>Function: (JavaScript)</vt:lpstr>
      <vt:lpstr>ANY  Questions?</vt:lpstr>
      <vt:lpstr>Let’s Get to the Fun 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2019-02-15T01:14:51Z</dcterms:created>
  <dcterms:modified xsi:type="dcterms:W3CDTF">2019-02-15T03:02:03Z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