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4"/>
  </p:sldMasterIdLst>
  <p:notesMasterIdLst>
    <p:notesMasterId r:id="rId25"/>
  </p:notesMasterIdLst>
  <p:sldIdLst>
    <p:sldId id="256" r:id="rId5"/>
    <p:sldId id="257" r:id="rId6"/>
    <p:sldId id="279" r:id="rId7"/>
    <p:sldId id="270" r:id="rId8"/>
    <p:sldId id="269" r:id="rId9"/>
    <p:sldId id="271" r:id="rId10"/>
    <p:sldId id="272" r:id="rId11"/>
    <p:sldId id="273" r:id="rId12"/>
    <p:sldId id="274" r:id="rId13"/>
    <p:sldId id="280" r:id="rId14"/>
    <p:sldId id="275" r:id="rId15"/>
    <p:sldId id="276" r:id="rId16"/>
    <p:sldId id="277" r:id="rId17"/>
    <p:sldId id="278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/>
    <p:restoredTop sz="96296"/>
  </p:normalViewPr>
  <p:slideViewPr>
    <p:cSldViewPr snapToGrid="0" snapToObjects="1">
      <p:cViewPr varScale="1">
        <p:scale>
          <a:sx n="83" d="100"/>
          <a:sy n="83" d="100"/>
        </p:scale>
        <p:origin x="426" y="120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A95D8-7DC0-4C50-8453-F559885114F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1354-505C-47DA-9D79-CA93A5402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r>
              <a:rPr lang="en-GB" dirty="0"/>
              <a:t> packages</a:t>
            </a:r>
          </a:p>
          <a:p>
            <a:r>
              <a:rPr lang="en-GB" dirty="0"/>
              <a:t>Top level contains all other </a:t>
            </a:r>
            <a:r>
              <a:rPr lang="en-GB" dirty="0" err="1"/>
              <a:t>pacvkages</a:t>
            </a:r>
            <a:r>
              <a:rPr lang="en-GB" dirty="0"/>
              <a:t> and the tensor library</a:t>
            </a:r>
          </a:p>
          <a:p>
            <a:r>
              <a:rPr lang="en-GB" dirty="0" err="1"/>
              <a:t>Nn</a:t>
            </a:r>
            <a:r>
              <a:rPr lang="en-GB" dirty="0"/>
              <a:t> layers weights and forward functions</a:t>
            </a:r>
          </a:p>
          <a:p>
            <a:r>
              <a:rPr lang="en-GB" dirty="0" err="1"/>
              <a:t>Autograd</a:t>
            </a:r>
            <a:r>
              <a:rPr lang="en-GB" dirty="0"/>
              <a:t> handles derivatives</a:t>
            </a:r>
          </a:p>
          <a:p>
            <a:r>
              <a:rPr lang="en-GB" dirty="0"/>
              <a:t>Gives loss and activation functions</a:t>
            </a:r>
          </a:p>
          <a:p>
            <a:r>
              <a:rPr lang="en-GB" dirty="0"/>
              <a:t>Optimisation </a:t>
            </a:r>
            <a:r>
              <a:rPr lang="en-GB" dirty="0" err="1"/>
              <a:t>alogrithims</a:t>
            </a:r>
            <a:r>
              <a:rPr lang="en-GB" dirty="0"/>
              <a:t> e.g. SGD</a:t>
            </a:r>
          </a:p>
          <a:p>
            <a:r>
              <a:rPr lang="en-GB" dirty="0"/>
              <a:t>Utils data sets and loaders</a:t>
            </a:r>
          </a:p>
          <a:p>
            <a:r>
              <a:rPr lang="en-GB" dirty="0"/>
              <a:t>Vision popular </a:t>
            </a:r>
            <a:r>
              <a:rPr lang="en-GB" dirty="0" err="1"/>
              <a:t>datasetrs</a:t>
            </a:r>
            <a:r>
              <a:rPr lang="en-GB" dirty="0"/>
              <a:t> image </a:t>
            </a:r>
            <a:r>
              <a:rPr lang="en-GB" dirty="0" err="1"/>
              <a:t>transofrmation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1354-505C-47DA-9D79-CA93A54024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Symbolic more efficient as memory can be reused</a:t>
            </a:r>
          </a:p>
          <a:p>
            <a:r>
              <a:rPr lang="en-GB" dirty="0"/>
              <a:t>Imperative more </a:t>
            </a:r>
            <a:r>
              <a:rPr lang="en-GB" dirty="0" err="1"/>
              <a:t>flexilbe</a:t>
            </a:r>
            <a:r>
              <a:rPr lang="en-GB" dirty="0"/>
              <a:t> print in the middle of computation and loops inn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1354-505C-47DA-9D79-CA93A54024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7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5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5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416015" y="4221652"/>
            <a:ext cx="701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" panose="020B0503020202020204" pitchFamily="34" charset="0"/>
              </a:rPr>
              <a:t>Advanced Workshop 3: </a:t>
            </a:r>
            <a:r>
              <a:rPr lang="en-US" sz="3600" dirty="0" err="1">
                <a:latin typeface="Avenir Next" panose="020B0503020202020204" pitchFamily="34" charset="0"/>
              </a:rPr>
              <a:t>PyTorch</a:t>
            </a:r>
            <a:r>
              <a:rPr lang="en-US" sz="3600" dirty="0">
                <a:latin typeface="Avenir Next" panose="020B0503020202020204" pitchFamily="34" charset="0"/>
              </a:rPr>
              <a:t>, GPUs and Tensors</a:t>
            </a:r>
          </a:p>
        </p:txBody>
      </p:sp>
    </p:spTree>
    <p:extLst>
      <p:ext uri="{BB962C8B-B14F-4D97-AF65-F5344CB8AC3E}">
        <p14:creationId xmlns:p14="http://schemas.microsoft.com/office/powerpoint/2010/main" val="36098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eForce RTX 3090 Graphics Card | NVIDIA">
            <a:extLst>
              <a:ext uri="{FF2B5EF4-FFF2-40B4-BE49-F238E27FC236}">
                <a16:creationId xmlns:a16="http://schemas.microsoft.com/office/drawing/2014/main" id="{2FAF2DFA-CF65-4107-BCAB-90488A0AF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80" y="2240428"/>
            <a:ext cx="5273239" cy="23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2DC2-4601-4A57-B5C7-8112A100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</a:t>
            </a:r>
            <a:r>
              <a:rPr lang="en-GB" sz="2800" dirty="0"/>
              <a:t>s</a:t>
            </a:r>
            <a:endParaRPr lang="en-GB" dirty="0"/>
          </a:p>
        </p:txBody>
      </p:sp>
      <p:pic>
        <p:nvPicPr>
          <p:cNvPr id="3074" name="Picture 2" descr="GeForce RTX 3090 Graphics Card | NVIDIA">
            <a:extLst>
              <a:ext uri="{FF2B5EF4-FFF2-40B4-BE49-F238E27FC236}">
                <a16:creationId xmlns:a16="http://schemas.microsoft.com/office/drawing/2014/main" id="{6A237FB3-2755-413E-9FBE-BE717B1AA1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3" y="2240428"/>
            <a:ext cx="5273239" cy="23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607BA3-74D7-48DF-A8DB-B81FDC1A6E7A}"/>
              </a:ext>
            </a:extLst>
          </p:cNvPr>
          <p:cNvSpPr txBox="1"/>
          <p:nvPr/>
        </p:nvSpPr>
        <p:spPr>
          <a:xfrm>
            <a:off x="1391478" y="2372139"/>
            <a:ext cx="59369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Graphics processing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Parallel computing – broken down, smaller computations, can be carried out in parallel, then synchronised to give final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more cores the more parallel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CPUs 4-16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GPUs thousands of cores (10496)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NNs are very parallel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8B59-88CA-4CD2-9FF3-A0CF13D5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14A4A2-7975-4903-BAA3-0B2D826B43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701940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0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D559-CDF1-4B30-AE59-D7B6C3AD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8E4A-BBD5-4C66-AB88-F3AA1985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platform (API)</a:t>
            </a:r>
          </a:p>
          <a:p>
            <a:r>
              <a:rPr lang="en-GB" dirty="0"/>
              <a:t>Pairs with their hardware</a:t>
            </a:r>
          </a:p>
          <a:p>
            <a:r>
              <a:rPr lang="en-GB" dirty="0"/>
              <a:t>Can accelerate computation</a:t>
            </a:r>
          </a:p>
          <a:p>
            <a:r>
              <a:rPr lang="en-GB" dirty="0"/>
              <a:t>Can download for free</a:t>
            </a:r>
          </a:p>
          <a:p>
            <a:r>
              <a:rPr lang="en-GB" dirty="0" err="1"/>
              <a:t>PyTorch</a:t>
            </a:r>
            <a:r>
              <a:rPr lang="en-GB" dirty="0"/>
              <a:t> has CUDA built in</a:t>
            </a:r>
          </a:p>
          <a:p>
            <a:r>
              <a:rPr lang="en-GB" dirty="0"/>
              <a:t>Supports multiple GPUs</a:t>
            </a:r>
          </a:p>
        </p:txBody>
      </p:sp>
      <p:pic>
        <p:nvPicPr>
          <p:cNvPr id="5122" name="Picture 2" descr="NVIDIA Announces Financial Results for Fourth Quarter and Fiscal 2015 |  NVIDIA Newsroom">
            <a:extLst>
              <a:ext uri="{FF2B5EF4-FFF2-40B4-BE49-F238E27FC236}">
                <a16:creationId xmlns:a16="http://schemas.microsoft.com/office/drawing/2014/main" id="{B10CA644-17E0-435D-8E51-966545E4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315499"/>
            <a:ext cx="3956602" cy="22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86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5B4-126B-42D4-AB73-34039F86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vs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C0BD-3F14-4EDC-8A9F-2A333284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faster for specialised tasks</a:t>
            </a:r>
          </a:p>
          <a:p>
            <a:r>
              <a:rPr lang="en-GB" dirty="0"/>
              <a:t>Moving data from CPU to GPU is costly therefore computation may be slower for a simple task</a:t>
            </a:r>
          </a:p>
          <a:p>
            <a:r>
              <a:rPr lang="en-GB" dirty="0"/>
              <a:t>Not good for breaking down small tasks to even smaller tasks</a:t>
            </a:r>
          </a:p>
        </p:txBody>
      </p:sp>
    </p:spTree>
    <p:extLst>
      <p:ext uri="{BB962C8B-B14F-4D97-AF65-F5344CB8AC3E}">
        <p14:creationId xmlns:p14="http://schemas.microsoft.com/office/powerpoint/2010/main" val="246947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ubik&amp;#39;s Cube 3x3 from Ideal : John Adams: Amazon.co.uk: Toys &amp;amp; Games">
            <a:extLst>
              <a:ext uri="{FF2B5EF4-FFF2-40B4-BE49-F238E27FC236}">
                <a16:creationId xmlns:a16="http://schemas.microsoft.com/office/drawing/2014/main" id="{B44A09D1-20F4-43C1-A830-CFC439C8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87" y="1507516"/>
            <a:ext cx="4097426" cy="49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2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BD80-19A7-4C65-ABB2-519026CD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9AAD-4BA9-4047-B031-068085E3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tensor is an n dimensional array</a:t>
            </a:r>
            <a:endParaRPr lang="en-GB" dirty="0"/>
          </a:p>
          <a:p>
            <a:r>
              <a:rPr lang="en-GB" dirty="0"/>
              <a:t>Primary data structure</a:t>
            </a:r>
          </a:p>
          <a:p>
            <a:r>
              <a:rPr lang="en-GB" dirty="0"/>
              <a:t>Represents inputs, outputs and transformations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ED8483-5ABC-457B-B7B4-DD4C3B711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47515"/>
              </p:ext>
            </p:extLst>
          </p:nvPr>
        </p:nvGraphicFramePr>
        <p:xfrm>
          <a:off x="2199269" y="4413572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99790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00995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103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Indexes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9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2d-array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nd</a:t>
                      </a:r>
                      <a:r>
                        <a:rPr lang="en-GB" dirty="0"/>
                        <a:t>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nd</a:t>
                      </a:r>
                      <a:r>
                        <a:rPr lang="en-GB" dirty="0"/>
                        <a:t>-tensor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3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79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D05E-3ACC-43CB-B5F9-0D56260B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BE0ED-BFB4-4D01-9AC1-74D9A256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77" y="2330488"/>
            <a:ext cx="19050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B5084-1FFE-4A25-87B8-F97A10C9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7" y="2721013"/>
            <a:ext cx="723900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FCBFDC-94AB-43A9-991B-915712F5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94" y="3142436"/>
            <a:ext cx="266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B22DA-BBBB-43FB-9A1F-B728CD48D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494" y="3692912"/>
            <a:ext cx="1171575" cy="15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9DE455-3A00-4DF7-927B-0807C1BC4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94" y="5452946"/>
            <a:ext cx="123825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63C2CE-2B88-49A4-B149-0B56BC25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94" y="6087082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8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0309-3369-4B54-8C1A-F6E4C70A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Rank, axes and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4AAC-0706-4972-A3C2-80075A3D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Rank: refers to number of dimension (number of axes)</a:t>
            </a:r>
          </a:p>
          <a:p>
            <a:r>
              <a:rPr lang="en-GB" dirty="0"/>
              <a:t>Axis: specific dimension of a tensor</a:t>
            </a:r>
          </a:p>
          <a:p>
            <a:r>
              <a:rPr lang="en-GB" dirty="0"/>
              <a:t>Axis length: how many indexes are available along each axis</a:t>
            </a:r>
          </a:p>
          <a:p>
            <a:r>
              <a:rPr lang="en-GB" dirty="0"/>
              <a:t>Shape: length of each axis of a tensor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B4F22-BF21-4BE5-ACD9-4A4BD48041FE}"/>
              </a:ext>
            </a:extLst>
          </p:cNvPr>
          <p:cNvSpPr txBox="1"/>
          <p:nvPr/>
        </p:nvSpPr>
        <p:spPr>
          <a:xfrm>
            <a:off x="4343399" y="4418775"/>
            <a:ext cx="63506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dd = [</a:t>
            </a:r>
          </a:p>
          <a:p>
            <a:r>
              <a:rPr lang="en-GB" sz="3200" dirty="0"/>
              <a:t>[1,2,3],</a:t>
            </a:r>
          </a:p>
          <a:p>
            <a:r>
              <a:rPr lang="en-GB" sz="3200" dirty="0"/>
              <a:t>[4,5,6],</a:t>
            </a:r>
          </a:p>
          <a:p>
            <a:r>
              <a:rPr lang="en-GB" sz="3200" dirty="0"/>
              <a:t>[7,8,9]</a:t>
            </a:r>
          </a:p>
          <a:p>
            <a:r>
              <a:rPr lang="en-GB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343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65650-8711-4B5B-8F3F-872860E7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28" y="2281237"/>
            <a:ext cx="1485900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46DAE-5585-49E2-9121-7757791A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2828924"/>
            <a:ext cx="262890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5F1C6-58A8-4EF9-AF5A-AA6CE0B5F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572" y="2705099"/>
            <a:ext cx="2095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3861-7736-D645-A750-CDA53EE1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FEA-DE3B-7A49-8016-82D796E1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751"/>
            <a:ext cx="9905999" cy="409257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venir Next" panose="020B0503020202020204" pitchFamily="34" charset="0"/>
              </a:rPr>
              <a:t>PyTorch</a:t>
            </a:r>
            <a:r>
              <a:rPr lang="en-US" dirty="0">
                <a:latin typeface="Avenir Next" panose="020B0503020202020204" pitchFamily="34" charset="0"/>
              </a:rPr>
              <a:t> Explained</a:t>
            </a:r>
          </a:p>
          <a:p>
            <a:r>
              <a:rPr lang="en-US" dirty="0">
                <a:latin typeface="Avenir Next" panose="020B0503020202020204" pitchFamily="34" charset="0"/>
              </a:rPr>
              <a:t>Why deep learning uses GPUs</a:t>
            </a:r>
          </a:p>
          <a:p>
            <a:r>
              <a:rPr lang="en-US" dirty="0">
                <a:latin typeface="Avenir Next" panose="020B0503020202020204" pitchFamily="34" charset="0"/>
              </a:rPr>
              <a:t>Tensors explained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6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3513FD-EA6D-453B-A5DD-01391D2ECFE7}"/>
              </a:ext>
            </a:extLst>
          </p:cNvPr>
          <p:cNvSpPr txBox="1"/>
          <p:nvPr/>
        </p:nvSpPr>
        <p:spPr>
          <a:xfrm>
            <a:off x="1279355" y="392132"/>
            <a:ext cx="1057693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torch </a:t>
            </a:r>
          </a:p>
          <a:p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autograd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Variable </a:t>
            </a:r>
          </a:p>
          <a:p>
            <a:endParaRPr lang="en-GB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FloatTensor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D_in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D_out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GB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Variable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D_in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Variable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D_out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w1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Variable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D_in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w2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Variable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D_out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1e-6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range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GB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mm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w1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clamp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mm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w2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en-GB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backward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w1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w1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w2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w2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w1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zero_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GB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w2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zero_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1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 and Microsoft launch PyTorch Enterprise Support Program |  VentureBeat">
            <a:extLst>
              <a:ext uri="{FF2B5EF4-FFF2-40B4-BE49-F238E27FC236}">
                <a16:creationId xmlns:a16="http://schemas.microsoft.com/office/drawing/2014/main" id="{7B918FD5-7698-4DEA-97C6-055377F8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96" y="1685347"/>
            <a:ext cx="6974608" cy="348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52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C39-1FEF-45B3-99D9-C8ED5117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E4CA-4F96-438A-825C-45CCB688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Torch – machine learning framework, based Lua language</a:t>
            </a:r>
          </a:p>
          <a:p>
            <a:r>
              <a:rPr lang="en-GB" dirty="0"/>
              <a:t>Modularity</a:t>
            </a:r>
          </a:p>
          <a:p>
            <a:r>
              <a:rPr lang="en-GB" dirty="0"/>
              <a:t>Torch was becoming outdated, Torch founders created a new tool based on torch called </a:t>
            </a:r>
            <a:r>
              <a:rPr lang="en-GB" dirty="0" err="1"/>
              <a:t>PyTorch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56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321A-6877-1C40-AA4C-95B745E3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196"/>
            <a:ext cx="9905998" cy="1478570"/>
          </a:xfrm>
        </p:spPr>
        <p:txBody>
          <a:bodyPr/>
          <a:lstStyle/>
          <a:p>
            <a:r>
              <a:rPr lang="en-US" dirty="0" err="1">
                <a:latin typeface="Avenir Next" panose="020B0503020202020204" pitchFamily="34" charset="0"/>
              </a:rPr>
              <a:t>Pytorch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E4C9-F721-FB44-9C78-EF22EFCA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87" y="1551880"/>
            <a:ext cx="6471622" cy="49929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PyTorch</a:t>
            </a:r>
            <a:r>
              <a:rPr lang="en-US" dirty="0"/>
              <a:t>: deep learning framework and a scientific computing package</a:t>
            </a:r>
          </a:p>
          <a:p>
            <a:pPr algn="just"/>
            <a:r>
              <a:rPr lang="en-US" dirty="0"/>
              <a:t>Scientific computing mostly derived from </a:t>
            </a:r>
            <a:r>
              <a:rPr lang="en-US" dirty="0" err="1"/>
              <a:t>PyTorch’s</a:t>
            </a:r>
            <a:r>
              <a:rPr lang="en-US" dirty="0"/>
              <a:t> tensor library and operations.</a:t>
            </a:r>
          </a:p>
          <a:p>
            <a:pPr algn="just"/>
            <a:r>
              <a:rPr lang="en-US" dirty="0"/>
              <a:t>A tensor is an n dimensional array</a:t>
            </a:r>
          </a:p>
          <a:p>
            <a:pPr algn="just"/>
            <a:r>
              <a:rPr lang="en-US" dirty="0"/>
              <a:t>Tensors are important for DL and NNs as they are the data structures used for building and training NNs</a:t>
            </a:r>
          </a:p>
          <a:p>
            <a:pPr algn="just"/>
            <a:r>
              <a:rPr lang="en-US" dirty="0"/>
              <a:t>GPU support built in</a:t>
            </a:r>
          </a:p>
          <a:p>
            <a:pPr algn="just"/>
            <a:r>
              <a:rPr lang="en-US" dirty="0"/>
              <a:t>Critical functions in C/C++</a:t>
            </a:r>
          </a:p>
        </p:txBody>
      </p:sp>
      <p:pic>
        <p:nvPicPr>
          <p:cNvPr id="1026" name="Picture 2" descr="Facebook and Microsoft launch PyTorch Enterprise Support Program |  VentureBeat">
            <a:extLst>
              <a:ext uri="{FF2B5EF4-FFF2-40B4-BE49-F238E27FC236}">
                <a16:creationId xmlns:a16="http://schemas.microsoft.com/office/drawing/2014/main" id="{764E07D3-38BF-457B-A235-ACA61BC9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09" y="821987"/>
            <a:ext cx="4158449" cy="207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bik&amp;#39;s Cube 3x3 from Ideal : John Adams: Amazon.co.uk: Toys &amp;amp; Games">
            <a:extLst>
              <a:ext uri="{FF2B5EF4-FFF2-40B4-BE49-F238E27FC236}">
                <a16:creationId xmlns:a16="http://schemas.microsoft.com/office/drawing/2014/main" id="{3D64621E-5620-4B0F-880D-0A382334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7" y="3834778"/>
            <a:ext cx="2514932" cy="302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6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A8BC-EDA1-4400-B1FC-667A6973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GB" dirty="0" err="1"/>
              <a:t>Pytorch</a:t>
            </a:r>
            <a:r>
              <a:rPr lang="en-GB" dirty="0"/>
              <a:t> packages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F37C4A8-E7CB-476B-BCB5-C3F26F4C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2697" y="2249487"/>
            <a:ext cx="7083428" cy="3541714"/>
          </a:xfrm>
          <a:noFill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6BFA2F8-D032-4BB7-84C2-42CA2E96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931" y="6100982"/>
            <a:ext cx="69689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conda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 install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pytorch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torchvision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torchaudio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cudatoolkit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=10.2 -c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pytorch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0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D67A-9FE6-4697-ADFD-C73DE62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C97C-675F-4FFF-AC4E-7CECA2B6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 package</a:t>
            </a:r>
          </a:p>
          <a:p>
            <a:r>
              <a:rPr lang="en-GB" dirty="0"/>
              <a:t>Building NN from scratch</a:t>
            </a:r>
          </a:p>
          <a:p>
            <a:r>
              <a:rPr lang="en-GB" dirty="0"/>
              <a:t>Deeper understanding of NNs</a:t>
            </a:r>
          </a:p>
          <a:p>
            <a:r>
              <a:rPr lang="en-GB" dirty="0"/>
              <a:t>Designed to be an extension of python, so is easy to debug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3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5C4-B8E8-408F-BECD-C1CF0E7B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B71E-36BE-4380-A14A-A2C8353E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7253"/>
            <a:ext cx="9905999" cy="3541714"/>
          </a:xfrm>
        </p:spPr>
        <p:txBody>
          <a:bodyPr/>
          <a:lstStyle/>
          <a:p>
            <a:r>
              <a:rPr lang="en-GB" dirty="0"/>
              <a:t>Imperative programming: performs computation as you perform it</a:t>
            </a:r>
          </a:p>
          <a:p>
            <a:r>
              <a:rPr lang="en-GB" dirty="0"/>
              <a:t>Symbolic programming: creates adds to a computation graph at each operation. Computation happens at the last step of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8347C-A5DF-4AA0-B6E3-0DA3E2E5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3" y="4166605"/>
            <a:ext cx="6010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F7EF-43C0-4269-8C86-8D92BE29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93B-CB9C-42D1-B4B7-BABDEACA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 flow: first assembles a graph the uses session to execute operations in the graph</a:t>
            </a:r>
          </a:p>
          <a:p>
            <a:r>
              <a:rPr lang="en-GB" dirty="0"/>
              <a:t>Can optimise the graph at the start, so can be more efficiently ran in parallel</a:t>
            </a:r>
          </a:p>
          <a:p>
            <a:r>
              <a:rPr lang="en-GB" dirty="0"/>
              <a:t>Work well for feedforward NNs or convolution networks</a:t>
            </a:r>
          </a:p>
          <a:p>
            <a:r>
              <a:rPr lang="en-GB" dirty="0" err="1"/>
              <a:t>Pytorch</a:t>
            </a:r>
            <a:r>
              <a:rPr lang="en-GB" dirty="0"/>
              <a:t>: adds to graph at each operation, the graph is dynamic and can change while being ran</a:t>
            </a:r>
          </a:p>
        </p:txBody>
      </p:sp>
    </p:spTree>
    <p:extLst>
      <p:ext uri="{BB962C8B-B14F-4D97-AF65-F5344CB8AC3E}">
        <p14:creationId xmlns:p14="http://schemas.microsoft.com/office/powerpoint/2010/main" val="310508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8D36030-6E6D-DA46-B8C9-65DC6BEB57C3}" vid="{2AB8E03C-A388-234F-952C-8AD9927CC7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D7398A3AB5F64284B1666B97359574" ma:contentTypeVersion="11" ma:contentTypeDescription="Create a new document." ma:contentTypeScope="" ma:versionID="353773c64cf38829c879a9a7f7bc7f9d">
  <xsd:schema xmlns:xsd="http://www.w3.org/2001/XMLSchema" xmlns:xs="http://www.w3.org/2001/XMLSchema" xmlns:p="http://schemas.microsoft.com/office/2006/metadata/properties" xmlns:ns3="a4bd6e5d-f770-4737-9dbc-362d7fe6eae7" xmlns:ns4="6d4ec9ab-e2cb-4520-afb1-0349a6db6038" targetNamespace="http://schemas.microsoft.com/office/2006/metadata/properties" ma:root="true" ma:fieldsID="7414c64ed9ffaf59f70b7824b65db164" ns3:_="" ns4:_="">
    <xsd:import namespace="a4bd6e5d-f770-4737-9dbc-362d7fe6eae7"/>
    <xsd:import namespace="6d4ec9ab-e2cb-4520-afb1-0349a6db60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d6e5d-f770-4737-9dbc-362d7fe6e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ec9ab-e2cb-4520-afb1-0349a6db6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2FD729-20E6-470F-9B66-63ADB6CC6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d6e5d-f770-4737-9dbc-362d7fe6eae7"/>
    <ds:schemaRef ds:uri="6d4ec9ab-e2cb-4520-afb1-0349a6db6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323223-3D55-4991-95B9-0D4559360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3F61F-09AA-411B-B296-87FA19165066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d4ec9ab-e2cb-4520-afb1-0349a6db6038"/>
    <ds:schemaRef ds:uri="http://purl.org/dc/elements/1.1/"/>
    <ds:schemaRef ds:uri="http://schemas.microsoft.com/office/infopath/2007/PartnerControls"/>
    <ds:schemaRef ds:uri="a4bd6e5d-f770-4737-9dbc-362d7fe6eae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12519</TotalTime>
  <Words>745</Words>
  <Application>Microsoft Office PowerPoint</Application>
  <PresentationFormat>Widescreen</PresentationFormat>
  <Paragraphs>117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</vt:lpstr>
      <vt:lpstr>Calibri</vt:lpstr>
      <vt:lpstr>Courier New</vt:lpstr>
      <vt:lpstr>Tw Cen MT</vt:lpstr>
      <vt:lpstr>Circuit</vt:lpstr>
      <vt:lpstr>PowerPoint Presentation</vt:lpstr>
      <vt:lpstr>OVERVIEW</vt:lpstr>
      <vt:lpstr>PowerPoint Presentation</vt:lpstr>
      <vt:lpstr>Brief history</vt:lpstr>
      <vt:lpstr>Pytorch</vt:lpstr>
      <vt:lpstr>Pytorch packages</vt:lpstr>
      <vt:lpstr>Why pytorch</vt:lpstr>
      <vt:lpstr>Programming</vt:lpstr>
      <vt:lpstr>Computational graphs</vt:lpstr>
      <vt:lpstr>PowerPoint Presentation</vt:lpstr>
      <vt:lpstr>GPUs</vt:lpstr>
      <vt:lpstr>convolution</vt:lpstr>
      <vt:lpstr>CUDA</vt:lpstr>
      <vt:lpstr>GPU vs CPU</vt:lpstr>
      <vt:lpstr>PowerPoint Presentation</vt:lpstr>
      <vt:lpstr>Tensor</vt:lpstr>
      <vt:lpstr>Tensor examples</vt:lpstr>
      <vt:lpstr>Rank, axes and shape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Jordan Campbell</cp:lastModifiedBy>
  <cp:revision>50</cp:revision>
  <cp:lastPrinted>2020-10-07T17:27:56Z</cp:lastPrinted>
  <dcterms:created xsi:type="dcterms:W3CDTF">2020-09-22T10:35:01Z</dcterms:created>
  <dcterms:modified xsi:type="dcterms:W3CDTF">2021-11-10T15:44:09Z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0x01010073D7398A3AB5F64284B1666B97359574</vt:lpwstr>
  </property>
</Properties>
</file>