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25"/>
  </p:notesMasterIdLst>
  <p:sldIdLst>
    <p:sldId id="256" r:id="rId2"/>
    <p:sldId id="257" r:id="rId3"/>
    <p:sldId id="278" r:id="rId4"/>
    <p:sldId id="26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0" r:id="rId13"/>
    <p:sldId id="272" r:id="rId14"/>
    <p:sldId id="279" r:id="rId15"/>
    <p:sldId id="270" r:id="rId16"/>
    <p:sldId id="273" r:id="rId17"/>
    <p:sldId id="274" r:id="rId18"/>
    <p:sldId id="268" r:id="rId19"/>
    <p:sldId id="271" r:id="rId20"/>
    <p:sldId id="269" r:id="rId21"/>
    <p:sldId id="275" r:id="rId22"/>
    <p:sldId id="28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256"/>
            <p14:sldId id="257"/>
            <p14:sldId id="278"/>
            <p14:sldId id="267"/>
            <p14:sldId id="258"/>
            <p14:sldId id="259"/>
            <p14:sldId id="261"/>
            <p14:sldId id="262"/>
            <p14:sldId id="264"/>
            <p14:sldId id="265"/>
            <p14:sldId id="266"/>
            <p14:sldId id="260"/>
            <p14:sldId id="272"/>
            <p14:sldId id="279"/>
            <p14:sldId id="270"/>
            <p14:sldId id="273"/>
            <p14:sldId id="274"/>
            <p14:sldId id="268"/>
            <p14:sldId id="271"/>
            <p14:sldId id="269"/>
            <p14:sldId id="275"/>
            <p14:sldId id="280"/>
            <p14:sldId id="276"/>
          </p14:sldIdLst>
        </p14:section>
        <p14:section name="Untitled Section" id="{DF1AB14D-196A-2D45-B6A8-FDFB4D03C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/>
    <p:restoredTop sz="88099"/>
  </p:normalViewPr>
  <p:slideViewPr>
    <p:cSldViewPr snapToGrid="0" snapToObjects="1">
      <p:cViewPr>
        <p:scale>
          <a:sx n="112" d="100"/>
          <a:sy n="112" d="100"/>
        </p:scale>
        <p:origin x="320" y="88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58097-59FB-EC41-B784-4BF9B8EAD082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31A1-20AF-5A4D-B8AF-0A1D494A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Quadratic optimization problem to avoid ‘local minimum’ issues with neural nets </a:t>
            </a:r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 hyperparameter is used as a trade-off between maximizing the margin &amp; minimizing the number of errors.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 is small =&gt; more important is margin maximization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otherwise, more weight on minimization of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optimization theory the duality principle says that optimization problems can be viewed from either of 2 perspectives: primal &amp; 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of additional coefficients (Lagrangian multipliers) as a generalization of the previous strategies</a:t>
            </a:r>
          </a:p>
          <a:p>
            <a:endParaRPr lang="en-US" dirty="0"/>
          </a:p>
          <a:p>
            <a:r>
              <a:rPr lang="en-US" dirty="0"/>
              <a:t>The number of constraints in the primal will be equal to the number of variables in the dual problem.</a:t>
            </a:r>
          </a:p>
          <a:p>
            <a:endParaRPr lang="en-US" dirty="0"/>
          </a:p>
          <a:p>
            <a:r>
              <a:rPr lang="en-US" dirty="0"/>
              <a:t>The minimization problem becomes lower-bounded &amp; we will maximize this lower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0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Lagrangian results in a quadratic equation to which we are going to find the minima using the gradient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KKT (</a:t>
            </a:r>
            <a:r>
              <a:rPr lang="en-US" dirty="0" err="1">
                <a:latin typeface="Avenir Next" panose="020B0503020202020204" pitchFamily="34" charset="0"/>
              </a:rPr>
              <a:t>Karush</a:t>
            </a:r>
            <a:r>
              <a:rPr lang="en-US" dirty="0">
                <a:latin typeface="Avenir Next" panose="020B0503020202020204" pitchFamily="34" charset="0"/>
              </a:rPr>
              <a:t>–</a:t>
            </a:r>
            <a:r>
              <a:rPr lang="en-US" dirty="0" err="1">
                <a:latin typeface="Avenir Next" panose="020B0503020202020204" pitchFamily="34" charset="0"/>
              </a:rPr>
              <a:t>Kunh</a:t>
            </a:r>
            <a:r>
              <a:rPr lang="en-US" dirty="0">
                <a:latin typeface="Avenir Next" panose="020B0503020202020204" pitchFamily="34" charset="0"/>
              </a:rPr>
              <a:t>–Tucker)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solve the dual problem, we could use the QP solver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Minimal Optimisation (SMO).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Iris dataset with two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Linearly separable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hard-margin SVM would suffice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Support vectors define the hyperplane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margin is the orthogonal projection of the closest point to the hyperplane (Hard-margin).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margin follows the ‘Widest-street’ approach.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We are looking for a decision rule to find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Assumption on vector W with unknown magnitude, but perpendicular to the hyperplane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Violator point in the margin region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Dot product of two vectors to aid assessment of position in the margin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margin width is the dot product of the sample-difference vector &amp; the unit normal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no datasets are ideally linearly separable.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Soft-margin relaxes the strong constraint on the margin by introducing a slack variable. Thus, it allows for certain ❌violations of the margin rules.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731A1-20AF-5A4D-B8AF-0A1D494AB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1B0E01-809E-584B-B997-59FA1C732CBB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69D4-19AE-9A4E-A034-5371B706CD13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A14E-B9D1-BC42-8C15-D57C50DA3602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DF6-DDFD-9B4C-870F-7CF22AEF4E1F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9F4-F1E9-B34F-8D7B-065993A4CE21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EFB6-FFFA-7C47-9054-A5ACD78D2FE9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B7D1-3BEF-974E-A525-A6E903B8E1D2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BEEE-25CD-B24F-8D13-664409DFE0F3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BD65-B7A0-EB41-BE94-4AB8F1F458B1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6CB6-AC99-ED4E-82CD-89C71DCBDC43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AB5F-DFDD-B948-88C1-1C982635A914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030-211C-E041-812E-9DD3C64355A1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062-06F5-9046-9911-63CCBE269BA0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1A78-2A9F-764E-A58F-E4993DE8B8CA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2B31-21F7-4545-8EBE-A4AC92BE7CF7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112B-ADFD-A745-98FB-84809247C4D0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C070-8464-F545-A761-0708FE773214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8CA5-CF98-A849-96F4-B2AF0603CCBE}" type="datetime1">
              <a:rPr lang="en-GB" smtClean="0"/>
              <a:t>23/11/2021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Core Workshop:</a:t>
            </a:r>
          </a:p>
          <a:p>
            <a:pPr algn="ctr"/>
            <a:r>
              <a:rPr lang="en-US" sz="3600" dirty="0">
                <a:latin typeface="Avenir Next" panose="020B0503020202020204" pitchFamily="34" charset="0"/>
              </a:rPr>
              <a:t>Support Vector Machines (SVMs)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70566-D08B-7D45-93E2-90CCF522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09" y="552318"/>
            <a:ext cx="8187182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 Margin width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10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E8826-6E55-564D-8145-5F79E8A9B5A7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4741254" y="3496022"/>
            <a:ext cx="2186488" cy="2207356"/>
          </a:xfrm>
          <a:prstGeom prst="straightConnector1">
            <a:avLst/>
          </a:prstGeom>
          <a:ln w="603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2D78E-80BB-1B4C-9D02-D61155F3A4C3}"/>
              </a:ext>
            </a:extLst>
          </p:cNvPr>
          <p:cNvSpPr txBox="1"/>
          <p:nvPr/>
        </p:nvSpPr>
        <p:spPr>
          <a:xfrm>
            <a:off x="6177785" y="47489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D499B-B8CB-204D-AD66-225C47668ECC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4644272" y="4859705"/>
            <a:ext cx="2283472" cy="85788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9DE98-737F-2D43-AB14-37AC77395B0D}"/>
              </a:ext>
            </a:extLst>
          </p:cNvPr>
          <p:cNvSpPr txBox="1"/>
          <p:nvPr/>
        </p:nvSpPr>
        <p:spPr>
          <a:xfrm>
            <a:off x="7596431" y="2264274"/>
            <a:ext cx="361387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r>
              <a:rPr lang="en-US" dirty="0">
                <a:latin typeface="Avenir Next" panose="020B0503020202020204" pitchFamily="34" charset="0"/>
              </a:rPr>
              <a:t> – to a ’virginica’ sample</a:t>
            </a:r>
          </a:p>
          <a:p>
            <a:r>
              <a:rPr lang="en-US" dirty="0">
                <a:latin typeface="Avenir Next" panose="020B0503020202020204" pitchFamily="34" charset="0"/>
              </a:rPr>
              <a:t>vector 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r>
              <a:rPr lang="en-US" dirty="0">
                <a:latin typeface="Avenir Next" panose="020B0503020202020204" pitchFamily="34" charset="0"/>
              </a:rPr>
              <a:t> –  to a ‘setosa’ sample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08F2F-1B3F-2E4F-9641-CF37CF8B8039}"/>
              </a:ext>
            </a:extLst>
          </p:cNvPr>
          <p:cNvSpPr txBox="1"/>
          <p:nvPr/>
        </p:nvSpPr>
        <p:spPr>
          <a:xfrm>
            <a:off x="5255483" y="483121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CBF8D5-8461-D347-A21E-0598FD9594F0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4603622" y="3511674"/>
            <a:ext cx="96982" cy="1256805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DE009A-E3BC-984A-9754-3704F4B8786B}"/>
              </a:ext>
            </a:extLst>
          </p:cNvPr>
          <p:cNvSpPr txBox="1"/>
          <p:nvPr/>
        </p:nvSpPr>
        <p:spPr>
          <a:xfrm>
            <a:off x="4665106" y="41442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r>
              <a:rPr lang="en-US" dirty="0">
                <a:latin typeface="Avenir Next" panose="020B0503020202020204" pitchFamily="34" charset="0"/>
              </a:rPr>
              <a:t>–X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D516EA-966A-7642-B5DB-6C0A715E4E6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32896" y="4340032"/>
            <a:ext cx="230076" cy="4440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206E0-4D30-3A4D-95F8-1BBE134ABF31}"/>
              </a:ext>
            </a:extLst>
          </p:cNvPr>
          <p:cNvSpPr txBox="1"/>
          <p:nvPr/>
        </p:nvSpPr>
        <p:spPr>
          <a:xfrm>
            <a:off x="4061668" y="450602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F7EA3-838C-404E-A3A2-5E2D74970E6B}"/>
              </a:ext>
            </a:extLst>
          </p:cNvPr>
          <p:cNvSpPr txBox="1"/>
          <p:nvPr/>
        </p:nvSpPr>
        <p:spPr>
          <a:xfrm>
            <a:off x="7596431" y="3156262"/>
            <a:ext cx="361387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r>
              <a:rPr lang="en-US" dirty="0">
                <a:latin typeface="Avenir Next" panose="020B0503020202020204" pitchFamily="34" charset="0"/>
              </a:rPr>
              <a:t> – 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r>
              <a:rPr lang="en-US" dirty="0">
                <a:latin typeface="Avenir Next" panose="020B0503020202020204" pitchFamily="34" charset="0"/>
              </a:rPr>
              <a:t> = difference vector on the inside of the margin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BCCF3-8C2F-944D-9EE8-ACCD891AFC7F}"/>
              </a:ext>
            </a:extLst>
          </p:cNvPr>
          <p:cNvSpPr txBox="1"/>
          <p:nvPr/>
        </p:nvSpPr>
        <p:spPr>
          <a:xfrm>
            <a:off x="7596431" y="4049518"/>
            <a:ext cx="3613874" cy="6155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 – normal unit vector </a:t>
            </a:r>
            <a:r>
              <a:rPr lang="en-US" sz="1600" i="1" dirty="0">
                <a:latin typeface="Avenir Next" panose="020B0503020202020204" pitchFamily="34" charset="0"/>
              </a:rPr>
              <a:t>(perpendicular to the hyperplane)</a:t>
            </a:r>
            <a:endParaRPr lang="en-US" i="1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E01C58-EE8F-A247-84B5-FC15A1606201}"/>
                  </a:ext>
                </a:extLst>
              </p:cNvPr>
              <p:cNvSpPr txBox="1"/>
              <p:nvPr/>
            </p:nvSpPr>
            <p:spPr>
              <a:xfrm>
                <a:off x="7596431" y="4896320"/>
                <a:ext cx="3613874" cy="51956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 Next" panose="020B0503020202020204" pitchFamily="34" charset="0"/>
                  </a:rPr>
                  <a:t>margin width = (X</a:t>
                </a:r>
                <a:r>
                  <a:rPr lang="en-US" baseline="-25000" dirty="0">
                    <a:latin typeface="Avenir Next" panose="020B0503020202020204" pitchFamily="34" charset="0"/>
                  </a:rPr>
                  <a:t>+</a:t>
                </a:r>
                <a:r>
                  <a:rPr lang="en-US" dirty="0">
                    <a:latin typeface="Avenir Next" panose="020B0503020202020204" pitchFamily="34" charset="0"/>
                  </a:rPr>
                  <a:t> – X</a:t>
                </a:r>
                <a:r>
                  <a:rPr lang="en-US" baseline="-25000" dirty="0">
                    <a:latin typeface="Avenir Next" panose="020B0503020202020204" pitchFamily="34" charset="0"/>
                  </a:rPr>
                  <a:t>–</a:t>
                </a:r>
                <a:r>
                  <a:rPr lang="en-US" dirty="0">
                    <a:latin typeface="Avenir Next" panose="020B0503020202020204" pitchFamily="34" charset="0"/>
                  </a:rPr>
                  <a:t> )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E01C58-EE8F-A247-84B5-FC15A1606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1" y="4896320"/>
                <a:ext cx="3613874" cy="519566"/>
              </a:xfrm>
              <a:prstGeom prst="rect">
                <a:avLst/>
              </a:prstGeom>
              <a:blipFill>
                <a:blip r:embed="rId4"/>
                <a:stretch>
                  <a:fillRect l="-1045" b="-697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25" grpId="0"/>
      <p:bldP spid="27" grpId="0"/>
      <p:bldP spid="32" grpId="0"/>
      <p:bldP spid="33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09" y="552318"/>
            <a:ext cx="8187182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 Elaboration on the Hard-Margin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11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E8826-6E55-564D-8145-5F79E8A9B5A7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4741254" y="3496022"/>
            <a:ext cx="2186488" cy="2207356"/>
          </a:xfrm>
          <a:prstGeom prst="straightConnector1">
            <a:avLst/>
          </a:prstGeom>
          <a:ln w="603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2D78E-80BB-1B4C-9D02-D61155F3A4C3}"/>
              </a:ext>
            </a:extLst>
          </p:cNvPr>
          <p:cNvSpPr txBox="1"/>
          <p:nvPr/>
        </p:nvSpPr>
        <p:spPr>
          <a:xfrm>
            <a:off x="6177785" y="47489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D499B-B8CB-204D-AD66-225C47668ECC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4644272" y="4859705"/>
            <a:ext cx="2283472" cy="85788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608F2F-1B3F-2E4F-9641-CF37CF8B8039}"/>
              </a:ext>
            </a:extLst>
          </p:cNvPr>
          <p:cNvSpPr txBox="1"/>
          <p:nvPr/>
        </p:nvSpPr>
        <p:spPr>
          <a:xfrm>
            <a:off x="5255483" y="483121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CBF8D5-8461-D347-A21E-0598FD9594F0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4603622" y="3511674"/>
            <a:ext cx="96982" cy="1256805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DE009A-E3BC-984A-9754-3704F4B8786B}"/>
              </a:ext>
            </a:extLst>
          </p:cNvPr>
          <p:cNvSpPr txBox="1"/>
          <p:nvPr/>
        </p:nvSpPr>
        <p:spPr>
          <a:xfrm>
            <a:off x="4665106" y="41442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X</a:t>
            </a:r>
            <a:r>
              <a:rPr lang="en-US" baseline="-25000" dirty="0">
                <a:latin typeface="Avenir Next" panose="020B0503020202020204" pitchFamily="34" charset="0"/>
              </a:rPr>
              <a:t>+</a:t>
            </a:r>
            <a:r>
              <a:rPr lang="en-US" dirty="0">
                <a:latin typeface="Avenir Next" panose="020B0503020202020204" pitchFamily="34" charset="0"/>
              </a:rPr>
              <a:t>–X</a:t>
            </a:r>
            <a:r>
              <a:rPr lang="en-US" baseline="-25000" dirty="0">
                <a:latin typeface="Avenir Next" panose="020B0503020202020204" pitchFamily="34" charset="0"/>
              </a:rPr>
              <a:t>–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D516EA-966A-7642-B5DB-6C0A715E4E6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32896" y="4340032"/>
            <a:ext cx="230076" cy="4440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206E0-4D30-3A4D-95F8-1BBE134ABF31}"/>
              </a:ext>
            </a:extLst>
          </p:cNvPr>
          <p:cNvSpPr txBox="1"/>
          <p:nvPr/>
        </p:nvSpPr>
        <p:spPr>
          <a:xfrm>
            <a:off x="4061668" y="450602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E01C58-EE8F-A247-84B5-FC15A1606201}"/>
                  </a:ext>
                </a:extLst>
              </p:cNvPr>
              <p:cNvSpPr txBox="1"/>
              <p:nvPr/>
            </p:nvSpPr>
            <p:spPr>
              <a:xfrm>
                <a:off x="7557106" y="1979120"/>
                <a:ext cx="3613874" cy="51956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Avenir Next" panose="020B0503020202020204" pitchFamily="34" charset="0"/>
                  </a:rPr>
                  <a:t>margin width </a:t>
                </a:r>
                <a:r>
                  <a:rPr lang="en-US" dirty="0">
                    <a:latin typeface="Avenir Next" panose="020B0503020202020204" pitchFamily="34" charset="0"/>
                  </a:rPr>
                  <a:t>= (X</a:t>
                </a:r>
                <a:r>
                  <a:rPr lang="en-US" baseline="-25000" dirty="0">
                    <a:latin typeface="Avenir Next" panose="020B0503020202020204" pitchFamily="34" charset="0"/>
                  </a:rPr>
                  <a:t>+</a:t>
                </a:r>
                <a:r>
                  <a:rPr lang="en-US" dirty="0">
                    <a:latin typeface="Avenir Next" panose="020B0503020202020204" pitchFamily="34" charset="0"/>
                  </a:rPr>
                  <a:t> – X</a:t>
                </a:r>
                <a:r>
                  <a:rPr lang="en-US" baseline="-25000" dirty="0">
                    <a:latin typeface="Avenir Next" panose="020B0503020202020204" pitchFamily="34" charset="0"/>
                  </a:rPr>
                  <a:t>–</a:t>
                </a:r>
                <a:r>
                  <a:rPr lang="en-US" dirty="0">
                    <a:latin typeface="Avenir Next" panose="020B0503020202020204" pitchFamily="34" charset="0"/>
                  </a:rPr>
                  <a:t> )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E01C58-EE8F-A247-84B5-FC15A1606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06" y="1979120"/>
                <a:ext cx="3613874" cy="519566"/>
              </a:xfrm>
              <a:prstGeom prst="rect">
                <a:avLst/>
              </a:prstGeom>
              <a:blipFill>
                <a:blip r:embed="rId4"/>
                <a:stretch>
                  <a:fillRect l="-1394" b="-465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34DD25B-BF48-6349-AC08-9D68CF1BDA8F}"/>
              </a:ext>
            </a:extLst>
          </p:cNvPr>
          <p:cNvSpPr txBox="1"/>
          <p:nvPr/>
        </p:nvSpPr>
        <p:spPr>
          <a:xfrm>
            <a:off x="7557106" y="2679462"/>
            <a:ext cx="361387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venir Next" panose="020B0503020202020204" pitchFamily="34" charset="0"/>
              </a:rPr>
              <a:t>Classifier</a:t>
            </a:r>
            <a:r>
              <a:rPr lang="en-GB" dirty="0">
                <a:latin typeface="Avenir Next" panose="020B0503020202020204" pitchFamily="34" charset="0"/>
              </a:rPr>
              <a:t> </a:t>
            </a:r>
            <a:r>
              <a:rPr lang="en-GB" b="1" i="1" dirty="0">
                <a:latin typeface="Avenir Next" panose="020B0503020202020204" pitchFamily="34" charset="0"/>
              </a:rPr>
              <a:t>for all</a:t>
            </a:r>
            <a:r>
              <a:rPr lang="en-GB" dirty="0">
                <a:latin typeface="Avenir Next" panose="020B0503020202020204" pitchFamily="34" charset="0"/>
              </a:rPr>
              <a:t> samples: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( W . x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 + b) ≥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A73A5-2631-9145-BCAE-7B161482247F}"/>
              </a:ext>
            </a:extLst>
          </p:cNvPr>
          <p:cNvSpPr txBox="1"/>
          <p:nvPr/>
        </p:nvSpPr>
        <p:spPr>
          <a:xfrm>
            <a:off x="7557106" y="3486737"/>
            <a:ext cx="36138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venir Next" panose="020B0503020202020204" pitchFamily="34" charset="0"/>
              </a:rPr>
              <a:t>Classifier</a:t>
            </a:r>
            <a:r>
              <a:rPr lang="en-GB" dirty="0">
                <a:latin typeface="Avenir Next" panose="020B0503020202020204" pitchFamily="34" charset="0"/>
              </a:rPr>
              <a:t> for samples </a:t>
            </a:r>
            <a:r>
              <a:rPr lang="en-GB" b="1" dirty="0">
                <a:latin typeface="Avenir Next" panose="020B0503020202020204" pitchFamily="34" charset="0"/>
              </a:rPr>
              <a:t>on the margin boundary</a:t>
            </a:r>
            <a:r>
              <a:rPr lang="en-GB" dirty="0">
                <a:latin typeface="Avenir Next" panose="020B0503020202020204" pitchFamily="34" charset="0"/>
              </a:rPr>
              <a:t>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( W . x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 + b)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785F4E-4934-5E43-9615-F6911B7E28E4}"/>
                  </a:ext>
                </a:extLst>
              </p:cNvPr>
              <p:cNvSpPr txBox="1"/>
              <p:nvPr/>
            </p:nvSpPr>
            <p:spPr>
              <a:xfrm>
                <a:off x="7557106" y="4541724"/>
                <a:ext cx="3613874" cy="128413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venir Next" panose="020B0503020202020204" pitchFamily="34" charset="0"/>
                  </a:rPr>
                  <a:t>Substitute the </a:t>
                </a:r>
                <a:r>
                  <a:rPr lang="en-GB" i="1" dirty="0">
                    <a:latin typeface="Avenir Next" panose="020B0503020202020204" pitchFamily="34" charset="0"/>
                  </a:rPr>
                  <a:t>classifier</a:t>
                </a:r>
                <a:r>
                  <a:rPr lang="en-GB" dirty="0">
                    <a:latin typeface="Avenir Next" panose="020B0503020202020204" pitchFamily="34" charset="0"/>
                  </a:rPr>
                  <a:t> into </a:t>
                </a:r>
                <a:r>
                  <a:rPr lang="en-GB" i="1" dirty="0">
                    <a:latin typeface="Avenir Next" panose="020B0503020202020204" pitchFamily="34" charset="0"/>
                  </a:rPr>
                  <a:t>margin width</a:t>
                </a:r>
                <a:r>
                  <a:rPr lang="en-GB" dirty="0">
                    <a:latin typeface="Avenir Next" panose="020B0503020202020204" pitchFamily="34" charset="0"/>
                  </a:rPr>
                  <a:t>, which now equals: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785F4E-4934-5E43-9615-F6911B7E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06" y="4541724"/>
                <a:ext cx="3613874" cy="1284134"/>
              </a:xfrm>
              <a:prstGeom prst="rect">
                <a:avLst/>
              </a:prstGeom>
              <a:blipFill>
                <a:blip r:embed="rId5"/>
                <a:stretch>
                  <a:fillRect l="-1394" t="-194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3FC-102B-1248-9D0A-1A1C9C8B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Optimization Problem: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Hard-Margin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811B-4E90-774C-821B-1E089957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12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4283F-A85D-F448-A5C7-398244E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82" y="3119559"/>
            <a:ext cx="4368800" cy="10033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A56AF-A8F5-E14B-9B10-5D06D384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18" y="3132259"/>
            <a:ext cx="4419600" cy="9779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54CDF-527F-6645-89A1-670D0E53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18" y="3278309"/>
            <a:ext cx="4356100" cy="68580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5FD6F-ACF1-A140-9A74-1A893B3CAD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4482" y="3621209"/>
            <a:ext cx="692236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0E1EDF-7537-514E-AF3A-1038A0748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718" y="3132259"/>
            <a:ext cx="4419600" cy="9779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098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41875 7.40741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41406 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6011-7CF9-0541-813D-1E709956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Soft-margin svm: Geometric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600D3-EFB1-8D46-9391-51CB6A51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13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2E5DE6D-B711-2944-92BD-344D9B83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70D5AA-591D-CE45-A996-2548115D97B6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3D30E5-A93F-AA40-8248-B79C6FBC81E5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B75F6-21DE-9C4C-AE7C-74A2DC45BD93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5BF880E-2641-BE4E-B37B-79A1612F83E4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895083-0734-BF4F-9F2A-4AB41C826E52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798193-E466-A842-BC6C-FB8FF0522800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E0FC0F-730D-0747-940A-1C725D76D50B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61985-7337-FD45-9EA0-9808DC55A5C5}"/>
              </a:ext>
            </a:extLst>
          </p:cNvPr>
          <p:cNvSpPr/>
          <p:nvPr/>
        </p:nvSpPr>
        <p:spPr>
          <a:xfrm>
            <a:off x="4055380" y="4583278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FFA51F-0B07-A944-B6D7-9F861A66E790}"/>
              </a:ext>
            </a:extLst>
          </p:cNvPr>
          <p:cNvSpPr/>
          <p:nvPr/>
        </p:nvSpPr>
        <p:spPr>
          <a:xfrm>
            <a:off x="3269708" y="43443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892432-A9B8-A647-B16A-401F921D121F}"/>
              </a:ext>
            </a:extLst>
          </p:cNvPr>
          <p:cNvSpPr/>
          <p:nvPr/>
        </p:nvSpPr>
        <p:spPr>
          <a:xfrm>
            <a:off x="4459601" y="3831400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DD4E6A-7637-E843-A1B1-DEF50A84FFFB}"/>
              </a:ext>
            </a:extLst>
          </p:cNvPr>
          <p:cNvCxnSpPr>
            <a:stCxn id="15" idx="5"/>
          </p:cNvCxnSpPr>
          <p:nvPr/>
        </p:nvCxnSpPr>
        <p:spPr>
          <a:xfrm>
            <a:off x="3367846" y="4435606"/>
            <a:ext cx="363895" cy="721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09A0F4-6592-4949-A2AF-68A2F191DA53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153518" y="4674504"/>
            <a:ext cx="115267" cy="263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AD91A4-C27F-D74A-BF92-227EB1403DA8}"/>
              </a:ext>
            </a:extLst>
          </p:cNvPr>
          <p:cNvCxnSpPr>
            <a:cxnSpLocks/>
          </p:cNvCxnSpPr>
          <p:nvPr/>
        </p:nvCxnSpPr>
        <p:spPr>
          <a:xfrm>
            <a:off x="4390436" y="3614446"/>
            <a:ext cx="99451" cy="223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87FF8B-AF3B-6E47-B29F-9DF0E2034DE6}"/>
              </a:ext>
            </a:extLst>
          </p:cNvPr>
          <p:cNvSpPr txBox="1"/>
          <p:nvPr/>
        </p:nvSpPr>
        <p:spPr>
          <a:xfrm>
            <a:off x="3284123" y="47441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ξ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62661-20A1-2B41-B4DA-A0591481CB35}"/>
              </a:ext>
            </a:extLst>
          </p:cNvPr>
          <p:cNvSpPr txBox="1"/>
          <p:nvPr/>
        </p:nvSpPr>
        <p:spPr>
          <a:xfrm>
            <a:off x="3898344" y="46585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ξ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F372C-4698-AA4B-B495-5C0FB34216DD}"/>
              </a:ext>
            </a:extLst>
          </p:cNvPr>
          <p:cNvSpPr txBox="1"/>
          <p:nvPr/>
        </p:nvSpPr>
        <p:spPr>
          <a:xfrm>
            <a:off x="4081232" y="367051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ξ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303CC-5BF5-4A4A-8CB6-82ED7E832568}"/>
              </a:ext>
            </a:extLst>
          </p:cNvPr>
          <p:cNvSpPr txBox="1"/>
          <p:nvPr/>
        </p:nvSpPr>
        <p:spPr>
          <a:xfrm>
            <a:off x="7314521" y="2442698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*ξ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– slack variable for each sample pair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FC777-B4A4-A145-ADC2-52EE525775F0}"/>
              </a:ext>
            </a:extLst>
          </p:cNvPr>
          <p:cNvSpPr txBox="1"/>
          <p:nvPr/>
        </p:nvSpPr>
        <p:spPr>
          <a:xfrm>
            <a:off x="3128676" y="4239113"/>
            <a:ext cx="3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FE8A2C-092C-9B4C-BB8D-91E19951ACF7}"/>
              </a:ext>
            </a:extLst>
          </p:cNvPr>
          <p:cNvSpPr txBox="1"/>
          <p:nvPr/>
        </p:nvSpPr>
        <p:spPr>
          <a:xfrm>
            <a:off x="7150879" y="3173396"/>
            <a:ext cx="496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Samples will be classified correctly if they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within the ‘slack’ margin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on the correct side of the hyperplane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57B9CD-7BBB-1A4E-8110-84CEBC99E1B1}"/>
              </a:ext>
            </a:extLst>
          </p:cNvPr>
          <p:cNvSpPr/>
          <p:nvPr/>
        </p:nvSpPr>
        <p:spPr>
          <a:xfrm>
            <a:off x="7208779" y="4413912"/>
            <a:ext cx="484940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Hinge loss – only  punishes misclassifications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F917C7-BAD7-7D49-903A-48253347FC09}"/>
                  </a:ext>
                </a:extLst>
              </p:cNvPr>
              <p:cNvSpPr txBox="1"/>
              <p:nvPr/>
            </p:nvSpPr>
            <p:spPr>
              <a:xfrm>
                <a:off x="7208779" y="4983666"/>
                <a:ext cx="2236703" cy="36933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Avenir Next" panose="020B0503020202020204" pitchFamily="34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/>
                        <m:t>𝑙</m:t>
                      </m:r>
                      <m:d>
                        <m:dPr>
                          <m:ctrlPr>
                            <a:rPr lang="en-GB"/>
                          </m:ctrlPr>
                        </m:dPr>
                        <m:e>
                          <m:r>
                            <a:rPr lang="en-GB"/>
                            <m:t>𝑡</m:t>
                          </m:r>
                        </m:e>
                      </m:d>
                      <m:r>
                        <a:rPr lang="en-GB"/>
                        <m:t>=</m:t>
                      </m:r>
                      <m:r>
                        <m:rPr>
                          <m:sty m:val="p"/>
                        </m:rPr>
                        <a:rPr lang="en-GB"/>
                        <m:t>max</m:t>
                      </m:r>
                      <m:r>
                        <a:rPr lang="en-GB"/>
                        <m:t>(0, 1−</m:t>
                      </m:r>
                      <m:r>
                        <a:rPr lang="en-GB"/>
                        <m:t>𝑡</m:t>
                      </m:r>
                      <m:r>
                        <a:rPr lang="en-GB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F917C7-BAD7-7D49-903A-48253347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79" y="4983666"/>
                <a:ext cx="223670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6" grpId="0"/>
      <p:bldP spid="27" grpId="0"/>
      <p:bldP spid="28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E770-CA51-0142-95E2-88F0CCAA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52934" cy="101600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soft-Margin SVM: Formulations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99B5-5B19-5D4F-990B-70DA1916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447D7-0AA3-0349-A80E-BC0D57C9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33" y="3510051"/>
            <a:ext cx="19050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08D4A-E307-A74D-A405-C78047715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00"/>
          <a:stretch/>
        </p:blipFill>
        <p:spPr>
          <a:xfrm>
            <a:off x="3018824" y="5045074"/>
            <a:ext cx="57023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4F98F-B034-1943-8983-6C0034B25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041" y="3398830"/>
            <a:ext cx="1193800" cy="83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73CD0-0A07-0C4D-BC8E-6C3C55DE87A6}"/>
              </a:ext>
            </a:extLst>
          </p:cNvPr>
          <p:cNvSpPr/>
          <p:nvPr/>
        </p:nvSpPr>
        <p:spPr>
          <a:xfrm>
            <a:off x="642439" y="2852579"/>
            <a:ext cx="408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Optimization Problem: Formulation 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7CFBF-2CD7-1E47-9556-69598582B97F}"/>
              </a:ext>
            </a:extLst>
          </p:cNvPr>
          <p:cNvSpPr/>
          <p:nvPr/>
        </p:nvSpPr>
        <p:spPr>
          <a:xfrm>
            <a:off x="4960742" y="3055340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Hinge loss: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B45F1-6626-3446-9D13-7857BACFC87E}"/>
              </a:ext>
            </a:extLst>
          </p:cNvPr>
          <p:cNvSpPr/>
          <p:nvPr/>
        </p:nvSpPr>
        <p:spPr>
          <a:xfrm>
            <a:off x="7324098" y="2847399"/>
            <a:ext cx="408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Optimization Problem: Formulation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C37113-0469-A148-9111-26B960258AF7}"/>
                  </a:ext>
                </a:extLst>
              </p:cNvPr>
              <p:cNvSpPr txBox="1"/>
              <p:nvPr/>
            </p:nvSpPr>
            <p:spPr>
              <a:xfrm>
                <a:off x="4710292" y="3424672"/>
                <a:ext cx="2007088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Avenir Next" panose="020B0503020202020204" pitchFamily="34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/>
                        <m:t>𝑙</m:t>
                      </m:r>
                      <m:d>
                        <m:dPr>
                          <m:ctrlPr>
                            <a:rPr lang="en-GB" sz="1600"/>
                          </m:ctrlPr>
                        </m:dPr>
                        <m:e>
                          <m:r>
                            <a:rPr lang="en-GB" sz="1600"/>
                            <m:t>𝑡</m:t>
                          </m:r>
                        </m:e>
                      </m:d>
                      <m:r>
                        <a:rPr lang="en-GB" sz="1600"/>
                        <m:t>=</m:t>
                      </m:r>
                      <m:r>
                        <m:rPr>
                          <m:sty m:val="p"/>
                        </m:rPr>
                        <a:rPr lang="en-GB" sz="1600"/>
                        <m:t>max</m:t>
                      </m:r>
                      <m:r>
                        <a:rPr lang="en-GB" sz="1600"/>
                        <m:t>(0, 1−</m:t>
                      </m:r>
                      <m:r>
                        <a:rPr lang="en-GB" sz="1600"/>
                        <m:t>𝑡</m:t>
                      </m:r>
                      <m:r>
                        <a:rPr lang="en-GB" sz="160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C37113-0469-A148-9111-26B96025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292" y="3424672"/>
                <a:ext cx="2007088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BDD37CB-B8BA-EA47-A6B7-099603C3A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380" y="3429000"/>
            <a:ext cx="5295900" cy="812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31C0C-16B1-FE4E-9E7E-C2D7C628B916}"/>
              </a:ext>
            </a:extLst>
          </p:cNvPr>
          <p:cNvCxnSpPr>
            <a:cxnSpLocks/>
          </p:cNvCxnSpPr>
          <p:nvPr/>
        </p:nvCxnSpPr>
        <p:spPr>
          <a:xfrm>
            <a:off x="4935360" y="3865347"/>
            <a:ext cx="155695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16BA-DA42-ED41-97FF-ACF2C64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Principle of Duality: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Simple Approach to Primal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5169EC-DAA1-924E-A3B4-7FB292AF93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3" y="2771818"/>
                <a:ext cx="2627401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b="0" i="1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≧0</m:t>
                      </m:r>
                    </m:oMath>
                  </m:oMathPara>
                </a14:m>
                <a:br>
                  <a:rPr lang="en-GB" dirty="0">
                    <a:latin typeface="Avenir Next" panose="020B0503020202020204" pitchFamily="34" charset="0"/>
                  </a:rPr>
                </a:br>
                <a:br>
                  <a:rPr lang="en-GB" dirty="0">
                    <a:latin typeface="Avenir Next" panose="020B0503020202020204" pitchFamily="34" charset="0"/>
                  </a:rPr>
                </a:br>
                <a:endParaRPr lang="en-GB" b="0" dirty="0">
                  <a:latin typeface="Avenir Next" panose="020B0503020202020204" pitchFamily="34" charset="0"/>
                </a:endParaRPr>
              </a:p>
              <a:p>
                <a:pPr marL="0" indent="0">
                  <a:buNone/>
                </a:pPr>
                <a:endParaRPr lang="en-GB" b="0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5169EC-DAA1-924E-A3B4-7FB292AF9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3" y="2771818"/>
                <a:ext cx="262740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C4DA0-D20B-9545-BDA7-64A5840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15</a:t>
            </a:fld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148C3-091F-544A-9DD1-2CB83C64ABCA}"/>
              </a:ext>
            </a:extLst>
          </p:cNvPr>
          <p:cNvSpPr txBox="1"/>
          <p:nvPr/>
        </p:nvSpPr>
        <p:spPr>
          <a:xfrm>
            <a:off x="1141413" y="2356584"/>
            <a:ext cx="324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Primal Linear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197B7-C9A7-B445-992A-E91D3C662D83}"/>
              </a:ext>
            </a:extLst>
          </p:cNvPr>
          <p:cNvCxnSpPr>
            <a:cxnSpLocks/>
          </p:cNvCxnSpPr>
          <p:nvPr/>
        </p:nvCxnSpPr>
        <p:spPr>
          <a:xfrm flipV="1">
            <a:off x="4127157" y="3068386"/>
            <a:ext cx="1865870" cy="7745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62BE27-F6F0-F849-9015-2F14C80A55E2}"/>
              </a:ext>
            </a:extLst>
          </p:cNvPr>
          <p:cNvGrpSpPr/>
          <p:nvPr/>
        </p:nvGrpSpPr>
        <p:grpSpPr>
          <a:xfrm>
            <a:off x="6344719" y="2284332"/>
            <a:ext cx="4765399" cy="3614143"/>
            <a:chOff x="6344719" y="1963052"/>
            <a:chExt cx="4765399" cy="36141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ontent Placeholder 4">
                  <a:extLst>
                    <a:ext uri="{FF2B5EF4-FFF2-40B4-BE49-F238E27FC236}">
                      <a16:creationId xmlns:a16="http://schemas.microsoft.com/office/drawing/2014/main" id="{FDC5CD48-6F31-0645-A039-F2AA377AC9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44719" y="2035481"/>
                  <a:ext cx="4765399" cy="35417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endParaRPr lang="en-GB" i="1" dirty="0">
                    <a:latin typeface="Avenir Next" panose="020B0503020202020204" pitchFamily="34" charset="0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br>
                    <a:rPr lang="en-GB" dirty="0">
                      <a:latin typeface="Avenir Next" panose="020B0503020202020204" pitchFamily="34" charset="0"/>
                    </a:rPr>
                  </a:br>
                  <a:endParaRPr lang="en-GB" dirty="0">
                    <a:latin typeface="Avenir Next" panose="020B0503020202020204" pitchFamily="34" charset="0"/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GB" dirty="0">
                    <a:latin typeface="Avenir Next" panose="020B0503020202020204" pitchFamily="34" charset="0"/>
                  </a:endParaRPr>
                </a:p>
              </p:txBody>
            </p:sp>
          </mc:Choice>
          <mc:Fallback>
            <p:sp>
              <p:nvSpPr>
                <p:cNvPr id="11" name="Content Placeholder 4">
                  <a:extLst>
                    <a:ext uri="{FF2B5EF4-FFF2-40B4-BE49-F238E27FC236}">
                      <a16:creationId xmlns:a16="http://schemas.microsoft.com/office/drawing/2014/main" id="{FDC5CD48-6F31-0645-A039-F2AA377A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719" y="2035481"/>
                  <a:ext cx="4765399" cy="35417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1E959-7E3C-4F47-A0A9-229364778B4B}"/>
                </a:ext>
              </a:extLst>
            </p:cNvPr>
            <p:cNvSpPr txBox="1"/>
            <p:nvPr/>
          </p:nvSpPr>
          <p:spPr>
            <a:xfrm>
              <a:off x="6660962" y="1963052"/>
              <a:ext cx="4000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venir Next" panose="020B0503020202020204" pitchFamily="34" charset="0"/>
                </a:rPr>
                <a:t>Strategy 1: multiply 1) by 4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B70A06-40A8-B342-AD96-39A93A05DF92}"/>
              </a:ext>
            </a:extLst>
          </p:cNvPr>
          <p:cNvGrpSpPr/>
          <p:nvPr/>
        </p:nvGrpSpPr>
        <p:grpSpPr>
          <a:xfrm>
            <a:off x="6278713" y="4089728"/>
            <a:ext cx="4765399" cy="3614143"/>
            <a:chOff x="6278713" y="3768448"/>
            <a:chExt cx="4765399" cy="36141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40DE6494-1852-5049-AFF2-AF9D959A78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78713" y="3840877"/>
                  <a:ext cx="4765399" cy="35417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endParaRPr lang="en-GB" i="1" dirty="0">
                    <a:latin typeface="Avenir Next" panose="020B0503020202020204" pitchFamily="34" charset="0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br>
                    <a:rPr lang="en-GB" dirty="0">
                      <a:latin typeface="Avenir Next" panose="020B0503020202020204" pitchFamily="34" charset="0"/>
                    </a:rPr>
                  </a:br>
                  <a:endParaRPr lang="en-GB" dirty="0">
                    <a:latin typeface="Avenir Next" panose="020B0503020202020204" pitchFamily="34" charset="0"/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GB" dirty="0">
                    <a:latin typeface="Avenir Next" panose="020B0503020202020204" pitchFamily="34" charset="0"/>
                  </a:endParaRPr>
                </a:p>
              </p:txBody>
            </p:sp>
          </mc:Choice>
          <mc:Fallback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40DE6494-1852-5049-AFF2-AF9D959A7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713" y="3840877"/>
                  <a:ext cx="4765399" cy="35417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B2E597-0062-DA4C-A89B-44D3489E1461}"/>
                </a:ext>
              </a:extLst>
            </p:cNvPr>
            <p:cNvSpPr txBox="1"/>
            <p:nvPr/>
          </p:nvSpPr>
          <p:spPr>
            <a:xfrm>
              <a:off x="6594956" y="3768448"/>
              <a:ext cx="4000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venir Next" panose="020B0503020202020204" pitchFamily="34" charset="0"/>
                </a:rPr>
                <a:t>Strategy 2: multiply 2) by 5 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4695-28AE-0C47-B44C-ED496417C6D9}"/>
              </a:ext>
            </a:extLst>
          </p:cNvPr>
          <p:cNvCxnSpPr>
            <a:cxnSpLocks/>
          </p:cNvCxnSpPr>
          <p:nvPr/>
        </p:nvCxnSpPr>
        <p:spPr>
          <a:xfrm>
            <a:off x="4127157" y="3842956"/>
            <a:ext cx="2071818" cy="4933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AE5C-E5B7-694A-9D56-C1390FC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EEB09B-2B33-2947-BC78-806EE5C859B3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venir Next" panose="020B0503020202020204" pitchFamily="34" charset="0"/>
              </a:rPr>
              <a:t>Principle of Duality: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Generalizing the Approaches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FA9A-551F-5F4A-966F-E6E0C1C7D3D1}"/>
              </a:ext>
            </a:extLst>
          </p:cNvPr>
          <p:cNvSpPr txBox="1"/>
          <p:nvPr/>
        </p:nvSpPr>
        <p:spPr>
          <a:xfrm>
            <a:off x="1141413" y="2356584"/>
            <a:ext cx="324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Primal Linear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F2A13-E283-CF4B-98D5-1EBF26A47D8B}"/>
              </a:ext>
            </a:extLst>
          </p:cNvPr>
          <p:cNvSpPr txBox="1"/>
          <p:nvPr/>
        </p:nvSpPr>
        <p:spPr>
          <a:xfrm>
            <a:off x="6096000" y="2771818"/>
            <a:ext cx="403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Generalization of strategies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5DFFF-E460-3947-A35A-28F472208D20}"/>
              </a:ext>
            </a:extLst>
          </p:cNvPr>
          <p:cNvCxnSpPr>
            <a:cxnSpLocks/>
          </p:cNvCxnSpPr>
          <p:nvPr/>
        </p:nvCxnSpPr>
        <p:spPr>
          <a:xfrm>
            <a:off x="4074083" y="3904736"/>
            <a:ext cx="155695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871B1A-F8D1-9D4B-B789-29A18F883AC2}"/>
                  </a:ext>
                </a:extLst>
              </p:cNvPr>
              <p:cNvSpPr txBox="1"/>
              <p:nvPr/>
            </p:nvSpPr>
            <p:spPr>
              <a:xfrm>
                <a:off x="6096000" y="3649189"/>
                <a:ext cx="3261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871B1A-F8D1-9D4B-B789-29A18F883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49189"/>
                <a:ext cx="326127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BF57C8-DC60-D849-9FF6-6BD16A3D7BAB}"/>
                  </a:ext>
                </a:extLst>
              </p:cNvPr>
              <p:cNvSpPr txBox="1"/>
              <p:nvPr/>
            </p:nvSpPr>
            <p:spPr>
              <a:xfrm>
                <a:off x="6095999" y="4089609"/>
                <a:ext cx="3282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BF57C8-DC60-D849-9FF6-6BD16A3D7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089609"/>
                <a:ext cx="328263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B222D2-3AE5-C844-84E9-C342F0C01E57}"/>
                  </a:ext>
                </a:extLst>
              </p:cNvPr>
              <p:cNvSpPr txBox="1"/>
              <p:nvPr/>
            </p:nvSpPr>
            <p:spPr>
              <a:xfrm>
                <a:off x="6095999" y="5073604"/>
                <a:ext cx="5404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 pitchFamily="34" charset="0"/>
                  </a:rPr>
                  <a:t>)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Avenir Next" panose="020B0503020202020204" pitchFamily="34" charset="0"/>
                  </a:rPr>
                  <a:t>+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B222D2-3AE5-C844-84E9-C342F0C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073604"/>
                <a:ext cx="5404300" cy="461665"/>
              </a:xfrm>
              <a:prstGeom prst="rect">
                <a:avLst/>
              </a:prstGeom>
              <a:blipFill>
                <a:blip r:embed="rId5"/>
                <a:stretch>
                  <a:fillRect l="-939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B13E94-907C-8C46-BEE5-70C141B277ED}"/>
              </a:ext>
            </a:extLst>
          </p:cNvPr>
          <p:cNvCxnSpPr>
            <a:cxnSpLocks/>
          </p:cNvCxnSpPr>
          <p:nvPr/>
        </p:nvCxnSpPr>
        <p:spPr>
          <a:xfrm>
            <a:off x="4074083" y="4345155"/>
            <a:ext cx="155695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CB00F8-5277-7645-A46A-BFCCA8093414}"/>
                  </a:ext>
                </a:extLst>
              </p:cNvPr>
              <p:cNvSpPr txBox="1"/>
              <p:nvPr/>
            </p:nvSpPr>
            <p:spPr>
              <a:xfrm>
                <a:off x="6200355" y="4551274"/>
                <a:ext cx="1940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3)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≧0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CB00F8-5277-7645-A46A-BFCCA809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55" y="4551274"/>
                <a:ext cx="1940147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4BAF8B-C3F7-5D47-A4F2-E3673C5857D9}"/>
                  </a:ext>
                </a:extLst>
              </p:cNvPr>
              <p:cNvSpPr txBox="1"/>
              <p:nvPr/>
            </p:nvSpPr>
            <p:spPr>
              <a:xfrm>
                <a:off x="6095999" y="5598926"/>
                <a:ext cx="23366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4BAF8B-C3F7-5D47-A4F2-E3673C58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98926"/>
                <a:ext cx="233666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E9ABF83-DA08-DA4F-A02A-24B99F9D3B55}"/>
              </a:ext>
            </a:extLst>
          </p:cNvPr>
          <p:cNvSpPr/>
          <p:nvPr/>
        </p:nvSpPr>
        <p:spPr>
          <a:xfrm>
            <a:off x="1379416" y="2835656"/>
            <a:ext cx="2151393" cy="461665"/>
          </a:xfrm>
          <a:prstGeom prst="rect">
            <a:avLst/>
          </a:prstGeom>
          <a:noFill/>
          <a:ln w="539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A1B4E-5AAE-E749-BA53-292631CA0292}"/>
              </a:ext>
            </a:extLst>
          </p:cNvPr>
          <p:cNvSpPr/>
          <p:nvPr/>
        </p:nvSpPr>
        <p:spPr>
          <a:xfrm>
            <a:off x="6133070" y="5091020"/>
            <a:ext cx="3622467" cy="461665"/>
          </a:xfrm>
          <a:prstGeom prst="rect">
            <a:avLst/>
          </a:prstGeom>
          <a:noFill/>
          <a:ln w="539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4">
                <a:extLst>
                  <a:ext uri="{FF2B5EF4-FFF2-40B4-BE49-F238E27FC236}">
                    <a16:creationId xmlns:a16="http://schemas.microsoft.com/office/drawing/2014/main" id="{A650BB02-3E87-2E46-902C-BC81A8E4A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771818"/>
                <a:ext cx="262740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i="1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≧0</m:t>
                      </m:r>
                    </m:oMath>
                  </m:oMathPara>
                </a14:m>
                <a:br>
                  <a:rPr lang="en-GB" dirty="0">
                    <a:latin typeface="Avenir Next" panose="020B0503020202020204" pitchFamily="34" charset="0"/>
                  </a:rPr>
                </a:br>
                <a:br>
                  <a:rPr lang="en-GB" dirty="0">
                    <a:latin typeface="Avenir Next" panose="020B0503020202020204" pitchFamily="34" charset="0"/>
                  </a:rPr>
                </a:br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28" name="Content Placeholder 4">
                <a:extLst>
                  <a:ext uri="{FF2B5EF4-FFF2-40B4-BE49-F238E27FC236}">
                    <a16:creationId xmlns:a16="http://schemas.microsoft.com/office/drawing/2014/main" id="{A650BB02-3E87-2E46-902C-BC81A8E4A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771818"/>
                <a:ext cx="2627401" cy="35417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0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2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AE5C-E5B7-694A-9D56-C1390FC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EEB09B-2B33-2947-BC78-806EE5C859B3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venir Next" panose="020B0503020202020204" pitchFamily="34" charset="0"/>
              </a:rPr>
              <a:t>Principle of Duality: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Primal vs 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6956B79-E8DD-3B4C-99C0-9FC1482CE1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6024" y="2706685"/>
                <a:ext cx="262740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i="1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≦5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≦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≧0</m:t>
                      </m:r>
                    </m:oMath>
                  </m:oMathPara>
                </a14:m>
                <a:br>
                  <a:rPr lang="en-GB" dirty="0">
                    <a:latin typeface="Avenir Next" panose="020B0503020202020204" pitchFamily="34" charset="0"/>
                  </a:rPr>
                </a:br>
                <a:br>
                  <a:rPr lang="en-GB" dirty="0">
                    <a:latin typeface="Avenir Next" panose="020B0503020202020204" pitchFamily="34" charset="0"/>
                  </a:rPr>
                </a:br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6956B79-E8DD-3B4C-99C0-9FC1482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24" y="2706685"/>
                <a:ext cx="2627401" cy="3541714"/>
              </a:xfrm>
              <a:prstGeom prst="rect">
                <a:avLst/>
              </a:prstGeo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F9FA9A-551F-5F4A-966F-E6E0C1C7D3D1}"/>
              </a:ext>
            </a:extLst>
          </p:cNvPr>
          <p:cNvSpPr txBox="1"/>
          <p:nvPr/>
        </p:nvSpPr>
        <p:spPr>
          <a:xfrm>
            <a:off x="1141413" y="2356584"/>
            <a:ext cx="324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Primal Linear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F2A13-E283-CF4B-98D5-1EBF26A47D8B}"/>
              </a:ext>
            </a:extLst>
          </p:cNvPr>
          <p:cNvSpPr txBox="1"/>
          <p:nvPr/>
        </p:nvSpPr>
        <p:spPr>
          <a:xfrm>
            <a:off x="6086024" y="2350757"/>
            <a:ext cx="3035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Dual Linear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B88DB68E-F716-C94D-BB88-8F9F74FD0C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771818"/>
                <a:ext cx="262740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i="1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≧0</m:t>
                      </m:r>
                    </m:oMath>
                  </m:oMathPara>
                </a14:m>
                <a:br>
                  <a:rPr lang="en-GB" dirty="0">
                    <a:latin typeface="Avenir Next" panose="020B0503020202020204" pitchFamily="34" charset="0"/>
                  </a:rPr>
                </a:br>
                <a:br>
                  <a:rPr lang="en-GB" dirty="0">
                    <a:latin typeface="Avenir Next" panose="020B0503020202020204" pitchFamily="34" charset="0"/>
                  </a:rPr>
                </a:br>
                <a:endParaRPr lang="en-GB" dirty="0">
                  <a:latin typeface="Avenir Next" panose="020B0503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B88DB68E-F716-C94D-BB88-8F9F74FD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771818"/>
                <a:ext cx="2627401" cy="3541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3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16BA-DA42-ED41-97FF-ACF2C64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latin typeface="Avenir Next" panose="020B0503020202020204" pitchFamily="34" charset="0"/>
              </a:rPr>
              <a:t>Lagrange Duality: </a:t>
            </a:r>
            <a:br>
              <a:rPr lang="en-US" kern="1200" cap="all" baseline="0">
                <a:latin typeface="Avenir Next" panose="020B0503020202020204" pitchFamily="34" charset="0"/>
              </a:rPr>
            </a:br>
            <a:r>
              <a:rPr lang="en-US" kern="1200" cap="all" baseline="0">
                <a:latin typeface="Avenir Next" panose="020B0503020202020204" pitchFamily="34" charset="0"/>
              </a:rPr>
              <a:t>Constrained Optimization Problems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27AE00-55D3-4348-9DF4-4233EC77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014704"/>
            <a:ext cx="4649783" cy="823912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Primal Problem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3FD3AA-4144-1740-BE25-75A95C9E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899" y="1961854"/>
            <a:ext cx="4646602" cy="823912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Dual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C4DA0-D20B-9545-BDA7-64A5840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latin typeface="Avenir Next" panose="020B0503020202020204" pitchFamily="34" charset="0"/>
              </a:rPr>
              <a:pPr>
                <a:spcAft>
                  <a:spcPts val="600"/>
                </a:spcAft>
              </a:pPr>
              <a:t>18</a:t>
            </a:fld>
            <a:endParaRPr lang="en-US"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3DB7E9-3FB9-D04C-87DD-0563547D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47" y="2757035"/>
            <a:ext cx="3134138" cy="140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302663-84E7-B144-88A3-456AAF25D514}"/>
              </a:ext>
            </a:extLst>
          </p:cNvPr>
          <p:cNvSpPr txBox="1"/>
          <p:nvPr/>
        </p:nvSpPr>
        <p:spPr>
          <a:xfrm>
            <a:off x="308916" y="3299246"/>
            <a:ext cx="14093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Avenir Next" panose="020B0503020202020204" pitchFamily="34" charset="0"/>
              </a:rPr>
              <a:t>subject to: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991533-D268-ED4D-844E-EB0A85C6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48" y="5020639"/>
            <a:ext cx="6416071" cy="1838833"/>
          </a:xfrm>
          <a:prstGeom prst="rect">
            <a:avLst/>
          </a:prstGeom>
        </p:spPr>
      </p:pic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00EC9C7-8AA2-AE47-B67D-785B03459A03}"/>
              </a:ext>
            </a:extLst>
          </p:cNvPr>
          <p:cNvSpPr txBox="1">
            <a:spLocks/>
          </p:cNvSpPr>
          <p:nvPr/>
        </p:nvSpPr>
        <p:spPr>
          <a:xfrm>
            <a:off x="3833180" y="4196727"/>
            <a:ext cx="46466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Next" panose="020B0503020202020204" pitchFamily="34" charset="0"/>
              </a:rPr>
              <a:t>LaGrangian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DC093-A681-0A42-A892-239B83CDC5CB}"/>
              </a:ext>
            </a:extLst>
          </p:cNvPr>
          <p:cNvSpPr txBox="1"/>
          <p:nvPr/>
        </p:nvSpPr>
        <p:spPr>
          <a:xfrm>
            <a:off x="5298224" y="3249817"/>
            <a:ext cx="14093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Avenir Next" panose="020B0503020202020204" pitchFamily="34" charset="0"/>
              </a:rPr>
              <a:t>subject to: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C795C0C-FA87-1B4D-8EAC-A7B203AC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34" y="2814017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7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3BD7-2836-4F42-AF50-9A6B003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Lagrangian in Hard-Margin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BEE5-CD7D-3E45-AD52-4170522C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19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2D347-0B55-9549-AC5A-07D6A950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14" y="2097088"/>
            <a:ext cx="5524500" cy="116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B00EF-8A81-F549-BE24-DD1AEB50C040}"/>
              </a:ext>
            </a:extLst>
          </p:cNvPr>
          <p:cNvSpPr txBox="1"/>
          <p:nvPr/>
        </p:nvSpPr>
        <p:spPr>
          <a:xfrm>
            <a:off x="1083540" y="2586380"/>
            <a:ext cx="239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Primal Problem: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26A31-9E04-DC4B-9244-E14885A7F17B}"/>
              </a:ext>
            </a:extLst>
          </p:cNvPr>
          <p:cNvSpPr txBox="1"/>
          <p:nvPr/>
        </p:nvSpPr>
        <p:spPr>
          <a:xfrm>
            <a:off x="1619712" y="4085667"/>
            <a:ext cx="18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Lagrangian: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7E2D0-B7D3-6449-97EF-34484A8E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14" y="3943958"/>
            <a:ext cx="55372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BDD8E-E40D-AA48-9296-7700995B8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14" y="4724914"/>
            <a:ext cx="6413717" cy="862249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F77CCDBE-30B1-E24E-95CB-2F0A2311EBCC}"/>
              </a:ext>
            </a:extLst>
          </p:cNvPr>
          <p:cNvSpPr/>
          <p:nvPr/>
        </p:nvSpPr>
        <p:spPr>
          <a:xfrm rot="16200000">
            <a:off x="6586492" y="5287551"/>
            <a:ext cx="234098" cy="661236"/>
          </a:xfrm>
          <a:prstGeom prst="leftBrace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8C6B9-AFE8-2842-B136-53CF1B685EB5}"/>
              </a:ext>
            </a:extLst>
          </p:cNvPr>
          <p:cNvSpPr txBox="1"/>
          <p:nvPr/>
        </p:nvSpPr>
        <p:spPr>
          <a:xfrm>
            <a:off x="6143452" y="5765139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Quadratic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E72FFFE-5103-804E-8476-56260EF344FD}"/>
              </a:ext>
            </a:extLst>
          </p:cNvPr>
          <p:cNvSpPr/>
          <p:nvPr/>
        </p:nvSpPr>
        <p:spPr>
          <a:xfrm rot="16200000">
            <a:off x="8121828" y="4953096"/>
            <a:ext cx="176116" cy="1361795"/>
          </a:xfrm>
          <a:prstGeom prst="leftBrace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64BD4-DDD5-1B47-B861-A77D6E1E4F55}"/>
              </a:ext>
            </a:extLst>
          </p:cNvPr>
          <p:cNvSpPr txBox="1"/>
          <p:nvPr/>
        </p:nvSpPr>
        <p:spPr>
          <a:xfrm>
            <a:off x="7793746" y="576513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Linear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798F2EB-613A-6045-AC79-D58F05E18CE2}"/>
              </a:ext>
            </a:extLst>
          </p:cNvPr>
          <p:cNvSpPr/>
          <p:nvPr/>
        </p:nvSpPr>
        <p:spPr>
          <a:xfrm rot="16200000">
            <a:off x="9843888" y="4980919"/>
            <a:ext cx="176116" cy="1361795"/>
          </a:xfrm>
          <a:prstGeom prst="leftBrace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1C6A0-4AF4-C448-88EA-DFA3925F3EA9}"/>
              </a:ext>
            </a:extLst>
          </p:cNvPr>
          <p:cNvSpPr txBox="1"/>
          <p:nvPr/>
        </p:nvSpPr>
        <p:spPr>
          <a:xfrm>
            <a:off x="9515806" y="579296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9087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3413-3458-1A47-82F2-E9C1F83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023A-17EA-F24E-9D75-5B18D8A2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351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Geometric view of SVMs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Standard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Optimization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Hard-margin 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Soft-margin SVM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Lagrange Duality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Kernels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Demonstration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EE00-8A66-A248-8D71-9705588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9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55C4-CE50-0343-ADC1-5914308A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KKT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84F3-CC9B-E642-882B-36CDBCB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20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B0DE0-4BE5-2245-AF5C-2D58CE48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1" y="3682452"/>
            <a:ext cx="25273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A5F1-F02A-F448-B6CB-09925E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98" y="2097088"/>
            <a:ext cx="6413717" cy="86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53ED3-4C5E-1D4A-95D1-9A2EBE306207}"/>
              </a:ext>
            </a:extLst>
          </p:cNvPr>
          <p:cNvSpPr txBox="1"/>
          <p:nvPr/>
        </p:nvSpPr>
        <p:spPr>
          <a:xfrm>
            <a:off x="1423559" y="2297379"/>
            <a:ext cx="18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Lagrangian: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B6366-7F98-2B43-BFBD-E085D9A718B6}"/>
              </a:ext>
            </a:extLst>
          </p:cNvPr>
          <p:cNvSpPr txBox="1"/>
          <p:nvPr/>
        </p:nvSpPr>
        <p:spPr>
          <a:xfrm>
            <a:off x="1286785" y="3282342"/>
            <a:ext cx="201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KKT conditions: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14EF6-7FAE-EA44-8E43-385027BE1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51" y="3644352"/>
            <a:ext cx="22479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E039D-4F45-184A-BA31-56850D491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551" y="4544701"/>
            <a:ext cx="3175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883EA-F2F6-CB47-8197-44C8BC7B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051" y="4517779"/>
            <a:ext cx="1816100" cy="876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2B902C-7679-D948-8032-F7A6DE220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387" y="5665786"/>
            <a:ext cx="2438400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F5877-D0C6-F246-9F05-9850D9CD1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351" y="5569037"/>
            <a:ext cx="1587500" cy="850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326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B8-5868-2245-8EA9-3E1C37DB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Dual problem in Hard-Margin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FBA2-1C28-0143-8391-5D94EB6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21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BE7CC-EA3E-A244-AB79-5D51C4E7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07" y="3709655"/>
            <a:ext cx="1816100" cy="876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9E6E9-3B80-C440-BFEE-298B3BB6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07" y="4760913"/>
            <a:ext cx="1587500" cy="850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7210-6908-6044-A1C1-B47C9EE34C40}"/>
              </a:ext>
            </a:extLst>
          </p:cNvPr>
          <p:cNvSpPr txBox="1"/>
          <p:nvPr/>
        </p:nvSpPr>
        <p:spPr>
          <a:xfrm>
            <a:off x="705329" y="3294837"/>
            <a:ext cx="201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KKT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24466-4A23-8E4E-A46A-A26263188D12}"/>
              </a:ext>
            </a:extLst>
          </p:cNvPr>
          <p:cNvSpPr txBox="1"/>
          <p:nvPr/>
        </p:nvSpPr>
        <p:spPr>
          <a:xfrm>
            <a:off x="3730100" y="3282342"/>
            <a:ext cx="185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Dual Problem: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E1FF9F-0D4B-394C-898D-50EE183F8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471" y="2097088"/>
            <a:ext cx="6413717" cy="862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DBEF8-3E11-8A46-9595-DDD0FA842EAD}"/>
              </a:ext>
            </a:extLst>
          </p:cNvPr>
          <p:cNvSpPr txBox="1"/>
          <p:nvPr/>
        </p:nvSpPr>
        <p:spPr>
          <a:xfrm>
            <a:off x="830432" y="2297379"/>
            <a:ext cx="18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Lagrangian: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50D0BA-291B-854B-958C-4D41C337D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233" y="3620755"/>
            <a:ext cx="2451100" cy="96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D8FF58-CC1D-7044-826C-F5BE74D3C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333" y="3608624"/>
            <a:ext cx="2451100" cy="965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4AD7A4-3494-5B48-B401-3F9F624D4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4274" y="3676412"/>
            <a:ext cx="1358900" cy="965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4E3496-05A4-7748-BD5A-C90B2C385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584" y="4668763"/>
            <a:ext cx="5651500" cy="850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77B33-0660-3F42-98CF-49A658842F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7584" y="3765260"/>
            <a:ext cx="2260600" cy="685800"/>
          </a:xfrm>
          <a:prstGeom prst="rect">
            <a:avLst/>
          </a:prstGeom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83C67F9-B90C-C245-8124-94920175E2B4}"/>
              </a:ext>
            </a:extLst>
          </p:cNvPr>
          <p:cNvCxnSpPr>
            <a:cxnSpLocks/>
          </p:cNvCxnSpPr>
          <p:nvPr/>
        </p:nvCxnSpPr>
        <p:spPr>
          <a:xfrm>
            <a:off x="4282068" y="5519663"/>
            <a:ext cx="747132" cy="71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C083E-5457-4141-8B60-F21F64BF647C}"/>
              </a:ext>
            </a:extLst>
          </p:cNvPr>
          <p:cNvSpPr txBox="1"/>
          <p:nvPr/>
        </p:nvSpPr>
        <p:spPr>
          <a:xfrm>
            <a:off x="5029200" y="6065836"/>
            <a:ext cx="36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Insert into a QP solver (like SMO)</a:t>
            </a:r>
          </a:p>
        </p:txBody>
      </p:sp>
    </p:spTree>
    <p:extLst>
      <p:ext uri="{BB962C8B-B14F-4D97-AF65-F5344CB8AC3E}">
        <p14:creationId xmlns:p14="http://schemas.microsoft.com/office/powerpoint/2010/main" val="32774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7445-CD01-B14E-BDCC-34B2115C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Non-linearly separable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926C6-FD3C-7F4B-AFCE-21C8CEAA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263"/>
          <a:stretch/>
        </p:blipFill>
        <p:spPr>
          <a:xfrm>
            <a:off x="1759673" y="2249486"/>
            <a:ext cx="3559460" cy="3541714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2D3A47-A30E-0C40-BE04-9603F73540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06"/>
          <a:stretch/>
        </p:blipFill>
        <p:spPr>
          <a:xfrm>
            <a:off x="6781455" y="2249488"/>
            <a:ext cx="3641865" cy="3541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20C1F-7D5A-1948-A6AB-25774868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C042-6806-7F40-B1A7-D434FC0B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Kernels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527B-AB96-F449-A76C-D979FC9F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23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16717-8479-044D-8C01-3BC5D857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17" y="1995449"/>
            <a:ext cx="5981700" cy="10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5C681-099F-AD48-B00A-21A7B90C2117}"/>
              </a:ext>
            </a:extLst>
          </p:cNvPr>
          <p:cNvSpPr txBox="1"/>
          <p:nvPr/>
        </p:nvSpPr>
        <p:spPr>
          <a:xfrm>
            <a:off x="1708734" y="2209913"/>
            <a:ext cx="185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Dual Problem: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2EC5A-F5CC-2045-A0AE-48A8AA6D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65" y="3338552"/>
            <a:ext cx="6527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2A40F-4F52-6141-B925-07C77F6E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065" y="4681655"/>
            <a:ext cx="6527800" cy="10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C47A9-BD61-1045-AF43-9F53754E6B8B}"/>
              </a:ext>
            </a:extLst>
          </p:cNvPr>
          <p:cNvSpPr txBox="1"/>
          <p:nvPr/>
        </p:nvSpPr>
        <p:spPr>
          <a:xfrm>
            <a:off x="1452734" y="3646497"/>
            <a:ext cx="236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Feature Transform: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B8AC-61C1-D74A-8EF3-FAC16A7A60A8}"/>
              </a:ext>
            </a:extLst>
          </p:cNvPr>
          <p:cNvSpPr txBox="1"/>
          <p:nvPr/>
        </p:nvSpPr>
        <p:spPr>
          <a:xfrm>
            <a:off x="2127309" y="498960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18086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665-9646-C943-9C8A-20459526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5E57-E055-E94C-A540-89793BF9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Next" panose="020B0503020202020204" pitchFamily="34" charset="0"/>
              </a:rPr>
              <a:t>SVMs:</a:t>
            </a:r>
          </a:p>
          <a:p>
            <a:r>
              <a:rPr lang="en-US" dirty="0">
                <a:latin typeface="Avenir Next" panose="020B0503020202020204" pitchFamily="34" charset="0"/>
              </a:rPr>
              <a:t>are binary classifiers </a:t>
            </a:r>
            <a:endParaRPr lang="en-US" dirty="0">
              <a:solidFill>
                <a:srgbClr val="00B050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avoids local minimum issues of ANNs </a:t>
            </a:r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+</a:t>
            </a:r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deal with non-linear data </a:t>
            </a:r>
            <a:r>
              <a:rPr lang="en-US" dirty="0">
                <a:solidFill>
                  <a:srgbClr val="00B050"/>
                </a:solidFill>
                <a:latin typeface="Avenir Next" panose="020B0503020202020204" pitchFamily="34" charset="0"/>
              </a:rPr>
              <a:t>+</a:t>
            </a:r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require good kernel &amp; hyper-parameter selection </a:t>
            </a:r>
            <a:r>
              <a:rPr lang="en-US" dirty="0">
                <a:solidFill>
                  <a:srgbClr val="FF0000"/>
                </a:solidFill>
                <a:latin typeface="Avenir Next" panose="020B0503020202020204" pitchFamily="34" charset="0"/>
              </a:rPr>
              <a:t>–</a:t>
            </a:r>
          </a:p>
          <a:p>
            <a:r>
              <a:rPr lang="en-US" dirty="0">
                <a:latin typeface="Avenir Next" panose="020B0503020202020204" pitchFamily="34" charset="0"/>
              </a:rPr>
              <a:t>require long training time for large-scale data </a:t>
            </a:r>
            <a:r>
              <a:rPr lang="en-US" dirty="0">
                <a:solidFill>
                  <a:srgbClr val="FF0000"/>
                </a:solidFill>
                <a:latin typeface="Avenir Next" panose="020B0503020202020204" pitchFamily="34" charset="0"/>
              </a:rPr>
              <a:t>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DC72D-4AEF-1646-B22C-75D42B5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3</a:t>
            </a:fld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277-EC31-964A-BE57-926EF268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anchor="ctr">
            <a:normAutofit/>
          </a:bodyPr>
          <a:lstStyle/>
          <a:p>
            <a:r>
              <a:rPr lang="en-US" dirty="0"/>
              <a:t>Iris Samples in Nature</a:t>
            </a:r>
          </a:p>
        </p:txBody>
      </p:sp>
      <p:pic>
        <p:nvPicPr>
          <p:cNvPr id="1030" name="Picture 6" descr="The Iris Dataset — A Little Bit of History and Biology ...">
            <a:extLst>
              <a:ext uri="{FF2B5EF4-FFF2-40B4-BE49-F238E27FC236}">
                <a16:creationId xmlns:a16="http://schemas.microsoft.com/office/drawing/2014/main" id="{84AEE06D-5F26-2F46-B330-15162215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364" y="2249487"/>
            <a:ext cx="9838094" cy="35417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1ED86-7963-B748-8138-F110172D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1BED-F4D6-5542-8AED-721FE36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Geometric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E1B61-BC9E-654D-967B-FC816AFE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5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FC22F-571C-6641-8763-D6A38153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8CC4DB-9E7D-FE43-9793-918978F57074}"/>
              </a:ext>
            </a:extLst>
          </p:cNvPr>
          <p:cNvGrpSpPr/>
          <p:nvPr/>
        </p:nvGrpSpPr>
        <p:grpSpPr>
          <a:xfrm>
            <a:off x="8382392" y="2391943"/>
            <a:ext cx="1689052" cy="2368970"/>
            <a:chOff x="8477395" y="2097088"/>
            <a:chExt cx="1689052" cy="23689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D985B3-6E49-934A-BB3D-F0F1CF66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1071" y="2097088"/>
              <a:ext cx="901700" cy="177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BBA2FD-DA41-9740-8EC7-CB4724F45DCC}"/>
                </a:ext>
              </a:extLst>
            </p:cNvPr>
            <p:cNvSpPr txBox="1"/>
            <p:nvPr/>
          </p:nvSpPr>
          <p:spPr>
            <a:xfrm>
              <a:off x="8477395" y="4096726"/>
              <a:ext cx="1689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Feature matrix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1EB0B-5EB8-4643-884E-F9D66ED24B1D}"/>
              </a:ext>
            </a:extLst>
          </p:cNvPr>
          <p:cNvCxnSpPr>
            <a:cxnSpLocks/>
          </p:cNvCxnSpPr>
          <p:nvPr/>
        </p:nvCxnSpPr>
        <p:spPr>
          <a:xfrm flipV="1">
            <a:off x="2327564" y="4169943"/>
            <a:ext cx="4346368" cy="114178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005DCF-E1A8-D146-A953-8BCFD69AF461}"/>
              </a:ext>
            </a:extLst>
          </p:cNvPr>
          <p:cNvCxnSpPr>
            <a:cxnSpLocks/>
          </p:cNvCxnSpPr>
          <p:nvPr/>
        </p:nvCxnSpPr>
        <p:spPr>
          <a:xfrm flipV="1">
            <a:off x="2327564" y="3652602"/>
            <a:ext cx="3936076" cy="165912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05A24C9-5BD1-3941-91BB-6BC40CD1C67E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43AB7D-956B-2E48-B62C-487691F92163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E4DF64-B0AA-0C4E-B343-C6DC18E23869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4FE0BE-1E3A-2C4A-A47B-CB5652E2DCCF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20" y="619307"/>
            <a:ext cx="10869773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 Geometric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6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2F9F442-0525-3641-86E5-E9FA1371571E}"/>
              </a:ext>
            </a:extLst>
          </p:cNvPr>
          <p:cNvSpPr/>
          <p:nvPr/>
        </p:nvSpPr>
        <p:spPr>
          <a:xfrm rot="19750482">
            <a:off x="5606576" y="3072466"/>
            <a:ext cx="736793" cy="898503"/>
          </a:xfrm>
          <a:prstGeom prst="rightBrace">
            <a:avLst>
              <a:gd name="adj1" fmla="val 0"/>
              <a:gd name="adj2" fmla="val 80366"/>
            </a:avLst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315325-DF64-8A48-B21C-5CA8724CDED1}"/>
              </a:ext>
            </a:extLst>
          </p:cNvPr>
          <p:cNvSpPr txBox="1"/>
          <p:nvPr/>
        </p:nvSpPr>
        <p:spPr>
          <a:xfrm>
            <a:off x="6085873" y="3249489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Margin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B29C7A-FFEC-D74E-8F6B-24C5C24DACD7}"/>
              </a:ext>
            </a:extLst>
          </p:cNvPr>
          <p:cNvCxnSpPr>
            <a:cxnSpLocks/>
          </p:cNvCxnSpPr>
          <p:nvPr/>
        </p:nvCxnSpPr>
        <p:spPr>
          <a:xfrm>
            <a:off x="5248890" y="3224152"/>
            <a:ext cx="296883" cy="52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624976-9173-074E-A73E-E4B2D2C46FF5}"/>
              </a:ext>
            </a:extLst>
          </p:cNvPr>
          <p:cNvCxnSpPr>
            <a:cxnSpLocks/>
          </p:cNvCxnSpPr>
          <p:nvPr/>
        </p:nvCxnSpPr>
        <p:spPr>
          <a:xfrm>
            <a:off x="5646710" y="3706167"/>
            <a:ext cx="296883" cy="52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74ECCE-68CF-DB49-9201-34908D71BFE2}"/>
              </a:ext>
            </a:extLst>
          </p:cNvPr>
          <p:cNvSpPr txBox="1"/>
          <p:nvPr/>
        </p:nvSpPr>
        <p:spPr>
          <a:xfrm>
            <a:off x="7369269" y="2494992"/>
            <a:ext cx="466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venir Next" panose="020B0503020202020204" pitchFamily="34" charset="0"/>
              </a:rPr>
              <a:t>Hyperplane</a:t>
            </a:r>
            <a:r>
              <a:rPr lang="en-US" dirty="0">
                <a:latin typeface="Avenir Next" panose="020B0503020202020204" pitchFamily="34" charset="0"/>
              </a:rPr>
              <a:t> – the separating line diving two classes </a:t>
            </a:r>
            <a:r>
              <a:rPr lang="en-US" i="1" dirty="0">
                <a:latin typeface="Avenir Next" panose="020B0503020202020204" pitchFamily="34" charset="0"/>
              </a:rPr>
              <a:t>(the </a:t>
            </a:r>
            <a:r>
              <a:rPr lang="en-US" i="1" dirty="0">
                <a:solidFill>
                  <a:srgbClr val="C00000"/>
                </a:solidFill>
                <a:latin typeface="Avenir Next" panose="020B0503020202020204" pitchFamily="34" charset="0"/>
              </a:rPr>
              <a:t>red</a:t>
            </a:r>
            <a:r>
              <a:rPr lang="en-US" i="1" dirty="0">
                <a:latin typeface="Avenir Next" panose="020B0503020202020204" pitchFamily="34" charset="0"/>
              </a:rPr>
              <a:t> dashed line)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ABD4BD-58D3-7C4E-A9C1-479DFA19878D}"/>
              </a:ext>
            </a:extLst>
          </p:cNvPr>
          <p:cNvSpPr txBox="1"/>
          <p:nvPr/>
        </p:nvSpPr>
        <p:spPr>
          <a:xfrm>
            <a:off x="7369269" y="3906048"/>
            <a:ext cx="466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venir Next" panose="020B0503020202020204" pitchFamily="34" charset="0"/>
              </a:rPr>
              <a:t>Margin</a:t>
            </a:r>
            <a:r>
              <a:rPr lang="en-US" dirty="0">
                <a:latin typeface="Avenir Next" panose="020B0503020202020204" pitchFamily="34" charset="0"/>
              </a:rPr>
              <a:t> – the distance from the closest point to the hyperplane (hard-margin)</a:t>
            </a:r>
            <a:endParaRPr lang="en-US" i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09" y="552318"/>
            <a:ext cx="8187182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7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E8826-6E55-564D-8145-5F79E8A9B5A7}"/>
              </a:ext>
            </a:extLst>
          </p:cNvPr>
          <p:cNvCxnSpPr>
            <a:cxnSpLocks/>
          </p:cNvCxnSpPr>
          <p:nvPr/>
        </p:nvCxnSpPr>
        <p:spPr>
          <a:xfrm flipH="1" flipV="1">
            <a:off x="6142494" y="4096726"/>
            <a:ext cx="785248" cy="160665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2D78E-80BB-1B4C-9D02-D61155F3A4C3}"/>
              </a:ext>
            </a:extLst>
          </p:cNvPr>
          <p:cNvSpPr txBox="1"/>
          <p:nvPr/>
        </p:nvSpPr>
        <p:spPr>
          <a:xfrm>
            <a:off x="6283157" y="4058759"/>
            <a:ext cx="11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2A7834-1C82-D142-9676-0ED22F751C5C}"/>
              </a:ext>
            </a:extLst>
          </p:cNvPr>
          <p:cNvSpPr/>
          <p:nvPr/>
        </p:nvSpPr>
        <p:spPr>
          <a:xfrm>
            <a:off x="5070491" y="419246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D499B-B8CB-204D-AD66-225C47668ECC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5193403" y="4315375"/>
            <a:ext cx="1734340" cy="1402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37F94D-B4F1-C14D-93C1-E9B3B6C754A2}"/>
              </a:ext>
            </a:extLst>
          </p:cNvPr>
          <p:cNvCxnSpPr>
            <a:cxnSpLocks/>
          </p:cNvCxnSpPr>
          <p:nvPr/>
        </p:nvCxnSpPr>
        <p:spPr>
          <a:xfrm flipH="1" flipV="1">
            <a:off x="5983584" y="3735322"/>
            <a:ext cx="166660" cy="384649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B5B677-8E84-4F4B-8044-DD6235EE35A9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5214491" y="3904228"/>
            <a:ext cx="769094" cy="360235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BBD36-4BB2-BD40-AFA0-E01EC9E83694}"/>
              </a:ext>
            </a:extLst>
          </p:cNvPr>
          <p:cNvSpPr txBox="1"/>
          <p:nvPr/>
        </p:nvSpPr>
        <p:spPr>
          <a:xfrm>
            <a:off x="4758251" y="476825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B049E-DB9E-8045-A969-71BEE14D9E95}"/>
              </a:ext>
            </a:extLst>
          </p:cNvPr>
          <p:cNvSpPr txBox="1"/>
          <p:nvPr/>
        </p:nvSpPr>
        <p:spPr>
          <a:xfrm>
            <a:off x="7640252" y="3037994"/>
            <a:ext cx="39465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the dot product (produces a scalar):</a:t>
            </a:r>
          </a:p>
          <a:p>
            <a:pPr algn="ctr"/>
            <a:endParaRPr lang="en-US" dirty="0">
              <a:latin typeface="Avenir Next" panose="020B0503020202020204" pitchFamily="34" charset="0"/>
            </a:endParaRP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a . b = a</a:t>
            </a:r>
            <a:r>
              <a:rPr lang="en-US" baseline="-25000" dirty="0">
                <a:latin typeface="Avenir Next" panose="020B0503020202020204" pitchFamily="34" charset="0"/>
              </a:rPr>
              <a:t>1</a:t>
            </a:r>
            <a:r>
              <a:rPr lang="en-US" dirty="0">
                <a:latin typeface="Avenir Next" panose="020B0503020202020204" pitchFamily="34" charset="0"/>
              </a:rPr>
              <a:t>b</a:t>
            </a:r>
            <a:r>
              <a:rPr lang="en-US" baseline="-25000" dirty="0">
                <a:latin typeface="Avenir Next" panose="020B0503020202020204" pitchFamily="34" charset="0"/>
              </a:rPr>
              <a:t>1</a:t>
            </a:r>
            <a:r>
              <a:rPr lang="en-US" dirty="0">
                <a:latin typeface="Avenir Next" panose="020B0503020202020204" pitchFamily="34" charset="0"/>
              </a:rPr>
              <a:t>+a</a:t>
            </a:r>
            <a:r>
              <a:rPr lang="en-US" baseline="-25000" dirty="0">
                <a:latin typeface="Avenir Next" panose="020B0503020202020204" pitchFamily="34" charset="0"/>
              </a:rPr>
              <a:t>2</a:t>
            </a:r>
            <a:r>
              <a:rPr lang="en-US" dirty="0">
                <a:latin typeface="Avenir Next" panose="020B0503020202020204" pitchFamily="34" charset="0"/>
              </a:rPr>
              <a:t>b</a:t>
            </a:r>
            <a:r>
              <a:rPr lang="en-US" baseline="-25000" dirty="0">
                <a:latin typeface="Avenir Next" panose="020B0503020202020204" pitchFamily="34" charset="0"/>
              </a:rPr>
              <a:t>2</a:t>
            </a:r>
            <a:r>
              <a:rPr lang="en-US" dirty="0">
                <a:latin typeface="Avenir Next" panose="020B0503020202020204" pitchFamily="34" charset="0"/>
              </a:rPr>
              <a:t>+a</a:t>
            </a:r>
            <a:r>
              <a:rPr lang="en-US" baseline="-25000" dirty="0">
                <a:latin typeface="Avenir Next" panose="020B0503020202020204" pitchFamily="34" charset="0"/>
              </a:rPr>
              <a:t>3</a:t>
            </a:r>
            <a:r>
              <a:rPr lang="en-US" dirty="0">
                <a:latin typeface="Avenir Next" panose="020B0503020202020204" pitchFamily="34" charset="0"/>
              </a:rPr>
              <a:t>b</a:t>
            </a:r>
            <a:r>
              <a:rPr lang="en-US" baseline="-25000" dirty="0">
                <a:latin typeface="Avenir Next" panose="020B0503020202020204" pitchFamily="34" charset="0"/>
              </a:rPr>
              <a:t>3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provided:	</a:t>
            </a:r>
          </a:p>
          <a:p>
            <a:r>
              <a:rPr lang="en-US" dirty="0">
                <a:latin typeface="Avenir Next" panose="020B0503020202020204" pitchFamily="34" charset="0"/>
              </a:rPr>
              <a:t>		a = [a</a:t>
            </a:r>
            <a:r>
              <a:rPr lang="en-US" baseline="-25000" dirty="0">
                <a:latin typeface="Avenir Next" panose="020B0503020202020204" pitchFamily="34" charset="0"/>
              </a:rPr>
              <a:t>1</a:t>
            </a:r>
            <a:r>
              <a:rPr lang="en-US" dirty="0">
                <a:latin typeface="Avenir Next" panose="020B0503020202020204" pitchFamily="34" charset="0"/>
              </a:rPr>
              <a:t>,a</a:t>
            </a:r>
            <a:r>
              <a:rPr lang="en-US" baseline="-25000" dirty="0">
                <a:latin typeface="Avenir Next" panose="020B0503020202020204" pitchFamily="34" charset="0"/>
              </a:rPr>
              <a:t>2</a:t>
            </a:r>
            <a:r>
              <a:rPr lang="en-US" dirty="0">
                <a:latin typeface="Avenir Next" panose="020B0503020202020204" pitchFamily="34" charset="0"/>
              </a:rPr>
              <a:t>,</a:t>
            </a:r>
            <a:r>
              <a:rPr lang="en-US" baseline="-25000" dirty="0">
                <a:latin typeface="Avenir Next" panose="020B0503020202020204" pitchFamily="34" charset="0"/>
              </a:rPr>
              <a:t> </a:t>
            </a:r>
            <a:r>
              <a:rPr lang="en-US" dirty="0">
                <a:latin typeface="Avenir Next" panose="020B0503020202020204" pitchFamily="34" charset="0"/>
              </a:rPr>
              <a:t>a</a:t>
            </a:r>
            <a:r>
              <a:rPr lang="en-US" baseline="-25000" dirty="0">
                <a:latin typeface="Avenir Next" panose="020B0503020202020204" pitchFamily="34" charset="0"/>
              </a:rPr>
              <a:t>3</a:t>
            </a:r>
            <a:r>
              <a:rPr lang="en-US" dirty="0">
                <a:latin typeface="Avenir Next" panose="020B0503020202020204" pitchFamily="34" charset="0"/>
              </a:rPr>
              <a:t>]</a:t>
            </a:r>
          </a:p>
          <a:p>
            <a:r>
              <a:rPr lang="en-US" dirty="0">
                <a:latin typeface="Avenir Next" panose="020B0503020202020204" pitchFamily="34" charset="0"/>
              </a:rPr>
              <a:t>		b = [b</a:t>
            </a:r>
            <a:r>
              <a:rPr lang="en-US" baseline="-25000" dirty="0">
                <a:latin typeface="Avenir Next" panose="020B0503020202020204" pitchFamily="34" charset="0"/>
              </a:rPr>
              <a:t>1</a:t>
            </a:r>
            <a:r>
              <a:rPr lang="en-US" dirty="0">
                <a:latin typeface="Avenir Next" panose="020B0503020202020204" pitchFamily="34" charset="0"/>
              </a:rPr>
              <a:t>,b</a:t>
            </a:r>
            <a:r>
              <a:rPr lang="en-US" baseline="-25000" dirty="0">
                <a:latin typeface="Avenir Next" panose="020B0503020202020204" pitchFamily="34" charset="0"/>
              </a:rPr>
              <a:t>2</a:t>
            </a:r>
            <a:r>
              <a:rPr lang="en-US" dirty="0">
                <a:latin typeface="Avenir Next" panose="020B0503020202020204" pitchFamily="34" charset="0"/>
              </a:rPr>
              <a:t>,</a:t>
            </a:r>
            <a:r>
              <a:rPr lang="en-US" baseline="-25000" dirty="0">
                <a:latin typeface="Avenir Next" panose="020B0503020202020204" pitchFamily="34" charset="0"/>
              </a:rPr>
              <a:t> </a:t>
            </a:r>
            <a:r>
              <a:rPr lang="en-US" dirty="0">
                <a:latin typeface="Avenir Next" panose="020B0503020202020204" pitchFamily="34" charset="0"/>
              </a:rPr>
              <a:t>b</a:t>
            </a:r>
            <a:r>
              <a:rPr lang="en-US" baseline="-25000" dirty="0">
                <a:latin typeface="Avenir Next" panose="020B0503020202020204" pitchFamily="34" charset="0"/>
              </a:rPr>
              <a:t>3</a:t>
            </a:r>
            <a:r>
              <a:rPr lang="en-US" dirty="0">
                <a:latin typeface="Avenir Next" panose="020B0503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62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3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09" y="552318"/>
            <a:ext cx="8187182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 Constraints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8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E8826-6E55-564D-8145-5F79E8A9B5A7}"/>
              </a:ext>
            </a:extLst>
          </p:cNvPr>
          <p:cNvCxnSpPr>
            <a:cxnSpLocks/>
          </p:cNvCxnSpPr>
          <p:nvPr/>
        </p:nvCxnSpPr>
        <p:spPr>
          <a:xfrm flipH="1" flipV="1">
            <a:off x="6142494" y="4096726"/>
            <a:ext cx="785248" cy="160665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2D78E-80BB-1B4C-9D02-D61155F3A4C3}"/>
              </a:ext>
            </a:extLst>
          </p:cNvPr>
          <p:cNvSpPr txBox="1"/>
          <p:nvPr/>
        </p:nvSpPr>
        <p:spPr>
          <a:xfrm>
            <a:off x="6283157" y="4058759"/>
            <a:ext cx="11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2A7834-1C82-D142-9676-0ED22F751C5C}"/>
              </a:ext>
            </a:extLst>
          </p:cNvPr>
          <p:cNvSpPr/>
          <p:nvPr/>
        </p:nvSpPr>
        <p:spPr>
          <a:xfrm>
            <a:off x="5070491" y="419246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D499B-B8CB-204D-AD66-225C47668ECC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5193403" y="4315375"/>
            <a:ext cx="1734340" cy="1402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37F94D-B4F1-C14D-93C1-E9B3B6C754A2}"/>
              </a:ext>
            </a:extLst>
          </p:cNvPr>
          <p:cNvCxnSpPr>
            <a:cxnSpLocks/>
          </p:cNvCxnSpPr>
          <p:nvPr/>
        </p:nvCxnSpPr>
        <p:spPr>
          <a:xfrm flipH="1" flipV="1">
            <a:off x="5983584" y="3735322"/>
            <a:ext cx="166660" cy="384649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B5B677-8E84-4F4B-8044-DD6235EE35A9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5214491" y="3904228"/>
            <a:ext cx="769094" cy="360235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BBD36-4BB2-BD40-AFA0-E01EC9E83694}"/>
              </a:ext>
            </a:extLst>
          </p:cNvPr>
          <p:cNvSpPr txBox="1"/>
          <p:nvPr/>
        </p:nvSpPr>
        <p:spPr>
          <a:xfrm>
            <a:off x="4758251" y="476825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298C8-7EF6-924F-A7F8-E99C1765C6C0}"/>
              </a:ext>
            </a:extLst>
          </p:cNvPr>
          <p:cNvSpPr txBox="1"/>
          <p:nvPr/>
        </p:nvSpPr>
        <p:spPr>
          <a:xfrm>
            <a:off x="7596431" y="2444659"/>
            <a:ext cx="3977371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Classification decision (hyperplane):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W . U + b ≥ 0 – belongs to ’</a:t>
            </a:r>
            <a:r>
              <a:rPr lang="en-US" dirty="0" err="1">
                <a:latin typeface="Avenir Next" panose="020B0503020202020204" pitchFamily="34" charset="0"/>
              </a:rPr>
              <a:t>setosa</a:t>
            </a:r>
            <a:r>
              <a:rPr lang="en-US" dirty="0">
                <a:latin typeface="Avenir Next" panose="020B0503020202020204" pitchFamily="34" charset="0"/>
              </a:rPr>
              <a:t>’</a:t>
            </a:r>
          </a:p>
          <a:p>
            <a:r>
              <a:rPr lang="en-US" dirty="0">
                <a:latin typeface="Avenir Next" panose="020B0503020202020204" pitchFamily="34" charset="0"/>
              </a:rPr>
              <a:t>otherwise – belongs to ‘virginica’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9DE98-737F-2D43-AB14-37AC77395B0D}"/>
              </a:ext>
            </a:extLst>
          </p:cNvPr>
          <p:cNvSpPr txBox="1"/>
          <p:nvPr/>
        </p:nvSpPr>
        <p:spPr>
          <a:xfrm>
            <a:off x="7596430" y="4096726"/>
            <a:ext cx="4031745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Classification decision (margin):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W . U + b ≥ 1  – belongs to ’</a:t>
            </a:r>
            <a:r>
              <a:rPr lang="en-US" dirty="0" err="1">
                <a:latin typeface="Avenir Next" panose="020B0503020202020204" pitchFamily="34" charset="0"/>
              </a:rPr>
              <a:t>setosa</a:t>
            </a:r>
            <a:r>
              <a:rPr lang="en-US" dirty="0">
                <a:latin typeface="Avenir Next" panose="020B0503020202020204" pitchFamily="34" charset="0"/>
              </a:rPr>
              <a:t>’</a:t>
            </a:r>
          </a:p>
          <a:p>
            <a:r>
              <a:rPr lang="en-US" dirty="0">
                <a:latin typeface="Avenir Next" panose="020B0503020202020204" pitchFamily="34" charset="0"/>
              </a:rPr>
              <a:t>W . U + b ≤ –1 – belongs to ‘virginica’</a:t>
            </a:r>
          </a:p>
        </p:txBody>
      </p:sp>
    </p:spTree>
    <p:extLst>
      <p:ext uri="{BB962C8B-B14F-4D97-AF65-F5344CB8AC3E}">
        <p14:creationId xmlns:p14="http://schemas.microsoft.com/office/powerpoint/2010/main" val="2430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BAE-A744-C141-9601-82D4151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09" y="552318"/>
            <a:ext cx="8187182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Standard representation: Generalized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42BC-ACD3-734C-A16A-5283F8B3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Avenir Next" panose="020B0503020202020204" pitchFamily="34" charset="0"/>
              </a:rPr>
              <a:t>9</a:t>
            </a:fld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111C4BE-72FF-CE4F-95FF-172ECCBF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1945054"/>
            <a:ext cx="6455017" cy="43033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8D68F-2CD9-3D4C-A31A-4BAFF6BB47B2}"/>
              </a:ext>
            </a:extLst>
          </p:cNvPr>
          <p:cNvCxnSpPr>
            <a:cxnSpLocks/>
          </p:cNvCxnSpPr>
          <p:nvPr/>
        </p:nvCxnSpPr>
        <p:spPr>
          <a:xfrm flipV="1">
            <a:off x="2353384" y="3526972"/>
            <a:ext cx="3756250" cy="1630579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4B33C-B9E2-2548-9810-FD88D11AB5FD}"/>
              </a:ext>
            </a:extLst>
          </p:cNvPr>
          <p:cNvCxnSpPr>
            <a:cxnSpLocks/>
          </p:cNvCxnSpPr>
          <p:nvPr/>
        </p:nvCxnSpPr>
        <p:spPr>
          <a:xfrm flipV="1">
            <a:off x="3028207" y="4010944"/>
            <a:ext cx="3348000" cy="1476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07F7F-C87C-C74D-B412-7060DFADAF7F}"/>
              </a:ext>
            </a:extLst>
          </p:cNvPr>
          <p:cNvCxnSpPr>
            <a:cxnSpLocks/>
          </p:cNvCxnSpPr>
          <p:nvPr/>
        </p:nvCxnSpPr>
        <p:spPr>
          <a:xfrm flipV="1">
            <a:off x="2125683" y="3063833"/>
            <a:ext cx="3515094" cy="15480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1244563-6378-DD49-8045-B11C7B29C83F}"/>
              </a:ext>
            </a:extLst>
          </p:cNvPr>
          <p:cNvSpPr/>
          <p:nvPr/>
        </p:nvSpPr>
        <p:spPr>
          <a:xfrm>
            <a:off x="4643116" y="3404796"/>
            <a:ext cx="114976" cy="106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653E0-15B4-8246-BB5A-A90650927224}"/>
              </a:ext>
            </a:extLst>
          </p:cNvPr>
          <p:cNvSpPr/>
          <p:nvPr/>
        </p:nvSpPr>
        <p:spPr>
          <a:xfrm>
            <a:off x="3869245" y="3735322"/>
            <a:ext cx="114976" cy="106878"/>
          </a:xfrm>
          <a:prstGeom prst="ellipse">
            <a:avLst/>
          </a:prstGeom>
          <a:ln w="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E834A-F274-6E4A-8305-81641657BA44}"/>
              </a:ext>
            </a:extLst>
          </p:cNvPr>
          <p:cNvSpPr/>
          <p:nvPr/>
        </p:nvSpPr>
        <p:spPr>
          <a:xfrm>
            <a:off x="4546134" y="4768479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9FFEF2-2216-8243-AD59-A114374F2E3C}"/>
              </a:ext>
            </a:extLst>
          </p:cNvPr>
          <p:cNvSpPr/>
          <p:nvPr/>
        </p:nvSpPr>
        <p:spPr>
          <a:xfrm>
            <a:off x="3997892" y="5015880"/>
            <a:ext cx="114976" cy="106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E8826-6E55-564D-8145-5F79E8A9B5A7}"/>
              </a:ext>
            </a:extLst>
          </p:cNvPr>
          <p:cNvCxnSpPr>
            <a:cxnSpLocks/>
          </p:cNvCxnSpPr>
          <p:nvPr/>
        </p:nvCxnSpPr>
        <p:spPr>
          <a:xfrm flipH="1" flipV="1">
            <a:off x="6142494" y="4096726"/>
            <a:ext cx="785248" cy="160665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2D78E-80BB-1B4C-9D02-D61155F3A4C3}"/>
              </a:ext>
            </a:extLst>
          </p:cNvPr>
          <p:cNvSpPr txBox="1"/>
          <p:nvPr/>
        </p:nvSpPr>
        <p:spPr>
          <a:xfrm>
            <a:off x="6283157" y="4058759"/>
            <a:ext cx="11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2A7834-1C82-D142-9676-0ED22F751C5C}"/>
              </a:ext>
            </a:extLst>
          </p:cNvPr>
          <p:cNvSpPr/>
          <p:nvPr/>
        </p:nvSpPr>
        <p:spPr>
          <a:xfrm>
            <a:off x="5070491" y="419246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" panose="020B05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D499B-B8CB-204D-AD66-225C47668ECC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5193403" y="4315375"/>
            <a:ext cx="1734340" cy="1402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37F94D-B4F1-C14D-93C1-E9B3B6C754A2}"/>
              </a:ext>
            </a:extLst>
          </p:cNvPr>
          <p:cNvCxnSpPr>
            <a:cxnSpLocks/>
          </p:cNvCxnSpPr>
          <p:nvPr/>
        </p:nvCxnSpPr>
        <p:spPr>
          <a:xfrm flipH="1" flipV="1">
            <a:off x="5983584" y="3735322"/>
            <a:ext cx="166660" cy="384649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B5B677-8E84-4F4B-8044-DD6235EE35A9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5214491" y="3904228"/>
            <a:ext cx="769094" cy="360235"/>
          </a:xfrm>
          <a:prstGeom prst="straightConnector1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BBD36-4BB2-BD40-AFA0-E01EC9E83694}"/>
              </a:ext>
            </a:extLst>
          </p:cNvPr>
          <p:cNvSpPr txBox="1"/>
          <p:nvPr/>
        </p:nvSpPr>
        <p:spPr>
          <a:xfrm>
            <a:off x="4758251" y="476825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Vector 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9DE98-737F-2D43-AB14-37AC77395B0D}"/>
              </a:ext>
            </a:extLst>
          </p:cNvPr>
          <p:cNvSpPr txBox="1"/>
          <p:nvPr/>
        </p:nvSpPr>
        <p:spPr>
          <a:xfrm>
            <a:off x="7586824" y="2385317"/>
            <a:ext cx="3234027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Decisions: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W . U + b ≥ 1  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W . U + b ≤ –1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4658C-85FF-4A44-AC7A-AF3B1D316844}"/>
              </a:ext>
            </a:extLst>
          </p:cNvPr>
          <p:cNvSpPr txBox="1"/>
          <p:nvPr/>
        </p:nvSpPr>
        <p:spPr>
          <a:xfrm>
            <a:off x="7586824" y="3412130"/>
            <a:ext cx="3234027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Classifier is transformed into: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y( W . U + b) ≥ 1</a:t>
            </a:r>
          </a:p>
          <a:p>
            <a:r>
              <a:rPr lang="en-US" dirty="0">
                <a:latin typeface="Avenir Next" panose="020B0503020202020204" pitchFamily="34" charset="0"/>
              </a:rPr>
              <a:t>where: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 = +1 for class ‘virginica’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 = –1 for class ‘setosa’   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Or without loss of generality: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y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( W . x</a:t>
            </a:r>
            <a:r>
              <a:rPr lang="en-US" baseline="-25000" dirty="0">
                <a:latin typeface="Avenir Next" panose="020B0503020202020204" pitchFamily="34" charset="0"/>
              </a:rPr>
              <a:t>i</a:t>
            </a:r>
            <a:r>
              <a:rPr lang="en-US" dirty="0">
                <a:latin typeface="Avenir Next" panose="020B0503020202020204" pitchFamily="34" charset="0"/>
              </a:rPr>
              <a:t> + b) ≥ 1</a:t>
            </a:r>
          </a:p>
        </p:txBody>
      </p:sp>
    </p:spTree>
    <p:extLst>
      <p:ext uri="{BB962C8B-B14F-4D97-AF65-F5344CB8AC3E}">
        <p14:creationId xmlns:p14="http://schemas.microsoft.com/office/powerpoint/2010/main" val="4716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35376</TotalTime>
  <Words>1209</Words>
  <Application>Microsoft Macintosh PowerPoint</Application>
  <PresentationFormat>Widescreen</PresentationFormat>
  <Paragraphs>219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</vt:lpstr>
      <vt:lpstr>Calibri</vt:lpstr>
      <vt:lpstr>Cambria Math</vt:lpstr>
      <vt:lpstr>Tw Cen MT</vt:lpstr>
      <vt:lpstr>Circuit</vt:lpstr>
      <vt:lpstr>PowerPoint Presentation</vt:lpstr>
      <vt:lpstr>Overview</vt:lpstr>
      <vt:lpstr>Motivation</vt:lpstr>
      <vt:lpstr>Iris Samples in Nature</vt:lpstr>
      <vt:lpstr>Geometric Problem</vt:lpstr>
      <vt:lpstr>Standard representation: Geometric View</vt:lpstr>
      <vt:lpstr>Standard representation: Projection</vt:lpstr>
      <vt:lpstr>Standard representation: Constraints Derivation</vt:lpstr>
      <vt:lpstr>Standard representation: Generalized classifier</vt:lpstr>
      <vt:lpstr>Standard representation: Margin width derivation</vt:lpstr>
      <vt:lpstr>Standard representation: Elaboration on the Hard-Margin</vt:lpstr>
      <vt:lpstr>Optimization Problem: Hard-Margin SVM</vt:lpstr>
      <vt:lpstr>Soft-margin svm: Geometric View</vt:lpstr>
      <vt:lpstr>soft-Margin SVM: Formulations</vt:lpstr>
      <vt:lpstr>Principle of Duality: Simple Approach to Primal problems</vt:lpstr>
      <vt:lpstr>PowerPoint Presentation</vt:lpstr>
      <vt:lpstr>PowerPoint Presentation</vt:lpstr>
      <vt:lpstr>Lagrange Duality:  Constrained Optimization Problems</vt:lpstr>
      <vt:lpstr>Lagrangian in Hard-Margin SVM</vt:lpstr>
      <vt:lpstr>KKT Conditions</vt:lpstr>
      <vt:lpstr>Dual problem in Hard-Margin SVM</vt:lpstr>
      <vt:lpstr>Non-linearly separable data</vt:lpstr>
      <vt:lpstr>Kernels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Vladislav Yotkov</cp:lastModifiedBy>
  <cp:revision>239</cp:revision>
  <cp:lastPrinted>2020-10-07T17:27:56Z</cp:lastPrinted>
  <dcterms:created xsi:type="dcterms:W3CDTF">2020-09-22T10:35:01Z</dcterms:created>
  <dcterms:modified xsi:type="dcterms:W3CDTF">2021-12-01T15:57:57Z</dcterms:modified>
</cp:coreProperties>
</file>