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77f280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1577f2800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577f2800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577f2800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577f2800f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577f280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577f2800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577f280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577f2800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577f280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577f2800f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577f280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577f280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1577f2800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577f2800f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577f2800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577f2800f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577f2800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577f2800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577f2800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577f2800f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577f2800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577f2800f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577f280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77f2800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577f280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77f2800f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577f280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577f2800f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577f2800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577f2800f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577f280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577f2800f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577f2800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577f2800f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577f2800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234" name="Google Shape;2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015" y="13228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2416015" y="4221652"/>
            <a:ext cx="70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2: </a:t>
            </a: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 For Data Science</a:t>
            </a:r>
            <a:endParaRPr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and Machine Learning</a:t>
            </a:r>
            <a:endParaRPr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4">
            <a:alphaModFix/>
          </a:blip>
          <a:srcRect b="27322" l="15083" r="15020" t="29978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5">
            <a:alphaModFix/>
          </a:blip>
          <a:srcRect b="0" l="18881" r="21873" t="0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1142988" y="26896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Hands-on Session: matplotlib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1141412" y="286439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NumPy</a:t>
            </a:r>
            <a:endParaRPr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818437" y="1611326"/>
            <a:ext cx="99060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library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for manipulating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arrays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381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core data structure is the </a:t>
            </a:r>
            <a:r>
              <a:rPr i="1" lang="en-US">
                <a:latin typeface="Avenir"/>
                <a:ea typeface="Avenir"/>
                <a:cs typeface="Avenir"/>
                <a:sym typeface="Avenir"/>
              </a:rPr>
              <a:t>ndarray</a:t>
            </a:r>
            <a:endParaRPr i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venir"/>
              <a:ea typeface="Avenir"/>
              <a:cs typeface="Avenir"/>
              <a:sym typeface="Avenir"/>
            </a:endParaRPr>
          </a:p>
          <a:p>
            <a:pPr indent="-1381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Def.: An array is an </a:t>
            </a:r>
            <a:r>
              <a:rPr lang="en-US" u="sng">
                <a:latin typeface="Avenir"/>
                <a:ea typeface="Avenir"/>
                <a:cs typeface="Avenir"/>
                <a:sym typeface="Avenir"/>
              </a:rPr>
              <a:t>indexed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collection of variables of the </a:t>
            </a:r>
            <a:r>
              <a:rPr lang="en-US" u="sng">
                <a:latin typeface="Avenir"/>
                <a:ea typeface="Avenir"/>
                <a:cs typeface="Avenir"/>
                <a:sym typeface="Avenir"/>
              </a:rPr>
              <a:t>same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type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dtypes: floats, integers, Booleans etc.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type is inferred not specified	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Optimized for speed and ease of use (SIMD, vectorized operations)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Building block for other packages such as Pandas, Scikit-learn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4360050" y="1211125"/>
            <a:ext cx="9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1402513" y="11636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NumPy Attributes and Methods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1261937" y="1454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0759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Creation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a1= np.array([1,2,3], [4,5,6]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np.arange(10)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np.ones(100) * 10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np.linspace(0, 1, 100)</a:t>
            </a:r>
            <a:endParaRPr/>
          </a:p>
          <a:p>
            <a:pPr indent="-360759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Maths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np.sqrt(a1)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np.exp(a2)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np.sin(np.linspace(0, 1, 100) *2 * np.pi))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1402513" y="11636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Axis Parameter in NumPy and Pandas Functions</a:t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2508250" y="1693525"/>
            <a:ext cx="90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1143000" y="1002975"/>
            <a:ext cx="99060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axis=1 means </a:t>
            </a:r>
            <a:r>
              <a:rPr i="1" lang="en-US">
                <a:latin typeface="Avenir"/>
                <a:ea typeface="Avenir"/>
                <a:cs typeface="Avenir"/>
                <a:sym typeface="Avenir"/>
              </a:rPr>
              <a:t>row-wise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axis =0 means </a:t>
            </a:r>
            <a:r>
              <a:rPr i="1" lang="en-US">
                <a:latin typeface="Avenir"/>
                <a:ea typeface="Avenir"/>
                <a:cs typeface="Avenir"/>
                <a:sym typeface="Avenir"/>
              </a:rPr>
              <a:t>column-wise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terminology like “along the rows” is ambiguous. Think about ndarray.sum()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example: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when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we use the ndarray.max method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axis=0 For each column find and return the largest entry.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8" name="Google Shape;3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0" y="3861075"/>
            <a:ext cx="58293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325" y="3537225"/>
            <a:ext cx="72771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1142988" y="2148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Elements from a NumPy Array: Indexing (and Slicing)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1143012" y="2247626"/>
            <a:ext cx="99060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don’t forget </a:t>
            </a:r>
            <a:r>
              <a:rPr lang="en-US" u="sng">
                <a:latin typeface="Avenir"/>
                <a:ea typeface="Avenir"/>
                <a:cs typeface="Avenir"/>
                <a:sym typeface="Avenir"/>
              </a:rPr>
              <a:t>zero-indexing!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1907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subtract the matrix index you want by 1 to get the Python index (i.e. 1st element of list is list[0] etc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	</a:t>
            </a:r>
            <a:endParaRPr>
              <a:solidFill>
                <a:srgbClr val="D34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57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individual elements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i, jth entry of array: array[ i-1, j-1]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ith row: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array[i-1, : ]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jth column: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arra [: , j-1]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submatrices: array[slice_1, slice_2] #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array[ i-1 : k</a:t>
            </a:r>
            <a:r>
              <a:rPr lang="en-US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+1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, j-1 : m</a:t>
            </a:r>
            <a:r>
              <a:rPr lang="en-US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+1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]  #the ith row to the kth row, and the jth column to the mth column (assuming k&gt;i, m&gt;j)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two important things to remember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0-indexing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5737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NB: Python slicing inclusive of the first index and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exclusive of the 2nd index (we’ll see an e.g. in a moment)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2508250" y="1693525"/>
            <a:ext cx="90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400">
                <a:solidFill>
                  <a:srgbClr val="D34FFF"/>
                </a:solidFill>
                <a:latin typeface="Avenir"/>
                <a:ea typeface="Avenir"/>
                <a:cs typeface="Avenir"/>
                <a:sym typeface="Avenir"/>
              </a:rPr>
              <a:t>array[ row_selection,  column_selection ]</a:t>
            </a:r>
            <a:endParaRPr/>
          </a:p>
        </p:txBody>
      </p:sp>
      <p:sp>
        <p:nvSpPr>
          <p:cNvPr id="337" name="Google Shape;337;p32"/>
          <p:cNvSpPr txBox="1"/>
          <p:nvPr/>
        </p:nvSpPr>
        <p:spPr>
          <a:xfrm>
            <a:off x="6062050" y="3588775"/>
            <a:ext cx="433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‘ : ‘ - give me everything from this dimension 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3657600" y="2914650"/>
            <a:ext cx="97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Elements from a NumPy Array: Masks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1141437" y="165811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Masks allow us to access values in an array that meet certain criteria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useful when we want to extract/modify/manipulate values in an array based on some criterion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e.g. count all values in an array greater than 5 in the array a1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we’ll see some more examples of masking when we explore pandas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1363950" y="3497699"/>
            <a:ext cx="9906000" cy="30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#create a mask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mask = a1 &gt; 5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#returns a Boolean array </a:t>
            </a:r>
            <a:r>
              <a:rPr lang="en-US"/>
              <a:t>whose entries are True wherever a1’s were gt 5 , False wherever a2’s entries were False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a1[a1 &gt; 5]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1142988" y="26896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Hands-on Session: numpy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1141412" y="24394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PANDAS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pic>
        <p:nvPicPr>
          <p:cNvPr id="356" name="Google Shape;356;p35"/>
          <p:cNvPicPr preferRelativeResize="0"/>
          <p:nvPr/>
        </p:nvPicPr>
        <p:blipFill rotWithShape="1">
          <a:blip r:embed="rId3">
            <a:alphaModFix/>
          </a:blip>
          <a:srcRect b="0" l="0" r="-7273" t="0"/>
          <a:stretch/>
        </p:blipFill>
        <p:spPr>
          <a:xfrm>
            <a:off x="3498800" y="1613175"/>
            <a:ext cx="5194399" cy="363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1143012" y="-6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PANDAS VS NUMPY</a:t>
            </a:r>
            <a:endParaRPr/>
          </a:p>
        </p:txBody>
      </p:sp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994394" y="1029493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Pandas is an extension of NumPy: </a:t>
            </a:r>
            <a:endParaRPr/>
          </a:p>
          <a:p>
            <a:pPr indent="-276225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core object is a dataframe object - the pandas equivalent of a NumPy 2D array</a:t>
            </a:r>
            <a:endParaRPr/>
          </a:p>
          <a:p>
            <a:pPr indent="-276225" lvl="2" marL="1143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Axis values can have labels, not just numeric ones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dataframes can contain rows/columns with </a:t>
            </a:r>
            <a:r>
              <a:rPr lang="en-US"/>
              <a:t>multiple</a:t>
            </a:r>
            <a:r>
              <a:rPr lang="en-US"/>
              <a:t> data types, including floats and strings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925" y="3440700"/>
            <a:ext cx="5314950" cy="32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Series</a:t>
            </a: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192468"/>
            <a:ext cx="3924691" cy="445598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7"/>
          <p:cNvSpPr txBox="1"/>
          <p:nvPr/>
        </p:nvSpPr>
        <p:spPr>
          <a:xfrm>
            <a:off x="5962650" y="2971800"/>
            <a:ext cx="337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 1D pandas object is always a series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 2D pandas object is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always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a dataframe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distinction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is important because they have their own unique methods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141412" y="28643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OVERVIEW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1141412" y="1382714"/>
            <a:ext cx="99060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28709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746"/>
              <a:buChar char="•"/>
            </a:pPr>
            <a:r>
              <a:rPr lang="en-US" sz="5107">
                <a:latin typeface="Avenir"/>
                <a:ea typeface="Avenir"/>
                <a:cs typeface="Avenir"/>
                <a:sym typeface="Avenir"/>
              </a:rPr>
              <a:t>The Big Picture: Machine Learning and 4 Key Libraries </a:t>
            </a:r>
            <a:endParaRPr sz="51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4 libraries [thano picture]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9982"/>
              <a:buFont typeface="Avenir"/>
              <a:buChar char="•"/>
            </a:pPr>
            <a:r>
              <a:rPr lang="en-US" sz="4507">
                <a:latin typeface="Avenir"/>
                <a:ea typeface="Avenir"/>
                <a:cs typeface="Avenir"/>
                <a:sym typeface="Avenir"/>
              </a:rPr>
              <a:t>Introduction</a:t>
            </a:r>
            <a:r>
              <a:rPr lang="en-US" sz="4507">
                <a:latin typeface="Avenir"/>
                <a:ea typeface="Avenir"/>
                <a:cs typeface="Avenir"/>
                <a:sym typeface="Avenir"/>
              </a:rPr>
              <a:t> each library briefly</a:t>
            </a:r>
            <a:endParaRPr sz="45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Libraries 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9982"/>
              <a:buFont typeface="Avenir"/>
              <a:buChar char="•"/>
            </a:pPr>
            <a:r>
              <a:rPr lang="en-US" sz="4507">
                <a:latin typeface="Avenir"/>
                <a:ea typeface="Avenir"/>
                <a:cs typeface="Avenir"/>
                <a:sym typeface="Avenir"/>
              </a:rPr>
              <a:t>note on OOP - don’t </a:t>
            </a:r>
            <a:r>
              <a:rPr i="1" lang="en-US" sz="4507">
                <a:latin typeface="Avenir"/>
                <a:ea typeface="Avenir"/>
                <a:cs typeface="Avenir"/>
                <a:sym typeface="Avenir"/>
              </a:rPr>
              <a:t>need</a:t>
            </a:r>
            <a:r>
              <a:rPr lang="en-US" sz="4507">
                <a:latin typeface="Avenir"/>
                <a:ea typeface="Avenir"/>
                <a:cs typeface="Avenir"/>
                <a:sym typeface="Avenir"/>
              </a:rPr>
              <a:t> to know OOP to use them but it helps and will be useful when we get to PyTorch </a:t>
            </a:r>
            <a:endParaRPr sz="45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a note on matplotlib and anatomy of a figure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9982"/>
              <a:buFont typeface="Avenir"/>
              <a:buChar char="•"/>
            </a:pPr>
            <a:r>
              <a:rPr lang="en-US" sz="4507">
                <a:latin typeface="Avenir"/>
                <a:ea typeface="Avenir"/>
                <a:cs typeface="Avenir"/>
                <a:sym typeface="Avenir"/>
              </a:rPr>
              <a:t>jupyter notebook [ with basics plotttg]</a:t>
            </a:r>
            <a:endParaRPr sz="4507">
              <a:latin typeface="Avenir"/>
              <a:ea typeface="Avenir"/>
              <a:cs typeface="Avenir"/>
              <a:sym typeface="Avenir"/>
            </a:endParaRPr>
          </a:p>
          <a:p>
            <a:pPr indent="-164428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7063"/>
              <a:buFont typeface="Avenir"/>
              <a:buChar char="•"/>
            </a:pPr>
            <a:r>
              <a:rPr lang="en-US" sz="5107">
                <a:latin typeface="Avenir"/>
                <a:ea typeface="Avenir"/>
                <a:cs typeface="Avenir"/>
                <a:sym typeface="Avenir"/>
              </a:rPr>
              <a:t>Pandas</a:t>
            </a:r>
            <a:endParaRPr sz="51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What is it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Some key commands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flight data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7063"/>
              <a:buFont typeface="Avenir"/>
              <a:buChar char="•"/>
            </a:pPr>
            <a:r>
              <a:rPr lang="en-US" sz="5107">
                <a:latin typeface="Avenir"/>
                <a:ea typeface="Avenir"/>
                <a:cs typeface="Avenir"/>
                <a:sym typeface="Avenir"/>
              </a:rPr>
              <a:t>NumPy</a:t>
            </a:r>
            <a:endParaRPr sz="51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What is it , nd arrays and how they’re used in ML [matrices vectors, the objects our models use - not just data but also parameters vectors e.t.c.]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 why it’s important vectorizeed operations [visuals from intermediate data science notes]  vs lists of lists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some key commands [visualized if possible], slicing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Jupyter notebook 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7063"/>
              <a:buFont typeface="Avenir"/>
              <a:buChar char="•"/>
            </a:pPr>
            <a:r>
              <a:rPr lang="en-US" sz="5107">
                <a:latin typeface="Avenir"/>
                <a:ea typeface="Avenir"/>
                <a:cs typeface="Avenir"/>
                <a:sym typeface="Avenir"/>
              </a:rPr>
              <a:t>ScikitLearn</a:t>
            </a:r>
            <a:endParaRPr sz="51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what is it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some key commands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164428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310"/>
              <a:buFont typeface="Avenir"/>
              <a:buChar char="•"/>
            </a:pPr>
            <a:r>
              <a:rPr lang="en-US" sz="4707">
                <a:latin typeface="Avenir"/>
                <a:ea typeface="Avenir"/>
                <a:cs typeface="Avenir"/>
                <a:sym typeface="Avenir"/>
              </a:rPr>
              <a:t>Jupyter notebook</a:t>
            </a:r>
            <a:endParaRPr sz="4707">
              <a:latin typeface="Avenir"/>
              <a:ea typeface="Avenir"/>
              <a:cs typeface="Avenir"/>
              <a:sym typeface="Avenir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title"/>
          </p:nvPr>
        </p:nvSpPr>
        <p:spPr>
          <a:xfrm>
            <a:off x="1409688" y="2756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Series vs DataFrames</a:t>
            </a:r>
            <a:endParaRPr/>
          </a:p>
        </p:txBody>
      </p:sp>
      <p:pic>
        <p:nvPicPr>
          <p:cNvPr id="376" name="Google Shape;3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754318"/>
            <a:ext cx="6221820" cy="445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2819388" y="26896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Hands-on Session: pandas 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Scikit-Learn: Ready-to-go models and learning algorithms</a:t>
            </a:r>
            <a:endParaRPr/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models defined as estimator objects 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learning step is completed using .fit() method for the model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all we’ve got to do is plug-in the data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prediction achieved via the .predict() method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all we’ve got to do plug in a test input</a:t>
            </a:r>
            <a:endParaRPr/>
          </a:p>
          <a:p>
            <a:pPr indent="0" lvl="0" marL="0" rtl="0" algn="just">
              <a:lnSpc>
                <a:spcPct val="14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2"/>
              </a:solidFill>
              <a:highlight>
                <a:srgbClr val="F3F3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2"/>
              </a:solidFill>
              <a:highlight>
                <a:srgbClr val="F3F3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the basics?  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these libraries form the foundation of nearly everything you’re likely to in ML/DS and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 provide you  with a python “starter pack” for subsequent workshops, hackathons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if you haven’t already, you can go and build on this set of ideas/commands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good preparation/refresher of the basics of Python for PyTorch skills section we have planned where we’ll be building and training a bespoke neural network (as is done in industry and academia) that we can train on a GPU for faster learning!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Machine Learning?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1143012" y="379253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data are our observations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model contains our assumptions (often based on previous experience)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learning algorithm combines data and model to yield predictor function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1962150" y="2097225"/>
            <a:ext cx="33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Data + Model 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4819650" y="2092500"/>
            <a:ext cx="3448200" cy="7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Learning Algorithm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8362950" y="2097225"/>
            <a:ext cx="33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Predictions 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8362950" y="2831400"/>
            <a:ext cx="33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Decisions 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1142988" y="11669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with </a:t>
            </a:r>
            <a:r>
              <a:rPr lang="en-US">
                <a:solidFill>
                  <a:schemeClr val="dk2"/>
                </a:solidFill>
              </a:rPr>
              <a:t>Python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1905000" y="3059550"/>
            <a:ext cx="33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Data + Model 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4819650" y="3059550"/>
            <a:ext cx="3448200" cy="7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Learning Algorithm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8362950" y="3059550"/>
            <a:ext cx="33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Predictions  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8362950" y="3688650"/>
            <a:ext cx="33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Decisions 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723900" y="5508350"/>
            <a:ext cx="3200400" cy="7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NumPy</a:t>
            </a:r>
            <a:endParaRPr sz="3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876300" y="4233900"/>
            <a:ext cx="3200400" cy="7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Pandas</a:t>
            </a:r>
            <a:endParaRPr sz="3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3" name="Google Shape;273;p23"/>
          <p:cNvSpPr/>
          <p:nvPr/>
        </p:nvSpPr>
        <p:spPr>
          <a:xfrm rot="-5400000">
            <a:off x="2419350" y="3810000"/>
            <a:ext cx="476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 rot="-5400000">
            <a:off x="2085900" y="5084425"/>
            <a:ext cx="476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 rot="5400000">
            <a:off x="4009950" y="2743200"/>
            <a:ext cx="476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 rot="5400000">
            <a:off x="6705600" y="2743188"/>
            <a:ext cx="476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3619500" y="1710725"/>
            <a:ext cx="6648600" cy="7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Scikit-learn</a:t>
            </a:r>
            <a:endParaRPr sz="3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p23"/>
          <p:cNvSpPr/>
          <p:nvPr/>
        </p:nvSpPr>
        <p:spPr>
          <a:xfrm rot="5400000">
            <a:off x="8991600" y="2750825"/>
            <a:ext cx="476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6467550" y="5494075"/>
            <a:ext cx="4105200" cy="7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Matplotlib 👁</a:t>
            </a:r>
            <a:endParaRPr sz="3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Matplotlib 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804725" y="1811471"/>
            <a:ext cx="9906000" cy="464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0759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working with very large and very abstract objects when doing machine learning in python 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Matplotlib gives us a way to visualize what’s going on at each stage of the workflow </a:t>
            </a:r>
            <a:endParaRPr/>
          </a:p>
          <a:p>
            <a:pPr indent="-360759" lvl="2" marL="1371600" rtl="0" algn="l">
              <a:spcBef>
                <a:spcPts val="0"/>
              </a:spcBef>
              <a:spcAft>
                <a:spcPts val="0"/>
              </a:spcAft>
              <a:buSzPct val="125000"/>
              <a:buChar char="•"/>
            </a:pPr>
            <a:r>
              <a:rPr lang="en-US"/>
              <a:t>EDA</a:t>
            </a:r>
            <a:endParaRPr/>
          </a:p>
          <a:p>
            <a:pPr indent="-360759" lvl="2" marL="1371600" rtl="0" algn="l">
              <a:spcBef>
                <a:spcPts val="0"/>
              </a:spcBef>
              <a:spcAft>
                <a:spcPts val="0"/>
              </a:spcAft>
              <a:buSzPct val="125000"/>
              <a:buChar char="•"/>
            </a:pPr>
            <a:r>
              <a:rPr lang="en-US"/>
              <a:t>Model choice/assumptions</a:t>
            </a:r>
            <a:endParaRPr/>
          </a:p>
          <a:p>
            <a:pPr indent="-360759" lvl="2" marL="1371600" rtl="0" algn="l">
              <a:spcBef>
                <a:spcPts val="0"/>
              </a:spcBef>
              <a:spcAft>
                <a:spcPts val="0"/>
              </a:spcAft>
              <a:buSzPct val="125000"/>
              <a:buChar char="•"/>
            </a:pPr>
            <a:r>
              <a:rPr lang="en-US"/>
              <a:t>Training -e.g. behaviour of loss functions</a:t>
            </a:r>
            <a:endParaRPr/>
          </a:p>
          <a:p>
            <a:pPr indent="-360759" lvl="2" marL="1371600" rtl="0" algn="l">
              <a:spcBef>
                <a:spcPts val="0"/>
              </a:spcBef>
              <a:spcAft>
                <a:spcPts val="0"/>
              </a:spcAft>
              <a:buSzPct val="125000"/>
              <a:buChar char="•"/>
            </a:pPr>
            <a:r>
              <a:rPr lang="en-US"/>
              <a:t>Final Model </a:t>
            </a:r>
            <a:endParaRPr/>
          </a:p>
          <a:p>
            <a:pPr indent="-360759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creates figures 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plot lines/curves in plotting areas </a:t>
            </a:r>
            <a:endParaRPr/>
          </a:p>
          <a:p>
            <a:pPr indent="-360759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•"/>
            </a:pPr>
            <a:r>
              <a:rPr lang="en-US"/>
              <a:t>decorates our figures with labels, legends</a:t>
            </a:r>
            <a:endParaRPr/>
          </a:p>
          <a:p>
            <a:pPr indent="-360759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keeps track of states like the current plotting figure and plotting area</a:t>
            </a:r>
            <a:endParaRPr/>
          </a:p>
          <a:p>
            <a:pPr indent="-360759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•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Matplotlib: great but terminology can be a bit confusing 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785675" y="1887746"/>
            <a:ext cx="9906000" cy="464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exhibit A: 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“</a:t>
            </a:r>
            <a:r>
              <a:rPr i="1" lang="en-US"/>
              <a:t>axes</a:t>
            </a:r>
            <a:r>
              <a:rPr lang="en-US"/>
              <a:t>” in matplotlib does refer to mathematical term for more than one axes. 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i="1" lang="en-US"/>
              <a:t>axes</a:t>
            </a:r>
            <a:r>
              <a:rPr lang="en-US"/>
              <a:t> is just the area in which the plot we’re instantiating appears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current </a:t>
            </a:r>
            <a:r>
              <a:rPr lang="en-US"/>
              <a:t>documentation</a:t>
            </a:r>
            <a:r>
              <a:rPr lang="en-US"/>
              <a:t> isn’t too clear: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152400"/>
            <a:ext cx="6315157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old documentation is clearer: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99999">
            <a:off x="4048125" y="1473592"/>
            <a:ext cx="4095750" cy="40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