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66" r:id="rId4"/>
    <p:sldId id="276" r:id="rId5"/>
    <p:sldId id="277" r:id="rId6"/>
    <p:sldId id="281" r:id="rId7"/>
    <p:sldId id="269" r:id="rId8"/>
    <p:sldId id="278" r:id="rId9"/>
    <p:sldId id="271" r:id="rId10"/>
    <p:sldId id="270" r:id="rId11"/>
    <p:sldId id="272" r:id="rId12"/>
    <p:sldId id="279" r:id="rId13"/>
    <p:sldId id="265" r:id="rId14"/>
    <p:sldId id="27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sO1B3PxuK7F4XI2Op/As+CHUsW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Lu" initials="T" lastIdx="2" clrIdx="0">
    <p:extLst>
      <p:ext uri="{19B8F6BF-5375-455C-9EA6-DF929625EA0E}">
        <p15:presenceInfo xmlns:p15="http://schemas.microsoft.com/office/powerpoint/2012/main" userId="S::tom-lu@office-365.fun::5d4b12e6-1344-4fa2-9e2f-e7c85e2f08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04"/>
    <p:restoredTop sz="64014"/>
  </p:normalViewPr>
  <p:slideViewPr>
    <p:cSldViewPr snapToGrid="0" snapToObjects="1">
      <p:cViewPr varScale="1">
        <p:scale>
          <a:sx n="79" d="100"/>
          <a:sy n="79" d="100"/>
        </p:scale>
        <p:origin x="1784" y="20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4T17:28:55.236" idx="2">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Hello, everyone. Welcome to MUDSS Advanced Workshop on K-Means Clustering. </a:t>
            </a: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Then we are going to solve the problems above and implement K-Means algorithm in Jupyter Notebook.</a:t>
            </a:r>
          </a:p>
        </p:txBody>
      </p:sp>
    </p:spTree>
    <p:extLst>
      <p:ext uri="{BB962C8B-B14F-4D97-AF65-F5344CB8AC3E}">
        <p14:creationId xmlns:p14="http://schemas.microsoft.com/office/powerpoint/2010/main" val="1734182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Then we go back to discuss the pros and cons of K-Means Algorithm. </a:t>
            </a:r>
          </a:p>
          <a:p>
            <a:endParaRPr lang="en-US" dirty="0"/>
          </a:p>
          <a:p>
            <a:r>
              <a:rPr lang="en-US" dirty="0"/>
              <a:t>On the positive side, it’s simple in principle therefore relatively easy to implement. Since it has a reasonable assumption, its clustering effect is usually pretty good as long as you choose an appropriate k value.</a:t>
            </a:r>
          </a:p>
          <a:p>
            <a:endParaRPr lang="en-US" dirty="0"/>
          </a:p>
          <a:p>
            <a:r>
              <a:rPr lang="en-US" dirty="0"/>
              <a:t>Unlike artificial neural networks, The model is not a black box, It’s also not difficult for us to explain its result or the model itself. </a:t>
            </a:r>
          </a:p>
          <a:p>
            <a:endParaRPr lang="en-US" dirty="0"/>
          </a:p>
          <a:p>
            <a:r>
              <a:rPr lang="en-US" dirty="0"/>
              <a:t>It’s also not very dependent on human intervention since it’s an unsupervised learning algorithm, what we need to do is just specify the hyper parameter k, then K-Means algorithm will perform the rest automatically for you.</a:t>
            </a:r>
          </a:p>
          <a:p>
            <a:endParaRPr lang="en-US" dirty="0"/>
          </a:p>
          <a:p>
            <a:r>
              <a:rPr lang="en-US" dirty="0"/>
              <a:t>However, just as we seen, selecting an optimal k is not an easy task. </a:t>
            </a:r>
          </a:p>
          <a:p>
            <a:endParaRPr lang="en-US" dirty="0"/>
          </a:p>
          <a:p>
            <a:r>
              <a:rPr lang="en-US" dirty="0"/>
              <a:t>What’s more, it’s also sensitive to the initial clustering centroids, the difference on it will result in completely different results.</a:t>
            </a:r>
          </a:p>
          <a:p>
            <a:endParaRPr lang="en-US" dirty="0"/>
          </a:p>
          <a:p>
            <a:r>
              <a:rPr lang="en-US" dirty="0"/>
              <a:t>To make things worse, just like any other optimization algorithms using iteration, it’s possible for K-Means to falls in a local-optimal  plane and being unable to figure out the global optimal solution.</a:t>
            </a:r>
          </a:p>
          <a:p>
            <a:r>
              <a:rPr lang="en-US" dirty="0"/>
              <a:t>Finally, since K-Means algorithm chooses the average of all points in one cluster as its centroid, when the cluster contains some exceptional data, the centroid will be significantly affected therefore results in a biased selection on centroid. </a:t>
            </a:r>
          </a:p>
          <a:p>
            <a:endParaRPr lang="en-US" dirty="0"/>
          </a:p>
          <a:p>
            <a:r>
              <a:rPr lang="en-US" dirty="0"/>
              <a:t>Next, we are going to talk about ways of resolving drawback 2 and 4.</a:t>
            </a:r>
          </a:p>
        </p:txBody>
      </p:sp>
    </p:spTree>
    <p:extLst>
      <p:ext uri="{BB962C8B-B14F-4D97-AF65-F5344CB8AC3E}">
        <p14:creationId xmlns:p14="http://schemas.microsoft.com/office/powerpoint/2010/main" val="1347665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second drawback is related to the selection of initial clustering centers. From our understanding, good clustering centers should be as far from each other as possible, that’s what K-Means++ do. It uses some probabilistic method to ensure that none of the clustering centroid pairs are too close to each other.</a:t>
            </a:r>
          </a:p>
          <a:p>
            <a:endParaRPr lang="en-US" dirty="0"/>
          </a:p>
          <a:p>
            <a:r>
              <a:rPr lang="en-US" dirty="0"/>
              <a:t>The last drawback is related to the way we update clustering centroids. One workaround is to limit the selection of our centroids in the scope of data points belonging to this cluster. This approach is called K-Medoids.</a:t>
            </a:r>
          </a:p>
          <a:p>
            <a:endParaRPr lang="en-US" dirty="0"/>
          </a:p>
          <a:p>
            <a:r>
              <a:rPr lang="en-US" dirty="0"/>
              <a:t>Then We are going to take a close look at their principle and implementation in the </a:t>
            </a:r>
            <a:r>
              <a:rPr lang="en-US" dirty="0" err="1"/>
              <a:t>jupyter</a:t>
            </a:r>
            <a:r>
              <a:rPr lang="en-US" dirty="0"/>
              <a:t> notebook.</a:t>
            </a:r>
          </a:p>
        </p:txBody>
      </p:sp>
    </p:spTree>
    <p:extLst>
      <p:ext uri="{BB962C8B-B14F-4D97-AF65-F5344CB8AC3E}">
        <p14:creationId xmlns:p14="http://schemas.microsoft.com/office/powerpoint/2010/main" val="4200201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ec7dde4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summarize, today we learned the definition of unsupervised learning and took a brief look at one subject of it: clustering. We introduced K-Means clustering algorithm, explained its principle, learned how it works and what its basic procedure is.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also learned how to determine the only hyper parameter k using elbow method and silhouette method, and what insight on our model’s performance we can gain from looking at its SSE and Silhouette coefficient.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also implemented K-Means++ and K-Medoids using science kit library sklearn and sklearn_extra respectively.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we discussed the pros and cons of K-Means Algorithm, and introduced two of its improved version: K-Means++ and K-Medoids.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94" name="Google Shape;294;g10ec7dde4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for your listening, If you have any questions, please don’t hesitate to ask.</a:t>
            </a:r>
          </a:p>
        </p:txBody>
      </p:sp>
    </p:spTree>
    <p:extLst>
      <p:ext uri="{BB962C8B-B14F-4D97-AF65-F5344CB8AC3E}">
        <p14:creationId xmlns:p14="http://schemas.microsoft.com/office/powerpoint/2010/main" val="1725432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workshop, we will start from introducing the definition of unsupervised learning and clustering. After that, we will explain the principle of K-Means Clustering algorithm and the algorithm’s general procedure.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we are going to discuss how to evaluate our clustering algorithm and how to choose the only hyper parameter 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we are going to demonstrate how to use sklearn to implement K-Means algorithm together with some randomly generated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we will discuss pros and cons of K-Means algorithm, and introduce two improved algorithms: K-Means++ and K-Medoids.</a:t>
            </a:r>
            <a:endParaRPr dirty="0"/>
          </a:p>
        </p:txBody>
      </p:sp>
      <p:sp>
        <p:nvSpPr>
          <p:cNvPr id="242" name="Google Shape;2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We begin with introducing the notion of unsupervised learning. Basically, ”unsupervised” means the given dataset is not labeled, and “learning” means uses given dataset to dig out a pattern or knowledge, and use such pattern or knowledge to solve incoming problems.</a:t>
            </a:r>
          </a:p>
          <a:p>
            <a:endParaRPr lang="en-US" altLang="zh-CN" dirty="0"/>
          </a:p>
          <a:p>
            <a:r>
              <a:rPr lang="en-US" altLang="zh-CN" dirty="0"/>
              <a:t>What’s more, unsupervised learning algorithms has no clear goal and its performance is difficult to evaluate, which is completely different to supervised learning.</a:t>
            </a:r>
          </a:p>
          <a:p>
            <a:endParaRPr lang="en-US" altLang="zh-CN" dirty="0"/>
          </a:p>
          <a:p>
            <a:endParaRPr lang="en-US" altLang="zh-CN" dirty="0"/>
          </a:p>
          <a:p>
            <a:r>
              <a:rPr lang="en-US" altLang="zh-CN" dirty="0"/>
              <a:t>For supervised learning algorithms, their input dataset are classified, tagged in advance, and we have a clear goal for training the model, such as for classifiers which is responsible for classify datapoints to one certain category, we want our model to be as precise as possible, and its performance can be assessed by checking how accurate its classification is on test datasets.</a:t>
            </a:r>
          </a:p>
          <a:p>
            <a:endParaRPr lang="en-US" altLang="zh-CN" dirty="0"/>
          </a:p>
          <a:p>
            <a:endParaRPr lang="en-US" altLang="zh-CN" dirty="0"/>
          </a:p>
          <a:p>
            <a:r>
              <a:rPr lang="en-US" altLang="zh-CN" dirty="0"/>
              <a:t>Common unsupervised learning algorithms including clustering algorithms and data compression algorithms, such as K-Means Algorithm, Hierarchical Clustering and PCA.  Today, we are going to think about clustering algorithms.</a:t>
            </a:r>
          </a:p>
        </p:txBody>
      </p:sp>
    </p:spTree>
    <p:extLst>
      <p:ext uri="{BB962C8B-B14F-4D97-AF65-F5344CB8AC3E}">
        <p14:creationId xmlns:p14="http://schemas.microsoft.com/office/powerpoint/2010/main" val="104226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To begin with, we need to understand what clustering is. Essentially, it is</a:t>
            </a:r>
            <a:r>
              <a:rPr lang="zh-CN" altLang="en-US" dirty="0"/>
              <a:t> </a:t>
            </a:r>
            <a:r>
              <a:rPr lang="en-US" altLang="zh-CN" dirty="0"/>
              <a:t>the</a:t>
            </a:r>
            <a:r>
              <a:rPr lang="zh-CN" altLang="en-US" dirty="0"/>
              <a:t> </a:t>
            </a:r>
            <a:r>
              <a:rPr lang="en-US" altLang="zh-CN" dirty="0"/>
              <a:t>process</a:t>
            </a:r>
            <a:r>
              <a:rPr lang="zh-CN" altLang="en-US" dirty="0"/>
              <a:t> </a:t>
            </a:r>
            <a:r>
              <a:rPr lang="en-US" altLang="zh-CN" dirty="0"/>
              <a:t>of</a:t>
            </a:r>
            <a:r>
              <a:rPr lang="zh-CN" altLang="en-US" dirty="0"/>
              <a:t> </a:t>
            </a:r>
            <a:r>
              <a:rPr lang="en-US" altLang="zh-CN" dirty="0"/>
              <a:t>dividing</a:t>
            </a:r>
            <a:r>
              <a:rPr lang="zh-CN" altLang="en-US" dirty="0"/>
              <a:t> </a:t>
            </a:r>
            <a:r>
              <a:rPr lang="en-US" altLang="zh-CN" dirty="0"/>
              <a:t>a</a:t>
            </a:r>
            <a:r>
              <a:rPr lang="zh-CN" altLang="en-US" dirty="0"/>
              <a:t> </a:t>
            </a:r>
            <a:r>
              <a:rPr lang="en-US" altLang="zh-CN" dirty="0"/>
              <a:t>set</a:t>
            </a:r>
            <a:r>
              <a:rPr lang="zh-CN" altLang="en-US" dirty="0"/>
              <a:t> </a:t>
            </a:r>
            <a:r>
              <a:rPr lang="en-US" altLang="zh-CN" dirty="0"/>
              <a:t>of</a:t>
            </a:r>
            <a:r>
              <a:rPr lang="zh-CN" altLang="en-US" dirty="0"/>
              <a:t> </a:t>
            </a:r>
            <a:r>
              <a:rPr lang="en-US" altLang="zh-CN" dirty="0"/>
              <a:t>datapoints</a:t>
            </a:r>
            <a:r>
              <a:rPr lang="zh-CN" altLang="en-US" dirty="0"/>
              <a:t> </a:t>
            </a:r>
            <a:r>
              <a:rPr lang="en-US" altLang="zh-CN" dirty="0"/>
              <a:t>into</a:t>
            </a:r>
            <a:r>
              <a:rPr lang="zh-CN" altLang="en-US" dirty="0"/>
              <a:t> </a:t>
            </a:r>
            <a:r>
              <a:rPr lang="en-US" altLang="zh-CN" dirty="0"/>
              <a:t>several</a:t>
            </a:r>
            <a:r>
              <a:rPr lang="zh-CN" altLang="en-US" dirty="0"/>
              <a:t> </a:t>
            </a:r>
            <a:r>
              <a:rPr lang="en-US" altLang="zh-CN" dirty="0"/>
              <a:t>subsets,</a:t>
            </a:r>
            <a:r>
              <a:rPr lang="zh-CN" altLang="en-US" dirty="0"/>
              <a:t> </a:t>
            </a:r>
            <a:r>
              <a:rPr lang="en-US" altLang="zh-CN" dirty="0"/>
              <a:t>so that points in the same group are similar in some ways but points in different groups are not. </a:t>
            </a:r>
          </a:p>
          <a:p>
            <a:endParaRPr lang="en-US" dirty="0"/>
          </a:p>
          <a:p>
            <a:endParaRPr lang="en-US" dirty="0"/>
          </a:p>
        </p:txBody>
      </p:sp>
    </p:spTree>
    <p:extLst>
      <p:ext uri="{BB962C8B-B14F-4D97-AF65-F5344CB8AC3E}">
        <p14:creationId xmlns:p14="http://schemas.microsoft.com/office/powerpoint/2010/main" val="9268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K-Means clustering, we assign every datapoints in the given training dataset to one specific cluster, but each datapoint can belongs to only one. </a:t>
            </a:r>
          </a:p>
          <a:p>
            <a:endParaRPr lang="en-US" dirty="0"/>
          </a:p>
          <a:p>
            <a:r>
              <a:rPr lang="en-US" dirty="0"/>
              <a:t>We also know, for K-Means clustering (actually, for every kind of clustering algorithms), we gather similar datapoints  together to form clusters. Therefore, we need to think about how can we model “similarity” between datapoints, which is going to be discussed in the next slide.</a:t>
            </a:r>
          </a:p>
        </p:txBody>
      </p:sp>
    </p:spTree>
    <p:extLst>
      <p:ext uri="{BB962C8B-B14F-4D97-AF65-F5344CB8AC3E}">
        <p14:creationId xmlns:p14="http://schemas.microsoft.com/office/powerpoint/2010/main" val="113710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turns out that we can model similarity using two ways. The first way, which is actually used in our algorithm, is the measurement on distance. This modeling assumes that the smaller the distance between two points is, the more similar these two points are. In K-Means Algorithm, we check two datapoints’ Euclidean distance to see how similar they are.</a:t>
            </a:r>
          </a:p>
          <a:p>
            <a:endParaRPr lang="en-US" dirty="0"/>
          </a:p>
          <a:p>
            <a:r>
              <a:rPr lang="en-US" dirty="0"/>
              <a:t>An alternative is the measurement on angle, which is usually used on vectors. </a:t>
            </a:r>
          </a:p>
        </p:txBody>
      </p:sp>
    </p:spTree>
    <p:extLst>
      <p:ext uri="{BB962C8B-B14F-4D97-AF65-F5344CB8AC3E}">
        <p14:creationId xmlns:p14="http://schemas.microsoft.com/office/powerpoint/2010/main" val="146234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K-Means algorithm is divided to two parts: initialization and iteration. During the initialization process, the first k clustering centroids will be assigned, the re-allocation of datapoints and optimization of the selection of clustering centroids will be performed in iteration. </a:t>
            </a:r>
          </a:p>
          <a:p>
            <a:endParaRPr lang="en-US" dirty="0"/>
          </a:p>
          <a:p>
            <a:r>
              <a:rPr lang="en-US" dirty="0"/>
              <a:t>There are several things to be considered: </a:t>
            </a:r>
          </a:p>
          <a:p>
            <a:r>
              <a:rPr lang="en-US" dirty="0"/>
              <a:t>1. Firstly, number k is the only hyper parameter that needs to be determined in advance. We’ll discuss how to select this value later on.</a:t>
            </a:r>
          </a:p>
          <a:p>
            <a:r>
              <a:rPr lang="en-US" dirty="0"/>
              <a:t>2. Secondly, the selection of initial clustering centers is crucial to get a good result. Usually we use K-Means++ to select initial clusters, which we will also talk about later.</a:t>
            </a:r>
          </a:p>
          <a:p>
            <a:r>
              <a:rPr lang="en-US" dirty="0"/>
              <a:t>3. In some cases, when re-allocating samples in step 2, we may encounter the case that some clusters has no other samples at all. In this case, we usually just remove this cluster.</a:t>
            </a:r>
          </a:p>
          <a:p>
            <a:endParaRPr lang="en-US" dirty="0"/>
          </a:p>
          <a:p>
            <a:r>
              <a:rPr lang="en-US" dirty="0"/>
              <a:t>So that’s it. We initialize k cluster centers based on some principle or completely by random in the beginning, then allocate other data points to k clusters, update each cluster’s center, then iterate again. By the updating of our cluster centers, the accuracy of our clustering will become better: different clusters are going to “move further from each other”, and clusters tends to become more dense.</a:t>
            </a:r>
          </a:p>
          <a:p>
            <a:endParaRPr lang="en-US" dirty="0"/>
          </a:p>
          <a:p>
            <a:endParaRPr lang="en-US" dirty="0"/>
          </a:p>
        </p:txBody>
      </p:sp>
    </p:spTree>
    <p:extLst>
      <p:ext uri="{BB962C8B-B14F-4D97-AF65-F5344CB8AC3E}">
        <p14:creationId xmlns:p14="http://schemas.microsoft.com/office/powerpoint/2010/main" val="293073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conclude, K-Means Clustering works by cluster similar datapoints together to form clusters, during this process it recognizes the “similarity” between datapoints to be their Euclidean distance.</a:t>
            </a:r>
          </a:p>
          <a:p>
            <a:endParaRPr lang="en-US" dirty="0"/>
          </a:p>
          <a:p>
            <a:r>
              <a:rPr lang="en-US" dirty="0"/>
              <a:t>The representative it chooses is the average of every datapoint in the cluster, which may end up being one of the datapoints in the cluster, or something does not belong to it. </a:t>
            </a:r>
          </a:p>
          <a:p>
            <a:endParaRPr lang="en-US" dirty="0"/>
          </a:p>
          <a:p>
            <a:r>
              <a:rPr lang="en-US" dirty="0"/>
              <a:t>It’s loss function is simply the sum of distance between each datapoint to its cluster’s center. By iterating to update the center of each cluster based on the previous re-clustering result, the sum of the distance will become smaller and smaller, finally reached the local minimum.</a:t>
            </a:r>
          </a:p>
        </p:txBody>
      </p:sp>
    </p:spTree>
    <p:extLst>
      <p:ext uri="{BB962C8B-B14F-4D97-AF65-F5344CB8AC3E}">
        <p14:creationId xmlns:p14="http://schemas.microsoft.com/office/powerpoint/2010/main" val="1236015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Before starting to implement it, we need to think about how to evaluate the clustering model and how can we determine an appropriate k. Essentially, the parameter we used to evaluate model’s performance and determining k is identical: either by using SSE or evaluate Silhouette Coefficient. We are going to discuss it further in the Jupyter Notebook.</a:t>
            </a:r>
          </a:p>
        </p:txBody>
      </p:sp>
    </p:spTree>
    <p:extLst>
      <p:ext uri="{BB962C8B-B14F-4D97-AF65-F5344CB8AC3E}">
        <p14:creationId xmlns:p14="http://schemas.microsoft.com/office/powerpoint/2010/main" val="3552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414338" y="9525"/>
              <a:ext cx="28575" cy="4481513"/>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C15EFF"/>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C15EFF"/>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C15EFF"/>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C15EFF"/>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C15EFF"/>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C15EFF"/>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C15EFF"/>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C15EFF"/>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C15EFF"/>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C15EFF"/>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642938" y="6610350"/>
              <a:ext cx="23813" cy="242888"/>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C15EFF"/>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C15EFF"/>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C15EFF"/>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C15EFF"/>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C15EFF"/>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1228725"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C15EFF"/>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C15EFF"/>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C15EFF"/>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C15EFF"/>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C15EFF"/>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11"/>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9" name="Google Shape;16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75" name="Google Shape;17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1" name="Google Shape;181;p2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2" name="Google Shape;18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2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
        <p:nvSpPr>
          <p:cNvPr id="186" name="Google Shape;186;p2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90" name="Google Shape;190;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6" name="Google Shape;196;p2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7" name="Google Shape;197;p2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8" name="Google Shape;198;p2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9" name="Google Shape;199;p2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0" name="Google Shape;200;p2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1" name="Google Shape;20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7" name="Google Shape;207;p2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9" name="Google Shape;209;p2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0" name="Google Shape;210;p2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2" name="Google Shape;212;p2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3" name="Google Shape;213;p2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5" name="Google Shape;21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1" name="Google Shape;22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7" name="Google Shape;227;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17" name="Google Shape;117;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3"/>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rgbClr val="888888"/>
              </a:buClr>
              <a:buSzPts val="2250"/>
              <a:buNone/>
              <a:defRPr sz="1800" cap="none">
                <a:solidFill>
                  <a:srgbClr val="888888"/>
                </a:solidFill>
              </a:defRPr>
            </a:lvl1pPr>
            <a:lvl2pPr marL="914400" lvl="1" indent="-228600" algn="l">
              <a:lnSpc>
                <a:spcPct val="120000"/>
              </a:lnSpc>
              <a:spcBef>
                <a:spcPts val="500"/>
              </a:spcBef>
              <a:spcAft>
                <a:spcPts val="0"/>
              </a:spcAft>
              <a:buClr>
                <a:srgbClr val="888888"/>
              </a:buClr>
              <a:buSzPts val="2250"/>
              <a:buNone/>
              <a:defRPr sz="1800">
                <a:solidFill>
                  <a:srgbClr val="888888"/>
                </a:solidFill>
              </a:defRPr>
            </a:lvl2pPr>
            <a:lvl3pPr marL="1371600" lvl="2" indent="-228600" algn="l">
              <a:lnSpc>
                <a:spcPct val="120000"/>
              </a:lnSpc>
              <a:spcBef>
                <a:spcPts val="500"/>
              </a:spcBef>
              <a:spcAft>
                <a:spcPts val="0"/>
              </a:spcAft>
              <a:buClr>
                <a:srgbClr val="888888"/>
              </a:buClr>
              <a:buSzPts val="2250"/>
              <a:buNone/>
              <a:defRPr sz="1800">
                <a:solidFill>
                  <a:srgbClr val="888888"/>
                </a:solidFill>
              </a:defRPr>
            </a:lvl3pPr>
            <a:lvl4pPr marL="1828800" lvl="3" indent="-228600" algn="l">
              <a:lnSpc>
                <a:spcPct val="120000"/>
              </a:lnSpc>
              <a:spcBef>
                <a:spcPts val="500"/>
              </a:spcBef>
              <a:spcAft>
                <a:spcPts val="0"/>
              </a:spcAft>
              <a:buClr>
                <a:srgbClr val="888888"/>
              </a:buClr>
              <a:buSzPts val="2000"/>
              <a:buNone/>
              <a:defRPr sz="1600">
                <a:solidFill>
                  <a:srgbClr val="888888"/>
                </a:solidFill>
              </a:defRPr>
            </a:lvl4pPr>
            <a:lvl5pPr marL="2286000" lvl="4" indent="-228600" algn="l">
              <a:lnSpc>
                <a:spcPct val="120000"/>
              </a:lnSpc>
              <a:spcBef>
                <a:spcPts val="500"/>
              </a:spcBef>
              <a:spcAft>
                <a:spcPts val="0"/>
              </a:spcAft>
              <a:buClr>
                <a:srgbClr val="888888"/>
              </a:buClr>
              <a:buSzPts val="2000"/>
              <a:buNone/>
              <a:defRPr sz="1600">
                <a:solidFill>
                  <a:srgbClr val="888888"/>
                </a:solidFill>
              </a:defRPr>
            </a:lvl5pPr>
            <a:lvl6pPr marL="2743200" lvl="5" indent="-228600" algn="l">
              <a:lnSpc>
                <a:spcPct val="120000"/>
              </a:lnSpc>
              <a:spcBef>
                <a:spcPts val="500"/>
              </a:spcBef>
              <a:spcAft>
                <a:spcPts val="0"/>
              </a:spcAft>
              <a:buClr>
                <a:srgbClr val="888888"/>
              </a:buClr>
              <a:buSzPts val="2000"/>
              <a:buNone/>
              <a:defRPr sz="1600">
                <a:solidFill>
                  <a:srgbClr val="888888"/>
                </a:solidFill>
              </a:defRPr>
            </a:lvl6pPr>
            <a:lvl7pPr marL="3200400" lvl="6" indent="-228600" algn="l">
              <a:lnSpc>
                <a:spcPct val="120000"/>
              </a:lnSpc>
              <a:spcBef>
                <a:spcPts val="500"/>
              </a:spcBef>
              <a:spcAft>
                <a:spcPts val="0"/>
              </a:spcAft>
              <a:buClr>
                <a:srgbClr val="888888"/>
              </a:buClr>
              <a:buSzPts val="2000"/>
              <a:buNone/>
              <a:defRPr sz="1600">
                <a:solidFill>
                  <a:srgbClr val="888888"/>
                </a:solidFill>
              </a:defRPr>
            </a:lvl7pPr>
            <a:lvl8pPr marL="3657600" lvl="7" indent="-228600" algn="l">
              <a:lnSpc>
                <a:spcPct val="120000"/>
              </a:lnSpc>
              <a:spcBef>
                <a:spcPts val="500"/>
              </a:spcBef>
              <a:spcAft>
                <a:spcPts val="0"/>
              </a:spcAft>
              <a:buClr>
                <a:srgbClr val="888888"/>
              </a:buClr>
              <a:buSzPts val="2000"/>
              <a:buNone/>
              <a:defRPr sz="1600">
                <a:solidFill>
                  <a:srgbClr val="888888"/>
                </a:solidFill>
              </a:defRPr>
            </a:lvl8pPr>
            <a:lvl9pPr marL="4114800" lvl="8" indent="-228600" algn="l">
              <a:lnSpc>
                <a:spcPct val="120000"/>
              </a:lnSpc>
              <a:spcBef>
                <a:spcPts val="500"/>
              </a:spcBef>
              <a:spcAft>
                <a:spcPts val="0"/>
              </a:spcAft>
              <a:buClr>
                <a:srgbClr val="888888"/>
              </a:buClr>
              <a:buSzPts val="2000"/>
              <a:buNone/>
              <a:defRPr sz="1600">
                <a:solidFill>
                  <a:srgbClr val="888888"/>
                </a:solidFill>
              </a:defRPr>
            </a:lvl9pPr>
          </a:lstStyle>
          <a:p>
            <a:endParaRPr/>
          </a:p>
        </p:txBody>
      </p:sp>
      <p:sp>
        <p:nvSpPr>
          <p:cNvPr id="123" name="Google Shape;123;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4"/>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29" name="Google Shape;129;p14"/>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0" name="Google Shape;13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5"/>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6" name="Google Shape;136;p15"/>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7" name="Google Shape;137;p15"/>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8" name="Google Shape;138;p15"/>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9" name="Google Shape;13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54" name="Google Shape;154;p1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55" name="Google Shape;15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2" name="Google Shape;16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9">
            <a:alphaModFix amt="30000"/>
          </a:blip>
          <a:srcRect/>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C15EFF"/>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C15EFF"/>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C15EFF"/>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0"/>
              <p:cNvCxnSpPr/>
              <p:nvPr/>
            </p:nvCxnSpPr>
            <p:spPr>
              <a:xfrm>
                <a:off x="-4763" y="9525"/>
                <a:ext cx="0" cy="0"/>
              </a:xfrm>
              <a:prstGeom prst="straightConnector1">
                <a:avLst/>
              </a:prstGeom>
              <a:gradFill>
                <a:gsLst>
                  <a:gs pos="0">
                    <a:schemeClr val="dk2"/>
                  </a:gs>
                  <a:gs pos="100000">
                    <a:srgbClr val="C15EFF"/>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C15EFF"/>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C15EFF"/>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0"/>
              <p:cNvSpPr/>
              <p:nvPr/>
            </p:nvSpPr>
            <p:spPr>
              <a:xfrm>
                <a:off x="133350"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C15EFF"/>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C15EFF"/>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C15EFF"/>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C15EFF"/>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A400DA">
                      <a:alpha val="80000"/>
                    </a:srgbClr>
                  </a:gs>
                  <a:gs pos="100000">
                    <a:srgbClr val="C15EFF">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A400DA">
                      <a:alpha val="80000"/>
                    </a:srgbClr>
                  </a:gs>
                  <a:gs pos="100000">
                    <a:srgbClr val="C15EFF">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A400DA">
                      <a:alpha val="80000"/>
                    </a:srgbClr>
                  </a:gs>
                  <a:gs pos="100000">
                    <a:srgbClr val="C15EFF">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A400DA">
                      <a:alpha val="80000"/>
                    </a:srgbClr>
                  </a:gs>
                  <a:gs pos="100000">
                    <a:srgbClr val="C15EFF">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0"/>
              <p:cNvSpPr/>
              <p:nvPr/>
            </p:nvSpPr>
            <p:spPr>
              <a:xfrm>
                <a:off x="11939587" y="6596063"/>
                <a:ext cx="23813" cy="252413"/>
              </a:xfrm>
              <a:prstGeom prst="rect">
                <a:avLst/>
              </a:pr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50" name="Google Shape;50;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51" name="Google Shape;51;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 descr="A picture containing drawing&#10;&#10;Description automatically generated"/>
          <p:cNvPicPr preferRelativeResize="0"/>
          <p:nvPr/>
        </p:nvPicPr>
        <p:blipFill rotWithShape="1">
          <a:blip r:embed="rId3">
            <a:alphaModFix/>
          </a:blip>
          <a:srcRect/>
          <a:stretch/>
        </p:blipFill>
        <p:spPr>
          <a:xfrm>
            <a:off x="2416015" y="1322851"/>
            <a:ext cx="7055168" cy="2037398"/>
          </a:xfrm>
          <a:prstGeom prst="rect">
            <a:avLst/>
          </a:prstGeom>
          <a:noFill/>
          <a:ln>
            <a:noFill/>
          </a:ln>
        </p:spPr>
      </p:pic>
      <p:sp>
        <p:nvSpPr>
          <p:cNvPr id="235" name="Google Shape;235;p1"/>
          <p:cNvSpPr txBox="1"/>
          <p:nvPr/>
        </p:nvSpPr>
        <p:spPr>
          <a:xfrm>
            <a:off x="2416015" y="4221652"/>
            <a:ext cx="7015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venir"/>
                <a:ea typeface="Avenir"/>
                <a:cs typeface="Avenir"/>
                <a:sym typeface="Avenir"/>
              </a:rPr>
              <a:t>Week </a:t>
            </a:r>
            <a:r>
              <a:rPr lang="en-US" altLang="zh-CN" sz="3600" dirty="0">
                <a:solidFill>
                  <a:schemeClr val="dk1"/>
                </a:solidFill>
                <a:latin typeface="Avenir"/>
                <a:ea typeface="Avenir"/>
                <a:cs typeface="Avenir"/>
                <a:sym typeface="Avenir"/>
              </a:rPr>
              <a:t>6</a:t>
            </a:r>
            <a:r>
              <a:rPr lang="en-US" sz="3600" dirty="0">
                <a:solidFill>
                  <a:schemeClr val="dk1"/>
                </a:solidFill>
                <a:latin typeface="Avenir"/>
                <a:ea typeface="Avenir"/>
                <a:cs typeface="Avenir"/>
                <a:sym typeface="Avenir"/>
              </a:rPr>
              <a:t>: K-Means Clustering</a:t>
            </a:r>
            <a:endParaRPr dirty="0"/>
          </a:p>
        </p:txBody>
      </p:sp>
      <p:pic>
        <p:nvPicPr>
          <p:cNvPr id="236" name="Google Shape;236;p1"/>
          <p:cNvPicPr preferRelativeResize="0"/>
          <p:nvPr/>
        </p:nvPicPr>
        <p:blipFill rotWithShape="1">
          <a:blip r:embed="rId4">
            <a:alphaModFix/>
          </a:blip>
          <a:srcRect l="15083" t="29978" r="15020" b="27322"/>
          <a:stretch/>
        </p:blipFill>
        <p:spPr>
          <a:xfrm>
            <a:off x="9650638" y="505175"/>
            <a:ext cx="2239450" cy="719475"/>
          </a:xfrm>
          <a:prstGeom prst="rect">
            <a:avLst/>
          </a:prstGeom>
          <a:noFill/>
          <a:ln>
            <a:noFill/>
          </a:ln>
        </p:spPr>
      </p:pic>
      <p:pic>
        <p:nvPicPr>
          <p:cNvPr id="237" name="Google Shape;237;p1"/>
          <p:cNvPicPr preferRelativeResize="0"/>
          <p:nvPr/>
        </p:nvPicPr>
        <p:blipFill rotWithShape="1">
          <a:blip r:embed="rId5">
            <a:alphaModFix/>
          </a:blip>
          <a:srcRect l="18881" r="21873"/>
          <a:stretch/>
        </p:blipFill>
        <p:spPr>
          <a:xfrm>
            <a:off x="9952550" y="1820450"/>
            <a:ext cx="1635625" cy="1380375"/>
          </a:xfrm>
          <a:prstGeom prst="rect">
            <a:avLst/>
          </a:prstGeom>
          <a:noFill/>
          <a:ln>
            <a:noFill/>
          </a:ln>
        </p:spPr>
      </p:pic>
      <p:pic>
        <p:nvPicPr>
          <p:cNvPr id="238" name="Google Shape;238;p1"/>
          <p:cNvPicPr preferRelativeResize="0"/>
          <p:nvPr/>
        </p:nvPicPr>
        <p:blipFill>
          <a:blip r:embed="rId6">
            <a:alphaModFix/>
          </a:blip>
          <a:stretch>
            <a:fillRect/>
          </a:stretch>
        </p:blipFill>
        <p:spPr>
          <a:xfrm>
            <a:off x="9650650" y="4011400"/>
            <a:ext cx="2239425" cy="768150"/>
          </a:xfrm>
          <a:prstGeom prst="rect">
            <a:avLst/>
          </a:prstGeom>
          <a:noFill/>
          <a:ln>
            <a:noFill/>
          </a:ln>
        </p:spPr>
      </p:pic>
      <p:pic>
        <p:nvPicPr>
          <p:cNvPr id="239" name="Google Shape;239;p1"/>
          <p:cNvPicPr preferRelativeResize="0"/>
          <p:nvPr/>
        </p:nvPicPr>
        <p:blipFill>
          <a:blip r:embed="rId7">
            <a:alphaModFix/>
          </a:blip>
          <a:stretch>
            <a:fillRect/>
          </a:stretch>
        </p:blipFill>
        <p:spPr>
          <a:xfrm>
            <a:off x="9650650" y="6000100"/>
            <a:ext cx="2366152" cy="344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2244781" y="3007790"/>
            <a:ext cx="7702437" cy="842420"/>
          </a:xfrm>
        </p:spPr>
        <p:txBody>
          <a:bodyPr>
            <a:normAutofit/>
          </a:bodyPr>
          <a:lstStyle/>
          <a:p>
            <a:pPr algn="ctr"/>
            <a:r>
              <a:rPr lang="en-US" dirty="0"/>
              <a:t>Problem Resolving &amp; Implementation</a:t>
            </a:r>
          </a:p>
        </p:txBody>
      </p:sp>
    </p:spTree>
    <p:extLst>
      <p:ext uri="{BB962C8B-B14F-4D97-AF65-F5344CB8AC3E}">
        <p14:creationId xmlns:p14="http://schemas.microsoft.com/office/powerpoint/2010/main" val="193820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1141413" y="618518"/>
            <a:ext cx="9905998" cy="842420"/>
          </a:xfrm>
        </p:spPr>
        <p:txBody>
          <a:bodyPr/>
          <a:lstStyle/>
          <a:p>
            <a:r>
              <a:rPr lang="en-US" dirty="0"/>
              <a:t>Improvements</a:t>
            </a:r>
          </a:p>
        </p:txBody>
      </p:sp>
      <p:sp>
        <p:nvSpPr>
          <p:cNvPr id="3" name="Text Placeholder 2">
            <a:extLst>
              <a:ext uri="{FF2B5EF4-FFF2-40B4-BE49-F238E27FC236}">
                <a16:creationId xmlns:a16="http://schemas.microsoft.com/office/drawing/2014/main" id="{81AD7709-DEF0-274C-A625-1AADE34A17C6}"/>
              </a:ext>
            </a:extLst>
          </p:cNvPr>
          <p:cNvSpPr>
            <a:spLocks noGrp="1"/>
          </p:cNvSpPr>
          <p:nvPr>
            <p:ph type="body" idx="1"/>
          </p:nvPr>
        </p:nvSpPr>
        <p:spPr>
          <a:xfrm>
            <a:off x="662441" y="1218973"/>
            <a:ext cx="9905999" cy="3541714"/>
          </a:xfrm>
        </p:spPr>
        <p:txBody>
          <a:bodyPr/>
          <a:lstStyle/>
          <a:p>
            <a:r>
              <a:rPr lang="en-US" dirty="0"/>
              <a:t>Pros and cons of K-means Algorithm: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5">
            <a:extLst>
              <a:ext uri="{FF2B5EF4-FFF2-40B4-BE49-F238E27FC236}">
                <a16:creationId xmlns:a16="http://schemas.microsoft.com/office/drawing/2014/main" id="{B0AB1CCF-3234-7942-A0DC-5123EA0D0CA0}"/>
              </a:ext>
            </a:extLst>
          </p:cNvPr>
          <p:cNvGraphicFramePr>
            <a:graphicFrameLocks noGrp="1"/>
          </p:cNvGraphicFramePr>
          <p:nvPr>
            <p:extLst>
              <p:ext uri="{D42A27DB-BD31-4B8C-83A1-F6EECF244321}">
                <p14:modId xmlns:p14="http://schemas.microsoft.com/office/powerpoint/2010/main" val="3820353170"/>
              </p:ext>
            </p:extLst>
          </p:nvPr>
        </p:nvGraphicFramePr>
        <p:xfrm>
          <a:off x="1141413" y="1968709"/>
          <a:ext cx="4892903" cy="3670318"/>
        </p:xfrm>
        <a:graphic>
          <a:graphicData uri="http://schemas.openxmlformats.org/drawingml/2006/table">
            <a:tbl>
              <a:tblPr firstRow="1" bandRow="1">
                <a:tableStyleId>{00A15C55-8517-42AA-B614-E9B94910E393}</a:tableStyleId>
              </a:tblPr>
              <a:tblGrid>
                <a:gridCol w="4892903">
                  <a:extLst>
                    <a:ext uri="{9D8B030D-6E8A-4147-A177-3AD203B41FA5}">
                      <a16:colId xmlns:a16="http://schemas.microsoft.com/office/drawing/2014/main" val="2401727621"/>
                    </a:ext>
                  </a:extLst>
                </a:gridCol>
              </a:tblGrid>
              <a:tr h="633412">
                <a:tc>
                  <a:txBody>
                    <a:bodyPr/>
                    <a:lstStyle/>
                    <a:p>
                      <a:r>
                        <a:rPr lang="en-US" sz="1800" dirty="0"/>
                        <a:t>Advantages</a:t>
                      </a:r>
                    </a:p>
                  </a:txBody>
                  <a:tcPr/>
                </a:tc>
                <a:extLst>
                  <a:ext uri="{0D108BD9-81ED-4DB2-BD59-A6C34878D82A}">
                    <a16:rowId xmlns:a16="http://schemas.microsoft.com/office/drawing/2014/main" val="3921300569"/>
                  </a:ext>
                </a:extLst>
              </a:tr>
              <a:tr h="885041">
                <a:tc>
                  <a:txBody>
                    <a:bodyPr/>
                    <a:lstStyle/>
                    <a:p>
                      <a:r>
                        <a:rPr lang="en-US" sz="1800" dirty="0"/>
                        <a:t>1. Principle is simple, Easy to implement, Converges very fast</a:t>
                      </a:r>
                    </a:p>
                  </a:txBody>
                  <a:tcPr/>
                </a:tc>
                <a:extLst>
                  <a:ext uri="{0D108BD9-81ED-4DB2-BD59-A6C34878D82A}">
                    <a16:rowId xmlns:a16="http://schemas.microsoft.com/office/drawing/2014/main" val="3083994625"/>
                  </a:ext>
                </a:extLst>
              </a:tr>
              <a:tr h="633412">
                <a:tc>
                  <a:txBody>
                    <a:bodyPr/>
                    <a:lstStyle/>
                    <a:p>
                      <a:r>
                        <a:rPr lang="en-US" sz="1800" dirty="0"/>
                        <a:t>2. The clustering effect is overall pretty good</a:t>
                      </a:r>
                    </a:p>
                  </a:txBody>
                  <a:tcPr/>
                </a:tc>
                <a:extLst>
                  <a:ext uri="{0D108BD9-81ED-4DB2-BD59-A6C34878D82A}">
                    <a16:rowId xmlns:a16="http://schemas.microsoft.com/office/drawing/2014/main" val="3522418091"/>
                  </a:ext>
                </a:extLst>
              </a:tr>
              <a:tr h="633412">
                <a:tc>
                  <a:txBody>
                    <a:bodyPr/>
                    <a:lstStyle/>
                    <a:p>
                      <a:r>
                        <a:rPr lang="en-US" sz="1800" dirty="0"/>
                        <a:t>3. The model is easy to explain</a:t>
                      </a:r>
                    </a:p>
                  </a:txBody>
                  <a:tcPr/>
                </a:tc>
                <a:extLst>
                  <a:ext uri="{0D108BD9-81ED-4DB2-BD59-A6C34878D82A}">
                    <a16:rowId xmlns:a16="http://schemas.microsoft.com/office/drawing/2014/main" val="3867716756"/>
                  </a:ext>
                </a:extLst>
              </a:tr>
              <a:tr h="885041">
                <a:tc>
                  <a:txBody>
                    <a:bodyPr/>
                    <a:lstStyle/>
                    <a:p>
                      <a:r>
                        <a:rPr lang="en-US" sz="1800" dirty="0"/>
                        <a:t>4. The only hyper parameter needs to be adjusted is variable k</a:t>
                      </a:r>
                    </a:p>
                  </a:txBody>
                  <a:tcPr/>
                </a:tc>
                <a:extLst>
                  <a:ext uri="{0D108BD9-81ED-4DB2-BD59-A6C34878D82A}">
                    <a16:rowId xmlns:a16="http://schemas.microsoft.com/office/drawing/2014/main" val="976788660"/>
                  </a:ext>
                </a:extLst>
              </a:tr>
            </a:tbl>
          </a:graphicData>
        </a:graphic>
      </p:graphicFrame>
      <p:graphicFrame>
        <p:nvGraphicFramePr>
          <p:cNvPr id="6" name="Table 5">
            <a:extLst>
              <a:ext uri="{FF2B5EF4-FFF2-40B4-BE49-F238E27FC236}">
                <a16:creationId xmlns:a16="http://schemas.microsoft.com/office/drawing/2014/main" id="{3305A843-DF04-3647-8A08-1B0D1EA055AA}"/>
              </a:ext>
            </a:extLst>
          </p:cNvPr>
          <p:cNvGraphicFramePr>
            <a:graphicFrameLocks noGrp="1"/>
          </p:cNvGraphicFramePr>
          <p:nvPr>
            <p:extLst>
              <p:ext uri="{D42A27DB-BD31-4B8C-83A1-F6EECF244321}">
                <p14:modId xmlns:p14="http://schemas.microsoft.com/office/powerpoint/2010/main" val="984646830"/>
              </p:ext>
            </p:extLst>
          </p:nvPr>
        </p:nvGraphicFramePr>
        <p:xfrm>
          <a:off x="6333898" y="1968709"/>
          <a:ext cx="4892903" cy="3676986"/>
        </p:xfrm>
        <a:graphic>
          <a:graphicData uri="http://schemas.openxmlformats.org/drawingml/2006/table">
            <a:tbl>
              <a:tblPr firstRow="1" bandRow="1">
                <a:tableStyleId>{00A15C55-8517-42AA-B614-E9B94910E393}</a:tableStyleId>
              </a:tblPr>
              <a:tblGrid>
                <a:gridCol w="4892903">
                  <a:extLst>
                    <a:ext uri="{9D8B030D-6E8A-4147-A177-3AD203B41FA5}">
                      <a16:colId xmlns:a16="http://schemas.microsoft.com/office/drawing/2014/main" val="2401727621"/>
                    </a:ext>
                  </a:extLst>
                </a:gridCol>
              </a:tblGrid>
              <a:tr h="633412">
                <a:tc>
                  <a:txBody>
                    <a:bodyPr/>
                    <a:lstStyle/>
                    <a:p>
                      <a:r>
                        <a:rPr lang="en-US" sz="1800" dirty="0"/>
                        <a:t>Drawbacks</a:t>
                      </a:r>
                    </a:p>
                  </a:txBody>
                  <a:tcPr/>
                </a:tc>
                <a:extLst>
                  <a:ext uri="{0D108BD9-81ED-4DB2-BD59-A6C34878D82A}">
                    <a16:rowId xmlns:a16="http://schemas.microsoft.com/office/drawing/2014/main" val="3921300569"/>
                  </a:ext>
                </a:extLst>
              </a:tr>
              <a:tr h="885041">
                <a:tc>
                  <a:txBody>
                    <a:bodyPr/>
                    <a:lstStyle/>
                    <a:p>
                      <a:r>
                        <a:rPr lang="en-US" sz="1800" dirty="0"/>
                        <a:t>1. Selecting value k is usually not an easy task</a:t>
                      </a:r>
                    </a:p>
                  </a:txBody>
                  <a:tcPr/>
                </a:tc>
                <a:extLst>
                  <a:ext uri="{0D108BD9-81ED-4DB2-BD59-A6C34878D82A}">
                    <a16:rowId xmlns:a16="http://schemas.microsoft.com/office/drawing/2014/main" val="3083994625"/>
                  </a:ext>
                </a:extLst>
              </a:tr>
              <a:tr h="633412">
                <a:tc>
                  <a:txBody>
                    <a:bodyPr/>
                    <a:lstStyle/>
                    <a:p>
                      <a:r>
                        <a:rPr lang="en-US" sz="1800" dirty="0"/>
                        <a:t>2. Sensitive to initial clustering centroids</a:t>
                      </a:r>
                    </a:p>
                  </a:txBody>
                  <a:tcPr/>
                </a:tc>
                <a:extLst>
                  <a:ext uri="{0D108BD9-81ED-4DB2-BD59-A6C34878D82A}">
                    <a16:rowId xmlns:a16="http://schemas.microsoft.com/office/drawing/2014/main" val="3522418091"/>
                  </a:ext>
                </a:extLst>
              </a:tr>
              <a:tr h="633412">
                <a:tc>
                  <a:txBody>
                    <a:bodyPr/>
                    <a:lstStyle/>
                    <a:p>
                      <a:r>
                        <a:rPr lang="en-US" sz="1800" dirty="0"/>
                        <a:t>3. Using iteration to optimize solution, may got local optimal solutions.</a:t>
                      </a:r>
                    </a:p>
                  </a:txBody>
                  <a:tcPr/>
                </a:tc>
                <a:extLst>
                  <a:ext uri="{0D108BD9-81ED-4DB2-BD59-A6C34878D82A}">
                    <a16:rowId xmlns:a16="http://schemas.microsoft.com/office/drawing/2014/main" val="3867716756"/>
                  </a:ext>
                </a:extLst>
              </a:tr>
              <a:tr h="885041">
                <a:tc>
                  <a:txBody>
                    <a:bodyPr/>
                    <a:lstStyle/>
                    <a:p>
                      <a:r>
                        <a:rPr lang="en-US" sz="1800" dirty="0"/>
                        <a:t>4. Sensitive to noise or exceptional datapoints</a:t>
                      </a:r>
                    </a:p>
                  </a:txBody>
                  <a:tcPr/>
                </a:tc>
                <a:extLst>
                  <a:ext uri="{0D108BD9-81ED-4DB2-BD59-A6C34878D82A}">
                    <a16:rowId xmlns:a16="http://schemas.microsoft.com/office/drawing/2014/main" val="976788660"/>
                  </a:ext>
                </a:extLst>
              </a:tr>
            </a:tbl>
          </a:graphicData>
        </a:graphic>
      </p:graphicFrame>
      <p:sp>
        <p:nvSpPr>
          <p:cNvPr id="7" name="TextBox 6">
            <a:extLst>
              <a:ext uri="{FF2B5EF4-FFF2-40B4-BE49-F238E27FC236}">
                <a16:creationId xmlns:a16="http://schemas.microsoft.com/office/drawing/2014/main" id="{3B2774E7-DBEB-4C45-AA4B-407188B4F93D}"/>
              </a:ext>
            </a:extLst>
          </p:cNvPr>
          <p:cNvSpPr txBox="1"/>
          <p:nvPr/>
        </p:nvSpPr>
        <p:spPr>
          <a:xfrm>
            <a:off x="1898763" y="5870150"/>
            <a:ext cx="8391297" cy="369332"/>
          </a:xfrm>
          <a:prstGeom prst="rect">
            <a:avLst/>
          </a:prstGeom>
          <a:noFill/>
        </p:spPr>
        <p:txBody>
          <a:bodyPr wrap="square" rtlCol="0">
            <a:spAutoFit/>
          </a:bodyPr>
          <a:lstStyle/>
          <a:p>
            <a:pPr algn="ctr"/>
            <a:r>
              <a:rPr lang="en-US" sz="1800" b="1" dirty="0">
                <a:solidFill>
                  <a:schemeClr val="tx2"/>
                </a:solidFill>
              </a:rPr>
              <a:t>We will briefly talk about improvements on drawback 2 and 4 today.</a:t>
            </a:r>
          </a:p>
        </p:txBody>
      </p:sp>
    </p:spTree>
    <p:extLst>
      <p:ext uri="{BB962C8B-B14F-4D97-AF65-F5344CB8AC3E}">
        <p14:creationId xmlns:p14="http://schemas.microsoft.com/office/powerpoint/2010/main" val="86076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1141413" y="618518"/>
            <a:ext cx="9905998" cy="842420"/>
          </a:xfrm>
        </p:spPr>
        <p:txBody>
          <a:bodyPr/>
          <a:lstStyle/>
          <a:p>
            <a:r>
              <a:rPr lang="en-US" dirty="0"/>
              <a:t>Resolving issues:</a:t>
            </a:r>
          </a:p>
        </p:txBody>
      </p:sp>
      <p:sp>
        <p:nvSpPr>
          <p:cNvPr id="3" name="Text Placeholder 2">
            <a:extLst>
              <a:ext uri="{FF2B5EF4-FFF2-40B4-BE49-F238E27FC236}">
                <a16:creationId xmlns:a16="http://schemas.microsoft.com/office/drawing/2014/main" id="{81AD7709-DEF0-274C-A625-1AADE34A17C6}"/>
              </a:ext>
            </a:extLst>
          </p:cNvPr>
          <p:cNvSpPr>
            <a:spLocks noGrp="1"/>
          </p:cNvSpPr>
          <p:nvPr>
            <p:ph type="body" idx="1"/>
          </p:nvPr>
        </p:nvSpPr>
        <p:spPr>
          <a:xfrm>
            <a:off x="673326" y="1193572"/>
            <a:ext cx="9905999" cy="3541714"/>
          </a:xfrm>
        </p:spPr>
        <p:txBody>
          <a:bodyPr/>
          <a:lstStyle/>
          <a:p>
            <a:r>
              <a:rPr lang="en-US" dirty="0"/>
              <a:t>Sensitive to the selection of initial clustering centers</a:t>
            </a:r>
          </a:p>
          <a:p>
            <a:endParaRPr lang="en-US" dirty="0"/>
          </a:p>
          <a:p>
            <a:endParaRPr lang="en-US" dirty="0"/>
          </a:p>
          <a:p>
            <a:endParaRPr lang="en-US" dirty="0"/>
          </a:p>
          <a:p>
            <a:r>
              <a:rPr lang="en-US" dirty="0"/>
              <a:t>Sensitive to noise and unusual datapoints</a:t>
            </a:r>
          </a:p>
        </p:txBody>
      </p:sp>
      <p:sp>
        <p:nvSpPr>
          <p:cNvPr id="5" name="TextBox 4">
            <a:extLst>
              <a:ext uri="{FF2B5EF4-FFF2-40B4-BE49-F238E27FC236}">
                <a16:creationId xmlns:a16="http://schemas.microsoft.com/office/drawing/2014/main" id="{A102FE37-5191-AF45-8DB2-337F55D09548}"/>
              </a:ext>
            </a:extLst>
          </p:cNvPr>
          <p:cNvSpPr txBox="1"/>
          <p:nvPr/>
        </p:nvSpPr>
        <p:spPr>
          <a:xfrm>
            <a:off x="1141413" y="1892216"/>
            <a:ext cx="10929257" cy="1569660"/>
          </a:xfrm>
          <a:prstGeom prst="rect">
            <a:avLst/>
          </a:prstGeom>
          <a:noFill/>
        </p:spPr>
        <p:txBody>
          <a:bodyPr wrap="square" rtlCol="0">
            <a:spAutoFit/>
          </a:bodyPr>
          <a:lstStyle/>
          <a:p>
            <a:r>
              <a:rPr lang="en-US" sz="1600" dirty="0">
                <a:latin typeface="Helvetica" pitchFamily="2" charset="0"/>
              </a:rPr>
              <a:t>The clustering result of conventional K-Means algorithm </a:t>
            </a:r>
            <a:r>
              <a:rPr lang="en-US" sz="1600" b="1" dirty="0">
                <a:solidFill>
                  <a:schemeClr val="bg2"/>
                </a:solidFill>
                <a:latin typeface="Helvetica" pitchFamily="2" charset="0"/>
              </a:rPr>
              <a:t>will be affected </a:t>
            </a:r>
            <a:r>
              <a:rPr lang="en-US" sz="1600" dirty="0">
                <a:latin typeface="Helvetica" pitchFamily="2" charset="0"/>
              </a:rPr>
              <a:t>by the </a:t>
            </a:r>
            <a:r>
              <a:rPr lang="en-US" sz="1600" b="1" dirty="0">
                <a:solidFill>
                  <a:schemeClr val="bg2"/>
                </a:solidFill>
                <a:latin typeface="Helvetica" pitchFamily="2" charset="0"/>
              </a:rPr>
              <a:t>choice of initial clustering centers</a:t>
            </a:r>
            <a:r>
              <a:rPr lang="en-US" sz="1600" dirty="0">
                <a:latin typeface="Helvetica" pitchFamily="2" charset="0"/>
              </a:rPr>
              <a:t>.</a:t>
            </a:r>
          </a:p>
          <a:p>
            <a:endParaRPr lang="en-US" sz="1600" dirty="0">
              <a:latin typeface="Helvetica" pitchFamily="2" charset="0"/>
            </a:endParaRPr>
          </a:p>
          <a:p>
            <a:r>
              <a:rPr lang="en-US" sz="1600" dirty="0">
                <a:latin typeface="Helvetica" pitchFamily="2" charset="0"/>
              </a:rPr>
              <a:t>One workaround to this issue is </a:t>
            </a:r>
            <a:r>
              <a:rPr lang="en-US" sz="1600" b="1" dirty="0">
                <a:solidFill>
                  <a:schemeClr val="bg2"/>
                </a:solidFill>
                <a:latin typeface="Helvetica" pitchFamily="2" charset="0"/>
              </a:rPr>
              <a:t>K-Means++: </a:t>
            </a:r>
          </a:p>
          <a:p>
            <a:endParaRPr lang="en-US" sz="1600" b="1" dirty="0">
              <a:solidFill>
                <a:schemeClr val="bg2"/>
              </a:solidFill>
              <a:latin typeface="Helvetica" pitchFamily="2" charset="0"/>
            </a:endParaRPr>
          </a:p>
          <a:p>
            <a:pPr algn="ctr"/>
            <a:r>
              <a:rPr lang="en-US" sz="1600" b="1" dirty="0">
                <a:solidFill>
                  <a:schemeClr val="bg2"/>
                </a:solidFill>
                <a:latin typeface="Helvetica" pitchFamily="2" charset="0"/>
              </a:rPr>
              <a:t>Ensuring the initial clustering centroids are as far from each other as possible.</a:t>
            </a:r>
          </a:p>
          <a:p>
            <a:endParaRPr lang="en-US" sz="1600" b="1" dirty="0">
              <a:solidFill>
                <a:schemeClr val="bg2"/>
              </a:solidFill>
              <a:latin typeface="Helvetica" pitchFamily="2" charset="0"/>
            </a:endParaRPr>
          </a:p>
        </p:txBody>
      </p:sp>
      <p:sp>
        <p:nvSpPr>
          <p:cNvPr id="6" name="TextBox 5">
            <a:extLst>
              <a:ext uri="{FF2B5EF4-FFF2-40B4-BE49-F238E27FC236}">
                <a16:creationId xmlns:a16="http://schemas.microsoft.com/office/drawing/2014/main" id="{0922571D-08BE-3E4E-8263-8089C3BD2E34}"/>
              </a:ext>
            </a:extLst>
          </p:cNvPr>
          <p:cNvSpPr txBox="1"/>
          <p:nvPr/>
        </p:nvSpPr>
        <p:spPr>
          <a:xfrm>
            <a:off x="1141412" y="4134787"/>
            <a:ext cx="10745787" cy="1815882"/>
          </a:xfrm>
          <a:prstGeom prst="rect">
            <a:avLst/>
          </a:prstGeom>
          <a:noFill/>
        </p:spPr>
        <p:txBody>
          <a:bodyPr wrap="square" rtlCol="0">
            <a:spAutoFit/>
          </a:bodyPr>
          <a:lstStyle/>
          <a:p>
            <a:r>
              <a:rPr lang="en-US" sz="1600" dirty="0">
                <a:solidFill>
                  <a:schemeClr val="tx1"/>
                </a:solidFill>
                <a:latin typeface="Helvetica" pitchFamily="2" charset="0"/>
              </a:rPr>
              <a:t>K-Means algorithm choose </a:t>
            </a:r>
            <a:r>
              <a:rPr lang="en-US" sz="1600" b="1" dirty="0">
                <a:solidFill>
                  <a:schemeClr val="bg2"/>
                </a:solidFill>
                <a:latin typeface="Helvetica" pitchFamily="2" charset="0"/>
              </a:rPr>
              <a:t>The average of every cluster’s datapoints to be its center</a:t>
            </a:r>
            <a:r>
              <a:rPr lang="en-US" sz="1600" b="1" dirty="0">
                <a:solidFill>
                  <a:schemeClr val="tx1"/>
                </a:solidFill>
                <a:latin typeface="Helvetica" pitchFamily="2" charset="0"/>
              </a:rPr>
              <a:t>, </a:t>
            </a:r>
            <a:r>
              <a:rPr lang="en-US" sz="1600" dirty="0">
                <a:solidFill>
                  <a:schemeClr val="tx1"/>
                </a:solidFill>
                <a:latin typeface="Helvetica" pitchFamily="2" charset="0"/>
              </a:rPr>
              <a:t>making the choice of center points </a:t>
            </a:r>
            <a:r>
              <a:rPr lang="en-US" sz="1600" b="1" dirty="0">
                <a:solidFill>
                  <a:schemeClr val="bg2"/>
                </a:solidFill>
                <a:latin typeface="Helvetica" pitchFamily="2" charset="0"/>
              </a:rPr>
              <a:t>susceptible</a:t>
            </a:r>
            <a:r>
              <a:rPr lang="zh-CN" altLang="en-US" sz="1600" b="1" dirty="0">
                <a:solidFill>
                  <a:schemeClr val="bg2"/>
                </a:solidFill>
                <a:latin typeface="Helvetica" pitchFamily="2" charset="0"/>
              </a:rPr>
              <a:t> </a:t>
            </a:r>
            <a:r>
              <a:rPr lang="en-US" sz="1600" b="1" dirty="0">
                <a:solidFill>
                  <a:schemeClr val="bg2"/>
                </a:solidFill>
                <a:latin typeface="Helvetica" pitchFamily="2" charset="0"/>
              </a:rPr>
              <a:t>to datapoints with extreme values </a:t>
            </a:r>
            <a:r>
              <a:rPr lang="en-US" sz="1600" dirty="0">
                <a:solidFill>
                  <a:schemeClr val="tx1"/>
                </a:solidFill>
                <a:latin typeface="Helvetica" pitchFamily="2" charset="0"/>
              </a:rPr>
              <a:t>since they distort data distribution.</a:t>
            </a:r>
          </a:p>
          <a:p>
            <a:endParaRPr lang="en-US" sz="1600" dirty="0">
              <a:solidFill>
                <a:schemeClr val="tx1"/>
              </a:solidFill>
              <a:latin typeface="Helvetica" pitchFamily="2" charset="0"/>
            </a:endParaRPr>
          </a:p>
          <a:p>
            <a:r>
              <a:rPr lang="en-US" sz="1600" dirty="0">
                <a:solidFill>
                  <a:schemeClr val="tx1"/>
                </a:solidFill>
                <a:latin typeface="Helvetica" pitchFamily="2" charset="0"/>
              </a:rPr>
              <a:t>One workaround is </a:t>
            </a:r>
            <a:r>
              <a:rPr lang="en-US" sz="1600" b="1" dirty="0">
                <a:solidFill>
                  <a:schemeClr val="bg2"/>
                </a:solidFill>
                <a:latin typeface="Helvetica" pitchFamily="2" charset="0"/>
              </a:rPr>
              <a:t>K-Medoids:</a:t>
            </a:r>
          </a:p>
          <a:p>
            <a:endParaRPr lang="en-US" sz="1600" b="1" dirty="0">
              <a:solidFill>
                <a:schemeClr val="bg2"/>
              </a:solidFill>
              <a:latin typeface="Helvetica" pitchFamily="2" charset="0"/>
            </a:endParaRPr>
          </a:p>
          <a:p>
            <a:pPr algn="ctr"/>
            <a:r>
              <a:rPr lang="en-US" sz="1600" b="1" dirty="0">
                <a:solidFill>
                  <a:schemeClr val="bg2"/>
                </a:solidFill>
                <a:latin typeface="Helvetica" pitchFamily="2" charset="0"/>
              </a:rPr>
              <a:t>Choose the data point which has the smallest distance to the cluster’s center, </a:t>
            </a:r>
          </a:p>
          <a:p>
            <a:pPr algn="ctr"/>
            <a:r>
              <a:rPr lang="en-US" sz="1600" b="1" dirty="0">
                <a:solidFill>
                  <a:schemeClr val="bg2"/>
                </a:solidFill>
                <a:latin typeface="Helvetica" pitchFamily="2" charset="0"/>
              </a:rPr>
              <a:t>instead of directly setting the mean to be the centroid</a:t>
            </a:r>
          </a:p>
        </p:txBody>
      </p:sp>
      <p:sp>
        <p:nvSpPr>
          <p:cNvPr id="7" name="TextBox 6">
            <a:extLst>
              <a:ext uri="{FF2B5EF4-FFF2-40B4-BE49-F238E27FC236}">
                <a16:creationId xmlns:a16="http://schemas.microsoft.com/office/drawing/2014/main" id="{5E1A4D7F-754F-AB4B-A138-A5D20C48B3F1}"/>
              </a:ext>
            </a:extLst>
          </p:cNvPr>
          <p:cNvSpPr txBox="1"/>
          <p:nvPr/>
        </p:nvSpPr>
        <p:spPr>
          <a:xfrm>
            <a:off x="9245600" y="6328229"/>
            <a:ext cx="2423886" cy="307777"/>
          </a:xfrm>
          <a:prstGeom prst="rect">
            <a:avLst/>
          </a:prstGeom>
          <a:noFill/>
        </p:spPr>
        <p:txBody>
          <a:bodyPr wrap="square" rtlCol="0">
            <a:spAutoFit/>
          </a:bodyPr>
          <a:lstStyle/>
          <a:p>
            <a:r>
              <a:rPr lang="en-US" dirty="0"/>
              <a:t>Check </a:t>
            </a:r>
            <a:r>
              <a:rPr lang="en-US" i="1" dirty="0">
                <a:solidFill>
                  <a:schemeClr val="bg2"/>
                </a:solidFill>
              </a:rPr>
              <a:t>Jupyter Notebook</a:t>
            </a:r>
          </a:p>
        </p:txBody>
      </p:sp>
    </p:spTree>
    <p:extLst>
      <p:ext uri="{BB962C8B-B14F-4D97-AF65-F5344CB8AC3E}">
        <p14:creationId xmlns:p14="http://schemas.microsoft.com/office/powerpoint/2010/main" val="146152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0ec7dde483_0_5"/>
          <p:cNvSpPr txBox="1">
            <a:spLocks noGrp="1"/>
          </p:cNvSpPr>
          <p:nvPr>
            <p:ph type="title"/>
          </p:nvPr>
        </p:nvSpPr>
        <p:spPr>
          <a:xfrm>
            <a:off x="1141412" y="327514"/>
            <a:ext cx="9906000" cy="147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venir"/>
              <a:buNone/>
            </a:pPr>
            <a:r>
              <a:rPr lang="en-US" dirty="0">
                <a:latin typeface="Helvetica" pitchFamily="2" charset="0"/>
                <a:ea typeface="Avenir"/>
                <a:cs typeface="Avenir"/>
                <a:sym typeface="Avenir"/>
              </a:rPr>
              <a:t>SUMMARY</a:t>
            </a:r>
            <a:endParaRPr dirty="0">
              <a:latin typeface="Helvetica"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347622-E8C7-844C-9EE4-B08CF46E3C95}"/>
                  </a:ext>
                </a:extLst>
              </p:cNvPr>
              <p:cNvSpPr txBox="1"/>
              <p:nvPr/>
            </p:nvSpPr>
            <p:spPr>
              <a:xfrm>
                <a:off x="1141412" y="1617785"/>
                <a:ext cx="10900533" cy="5113579"/>
              </a:xfrm>
              <a:prstGeom prst="rect">
                <a:avLst/>
              </a:prstGeom>
              <a:noFill/>
            </p:spPr>
            <p:txBody>
              <a:bodyPr wrap="square" rtlCol="0">
                <a:spAutoFit/>
              </a:bodyPr>
              <a:lstStyle/>
              <a:p>
                <a:pPr marL="342900" indent="-342900">
                  <a:lnSpc>
                    <a:spcPct val="150000"/>
                  </a:lnSpc>
                  <a:buAutoNum type="arabicPeriod"/>
                </a:pPr>
                <a:r>
                  <a:rPr lang="en-US" sz="2000" dirty="0"/>
                  <a:t>Definition: Unsupervised Learning and Clustering</a:t>
                </a:r>
              </a:p>
              <a:p>
                <a:pPr marL="342900" indent="-342900">
                  <a:lnSpc>
                    <a:spcPct val="150000"/>
                  </a:lnSpc>
                  <a:buAutoNum type="arabicPeriod"/>
                </a:pPr>
                <a:r>
                  <a:rPr lang="en-US" sz="2000" dirty="0"/>
                  <a:t>K-Means Algorithm’s principle and basic procedure</a:t>
                </a:r>
              </a:p>
              <a:p>
                <a:pPr marL="342900" indent="-342900">
                  <a:lnSpc>
                    <a:spcPct val="150000"/>
                  </a:lnSpc>
                  <a:buAutoNum type="arabicPeriod"/>
                </a:pPr>
                <a:r>
                  <a:rPr lang="en-US" sz="2000" dirty="0"/>
                  <a:t>Implementing K-Means Algorithm using ML library </a:t>
                </a:r>
                <a:r>
                  <a:rPr lang="en-US" sz="2000" dirty="0">
                    <a:solidFill>
                      <a:schemeClr val="tx2"/>
                    </a:solidFill>
                  </a:rPr>
                  <a:t>sklearn </a:t>
                </a:r>
                <a:r>
                  <a:rPr lang="en-US" sz="2000" dirty="0"/>
                  <a:t>and </a:t>
                </a:r>
                <a:r>
                  <a:rPr lang="en-US" sz="2000" dirty="0">
                    <a:solidFill>
                      <a:schemeClr val="tx2"/>
                    </a:solidFill>
                  </a:rPr>
                  <a:t>sklearn_extra</a:t>
                </a:r>
              </a:p>
              <a:p>
                <a:pPr marL="342900" indent="-342900">
                  <a:lnSpc>
                    <a:spcPct val="150000"/>
                  </a:lnSpc>
                  <a:buAutoNum type="arabicPeriod"/>
                </a:pPr>
                <a:r>
                  <a:rPr lang="en-US" sz="2000" dirty="0"/>
                  <a:t>Two ways of determining hyper parameter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 </m:t>
                    </m:r>
                  </m:oMath>
                </a14:m>
                <a:r>
                  <a:rPr lang="en-US" sz="2000" dirty="0"/>
                  <a:t>and ways of evaluating model performance</a:t>
                </a:r>
              </a:p>
              <a:p>
                <a:pPr lvl="7">
                  <a:lnSpc>
                    <a:spcPct val="150000"/>
                  </a:lnSpc>
                </a:pPr>
                <a:r>
                  <a:rPr lang="en-US" sz="2000" dirty="0"/>
                  <a:t>      1. </a:t>
                </a:r>
                <a:r>
                  <a:rPr lang="en-US" sz="2000" dirty="0">
                    <a:solidFill>
                      <a:schemeClr val="tx2"/>
                    </a:solidFill>
                  </a:rPr>
                  <a:t>Elbow Method</a:t>
                </a:r>
                <a:r>
                  <a:rPr lang="en-US" sz="2000" dirty="0"/>
                  <a:t>  (corresponds to </a:t>
                </a:r>
                <a:r>
                  <a:rPr lang="en-US" sz="2000" dirty="0">
                    <a:solidFill>
                      <a:schemeClr val="tx2"/>
                    </a:solidFill>
                  </a:rPr>
                  <a:t>SSE</a:t>
                </a:r>
                <a:r>
                  <a:rPr lang="en-US" sz="2000" dirty="0"/>
                  <a:t>)</a:t>
                </a:r>
              </a:p>
              <a:p>
                <a:pPr lvl="7">
                  <a:lnSpc>
                    <a:spcPct val="150000"/>
                  </a:lnSpc>
                </a:pPr>
                <a:r>
                  <a:rPr lang="en-US" sz="2000" dirty="0"/>
                  <a:t>      2. </a:t>
                </a:r>
                <a:r>
                  <a:rPr lang="en-US" sz="2000" dirty="0">
                    <a:solidFill>
                      <a:schemeClr val="tx2"/>
                    </a:solidFill>
                  </a:rPr>
                  <a:t>Silhouette Method </a:t>
                </a:r>
                <a:r>
                  <a:rPr lang="en-US" sz="2000" dirty="0"/>
                  <a:t>(corresponds to </a:t>
                </a:r>
                <a:r>
                  <a:rPr lang="en-US" sz="2000" dirty="0">
                    <a:solidFill>
                      <a:schemeClr val="tx2"/>
                    </a:solidFill>
                  </a:rPr>
                  <a:t>Silhouette Coefficient</a:t>
                </a:r>
                <a:r>
                  <a:rPr lang="en-US" sz="2000" dirty="0"/>
                  <a:t>)</a:t>
                </a:r>
              </a:p>
              <a:p>
                <a:pPr marL="342900" indent="-342900">
                  <a:lnSpc>
                    <a:spcPct val="150000"/>
                  </a:lnSpc>
                  <a:buAutoNum type="arabicPeriod"/>
                </a:pPr>
                <a:r>
                  <a:rPr lang="en-US" sz="2000" dirty="0"/>
                  <a:t>Pro and Cons of Conventional K-Means Algorithm, and two ways of improving it:</a:t>
                </a:r>
              </a:p>
              <a:p>
                <a:pPr>
                  <a:lnSpc>
                    <a:spcPct val="150000"/>
                  </a:lnSpc>
                </a:pPr>
                <a:r>
                  <a:rPr lang="en-US" sz="2000" dirty="0"/>
                  <a:t>     1. </a:t>
                </a:r>
                <a:r>
                  <a:rPr lang="en-US" sz="2000" dirty="0">
                    <a:solidFill>
                      <a:schemeClr val="tx2"/>
                    </a:solidFill>
                  </a:rPr>
                  <a:t>K-Means++</a:t>
                </a:r>
                <a:r>
                  <a:rPr lang="en-US" sz="2000" dirty="0"/>
                  <a:t>: Reduce sensitivity on initial clustering centroid’s choice</a:t>
                </a:r>
              </a:p>
              <a:p>
                <a:pPr>
                  <a:lnSpc>
                    <a:spcPct val="150000"/>
                  </a:lnSpc>
                </a:pPr>
                <a:r>
                  <a:rPr lang="en-US" sz="2000" dirty="0"/>
                  <a:t>     2. </a:t>
                </a:r>
                <a:r>
                  <a:rPr lang="en-US" sz="2000" dirty="0">
                    <a:solidFill>
                      <a:schemeClr val="tx2"/>
                    </a:solidFill>
                  </a:rPr>
                  <a:t>K-Medoids</a:t>
                </a:r>
                <a:r>
                  <a:rPr lang="en-US" sz="2000" dirty="0"/>
                  <a:t>: Reduce impact on model performance caused by exceptional data points</a:t>
                </a:r>
              </a:p>
              <a:p>
                <a:pPr marL="342900" indent="-342900">
                  <a:lnSpc>
                    <a:spcPct val="150000"/>
                  </a:lnSpc>
                  <a:buFont typeface="+mj-lt"/>
                  <a:buAutoNum type="arabicPeriod"/>
                </a:pPr>
                <a:endParaRPr lang="en-US" sz="2000" dirty="0"/>
              </a:p>
              <a:p>
                <a:pPr marL="342900" indent="-342900">
                  <a:lnSpc>
                    <a:spcPct val="150000"/>
                  </a:lnSpc>
                  <a:buFont typeface="+mj-lt"/>
                  <a:buAutoNum type="arabicPeriod"/>
                </a:pPr>
                <a:endParaRPr lang="en-US" sz="2000" dirty="0"/>
              </a:p>
            </p:txBody>
          </p:sp>
        </mc:Choice>
        <mc:Fallback xmlns="">
          <p:sp>
            <p:nvSpPr>
              <p:cNvPr id="4" name="TextBox 3">
                <a:extLst>
                  <a:ext uri="{FF2B5EF4-FFF2-40B4-BE49-F238E27FC236}">
                    <a16:creationId xmlns:a16="http://schemas.microsoft.com/office/drawing/2014/main" id="{0C347622-E8C7-844C-9EE4-B08CF46E3C95}"/>
                  </a:ext>
                </a:extLst>
              </p:cNvPr>
              <p:cNvSpPr txBox="1">
                <a:spLocks noRot="1" noChangeAspect="1" noMove="1" noResize="1" noEditPoints="1" noAdjustHandles="1" noChangeArrowheads="1" noChangeShapeType="1" noTextEdit="1"/>
              </p:cNvSpPr>
              <p:nvPr/>
            </p:nvSpPr>
            <p:spPr>
              <a:xfrm>
                <a:off x="1141412" y="1617785"/>
                <a:ext cx="10900533" cy="5113579"/>
              </a:xfrm>
              <a:prstGeom prst="rect">
                <a:avLst/>
              </a:prstGeom>
              <a:blipFill>
                <a:blip r:embed="rId3"/>
                <a:stretch>
                  <a:fillRect l="-465"/>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BFCEF-4629-1549-A36B-62FEE2ADDD22}"/>
              </a:ext>
            </a:extLst>
          </p:cNvPr>
          <p:cNvSpPr txBox="1"/>
          <p:nvPr/>
        </p:nvSpPr>
        <p:spPr>
          <a:xfrm>
            <a:off x="1142358" y="1175501"/>
            <a:ext cx="10515070" cy="4247317"/>
          </a:xfrm>
          <a:prstGeom prst="rect">
            <a:avLst/>
          </a:prstGeom>
          <a:noFill/>
        </p:spPr>
        <p:txBody>
          <a:bodyPr wrap="square" rtlCol="0">
            <a:spAutoFit/>
          </a:bodyPr>
          <a:lstStyle/>
          <a:p>
            <a:r>
              <a:rPr lang="en-US" altLang="zh-CN" sz="1800" b="1" dirty="0">
                <a:solidFill>
                  <a:schemeClr val="tx1"/>
                </a:solidFill>
                <a:latin typeface="Helvetica" pitchFamily="2" charset="0"/>
              </a:rPr>
              <a:t>REFERENCES:</a:t>
            </a:r>
          </a:p>
          <a:p>
            <a:endParaRPr lang="en-US" dirty="0"/>
          </a:p>
          <a:p>
            <a:r>
              <a:rPr lang="en-US" dirty="0">
                <a:solidFill>
                  <a:schemeClr val="bg2"/>
                </a:solidFill>
              </a:rPr>
              <a:t>https://www.ibm.com/cloud/learn/unsupervised-learning</a:t>
            </a:r>
          </a:p>
          <a:p>
            <a:endParaRPr lang="en-US" dirty="0">
              <a:solidFill>
                <a:schemeClr val="bg2"/>
              </a:solidFill>
            </a:endParaRPr>
          </a:p>
          <a:p>
            <a:r>
              <a:rPr lang="en-US" dirty="0">
                <a:solidFill>
                  <a:schemeClr val="bg2"/>
                </a:solidFill>
              </a:rPr>
              <a:t>https://zhuanlan.zhihu.com/p/158776162</a:t>
            </a:r>
          </a:p>
          <a:p>
            <a:endParaRPr lang="en-US" dirty="0">
              <a:solidFill>
                <a:schemeClr val="bg2"/>
              </a:solidFill>
            </a:endParaRPr>
          </a:p>
          <a:p>
            <a:r>
              <a:rPr lang="en-US" dirty="0">
                <a:solidFill>
                  <a:schemeClr val="bg2"/>
                </a:solidFill>
              </a:rPr>
              <a:t>https://www.analyticsvidhya.com/blog/2019/08/comprehensive-guide-k-means-clustering/</a:t>
            </a:r>
          </a:p>
          <a:p>
            <a:endParaRPr lang="en-US" dirty="0">
              <a:solidFill>
                <a:schemeClr val="bg2"/>
              </a:solidFill>
            </a:endParaRPr>
          </a:p>
          <a:p>
            <a:r>
              <a:rPr lang="en-US" dirty="0">
                <a:solidFill>
                  <a:schemeClr val="bg2"/>
                </a:solidFill>
              </a:rPr>
              <a:t>https://towardsdatascience.com/understanding-k-means-clustering-in-machine-learning-6a6e67336aa1</a:t>
            </a:r>
          </a:p>
          <a:p>
            <a:endParaRPr lang="en-US" dirty="0">
              <a:solidFill>
                <a:schemeClr val="bg2"/>
              </a:solidFill>
            </a:endParaRPr>
          </a:p>
          <a:p>
            <a:r>
              <a:rPr lang="en-US" dirty="0">
                <a:solidFill>
                  <a:schemeClr val="bg2"/>
                </a:solidFill>
              </a:rPr>
              <a:t>https://medium.com/geekculture/why-do-initial-cluster-centroids-in-k-means-affect-the-final-cluster-generated-71c115141be8</a:t>
            </a:r>
          </a:p>
          <a:p>
            <a:endParaRPr lang="en-US" dirty="0">
              <a:solidFill>
                <a:schemeClr val="bg2"/>
              </a:solidFill>
            </a:endParaRPr>
          </a:p>
          <a:p>
            <a:r>
              <a:rPr lang="en-US" dirty="0">
                <a:solidFill>
                  <a:schemeClr val="bg2"/>
                </a:solidFill>
              </a:rPr>
              <a:t>https://medium.com/analytics-vidhya/how-to-determine-the-optimal-k-for-k-means-708505d204eb</a:t>
            </a:r>
          </a:p>
          <a:p>
            <a:endParaRPr lang="en-US" dirty="0">
              <a:solidFill>
                <a:schemeClr val="bg2"/>
              </a:solidFill>
            </a:endParaRPr>
          </a:p>
          <a:p>
            <a:r>
              <a:rPr lang="en-US" dirty="0">
                <a:solidFill>
                  <a:schemeClr val="bg2"/>
                </a:solidFill>
              </a:rPr>
              <a:t>http://ilpubs.stanford.edu:8090/778/1/2006-13.pdf</a:t>
            </a:r>
          </a:p>
          <a:p>
            <a:endParaRPr lang="en-US" dirty="0">
              <a:solidFill>
                <a:schemeClr val="bg2"/>
              </a:solidFill>
            </a:endParaRPr>
          </a:p>
          <a:p>
            <a:r>
              <a:rPr lang="en-US" dirty="0">
                <a:solidFill>
                  <a:schemeClr val="bg2"/>
                </a:solidFill>
              </a:rPr>
              <a:t>https://scikit-learn-extra.readthedocs.io/en/stable/auto_examples/plot_kmedoids.html#sphx-glr-auto-examples-plot-kmedoids-py</a:t>
            </a:r>
          </a:p>
          <a:p>
            <a:endParaRPr lang="en-US" dirty="0">
              <a:solidFill>
                <a:schemeClr val="bg2"/>
              </a:solidFill>
            </a:endParaRPr>
          </a:p>
          <a:p>
            <a:r>
              <a:rPr lang="en-US" dirty="0">
                <a:solidFill>
                  <a:schemeClr val="bg2"/>
                </a:solidFill>
              </a:rPr>
              <a:t>https://www.cnblogs.com/yixuan-xu/p/6272208.html</a:t>
            </a:r>
          </a:p>
        </p:txBody>
      </p:sp>
    </p:spTree>
    <p:extLst>
      <p:ext uri="{BB962C8B-B14F-4D97-AF65-F5344CB8AC3E}">
        <p14:creationId xmlns:p14="http://schemas.microsoft.com/office/powerpoint/2010/main" val="362441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
          <p:cNvSpPr txBox="1">
            <a:spLocks noGrp="1"/>
          </p:cNvSpPr>
          <p:nvPr>
            <p:ph type="title"/>
          </p:nvPr>
        </p:nvSpPr>
        <p:spPr>
          <a:xfrm>
            <a:off x="1141412" y="286439"/>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venir"/>
              <a:buNone/>
            </a:pPr>
            <a:r>
              <a:rPr lang="en-US" dirty="0">
                <a:latin typeface="Helvetica" pitchFamily="2" charset="0"/>
                <a:ea typeface="Avenir"/>
                <a:cs typeface="Avenir"/>
                <a:sym typeface="Avenir"/>
              </a:rPr>
              <a:t>OVERVIEW</a:t>
            </a:r>
            <a:endParaRPr dirty="0">
              <a:latin typeface="Helvetica" pitchFamily="2" charset="0"/>
            </a:endParaRPr>
          </a:p>
        </p:txBody>
      </p:sp>
      <p:sp>
        <p:nvSpPr>
          <p:cNvPr id="245" name="Google Shape;245;p2"/>
          <p:cNvSpPr txBox="1">
            <a:spLocks noGrp="1"/>
          </p:cNvSpPr>
          <p:nvPr>
            <p:ph type="body" idx="1"/>
          </p:nvPr>
        </p:nvSpPr>
        <p:spPr>
          <a:xfrm>
            <a:off x="1141412" y="1301859"/>
            <a:ext cx="10823280" cy="5556141"/>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dk1"/>
              </a:buClr>
              <a:buSzPts val="3000"/>
              <a:buChar char="•"/>
            </a:pPr>
            <a:r>
              <a:rPr lang="en-US" sz="2000" dirty="0">
                <a:latin typeface="Helvetica" pitchFamily="2" charset="0"/>
                <a:ea typeface="Avenir"/>
                <a:cs typeface="Avenir"/>
                <a:sym typeface="Avenir"/>
              </a:rPr>
              <a:t>Brief recap of Unsupervised learning and Clustering</a:t>
            </a:r>
            <a:endParaRPr sz="2000" dirty="0">
              <a:latin typeface="Helvetica" pitchFamily="2" charset="0"/>
            </a:endParaRPr>
          </a:p>
          <a:p>
            <a:pPr marL="228600" lvl="0" indent="-228600">
              <a:buSzPts val="3000"/>
            </a:pPr>
            <a:r>
              <a:rPr lang="en-US" sz="2000" dirty="0">
                <a:latin typeface="Helvetica" pitchFamily="2" charset="0"/>
                <a:ea typeface="Avenir"/>
                <a:cs typeface="Avenir"/>
                <a:sym typeface="Avenir"/>
              </a:rPr>
              <a:t>Introduction</a:t>
            </a:r>
            <a:r>
              <a:rPr lang="zh-CN" altLang="en-US" sz="2000" dirty="0">
                <a:latin typeface="Helvetica" pitchFamily="2" charset="0"/>
                <a:ea typeface="Avenir"/>
                <a:cs typeface="Avenir"/>
                <a:sym typeface="Avenir"/>
              </a:rPr>
              <a:t> </a:t>
            </a:r>
            <a:r>
              <a:rPr lang="en-US" altLang="zh-CN" sz="2000" dirty="0">
                <a:latin typeface="Helvetica" pitchFamily="2" charset="0"/>
                <a:ea typeface="Avenir"/>
                <a:cs typeface="Avenir"/>
                <a:sym typeface="Avenir"/>
              </a:rPr>
              <a:t>to</a:t>
            </a:r>
            <a:r>
              <a:rPr lang="zh-CN" altLang="en-US" sz="2000" dirty="0">
                <a:latin typeface="Helvetica" pitchFamily="2" charset="0"/>
                <a:ea typeface="Avenir"/>
                <a:cs typeface="Avenir"/>
                <a:sym typeface="Avenir"/>
              </a:rPr>
              <a:t> </a:t>
            </a:r>
            <a:r>
              <a:rPr lang="en-US" altLang="zh-CN" sz="2000" dirty="0">
                <a:latin typeface="Helvetica" pitchFamily="2" charset="0"/>
                <a:ea typeface="Avenir"/>
                <a:cs typeface="Avenir"/>
                <a:sym typeface="Avenir"/>
              </a:rPr>
              <a:t>K-Means Clustering Principle and K-Means Algorithm</a:t>
            </a:r>
          </a:p>
          <a:p>
            <a:pPr marL="228600" indent="-228600">
              <a:spcBef>
                <a:spcPts val="500"/>
              </a:spcBef>
              <a:buSzPts val="2500"/>
            </a:pPr>
            <a:r>
              <a:rPr lang="en-US" sz="2000" dirty="0">
                <a:latin typeface="Helvetica" pitchFamily="2" charset="0"/>
              </a:rPr>
              <a:t>K-Means Related Problems:</a:t>
            </a:r>
          </a:p>
          <a:p>
            <a:pPr marL="685800" lvl="1" indent="-228600">
              <a:buSzPts val="2500"/>
            </a:pPr>
            <a:r>
              <a:rPr lang="en-US" sz="1800" dirty="0">
                <a:latin typeface="Helvetica" pitchFamily="2" charset="0"/>
              </a:rPr>
              <a:t>Evaluating model performance	</a:t>
            </a:r>
          </a:p>
          <a:p>
            <a:pPr marL="685800" lvl="1" indent="-228600">
              <a:buSzPts val="2500"/>
            </a:pPr>
            <a:r>
              <a:rPr lang="en-US" sz="1800" dirty="0">
                <a:latin typeface="Helvetica" pitchFamily="2" charset="0"/>
              </a:rPr>
              <a:t>Determining optimal K value</a:t>
            </a:r>
          </a:p>
          <a:p>
            <a:pPr marL="228600" indent="-228600">
              <a:buSzPts val="2500"/>
            </a:pPr>
            <a:r>
              <a:rPr lang="en-US" sz="2200" dirty="0">
                <a:latin typeface="Helvetica" pitchFamily="2" charset="0"/>
              </a:rPr>
              <a:t>K-Means Clustering Implementation</a:t>
            </a:r>
            <a:endParaRPr lang="en-US" sz="1800" dirty="0">
              <a:latin typeface="Helvetica" pitchFamily="2" charset="0"/>
            </a:endParaRPr>
          </a:p>
          <a:p>
            <a:pPr marL="685800" lvl="1" indent="-228600">
              <a:buSzPts val="2500"/>
            </a:pPr>
            <a:r>
              <a:rPr lang="en-US" sz="1800" dirty="0">
                <a:latin typeface="Helvetica" pitchFamily="2" charset="0"/>
              </a:rPr>
              <a:t>Implementation using sklearn</a:t>
            </a:r>
          </a:p>
          <a:p>
            <a:pPr marL="228600" indent="-228600">
              <a:spcBef>
                <a:spcPts val="500"/>
              </a:spcBef>
              <a:buSzPts val="2500"/>
            </a:pPr>
            <a:r>
              <a:rPr lang="en-US" sz="2000" dirty="0">
                <a:latin typeface="Helvetica" pitchFamily="2" charset="0"/>
              </a:rPr>
              <a:t>K-Means Improvement:</a:t>
            </a:r>
          </a:p>
          <a:p>
            <a:pPr marL="685800" lvl="1" indent="-228600">
              <a:buSzPts val="2500"/>
            </a:pPr>
            <a:r>
              <a:rPr lang="en-US" sz="1800" dirty="0">
                <a:latin typeface="Helvetica" pitchFamily="2" charset="0"/>
              </a:rPr>
              <a:t>K-Means++: Reduce the sensitivity of the selection of initial cluster centroids</a:t>
            </a:r>
          </a:p>
          <a:p>
            <a:pPr marL="685800" lvl="1" indent="-228600">
              <a:buSzPts val="2500"/>
            </a:pPr>
            <a:r>
              <a:rPr lang="en-US" sz="1800" dirty="0">
                <a:latin typeface="Helvetica" pitchFamily="2" charset="0"/>
              </a:rPr>
              <a:t>K-Medoids: Reduce the sensitivity of noise and unusual data points</a:t>
            </a:r>
          </a:p>
          <a:p>
            <a:pPr marL="228600" indent="-228600">
              <a:buSzPts val="2500"/>
            </a:pPr>
            <a:r>
              <a:rPr lang="en-US" sz="2000" dirty="0">
                <a:latin typeface="Helvetica" pitchFamily="2" charset="0"/>
              </a:rPr>
              <a:t>Summary</a:t>
            </a:r>
          </a:p>
          <a:p>
            <a:pPr marL="228600" indent="-228600">
              <a:spcBef>
                <a:spcPts val="500"/>
              </a:spcBef>
              <a:buSzPts val="2500"/>
            </a:pPr>
            <a:endParaRPr lang="en-US" sz="2000" dirty="0">
              <a:latin typeface="Helvetica" pitchFamily="2" charset="0"/>
            </a:endParaRPr>
          </a:p>
          <a:p>
            <a:pPr marL="228600" indent="-228600">
              <a:spcBef>
                <a:spcPts val="500"/>
              </a:spcBef>
              <a:buSzPts val="2500"/>
            </a:pPr>
            <a:endParaRPr lang="en-US" sz="2000" dirty="0">
              <a:latin typeface="Helvetica" pitchFamily="2" charset="0"/>
            </a:endParaRPr>
          </a:p>
          <a:p>
            <a:pPr marL="228600" lvl="0" indent="-38100" algn="l" rtl="0">
              <a:lnSpc>
                <a:spcPct val="120000"/>
              </a:lnSpc>
              <a:spcBef>
                <a:spcPts val="1000"/>
              </a:spcBef>
              <a:spcAft>
                <a:spcPts val="0"/>
              </a:spcAft>
              <a:buClr>
                <a:schemeClr val="dk1"/>
              </a:buClr>
              <a:buSzPts val="3000"/>
              <a:buNone/>
            </a:pPr>
            <a:endParaRPr sz="2000" dirty="0">
              <a:latin typeface="Helvetica" pitchFamily="2" charset="0"/>
              <a:ea typeface="Avenir"/>
              <a:cs typeface="Avenir"/>
              <a:sym typeface="Avenir"/>
            </a:endParaRPr>
          </a:p>
          <a:p>
            <a:pPr marL="228600" lvl="0" indent="-38100" algn="l" rtl="0">
              <a:lnSpc>
                <a:spcPct val="120000"/>
              </a:lnSpc>
              <a:spcBef>
                <a:spcPts val="1000"/>
              </a:spcBef>
              <a:spcAft>
                <a:spcPts val="0"/>
              </a:spcAft>
              <a:buClr>
                <a:schemeClr val="dk1"/>
              </a:buClr>
              <a:buSzPts val="3000"/>
              <a:buNone/>
            </a:pPr>
            <a:endParaRPr sz="2000" dirty="0">
              <a:latin typeface="Helvetica" pitchFamily="2" charset="0"/>
              <a:ea typeface="Avenir"/>
              <a:cs typeface="Avenir"/>
              <a:sym typeface="Avenir"/>
            </a:endParaRPr>
          </a:p>
          <a:p>
            <a:pPr marL="228600" lvl="0" indent="-38100" algn="l" rtl="0">
              <a:lnSpc>
                <a:spcPct val="120000"/>
              </a:lnSpc>
              <a:spcBef>
                <a:spcPts val="1000"/>
              </a:spcBef>
              <a:spcAft>
                <a:spcPts val="0"/>
              </a:spcAft>
              <a:buClr>
                <a:schemeClr val="dk1"/>
              </a:buClr>
              <a:buSzPts val="3000"/>
              <a:buNone/>
            </a:pPr>
            <a:endParaRPr sz="2000" dirty="0">
              <a:latin typeface="Helvetica" pitchFamily="2" charset="0"/>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1141413" y="618518"/>
            <a:ext cx="9905998" cy="842420"/>
          </a:xfrm>
        </p:spPr>
        <p:txBody>
          <a:bodyPr/>
          <a:lstStyle/>
          <a:p>
            <a:r>
              <a:rPr lang="en-US" altLang="zh-CN" dirty="0"/>
              <a:t>Unsupervised</a:t>
            </a:r>
            <a:r>
              <a:rPr lang="zh-CN" altLang="en-US" dirty="0"/>
              <a:t> </a:t>
            </a:r>
            <a:r>
              <a:rPr lang="en-US" altLang="zh-CN" dirty="0"/>
              <a:t>Learning</a:t>
            </a:r>
            <a:endParaRPr lang="en-US" dirty="0"/>
          </a:p>
        </p:txBody>
      </p:sp>
      <p:sp>
        <p:nvSpPr>
          <p:cNvPr id="3" name="Text Placeholder 2">
            <a:extLst>
              <a:ext uri="{FF2B5EF4-FFF2-40B4-BE49-F238E27FC236}">
                <a16:creationId xmlns:a16="http://schemas.microsoft.com/office/drawing/2014/main" id="{81AD7709-DEF0-274C-A625-1AADE34A17C6}"/>
              </a:ext>
            </a:extLst>
          </p:cNvPr>
          <p:cNvSpPr>
            <a:spLocks noGrp="1"/>
          </p:cNvSpPr>
          <p:nvPr>
            <p:ph type="body" idx="1"/>
          </p:nvPr>
        </p:nvSpPr>
        <p:spPr>
          <a:xfrm>
            <a:off x="719382" y="1273054"/>
            <a:ext cx="11050588" cy="5151735"/>
          </a:xfrm>
        </p:spPr>
        <p:txBody>
          <a:bodyPr/>
          <a:lstStyle/>
          <a:p>
            <a:r>
              <a:rPr lang="en-US" dirty="0">
                <a:latin typeface="Helvetica" pitchFamily="2" charset="0"/>
              </a:rPr>
              <a:t>What is unsupervised learning?</a:t>
            </a:r>
          </a:p>
          <a:p>
            <a:endParaRPr lang="en-US" dirty="0">
              <a:latin typeface="Helvetica" pitchFamily="2" charset="0"/>
            </a:endParaRPr>
          </a:p>
          <a:p>
            <a:pPr marL="85725" indent="0">
              <a:buNone/>
            </a:pPr>
            <a:endParaRPr lang="en-US" dirty="0">
              <a:latin typeface="Helvetica" pitchFamily="2" charset="0"/>
            </a:endParaRPr>
          </a:p>
          <a:p>
            <a:pPr marL="85725" indent="0">
              <a:buNone/>
            </a:pPr>
            <a:endParaRPr lang="en-US" dirty="0">
              <a:latin typeface="Helvetica" pitchFamily="2" charset="0"/>
            </a:endParaRPr>
          </a:p>
          <a:p>
            <a:endParaRPr lang="en-US" dirty="0">
              <a:latin typeface="Helvetica" pitchFamily="2" charset="0"/>
            </a:endParaRPr>
          </a:p>
          <a:p>
            <a:pPr marL="542925" indent="-457200">
              <a:buAutoNum type="arabicPeriod"/>
            </a:pPr>
            <a:endParaRPr lang="en-US" dirty="0">
              <a:latin typeface="Helvetica" pitchFamily="2" charset="0"/>
            </a:endParaRPr>
          </a:p>
          <a:p>
            <a:pPr marL="542925" indent="-457200">
              <a:buAutoNum type="arabicPeriod"/>
            </a:pPr>
            <a:endParaRPr lang="en-US" dirty="0">
              <a:latin typeface="Helvetica" pitchFamily="2" charset="0"/>
            </a:endParaRPr>
          </a:p>
          <a:p>
            <a:pPr marL="542925" indent="-457200">
              <a:buAutoNum type="arabicPeriod"/>
            </a:pPr>
            <a:endParaRPr lang="en-US" dirty="0">
              <a:latin typeface="Helvetica" pitchFamily="2" charset="0"/>
            </a:endParaRPr>
          </a:p>
          <a:p>
            <a:pPr marL="542925" indent="-457200">
              <a:buAutoNum type="arabicPeriod"/>
            </a:pPr>
            <a:endParaRPr lang="en-US" dirty="0">
              <a:latin typeface="Helvetica" pitchFamily="2" charset="0"/>
            </a:endParaRPr>
          </a:p>
          <a:p>
            <a:pPr marL="542925" indent="-457200">
              <a:buAutoNum type="arabicPeriod"/>
            </a:pPr>
            <a:endParaRPr lang="en-US" dirty="0">
              <a:latin typeface="Helvetica" pitchFamily="2" charset="0"/>
            </a:endParaRPr>
          </a:p>
          <a:p>
            <a:endParaRPr lang="en-US" dirty="0">
              <a:latin typeface="Helvetica" pitchFamily="2" charset="0"/>
            </a:endParaRPr>
          </a:p>
          <a:p>
            <a:endParaRPr lang="en-US" dirty="0">
              <a:latin typeface="Helvetica" pitchFamily="2" charset="0"/>
            </a:endParaRPr>
          </a:p>
          <a:p>
            <a:endParaRPr lang="en-US" dirty="0">
              <a:latin typeface="Helvetica" pitchFamily="2" charset="0"/>
            </a:endParaRPr>
          </a:p>
        </p:txBody>
      </p:sp>
      <p:sp>
        <p:nvSpPr>
          <p:cNvPr id="7" name="TextBox 6">
            <a:extLst>
              <a:ext uri="{FF2B5EF4-FFF2-40B4-BE49-F238E27FC236}">
                <a16:creationId xmlns:a16="http://schemas.microsoft.com/office/drawing/2014/main" id="{6C144C44-C1D2-1041-A847-F44CBA7D62CA}"/>
              </a:ext>
            </a:extLst>
          </p:cNvPr>
          <p:cNvSpPr txBox="1"/>
          <p:nvPr/>
        </p:nvSpPr>
        <p:spPr>
          <a:xfrm>
            <a:off x="1176466" y="1966812"/>
            <a:ext cx="10125307" cy="2031325"/>
          </a:xfrm>
          <a:prstGeom prst="rect">
            <a:avLst/>
          </a:prstGeom>
          <a:noFill/>
        </p:spPr>
        <p:txBody>
          <a:bodyPr wrap="square" rtlCol="0">
            <a:spAutoFit/>
          </a:bodyPr>
          <a:lstStyle/>
          <a:p>
            <a:r>
              <a:rPr lang="en-US" altLang="zh-CN" sz="1800" dirty="0">
                <a:latin typeface="Helvetica" pitchFamily="2" charset="0"/>
              </a:rPr>
              <a:t>Unsupervised</a:t>
            </a:r>
            <a:r>
              <a:rPr lang="zh-CN" altLang="en-US" sz="1800" dirty="0">
                <a:latin typeface="Helvetica" pitchFamily="2" charset="0"/>
              </a:rPr>
              <a:t> </a:t>
            </a:r>
            <a:r>
              <a:rPr lang="en-US" altLang="zh-CN" sz="1800" dirty="0">
                <a:latin typeface="Helvetica" pitchFamily="2" charset="0"/>
              </a:rPr>
              <a:t>learning</a:t>
            </a:r>
            <a:r>
              <a:rPr lang="zh-CN" altLang="en-US" sz="1800" dirty="0">
                <a:latin typeface="Helvetica" pitchFamily="2" charset="0"/>
              </a:rPr>
              <a:t> </a:t>
            </a:r>
            <a:r>
              <a:rPr lang="en-US" sz="1800" dirty="0">
                <a:latin typeface="Helvetica" pitchFamily="2" charset="0"/>
              </a:rPr>
              <a:t>uses machine learning algorithms to </a:t>
            </a:r>
            <a:r>
              <a:rPr lang="en-US" sz="1800" b="1" dirty="0">
                <a:solidFill>
                  <a:schemeClr val="bg2"/>
                </a:solidFill>
                <a:latin typeface="Helvetica" pitchFamily="2" charset="0"/>
              </a:rPr>
              <a:t>analyze and cluster unlabeled datasets</a:t>
            </a:r>
            <a:r>
              <a:rPr lang="en-US" sz="1800" dirty="0">
                <a:latin typeface="Helvetica" pitchFamily="2" charset="0"/>
              </a:rPr>
              <a:t>. </a:t>
            </a:r>
          </a:p>
          <a:p>
            <a:endParaRPr lang="en-US" sz="1800" dirty="0">
              <a:latin typeface="Helvetica" pitchFamily="2" charset="0"/>
            </a:endParaRPr>
          </a:p>
          <a:p>
            <a:r>
              <a:rPr lang="en-US" sz="1800" dirty="0">
                <a:latin typeface="Helvetica" pitchFamily="2" charset="0"/>
              </a:rPr>
              <a:t>These algorithms discover </a:t>
            </a:r>
            <a:r>
              <a:rPr lang="en-US" sz="1800" b="1" dirty="0">
                <a:solidFill>
                  <a:schemeClr val="bg2"/>
                </a:solidFill>
                <a:latin typeface="Helvetica" pitchFamily="2" charset="0"/>
              </a:rPr>
              <a:t>hidden patterns or data groupings without the need for human intervention</a:t>
            </a:r>
            <a:r>
              <a:rPr lang="en-US" sz="1800" dirty="0">
                <a:latin typeface="Helvetica" pitchFamily="2" charset="0"/>
              </a:rPr>
              <a:t>.</a:t>
            </a:r>
          </a:p>
          <a:p>
            <a:endParaRPr lang="en-US" sz="1800" dirty="0">
              <a:latin typeface="Helvetica" pitchFamily="2" charset="0"/>
            </a:endParaRPr>
          </a:p>
          <a:p>
            <a:endParaRPr lang="en-US" sz="1800" dirty="0">
              <a:latin typeface="Helvetica" pitchFamily="2" charset="0"/>
            </a:endParaRPr>
          </a:p>
        </p:txBody>
      </p:sp>
      <p:pic>
        <p:nvPicPr>
          <p:cNvPr id="6" name="Picture 5">
            <a:extLst>
              <a:ext uri="{FF2B5EF4-FFF2-40B4-BE49-F238E27FC236}">
                <a16:creationId xmlns:a16="http://schemas.microsoft.com/office/drawing/2014/main" id="{14A4CBB7-DB7A-1144-9B71-5044829F60DC}"/>
              </a:ext>
            </a:extLst>
          </p:cNvPr>
          <p:cNvPicPr>
            <a:picLocks noChangeAspect="1"/>
          </p:cNvPicPr>
          <p:nvPr/>
        </p:nvPicPr>
        <p:blipFill>
          <a:blip r:embed="rId3"/>
          <a:stretch>
            <a:fillRect/>
          </a:stretch>
        </p:blipFill>
        <p:spPr>
          <a:xfrm>
            <a:off x="563562" y="3661382"/>
            <a:ext cx="11061700" cy="5156200"/>
          </a:xfrm>
          <a:prstGeom prst="rect">
            <a:avLst/>
          </a:prstGeom>
        </p:spPr>
      </p:pic>
    </p:spTree>
    <p:extLst>
      <p:ext uri="{BB962C8B-B14F-4D97-AF65-F5344CB8AC3E}">
        <p14:creationId xmlns:p14="http://schemas.microsoft.com/office/powerpoint/2010/main" val="207732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1141413" y="618518"/>
            <a:ext cx="9905998" cy="842420"/>
          </a:xfrm>
        </p:spPr>
        <p:txBody>
          <a:bodyPr/>
          <a:lstStyle/>
          <a:p>
            <a:r>
              <a:rPr lang="en-US" altLang="zh-CN" dirty="0"/>
              <a:t>Clustering</a:t>
            </a:r>
            <a:endParaRPr lang="en-US" dirty="0"/>
          </a:p>
        </p:txBody>
      </p:sp>
      <p:sp>
        <p:nvSpPr>
          <p:cNvPr id="3" name="Text Placeholder 2">
            <a:extLst>
              <a:ext uri="{FF2B5EF4-FFF2-40B4-BE49-F238E27FC236}">
                <a16:creationId xmlns:a16="http://schemas.microsoft.com/office/drawing/2014/main" id="{81AD7709-DEF0-274C-A625-1AADE34A17C6}"/>
              </a:ext>
            </a:extLst>
          </p:cNvPr>
          <p:cNvSpPr>
            <a:spLocks noGrp="1"/>
          </p:cNvSpPr>
          <p:nvPr>
            <p:ph type="body" idx="1"/>
          </p:nvPr>
        </p:nvSpPr>
        <p:spPr>
          <a:xfrm>
            <a:off x="679254" y="1460938"/>
            <a:ext cx="11050588" cy="5151735"/>
          </a:xfrm>
        </p:spPr>
        <p:txBody>
          <a:bodyPr/>
          <a:lstStyle/>
          <a:p>
            <a:r>
              <a:rPr lang="en-US" altLang="zh-CN" dirty="0">
                <a:latin typeface="Helvetica" pitchFamily="2" charset="0"/>
              </a:rPr>
              <a:t>Conventional</a:t>
            </a:r>
            <a:r>
              <a:rPr lang="zh-CN" altLang="en-US" dirty="0">
                <a:latin typeface="Helvetica" pitchFamily="2" charset="0"/>
              </a:rPr>
              <a:t> </a:t>
            </a:r>
            <a:r>
              <a:rPr lang="en-US" altLang="zh-CN" dirty="0">
                <a:latin typeface="Helvetica" pitchFamily="2" charset="0"/>
              </a:rPr>
              <a:t>Definition:</a:t>
            </a:r>
            <a:endParaRPr lang="en-US" dirty="0">
              <a:latin typeface="Helvetica" pitchFamily="2" charset="0"/>
            </a:endParaRPr>
          </a:p>
          <a:p>
            <a:pPr marL="85725" indent="0">
              <a:buNone/>
            </a:pPr>
            <a:endParaRPr lang="en-US" dirty="0">
              <a:latin typeface="Helvetica" pitchFamily="2" charset="0"/>
            </a:endParaRPr>
          </a:p>
          <a:p>
            <a:r>
              <a:rPr lang="en-US" altLang="zh-CN" dirty="0">
                <a:latin typeface="Helvetica" pitchFamily="2" charset="0"/>
              </a:rPr>
              <a:t>Formal</a:t>
            </a:r>
            <a:r>
              <a:rPr lang="zh-CN" altLang="en-US" dirty="0">
                <a:latin typeface="Helvetica" pitchFamily="2" charset="0"/>
              </a:rPr>
              <a:t> </a:t>
            </a:r>
            <a:r>
              <a:rPr lang="en-US" altLang="zh-CN" dirty="0">
                <a:latin typeface="Helvetica" pitchFamily="2" charset="0"/>
              </a:rPr>
              <a:t>Definition:</a:t>
            </a:r>
          </a:p>
          <a:p>
            <a:endParaRPr lang="en-US" dirty="0">
              <a:latin typeface="Helvetica" pitchFamily="2" charset="0"/>
            </a:endParaRPr>
          </a:p>
        </p:txBody>
      </p:sp>
      <p:sp>
        <p:nvSpPr>
          <p:cNvPr id="7" name="TextBox 6">
            <a:extLst>
              <a:ext uri="{FF2B5EF4-FFF2-40B4-BE49-F238E27FC236}">
                <a16:creationId xmlns:a16="http://schemas.microsoft.com/office/drawing/2014/main" id="{6C144C44-C1D2-1041-A847-F44CBA7D62CA}"/>
              </a:ext>
            </a:extLst>
          </p:cNvPr>
          <p:cNvSpPr txBox="1"/>
          <p:nvPr/>
        </p:nvSpPr>
        <p:spPr>
          <a:xfrm>
            <a:off x="1141894" y="2116676"/>
            <a:ext cx="10125307" cy="646331"/>
          </a:xfrm>
          <a:prstGeom prst="rect">
            <a:avLst/>
          </a:prstGeom>
          <a:noFill/>
        </p:spPr>
        <p:txBody>
          <a:bodyPr wrap="square" rtlCol="0">
            <a:spAutoFit/>
          </a:bodyPr>
          <a:lstStyle/>
          <a:p>
            <a:r>
              <a:rPr lang="en-US" altLang="zh-CN" sz="1800" dirty="0">
                <a:latin typeface="Helvetica" pitchFamily="2" charset="0"/>
              </a:rPr>
              <a:t>Clustering is the task of </a:t>
            </a:r>
            <a:r>
              <a:rPr lang="en-US" altLang="zh-CN" sz="1800" b="1" dirty="0">
                <a:solidFill>
                  <a:schemeClr val="bg2"/>
                </a:solidFill>
                <a:latin typeface="Helvetica" pitchFamily="2" charset="0"/>
              </a:rPr>
              <a:t>dividing a bunch of datapoints into different groups</a:t>
            </a:r>
            <a:r>
              <a:rPr lang="en-US" altLang="zh-CN" sz="1800" dirty="0">
                <a:latin typeface="Helvetica" pitchFamily="2" charset="0"/>
              </a:rPr>
              <a:t>.</a:t>
            </a:r>
          </a:p>
          <a:p>
            <a:endParaRPr lang="en-US" altLang="zh-CN" sz="1800" dirty="0">
              <a:latin typeface="Helvetica" pitchFamily="2" charset="0"/>
            </a:endParaRPr>
          </a:p>
        </p:txBody>
      </p:sp>
      <p:sp>
        <p:nvSpPr>
          <p:cNvPr id="6" name="TextBox 5">
            <a:extLst>
              <a:ext uri="{FF2B5EF4-FFF2-40B4-BE49-F238E27FC236}">
                <a16:creationId xmlns:a16="http://schemas.microsoft.com/office/drawing/2014/main" id="{F288DB3E-D139-EF4D-A913-4544AA047032}"/>
              </a:ext>
            </a:extLst>
          </p:cNvPr>
          <p:cNvSpPr txBox="1"/>
          <p:nvPr/>
        </p:nvSpPr>
        <p:spPr>
          <a:xfrm>
            <a:off x="1132465" y="3202632"/>
            <a:ext cx="10597377" cy="923330"/>
          </a:xfrm>
          <a:prstGeom prst="rect">
            <a:avLst/>
          </a:prstGeom>
          <a:noFill/>
        </p:spPr>
        <p:txBody>
          <a:bodyPr wrap="square" rtlCol="0">
            <a:spAutoFit/>
          </a:bodyPr>
          <a:lstStyle/>
          <a:p>
            <a:r>
              <a:rPr lang="en-US" altLang="zh-CN" sz="1800" dirty="0">
                <a:latin typeface="Helvetica" pitchFamily="2" charset="0"/>
              </a:rPr>
              <a:t>Clustering is the process of </a:t>
            </a:r>
            <a:r>
              <a:rPr lang="en-US" altLang="zh-CN" sz="1800" b="1" dirty="0">
                <a:solidFill>
                  <a:schemeClr val="bg2"/>
                </a:solidFill>
                <a:latin typeface="Helvetica" pitchFamily="2" charset="0"/>
              </a:rPr>
              <a:t>dividing a set of datapoints into several subsets</a:t>
            </a:r>
            <a:r>
              <a:rPr lang="en-US" altLang="zh-CN" sz="1800" dirty="0">
                <a:latin typeface="Helvetica" pitchFamily="2" charset="0"/>
              </a:rPr>
              <a:t>, so that elements </a:t>
            </a:r>
          </a:p>
          <a:p>
            <a:r>
              <a:rPr lang="en-US" altLang="zh-CN" sz="1800" b="1" dirty="0">
                <a:solidFill>
                  <a:schemeClr val="bg2"/>
                </a:solidFill>
                <a:latin typeface="Helvetica" pitchFamily="2" charset="0"/>
              </a:rPr>
              <a:t>from the same</a:t>
            </a:r>
            <a:r>
              <a:rPr lang="zh-CN" altLang="en-US" sz="1800" b="1" dirty="0">
                <a:solidFill>
                  <a:schemeClr val="bg2"/>
                </a:solidFill>
                <a:latin typeface="Helvetica" pitchFamily="2" charset="0"/>
              </a:rPr>
              <a:t> </a:t>
            </a:r>
            <a:r>
              <a:rPr lang="en-US" altLang="zh-CN" sz="1800" b="1" dirty="0">
                <a:solidFill>
                  <a:schemeClr val="bg2"/>
                </a:solidFill>
                <a:latin typeface="Helvetica" pitchFamily="2" charset="0"/>
              </a:rPr>
              <a:t>subsets are similar </a:t>
            </a:r>
            <a:r>
              <a:rPr lang="en-US" altLang="zh-CN" sz="1800" dirty="0">
                <a:latin typeface="Helvetica" pitchFamily="2" charset="0"/>
              </a:rPr>
              <a:t>while elements </a:t>
            </a:r>
            <a:r>
              <a:rPr lang="en-US" altLang="zh-CN" sz="1800" b="1" dirty="0">
                <a:solidFill>
                  <a:schemeClr val="bg2"/>
                </a:solidFill>
                <a:latin typeface="Helvetica" pitchFamily="2" charset="0"/>
              </a:rPr>
              <a:t>from different subsets have no resemblance</a:t>
            </a:r>
            <a:r>
              <a:rPr lang="en-US" altLang="zh-CN" sz="1800" dirty="0">
                <a:latin typeface="Helvetica" pitchFamily="2" charset="0"/>
              </a:rPr>
              <a:t>.</a:t>
            </a:r>
          </a:p>
          <a:p>
            <a:endParaRPr lang="en-US" altLang="zh-CN" sz="1800" dirty="0">
              <a:latin typeface="Helvetica" pitchFamily="2" charset="0"/>
            </a:endParaRPr>
          </a:p>
        </p:txBody>
      </p:sp>
      <p:pic>
        <p:nvPicPr>
          <p:cNvPr id="5" name="Picture 4">
            <a:extLst>
              <a:ext uri="{FF2B5EF4-FFF2-40B4-BE49-F238E27FC236}">
                <a16:creationId xmlns:a16="http://schemas.microsoft.com/office/drawing/2014/main" id="{69910871-A6F0-7241-B042-D873BE5ACABB}"/>
              </a:ext>
            </a:extLst>
          </p:cNvPr>
          <p:cNvPicPr>
            <a:picLocks noChangeAspect="1"/>
          </p:cNvPicPr>
          <p:nvPr/>
        </p:nvPicPr>
        <p:blipFill>
          <a:blip r:embed="rId3"/>
          <a:stretch>
            <a:fillRect/>
          </a:stretch>
        </p:blipFill>
        <p:spPr>
          <a:xfrm>
            <a:off x="3153132" y="4036805"/>
            <a:ext cx="5882560" cy="2460871"/>
          </a:xfrm>
          <a:prstGeom prst="rect">
            <a:avLst/>
          </a:prstGeom>
        </p:spPr>
      </p:pic>
    </p:spTree>
    <p:extLst>
      <p:ext uri="{BB962C8B-B14F-4D97-AF65-F5344CB8AC3E}">
        <p14:creationId xmlns:p14="http://schemas.microsoft.com/office/powerpoint/2010/main" val="375989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1141413" y="618518"/>
            <a:ext cx="9905998" cy="842420"/>
          </a:xfrm>
        </p:spPr>
        <p:txBody>
          <a:bodyPr/>
          <a:lstStyle/>
          <a:p>
            <a:r>
              <a:rPr lang="en-US" dirty="0"/>
              <a:t>K-Means Principle</a:t>
            </a:r>
          </a:p>
        </p:txBody>
      </p:sp>
      <p:sp>
        <p:nvSpPr>
          <p:cNvPr id="3" name="Text Placeholder 2">
            <a:extLst>
              <a:ext uri="{FF2B5EF4-FFF2-40B4-BE49-F238E27FC236}">
                <a16:creationId xmlns:a16="http://schemas.microsoft.com/office/drawing/2014/main" id="{81AD7709-DEF0-274C-A625-1AADE34A17C6}"/>
              </a:ext>
            </a:extLst>
          </p:cNvPr>
          <p:cNvSpPr>
            <a:spLocks noGrp="1"/>
          </p:cNvSpPr>
          <p:nvPr>
            <p:ph type="body" idx="1"/>
          </p:nvPr>
        </p:nvSpPr>
        <p:spPr>
          <a:xfrm>
            <a:off x="667938" y="1291795"/>
            <a:ext cx="9905999" cy="5356458"/>
          </a:xfrm>
        </p:spPr>
        <p:txBody>
          <a:bodyPr>
            <a:normAutofit/>
          </a:bodyPr>
          <a:lstStyle/>
          <a:p>
            <a:r>
              <a:rPr lang="en-US" altLang="zh-CN" dirty="0"/>
              <a:t>The assumption of K-Means:</a:t>
            </a:r>
          </a:p>
          <a:p>
            <a:pPr marL="85725" indent="0">
              <a:buNone/>
            </a:pPr>
            <a:endParaRPr lang="en-US" altLang="zh-CN" dirty="0"/>
          </a:p>
          <a:p>
            <a:r>
              <a:rPr lang="en-US" altLang="zh-CN" dirty="0"/>
              <a:t>The principle of K-Means is Division:</a:t>
            </a:r>
          </a:p>
          <a:p>
            <a:endParaRPr lang="en-US" altLang="zh-CN" dirty="0"/>
          </a:p>
          <a:p>
            <a:r>
              <a:rPr lang="en-US" altLang="zh-CN" dirty="0"/>
              <a:t>The general idea of K-Means:</a:t>
            </a:r>
          </a:p>
          <a:p>
            <a:pPr marL="85725" indent="0">
              <a:buNone/>
            </a:pPr>
            <a:endParaRPr lang="en-US" altLang="zh-CN" dirty="0"/>
          </a:p>
          <a:p>
            <a:pPr marL="85725" indent="0">
              <a:buNone/>
            </a:pPr>
            <a:endParaRPr lang="en-US" altLang="zh-CN" dirty="0"/>
          </a:p>
          <a:p>
            <a:endParaRPr lang="en-US" altLang="zh-CN" dirty="0"/>
          </a:p>
          <a:p>
            <a:endParaRPr lang="en-US" altLang="zh-CN" dirty="0"/>
          </a:p>
          <a:p>
            <a:pPr marL="85725" indent="0">
              <a:buNone/>
            </a:pPr>
            <a:endParaRPr lang="en-US" dirty="0">
              <a:solidFill>
                <a:schemeClr val="tx1"/>
              </a:solidFill>
            </a:endParaRPr>
          </a:p>
          <a:p>
            <a:endParaRPr lang="en-US" dirty="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6BB7D4D-8488-9D41-AF37-DBCC0005D1FF}"/>
                  </a:ext>
                </a:extLst>
              </p:cNvPr>
              <p:cNvSpPr txBox="1"/>
              <p:nvPr/>
            </p:nvSpPr>
            <p:spPr>
              <a:xfrm>
                <a:off x="1141413" y="4161379"/>
                <a:ext cx="10064873" cy="1713674"/>
              </a:xfrm>
              <a:prstGeom prst="rect">
                <a:avLst/>
              </a:prstGeom>
              <a:noFill/>
            </p:spPr>
            <p:txBody>
              <a:bodyPr wrap="square" rtlCol="0">
                <a:spAutoFit/>
              </a:bodyPr>
              <a:lstStyle/>
              <a:p>
                <a:pPr marL="342900" indent="-342900">
                  <a:lnSpc>
                    <a:spcPct val="150000"/>
                  </a:lnSpc>
                  <a:buAutoNum type="arabicPeriod"/>
                </a:pPr>
                <a:r>
                  <a:rPr lang="en-US" sz="1800" dirty="0">
                    <a:latin typeface="Helvetica" pitchFamily="2" charset="0"/>
                  </a:rPr>
                  <a:t>Divide the sample dataset into </a:t>
                </a:r>
                <a14:m>
                  <m:oMath xmlns:m="http://schemas.openxmlformats.org/officeDocument/2006/math">
                    <m:r>
                      <a:rPr lang="en-US" sz="1800" b="0" i="1" smtClean="0">
                        <a:latin typeface="Cambria Math" panose="02040503050406030204" pitchFamily="18" charset="0"/>
                      </a:rPr>
                      <m:t>𝑘</m:t>
                    </m:r>
                  </m:oMath>
                </a14:m>
                <a:r>
                  <a:rPr lang="en-US" sz="1800" dirty="0">
                    <a:latin typeface="Helvetica" pitchFamily="2" charset="0"/>
                  </a:rPr>
                  <a:t> subsets, </a:t>
                </a:r>
                <a:r>
                  <a:rPr lang="en-US" sz="1800" b="1" dirty="0">
                    <a:solidFill>
                      <a:schemeClr val="bg2"/>
                    </a:solidFill>
                    <a:latin typeface="Helvetica" pitchFamily="2" charset="0"/>
                  </a:rPr>
                  <a:t>forming 𝑘 different categories.</a:t>
                </a:r>
              </a:p>
              <a:p>
                <a:pPr marL="342900" indent="-342900">
                  <a:lnSpc>
                    <a:spcPct val="150000"/>
                  </a:lnSpc>
                  <a:buAutoNum type="arabicPeriod"/>
                </a:pPr>
                <a:r>
                  <a:rPr lang="en-US" sz="1800" dirty="0">
                    <a:solidFill>
                      <a:schemeClr val="tx1"/>
                    </a:solidFill>
                    <a:latin typeface="Helvetica" pitchFamily="2" charset="0"/>
                  </a:rPr>
                  <a:t>Allocate the given </a:t>
                </a:r>
                <a14:m>
                  <m:oMath xmlns:m="http://schemas.openxmlformats.org/officeDocument/2006/math">
                    <m:r>
                      <a:rPr lang="en-US" sz="1800" b="0" i="1" smtClean="0">
                        <a:solidFill>
                          <a:schemeClr val="tx1"/>
                        </a:solidFill>
                        <a:latin typeface="Cambria Math" panose="02040503050406030204" pitchFamily="18" charset="0"/>
                      </a:rPr>
                      <m:t>𝑛</m:t>
                    </m:r>
                  </m:oMath>
                </a14:m>
                <a:r>
                  <a:rPr lang="en-US" sz="1800" dirty="0">
                    <a:solidFill>
                      <a:schemeClr val="tx1"/>
                    </a:solidFill>
                    <a:latin typeface="Helvetica" pitchFamily="2" charset="0"/>
                  </a:rPr>
                  <a:t> sample datapoints into these 𝑘 categories, ensuring that:</a:t>
                </a:r>
              </a:p>
              <a:p>
                <a:pPr>
                  <a:lnSpc>
                    <a:spcPct val="150000"/>
                  </a:lnSpc>
                </a:pPr>
                <a:r>
                  <a:rPr lang="en-US" sz="1800" dirty="0">
                    <a:solidFill>
                      <a:schemeClr val="tx1"/>
                    </a:solidFill>
                    <a:latin typeface="Helvetica" pitchFamily="2" charset="0"/>
                  </a:rPr>
                  <a:t>     for each element, the difference between it to its category’s center point </a:t>
                </a:r>
                <a:r>
                  <a:rPr lang="en-US" sz="1800" b="1" dirty="0">
                    <a:solidFill>
                      <a:schemeClr val="bg2"/>
                    </a:solidFill>
                    <a:latin typeface="Helvetica" pitchFamily="2" charset="0"/>
                  </a:rPr>
                  <a:t>is the minimum</a:t>
                </a:r>
              </a:p>
              <a:p>
                <a:pPr>
                  <a:lnSpc>
                    <a:spcPct val="150000"/>
                  </a:lnSpc>
                </a:pPr>
                <a:r>
                  <a:rPr lang="en-US" sz="1800" b="1" dirty="0">
                    <a:solidFill>
                      <a:schemeClr val="bg2"/>
                    </a:solidFill>
                    <a:latin typeface="Helvetica" pitchFamily="2" charset="0"/>
                  </a:rPr>
                  <a:t>     among all 𝑘 categories</a:t>
                </a:r>
                <a:r>
                  <a:rPr lang="en-US" sz="1800" dirty="0">
                    <a:solidFill>
                      <a:schemeClr val="tx1"/>
                    </a:solidFill>
                    <a:latin typeface="Helvetica" pitchFamily="2" charset="0"/>
                  </a:rPr>
                  <a:t>.</a:t>
                </a:r>
              </a:p>
            </p:txBody>
          </p:sp>
        </mc:Choice>
        <mc:Fallback xmlns="">
          <p:sp>
            <p:nvSpPr>
              <p:cNvPr id="4" name="TextBox 3">
                <a:extLst>
                  <a:ext uri="{FF2B5EF4-FFF2-40B4-BE49-F238E27FC236}">
                    <a16:creationId xmlns:a16="http://schemas.microsoft.com/office/drawing/2014/main" id="{26BB7D4D-8488-9D41-AF37-DBCC0005D1FF}"/>
                  </a:ext>
                </a:extLst>
              </p:cNvPr>
              <p:cNvSpPr txBox="1">
                <a:spLocks noRot="1" noChangeAspect="1" noMove="1" noResize="1" noEditPoints="1" noAdjustHandles="1" noChangeArrowheads="1" noChangeShapeType="1" noTextEdit="1"/>
              </p:cNvSpPr>
              <p:nvPr/>
            </p:nvSpPr>
            <p:spPr>
              <a:xfrm>
                <a:off x="1141413" y="4161379"/>
                <a:ext cx="10064873" cy="1713674"/>
              </a:xfrm>
              <a:prstGeom prst="rect">
                <a:avLst/>
              </a:prstGeom>
              <a:blipFill>
                <a:blip r:embed="rId3"/>
                <a:stretch>
                  <a:fillRect l="-252" b="-514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EF0E4F2-25C1-9944-A8E0-AAA0F77B8477}"/>
              </a:ext>
            </a:extLst>
          </p:cNvPr>
          <p:cNvSpPr txBox="1"/>
          <p:nvPr/>
        </p:nvSpPr>
        <p:spPr>
          <a:xfrm>
            <a:off x="1141413" y="1757902"/>
            <a:ext cx="8866530" cy="784830"/>
          </a:xfrm>
          <a:prstGeom prst="rect">
            <a:avLst/>
          </a:prstGeom>
          <a:noFill/>
        </p:spPr>
        <p:txBody>
          <a:bodyPr wrap="none" rtlCol="0">
            <a:spAutoFit/>
          </a:bodyPr>
          <a:lstStyle/>
          <a:p>
            <a:pPr>
              <a:lnSpc>
                <a:spcPct val="150000"/>
              </a:lnSpc>
            </a:pPr>
            <a:r>
              <a:rPr lang="en-US" sz="1800" dirty="0">
                <a:latin typeface="Helvetica" pitchFamily="2" charset="0"/>
              </a:rPr>
              <a:t>Each sample datapoint </a:t>
            </a:r>
            <a:r>
              <a:rPr lang="en-US" sz="1800" b="1" dirty="0">
                <a:solidFill>
                  <a:schemeClr val="bg2"/>
                </a:solidFill>
                <a:latin typeface="Helvetica" pitchFamily="2" charset="0"/>
              </a:rPr>
              <a:t>only belongs to one category</a:t>
            </a:r>
            <a:r>
              <a:rPr lang="en-US" sz="1800" dirty="0">
                <a:latin typeface="Helvetica" pitchFamily="2" charset="0"/>
              </a:rPr>
              <a:t>, categories are </a:t>
            </a:r>
            <a:r>
              <a:rPr lang="en-US" sz="1800" b="1" dirty="0">
                <a:solidFill>
                  <a:schemeClr val="bg2"/>
                </a:solidFill>
                <a:latin typeface="Helvetica" pitchFamily="2" charset="0"/>
              </a:rPr>
              <a:t>disjoint sets</a:t>
            </a:r>
            <a:r>
              <a:rPr lang="en-US" sz="1800" dirty="0">
                <a:latin typeface="Helvetica" pitchFamily="2" charset="0"/>
              </a:rPr>
              <a:t>.</a:t>
            </a:r>
            <a:endParaRPr lang="en-US" sz="1800" b="1" dirty="0">
              <a:solidFill>
                <a:schemeClr val="tx2"/>
              </a:solidFill>
              <a:latin typeface="Helvetica" pitchFamily="2" charset="0"/>
            </a:endParaRPr>
          </a:p>
          <a:p>
            <a:endParaRPr lang="en-US" sz="1800" b="1" dirty="0">
              <a:solidFill>
                <a:schemeClr val="tx2"/>
              </a:solidFill>
              <a:latin typeface="Helvetica" pitchFamily="2" charset="0"/>
            </a:endParaRPr>
          </a:p>
        </p:txBody>
      </p:sp>
      <p:sp>
        <p:nvSpPr>
          <p:cNvPr id="7" name="TextBox 6">
            <a:extLst>
              <a:ext uri="{FF2B5EF4-FFF2-40B4-BE49-F238E27FC236}">
                <a16:creationId xmlns:a16="http://schemas.microsoft.com/office/drawing/2014/main" id="{11030610-5A50-5943-87C8-3D97ADACA051}"/>
              </a:ext>
            </a:extLst>
          </p:cNvPr>
          <p:cNvSpPr txBox="1"/>
          <p:nvPr/>
        </p:nvSpPr>
        <p:spPr>
          <a:xfrm>
            <a:off x="1141413" y="3028890"/>
            <a:ext cx="6878806" cy="646331"/>
          </a:xfrm>
          <a:prstGeom prst="rect">
            <a:avLst/>
          </a:prstGeom>
          <a:noFill/>
        </p:spPr>
        <p:txBody>
          <a:bodyPr wrap="none" rtlCol="0">
            <a:spAutoFit/>
          </a:bodyPr>
          <a:lstStyle/>
          <a:p>
            <a:r>
              <a:rPr lang="en-US" sz="1800" dirty="0">
                <a:latin typeface="Helvetica" pitchFamily="2" charset="0"/>
              </a:rPr>
              <a:t>Divide datapoints into several categories based on their similarity.</a:t>
            </a:r>
          </a:p>
          <a:p>
            <a:endParaRPr lang="en-US" sz="1800" dirty="0">
              <a:latin typeface="Helvetica" pitchFamily="2" charset="0"/>
            </a:endParaRPr>
          </a:p>
        </p:txBody>
      </p:sp>
    </p:spTree>
    <p:extLst>
      <p:ext uri="{BB962C8B-B14F-4D97-AF65-F5344CB8AC3E}">
        <p14:creationId xmlns:p14="http://schemas.microsoft.com/office/powerpoint/2010/main" val="233897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1141413" y="618518"/>
            <a:ext cx="9905998" cy="842420"/>
          </a:xfrm>
        </p:spPr>
        <p:txBody>
          <a:bodyPr/>
          <a:lstStyle/>
          <a:p>
            <a:r>
              <a:rPr lang="en-US" dirty="0"/>
              <a:t>K-Means Principle</a:t>
            </a:r>
          </a:p>
        </p:txBody>
      </p:sp>
      <p:sp>
        <p:nvSpPr>
          <p:cNvPr id="3" name="Text Placeholder 2">
            <a:extLst>
              <a:ext uri="{FF2B5EF4-FFF2-40B4-BE49-F238E27FC236}">
                <a16:creationId xmlns:a16="http://schemas.microsoft.com/office/drawing/2014/main" id="{81AD7709-DEF0-274C-A625-1AADE34A17C6}"/>
              </a:ext>
            </a:extLst>
          </p:cNvPr>
          <p:cNvSpPr>
            <a:spLocks noGrp="1"/>
          </p:cNvSpPr>
          <p:nvPr>
            <p:ph type="body" idx="1"/>
          </p:nvPr>
        </p:nvSpPr>
        <p:spPr>
          <a:xfrm>
            <a:off x="1102338" y="1286276"/>
            <a:ext cx="9905999" cy="5356458"/>
          </a:xfrm>
        </p:spPr>
        <p:txBody>
          <a:bodyPr>
            <a:normAutofit/>
          </a:bodyPr>
          <a:lstStyle/>
          <a:p>
            <a:pPr marL="85725" indent="0">
              <a:buNone/>
            </a:pPr>
            <a:r>
              <a:rPr lang="en-US" dirty="0">
                <a:solidFill>
                  <a:schemeClr val="tx1"/>
                </a:solidFill>
              </a:rPr>
              <a:t>Problem: How do we quantify similarity ?</a:t>
            </a:r>
          </a:p>
          <a:p>
            <a:pPr marL="85725" indent="0">
              <a:buNone/>
            </a:pPr>
            <a:endParaRPr lang="en-US" dirty="0">
              <a:solidFill>
                <a:schemeClr val="tx1"/>
              </a:solidFill>
            </a:endParaRPr>
          </a:p>
          <a:p>
            <a:pPr marL="85725" indent="0">
              <a:buNone/>
            </a:pPr>
            <a:endParaRPr lang="en-US" dirty="0">
              <a:solidFill>
                <a:schemeClr val="tx1"/>
              </a:solidFill>
            </a:endParaRPr>
          </a:p>
          <a:p>
            <a:pPr marL="85725" indent="0">
              <a:buNone/>
            </a:pPr>
            <a:endParaRPr lang="en-US" dirty="0">
              <a:solidFill>
                <a:schemeClr val="tx1"/>
              </a:solidFill>
            </a:endParaRPr>
          </a:p>
          <a:p>
            <a:pPr marL="85725" indent="0">
              <a:buNone/>
            </a:pPr>
            <a:endParaRPr lang="en-US" dirty="0">
              <a:solidFill>
                <a:schemeClr val="tx1"/>
              </a:solidFill>
            </a:endParaRPr>
          </a:p>
          <a:p>
            <a:pPr marL="85725" indent="0">
              <a:buNone/>
            </a:pPr>
            <a:endParaRPr lang="en-US" dirty="0">
              <a:solidFill>
                <a:schemeClr val="tx1"/>
              </a:solidFill>
            </a:endParaRPr>
          </a:p>
        </p:txBody>
      </p:sp>
      <p:graphicFrame>
        <p:nvGraphicFramePr>
          <p:cNvPr id="5" name="Table 5">
            <a:extLst>
              <a:ext uri="{FF2B5EF4-FFF2-40B4-BE49-F238E27FC236}">
                <a16:creationId xmlns:a16="http://schemas.microsoft.com/office/drawing/2014/main" id="{8919F80C-36DD-3347-9DDA-B16C74336DD5}"/>
              </a:ext>
            </a:extLst>
          </p:cNvPr>
          <p:cNvGraphicFramePr>
            <a:graphicFrameLocks noGrp="1"/>
          </p:cNvGraphicFramePr>
          <p:nvPr>
            <p:extLst>
              <p:ext uri="{D42A27DB-BD31-4B8C-83A1-F6EECF244321}">
                <p14:modId xmlns:p14="http://schemas.microsoft.com/office/powerpoint/2010/main" val="2488600351"/>
              </p:ext>
            </p:extLst>
          </p:nvPr>
        </p:nvGraphicFramePr>
        <p:xfrm>
          <a:off x="1307883" y="2746976"/>
          <a:ext cx="9494907" cy="1407160"/>
        </p:xfrm>
        <a:graphic>
          <a:graphicData uri="http://schemas.openxmlformats.org/drawingml/2006/table">
            <a:tbl>
              <a:tblPr firstRow="1" bandRow="1">
                <a:tableStyleId>{00A15C55-8517-42AA-B614-E9B94910E393}</a:tableStyleId>
              </a:tblPr>
              <a:tblGrid>
                <a:gridCol w="3164969">
                  <a:extLst>
                    <a:ext uri="{9D8B030D-6E8A-4147-A177-3AD203B41FA5}">
                      <a16:colId xmlns:a16="http://schemas.microsoft.com/office/drawing/2014/main" val="2007759810"/>
                    </a:ext>
                  </a:extLst>
                </a:gridCol>
                <a:gridCol w="3164969">
                  <a:extLst>
                    <a:ext uri="{9D8B030D-6E8A-4147-A177-3AD203B41FA5}">
                      <a16:colId xmlns:a16="http://schemas.microsoft.com/office/drawing/2014/main" val="689256871"/>
                    </a:ext>
                  </a:extLst>
                </a:gridCol>
                <a:gridCol w="3164969">
                  <a:extLst>
                    <a:ext uri="{9D8B030D-6E8A-4147-A177-3AD203B41FA5}">
                      <a16:colId xmlns:a16="http://schemas.microsoft.com/office/drawing/2014/main" val="3842148514"/>
                    </a:ext>
                  </a:extLst>
                </a:gridCol>
              </a:tblGrid>
              <a:tr h="370840">
                <a:tc>
                  <a:txBody>
                    <a:bodyPr/>
                    <a:lstStyle/>
                    <a:p>
                      <a:endParaRPr lang="en-US" b="1" dirty="0">
                        <a:solidFill>
                          <a:schemeClr val="bg1"/>
                        </a:solidFill>
                        <a:latin typeface="Helvetica" pitchFamily="2" charset="0"/>
                      </a:endParaRPr>
                    </a:p>
                  </a:txBody>
                  <a:tcPr/>
                </a:tc>
                <a:tc>
                  <a:txBody>
                    <a:bodyPr/>
                    <a:lstStyle/>
                    <a:p>
                      <a:r>
                        <a:rPr lang="en-US" b="1" dirty="0">
                          <a:solidFill>
                            <a:schemeClr val="bg1"/>
                          </a:solidFill>
                          <a:latin typeface="Helvetica" pitchFamily="2" charset="0"/>
                        </a:rPr>
                        <a:t>Principle</a:t>
                      </a:r>
                    </a:p>
                  </a:txBody>
                  <a:tcPr/>
                </a:tc>
                <a:tc>
                  <a:txBody>
                    <a:bodyPr/>
                    <a:lstStyle/>
                    <a:p>
                      <a:r>
                        <a:rPr lang="en-US" b="1" dirty="0">
                          <a:solidFill>
                            <a:schemeClr val="bg1"/>
                          </a:solidFill>
                          <a:latin typeface="Helvetica" pitchFamily="2" charset="0"/>
                        </a:rPr>
                        <a:t>Representatives</a:t>
                      </a:r>
                    </a:p>
                  </a:txBody>
                  <a:tcPr/>
                </a:tc>
                <a:extLst>
                  <a:ext uri="{0D108BD9-81ED-4DB2-BD59-A6C34878D82A}">
                    <a16:rowId xmlns:a16="http://schemas.microsoft.com/office/drawing/2014/main" val="2839890227"/>
                  </a:ext>
                </a:extLst>
              </a:tr>
              <a:tr h="370840">
                <a:tc>
                  <a:txBody>
                    <a:bodyPr/>
                    <a:lstStyle/>
                    <a:p>
                      <a:r>
                        <a:rPr lang="en-US" b="1" dirty="0">
                          <a:solidFill>
                            <a:schemeClr val="tx1"/>
                          </a:solidFill>
                          <a:latin typeface="Helvetica" pitchFamily="2" charset="0"/>
                        </a:rPr>
                        <a:t>Measurement on Distance</a:t>
                      </a:r>
                    </a:p>
                  </a:txBody>
                  <a:tcPr/>
                </a:tc>
                <a:tc>
                  <a:txBody>
                    <a:bodyPr/>
                    <a:lstStyle/>
                    <a:p>
                      <a:r>
                        <a:rPr lang="en-US" b="1" dirty="0">
                          <a:solidFill>
                            <a:schemeClr val="tx1"/>
                          </a:solidFill>
                          <a:latin typeface="Helvetica" pitchFamily="2" charset="0"/>
                        </a:rPr>
                        <a:t>The smaller the distance is, the greater the resemblance will be</a:t>
                      </a:r>
                    </a:p>
                  </a:txBody>
                  <a:tcPr/>
                </a:tc>
                <a:tc>
                  <a:txBody>
                    <a:bodyPr/>
                    <a:lstStyle/>
                    <a:p>
                      <a:r>
                        <a:rPr lang="en-US" b="1" dirty="0">
                          <a:solidFill>
                            <a:schemeClr val="tx1"/>
                          </a:solidFill>
                          <a:latin typeface="Helvetica" pitchFamily="2" charset="0"/>
                        </a:rPr>
                        <a:t>Euclidean</a:t>
                      </a:r>
                      <a:r>
                        <a:rPr lang="zh-CN" altLang="en-US" b="1" dirty="0">
                          <a:solidFill>
                            <a:schemeClr val="tx1"/>
                          </a:solidFill>
                          <a:latin typeface="Helvetica" pitchFamily="2" charset="0"/>
                        </a:rPr>
                        <a:t> </a:t>
                      </a:r>
                      <a:r>
                        <a:rPr lang="en-US" altLang="zh-CN" b="1" dirty="0">
                          <a:solidFill>
                            <a:schemeClr val="tx1"/>
                          </a:solidFill>
                          <a:latin typeface="Helvetica" pitchFamily="2" charset="0"/>
                        </a:rPr>
                        <a:t>Distance</a:t>
                      </a:r>
                      <a:endParaRPr lang="en-US" b="1" dirty="0">
                        <a:solidFill>
                          <a:schemeClr val="tx1"/>
                        </a:solidFill>
                        <a:latin typeface="Helvetica" pitchFamily="2" charset="0"/>
                      </a:endParaRPr>
                    </a:p>
                  </a:txBody>
                  <a:tcPr/>
                </a:tc>
                <a:extLst>
                  <a:ext uri="{0D108BD9-81ED-4DB2-BD59-A6C34878D82A}">
                    <a16:rowId xmlns:a16="http://schemas.microsoft.com/office/drawing/2014/main" val="3845781127"/>
                  </a:ext>
                </a:extLst>
              </a:tr>
              <a:tr h="370840">
                <a:tc>
                  <a:txBody>
                    <a:bodyPr/>
                    <a:lstStyle/>
                    <a:p>
                      <a:r>
                        <a:rPr lang="en-US" b="1" dirty="0">
                          <a:solidFill>
                            <a:schemeClr val="tx1"/>
                          </a:solidFill>
                          <a:latin typeface="Helvetica" pitchFamily="2" charset="0"/>
                        </a:rPr>
                        <a:t>Measurement</a:t>
                      </a:r>
                      <a:r>
                        <a:rPr lang="zh-CN" altLang="en-US" b="1" dirty="0">
                          <a:solidFill>
                            <a:schemeClr val="tx1"/>
                          </a:solidFill>
                          <a:latin typeface="Helvetica" pitchFamily="2" charset="0"/>
                        </a:rPr>
                        <a:t> </a:t>
                      </a:r>
                      <a:r>
                        <a:rPr lang="en-US" altLang="zh-CN" b="1" dirty="0">
                          <a:solidFill>
                            <a:schemeClr val="tx1"/>
                          </a:solidFill>
                          <a:latin typeface="Helvetica" pitchFamily="2" charset="0"/>
                        </a:rPr>
                        <a:t>on</a:t>
                      </a:r>
                      <a:r>
                        <a:rPr lang="zh-CN" altLang="en-US" b="1" dirty="0">
                          <a:solidFill>
                            <a:schemeClr val="tx1"/>
                          </a:solidFill>
                          <a:latin typeface="Helvetica" pitchFamily="2" charset="0"/>
                        </a:rPr>
                        <a:t> </a:t>
                      </a:r>
                      <a:r>
                        <a:rPr lang="en-US" altLang="zh-CN" b="1" dirty="0">
                          <a:solidFill>
                            <a:schemeClr val="tx1"/>
                          </a:solidFill>
                          <a:latin typeface="Helvetica" pitchFamily="2" charset="0"/>
                        </a:rPr>
                        <a:t>Angle</a:t>
                      </a:r>
                      <a:endParaRPr lang="en-US" b="1" dirty="0">
                        <a:solidFill>
                          <a:schemeClr val="tx1"/>
                        </a:solidFill>
                        <a:latin typeface="Helvetica" pitchFamily="2" charset="0"/>
                      </a:endParaRPr>
                    </a:p>
                  </a:txBody>
                  <a:tcPr/>
                </a:tc>
                <a:tc>
                  <a:txBody>
                    <a:bodyPr/>
                    <a:lstStyle/>
                    <a:p>
                      <a:r>
                        <a:rPr lang="en-US" b="1" dirty="0">
                          <a:solidFill>
                            <a:schemeClr val="tx1"/>
                          </a:solidFill>
                          <a:latin typeface="Helvetica" pitchFamily="2" charset="0"/>
                        </a:rPr>
                        <a:t>The smaller the angle is, the greater the resemblance will be</a:t>
                      </a:r>
                    </a:p>
                  </a:txBody>
                  <a:tcPr/>
                </a:tc>
                <a:tc>
                  <a:txBody>
                    <a:bodyPr/>
                    <a:lstStyle/>
                    <a:p>
                      <a:r>
                        <a:rPr lang="en-US" b="1" dirty="0">
                          <a:solidFill>
                            <a:schemeClr val="tx1"/>
                          </a:solidFill>
                          <a:latin typeface="Helvetica" pitchFamily="2" charset="0"/>
                        </a:rPr>
                        <a:t>Cosine</a:t>
                      </a:r>
                      <a:r>
                        <a:rPr lang="zh-CN" altLang="en-US" b="1" dirty="0">
                          <a:solidFill>
                            <a:schemeClr val="tx1"/>
                          </a:solidFill>
                          <a:latin typeface="Helvetica" pitchFamily="2" charset="0"/>
                        </a:rPr>
                        <a:t> </a:t>
                      </a:r>
                      <a:r>
                        <a:rPr lang="en-US" altLang="zh-CN" b="1" dirty="0">
                          <a:solidFill>
                            <a:schemeClr val="tx1"/>
                          </a:solidFill>
                          <a:latin typeface="Helvetica" pitchFamily="2" charset="0"/>
                        </a:rPr>
                        <a:t>Similarity</a:t>
                      </a:r>
                      <a:endParaRPr lang="en-US" b="1" dirty="0">
                        <a:solidFill>
                          <a:schemeClr val="tx1"/>
                        </a:solidFill>
                        <a:latin typeface="Helvetica" pitchFamily="2" charset="0"/>
                      </a:endParaRPr>
                    </a:p>
                  </a:txBody>
                  <a:tcPr/>
                </a:tc>
                <a:extLst>
                  <a:ext uri="{0D108BD9-81ED-4DB2-BD59-A6C34878D82A}">
                    <a16:rowId xmlns:a16="http://schemas.microsoft.com/office/drawing/2014/main" val="330818277"/>
                  </a:ext>
                </a:extLst>
              </a:tr>
            </a:tbl>
          </a:graphicData>
        </a:graphic>
      </p:graphicFrame>
      <p:sp>
        <p:nvSpPr>
          <p:cNvPr id="6" name="TextBox 5">
            <a:extLst>
              <a:ext uri="{FF2B5EF4-FFF2-40B4-BE49-F238E27FC236}">
                <a16:creationId xmlns:a16="http://schemas.microsoft.com/office/drawing/2014/main" id="{8EF0E4F2-25C1-9944-A8E0-AAA0F77B8477}"/>
              </a:ext>
            </a:extLst>
          </p:cNvPr>
          <p:cNvSpPr txBox="1"/>
          <p:nvPr/>
        </p:nvSpPr>
        <p:spPr>
          <a:xfrm>
            <a:off x="1183663" y="2050707"/>
            <a:ext cx="8135560" cy="369332"/>
          </a:xfrm>
          <a:prstGeom prst="rect">
            <a:avLst/>
          </a:prstGeom>
          <a:noFill/>
        </p:spPr>
        <p:txBody>
          <a:bodyPr wrap="none" rtlCol="0">
            <a:spAutoFit/>
          </a:bodyPr>
          <a:lstStyle/>
          <a:p>
            <a:r>
              <a:rPr lang="en-US" sz="1800" dirty="0">
                <a:latin typeface="Helvetica" pitchFamily="2" charset="0"/>
              </a:rPr>
              <a:t>K-Means Algorithm applies </a:t>
            </a:r>
            <a:r>
              <a:rPr lang="en-US" sz="1800" b="1" dirty="0">
                <a:solidFill>
                  <a:schemeClr val="bg2"/>
                </a:solidFill>
                <a:latin typeface="Helvetica" pitchFamily="2" charset="0"/>
              </a:rPr>
              <a:t>Measurement on Distance</a:t>
            </a:r>
            <a:r>
              <a:rPr lang="en-US" sz="1800" dirty="0">
                <a:latin typeface="Helvetica" pitchFamily="2" charset="0"/>
              </a:rPr>
              <a:t> to check the similarity.</a:t>
            </a:r>
          </a:p>
        </p:txBody>
      </p:sp>
      <p:sp>
        <p:nvSpPr>
          <p:cNvPr id="8" name="TextBox 7">
            <a:extLst>
              <a:ext uri="{FF2B5EF4-FFF2-40B4-BE49-F238E27FC236}">
                <a16:creationId xmlns:a16="http://schemas.microsoft.com/office/drawing/2014/main" id="{9D8C9D9D-DFEA-F84F-B058-DED93B5EBFB9}"/>
              </a:ext>
            </a:extLst>
          </p:cNvPr>
          <p:cNvSpPr txBox="1"/>
          <p:nvPr/>
        </p:nvSpPr>
        <p:spPr>
          <a:xfrm>
            <a:off x="1164426" y="4471703"/>
            <a:ext cx="8174033" cy="369332"/>
          </a:xfrm>
          <a:prstGeom prst="rect">
            <a:avLst/>
          </a:prstGeom>
          <a:noFill/>
        </p:spPr>
        <p:txBody>
          <a:bodyPr wrap="none" rtlCol="0">
            <a:spAutoFit/>
          </a:bodyPr>
          <a:lstStyle/>
          <a:p>
            <a:r>
              <a:rPr lang="en-US" sz="1800" dirty="0">
                <a:latin typeface="Helvetica" pitchFamily="2" charset="0"/>
              </a:rPr>
              <a:t>In K-Means Algorithm, the definition of distance it used is </a:t>
            </a:r>
            <a:r>
              <a:rPr lang="en-US" sz="1800" b="1" dirty="0">
                <a:solidFill>
                  <a:schemeClr val="bg2"/>
                </a:solidFill>
                <a:latin typeface="Helvetica" pitchFamily="2" charset="0"/>
              </a:rPr>
              <a:t>Euclidean Distance.</a:t>
            </a:r>
          </a:p>
        </p:txBody>
      </p:sp>
      <p:pic>
        <p:nvPicPr>
          <p:cNvPr id="14" name="Graphic 13">
            <a:extLst>
              <a:ext uri="{FF2B5EF4-FFF2-40B4-BE49-F238E27FC236}">
                <a16:creationId xmlns:a16="http://schemas.microsoft.com/office/drawing/2014/main" id="{497231B3-6AC6-3C41-80FB-F111EEE41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2412" y="5158602"/>
            <a:ext cx="2993602" cy="726389"/>
          </a:xfrm>
          <a:prstGeom prst="rect">
            <a:avLst/>
          </a:prstGeom>
        </p:spPr>
      </p:pic>
      <p:pic>
        <p:nvPicPr>
          <p:cNvPr id="16" name="Graphic 15">
            <a:extLst>
              <a:ext uri="{FF2B5EF4-FFF2-40B4-BE49-F238E27FC236}">
                <a16:creationId xmlns:a16="http://schemas.microsoft.com/office/drawing/2014/main" id="{0B567A36-C093-A046-B7FD-124C2E805F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05503" y="5180910"/>
            <a:ext cx="1977140" cy="681772"/>
          </a:xfrm>
          <a:prstGeom prst="rect">
            <a:avLst/>
          </a:prstGeom>
        </p:spPr>
      </p:pic>
    </p:spTree>
    <p:extLst>
      <p:ext uri="{BB962C8B-B14F-4D97-AF65-F5344CB8AC3E}">
        <p14:creationId xmlns:p14="http://schemas.microsoft.com/office/powerpoint/2010/main" val="280710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1141413" y="618518"/>
            <a:ext cx="9905998" cy="842420"/>
          </a:xfrm>
        </p:spPr>
        <p:txBody>
          <a:bodyPr/>
          <a:lstStyle/>
          <a:p>
            <a:r>
              <a:rPr lang="en-US" dirty="0"/>
              <a:t>K-Means Algorithm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1AD7709-DEF0-274C-A625-1AADE34A17C6}"/>
                  </a:ext>
                </a:extLst>
              </p:cNvPr>
              <p:cNvSpPr>
                <a:spLocks noGrp="1"/>
              </p:cNvSpPr>
              <p:nvPr>
                <p:ph type="body" idx="1"/>
              </p:nvPr>
            </p:nvSpPr>
            <p:spPr>
              <a:xfrm>
                <a:off x="677178" y="1219968"/>
                <a:ext cx="9905999" cy="4965079"/>
              </a:xfrm>
            </p:spPr>
            <p:txBody>
              <a:bodyPr>
                <a:normAutofit fontScale="92500" lnSpcReduction="10000"/>
              </a:bodyPr>
              <a:lstStyle/>
              <a:p>
                <a:pPr>
                  <a:lnSpc>
                    <a:spcPct val="170000"/>
                  </a:lnSpc>
                </a:pPr>
                <a:r>
                  <a:rPr lang="en-US" dirty="0"/>
                  <a:t>Step 1: </a:t>
                </a:r>
                <a:r>
                  <a:rPr lang="en-US" b="1" dirty="0">
                    <a:solidFill>
                      <a:schemeClr val="bg2"/>
                    </a:solidFill>
                  </a:rPr>
                  <a:t>Initialize clustering centers</a:t>
                </a:r>
              </a:p>
              <a:p>
                <a:pPr marL="542925" lvl="1" indent="0">
                  <a:lnSpc>
                    <a:spcPct val="110000"/>
                  </a:lnSpc>
                  <a:buNone/>
                </a:pPr>
                <a:r>
                  <a:rPr lang="en-US" dirty="0"/>
                  <a:t>Select </a:t>
                </a:r>
                <a14:m>
                  <m:oMath xmlns:m="http://schemas.openxmlformats.org/officeDocument/2006/math">
                    <m:r>
                      <a:rPr lang="en-US" b="0" i="1" smtClean="0">
                        <a:latin typeface="Cambria Math" panose="02040503050406030204" pitchFamily="18" charset="0"/>
                      </a:rPr>
                      <m:t>𝑘</m:t>
                    </m:r>
                  </m:oMath>
                </a14:m>
                <a:r>
                  <a:rPr lang="en-US" dirty="0"/>
                  <a:t> sample points as initial clustering centers randomly</a:t>
                </a:r>
              </a:p>
              <a:p>
                <a:pPr>
                  <a:lnSpc>
                    <a:spcPct val="170000"/>
                  </a:lnSpc>
                </a:pPr>
                <a:r>
                  <a:rPr lang="en-US" dirty="0"/>
                  <a:t>Step 2: </a:t>
                </a:r>
                <a:r>
                  <a:rPr lang="en-US" b="1" dirty="0">
                    <a:solidFill>
                      <a:schemeClr val="bg2"/>
                    </a:solidFill>
                  </a:rPr>
                  <a:t>Allocate samples to clustering centers</a:t>
                </a:r>
              </a:p>
              <a:p>
                <a:pPr marL="542925" lvl="1" indent="0">
                  <a:lnSpc>
                    <a:spcPct val="110000"/>
                  </a:lnSpc>
                  <a:buNone/>
                </a:pPr>
                <a:r>
                  <a:rPr lang="en-US" dirty="0"/>
                  <a:t>Compute the distance between each sample point and 𝑘 centers, </a:t>
                </a:r>
              </a:p>
              <a:p>
                <a:pPr marL="542925" lvl="1" indent="0">
                  <a:lnSpc>
                    <a:spcPct val="110000"/>
                  </a:lnSpc>
                  <a:buNone/>
                </a:pPr>
                <a:r>
                  <a:rPr lang="en-US" dirty="0"/>
                  <a:t>Allocate the datapoint to the nearest clustering center</a:t>
                </a:r>
              </a:p>
              <a:p>
                <a:pPr>
                  <a:lnSpc>
                    <a:spcPct val="170000"/>
                  </a:lnSpc>
                </a:pPr>
                <a:r>
                  <a:rPr lang="en-US" dirty="0"/>
                  <a:t>Step 3: </a:t>
                </a:r>
                <a:r>
                  <a:rPr lang="en-US" b="1" dirty="0">
                    <a:solidFill>
                      <a:schemeClr val="bg2"/>
                    </a:solidFill>
                  </a:rPr>
                  <a:t>Updating clustering centers</a:t>
                </a:r>
              </a:p>
              <a:p>
                <a:pPr marL="542925" lvl="1" indent="0">
                  <a:lnSpc>
                    <a:spcPct val="110000"/>
                  </a:lnSpc>
                  <a:buNone/>
                </a:pPr>
                <a:r>
                  <a:rPr lang="en-US" dirty="0"/>
                  <a:t>For each category, update its center to the average of all its samples </a:t>
                </a:r>
              </a:p>
              <a:p>
                <a:pPr>
                  <a:lnSpc>
                    <a:spcPct val="170000"/>
                  </a:lnSpc>
                </a:pPr>
                <a:r>
                  <a:rPr lang="en-US" dirty="0"/>
                  <a:t>Step 4: </a:t>
                </a:r>
                <a:r>
                  <a:rPr lang="en-US" b="1" dirty="0">
                    <a:solidFill>
                      <a:schemeClr val="bg2"/>
                    </a:solidFill>
                  </a:rPr>
                  <a:t>Iteration</a:t>
                </a:r>
              </a:p>
              <a:p>
                <a:pPr marL="542925" lvl="1" indent="0">
                  <a:buNone/>
                </a:pPr>
                <a:r>
                  <a:rPr lang="en-US" dirty="0"/>
                  <a:t>Repeat step 2 until exceeds maximum iteration steps </a:t>
                </a:r>
              </a:p>
              <a:p>
                <a:pPr marL="542925" lvl="1" indent="0">
                  <a:buNone/>
                </a:pPr>
                <a:r>
                  <a:rPr lang="en-US" dirty="0"/>
                  <a:t>or clustering centers no longer moves</a:t>
                </a:r>
              </a:p>
            </p:txBody>
          </p:sp>
        </mc:Choice>
        <mc:Fallback xmlns="">
          <p:sp>
            <p:nvSpPr>
              <p:cNvPr id="3" name="Text Placeholder 2">
                <a:extLst>
                  <a:ext uri="{FF2B5EF4-FFF2-40B4-BE49-F238E27FC236}">
                    <a16:creationId xmlns:a16="http://schemas.microsoft.com/office/drawing/2014/main" id="{81AD7709-DEF0-274C-A625-1AADE34A17C6}"/>
                  </a:ext>
                </a:extLst>
              </p:cNvPr>
              <p:cNvSpPr>
                <a:spLocks noGrp="1" noRot="1" noChangeAspect="1" noMove="1" noResize="1" noEditPoints="1" noAdjustHandles="1" noChangeArrowheads="1" noChangeShapeType="1" noTextEdit="1"/>
              </p:cNvSpPr>
              <p:nvPr>
                <p:ph type="body" idx="1"/>
              </p:nvPr>
            </p:nvSpPr>
            <p:spPr>
              <a:xfrm>
                <a:off x="677178" y="1219968"/>
                <a:ext cx="9905999" cy="4965079"/>
              </a:xfrm>
              <a:blipFill>
                <a:blip r:embed="rId3"/>
                <a:stretch>
                  <a:fillRect b="-76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9D0E001-3025-6E42-9FC5-2BB10DB0C80A}"/>
              </a:ext>
            </a:extLst>
          </p:cNvPr>
          <p:cNvSpPr txBox="1"/>
          <p:nvPr/>
        </p:nvSpPr>
        <p:spPr>
          <a:xfrm>
            <a:off x="8407532" y="1584940"/>
            <a:ext cx="4132882" cy="307777"/>
          </a:xfrm>
          <a:prstGeom prst="rect">
            <a:avLst/>
          </a:prstGeom>
          <a:noFill/>
        </p:spPr>
        <p:txBody>
          <a:bodyPr wrap="square" rtlCol="0">
            <a:spAutoFit/>
          </a:bodyPr>
          <a:lstStyle/>
          <a:p>
            <a:r>
              <a:rPr lang="en-US" b="1" dirty="0">
                <a:solidFill>
                  <a:schemeClr val="bg2"/>
                </a:solidFill>
              </a:rPr>
              <a:t> ⌘ 𝑘 needs to be determined in advance</a:t>
            </a:r>
          </a:p>
        </p:txBody>
      </p:sp>
      <p:sp>
        <p:nvSpPr>
          <p:cNvPr id="8" name="TextBox 7">
            <a:extLst>
              <a:ext uri="{FF2B5EF4-FFF2-40B4-BE49-F238E27FC236}">
                <a16:creationId xmlns:a16="http://schemas.microsoft.com/office/drawing/2014/main" id="{7D67D8AE-E814-3040-9A66-44675098A628}"/>
              </a:ext>
            </a:extLst>
          </p:cNvPr>
          <p:cNvSpPr txBox="1"/>
          <p:nvPr/>
        </p:nvSpPr>
        <p:spPr>
          <a:xfrm>
            <a:off x="8407532" y="2632273"/>
            <a:ext cx="4132882" cy="523220"/>
          </a:xfrm>
          <a:prstGeom prst="rect">
            <a:avLst/>
          </a:prstGeom>
          <a:noFill/>
        </p:spPr>
        <p:txBody>
          <a:bodyPr wrap="square" rtlCol="0">
            <a:spAutoFit/>
          </a:bodyPr>
          <a:lstStyle/>
          <a:p>
            <a:r>
              <a:rPr lang="en-US" b="1" dirty="0">
                <a:solidFill>
                  <a:schemeClr val="bg2"/>
                </a:solidFill>
              </a:rPr>
              <a:t> ⌘ The selection of initial clustering </a:t>
            </a:r>
          </a:p>
          <a:p>
            <a:r>
              <a:rPr lang="en-US" b="1" dirty="0">
                <a:solidFill>
                  <a:schemeClr val="bg2"/>
                </a:solidFill>
              </a:rPr>
              <a:t>      centers will affect the outcome</a:t>
            </a:r>
          </a:p>
        </p:txBody>
      </p:sp>
      <p:sp>
        <p:nvSpPr>
          <p:cNvPr id="9" name="TextBox 8">
            <a:extLst>
              <a:ext uri="{FF2B5EF4-FFF2-40B4-BE49-F238E27FC236}">
                <a16:creationId xmlns:a16="http://schemas.microsoft.com/office/drawing/2014/main" id="{10217E09-0C49-9D44-A4F4-DFBC790330E0}"/>
              </a:ext>
            </a:extLst>
          </p:cNvPr>
          <p:cNvSpPr txBox="1"/>
          <p:nvPr/>
        </p:nvSpPr>
        <p:spPr>
          <a:xfrm>
            <a:off x="8407532" y="4031090"/>
            <a:ext cx="4132882" cy="307777"/>
          </a:xfrm>
          <a:prstGeom prst="rect">
            <a:avLst/>
          </a:prstGeom>
          <a:noFill/>
        </p:spPr>
        <p:txBody>
          <a:bodyPr wrap="square" rtlCol="0">
            <a:spAutoFit/>
          </a:bodyPr>
          <a:lstStyle/>
          <a:p>
            <a:r>
              <a:rPr lang="en-US" b="1" dirty="0">
                <a:solidFill>
                  <a:schemeClr val="bg2"/>
                </a:solidFill>
              </a:rPr>
              <a:t> ⌘ Maybe some clusters got no points</a:t>
            </a:r>
          </a:p>
        </p:txBody>
      </p:sp>
      <p:sp>
        <p:nvSpPr>
          <p:cNvPr id="10" name="TextBox 9">
            <a:extLst>
              <a:ext uri="{FF2B5EF4-FFF2-40B4-BE49-F238E27FC236}">
                <a16:creationId xmlns:a16="http://schemas.microsoft.com/office/drawing/2014/main" id="{0DFFA7FF-DC72-6B4A-8DFB-C4EAEE849C9D}"/>
              </a:ext>
            </a:extLst>
          </p:cNvPr>
          <p:cNvSpPr txBox="1"/>
          <p:nvPr/>
        </p:nvSpPr>
        <p:spPr>
          <a:xfrm>
            <a:off x="3256868" y="6239928"/>
            <a:ext cx="5675086" cy="369332"/>
          </a:xfrm>
          <a:prstGeom prst="rect">
            <a:avLst/>
          </a:prstGeom>
          <a:noFill/>
        </p:spPr>
        <p:txBody>
          <a:bodyPr wrap="square" rtlCol="0">
            <a:spAutoFit/>
          </a:bodyPr>
          <a:lstStyle/>
          <a:p>
            <a:pPr algn="ctr"/>
            <a:r>
              <a:rPr lang="en-US" sz="1800" b="1" dirty="0">
                <a:solidFill>
                  <a:schemeClr val="bg2"/>
                </a:solidFill>
              </a:rPr>
              <a:t>(</a:t>
            </a:r>
            <a:r>
              <a:rPr lang="en-US" sz="1800" b="1" i="1" dirty="0">
                <a:solidFill>
                  <a:schemeClr val="tx1"/>
                </a:solidFill>
              </a:rPr>
              <a:t>sklearn</a:t>
            </a:r>
            <a:r>
              <a:rPr lang="en-US" sz="1800" b="1" dirty="0">
                <a:solidFill>
                  <a:schemeClr val="bg2"/>
                </a:solidFill>
              </a:rPr>
              <a:t> basically wrapped up everything for us!)</a:t>
            </a:r>
          </a:p>
        </p:txBody>
      </p:sp>
    </p:spTree>
    <p:extLst>
      <p:ext uri="{BB962C8B-B14F-4D97-AF65-F5344CB8AC3E}">
        <p14:creationId xmlns:p14="http://schemas.microsoft.com/office/powerpoint/2010/main" val="389438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1141413" y="618518"/>
            <a:ext cx="9905998" cy="842420"/>
          </a:xfrm>
        </p:spPr>
        <p:txBody>
          <a:bodyPr/>
          <a:lstStyle/>
          <a:p>
            <a:r>
              <a:rPr lang="en-US" dirty="0"/>
              <a:t>K-Means Principle</a:t>
            </a:r>
            <a:r>
              <a:rPr lang="zh-CN" altLang="en-US" dirty="0"/>
              <a:t> </a:t>
            </a:r>
            <a:r>
              <a:rPr lang="en-US" altLang="zh-CN" dirty="0"/>
              <a:t>and Algorithm</a:t>
            </a:r>
            <a:endParaRPr lang="en-US" dirty="0"/>
          </a:p>
        </p:txBody>
      </p:sp>
      <p:sp>
        <p:nvSpPr>
          <p:cNvPr id="6" name="TextBox 5">
            <a:extLst>
              <a:ext uri="{FF2B5EF4-FFF2-40B4-BE49-F238E27FC236}">
                <a16:creationId xmlns:a16="http://schemas.microsoft.com/office/drawing/2014/main" id="{8EF0E4F2-25C1-9944-A8E0-AAA0F77B8477}"/>
              </a:ext>
            </a:extLst>
          </p:cNvPr>
          <p:cNvSpPr txBox="1"/>
          <p:nvPr/>
        </p:nvSpPr>
        <p:spPr>
          <a:xfrm>
            <a:off x="1141413" y="1460938"/>
            <a:ext cx="1960793" cy="461665"/>
          </a:xfrm>
          <a:prstGeom prst="rect">
            <a:avLst/>
          </a:prstGeom>
          <a:noFill/>
        </p:spPr>
        <p:txBody>
          <a:bodyPr wrap="none" rtlCol="0">
            <a:spAutoFit/>
          </a:bodyPr>
          <a:lstStyle/>
          <a:p>
            <a:r>
              <a:rPr lang="en-US" sz="2400" b="1" dirty="0">
                <a:solidFill>
                  <a:schemeClr val="bg2"/>
                </a:solidFill>
                <a:latin typeface="Helvetica" pitchFamily="2" charset="0"/>
              </a:rPr>
              <a:t>Conclusion:</a:t>
            </a:r>
          </a:p>
        </p:txBody>
      </p:sp>
      <p:graphicFrame>
        <p:nvGraphicFramePr>
          <p:cNvPr id="10" name="Table 10">
            <a:extLst>
              <a:ext uri="{FF2B5EF4-FFF2-40B4-BE49-F238E27FC236}">
                <a16:creationId xmlns:a16="http://schemas.microsoft.com/office/drawing/2014/main" id="{20F8B7F3-85DF-B641-9B62-09FFF9860061}"/>
              </a:ext>
            </a:extLst>
          </p:cNvPr>
          <p:cNvGraphicFramePr>
            <a:graphicFrameLocks noGrp="1"/>
          </p:cNvGraphicFramePr>
          <p:nvPr>
            <p:extLst>
              <p:ext uri="{D42A27DB-BD31-4B8C-83A1-F6EECF244321}">
                <p14:modId xmlns:p14="http://schemas.microsoft.com/office/powerpoint/2010/main" val="3846874399"/>
              </p:ext>
            </p:extLst>
          </p:nvPr>
        </p:nvGraphicFramePr>
        <p:xfrm>
          <a:off x="1280903" y="2328210"/>
          <a:ext cx="9905998" cy="3068852"/>
        </p:xfrm>
        <a:graphic>
          <a:graphicData uri="http://schemas.openxmlformats.org/drawingml/2006/table">
            <a:tbl>
              <a:tblPr bandRow="1">
                <a:tableStyleId>{00A15C55-8517-42AA-B614-E9B94910E393}</a:tableStyleId>
              </a:tblPr>
              <a:tblGrid>
                <a:gridCol w="4952999">
                  <a:extLst>
                    <a:ext uri="{9D8B030D-6E8A-4147-A177-3AD203B41FA5}">
                      <a16:colId xmlns:a16="http://schemas.microsoft.com/office/drawing/2014/main" val="3099887058"/>
                    </a:ext>
                  </a:extLst>
                </a:gridCol>
                <a:gridCol w="4952999">
                  <a:extLst>
                    <a:ext uri="{9D8B030D-6E8A-4147-A177-3AD203B41FA5}">
                      <a16:colId xmlns:a16="http://schemas.microsoft.com/office/drawing/2014/main" val="3346507046"/>
                    </a:ext>
                  </a:extLst>
                </a:gridCol>
              </a:tblGrid>
              <a:tr h="767213">
                <a:tc>
                  <a:txBody>
                    <a:bodyPr/>
                    <a:lstStyle/>
                    <a:p>
                      <a:pPr algn="ctr"/>
                      <a:r>
                        <a:rPr lang="en-US" sz="1800" b="1" dirty="0">
                          <a:solidFill>
                            <a:schemeClr val="tx1"/>
                          </a:solidFill>
                        </a:rPr>
                        <a:t>The way K-Means Measure Similarity</a:t>
                      </a:r>
                    </a:p>
                  </a:txBody>
                  <a:tcPr anchor="ctr"/>
                </a:tc>
                <a:tc>
                  <a:txBody>
                    <a:bodyPr/>
                    <a:lstStyle/>
                    <a:p>
                      <a:pPr algn="ctr"/>
                      <a:r>
                        <a:rPr lang="en-US" sz="1800" b="1" dirty="0">
                          <a:solidFill>
                            <a:schemeClr val="tx1"/>
                          </a:solidFill>
                        </a:rPr>
                        <a:t>Euclidean Distance</a:t>
                      </a:r>
                    </a:p>
                  </a:txBody>
                  <a:tcPr anchor="ctr"/>
                </a:tc>
                <a:extLst>
                  <a:ext uri="{0D108BD9-81ED-4DB2-BD59-A6C34878D82A}">
                    <a16:rowId xmlns:a16="http://schemas.microsoft.com/office/drawing/2014/main" val="3921213708"/>
                  </a:ext>
                </a:extLst>
              </a:tr>
              <a:tr h="767213">
                <a:tc>
                  <a:txBody>
                    <a:bodyPr/>
                    <a:lstStyle/>
                    <a:p>
                      <a:pPr algn="ctr"/>
                      <a:r>
                        <a:rPr lang="en-US" sz="1800" b="1" dirty="0">
                          <a:solidFill>
                            <a:schemeClr val="tx1"/>
                          </a:solidFill>
                        </a:rPr>
                        <a:t>The way categories are represented</a:t>
                      </a:r>
                    </a:p>
                  </a:txBody>
                  <a:tcPr anchor="ctr"/>
                </a:tc>
                <a:tc>
                  <a:txBody>
                    <a:bodyPr/>
                    <a:lstStyle/>
                    <a:p>
                      <a:pPr algn="ctr"/>
                      <a:r>
                        <a:rPr lang="en-US" sz="1800" b="1" dirty="0">
                          <a:solidFill>
                            <a:schemeClr val="tx1"/>
                          </a:solidFill>
                        </a:rPr>
                        <a:t>The average of the cluster</a:t>
                      </a:r>
                    </a:p>
                  </a:txBody>
                  <a:tcPr anchor="ctr"/>
                </a:tc>
                <a:extLst>
                  <a:ext uri="{0D108BD9-81ED-4DB2-BD59-A6C34878D82A}">
                    <a16:rowId xmlns:a16="http://schemas.microsoft.com/office/drawing/2014/main" val="2981625986"/>
                  </a:ext>
                </a:extLst>
              </a:tr>
              <a:tr h="767213">
                <a:tc>
                  <a:txBody>
                    <a:bodyPr/>
                    <a:lstStyle/>
                    <a:p>
                      <a:pPr algn="ctr"/>
                      <a:r>
                        <a:rPr lang="en-US" sz="1800" b="1" dirty="0">
                          <a:solidFill>
                            <a:schemeClr val="tx1"/>
                          </a:solidFill>
                        </a:rPr>
                        <a:t>The loss function of K-Means</a:t>
                      </a:r>
                    </a:p>
                  </a:txBody>
                  <a:tcPr anchor="ctr"/>
                </a:tc>
                <a:tc>
                  <a:txBody>
                    <a:bodyPr/>
                    <a:lstStyle/>
                    <a:p>
                      <a:pPr algn="ctr"/>
                      <a:r>
                        <a:rPr lang="en-US" sz="1800" b="1" dirty="0">
                          <a:solidFill>
                            <a:schemeClr val="tx1"/>
                          </a:solidFill>
                        </a:rPr>
                        <a:t>The sum of distance between each point to its cluster’s centroid</a:t>
                      </a:r>
                    </a:p>
                  </a:txBody>
                  <a:tcPr anchor="ctr"/>
                </a:tc>
                <a:extLst>
                  <a:ext uri="{0D108BD9-81ED-4DB2-BD59-A6C34878D82A}">
                    <a16:rowId xmlns:a16="http://schemas.microsoft.com/office/drawing/2014/main" val="4231943322"/>
                  </a:ext>
                </a:extLst>
              </a:tr>
              <a:tr h="767213">
                <a:tc>
                  <a:txBody>
                    <a:bodyPr/>
                    <a:lstStyle/>
                    <a:p>
                      <a:pPr algn="ctr"/>
                      <a:r>
                        <a:rPr lang="en-US" sz="1800" b="1" dirty="0">
                          <a:solidFill>
                            <a:schemeClr val="tx1"/>
                          </a:solidFill>
                        </a:rPr>
                        <a:t>Using Iteration to achieve local optimality</a:t>
                      </a:r>
                    </a:p>
                  </a:txBody>
                  <a:tcPr anchor="ctr"/>
                </a:tc>
                <a:tc>
                  <a:txBody>
                    <a:bodyPr/>
                    <a:lstStyle/>
                    <a:p>
                      <a:pPr algn="ctr"/>
                      <a:r>
                        <a:rPr lang="en-US" sz="1800" b="1" dirty="0">
                          <a:solidFill>
                            <a:schemeClr val="tx1"/>
                          </a:solidFill>
                        </a:rPr>
                        <a:t>Using Iteration to achieve local optimality</a:t>
                      </a:r>
                    </a:p>
                  </a:txBody>
                  <a:tcPr anchor="ctr"/>
                </a:tc>
                <a:extLst>
                  <a:ext uri="{0D108BD9-81ED-4DB2-BD59-A6C34878D82A}">
                    <a16:rowId xmlns:a16="http://schemas.microsoft.com/office/drawing/2014/main" val="132555204"/>
                  </a:ext>
                </a:extLst>
              </a:tr>
            </a:tbl>
          </a:graphicData>
        </a:graphic>
      </p:graphicFrame>
    </p:spTree>
    <p:extLst>
      <p:ext uri="{BB962C8B-B14F-4D97-AF65-F5344CB8AC3E}">
        <p14:creationId xmlns:p14="http://schemas.microsoft.com/office/powerpoint/2010/main" val="125142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E02-CE04-684E-B33D-0BA2E75FA0C2}"/>
              </a:ext>
            </a:extLst>
          </p:cNvPr>
          <p:cNvSpPr>
            <a:spLocks noGrp="1"/>
          </p:cNvSpPr>
          <p:nvPr>
            <p:ph type="title"/>
          </p:nvPr>
        </p:nvSpPr>
        <p:spPr>
          <a:xfrm>
            <a:off x="1141413" y="618518"/>
            <a:ext cx="9905998" cy="842420"/>
          </a:xfrm>
        </p:spPr>
        <p:txBody>
          <a:bodyPr/>
          <a:lstStyle/>
          <a:p>
            <a:r>
              <a:rPr lang="en-US" dirty="0"/>
              <a:t>Some Problem…</a:t>
            </a:r>
          </a:p>
        </p:txBody>
      </p:sp>
      <p:sp>
        <p:nvSpPr>
          <p:cNvPr id="3" name="Text Placeholder 2">
            <a:extLst>
              <a:ext uri="{FF2B5EF4-FFF2-40B4-BE49-F238E27FC236}">
                <a16:creationId xmlns:a16="http://schemas.microsoft.com/office/drawing/2014/main" id="{81AD7709-DEF0-274C-A625-1AADE34A17C6}"/>
              </a:ext>
            </a:extLst>
          </p:cNvPr>
          <p:cNvSpPr>
            <a:spLocks noGrp="1"/>
          </p:cNvSpPr>
          <p:nvPr>
            <p:ph type="body" idx="1"/>
          </p:nvPr>
        </p:nvSpPr>
        <p:spPr>
          <a:xfrm>
            <a:off x="673326" y="1193572"/>
            <a:ext cx="9905999" cy="3541714"/>
          </a:xfrm>
        </p:spPr>
        <p:txBody>
          <a:bodyPr>
            <a:normAutofit fontScale="92500" lnSpcReduction="20000"/>
          </a:bodyPr>
          <a:lstStyle/>
          <a:p>
            <a:r>
              <a:rPr lang="en-US" dirty="0"/>
              <a:t>Evaluate model’s performance</a:t>
            </a:r>
          </a:p>
          <a:p>
            <a:endParaRPr lang="en-US" dirty="0"/>
          </a:p>
          <a:p>
            <a:endParaRPr lang="en-US" dirty="0"/>
          </a:p>
          <a:p>
            <a:endParaRPr lang="en-US" dirty="0"/>
          </a:p>
          <a:p>
            <a:endParaRPr lang="en-US" dirty="0"/>
          </a:p>
          <a:p>
            <a:endParaRPr lang="en-US" dirty="0"/>
          </a:p>
          <a:p>
            <a:r>
              <a:rPr lang="en-US" dirty="0"/>
              <a:t>Determine 𝑘 value</a:t>
            </a:r>
          </a:p>
        </p:txBody>
      </p:sp>
      <p:sp>
        <p:nvSpPr>
          <p:cNvPr id="5" name="TextBox 4">
            <a:extLst>
              <a:ext uri="{FF2B5EF4-FFF2-40B4-BE49-F238E27FC236}">
                <a16:creationId xmlns:a16="http://schemas.microsoft.com/office/drawing/2014/main" id="{A102FE37-5191-AF45-8DB2-337F55D09548}"/>
              </a:ext>
            </a:extLst>
          </p:cNvPr>
          <p:cNvSpPr txBox="1"/>
          <p:nvPr/>
        </p:nvSpPr>
        <p:spPr>
          <a:xfrm>
            <a:off x="1202078" y="4587210"/>
            <a:ext cx="9784668" cy="1077218"/>
          </a:xfrm>
          <a:prstGeom prst="rect">
            <a:avLst/>
          </a:prstGeom>
          <a:noFill/>
        </p:spPr>
        <p:txBody>
          <a:bodyPr wrap="square" rtlCol="0">
            <a:spAutoFit/>
          </a:bodyPr>
          <a:lstStyle/>
          <a:p>
            <a:r>
              <a:rPr lang="en-US" sz="1600" dirty="0">
                <a:latin typeface="Helvetica" pitchFamily="2" charset="0"/>
              </a:rPr>
              <a:t>We can use either </a:t>
            </a:r>
            <a:r>
              <a:rPr lang="en-US" sz="1600" b="1" dirty="0">
                <a:solidFill>
                  <a:schemeClr val="bg2"/>
                </a:solidFill>
                <a:latin typeface="Helvetica" pitchFamily="2" charset="0"/>
              </a:rPr>
              <a:t>Elbow Method </a:t>
            </a:r>
            <a:r>
              <a:rPr lang="en-US" sz="1600" dirty="0">
                <a:latin typeface="Helvetica" pitchFamily="2" charset="0"/>
              </a:rPr>
              <a:t>or </a:t>
            </a:r>
            <a:r>
              <a:rPr lang="en-US" sz="1600" b="1" dirty="0">
                <a:solidFill>
                  <a:schemeClr val="bg2"/>
                </a:solidFill>
                <a:latin typeface="Helvetica" pitchFamily="2" charset="0"/>
              </a:rPr>
              <a:t>Silhouette Method </a:t>
            </a:r>
            <a:r>
              <a:rPr lang="en-US" sz="1600" dirty="0">
                <a:latin typeface="Helvetica" pitchFamily="2" charset="0"/>
              </a:rPr>
              <a:t>to determine the optimal value of 𝑘. </a:t>
            </a:r>
          </a:p>
          <a:p>
            <a:endParaRPr lang="en-US" sz="1600" dirty="0">
              <a:latin typeface="Helvetica" pitchFamily="2" charset="0"/>
            </a:endParaRPr>
          </a:p>
          <a:p>
            <a:r>
              <a:rPr lang="en-US" sz="1600" dirty="0">
                <a:latin typeface="Helvetica" pitchFamily="2" charset="0"/>
              </a:rPr>
              <a:t>Note that The Elbow Method and the Silhouette Method </a:t>
            </a:r>
            <a:r>
              <a:rPr lang="en-US" sz="1600" b="1" dirty="0">
                <a:solidFill>
                  <a:schemeClr val="bg2"/>
                </a:solidFill>
                <a:latin typeface="Helvetica" pitchFamily="2" charset="0"/>
              </a:rPr>
              <a:t>are not alternatives</a:t>
            </a:r>
            <a:r>
              <a:rPr lang="en-US" sz="1600" dirty="0">
                <a:latin typeface="Helvetica" pitchFamily="2" charset="0"/>
              </a:rPr>
              <a:t>: they are tools which is </a:t>
            </a:r>
            <a:r>
              <a:rPr lang="en-US" sz="1600" b="1" dirty="0">
                <a:solidFill>
                  <a:schemeClr val="bg2"/>
                </a:solidFill>
                <a:latin typeface="Helvetica" pitchFamily="2" charset="0"/>
              </a:rPr>
              <a:t>to be used together </a:t>
            </a:r>
            <a:r>
              <a:rPr lang="en-US" sz="1600" dirty="0">
                <a:latin typeface="Helvetica" pitchFamily="2" charset="0"/>
              </a:rPr>
              <a:t>to provides us with a </a:t>
            </a:r>
            <a:r>
              <a:rPr lang="en-US" sz="1600" b="1" dirty="0">
                <a:solidFill>
                  <a:schemeClr val="bg2"/>
                </a:solidFill>
                <a:latin typeface="Helvetica" pitchFamily="2" charset="0"/>
              </a:rPr>
              <a:t>more confident decision</a:t>
            </a:r>
            <a:r>
              <a:rPr lang="en-US" sz="1600" dirty="0">
                <a:latin typeface="Helvetica" pitchFamily="2" charset="0"/>
              </a:rPr>
              <a:t>.</a:t>
            </a:r>
          </a:p>
        </p:txBody>
      </p:sp>
      <p:sp>
        <p:nvSpPr>
          <p:cNvPr id="6" name="TextBox 5">
            <a:extLst>
              <a:ext uri="{FF2B5EF4-FFF2-40B4-BE49-F238E27FC236}">
                <a16:creationId xmlns:a16="http://schemas.microsoft.com/office/drawing/2014/main" id="{0922571D-08BE-3E4E-8263-8089C3BD2E34}"/>
              </a:ext>
            </a:extLst>
          </p:cNvPr>
          <p:cNvSpPr txBox="1"/>
          <p:nvPr/>
        </p:nvSpPr>
        <p:spPr>
          <a:xfrm>
            <a:off x="1141413" y="1812878"/>
            <a:ext cx="9784668" cy="2554545"/>
          </a:xfrm>
          <a:prstGeom prst="rect">
            <a:avLst/>
          </a:prstGeom>
          <a:noFill/>
        </p:spPr>
        <p:txBody>
          <a:bodyPr wrap="square" rtlCol="0">
            <a:spAutoFit/>
          </a:bodyPr>
          <a:lstStyle/>
          <a:p>
            <a:r>
              <a:rPr lang="en-US" sz="1600" dirty="0">
                <a:latin typeface="Helvetica" pitchFamily="2" charset="0"/>
              </a:rPr>
              <a:t>Both SSE (Sum of Squad Errors) and Silhouette Coefficient can be used to evaluate whether our K-Means clustering is a good one or not. </a:t>
            </a:r>
          </a:p>
          <a:p>
            <a:endParaRPr lang="en-US" sz="1600" dirty="0">
              <a:latin typeface="Helvetica" pitchFamily="2" charset="0"/>
            </a:endParaRPr>
          </a:p>
          <a:p>
            <a:pPr marL="285750" indent="-285750">
              <a:buFont typeface="Arial" panose="020B0604020202020204" pitchFamily="34" charset="0"/>
              <a:buChar char="•"/>
            </a:pPr>
            <a:r>
              <a:rPr lang="en-US" sz="1600" dirty="0">
                <a:solidFill>
                  <a:schemeClr val="tx1"/>
                </a:solidFill>
                <a:latin typeface="Helvetica" pitchFamily="2" charset="0"/>
              </a:rPr>
              <a:t>The </a:t>
            </a:r>
            <a:r>
              <a:rPr lang="en-US" sz="1600" b="1" dirty="0">
                <a:solidFill>
                  <a:schemeClr val="bg2"/>
                </a:solidFill>
                <a:latin typeface="Helvetica" pitchFamily="2" charset="0"/>
              </a:rPr>
              <a:t>smaller </a:t>
            </a:r>
            <a:r>
              <a:rPr lang="en-US" sz="1600" dirty="0">
                <a:solidFill>
                  <a:schemeClr val="tx1"/>
                </a:solidFill>
                <a:latin typeface="Helvetica" pitchFamily="2" charset="0"/>
              </a:rPr>
              <a:t>one’s SSE is, the better its clustering effect will be.</a:t>
            </a:r>
          </a:p>
          <a:p>
            <a:pPr marL="285750" indent="-285750">
              <a:buFont typeface="Arial" panose="020B0604020202020204" pitchFamily="34" charset="0"/>
              <a:buChar char="•"/>
            </a:pPr>
            <a:r>
              <a:rPr lang="en-US" sz="1600" dirty="0">
                <a:solidFill>
                  <a:schemeClr val="tx1"/>
                </a:solidFill>
                <a:latin typeface="Helvetica" pitchFamily="2" charset="0"/>
              </a:rPr>
              <a:t>The </a:t>
            </a:r>
            <a:r>
              <a:rPr lang="en-US" sz="1600" b="1" dirty="0">
                <a:solidFill>
                  <a:schemeClr val="bg2"/>
                </a:solidFill>
                <a:latin typeface="Helvetica" pitchFamily="2" charset="0"/>
              </a:rPr>
              <a:t>bigger</a:t>
            </a:r>
            <a:r>
              <a:rPr lang="en-US" sz="1600" dirty="0">
                <a:solidFill>
                  <a:schemeClr val="tx1"/>
                </a:solidFill>
                <a:latin typeface="Helvetica" pitchFamily="2" charset="0"/>
              </a:rPr>
              <a:t> one’s Silhouette Coefficient is, the better its clustering effect will be.</a:t>
            </a:r>
          </a:p>
          <a:p>
            <a:pPr marL="285750" indent="-285750">
              <a:buFont typeface="Arial" panose="020B0604020202020204" pitchFamily="34" charset="0"/>
              <a:buChar char="•"/>
            </a:pPr>
            <a:endParaRPr lang="en-US" sz="1600" dirty="0">
              <a:solidFill>
                <a:schemeClr val="tx1"/>
              </a:solidFill>
              <a:latin typeface="Helvetica" pitchFamily="2" charset="0"/>
            </a:endParaRPr>
          </a:p>
          <a:p>
            <a:r>
              <a:rPr lang="en-US" sz="1600" dirty="0">
                <a:solidFill>
                  <a:schemeClr val="tx1"/>
                </a:solidFill>
                <a:latin typeface="Helvetica" pitchFamily="2" charset="0"/>
              </a:rPr>
              <a:t>Usually, we combine these two factors to evaluate one K-Means clustering’s performance.</a:t>
            </a:r>
          </a:p>
          <a:p>
            <a:pPr marL="285750" indent="-285750">
              <a:buFont typeface="Arial" panose="020B0604020202020204" pitchFamily="34" charset="0"/>
              <a:buChar char="•"/>
            </a:pPr>
            <a:endParaRPr lang="en-US" sz="1600" dirty="0">
              <a:solidFill>
                <a:schemeClr val="tx1"/>
              </a:solidFill>
              <a:latin typeface="Helvetica" pitchFamily="2" charset="0"/>
            </a:endParaRPr>
          </a:p>
          <a:p>
            <a:pPr marL="285750" indent="-285750">
              <a:buFont typeface="Arial" panose="020B0604020202020204" pitchFamily="34" charset="0"/>
              <a:buChar char="•"/>
            </a:pPr>
            <a:endParaRPr lang="en-US" sz="1600" dirty="0">
              <a:solidFill>
                <a:schemeClr val="tx1"/>
              </a:solidFill>
              <a:latin typeface="Helvetica" pitchFamily="2" charset="0"/>
            </a:endParaRPr>
          </a:p>
          <a:p>
            <a:endParaRPr lang="en-US" sz="1600" b="1" dirty="0">
              <a:solidFill>
                <a:schemeClr val="bg2"/>
              </a:solidFill>
              <a:latin typeface="Helvetica" pitchFamily="2" charset="0"/>
            </a:endParaRPr>
          </a:p>
        </p:txBody>
      </p:sp>
      <p:sp>
        <p:nvSpPr>
          <p:cNvPr id="7" name="TextBox 6">
            <a:extLst>
              <a:ext uri="{FF2B5EF4-FFF2-40B4-BE49-F238E27FC236}">
                <a16:creationId xmlns:a16="http://schemas.microsoft.com/office/drawing/2014/main" id="{5E1A4D7F-754F-AB4B-A138-A5D20C48B3F1}"/>
              </a:ext>
            </a:extLst>
          </p:cNvPr>
          <p:cNvSpPr txBox="1"/>
          <p:nvPr/>
        </p:nvSpPr>
        <p:spPr>
          <a:xfrm>
            <a:off x="9245600" y="6328229"/>
            <a:ext cx="2423886" cy="307777"/>
          </a:xfrm>
          <a:prstGeom prst="rect">
            <a:avLst/>
          </a:prstGeom>
          <a:noFill/>
        </p:spPr>
        <p:txBody>
          <a:bodyPr wrap="square" rtlCol="0">
            <a:spAutoFit/>
          </a:bodyPr>
          <a:lstStyle/>
          <a:p>
            <a:r>
              <a:rPr lang="en-US" dirty="0"/>
              <a:t>Check </a:t>
            </a:r>
            <a:r>
              <a:rPr lang="en-US" i="1" dirty="0">
                <a:solidFill>
                  <a:schemeClr val="bg2"/>
                </a:solidFill>
              </a:rPr>
              <a:t>Jupyter Notebook</a:t>
            </a:r>
          </a:p>
        </p:txBody>
      </p:sp>
    </p:spTree>
    <p:extLst>
      <p:ext uri="{BB962C8B-B14F-4D97-AF65-F5344CB8AC3E}">
        <p14:creationId xmlns:p14="http://schemas.microsoft.com/office/powerpoint/2010/main" val="2415997310"/>
      </p:ext>
    </p:extLst>
  </p:cSld>
  <p:clrMapOvr>
    <a:masterClrMapping/>
  </p:clrMapOvr>
</p:sld>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4298</TotalTime>
  <Words>2513</Words>
  <Application>Microsoft Macintosh PowerPoint</Application>
  <PresentationFormat>Widescreen</PresentationFormat>
  <Paragraphs>255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Twentieth Century</vt:lpstr>
      <vt:lpstr>Arial</vt:lpstr>
      <vt:lpstr>Avenir</vt:lpstr>
      <vt:lpstr>Cambria Math</vt:lpstr>
      <vt:lpstr>Helvetica</vt:lpstr>
      <vt:lpstr>Circuit</vt:lpstr>
      <vt:lpstr>PowerPoint Presentation</vt:lpstr>
      <vt:lpstr>OVERVIEW</vt:lpstr>
      <vt:lpstr>Unsupervised Learning</vt:lpstr>
      <vt:lpstr>Clustering</vt:lpstr>
      <vt:lpstr>K-Means Principle</vt:lpstr>
      <vt:lpstr>K-Means Principle</vt:lpstr>
      <vt:lpstr>K-Means Algorithm</vt:lpstr>
      <vt:lpstr>K-Means Principle and Algorithm</vt:lpstr>
      <vt:lpstr>Some Problem…</vt:lpstr>
      <vt:lpstr>Problem Resolving &amp; Implementation</vt:lpstr>
      <vt:lpstr>Improvements</vt:lpstr>
      <vt:lpstr>Resolving issues: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 Shameela Essack</dc:creator>
  <cp:lastModifiedBy>Tom-Lu</cp:lastModifiedBy>
  <cp:revision>22</cp:revision>
  <dcterms:created xsi:type="dcterms:W3CDTF">2020-09-22T10:35:01Z</dcterms:created>
  <dcterms:modified xsi:type="dcterms:W3CDTF">2022-03-16T13:00:11Z</dcterms:modified>
</cp:coreProperties>
</file>