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59" r:id="rId6"/>
    <p:sldId id="265" r:id="rId7"/>
    <p:sldId id="260" r:id="rId8"/>
    <p:sldId id="267" r:id="rId9"/>
    <p:sldId id="269" r:id="rId10"/>
    <p:sldId id="270" r:id="rId11"/>
    <p:sldId id="271" r:id="rId12"/>
    <p:sldId id="268" r:id="rId13"/>
    <p:sldId id="261" r:id="rId14"/>
    <p:sldId id="264" r:id="rId15"/>
    <p:sldId id="262" r:id="rId16"/>
    <p:sldId id="26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sO1B3PxuK7F4XI2Op/As+CHU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5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5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eart%20Diseas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wired.co.uk/magazine/archive/2016/04/features/ai-cancer-drugs-berg-pharma-startu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015" y="13228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2937350" y="4164663"/>
            <a:ext cx="7015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Data science in the medical industry</a:t>
            </a:r>
            <a:endParaRPr sz="2400" dirty="0"/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 l="15083" t="29978" r="15020" b="27322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l="18881" r="21873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73C-E94E-4374-B480-0CE09031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feature selection: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61DB-D81B-4731-B456-9AB7DF223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5FA7D-9AAE-49BD-B9CD-B0B12F9E5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5" b="1365"/>
          <a:stretch/>
        </p:blipFill>
        <p:spPr>
          <a:xfrm>
            <a:off x="1141412" y="2249487"/>
            <a:ext cx="6669919" cy="33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36C3-6B85-48AA-AB8A-A6ADC88E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Backward Feature Elimination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F42F-C857-4246-AD8A-3F54175A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CD247A-C6C4-449C-BBA8-827DF8ED7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2" t="38059" r="51613" b="28807"/>
          <a:stretch/>
        </p:blipFill>
        <p:spPr>
          <a:xfrm>
            <a:off x="993929" y="2097088"/>
            <a:ext cx="4757943" cy="2271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772C3D-6C6F-4DCB-9398-C0AC023AB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83" y="3429000"/>
            <a:ext cx="303889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AB15-FC1E-45C8-8A40-E681F28C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7D52-FA0E-488F-AD8F-97FE2B5C1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 confusion matrix?</a:t>
            </a:r>
          </a:p>
        </p:txBody>
      </p:sp>
      <p:pic>
        <p:nvPicPr>
          <p:cNvPr id="5" name="Picture 4" descr="Table, timeline&#10;&#10;Description automatically generated">
            <a:extLst>
              <a:ext uri="{FF2B5EF4-FFF2-40B4-BE49-F238E27FC236}">
                <a16:creationId xmlns:a16="http://schemas.microsoft.com/office/drawing/2014/main" id="{9F1CABDD-C408-4068-980A-2A534525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56" y="3301026"/>
            <a:ext cx="4965617" cy="2347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BAF56-E419-4FFE-958D-36C6ED06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64" t="4709" r="12419" b="64953"/>
          <a:stretch/>
        </p:blipFill>
        <p:spPr>
          <a:xfrm>
            <a:off x="6335372" y="324466"/>
            <a:ext cx="4342459" cy="2079522"/>
          </a:xfrm>
          <a:prstGeom prst="rect">
            <a:avLst/>
          </a:prstGeom>
        </p:spPr>
      </p:pic>
      <p:pic>
        <p:nvPicPr>
          <p:cNvPr id="1026" name="Picture 2" descr="accuracy">
            <a:extLst>
              <a:ext uri="{FF2B5EF4-FFF2-40B4-BE49-F238E27FC236}">
                <a16:creationId xmlns:a16="http://schemas.microsoft.com/office/drawing/2014/main" id="{66E6CA72-A413-459A-B109-998A56AC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13" y="3596481"/>
            <a:ext cx="4834426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1141412" y="17020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Exponential Decay</a:t>
            </a:r>
            <a:endParaRPr dirty="0"/>
          </a:p>
        </p:txBody>
      </p:sp>
      <p:sp>
        <p:nvSpPr>
          <p:cNvPr id="271" name="Google Shape;271;p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Let’s say we are looking mRNA decay.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F99A2-A4E2-4B91-8DE0-32F28C70E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16" r="36038"/>
          <a:stretch/>
        </p:blipFill>
        <p:spPr>
          <a:xfrm>
            <a:off x="1116831" y="1319649"/>
            <a:ext cx="4893784" cy="929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DABF0-8E2D-49A1-9689-AD7A43AB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31" y="2893456"/>
            <a:ext cx="6068272" cy="400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B43A0-3EDC-448D-905B-35DE978F6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84" y="2863959"/>
            <a:ext cx="4315427" cy="2927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AC51B-18E2-40F1-944A-C164F3DB11C1}"/>
              </a:ext>
            </a:extLst>
          </p:cNvPr>
          <p:cNvSpPr txBox="1"/>
          <p:nvPr/>
        </p:nvSpPr>
        <p:spPr>
          <a:xfrm>
            <a:off x="7185104" y="1061884"/>
            <a:ext cx="4451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Solutions converge to zero, which is the steady-state  This would represent a decay of mRNA. If x was an mRNA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Accuracy/ Similarity scores</a:t>
            </a:r>
            <a:endParaRPr dirty="0"/>
          </a:p>
        </p:txBody>
      </p:sp>
      <p:sp>
        <p:nvSpPr>
          <p:cNvPr id="291" name="Google Shape;291;p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EEDE73A-2BAE-48C2-8330-BF3E3F4A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4" y="1364367"/>
            <a:ext cx="5695599" cy="357398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25B156-7C54-4710-9487-DCFD1D603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67" y="1342244"/>
            <a:ext cx="47053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"/>
          <p:cNvSpPr txBox="1">
            <a:spLocks noGrp="1"/>
          </p:cNvSpPr>
          <p:nvPr>
            <p:ph type="title"/>
          </p:nvPr>
        </p:nvSpPr>
        <p:spPr>
          <a:xfrm>
            <a:off x="1013445" y="5665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Heart Disease </a:t>
            </a:r>
            <a:endParaRPr dirty="0"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1013444" y="1658143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dirty="0">
                <a:hlinkClick r:id="rId3" action="ppaction://hlinkfile"/>
              </a:rPr>
              <a:t>Heart Disease.html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dirty="0">
                <a:hlinkClick r:id="rId4"/>
              </a:rPr>
              <a:t>https://www.kaggle.com/datasets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>
            <a:spLocks noGrp="1"/>
          </p:cNvSpPr>
          <p:nvPr>
            <p:ph type="title"/>
          </p:nvPr>
        </p:nvSpPr>
        <p:spPr>
          <a:xfrm>
            <a:off x="1143001" y="33118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Quiz time!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0E5C8-7DC3-419C-9F0E-1E5111BDA32D}"/>
              </a:ext>
            </a:extLst>
          </p:cNvPr>
          <p:cNvSpPr txBox="1"/>
          <p:nvPr/>
        </p:nvSpPr>
        <p:spPr>
          <a:xfrm>
            <a:off x="1312605" y="1655861"/>
            <a:ext cx="700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https://create.kahoot.it/details/699687c0-be57-4b15-8945-a4a2a4b9f53b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141412" y="28643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OVERVIEW</a:t>
            </a:r>
            <a:endParaRPr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1141412" y="1936751"/>
            <a:ext cx="9905999" cy="409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3400" indent="-342900">
              <a:buSzPts val="3000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 An insight into genetic information</a:t>
            </a:r>
          </a:p>
          <a:p>
            <a:pPr marL="533400" indent="-342900">
              <a:buSzPts val="3000"/>
            </a:pPr>
            <a:r>
              <a:rPr lang="en-GB" dirty="0">
                <a:latin typeface="Avenir"/>
                <a:ea typeface="Avenir"/>
                <a:cs typeface="Avenir"/>
                <a:sym typeface="Avenir"/>
              </a:rPr>
              <a:t>Gene regulation and modelling</a:t>
            </a:r>
          </a:p>
          <a:p>
            <a:pPr marL="533400" indent="-342900">
              <a:buSzPts val="3000"/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Exponential decay demonstrated</a:t>
            </a:r>
          </a:p>
          <a:p>
            <a:pPr marL="533400" indent="-342900">
              <a:buSzPts val="3000"/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Analysing heart disease data</a:t>
            </a:r>
          </a:p>
          <a:p>
            <a:pPr marL="533400" indent="-342900">
              <a:buSzPts val="3000"/>
            </a:pPr>
            <a:r>
              <a:rPr lang="en-GB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Quiz!</a:t>
            </a:r>
          </a:p>
          <a:p>
            <a:pPr marL="533400" indent="-342900">
              <a:buSzPts val="3000"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5346-98B9-48B6-AF7C-2EC1682C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uses of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419F-6AD0-402B-B661-709C225C8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The drug </a:t>
            </a:r>
            <a:r>
              <a:rPr lang="en-GB" b="0" i="0" u="none" strike="noStrike" dirty="0">
                <a:solidFill>
                  <a:srgbClr val="00C0EB"/>
                </a:solidFill>
                <a:effectLst/>
                <a:latin typeface="Open Sans" panose="020B0606030504020204" pitchFamily="34" charset="0"/>
                <a:hlinkClick r:id="rId2"/>
              </a:rPr>
              <a:t>BPM 31510</a:t>
            </a:r>
            <a:r>
              <a:rPr lang="en-GB" u="none" strike="noStrike" dirty="0">
                <a:solidFill>
                  <a:srgbClr val="000000"/>
                </a:solidFill>
                <a:latin typeface="Open Sans" panose="020B0606030504020204" pitchFamily="34" charset="0"/>
              </a:rPr>
              <a:t> was discovered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which detects and triggers the natural death of cells damaged by the disease. Helps against cancer.</a:t>
            </a:r>
          </a:p>
          <a:p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Data science has helped make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human cells resistant </a:t>
            </a: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to </a:t>
            </a:r>
            <a:r>
              <a:rPr lang="en-GB" dirty="0" err="1">
                <a:solidFill>
                  <a:srgbClr val="000000"/>
                </a:solidFill>
                <a:latin typeface="Open Sans" panose="020B0606030504020204" pitchFamily="34" charset="0"/>
              </a:rPr>
              <a:t>ebola</a:t>
            </a: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 virus.</a:t>
            </a:r>
          </a:p>
          <a:p>
            <a:pPr marL="85725" indent="0">
              <a:buNone/>
            </a:pPr>
            <a:endParaRPr lang="en-GB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BB2C5BD-1BF0-4779-AD66-DBD77306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292" y="-19916"/>
            <a:ext cx="2467180" cy="219566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1DAC168-8922-495E-8A92-0A926FF5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667" y="4531260"/>
            <a:ext cx="2467180" cy="21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1143001" y="31319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How is data science used in the medical field?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59523" y="1600200"/>
            <a:ext cx="8510954" cy="5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 human body contains 37.2 million cells.</a:t>
            </a:r>
          </a:p>
          <a:p>
            <a:endParaRPr lang="en-GB" dirty="0"/>
          </a:p>
          <a:p>
            <a:pPr algn="r"/>
            <a:endParaRPr lang="en-GB" dirty="0"/>
          </a:p>
          <a:p>
            <a:r>
              <a:rPr lang="en-US" altLang="en-US" dirty="0"/>
              <a:t>There exists many types of macromolecules </a:t>
            </a:r>
          </a:p>
          <a:p>
            <a:endParaRPr lang="en-US" altLang="en-US" dirty="0"/>
          </a:p>
          <a:p>
            <a:r>
              <a:rPr lang="en-US" altLang="en-US" dirty="0"/>
              <a:t>DNA, RNA, and proteins are examples of macromolecule composing cells.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DNA &amp;RNA are composed of Nucleotides (nucleic acid molecules):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There are two types of bases: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b="1" dirty="0"/>
              <a:t>Pyrimidines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Cytosine (C)    </a:t>
            </a:r>
            <a:r>
              <a:rPr lang="en-US" altLang="en-US" dirty="0"/>
              <a:t>	(DNA &amp; RNA)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Thymine (T)    </a:t>
            </a:r>
            <a:r>
              <a:rPr lang="en-US" altLang="en-US" dirty="0"/>
              <a:t>              (DNA)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Uracil (U)</a:t>
            </a:r>
            <a:r>
              <a:rPr lang="en-US" altLang="en-US" dirty="0"/>
              <a:t>		(RNA)</a:t>
            </a:r>
          </a:p>
          <a:p>
            <a:pPr lvl="3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b="1" dirty="0"/>
              <a:t>Purines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Adenine (A)</a:t>
            </a:r>
            <a:r>
              <a:rPr lang="en-US" altLang="en-US" dirty="0"/>
              <a:t>	(DNA &amp; RNA)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Guanine (G)</a:t>
            </a:r>
            <a:r>
              <a:rPr lang="en-US" altLang="en-US" dirty="0"/>
              <a:t>	(DNA &amp; RNA)</a:t>
            </a:r>
          </a:p>
          <a:p>
            <a:endParaRPr lang="en-US" altLang="en-US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9A46B-3BAF-4532-A4BF-6D588866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1909234"/>
            <a:ext cx="3510159" cy="3701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 txBox="1">
            <a:spLocks noGrp="1"/>
          </p:cNvSpPr>
          <p:nvPr>
            <p:ph type="title"/>
          </p:nvPr>
        </p:nvSpPr>
        <p:spPr>
          <a:xfrm>
            <a:off x="1143000" y="-7696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Transcription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06B7A-9355-4B60-992C-F282AA934F80}"/>
              </a:ext>
            </a:extLst>
          </p:cNvPr>
          <p:cNvSpPr txBox="1"/>
          <p:nvPr/>
        </p:nvSpPr>
        <p:spPr>
          <a:xfrm>
            <a:off x="1391263" y="1150881"/>
            <a:ext cx="94094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Transcription</a:t>
            </a:r>
            <a:r>
              <a:rPr lang="en-GB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the process of copying a segment of DNA into RNA</a:t>
            </a:r>
          </a:p>
          <a:p>
            <a:endParaRPr lang="en-GB" alt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en-US" dirty="0"/>
              <a:t>Transcription evolves through 4 steps:</a:t>
            </a:r>
          </a:p>
          <a:p>
            <a:pPr lvl="1"/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Initiation </a:t>
            </a:r>
            <a:r>
              <a:rPr lang="en-US" altLang="en-US" dirty="0"/>
              <a:t>– the DNA macromolecule opens and an enzyme (RNA polymerase) binds with the promoter of the template strand.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Elongation</a:t>
            </a:r>
            <a:r>
              <a:rPr lang="en-US" altLang="en-US" dirty="0"/>
              <a:t> – RNA polymerase processes each nucleotide on the DNA template strand to produce an mRNA (messenger RNA).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Termination</a:t>
            </a:r>
            <a:r>
              <a:rPr lang="en-US" altLang="en-US" dirty="0"/>
              <a:t> – the transcription stops either when meeting a “Rho” protein factor or a loop at the end of the DNA strand.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Processing</a:t>
            </a:r>
            <a:r>
              <a:rPr lang="en-US" altLang="en-US" dirty="0"/>
              <a:t> – the newly created mRNA macromolecule is processed by removing the introns and slicing the exons together so that only regions coding for proteins are maintained.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DDE9FC-8F28-41FB-87FE-125A5CC7D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13"/>
          <a:stretch/>
        </p:blipFill>
        <p:spPr bwMode="auto">
          <a:xfrm>
            <a:off x="9704437" y="136464"/>
            <a:ext cx="1794387" cy="16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1E37-C947-419D-9E87-93A54546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an mRNA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7013F-8B61-4D6A-B7F2-DA3184B17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2800" dirty="0"/>
              <a:t>Given the sequence (template strand): </a:t>
            </a:r>
            <a:br>
              <a:rPr lang="en-US" sz="28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3’-CTGAATCGAT-5’</a:t>
            </a:r>
            <a:br>
              <a:rPr lang="en-US" sz="2800" dirty="0"/>
            </a:br>
            <a:br>
              <a:rPr lang="en-US" dirty="0"/>
            </a:br>
            <a:r>
              <a:rPr lang="en-US" dirty="0"/>
              <a:t>The mRNA sequence  is obtained by substituting the nucleotides following the rule: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G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 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U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A: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/>
            </a:br>
            <a:r>
              <a:rPr lang="en-US" dirty="0"/>
              <a:t>  We get: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GACUUAGCUA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8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1141413" y="3074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GB" dirty="0"/>
              <a:t>Feature Selection Methods</a:t>
            </a:r>
            <a:endParaRPr dirty="0"/>
          </a:p>
        </p:txBody>
      </p:sp>
      <p:pic>
        <p:nvPicPr>
          <p:cNvPr id="11" name="Picture 2" descr="C:\Users\ibichindaritz\Laptop\UWTLaptop\Isabelle\research\papers\ICDM2010\Images\uglyduckling3.jpg">
            <a:extLst>
              <a:ext uri="{FF2B5EF4-FFF2-40B4-BE49-F238E27FC236}">
                <a16:creationId xmlns:a16="http://schemas.microsoft.com/office/drawing/2014/main" id="{6A238439-EBDD-4F6E-AD02-C1E8AA3E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713" y="2651368"/>
            <a:ext cx="2937080" cy="195805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1466A2-4A39-45A3-BEEE-8C795B3E7378}"/>
              </a:ext>
            </a:extLst>
          </p:cNvPr>
          <p:cNvSpPr txBox="1"/>
          <p:nvPr/>
        </p:nvSpPr>
        <p:spPr>
          <a:xfrm>
            <a:off x="1010854" y="1969812"/>
            <a:ext cx="972597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r>
              <a:rPr lang="en-GB" sz="1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methods are intended to reduce the number of input variables to those that are believed to be most useful to a model in order to predict the target variable.</a:t>
            </a:r>
          </a:p>
          <a:p>
            <a:endParaRPr lang="en-GB" dirty="0">
              <a:solidFill>
                <a:srgbClr val="555555"/>
              </a:solidFill>
              <a:latin typeface="Helvetica Neue"/>
            </a:endParaRPr>
          </a:p>
          <a:p>
            <a:r>
              <a:rPr lang="en-GB" sz="1600" b="1" dirty="0">
                <a:solidFill>
                  <a:srgbClr val="555555"/>
                </a:solidFill>
                <a:latin typeface="Helvetica Neue"/>
              </a:rPr>
              <a:t>Why?</a:t>
            </a:r>
          </a:p>
          <a:p>
            <a:endParaRPr lang="en-GB" sz="1600" b="1" dirty="0">
              <a:solidFill>
                <a:srgbClr val="555555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Features may be redundant</a:t>
            </a:r>
            <a:endParaRPr lang="en-GB" altLang="en-US" sz="1600" b="1" dirty="0">
              <a:solidFill>
                <a:srgbClr val="555555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Features may be irrelevant</a:t>
            </a:r>
            <a:endParaRPr lang="en-GB" altLang="en-US" sz="1600" b="1" dirty="0">
              <a:solidFill>
                <a:srgbClr val="555555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55555"/>
              </a:solidFill>
              <a:latin typeface="Helvetica Neue"/>
            </a:endParaRPr>
          </a:p>
          <a:p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</a:rPr>
              <a:t>Search problem – N features 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2</a:t>
            </a:r>
            <a:r>
              <a:rPr lang="en-US" altLang="en-US" sz="1800" baseline="300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altLang="en-US" sz="18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subsets possible.</a:t>
            </a:r>
          </a:p>
          <a:p>
            <a:endParaRPr lang="en-US" altLang="en-US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555555"/>
              </a:solidFill>
              <a:latin typeface="Helvetica Neue"/>
            </a:endParaRPr>
          </a:p>
          <a:p>
            <a:endParaRPr lang="en-GB" dirty="0">
              <a:solidFill>
                <a:srgbClr val="555555"/>
              </a:solidFill>
              <a:latin typeface="Helvetica Neue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29E2-630F-4CBE-A5B9-CEC66B7B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used for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BA17-4209-46CE-BB37-9A62C781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055660"/>
            <a:ext cx="9905999" cy="3541714"/>
          </a:xfrm>
        </p:spPr>
        <p:txBody>
          <a:bodyPr/>
          <a:lstStyle/>
          <a:p>
            <a:pPr lvl="1"/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Filter methods </a:t>
            </a:r>
            <a:r>
              <a:rPr lang="en-US" altLang="en-US" dirty="0"/>
              <a:t>where features are selected independently from the data analysis task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Wrapper methods </a:t>
            </a:r>
            <a:r>
              <a:rPr lang="en-US" altLang="en-US" dirty="0"/>
              <a:t>where features are selected based on the resulting performance in the data analysis task (BMA)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Embedded methods </a:t>
            </a:r>
            <a:r>
              <a:rPr lang="en-US" altLang="en-US" dirty="0"/>
              <a:t>where feature selection is performed during the data analysis task (no as preprocessing).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555555"/>
              </a:solidFill>
              <a:latin typeface="Helvetica Neu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6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AD9-D625-47A4-8B3B-435CDB8E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516194"/>
            <a:ext cx="9905999" cy="5275007"/>
          </a:xfrm>
        </p:spPr>
        <p:txBody>
          <a:bodyPr/>
          <a:lstStyle/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Filter Methods techniques : 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Filter methods pick up the key details of the features measured by </a:t>
            </a:r>
            <a:r>
              <a:rPr lang="en-GB" sz="1600" dirty="0">
                <a:solidFill>
                  <a:srgbClr val="222222"/>
                </a:solidFill>
                <a:latin typeface="Lato" panose="020F0502020204030203" pitchFamily="34" charset="0"/>
              </a:rPr>
              <a:t>univariate statistics: 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Chi-square Test,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Fisher’s Score, Correlation Coefficient</a:t>
            </a:r>
            <a:endParaRPr lang="en-GB" sz="16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GB" sz="2000" b="1" i="0" dirty="0">
              <a:solidFill>
                <a:schemeClr val="bg2">
                  <a:lumMod val="75000"/>
                </a:schemeClr>
              </a:solidFill>
              <a:effectLst/>
              <a:latin typeface="Lato" panose="020F0502020204030203" pitchFamily="34" charset="0"/>
            </a:endParaRPr>
          </a:p>
          <a:p>
            <a:r>
              <a:rPr lang="en-GB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Wrapper Methods Techniques: 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Wrappers require some method to search the space of all possible subsets of features. The feature selection process is based on a specific machine learning algorithm that we are trying to fit on a given </a:t>
            </a:r>
            <a:r>
              <a:rPr lang="en-GB" sz="1600" dirty="0">
                <a:solidFill>
                  <a:srgbClr val="222222"/>
                </a:solidFill>
                <a:latin typeface="Lato" panose="020F0502020204030203" pitchFamily="34" charset="0"/>
              </a:rPr>
              <a:t>dataset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. 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Forward Feature Selection, Backward Feature Elimination</a:t>
            </a:r>
            <a:endParaRPr lang="en-GB" sz="16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GB" sz="1600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GB" sz="16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GB" sz="1600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GB" sz="1600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GB" sz="1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78614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608</Words>
  <Application>Microsoft Office PowerPoint</Application>
  <PresentationFormat>Widescreen</PresentationFormat>
  <Paragraphs>95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Avenir</vt:lpstr>
      <vt:lpstr>Helvetica Neue</vt:lpstr>
      <vt:lpstr>Lato</vt:lpstr>
      <vt:lpstr>Open Sans</vt:lpstr>
      <vt:lpstr>Twentieth Century</vt:lpstr>
      <vt:lpstr>Circuit</vt:lpstr>
      <vt:lpstr>PowerPoint Presentation</vt:lpstr>
      <vt:lpstr>OVERVIEW</vt:lpstr>
      <vt:lpstr>Major uses of data science</vt:lpstr>
      <vt:lpstr>How is data science used in the medical field?</vt:lpstr>
      <vt:lpstr>Transcription</vt:lpstr>
      <vt:lpstr>Obtaining an mRNA sequence</vt:lpstr>
      <vt:lpstr>Feature Selection Methods</vt:lpstr>
      <vt:lpstr>Methods used for feature selection</vt:lpstr>
      <vt:lpstr>PowerPoint Presentation</vt:lpstr>
      <vt:lpstr>Forward feature selection:</vt:lpstr>
      <vt:lpstr>Backward Feature Elimination</vt:lpstr>
      <vt:lpstr>Confusion Matrix</vt:lpstr>
      <vt:lpstr>Exponential Decay</vt:lpstr>
      <vt:lpstr>Accuracy/ Similarity scores</vt:lpstr>
      <vt:lpstr>Heart Disease </vt:lpstr>
      <vt:lpstr>Quiz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Mahru Ahmad</cp:lastModifiedBy>
  <cp:revision>18</cp:revision>
  <dcterms:created xsi:type="dcterms:W3CDTF">2020-09-22T10:35:01Z</dcterms:created>
  <dcterms:modified xsi:type="dcterms:W3CDTF">2022-03-28T15:52:46Z</dcterms:modified>
</cp:coreProperties>
</file>