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dxjljBffkUcecdcrOUV4VQJRp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3dcaf09e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f3dcaf09ec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3dcaf09e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f3dcaf09ec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dcaf09e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f3dcaf09ec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afd507de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11afd507de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afd507de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1afd507de5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3dcaf09e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f3dcaf09ec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760c8ce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12760c8ce9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3dcaf09e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f3dcaf09ec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3d232016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f3d232016a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08500e6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1208500e61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dcaf09e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f3dcaf09e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08500e61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08500e6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08500e61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08500e6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2e587fb3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2e587fb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2e587fdd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2e587fd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304d146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304d14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304d1466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304d146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760c8ce9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760c8ce9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304d1466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304d146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304d1466c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304d146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304d1466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304d146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a563b7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22a563b72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c7dde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0ec7dde48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3dcaf09e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f3dcaf09e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dcaf09e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f3dcaf09ec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3dcaf09e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f3dcaf09ec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dcaf09e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f3dcaf09ec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3dcaf09e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f3dcaf09ec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D34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416015" y="4221652"/>
            <a:ext cx="70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</a:t>
            </a: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r>
            <a:r>
              <a:rPr b="0" i="0" lang="en-US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Reinforcement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b="27321" l="15083" r="15020" t="29978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b="0" l="18881" r="21872" t="0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3dcaf09ec_1_6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Bellman’s equation</a:t>
            </a:r>
            <a:endParaRPr/>
          </a:p>
        </p:txBody>
      </p:sp>
      <p:sp>
        <p:nvSpPr>
          <p:cNvPr id="299" name="Google Shape;299;gf3dcaf09ec_1_60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0" name="Google Shape;300;gf3dcaf09ec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75" y="1806225"/>
            <a:ext cx="3430300" cy="26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3dcaf09ec_1_67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Bellman’s equation</a:t>
            </a:r>
            <a:endParaRPr/>
          </a:p>
        </p:txBody>
      </p:sp>
      <p:sp>
        <p:nvSpPr>
          <p:cNvPr id="306" name="Google Shape;306;gf3dcaf09ec_1_67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gf3dcaf09ec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2808950"/>
            <a:ext cx="8839200" cy="209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3dcaf09ec_1_74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Bellman’s equation</a:t>
            </a:r>
            <a:endParaRPr/>
          </a:p>
        </p:txBody>
      </p:sp>
      <p:sp>
        <p:nvSpPr>
          <p:cNvPr id="313" name="Google Shape;313;gf3dcaf09ec_1_74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4" name="Google Shape;314;gf3dcaf09ec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2805128"/>
            <a:ext cx="7468325" cy="15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afd507de5_1_1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Exploration vs Exploitation</a:t>
            </a:r>
            <a:endParaRPr/>
          </a:p>
        </p:txBody>
      </p:sp>
      <p:sp>
        <p:nvSpPr>
          <p:cNvPr id="320" name="Google Shape;320;g11afd507de5_1_11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1" name="Google Shape;321;g11afd507de5_1_1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Exploration: Choose non-optimal actions to refine estimate of their values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Exploitation: Select optimal actions based on current estimate (which may be inaccurate)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afd507de5_1_1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Exploration vs Exploitation</a:t>
            </a:r>
            <a:endParaRPr/>
          </a:p>
        </p:txBody>
      </p:sp>
      <p:sp>
        <p:nvSpPr>
          <p:cNvPr id="327" name="Google Shape;327;g11afd507de5_1_19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g11afd507de5_1_1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Epsilon Greedy:</a:t>
            </a:r>
            <a:r>
              <a:rPr lang="en-US" sz="2100">
                <a:latin typeface="Montserrat"/>
                <a:ea typeface="Montserrat"/>
                <a:cs typeface="Montserrat"/>
                <a:sym typeface="Montserrat"/>
              </a:rPr>
              <a:t>Probability ε of choosing a random action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9" name="Google Shape;329;g11afd507de5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00" y="3352325"/>
            <a:ext cx="4584501" cy="24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3dcaf09ec_1_8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Q Learning:</a:t>
            </a:r>
            <a:endParaRPr/>
          </a:p>
        </p:txBody>
      </p:sp>
      <p:sp>
        <p:nvSpPr>
          <p:cNvPr id="335" name="Google Shape;335;gf3dcaf09ec_1_81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6" name="Google Shape;336;gf3dcaf09ec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938325"/>
            <a:ext cx="4733925" cy="31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760c8ce9c_1_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Q-Learning:</a:t>
            </a:r>
            <a:endParaRPr/>
          </a:p>
        </p:txBody>
      </p:sp>
      <p:sp>
        <p:nvSpPr>
          <p:cNvPr id="342" name="Google Shape;342;g12760c8ce9c_1_1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3" name="Google Shape;343;g12760c8ce9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13" y="4295500"/>
            <a:ext cx="97250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2760c8ce9c_1_1"/>
          <p:cNvPicPr preferRelativeResize="0"/>
          <p:nvPr/>
        </p:nvPicPr>
        <p:blipFill rotWithShape="1">
          <a:blip r:embed="rId4">
            <a:alphaModFix/>
          </a:blip>
          <a:srcRect b="0" l="0" r="0" t="47368"/>
          <a:stretch/>
        </p:blipFill>
        <p:spPr>
          <a:xfrm>
            <a:off x="1898275" y="3010375"/>
            <a:ext cx="7468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dcaf09ec_1_95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Q-Learning:</a:t>
            </a:r>
            <a:endParaRPr/>
          </a:p>
        </p:txBody>
      </p:sp>
      <p:sp>
        <p:nvSpPr>
          <p:cNvPr id="350" name="Google Shape;350;gf3dcaf09ec_1_95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1" name="Google Shape;351;gf3dcaf09ec_1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666625"/>
            <a:ext cx="9360412" cy="38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3d232016a_1_14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Double Q Learning</a:t>
            </a:r>
            <a:endParaRPr/>
          </a:p>
        </p:txBody>
      </p:sp>
      <p:sp>
        <p:nvSpPr>
          <p:cNvPr id="357" name="Google Shape;357;gf3d232016a_1_14"/>
          <p:cNvSpPr txBox="1"/>
          <p:nvPr>
            <p:ph idx="1" type="body"/>
          </p:nvPr>
        </p:nvSpPr>
        <p:spPr>
          <a:xfrm>
            <a:off x="998537" y="22923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Maximization bias: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8" name="Google Shape;358;gf3d232016a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800" y="3957906"/>
            <a:ext cx="7328750" cy="19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08500e613_0_7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Double Q Learning</a:t>
            </a:r>
            <a:endParaRPr/>
          </a:p>
        </p:txBody>
      </p:sp>
      <p:sp>
        <p:nvSpPr>
          <p:cNvPr id="364" name="Google Shape;364;g1208500e613_0_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Solution:Have two Q-tables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dcaf09ec_1_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Reference</a:t>
            </a:r>
            <a:endParaRPr/>
          </a:p>
        </p:txBody>
      </p:sp>
      <p:sp>
        <p:nvSpPr>
          <p:cNvPr id="245" name="Google Shape;245;gf3dcaf09ec_1_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Reinforcement Learning: An Intro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duction b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y Andrew Barto and Richard S. Sutton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08500e613_0_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 Learning</a:t>
            </a:r>
            <a:endParaRPr/>
          </a:p>
        </p:txBody>
      </p:sp>
      <p:sp>
        <p:nvSpPr>
          <p:cNvPr id="370" name="Google Shape;370;g1208500e613_0_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g1208500e61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88" y="1743288"/>
            <a:ext cx="957262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08500e613_0_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 Learning</a:t>
            </a:r>
            <a:endParaRPr/>
          </a:p>
        </p:txBody>
      </p:sp>
      <p:sp>
        <p:nvSpPr>
          <p:cNvPr id="377" name="Google Shape;377;g1208500e613_0_1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g1208500e61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13" y="2249475"/>
            <a:ext cx="70008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2e587fb36_0_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DQN: Deep learning meets reinforcement learning</a:t>
            </a:r>
            <a:endParaRPr/>
          </a:p>
        </p:txBody>
      </p:sp>
      <p:sp>
        <p:nvSpPr>
          <p:cNvPr id="384" name="Google Shape;384;g122e587fb36_0_11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Use neural networks to approximate q functions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Experience replay:</a:t>
            </a:r>
            <a:endParaRPr/>
          </a:p>
        </p:txBody>
      </p:sp>
      <p:pic>
        <p:nvPicPr>
          <p:cNvPr id="385" name="Google Shape;385;g122e587fb3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13" y="3234038"/>
            <a:ext cx="62007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2e587fdd3_1_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DQN: Deep learning meets reinforcement learning</a:t>
            </a:r>
            <a:endParaRPr/>
          </a:p>
        </p:txBody>
      </p:sp>
      <p:sp>
        <p:nvSpPr>
          <p:cNvPr id="391" name="Google Shape;391;g122e587fdd3_1_1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t/>
            </a:r>
            <a:endParaRPr/>
          </a:p>
        </p:txBody>
      </p:sp>
      <p:pic>
        <p:nvPicPr>
          <p:cNvPr id="392" name="Google Shape;392;g122e587fdd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25" y="1835850"/>
            <a:ext cx="80962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304d1466c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sp>
        <p:nvSpPr>
          <p:cNvPr id="398" name="Google Shape;398;g12304d1466c_0_0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Policy as a neural network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Softmax for probabilities: Converge to deterministic policy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304d1466c_0_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sp>
        <p:nvSpPr>
          <p:cNvPr id="404" name="Google Shape;404;g12304d1466c_0_6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Objective: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Optimization via gradient ascent:</a:t>
            </a:r>
            <a:endParaRPr/>
          </a:p>
        </p:txBody>
      </p:sp>
      <p:pic>
        <p:nvPicPr>
          <p:cNvPr id="405" name="Google Shape;405;g12304d1466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63" y="1830887"/>
            <a:ext cx="4991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2304d1466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925" y="2971812"/>
            <a:ext cx="42005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760c8ce9c_1_17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Objective: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Optimization via gradient ascent: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t/>
            </a:r>
            <a:endParaRPr/>
          </a:p>
        </p:txBody>
      </p:sp>
      <p:sp>
        <p:nvSpPr>
          <p:cNvPr id="412" name="Google Shape;412;g12760c8ce9c_1_1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pic>
        <p:nvPicPr>
          <p:cNvPr id="413" name="Google Shape;413;g12760c8ce9c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63" y="1830887"/>
            <a:ext cx="4991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12760c8ce9c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925" y="2971812"/>
            <a:ext cx="4200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12760c8ce9c_1_17"/>
          <p:cNvPicPr preferRelativeResize="0"/>
          <p:nvPr/>
        </p:nvPicPr>
        <p:blipFill rotWithShape="1">
          <a:blip r:embed="rId5">
            <a:alphaModFix/>
          </a:blip>
          <a:srcRect b="46268" l="0" r="0" t="0"/>
          <a:stretch/>
        </p:blipFill>
        <p:spPr>
          <a:xfrm>
            <a:off x="1843075" y="4571925"/>
            <a:ext cx="7886701" cy="10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304d1466c_0_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sp>
        <p:nvSpPr>
          <p:cNvPr id="421" name="Google Shape;421;g12304d1466c_0_18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rPr lang="en-US"/>
              <a:t>The logarithm Trick</a:t>
            </a:r>
            <a:r>
              <a:rPr lang="en-US"/>
              <a:t>:</a:t>
            </a:r>
            <a:endParaRPr/>
          </a:p>
        </p:txBody>
      </p:sp>
      <p:pic>
        <p:nvPicPr>
          <p:cNvPr id="422" name="Google Shape;422;g12304d1466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9251"/>
            <a:ext cx="12192002" cy="141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2304d1466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775" y="4138746"/>
            <a:ext cx="5182575" cy="7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304d1466c_0_3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sp>
        <p:nvSpPr>
          <p:cNvPr id="429" name="Google Shape;429;g12304d1466c_0_35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g12304d1466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450" y="3426353"/>
            <a:ext cx="8421301" cy="2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304d1466c_0_4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Gradient:</a:t>
            </a:r>
            <a:endParaRPr/>
          </a:p>
        </p:txBody>
      </p:sp>
      <p:sp>
        <p:nvSpPr>
          <p:cNvPr id="436" name="Google Shape;436;g12304d1466c_0_41"/>
          <p:cNvSpPr txBox="1"/>
          <p:nvPr>
            <p:ph idx="1" type="body"/>
          </p:nvPr>
        </p:nvSpPr>
        <p:spPr>
          <a:xfrm>
            <a:off x="1143012" y="193006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-"/>
            </a:pPr>
            <a:r>
              <a:t/>
            </a:r>
            <a:endParaRPr/>
          </a:p>
        </p:txBody>
      </p:sp>
      <p:pic>
        <p:nvPicPr>
          <p:cNvPr id="437" name="Google Shape;437;g12304d1466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450" y="2418362"/>
            <a:ext cx="59436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2304d1466c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450" y="3113687"/>
            <a:ext cx="50577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2304d1466c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338" y="4270362"/>
            <a:ext cx="60960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a563b72b_1_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/>
          </a:p>
        </p:txBody>
      </p:sp>
      <p:pic>
        <p:nvPicPr>
          <p:cNvPr id="251" name="Google Shape;251;g122a563b72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806214"/>
            <a:ext cx="8439085" cy="474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ec7dde483_0_5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/>
          </a:p>
        </p:txBody>
      </p:sp>
      <p:pic>
        <p:nvPicPr>
          <p:cNvPr id="257" name="Google Shape;257;g10ec7dde48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75" y="2036550"/>
            <a:ext cx="6026675" cy="40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dcaf09ec_1_15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Markov Decision Process</a:t>
            </a:r>
            <a:endParaRPr/>
          </a:p>
        </p:txBody>
      </p:sp>
      <p:pic>
        <p:nvPicPr>
          <p:cNvPr id="263" name="Google Shape;263;gf3dcaf09ec_1_15"/>
          <p:cNvPicPr preferRelativeResize="0"/>
          <p:nvPr/>
        </p:nvPicPr>
        <p:blipFill rotWithShape="1">
          <a:blip r:embed="rId3">
            <a:alphaModFix/>
          </a:blip>
          <a:srcRect b="0" l="0" r="0" t="12411"/>
          <a:stretch/>
        </p:blipFill>
        <p:spPr>
          <a:xfrm>
            <a:off x="2749425" y="1661500"/>
            <a:ext cx="6736099" cy="412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3dcaf09ec_1_2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Markov Decision Process</a:t>
            </a:r>
            <a:endParaRPr/>
          </a:p>
        </p:txBody>
      </p:sp>
      <p:sp>
        <p:nvSpPr>
          <p:cNvPr id="269" name="Google Shape;269;gf3dcaf09ec_1_21"/>
          <p:cNvSpPr txBox="1"/>
          <p:nvPr/>
        </p:nvSpPr>
        <p:spPr>
          <a:xfrm>
            <a:off x="1520325" y="2148300"/>
            <a:ext cx="851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Trajectory</a:t>
            </a: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0" name="Google Shape;270;gf3dcaf09ec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325" y="3403875"/>
            <a:ext cx="7740400" cy="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3dcaf09ec_1_35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Value functions</a:t>
            </a:r>
            <a:endParaRPr/>
          </a:p>
        </p:txBody>
      </p:sp>
      <p:sp>
        <p:nvSpPr>
          <p:cNvPr id="276" name="Google Shape;276;gf3dcaf09ec_1_35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7" name="Google Shape;277;gf3dcaf09ec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475" y="2148300"/>
            <a:ext cx="66579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3dcaf09ec_1_4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Value functions</a:t>
            </a:r>
            <a:endParaRPr/>
          </a:p>
        </p:txBody>
      </p:sp>
      <p:sp>
        <p:nvSpPr>
          <p:cNvPr id="283" name="Google Shape;283;gf3dcaf09ec_1_41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gf3dcaf09ec_1_4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State: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•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Action(quality):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5" name="Google Shape;285;gf3dcaf09ec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475" y="2671500"/>
            <a:ext cx="7882100" cy="10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f3dcaf09ec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950" y="4241525"/>
            <a:ext cx="8591551" cy="9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3dcaf09ec_1_5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Bellman’s equation</a:t>
            </a:r>
            <a:endParaRPr/>
          </a:p>
        </p:txBody>
      </p:sp>
      <p:sp>
        <p:nvSpPr>
          <p:cNvPr id="292" name="Google Shape;292;gf3dcaf09ec_1_51"/>
          <p:cNvSpPr txBox="1"/>
          <p:nvPr/>
        </p:nvSpPr>
        <p:spPr>
          <a:xfrm>
            <a:off x="1520325" y="2148300"/>
            <a:ext cx="85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3" name="Google Shape;293;gf3dcaf09ec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88" y="2234025"/>
            <a:ext cx="8923475" cy="28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2020-09-22T10:35:01Z</dcterms:created>
  <dc:creator>SE Shameela Essack</dc:creator>
</cp:coreProperties>
</file>