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5" r:id="rId2"/>
    <p:sldId id="266" r:id="rId3"/>
    <p:sldId id="268" r:id="rId4"/>
    <p:sldId id="273" r:id="rId5"/>
    <p:sldId id="274" r:id="rId6"/>
    <p:sldId id="271" r:id="rId7"/>
    <p:sldId id="282" r:id="rId8"/>
    <p:sldId id="283" r:id="rId9"/>
    <p:sldId id="267" r:id="rId10"/>
    <p:sldId id="275" r:id="rId11"/>
    <p:sldId id="276" r:id="rId12"/>
    <p:sldId id="277" r:id="rId13"/>
    <p:sldId id="278" r:id="rId14"/>
    <p:sldId id="279" r:id="rId15"/>
    <p:sldId id="285" r:id="rId16"/>
    <p:sldId id="28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99"/>
    <a:srgbClr val="FFCC33"/>
    <a:srgbClr val="3B0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6"/>
    <p:restoredTop sz="95894"/>
  </p:normalViewPr>
  <p:slideViewPr>
    <p:cSldViewPr snapToGrid="0">
      <p:cViewPr varScale="1">
        <p:scale>
          <a:sx n="82" d="100"/>
          <a:sy n="82" d="100"/>
        </p:scale>
        <p:origin x="92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DC277-FDC2-7C41-A758-5DF16A9C0EB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5D74E-3623-4D4E-B4A9-F6600BA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739859C-257F-815C-E2CD-BDD5A845A9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5194" y="3080789"/>
            <a:ext cx="7397292" cy="593498"/>
          </a:xfrm>
        </p:spPr>
        <p:txBody>
          <a:bodyPr>
            <a:normAutofit/>
          </a:bodyPr>
          <a:lstStyle>
            <a:lvl1pPr marL="0" indent="0">
              <a:buNone/>
              <a:defRPr lang="en-US" sz="3600" kern="1200" dirty="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Workshop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2AB05-897F-C129-5A81-C352AE8915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5194" y="2036319"/>
            <a:ext cx="10942351" cy="894862"/>
          </a:xfrm>
        </p:spPr>
        <p:txBody>
          <a:bodyPr anchor="b">
            <a:normAutofit/>
          </a:bodyPr>
          <a:lstStyle>
            <a:lvl1pPr algn="l">
              <a:defRPr sz="4800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MUDS Workshop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20CFB-D255-EDB5-C697-E20FB113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BF0D1-FED2-4BE4-5E3D-9B817B83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DBBB-2F4B-576B-BDF1-F0772A0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0A97E7F3-6385-B84E-BAE9-1DF25CBF37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95DB30-E4E3-E8EF-2E42-DFE4975AA329}"/>
              </a:ext>
            </a:extLst>
          </p:cNvPr>
          <p:cNvSpPr/>
          <p:nvPr userDrawn="1"/>
        </p:nvSpPr>
        <p:spPr>
          <a:xfrm>
            <a:off x="0" y="5550061"/>
            <a:ext cx="12192000" cy="1307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D0E8CD-EAD7-6080-D705-7AFD1AE0CC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770" r="18722" b="51469"/>
          <a:stretch/>
        </p:blipFill>
        <p:spPr>
          <a:xfrm rot="18702354" flipH="1">
            <a:off x="5875122" y="2092447"/>
            <a:ext cx="9049921" cy="47042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DE2EA43-DC72-3762-30FB-A4C0A6745381}"/>
              </a:ext>
            </a:extLst>
          </p:cNvPr>
          <p:cNvSpPr txBox="1">
            <a:spLocks/>
          </p:cNvSpPr>
          <p:nvPr userDrawn="1"/>
        </p:nvSpPr>
        <p:spPr>
          <a:xfrm>
            <a:off x="138811" y="3896370"/>
            <a:ext cx="6155094" cy="618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pPr lvl="0" algn="l"/>
            <a:endParaRPr lang="en-US" sz="2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25BF116-04C9-7767-8326-5C44EA3F08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194" y="3861685"/>
            <a:ext cx="5324066" cy="34415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0" i="0">
                <a:solidFill>
                  <a:schemeClr val="bg2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Workshop Executive Name</a:t>
            </a:r>
          </a:p>
        </p:txBody>
      </p:sp>
      <p:pic>
        <p:nvPicPr>
          <p:cNvPr id="15" name="Graphic 4">
            <a:extLst>
              <a:ext uri="{FF2B5EF4-FFF2-40B4-BE49-F238E27FC236}">
                <a16:creationId xmlns:a16="http://schemas.microsoft.com/office/drawing/2014/main" id="{C8B1576E-A67A-F676-64D6-1EAA85AD0D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94" y="215095"/>
            <a:ext cx="829355" cy="3651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DA8B23-4521-2CF8-7E83-776183E70BC0}"/>
              </a:ext>
            </a:extLst>
          </p:cNvPr>
          <p:cNvSpPr txBox="1"/>
          <p:nvPr userDrawn="1"/>
        </p:nvSpPr>
        <p:spPr>
          <a:xfrm>
            <a:off x="160582" y="561664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B054F"/>
                </a:solidFill>
                <a:latin typeface="Avenir Next" panose="020B0503020202020204" pitchFamily="34" charset="0"/>
              </a:rPr>
              <a:t>SPONSORED BY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F2EFB5-3949-AF08-8D05-991E30BAC97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3078" y="5916461"/>
            <a:ext cx="1112271" cy="571545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190C327F-6170-521A-AACC-7FD49B2BE3C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37450" y="6077284"/>
            <a:ext cx="822868" cy="324238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27BCFEA-6F8F-0A93-06AD-FCCED95E2BB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235349" y="6068143"/>
            <a:ext cx="1235967" cy="370790"/>
          </a:xfrm>
          <a:prstGeom prst="rect">
            <a:avLst/>
          </a:prstGeom>
        </p:spPr>
      </p:pic>
      <p:pic>
        <p:nvPicPr>
          <p:cNvPr id="30" name="Picture 2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8CAC1BD-A77A-ACED-E4DE-18106C2540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20362" t="41518" r="19759" b="42504"/>
          <a:stretch/>
        </p:blipFill>
        <p:spPr>
          <a:xfrm>
            <a:off x="3707620" y="6093342"/>
            <a:ext cx="1456259" cy="307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55DE7C-B800-E488-96B3-7FEFC76737A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189263" y="5935570"/>
            <a:ext cx="822869" cy="55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6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8D9A-5797-9ED2-6337-774578B2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23D5B7-5059-6401-8716-7298E6FAD172}"/>
              </a:ext>
            </a:extLst>
          </p:cNvPr>
          <p:cNvSpPr/>
          <p:nvPr userDrawn="1"/>
        </p:nvSpPr>
        <p:spPr>
          <a:xfrm>
            <a:off x="0" y="3121205"/>
            <a:ext cx="12192000" cy="793390"/>
          </a:xfrm>
          <a:prstGeom prst="rect">
            <a:avLst/>
          </a:prstGeom>
          <a:gradFill flip="none" rotWithShape="1">
            <a:gsLst>
              <a:gs pos="85000">
                <a:srgbClr val="4D0470"/>
              </a:gs>
              <a:gs pos="18000">
                <a:srgbClr val="9600D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C087CB-8B7A-44C1-0C3D-1FF4524B461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31365" y="3906439"/>
            <a:ext cx="5179" cy="1011077"/>
          </a:xfrm>
          <a:prstGeom prst="line">
            <a:avLst/>
          </a:prstGeom>
          <a:ln w="82550">
            <a:solidFill>
              <a:srgbClr val="7F00B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FA4FED-C4FE-B707-012B-AC634CA85BCB}"/>
              </a:ext>
            </a:extLst>
          </p:cNvPr>
          <p:cNvSpPr txBox="1"/>
          <p:nvPr/>
        </p:nvSpPr>
        <p:spPr>
          <a:xfrm>
            <a:off x="858952" y="4908803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>
                <a:solidFill>
                  <a:srgbClr val="7F00B4"/>
                </a:solidFill>
                <a:latin typeface="Helvetica" pitchFamily="2" charset="0"/>
              </a:rPr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121B58-2033-78B4-F168-A7FF1C866AA5}"/>
              </a:ext>
            </a:extLst>
          </p:cNvPr>
          <p:cNvCxnSpPr>
            <a:cxnSpLocks/>
          </p:cNvCxnSpPr>
          <p:nvPr userDrawn="1"/>
        </p:nvCxnSpPr>
        <p:spPr>
          <a:xfrm flipV="1">
            <a:off x="2949402" y="1538572"/>
            <a:ext cx="0" cy="1601254"/>
          </a:xfrm>
          <a:prstGeom prst="line">
            <a:avLst/>
          </a:prstGeom>
          <a:ln w="82550">
            <a:solidFill>
              <a:srgbClr val="9501D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952F96-069F-9EE6-3A8B-FF20717B7253}"/>
              </a:ext>
            </a:extLst>
          </p:cNvPr>
          <p:cNvSpPr txBox="1"/>
          <p:nvPr/>
        </p:nvSpPr>
        <p:spPr>
          <a:xfrm>
            <a:off x="2706015" y="785825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501D0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3D78E5-3D2A-41E6-BD10-E30572EA014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83634" y="3913802"/>
            <a:ext cx="10633" cy="1641897"/>
          </a:xfrm>
          <a:prstGeom prst="line">
            <a:avLst/>
          </a:prstGeom>
          <a:ln w="82550">
            <a:solidFill>
              <a:srgbClr val="8300B7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3A5E6C-FE30-C8FB-BB6F-E57EC1B44785}"/>
              </a:ext>
            </a:extLst>
          </p:cNvPr>
          <p:cNvCxnSpPr>
            <a:cxnSpLocks/>
          </p:cNvCxnSpPr>
          <p:nvPr userDrawn="1"/>
        </p:nvCxnSpPr>
        <p:spPr>
          <a:xfrm>
            <a:off x="6731000" y="2353169"/>
            <a:ext cx="0" cy="780307"/>
          </a:xfrm>
          <a:prstGeom prst="line">
            <a:avLst/>
          </a:prstGeom>
          <a:ln w="82550">
            <a:solidFill>
              <a:srgbClr val="7D00B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5894DE-22C0-4BD4-3A3C-1E5ED304F9FF}"/>
              </a:ext>
            </a:extLst>
          </p:cNvPr>
          <p:cNvSpPr txBox="1"/>
          <p:nvPr/>
        </p:nvSpPr>
        <p:spPr>
          <a:xfrm>
            <a:off x="5639793" y="5566239"/>
            <a:ext cx="523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8300B7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9BF2CB-30F8-36AC-2D60-47E90B4F3983}"/>
              </a:ext>
            </a:extLst>
          </p:cNvPr>
          <p:cNvSpPr txBox="1"/>
          <p:nvPr/>
        </p:nvSpPr>
        <p:spPr>
          <a:xfrm>
            <a:off x="6470399" y="1637719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7D00B0"/>
                </a:solidFill>
                <a:latin typeface="Helvetica" pitchFamily="2" charset="0"/>
              </a:rPr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722837-1C96-F9F1-1B8A-36A0CB127D2B}"/>
              </a:ext>
            </a:extLst>
          </p:cNvPr>
          <p:cNvCxnSpPr>
            <a:cxnSpLocks/>
          </p:cNvCxnSpPr>
          <p:nvPr userDrawn="1"/>
        </p:nvCxnSpPr>
        <p:spPr>
          <a:xfrm>
            <a:off x="8396176" y="3913134"/>
            <a:ext cx="0" cy="594148"/>
          </a:xfrm>
          <a:prstGeom prst="line">
            <a:avLst/>
          </a:prstGeom>
          <a:ln w="82550">
            <a:solidFill>
              <a:srgbClr val="6B0097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26E7A4-2072-C452-B8E2-BF1605B4E88E}"/>
              </a:ext>
            </a:extLst>
          </p:cNvPr>
          <p:cNvSpPr txBox="1"/>
          <p:nvPr/>
        </p:nvSpPr>
        <p:spPr>
          <a:xfrm>
            <a:off x="8145691" y="4507535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B0097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7BA8D08-E094-BC24-8594-1728CB819D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902" y="3139826"/>
            <a:ext cx="5157655" cy="773308"/>
          </a:xfrm>
        </p:spPr>
        <p:txBody>
          <a:bodyPr anchor="b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Workshop</a:t>
            </a:r>
            <a:r>
              <a:rPr lang="zh-CN" altLang="en-US" dirty="0"/>
              <a:t> </a:t>
            </a:r>
            <a:r>
              <a:rPr lang="en-GB" dirty="0"/>
              <a:t>Overview</a:t>
            </a:r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3BD786B6-E164-7663-3E56-F663913D1E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92800" y="902571"/>
            <a:ext cx="8161001" cy="591946"/>
          </a:xfrm>
        </p:spPr>
        <p:txBody>
          <a:bodyPr anchor="ctr">
            <a:normAutofit/>
          </a:bodyPr>
          <a:lstStyle>
            <a:lvl1pPr marL="0" indent="0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Topic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BA1B10F1-0401-6150-95DB-50231C1D7F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55976" y="5021657"/>
            <a:ext cx="4372619" cy="633749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First Topic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4A07D7F9-4E63-F23C-1608-AD1B228355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2982" y="5705397"/>
            <a:ext cx="5170066" cy="500063"/>
          </a:xfrm>
        </p:spPr>
        <p:txBody>
          <a:bodyPr anchor="ctr">
            <a:normAutofit/>
          </a:bodyPr>
          <a:lstStyle>
            <a:lvl1pPr marL="0" indent="0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Third Topic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849CFC8D-B19D-AEBB-69BD-E5D87CB845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8079" y="1772670"/>
            <a:ext cx="5233916" cy="506252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Forth Topic</a:t>
            </a:r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52F56D7E-718B-1119-D1DB-A154E21A26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3370" y="4672074"/>
            <a:ext cx="3558629" cy="46278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Fifth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8D9A-5797-9ED2-6337-774578B2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40781E-AA1C-A39A-A2C7-D6F262BE0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6150" y="2736850"/>
            <a:ext cx="10299700" cy="138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dirty="0"/>
              <a:t>Quiz Time</a:t>
            </a:r>
          </a:p>
        </p:txBody>
      </p:sp>
    </p:spTree>
    <p:extLst>
      <p:ext uri="{BB962C8B-B14F-4D97-AF65-F5344CB8AC3E}">
        <p14:creationId xmlns:p14="http://schemas.microsoft.com/office/powerpoint/2010/main" val="21327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332A-D9C2-134B-26A3-A6CE66844A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44892-CE09-0F3F-AF26-C795BC35F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Avenir Book" panose="02000503020000020003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A13A7-8B75-236D-2D66-B8970141B11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 Book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Section Context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C5DC0-0844-9623-DE14-0F1A688A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3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930C562-8969-67ED-D821-01FCDFCA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1" y="6176963"/>
            <a:ext cx="414678" cy="365125"/>
          </a:xfrm>
        </p:spPr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5F6314-E241-A40C-3606-5C68CBF034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522" y="515680"/>
            <a:ext cx="11344956" cy="722895"/>
          </a:xfrm>
        </p:spPr>
        <p:txBody>
          <a:bodyPr>
            <a:normAutofit/>
          </a:bodyPr>
          <a:lstStyle>
            <a:lvl1pPr>
              <a:defRPr sz="36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253BAC-98B5-E902-1AC3-E3CD1683902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3522" y="1458494"/>
            <a:ext cx="11344956" cy="4583491"/>
          </a:xfrm>
        </p:spPr>
        <p:txBody>
          <a:bodyPr/>
          <a:lstStyle>
            <a:lvl1pPr marL="457200" indent="-45720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1pPr>
            <a:lvl2pPr marL="800100" indent="-34290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2pPr>
            <a:lvl3pPr marL="1257300" indent="-34290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3pPr>
            <a:lvl4pPr marL="1657350" indent="-28575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4pPr>
            <a:lvl5pPr marL="2114550" indent="-28575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GB" dirty="0"/>
              <a:t>Subsection: 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1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3887-DA53-DFBB-25DE-8FEEBE122C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67E5-B564-D8CB-4027-77C9A6AA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228600" indent="-228600">
              <a:buClr>
                <a:srgbClr val="3B054F"/>
              </a:buClr>
              <a:buFont typeface="System Font Regular"/>
              <a:buChar char="●"/>
              <a:defRPr sz="3200">
                <a:latin typeface="Avenir Book" panose="02000503020000020003" pitchFamily="2" charset="0"/>
              </a:defRPr>
            </a:lvl1pPr>
            <a:lvl2pPr marL="685800" indent="-228600">
              <a:buClr>
                <a:srgbClr val="3B054F"/>
              </a:buClr>
              <a:buFont typeface="System Font Regular"/>
              <a:buChar char="●"/>
              <a:defRPr sz="2800">
                <a:latin typeface="Avenir Book" panose="02000503020000020003" pitchFamily="2" charset="0"/>
              </a:defRPr>
            </a:lvl2pPr>
            <a:lvl3pPr marL="1143000" indent="-228600">
              <a:buClr>
                <a:srgbClr val="3B054F"/>
              </a:buClr>
              <a:buFont typeface="System Font Regular"/>
              <a:buChar char="●"/>
              <a:defRPr sz="2400">
                <a:latin typeface="Avenir Book" panose="02000503020000020003" pitchFamily="2" charset="0"/>
              </a:defRPr>
            </a:lvl3pPr>
            <a:lvl4pPr marL="16002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4pPr>
            <a:lvl5pPr marL="20574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9C873-061E-B568-BB16-BFDDD8FDF14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 Book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Section context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4C304-C0C6-F744-C475-3F419999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4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DA9B0-688D-C2D2-E499-2B0663F15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3521" y="1527337"/>
            <a:ext cx="5444843" cy="4351338"/>
          </a:xfrm>
        </p:spPr>
        <p:txBody>
          <a:bodyPr>
            <a:normAutofit/>
          </a:bodyPr>
          <a:lstStyle>
            <a:lvl1pPr marL="228600" indent="-228600">
              <a:buClr>
                <a:srgbClr val="3B054F"/>
              </a:buClr>
              <a:buFont typeface="System Font Regular"/>
              <a:buChar char="●"/>
              <a:defRPr sz="2400">
                <a:latin typeface="Avenir Book" panose="02000503020000020003" pitchFamily="2" charset="0"/>
              </a:defRPr>
            </a:lvl1pPr>
            <a:lvl2pPr marL="6858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2pPr>
            <a:lvl3pPr marL="1143000" indent="-228600">
              <a:buClr>
                <a:srgbClr val="3B054F"/>
              </a:buClr>
              <a:buFont typeface="System Font Regular"/>
              <a:buChar char="●"/>
              <a:defRPr sz="1800">
                <a:latin typeface="Avenir Book" panose="02000503020000020003" pitchFamily="2" charset="0"/>
              </a:defRPr>
            </a:lvl3pPr>
            <a:lvl4pPr marL="16002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4pPr>
            <a:lvl5pPr marL="20574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CFDE4-EAD9-3E3D-0E08-06F16E0CF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365" y="1527337"/>
            <a:ext cx="5900113" cy="4351338"/>
          </a:xfrm>
        </p:spPr>
        <p:txBody>
          <a:bodyPr>
            <a:normAutofit/>
          </a:bodyPr>
          <a:lstStyle>
            <a:lvl1pPr marL="228600" indent="-228600">
              <a:buClr>
                <a:srgbClr val="3B054F"/>
              </a:buClr>
              <a:buFont typeface="System Font Regular"/>
              <a:buChar char="●"/>
              <a:defRPr sz="2400">
                <a:latin typeface="Avenir Book" panose="02000503020000020003" pitchFamily="2" charset="0"/>
              </a:defRPr>
            </a:lvl1pPr>
            <a:lvl2pPr marL="6858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2pPr>
            <a:lvl3pPr marL="1143000" indent="-228600">
              <a:buClr>
                <a:srgbClr val="3B054F"/>
              </a:buClr>
              <a:buFont typeface="System Font Regular"/>
              <a:buChar char="●"/>
              <a:defRPr sz="1800">
                <a:latin typeface="Avenir Book" panose="02000503020000020003" pitchFamily="2" charset="0"/>
              </a:defRPr>
            </a:lvl3pPr>
            <a:lvl4pPr marL="16002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4pPr>
            <a:lvl5pPr marL="20574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D3488-FFC5-4DE5-EBD8-91B13096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4">
            <a:extLst>
              <a:ext uri="{FF2B5EF4-FFF2-40B4-BE49-F238E27FC236}">
                <a16:creationId xmlns:a16="http://schemas.microsoft.com/office/drawing/2014/main" id="{FC1CB79A-769D-3F53-F1AD-8B5E3AB6A9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22" y="6173787"/>
            <a:ext cx="829355" cy="365125"/>
          </a:xfrm>
          <a:prstGeom prst="rect">
            <a:avLst/>
          </a:prstGeom>
        </p:spPr>
      </p:pic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361565EA-937C-D5D2-4CD8-1DF0E96DEC56}"/>
              </a:ext>
            </a:extLst>
          </p:cNvPr>
          <p:cNvSpPr>
            <a:spLocks noGrp="1"/>
          </p:cNvSpPr>
          <p:nvPr userDrawn="1"/>
        </p:nvSpPr>
        <p:spPr>
          <a:xfrm>
            <a:off x="10820400" y="6173787"/>
            <a:ext cx="948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F236EFE-51BA-E475-1AFD-96F89894AE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522" y="515680"/>
            <a:ext cx="11344956" cy="722895"/>
          </a:xfrm>
        </p:spPr>
        <p:txBody>
          <a:bodyPr>
            <a:normAutofit/>
          </a:bodyPr>
          <a:lstStyle>
            <a:lvl1pPr>
              <a:defRPr sz="36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7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8D9A-5797-9ED2-6337-774578B2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40781E-AA1C-A39A-A2C7-D6F262BE0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6150" y="2736850"/>
            <a:ext cx="10299700" cy="138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0002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D29B2-1F58-45E0-9772-D8FF731A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0072C-164E-D0A6-DDCA-0E68B88C5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43B7-ED2C-2D37-F899-E94E44835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1" y="6176963"/>
            <a:ext cx="414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B054F"/>
                </a:solidFill>
                <a:latin typeface="Avenir Next" panose="020B0503020202020204" pitchFamily="34" charset="0"/>
              </a:defRPr>
            </a:lvl1pPr>
          </a:lstStyle>
          <a:p>
            <a:fld id="{0A97E7F3-6385-B84E-BAE9-1DF25CBF37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id="{C8B1576E-A67A-F676-64D6-1EAA85AD0DC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522" y="6168611"/>
            <a:ext cx="82935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2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8" r:id="rId3"/>
    <p:sldLayoutId id="2147483657" r:id="rId4"/>
    <p:sldLayoutId id="2147483650" r:id="rId5"/>
    <p:sldLayoutId id="2147483656" r:id="rId6"/>
    <p:sldLayoutId id="2147483652" r:id="rId7"/>
    <p:sldLayoutId id="2147483659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265059-2BDB-FF3E-2A15-8D09E39CBC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Predict Stock Price Using Linear Regression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32FFBE-B674-FE06-2CCF-C3A6BF260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Stock Market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F9F23-1937-E6BE-CB60-7D5B066E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831D61-9561-A160-1319-91147359D6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Alice </a:t>
            </a:r>
            <a:r>
              <a:rPr lang="en-US" dirty="0" err="1"/>
              <a:t>Stratula</a:t>
            </a:r>
            <a:r>
              <a:rPr lang="en-US" dirty="0"/>
              <a:t> &amp; Yi Lu</a:t>
            </a:r>
          </a:p>
        </p:txBody>
      </p:sp>
    </p:spTree>
    <p:extLst>
      <p:ext uri="{BB962C8B-B14F-4D97-AF65-F5344CB8AC3E}">
        <p14:creationId xmlns:p14="http://schemas.microsoft.com/office/powerpoint/2010/main" val="8018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2FCE-C894-8B95-7794-6C9E2B6F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br>
              <a:rPr lang="en-US" dirty="0"/>
            </a:br>
            <a:r>
              <a:rPr lang="en-US" dirty="0"/>
              <a:t>Optimal 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631A4-46DA-8BBC-C14C-6BE8FC795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Approach: </a:t>
            </a:r>
          </a:p>
          <a:p>
            <a:r>
              <a:rPr lang="en-US" sz="2000" dirty="0"/>
              <a:t>Find the line which generate minimal </a:t>
            </a:r>
            <a:r>
              <a:rPr lang="en-US" sz="2000" dirty="0">
                <a:solidFill>
                  <a:srgbClr val="660099"/>
                </a:solidFill>
              </a:rPr>
              <a:t>error</a:t>
            </a:r>
          </a:p>
          <a:p>
            <a:endParaRPr lang="en-US" sz="2000" dirty="0">
              <a:solidFill>
                <a:srgbClr val="660099"/>
              </a:solidFill>
            </a:endParaRPr>
          </a:p>
          <a:p>
            <a:r>
              <a:rPr lang="en-US" sz="2000" dirty="0"/>
              <a:t>Error: </a:t>
            </a:r>
          </a:p>
          <a:p>
            <a:r>
              <a:rPr lang="en-US" sz="2000" dirty="0"/>
              <a:t>Difference between predicted value and true value</a:t>
            </a:r>
            <a:r>
              <a:rPr lang="zh-CN" altLang="en-US" sz="2000" dirty="0"/>
              <a:t> </a:t>
            </a:r>
            <a:r>
              <a:rPr lang="en-US" altLang="zh-CN" sz="2000" dirty="0"/>
              <a:t>(residuals)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C6E17-5C41-B3ED-0B9E-8775A846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4E122-3A24-16F8-147A-3B297A9626AE}"/>
                  </a:ext>
                </a:extLst>
              </p:cNvPr>
              <p:cNvSpPr txBox="1"/>
              <p:nvPr/>
            </p:nvSpPr>
            <p:spPr>
              <a:xfrm>
                <a:off x="990079" y="4687613"/>
                <a:ext cx="3631653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Loss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b="0" dirty="0"/>
              </a:p>
              <a:p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4E122-3A24-16F8-147A-3B297A962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79" y="4687613"/>
                <a:ext cx="3631653" cy="1107996"/>
              </a:xfrm>
              <a:prstGeom prst="rect">
                <a:avLst/>
              </a:prstGeom>
              <a:blipFill>
                <a:blip r:embed="rId2"/>
                <a:stretch>
                  <a:fillRect t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E35D995E-BC26-E13A-7478-5BEFBB4D6A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9788" y="2057400"/>
                <a:ext cx="3932237" cy="3811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Avenir Next" panose="020B0503020202020204" pitchFamily="34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Avenir Next" panose="020B0503020202020204" pitchFamily="34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Avenir Next" panose="020B0503020202020204" pitchFamily="34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Avenir Next" panose="020B0503020202020204" pitchFamily="34" charset="0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/>
                  <a:t>Total Error (Mean Square Error):</a:t>
                </a:r>
              </a:p>
              <a:p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660099"/>
                  </a:solidFill>
                </a:endParaRP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E35D995E-BC26-E13A-7478-5BEFBB4D6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2057400"/>
                <a:ext cx="3932237" cy="3811588"/>
              </a:xfrm>
              <a:prstGeom prst="rect">
                <a:avLst/>
              </a:prstGeom>
              <a:blipFill>
                <a:blip r:embed="rId3"/>
                <a:stretch>
                  <a:fillRect l="-1935" t="-8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3511B446-63C8-4BF5-33DF-FBDAC76A7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88" y="1156162"/>
            <a:ext cx="6188724" cy="466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9B66495-EA77-EFD4-E5AF-798B693C365B}"/>
              </a:ext>
            </a:extLst>
          </p:cNvPr>
          <p:cNvGrpSpPr/>
          <p:nvPr/>
        </p:nvGrpSpPr>
        <p:grpSpPr>
          <a:xfrm>
            <a:off x="5163488" y="1156162"/>
            <a:ext cx="6188724" cy="4663966"/>
            <a:chOff x="5163488" y="1156162"/>
            <a:chExt cx="6188724" cy="466396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356431-58C2-E402-47EA-CB1A79E25481}"/>
                </a:ext>
              </a:extLst>
            </p:cNvPr>
            <p:cNvGrpSpPr/>
            <p:nvPr/>
          </p:nvGrpSpPr>
          <p:grpSpPr>
            <a:xfrm>
              <a:off x="5163488" y="1156162"/>
              <a:ext cx="6188724" cy="4663966"/>
              <a:chOff x="5163488" y="1156162"/>
              <a:chExt cx="6188724" cy="4663966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8DBEE550-3CAD-C08D-120E-8068D256B9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3488" y="1156162"/>
                <a:ext cx="6188724" cy="46639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5DCA48-EF9D-56BC-3C7D-8DB9CC90CD9D}"/>
                  </a:ext>
                </a:extLst>
              </p:cNvPr>
              <p:cNvGrpSpPr/>
              <p:nvPr/>
            </p:nvGrpSpPr>
            <p:grpSpPr>
              <a:xfrm>
                <a:off x="7482347" y="3361282"/>
                <a:ext cx="904568" cy="1708641"/>
                <a:chOff x="7482347" y="3361282"/>
                <a:chExt cx="904568" cy="17086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TextBox 2">
                      <a:extLst>
                        <a:ext uri="{FF2B5EF4-FFF2-40B4-BE49-F238E27FC236}">
                          <a16:creationId xmlns:a16="http://schemas.microsoft.com/office/drawing/2014/main" id="{10CEAB88-185B-E23E-6C01-DE41B77380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55973" y="4423592"/>
                      <a:ext cx="530942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GB" altLang="zh-CN" b="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" name="TextBox 2">
                      <a:extLst>
                        <a:ext uri="{FF2B5EF4-FFF2-40B4-BE49-F238E27FC236}">
                          <a16:creationId xmlns:a16="http://schemas.microsoft.com/office/drawing/2014/main" id="{10CEAB88-185B-E23E-6C01-DE41B77380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5973" y="4423592"/>
                      <a:ext cx="530942" cy="6463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2ED9F3DD-B16A-57EE-84CE-4C01C8244C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82347" y="3361282"/>
                      <a:ext cx="530942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GB" altLang="zh-CN" b="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2ED9F3DD-B16A-57EE-84CE-4C01C8244C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82347" y="3361282"/>
                      <a:ext cx="530942" cy="64633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49FE801-8D1B-39D5-60A8-5430A254D6D8}"/>
                    </a:ext>
                  </a:extLst>
                </p:cNvPr>
                <p:cNvSpPr/>
                <p:nvPr/>
              </p:nvSpPr>
              <p:spPr>
                <a:xfrm>
                  <a:off x="7865805" y="3834730"/>
                  <a:ext cx="83576" cy="8357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242E60-8FC4-9B8B-760F-25E310AE71B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>
              <a:off x="7907593" y="3834730"/>
              <a:ext cx="0" cy="77702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1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680F-91EB-14F0-00D1-7C27EDB5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br>
              <a:rPr lang="en-US" dirty="0"/>
            </a:br>
            <a:r>
              <a:rPr lang="en-US" dirty="0"/>
              <a:t>Minimize Error?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D1A21-7056-2895-62A5-646ACB094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657122" cy="3811588"/>
          </a:xfrm>
        </p:spPr>
        <p:txBody>
          <a:bodyPr/>
          <a:lstStyle/>
          <a:p>
            <a:r>
              <a:rPr lang="en-US" sz="2400" b="1" dirty="0"/>
              <a:t>Solution: Gradient Descendent</a:t>
            </a:r>
            <a:endParaRPr lang="en-US" dirty="0"/>
          </a:p>
          <a:p>
            <a:r>
              <a:rPr lang="en-US" sz="2000" dirty="0"/>
              <a:t>Gradient (Derivatives) measures </a:t>
            </a:r>
            <a:r>
              <a:rPr lang="en-US" sz="2000" dirty="0">
                <a:solidFill>
                  <a:srgbClr val="660099"/>
                </a:solidFill>
              </a:rPr>
              <a:t>How the function’s output will change</a:t>
            </a:r>
            <a:r>
              <a:rPr lang="en-US" sz="2000" dirty="0"/>
              <a:t> if we </a:t>
            </a:r>
            <a:r>
              <a:rPr lang="en-US" sz="2000" dirty="0">
                <a:solidFill>
                  <a:srgbClr val="660099"/>
                </a:solidFill>
              </a:rPr>
              <a:t>change the input </a:t>
            </a:r>
            <a:r>
              <a:rPr lang="en-US" sz="2000" dirty="0"/>
              <a:t>a bit</a:t>
            </a:r>
          </a:p>
          <a:p>
            <a:endParaRPr lang="en-US" sz="2000" dirty="0"/>
          </a:p>
          <a:p>
            <a:r>
              <a:rPr lang="en-US" sz="2000" dirty="0"/>
              <a:t>It can guide us to the function’s </a:t>
            </a:r>
            <a:r>
              <a:rPr lang="en-US" sz="2000" dirty="0">
                <a:solidFill>
                  <a:srgbClr val="660099"/>
                </a:solidFill>
              </a:rPr>
              <a:t>local minimum: </a:t>
            </a:r>
          </a:p>
          <a:p>
            <a:endParaRPr lang="en-US" sz="2000" dirty="0">
              <a:solidFill>
                <a:srgbClr val="660099"/>
              </a:solidFill>
            </a:endParaRPr>
          </a:p>
          <a:p>
            <a:r>
              <a:rPr lang="en-US" sz="2000" dirty="0">
                <a:solidFill>
                  <a:srgbClr val="660099"/>
                </a:solidFill>
              </a:rPr>
              <a:t>Minimizing Error Function’s output!</a:t>
            </a:r>
            <a:endParaRPr lang="en-US" dirty="0">
              <a:solidFill>
                <a:srgbClr val="660099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7D016-8A0A-FD3F-DC12-4659615B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11</a:t>
            </a:fld>
            <a:endParaRPr lang="en-US"/>
          </a:p>
        </p:txBody>
      </p:sp>
      <p:pic>
        <p:nvPicPr>
          <p:cNvPr id="3076" name="Picture 4" descr="Gradient Descent for Machine Learning (ML) 101 with Python Tutorial |  Towards AI">
            <a:extLst>
              <a:ext uri="{FF2B5EF4-FFF2-40B4-BE49-F238E27FC236}">
                <a16:creationId xmlns:a16="http://schemas.microsoft.com/office/drawing/2014/main" id="{6EB96F28-BA6B-148C-3E35-CA7877127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66009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910" y="1642619"/>
            <a:ext cx="6580052" cy="408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52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06B9-7567-16E0-73D1-CD99645F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br>
              <a:rPr lang="en-US" dirty="0"/>
            </a:br>
            <a:r>
              <a:rPr lang="en-US" dirty="0"/>
              <a:t>Construction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6FDCD-C216-585C-FAD8-88CB56DF0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89412" cy="381158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1. Use Linear Regression to model the relationship between feature data</a:t>
            </a:r>
          </a:p>
          <a:p>
            <a:endParaRPr lang="en-US" sz="2000" dirty="0"/>
          </a:p>
          <a:p>
            <a:r>
              <a:rPr lang="en-US" sz="2000" dirty="0"/>
              <a:t>2. Use Mean Square Error as Loss Function</a:t>
            </a:r>
          </a:p>
          <a:p>
            <a:endParaRPr lang="en-US" sz="2000" dirty="0"/>
          </a:p>
          <a:p>
            <a:r>
              <a:rPr lang="en-US" sz="2000" dirty="0"/>
              <a:t>3. Use Gradient Descendent as optimization Method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660099"/>
                </a:solidFill>
              </a:rPr>
              <a:t>How to test model’s performance and evaluate 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D24DA-9168-5CE7-F06B-988B1755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12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749FAF-942F-7F71-92A5-43F545347D30}"/>
              </a:ext>
            </a:extLst>
          </p:cNvPr>
          <p:cNvGrpSpPr/>
          <p:nvPr/>
        </p:nvGrpSpPr>
        <p:grpSpPr>
          <a:xfrm>
            <a:off x="6341536" y="1674814"/>
            <a:ext cx="4919131" cy="3811588"/>
            <a:chOff x="7289798" y="1871136"/>
            <a:chExt cx="3708401" cy="2946402"/>
          </a:xfrm>
        </p:grpSpPr>
        <p:grpSp>
          <p:nvGrpSpPr>
            <p:cNvPr id="7" name="Google Shape;212;p21">
              <a:extLst>
                <a:ext uri="{FF2B5EF4-FFF2-40B4-BE49-F238E27FC236}">
                  <a16:creationId xmlns:a16="http://schemas.microsoft.com/office/drawing/2014/main" id="{53A7A7F9-9E38-D036-D24D-571EE53EB22E}"/>
                </a:ext>
              </a:extLst>
            </p:cNvPr>
            <p:cNvGrpSpPr/>
            <p:nvPr/>
          </p:nvGrpSpPr>
          <p:grpSpPr>
            <a:xfrm rot="5400000">
              <a:off x="7670798" y="1490136"/>
              <a:ext cx="2946402" cy="3708401"/>
              <a:chOff x="2738218" y="1052451"/>
              <a:chExt cx="2946402" cy="3708401"/>
            </a:xfrm>
          </p:grpSpPr>
          <p:sp>
            <p:nvSpPr>
              <p:cNvPr id="9" name="Google Shape;213;p21">
                <a:extLst>
                  <a:ext uri="{FF2B5EF4-FFF2-40B4-BE49-F238E27FC236}">
                    <a16:creationId xmlns:a16="http://schemas.microsoft.com/office/drawing/2014/main" id="{6F9B0724-6970-0C1E-AEE4-609A4388670F}"/>
                  </a:ext>
                </a:extLst>
              </p:cNvPr>
              <p:cNvSpPr/>
              <p:nvPr/>
            </p:nvSpPr>
            <p:spPr>
              <a:xfrm>
                <a:off x="2738218" y="1052451"/>
                <a:ext cx="2946402" cy="3708401"/>
              </a:xfrm>
              <a:prstGeom prst="rect">
                <a:avLst/>
              </a:prstGeom>
              <a:solidFill>
                <a:srgbClr val="D8D8D8">
                  <a:alpha val="45882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" name="Google Shape;215;p21">
                <a:extLst>
                  <a:ext uri="{FF2B5EF4-FFF2-40B4-BE49-F238E27FC236}">
                    <a16:creationId xmlns:a16="http://schemas.microsoft.com/office/drawing/2014/main" id="{554BD724-7508-D45F-935D-04BB51F25940}"/>
                  </a:ext>
                </a:extLst>
              </p:cNvPr>
              <p:cNvGrpSpPr/>
              <p:nvPr/>
            </p:nvGrpSpPr>
            <p:grpSpPr>
              <a:xfrm>
                <a:off x="3262020" y="1186228"/>
                <a:ext cx="2193036" cy="3377610"/>
                <a:chOff x="5817328" y="328979"/>
                <a:chExt cx="2193036" cy="3377610"/>
              </a:xfrm>
            </p:grpSpPr>
            <p:sp>
              <p:nvSpPr>
                <p:cNvPr id="13" name="Google Shape;216;p21">
                  <a:extLst>
                    <a:ext uri="{FF2B5EF4-FFF2-40B4-BE49-F238E27FC236}">
                      <a16:creationId xmlns:a16="http://schemas.microsoft.com/office/drawing/2014/main" id="{2FF32056-1608-09CC-5316-5089BB6570AE}"/>
                    </a:ext>
                  </a:extLst>
                </p:cNvPr>
                <p:cNvSpPr/>
                <p:nvPr/>
              </p:nvSpPr>
              <p:spPr>
                <a:xfrm>
                  <a:off x="5817328" y="382014"/>
                  <a:ext cx="566058" cy="3324573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84627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" name="Google Shape;217;p21">
                  <a:extLst>
                    <a:ext uri="{FF2B5EF4-FFF2-40B4-BE49-F238E27FC236}">
                      <a16:creationId xmlns:a16="http://schemas.microsoft.com/office/drawing/2014/main" id="{183F6743-1ED3-F9B5-BEE5-2E403EF700D0}"/>
                    </a:ext>
                  </a:extLst>
                </p:cNvPr>
                <p:cNvSpPr txBox="1"/>
                <p:nvPr/>
              </p:nvSpPr>
              <p:spPr>
                <a:xfrm rot="16200000">
                  <a:off x="4427727" y="1863916"/>
                  <a:ext cx="3377609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dirty="0">
                      <a:solidFill>
                        <a:schemeClr val="lt1"/>
                      </a:solidFill>
                      <a:latin typeface="Avenir"/>
                      <a:sym typeface="Avenir"/>
                    </a:rPr>
                    <a:t>Relation Modeling: Linear Regression</a:t>
                  </a:r>
                  <a:endParaRPr dirty="0"/>
                </a:p>
              </p:txBody>
            </p:sp>
            <p:sp>
              <p:nvSpPr>
                <p:cNvPr id="15" name="Google Shape;219;p21">
                  <a:extLst>
                    <a:ext uri="{FF2B5EF4-FFF2-40B4-BE49-F238E27FC236}">
                      <a16:creationId xmlns:a16="http://schemas.microsoft.com/office/drawing/2014/main" id="{0E9A6AB8-8969-54C5-66AD-3D65F2AEE33B}"/>
                    </a:ext>
                  </a:extLst>
                </p:cNvPr>
                <p:cNvSpPr/>
                <p:nvPr/>
              </p:nvSpPr>
              <p:spPr>
                <a:xfrm>
                  <a:off x="7295534" y="382017"/>
                  <a:ext cx="714830" cy="3324572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221;p21">
                  <a:extLst>
                    <a:ext uri="{FF2B5EF4-FFF2-40B4-BE49-F238E27FC236}">
                      <a16:creationId xmlns:a16="http://schemas.microsoft.com/office/drawing/2014/main" id="{2DA7D972-E263-8789-658E-6FEE717F096F}"/>
                    </a:ext>
                  </a:extLst>
                </p:cNvPr>
                <p:cNvSpPr/>
                <p:nvPr/>
              </p:nvSpPr>
              <p:spPr>
                <a:xfrm>
                  <a:off x="6480391" y="382016"/>
                  <a:ext cx="718137" cy="3324573"/>
                </a:xfrm>
                <a:prstGeom prst="rect">
                  <a:avLst/>
                </a:prstGeom>
                <a:solidFill>
                  <a:srgbClr val="FFC000">
                    <a:alpha val="7450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222;p21">
                  <a:extLst>
                    <a:ext uri="{FF2B5EF4-FFF2-40B4-BE49-F238E27FC236}">
                      <a16:creationId xmlns:a16="http://schemas.microsoft.com/office/drawing/2014/main" id="{B9ACFB43-E947-ACD1-D2F8-9CB18AE12894}"/>
                    </a:ext>
                  </a:extLst>
                </p:cNvPr>
                <p:cNvSpPr txBox="1"/>
                <p:nvPr/>
              </p:nvSpPr>
              <p:spPr>
                <a:xfrm rot="16200000">
                  <a:off x="5323155" y="1782713"/>
                  <a:ext cx="3324572" cy="5231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 dirty="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Error Evaluation: Mean Square Error Loss function</a:t>
                  </a:r>
                  <a:endParaRPr dirty="0"/>
                </a:p>
              </p:txBody>
            </p:sp>
            <p:sp>
              <p:nvSpPr>
                <p:cNvPr id="19" name="Google Shape;223;p21">
                  <a:extLst>
                    <a:ext uri="{FF2B5EF4-FFF2-40B4-BE49-F238E27FC236}">
                      <a16:creationId xmlns:a16="http://schemas.microsoft.com/office/drawing/2014/main" id="{69BD43B7-930F-D0E7-41E6-A0B69C39BF60}"/>
                    </a:ext>
                  </a:extLst>
                </p:cNvPr>
                <p:cNvSpPr txBox="1"/>
                <p:nvPr/>
              </p:nvSpPr>
              <p:spPr>
                <a:xfrm rot="16200000">
                  <a:off x="6268605" y="1799285"/>
                  <a:ext cx="2934718" cy="5231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 dirty="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Optimization Method: Gradient Descendent</a:t>
                  </a:r>
                  <a:endParaRPr dirty="0"/>
                </a:p>
              </p:txBody>
            </p:sp>
          </p:grpSp>
        </p:grpSp>
        <p:sp>
          <p:nvSpPr>
            <p:cNvPr id="20" name="Google Shape;217;p21">
              <a:extLst>
                <a:ext uri="{FF2B5EF4-FFF2-40B4-BE49-F238E27FC236}">
                  <a16:creationId xmlns:a16="http://schemas.microsoft.com/office/drawing/2014/main" id="{D5006F57-ABA0-E7DD-8746-DC9C6068E64D}"/>
                </a:ext>
              </a:extLst>
            </p:cNvPr>
            <p:cNvSpPr txBox="1"/>
            <p:nvPr/>
          </p:nvSpPr>
          <p:spPr>
            <a:xfrm>
              <a:off x="7486813" y="2051837"/>
              <a:ext cx="3377609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660099"/>
                  </a:solidFill>
                  <a:latin typeface="Avenir"/>
                  <a:sym typeface="Avenir"/>
                </a:rPr>
                <a:t>Linear Regression Model</a:t>
              </a:r>
              <a:endParaRPr dirty="0">
                <a:solidFill>
                  <a:srgbClr val="66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07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06B9-7567-16E0-73D1-CD99645F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6FDCD-C216-585C-FAD8-88CB56DF0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89412" cy="381158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1. Split dataset into three parts: </a:t>
            </a:r>
            <a:r>
              <a:rPr lang="en-US" sz="2000" dirty="0">
                <a:solidFill>
                  <a:srgbClr val="660099"/>
                </a:solidFill>
              </a:rPr>
              <a:t>Training data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660099"/>
                </a:solidFill>
              </a:rPr>
              <a:t>Test data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660099"/>
                </a:solidFill>
              </a:rPr>
              <a:t>Validation data</a:t>
            </a:r>
          </a:p>
          <a:p>
            <a:endParaRPr lang="en-US" sz="2000" dirty="0"/>
          </a:p>
          <a:p>
            <a:r>
              <a:rPr lang="en-US" sz="2000" dirty="0"/>
              <a:t>2. Use </a:t>
            </a:r>
            <a:r>
              <a:rPr lang="en-US" sz="2000" dirty="0">
                <a:solidFill>
                  <a:srgbClr val="660099"/>
                </a:solidFill>
              </a:rPr>
              <a:t>Training Data </a:t>
            </a:r>
            <a:r>
              <a:rPr lang="en-US" sz="2000" dirty="0"/>
              <a:t>to build the model</a:t>
            </a:r>
          </a:p>
          <a:p>
            <a:endParaRPr lang="en-US" sz="2000" dirty="0"/>
          </a:p>
          <a:p>
            <a:r>
              <a:rPr lang="en-US" sz="2000" dirty="0"/>
              <a:t>3. Use </a:t>
            </a:r>
            <a:r>
              <a:rPr lang="en-US" sz="2000" dirty="0">
                <a:solidFill>
                  <a:srgbClr val="660099"/>
                </a:solidFill>
              </a:rPr>
              <a:t>Test Data</a:t>
            </a:r>
            <a:r>
              <a:rPr lang="en-US" sz="2000" dirty="0"/>
              <a:t> to check model’s performance</a:t>
            </a:r>
          </a:p>
          <a:p>
            <a:endParaRPr lang="en-US" sz="2000" dirty="0"/>
          </a:p>
          <a:p>
            <a:r>
              <a:rPr lang="en-US" sz="2000" dirty="0"/>
              <a:t>4. Finally make prediction on </a:t>
            </a:r>
            <a:r>
              <a:rPr lang="en-US" sz="2000" dirty="0">
                <a:solidFill>
                  <a:srgbClr val="660099"/>
                </a:solidFill>
              </a:rPr>
              <a:t>Validation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D24DA-9168-5CE7-F06B-988B1755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13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1D2B0BB-1C00-C01D-E06A-424A05DD77E1}"/>
              </a:ext>
            </a:extLst>
          </p:cNvPr>
          <p:cNvGrpSpPr/>
          <p:nvPr/>
        </p:nvGrpSpPr>
        <p:grpSpPr>
          <a:xfrm>
            <a:off x="4934268" y="541866"/>
            <a:ext cx="6834211" cy="5774267"/>
            <a:chOff x="4284133" y="626533"/>
            <a:chExt cx="6834211" cy="57742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A47316-2F76-641A-1D81-04F129053640}"/>
                </a:ext>
              </a:extLst>
            </p:cNvPr>
            <p:cNvSpPr/>
            <p:nvPr/>
          </p:nvSpPr>
          <p:spPr>
            <a:xfrm>
              <a:off x="4284133" y="626533"/>
              <a:ext cx="6617759" cy="5774267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749FAF-942F-7F71-92A5-43F545347D30}"/>
                </a:ext>
              </a:extLst>
            </p:cNvPr>
            <p:cNvGrpSpPr/>
            <p:nvPr/>
          </p:nvGrpSpPr>
          <p:grpSpPr>
            <a:xfrm>
              <a:off x="6969132" y="2057400"/>
              <a:ext cx="3486142" cy="2895601"/>
              <a:chOff x="7235334" y="1871136"/>
              <a:chExt cx="3817329" cy="2946402"/>
            </a:xfrm>
          </p:grpSpPr>
          <p:grpSp>
            <p:nvGrpSpPr>
              <p:cNvPr id="7" name="Google Shape;212;p21">
                <a:extLst>
                  <a:ext uri="{FF2B5EF4-FFF2-40B4-BE49-F238E27FC236}">
                    <a16:creationId xmlns:a16="http://schemas.microsoft.com/office/drawing/2014/main" id="{53A7A7F9-9E38-D036-D24D-571EE53EB22E}"/>
                  </a:ext>
                </a:extLst>
              </p:cNvPr>
              <p:cNvGrpSpPr/>
              <p:nvPr/>
            </p:nvGrpSpPr>
            <p:grpSpPr>
              <a:xfrm rot="5400000">
                <a:off x="7670798" y="1435672"/>
                <a:ext cx="2946402" cy="3817329"/>
                <a:chOff x="2738218" y="997987"/>
                <a:chExt cx="2946402" cy="3817329"/>
              </a:xfrm>
            </p:grpSpPr>
            <p:sp>
              <p:nvSpPr>
                <p:cNvPr id="9" name="Google Shape;213;p21">
                  <a:extLst>
                    <a:ext uri="{FF2B5EF4-FFF2-40B4-BE49-F238E27FC236}">
                      <a16:creationId xmlns:a16="http://schemas.microsoft.com/office/drawing/2014/main" id="{6F9B0724-6970-0C1E-AEE4-609A4388670F}"/>
                    </a:ext>
                  </a:extLst>
                </p:cNvPr>
                <p:cNvSpPr/>
                <p:nvPr/>
              </p:nvSpPr>
              <p:spPr>
                <a:xfrm>
                  <a:off x="2738218" y="1052451"/>
                  <a:ext cx="2946402" cy="370840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  <a:alpha val="31000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" name="Google Shape;215;p21">
                  <a:extLst>
                    <a:ext uri="{FF2B5EF4-FFF2-40B4-BE49-F238E27FC236}">
                      <a16:creationId xmlns:a16="http://schemas.microsoft.com/office/drawing/2014/main" id="{554BD724-7508-D45F-935D-04BB51F25940}"/>
                    </a:ext>
                  </a:extLst>
                </p:cNvPr>
                <p:cNvGrpSpPr/>
                <p:nvPr/>
              </p:nvGrpSpPr>
              <p:grpSpPr>
                <a:xfrm>
                  <a:off x="3262020" y="997987"/>
                  <a:ext cx="2193036" cy="3817329"/>
                  <a:chOff x="5817328" y="140738"/>
                  <a:chExt cx="2193036" cy="3817329"/>
                </a:xfrm>
              </p:grpSpPr>
              <p:sp>
                <p:nvSpPr>
                  <p:cNvPr id="13" name="Google Shape;216;p21">
                    <a:extLst>
                      <a:ext uri="{FF2B5EF4-FFF2-40B4-BE49-F238E27FC236}">
                        <a16:creationId xmlns:a16="http://schemas.microsoft.com/office/drawing/2014/main" id="{2FF32056-1608-09CC-5316-5089BB6570AE}"/>
                      </a:ext>
                    </a:extLst>
                  </p:cNvPr>
                  <p:cNvSpPr/>
                  <p:nvPr/>
                </p:nvSpPr>
                <p:spPr>
                  <a:xfrm>
                    <a:off x="5817328" y="382014"/>
                    <a:ext cx="566058" cy="332457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  <a:alpha val="84627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" name="Google Shape;217;p21">
                    <a:extLst>
                      <a:ext uri="{FF2B5EF4-FFF2-40B4-BE49-F238E27FC236}">
                        <a16:creationId xmlns:a16="http://schemas.microsoft.com/office/drawing/2014/main" id="{183F6743-1ED3-F9B5-BEE5-2E403EF700D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222512" y="1892835"/>
                    <a:ext cx="3817329" cy="3131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400" dirty="0">
                        <a:solidFill>
                          <a:schemeClr val="lt1"/>
                        </a:solidFill>
                        <a:latin typeface="Avenir"/>
                        <a:sym typeface="Avenir"/>
                      </a:rPr>
                      <a:t>Relation Modeling: Linear Regression</a:t>
                    </a:r>
                    <a:endParaRPr dirty="0"/>
                  </a:p>
                </p:txBody>
              </p:sp>
              <p:sp>
                <p:nvSpPr>
                  <p:cNvPr id="15" name="Google Shape;219;p21">
                    <a:extLst>
                      <a:ext uri="{FF2B5EF4-FFF2-40B4-BE49-F238E27FC236}">
                        <a16:creationId xmlns:a16="http://schemas.microsoft.com/office/drawing/2014/main" id="{0E9A6AB8-8969-54C5-66AD-3D65F2AEE33B}"/>
                      </a:ext>
                    </a:extLst>
                  </p:cNvPr>
                  <p:cNvSpPr/>
                  <p:nvPr/>
                </p:nvSpPr>
                <p:spPr>
                  <a:xfrm>
                    <a:off x="7295534" y="382017"/>
                    <a:ext cx="714830" cy="3324572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6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" name="Google Shape;221;p21">
                    <a:extLst>
                      <a:ext uri="{FF2B5EF4-FFF2-40B4-BE49-F238E27FC236}">
                        <a16:creationId xmlns:a16="http://schemas.microsoft.com/office/drawing/2014/main" id="{2DA7D972-E263-8789-658E-6FEE717F096F}"/>
                      </a:ext>
                    </a:extLst>
                  </p:cNvPr>
                  <p:cNvSpPr/>
                  <p:nvPr/>
                </p:nvSpPr>
                <p:spPr>
                  <a:xfrm>
                    <a:off x="6480391" y="382016"/>
                    <a:ext cx="718137" cy="3324573"/>
                  </a:xfrm>
                  <a:prstGeom prst="rect">
                    <a:avLst/>
                  </a:prstGeom>
                  <a:solidFill>
                    <a:srgbClr val="FFC000">
                      <a:alpha val="7450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" name="Google Shape;222;p21">
                    <a:extLst>
                      <a:ext uri="{FF2B5EF4-FFF2-40B4-BE49-F238E27FC236}">
                        <a16:creationId xmlns:a16="http://schemas.microsoft.com/office/drawing/2014/main" id="{B9ACFB43-E947-ACD1-D2F8-9CB18AE1289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199487" y="1782713"/>
                    <a:ext cx="3324573" cy="5231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400" b="0" i="0" u="none" strike="noStrike" cap="none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Error Evaluation: Mean Square Error Loss function</a:t>
                    </a:r>
                    <a:endParaRPr dirty="0"/>
                  </a:p>
                </p:txBody>
              </p:sp>
              <p:sp>
                <p:nvSpPr>
                  <p:cNvPr id="19" name="Google Shape;223;p21">
                    <a:extLst>
                      <a:ext uri="{FF2B5EF4-FFF2-40B4-BE49-F238E27FC236}">
                        <a16:creationId xmlns:a16="http://schemas.microsoft.com/office/drawing/2014/main" id="{69BD43B7-930F-D0E7-41E6-A0B69C39BF6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185589" y="1787813"/>
                    <a:ext cx="2934718" cy="5231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400" b="0" i="0" u="none" strike="noStrike" cap="none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Optimization Method: Gradient Descendent</a:t>
                    </a:r>
                    <a:endParaRPr dirty="0"/>
                  </a:p>
                </p:txBody>
              </p:sp>
            </p:grpSp>
          </p:grpSp>
          <p:sp>
            <p:nvSpPr>
              <p:cNvPr id="20" name="Google Shape;217;p21">
                <a:extLst>
                  <a:ext uri="{FF2B5EF4-FFF2-40B4-BE49-F238E27FC236}">
                    <a16:creationId xmlns:a16="http://schemas.microsoft.com/office/drawing/2014/main" id="{D5006F57-ABA0-E7DD-8746-DC9C6068E64D}"/>
                  </a:ext>
                </a:extLst>
              </p:cNvPr>
              <p:cNvSpPr txBox="1"/>
              <p:nvPr/>
            </p:nvSpPr>
            <p:spPr>
              <a:xfrm>
                <a:off x="7486813" y="2051837"/>
                <a:ext cx="3377609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rgbClr val="660099"/>
                    </a:solidFill>
                    <a:latin typeface="Avenir"/>
                    <a:sym typeface="Avenir"/>
                  </a:rPr>
                  <a:t>Linear Regression Model</a:t>
                </a:r>
                <a:endParaRPr dirty="0">
                  <a:solidFill>
                    <a:srgbClr val="660099"/>
                  </a:solidFill>
                </a:endParaRPr>
              </a:p>
            </p:txBody>
          </p:sp>
        </p:grpSp>
        <p:sp>
          <p:nvSpPr>
            <p:cNvPr id="3" name="Google Shape;216;p21">
              <a:extLst>
                <a:ext uri="{FF2B5EF4-FFF2-40B4-BE49-F238E27FC236}">
                  <a16:creationId xmlns:a16="http://schemas.microsoft.com/office/drawing/2014/main" id="{88729357-87EA-4DB9-24F1-7EB4B703C696}"/>
                </a:ext>
              </a:extLst>
            </p:cNvPr>
            <p:cNvSpPr/>
            <p:nvPr/>
          </p:nvSpPr>
          <p:spPr>
            <a:xfrm rot="5400000">
              <a:off x="8434053" y="-672549"/>
              <a:ext cx="556298" cy="3386665"/>
            </a:xfrm>
            <a:prstGeom prst="rect">
              <a:avLst/>
            </a:prstGeom>
            <a:solidFill>
              <a:srgbClr val="C00000">
                <a:alpha val="84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17;p21">
              <a:extLst>
                <a:ext uri="{FF2B5EF4-FFF2-40B4-BE49-F238E27FC236}">
                  <a16:creationId xmlns:a16="http://schemas.microsoft.com/office/drawing/2014/main" id="{05A5CC0C-DDA8-1D4C-DEBB-E38F965EDF64}"/>
                </a:ext>
              </a:extLst>
            </p:cNvPr>
            <p:cNvSpPr txBox="1"/>
            <p:nvPr/>
          </p:nvSpPr>
          <p:spPr>
            <a:xfrm>
              <a:off x="6969132" y="874264"/>
              <a:ext cx="3486142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Avenir"/>
                  <a:sym typeface="Avenir"/>
                </a:rPr>
                <a:t>Data Preparing &amp; Splitting</a:t>
              </a:r>
              <a:endParaRPr dirty="0"/>
            </a:p>
          </p:txBody>
        </p:sp>
        <p:sp>
          <p:nvSpPr>
            <p:cNvPr id="8" name="Google Shape;220;p21">
              <a:extLst>
                <a:ext uri="{FF2B5EF4-FFF2-40B4-BE49-F238E27FC236}">
                  <a16:creationId xmlns:a16="http://schemas.microsoft.com/office/drawing/2014/main" id="{A2048013-A273-EE90-4F12-DC60ACDBABC7}"/>
                </a:ext>
              </a:extLst>
            </p:cNvPr>
            <p:cNvSpPr/>
            <p:nvPr/>
          </p:nvSpPr>
          <p:spPr>
            <a:xfrm>
              <a:off x="8473996" y="1422102"/>
              <a:ext cx="552893" cy="5660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3A3838">
                <a:alpha val="6274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24;p21">
              <a:extLst>
                <a:ext uri="{FF2B5EF4-FFF2-40B4-BE49-F238E27FC236}">
                  <a16:creationId xmlns:a16="http://schemas.microsoft.com/office/drawing/2014/main" id="{62938E6E-8F14-B4EE-9AF7-A94CC422E1B0}"/>
                </a:ext>
              </a:extLst>
            </p:cNvPr>
            <p:cNvSpPr txBox="1"/>
            <p:nvPr/>
          </p:nvSpPr>
          <p:spPr>
            <a:xfrm>
              <a:off x="8823689" y="1536194"/>
              <a:ext cx="2132178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Model Training</a:t>
              </a:r>
              <a:endParaRPr dirty="0"/>
            </a:p>
          </p:txBody>
        </p:sp>
        <p:sp>
          <p:nvSpPr>
            <p:cNvPr id="12" name="Google Shape;220;p21">
              <a:extLst>
                <a:ext uri="{FF2B5EF4-FFF2-40B4-BE49-F238E27FC236}">
                  <a16:creationId xmlns:a16="http://schemas.microsoft.com/office/drawing/2014/main" id="{E8F6EA43-4C0C-C6ED-9039-B4985C267111}"/>
                </a:ext>
              </a:extLst>
            </p:cNvPr>
            <p:cNvSpPr/>
            <p:nvPr/>
          </p:nvSpPr>
          <p:spPr>
            <a:xfrm>
              <a:off x="8473996" y="5053846"/>
              <a:ext cx="552893" cy="5660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3A3838">
                <a:alpha val="6274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24;p21">
              <a:extLst>
                <a:ext uri="{FF2B5EF4-FFF2-40B4-BE49-F238E27FC236}">
                  <a16:creationId xmlns:a16="http://schemas.microsoft.com/office/drawing/2014/main" id="{704497FE-686B-FFC7-1636-6820C35619CE}"/>
                </a:ext>
              </a:extLst>
            </p:cNvPr>
            <p:cNvSpPr txBox="1"/>
            <p:nvPr/>
          </p:nvSpPr>
          <p:spPr>
            <a:xfrm>
              <a:off x="8986166" y="5167938"/>
              <a:ext cx="2132178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Model Evaluation</a:t>
              </a:r>
              <a:endParaRPr dirty="0"/>
            </a:p>
          </p:txBody>
        </p:sp>
        <p:sp>
          <p:nvSpPr>
            <p:cNvPr id="22" name="Google Shape;216;p21">
              <a:extLst>
                <a:ext uri="{FF2B5EF4-FFF2-40B4-BE49-F238E27FC236}">
                  <a16:creationId xmlns:a16="http://schemas.microsoft.com/office/drawing/2014/main" id="{DA1B1A8B-6CAA-3196-6ECC-20220486513D}"/>
                </a:ext>
              </a:extLst>
            </p:cNvPr>
            <p:cNvSpPr/>
            <p:nvPr/>
          </p:nvSpPr>
          <p:spPr>
            <a:xfrm rot="5400000">
              <a:off x="8434053" y="4296284"/>
              <a:ext cx="556298" cy="3386665"/>
            </a:xfrm>
            <a:prstGeom prst="rect">
              <a:avLst/>
            </a:prstGeom>
            <a:solidFill>
              <a:srgbClr val="7030A0">
                <a:alpha val="84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7;p21">
              <a:extLst>
                <a:ext uri="{FF2B5EF4-FFF2-40B4-BE49-F238E27FC236}">
                  <a16:creationId xmlns:a16="http://schemas.microsoft.com/office/drawing/2014/main" id="{59844A04-8BF0-005B-E610-58FA1DFA0B7F}"/>
                </a:ext>
              </a:extLst>
            </p:cNvPr>
            <p:cNvSpPr txBox="1"/>
            <p:nvPr/>
          </p:nvSpPr>
          <p:spPr>
            <a:xfrm>
              <a:off x="6969132" y="5843097"/>
              <a:ext cx="3486142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Avenir"/>
                  <a:sym typeface="Avenir"/>
                </a:rPr>
                <a:t>Evaluate Model using validation data</a:t>
              </a:r>
              <a:endParaRPr dirty="0"/>
            </a:p>
          </p:txBody>
        </p:sp>
      </p:grpSp>
      <p:sp>
        <p:nvSpPr>
          <p:cNvPr id="26" name="Google Shape;224;p21">
            <a:extLst>
              <a:ext uri="{FF2B5EF4-FFF2-40B4-BE49-F238E27FC236}">
                <a16:creationId xmlns:a16="http://schemas.microsoft.com/office/drawing/2014/main" id="{EAFDB4A1-15F8-E117-698D-BA933CCE3F0E}"/>
              </a:ext>
            </a:extLst>
          </p:cNvPr>
          <p:cNvSpPr txBox="1"/>
          <p:nvPr/>
        </p:nvSpPr>
        <p:spPr>
          <a:xfrm>
            <a:off x="4567559" y="2487503"/>
            <a:ext cx="3155406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660099"/>
                </a:solidFill>
                <a:latin typeface="Avenir"/>
                <a:ea typeface="Avenir"/>
                <a:cs typeface="Avenir"/>
                <a:sym typeface="Avenir"/>
              </a:rPr>
              <a:t>Machine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660099"/>
                </a:solidFill>
                <a:latin typeface="Avenir"/>
                <a:ea typeface="Avenir"/>
                <a:cs typeface="Avenir"/>
                <a:sym typeface="Avenir"/>
              </a:rPr>
              <a:t>Learning</a:t>
            </a:r>
            <a:endParaRPr lang="en-US" sz="2800" dirty="0">
              <a:solidFill>
                <a:srgbClr val="660099"/>
              </a:solidFill>
              <a:latin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660099"/>
                </a:solidFill>
                <a:latin typeface="Avenir"/>
                <a:sym typeface="Avenir"/>
              </a:rPr>
              <a:t>Pipeline</a:t>
            </a:r>
            <a:endParaRPr sz="3600" dirty="0">
              <a:solidFill>
                <a:srgbClr val="66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74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8DC6F7-56E9-6E2D-B1B9-4454A998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A794A4-8AC7-BBB8-8D30-440B0EF09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0" y="868857"/>
            <a:ext cx="7742366" cy="512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495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B976C-6049-9299-8974-CFF6F15D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098E4-B21C-75EE-CA4E-0941C583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310140D-2D20-CAAF-8BCB-EC49C948D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522" y="1458494"/>
                <a:ext cx="11344956" cy="488382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Machine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Side:</a:t>
                </a:r>
                <a:r>
                  <a:rPr lang="zh-CN" altLang="en-US" dirty="0"/>
                  <a:t> </a:t>
                </a:r>
                <a:endParaRPr lang="en-GB" altLang="zh-CN" dirty="0"/>
              </a:p>
              <a:p>
                <a:pPr marL="0" indent="0">
                  <a:buNone/>
                </a:pPr>
                <a:r>
                  <a:rPr lang="zh-CN" altLang="en-US" sz="2200" dirty="0"/>
                  <a:t>      </a:t>
                </a:r>
                <a:r>
                  <a:rPr lang="en-US" altLang="zh-CN" sz="2200" dirty="0"/>
                  <a:t>Evaluate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the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model’s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loss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function: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smaller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is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better</a:t>
                </a:r>
              </a:p>
              <a:p>
                <a:r>
                  <a:rPr lang="en-US" altLang="zh-CN" dirty="0"/>
                  <a:t>Statistics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Side: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      </a:t>
                </a:r>
                <a:r>
                  <a:rPr lang="en-US" altLang="zh-CN" sz="2000" dirty="0"/>
                  <a:t>Evaluate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b="0" dirty="0"/>
                  <a:t> </a:t>
                </a:r>
                <a:r>
                  <a:rPr lang="en-US" altLang="zh-CN" sz="2000" b="0" dirty="0"/>
                  <a:t>value: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b="0" dirty="0">
                  <a:solidFill>
                    <a:srgbClr val="660099"/>
                  </a:solidFill>
                </a:endParaRPr>
              </a:p>
              <a:p>
                <a:r>
                  <a:rPr lang="en-US" altLang="zh-CN" sz="1700" dirty="0">
                    <a:solidFill>
                      <a:srgbClr val="660099"/>
                    </a:solidFill>
                  </a:rPr>
                  <a:t>Measure</a:t>
                </a:r>
                <a:r>
                  <a:rPr lang="zh-CN" altLang="en-US" sz="17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700" dirty="0">
                    <a:solidFill>
                      <a:srgbClr val="660099"/>
                    </a:solidFill>
                  </a:rPr>
                  <a:t>the</a:t>
                </a:r>
                <a:r>
                  <a:rPr lang="zh-CN" altLang="en-US" sz="17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700" dirty="0">
                    <a:solidFill>
                      <a:srgbClr val="660099"/>
                    </a:solidFill>
                  </a:rPr>
                  <a:t>portion</a:t>
                </a:r>
                <a:r>
                  <a:rPr lang="zh-CN" altLang="en-US" sz="17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700" dirty="0">
                    <a:solidFill>
                      <a:srgbClr val="660099"/>
                    </a:solidFill>
                  </a:rPr>
                  <a:t>of</a:t>
                </a:r>
                <a:r>
                  <a:rPr lang="zh-CN" altLang="en-US" sz="1700" dirty="0">
                    <a:solidFill>
                      <a:srgbClr val="66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700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700" dirty="0">
                    <a:solidFill>
                      <a:srgbClr val="660099"/>
                    </a:solidFill>
                  </a:rPr>
                  <a:t>’s</a:t>
                </a:r>
                <a:r>
                  <a:rPr lang="zh-CN" altLang="en-US" sz="17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700" dirty="0">
                    <a:solidFill>
                      <a:srgbClr val="660099"/>
                    </a:solidFill>
                  </a:rPr>
                  <a:t>variance</a:t>
                </a:r>
                <a:r>
                  <a:rPr lang="zh-CN" altLang="en-US" sz="17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700" dirty="0">
                    <a:solidFill>
                      <a:srgbClr val="660099"/>
                    </a:solidFill>
                  </a:rPr>
                  <a:t>is</a:t>
                </a:r>
                <a:r>
                  <a:rPr lang="zh-CN" altLang="en-US" sz="17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700" dirty="0">
                    <a:solidFill>
                      <a:srgbClr val="660099"/>
                    </a:solidFill>
                  </a:rPr>
                  <a:t>being</a:t>
                </a:r>
                <a:r>
                  <a:rPr lang="zh-CN" altLang="en-US" sz="17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700" dirty="0">
                    <a:solidFill>
                      <a:srgbClr val="660099"/>
                    </a:solidFill>
                  </a:rPr>
                  <a:t>interpreted:</a:t>
                </a:r>
                <a:endParaRPr lang="en-US" sz="1700" dirty="0">
                  <a:solidFill>
                    <a:srgbClr val="660099"/>
                  </a:solidFill>
                </a:endParaRPr>
              </a:p>
              <a:p>
                <a:r>
                  <a:rPr lang="en-US" sz="1700" dirty="0">
                    <a:solidFill>
                      <a:srgbClr val="660099"/>
                    </a:solidFill>
                  </a:rPr>
                  <a:t>Below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30%</m:t>
                    </m:r>
                  </m:oMath>
                </a14:m>
                <a:r>
                  <a:rPr lang="en-US" sz="1700" dirty="0">
                    <a:solidFill>
                      <a:srgbClr val="660099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700" dirty="0">
                    <a:solidFill>
                      <a:srgbClr val="660099"/>
                    </a:solidFill>
                  </a:rPr>
                  <a:t> is hardly explained by 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700" dirty="0">
                    <a:solidFill>
                      <a:srgbClr val="660099"/>
                    </a:solidFill>
                  </a:rPr>
                  <a:t>.</a:t>
                </a:r>
              </a:p>
              <a:p>
                <a:r>
                  <a:rPr lang="en-US" sz="1700" dirty="0">
                    <a:solidFill>
                      <a:srgbClr val="660099"/>
                    </a:solidFill>
                  </a:rPr>
                  <a:t>Above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 smtClean="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sz="1700" dirty="0">
                    <a:solidFill>
                      <a:srgbClr val="660099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700" dirty="0">
                    <a:solidFill>
                      <a:srgbClr val="660099"/>
                    </a:solidFill>
                  </a:rPr>
                  <a:t> is nearly the same as </a:t>
                </a:r>
                <a14:m>
                  <m:oMath xmlns:m="http://schemas.openxmlformats.org/officeDocument/2006/math">
                    <m:r>
                      <a:rPr lang="en-US" sz="1700">
                        <a:solidFill>
                          <a:srgbClr val="66009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700" dirty="0">
                    <a:solidFill>
                      <a:srgbClr val="660099"/>
                    </a:solidFill>
                  </a:rPr>
                  <a:t>.</a:t>
                </a:r>
                <a:endParaRPr lang="en-GB" altLang="zh-CN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310140D-2D20-CAAF-8BCB-EC49C948D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522" y="1458494"/>
                <a:ext cx="11344956" cy="4883826"/>
              </a:xfrm>
              <a:blipFill>
                <a:blip r:embed="rId2"/>
                <a:stretch>
                  <a:fillRect l="-1119" t="-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C3A8DCF-770A-D9D4-5B76-EFFA34644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172" y="3010429"/>
            <a:ext cx="4787425" cy="16630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213242D-0E2E-1F43-BF60-7A93040DEC0C}"/>
              </a:ext>
            </a:extLst>
          </p:cNvPr>
          <p:cNvSpPr/>
          <p:nvPr/>
        </p:nvSpPr>
        <p:spPr>
          <a:xfrm>
            <a:off x="6456781" y="4219313"/>
            <a:ext cx="951723" cy="369333"/>
          </a:xfrm>
          <a:prstGeom prst="wedgeRectCallout">
            <a:avLst>
              <a:gd name="adj1" fmla="val -87500"/>
              <a:gd name="adj2" fmla="val 1695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3E1B4-6391-B82D-9AE8-FBEACDD56F51}"/>
              </a:ext>
            </a:extLst>
          </p:cNvPr>
          <p:cNvSpPr txBox="1"/>
          <p:nvPr/>
        </p:nvSpPr>
        <p:spPr>
          <a:xfrm>
            <a:off x="6552421" y="4219315"/>
            <a:ext cx="76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199329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70C638-0A06-9A48-65AC-4F5E9D98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AAFDD5-248E-B7B6-D101-29B34EDB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F5F333-BE1B-0AEE-33F5-A6E49DBD61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438" y="960873"/>
                <a:ext cx="11344956" cy="54937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2000" dirty="0">
                  <a:solidFill>
                    <a:srgbClr val="660099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/>
                  <a:t>Task:</a:t>
                </a:r>
                <a:r>
                  <a:rPr lang="zh-CN" altLang="en-US" sz="20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660099"/>
                    </a:solidFill>
                  </a:rPr>
                  <a:t>Predicting</a:t>
                </a:r>
                <a:r>
                  <a:rPr lang="zh-CN" altLang="en-US" sz="20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660099"/>
                    </a:solidFill>
                  </a:rPr>
                  <a:t>Stock</a:t>
                </a:r>
                <a:r>
                  <a:rPr lang="zh-CN" altLang="en-US" sz="20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660099"/>
                    </a:solidFill>
                  </a:rPr>
                  <a:t>Market</a:t>
                </a:r>
                <a:r>
                  <a:rPr lang="zh-CN" altLang="en-US" sz="20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660099"/>
                    </a:solidFill>
                  </a:rPr>
                  <a:t>Data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Prediction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algorithm:</a:t>
                </a:r>
                <a:r>
                  <a:rPr lang="zh-CN" altLang="en-US" sz="20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660099"/>
                    </a:solidFill>
                  </a:rPr>
                  <a:t>Linear</a:t>
                </a:r>
                <a:r>
                  <a:rPr lang="zh-CN" altLang="en-US" sz="20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660099"/>
                    </a:solidFill>
                  </a:rPr>
                  <a:t>Regression</a:t>
                </a:r>
                <a:r>
                  <a:rPr lang="zh-CN" altLang="en-US" sz="2000" dirty="0">
                    <a:solidFill>
                      <a:srgbClr val="660099"/>
                    </a:solidFill>
                  </a:rPr>
                  <a:t> </a:t>
                </a:r>
                <a:endParaRPr lang="en-GB" altLang="zh-CN" sz="2000" dirty="0">
                  <a:solidFill>
                    <a:srgbClr val="660099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/>
                  <a:t>Main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Characteristics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Linear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Regression:</a:t>
                </a:r>
                <a:endParaRPr lang="en-GB" altLang="zh-CN" sz="2000" dirty="0"/>
              </a:p>
              <a:p>
                <a:pPr lvl="1">
                  <a:buFont typeface="+mj-lt"/>
                  <a:buAutoNum type="arabicPeriod"/>
                </a:pPr>
                <a:r>
                  <a:rPr lang="en-US" altLang="zh-CN" sz="1600" dirty="0">
                    <a:solidFill>
                      <a:srgbClr val="660099"/>
                    </a:solidFill>
                  </a:rPr>
                  <a:t>A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statistical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method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finding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relations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between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one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or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more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predictor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variables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and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the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outcome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altLang="zh-CN" sz="1600" dirty="0">
                    <a:solidFill>
                      <a:srgbClr val="660099"/>
                    </a:solidFill>
                  </a:rPr>
                  <a:t>Assume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predictor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variables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are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independent;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relation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between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variables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are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linear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Optimization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Method:</a:t>
                </a:r>
                <a:r>
                  <a:rPr lang="zh-CN" altLang="en-US" sz="2000" dirty="0"/>
                  <a:t> </a:t>
                </a:r>
                <a:r>
                  <a:rPr lang="en-US" altLang="zh-CN" sz="2000" dirty="0">
                    <a:solidFill>
                      <a:srgbClr val="660099"/>
                    </a:solidFill>
                  </a:rPr>
                  <a:t>Gradient</a:t>
                </a:r>
                <a:r>
                  <a:rPr lang="zh-CN" altLang="en-US" sz="20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660099"/>
                    </a:solidFill>
                  </a:rPr>
                  <a:t>Descendent</a:t>
                </a:r>
                <a:endParaRPr lang="en-US" sz="2000" dirty="0">
                  <a:solidFill>
                    <a:srgbClr val="660099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/>
                  <a:t>Machine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Learning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Pipeline:</a:t>
                </a:r>
                <a:r>
                  <a:rPr lang="zh-CN" altLang="en-US" sz="2000" dirty="0"/>
                  <a:t> </a:t>
                </a:r>
                <a:endParaRPr lang="en-GB" altLang="zh-CN" sz="2000" dirty="0"/>
              </a:p>
              <a:p>
                <a:pPr lvl="1">
                  <a:buFont typeface="+mj-lt"/>
                  <a:buAutoNum type="arabicPeriod"/>
                </a:pPr>
                <a:r>
                  <a:rPr lang="en-US" altLang="zh-CN" sz="1600" dirty="0">
                    <a:solidFill>
                      <a:srgbClr val="660099"/>
                    </a:solidFill>
                  </a:rPr>
                  <a:t>Data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Preparation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and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Splitting</a:t>
                </a:r>
                <a:endParaRPr lang="en-GB" altLang="zh-CN" sz="1600" dirty="0">
                  <a:solidFill>
                    <a:srgbClr val="660099"/>
                  </a:solidFill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en-US" altLang="zh-CN" sz="1600" dirty="0">
                    <a:solidFill>
                      <a:srgbClr val="660099"/>
                    </a:solidFill>
                  </a:rPr>
                  <a:t>Model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Training</a:t>
                </a:r>
                <a:endParaRPr lang="en-GB" altLang="zh-CN" sz="1600" dirty="0">
                  <a:solidFill>
                    <a:srgbClr val="660099"/>
                  </a:solidFill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en-US" altLang="zh-CN" sz="1600" dirty="0">
                    <a:solidFill>
                      <a:srgbClr val="660099"/>
                    </a:solidFill>
                  </a:rPr>
                  <a:t>Model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Performance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Evaluation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and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application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Evaluation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Metric:</a:t>
                </a:r>
                <a:r>
                  <a:rPr lang="zh-CN" altLang="en-US" sz="2000" dirty="0"/>
                  <a:t> </a:t>
                </a:r>
                <a:endParaRPr lang="en-GB" altLang="zh-CN" sz="2000" dirty="0"/>
              </a:p>
              <a:p>
                <a:pPr lvl="1">
                  <a:buFont typeface="+mj-lt"/>
                  <a:buAutoNum type="arabicPeriod"/>
                </a:pPr>
                <a:r>
                  <a:rPr lang="en-US" altLang="zh-CN" sz="1600" dirty="0">
                    <a:solidFill>
                      <a:srgbClr val="660099"/>
                    </a:solidFill>
                  </a:rPr>
                  <a:t>Mean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Square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Error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660099"/>
                    </a:solidFill>
                  </a:rPr>
                  <a:t>(MSE)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altLang="zh-CN" sz="1600" dirty="0">
                    <a:solidFill>
                      <a:srgbClr val="660099"/>
                    </a:solidFill>
                  </a:rPr>
                  <a:t>Statistic:</a:t>
                </a:r>
                <a:r>
                  <a:rPr lang="zh-CN" altLang="en-US" sz="1600" dirty="0">
                    <a:solidFill>
                      <a:srgbClr val="660099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altLang="zh-CN" sz="1600" b="0" dirty="0">
                  <a:solidFill>
                    <a:srgbClr val="660099"/>
                  </a:solidFill>
                </a:endParaRPr>
              </a:p>
              <a:p>
                <a:pPr>
                  <a:buFont typeface="+mj-lt"/>
                  <a:buAutoNum type="arabicPeriod"/>
                </a:pPr>
                <a:endParaRPr lang="en-US" altLang="zh-CN" sz="2000" dirty="0">
                  <a:solidFill>
                    <a:srgbClr val="660099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F5F333-BE1B-0AEE-33F5-A6E49DBD6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438" y="960873"/>
                <a:ext cx="11344956" cy="5493792"/>
              </a:xfrm>
              <a:blipFill>
                <a:blip r:embed="rId2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173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136AC8-CE96-551B-EF7E-43D3EBA0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970E0-69E8-6D79-382B-D09399124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11462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20A40F-4D95-F1C0-E52D-D90505A9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309A0-2EC3-8C1F-5D53-EA3311EFBA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7BD69-A384-52ED-D69F-4276E9C60B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Theory under the hood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E38CD-74CB-AEFA-C957-089642633D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D7F569-61BA-110F-9D7A-B2BFCA23A5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Model Construction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AB51B5-75FE-E88E-7494-1327A7672C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Prediction &amp; Visualize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F0BE3D-F491-F2B5-F392-F723F433E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Analysis &amp; Summary</a:t>
            </a:r>
          </a:p>
        </p:txBody>
      </p:sp>
    </p:spTree>
    <p:extLst>
      <p:ext uri="{BB962C8B-B14F-4D97-AF65-F5344CB8AC3E}">
        <p14:creationId xmlns:p14="http://schemas.microsoft.com/office/powerpoint/2010/main" val="327172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0A933B-C13D-729B-9976-14C45497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7258D6-9268-0774-FF0F-F6929287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F12D6-166B-6DF4-1836-67F4DACC4F49}"/>
              </a:ext>
            </a:extLst>
          </p:cNvPr>
          <p:cNvSpPr txBox="1"/>
          <p:nvPr/>
        </p:nvSpPr>
        <p:spPr>
          <a:xfrm>
            <a:off x="423521" y="1659285"/>
            <a:ext cx="67924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660099"/>
                </a:solidFill>
                <a:latin typeface="Avenir Book" panose="02000503020000020003" pitchFamily="2" charset="0"/>
              </a:rPr>
              <a:t>Objective: </a:t>
            </a:r>
            <a:endParaRPr lang="en-US" sz="2000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Predict stock price utilizing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Understand linear regression’s fundamental principle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Get a basic understanding about machine learning pipeline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sz="2400" b="1" dirty="0">
                <a:solidFill>
                  <a:srgbClr val="660099"/>
                </a:solidFill>
                <a:latin typeface="Avenir Book" panose="02000503020000020003" pitchFamily="2" charset="0"/>
              </a:rPr>
              <a:t>Techniques Needed: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Methodology: Machine Learning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Algorithm: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Evaluation &amp; Testing: MSE &amp; Holdout Data Splitting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491DA7-9D0E-9C56-7BD9-CF7347728B1C}"/>
              </a:ext>
            </a:extLst>
          </p:cNvPr>
          <p:cNvGrpSpPr/>
          <p:nvPr/>
        </p:nvGrpSpPr>
        <p:grpSpPr>
          <a:xfrm>
            <a:off x="7268978" y="1786058"/>
            <a:ext cx="3794827" cy="3285883"/>
            <a:chOff x="7192146" y="1448691"/>
            <a:chExt cx="3794827" cy="3285883"/>
          </a:xfrm>
        </p:grpSpPr>
        <p:grpSp>
          <p:nvGrpSpPr>
            <p:cNvPr id="7" name="Google Shape;212;p21">
              <a:extLst>
                <a:ext uri="{FF2B5EF4-FFF2-40B4-BE49-F238E27FC236}">
                  <a16:creationId xmlns:a16="http://schemas.microsoft.com/office/drawing/2014/main" id="{91B6AB1C-BB3E-A78C-9373-2CFEB9CE15C0}"/>
                </a:ext>
              </a:extLst>
            </p:cNvPr>
            <p:cNvGrpSpPr/>
            <p:nvPr/>
          </p:nvGrpSpPr>
          <p:grpSpPr>
            <a:xfrm rot="5400000">
              <a:off x="7446618" y="1194219"/>
              <a:ext cx="3285883" cy="3794827"/>
              <a:chOff x="3059544" y="1020710"/>
              <a:chExt cx="3285883" cy="3794827"/>
            </a:xfrm>
          </p:grpSpPr>
          <p:sp>
            <p:nvSpPr>
              <p:cNvPr id="8" name="Google Shape;213;p21">
                <a:extLst>
                  <a:ext uri="{FF2B5EF4-FFF2-40B4-BE49-F238E27FC236}">
                    <a16:creationId xmlns:a16="http://schemas.microsoft.com/office/drawing/2014/main" id="{98E3D725-A768-9691-468E-01D977286FA4}"/>
                  </a:ext>
                </a:extLst>
              </p:cNvPr>
              <p:cNvSpPr/>
              <p:nvPr/>
            </p:nvSpPr>
            <p:spPr>
              <a:xfrm>
                <a:off x="3059544" y="1020710"/>
                <a:ext cx="1864666" cy="3794827"/>
              </a:xfrm>
              <a:prstGeom prst="rect">
                <a:avLst/>
              </a:prstGeom>
              <a:solidFill>
                <a:srgbClr val="D8D8D8">
                  <a:alpha val="45882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" name="Google Shape;214;p21">
                <a:extLst>
                  <a:ext uri="{FF2B5EF4-FFF2-40B4-BE49-F238E27FC236}">
                    <a16:creationId xmlns:a16="http://schemas.microsoft.com/office/drawing/2014/main" id="{37790318-FABC-87EC-22B6-772A6216C251}"/>
                  </a:ext>
                </a:extLst>
              </p:cNvPr>
              <p:cNvGrpSpPr/>
              <p:nvPr/>
            </p:nvGrpSpPr>
            <p:grpSpPr>
              <a:xfrm>
                <a:off x="3262019" y="1021614"/>
                <a:ext cx="3083408" cy="3542225"/>
                <a:chOff x="5401061" y="1021614"/>
                <a:chExt cx="3083408" cy="3542225"/>
              </a:xfrm>
            </p:grpSpPr>
            <p:grpSp>
              <p:nvGrpSpPr>
                <p:cNvPr id="10" name="Google Shape;215;p21">
                  <a:extLst>
                    <a:ext uri="{FF2B5EF4-FFF2-40B4-BE49-F238E27FC236}">
                      <a16:creationId xmlns:a16="http://schemas.microsoft.com/office/drawing/2014/main" id="{77CC454D-F8D1-F764-1762-7F3D1BF8B40C}"/>
                    </a:ext>
                  </a:extLst>
                </p:cNvPr>
                <p:cNvGrpSpPr/>
                <p:nvPr/>
              </p:nvGrpSpPr>
              <p:grpSpPr>
                <a:xfrm>
                  <a:off x="5401061" y="1186229"/>
                  <a:ext cx="3083408" cy="3377610"/>
                  <a:chOff x="5817328" y="328979"/>
                  <a:chExt cx="3083408" cy="3377610"/>
                </a:xfrm>
              </p:grpSpPr>
              <p:sp>
                <p:nvSpPr>
                  <p:cNvPr id="12" name="Google Shape;216;p21">
                    <a:extLst>
                      <a:ext uri="{FF2B5EF4-FFF2-40B4-BE49-F238E27FC236}">
                        <a16:creationId xmlns:a16="http://schemas.microsoft.com/office/drawing/2014/main" id="{9084D1AB-02EB-AC64-6E45-17E90C3CFDE0}"/>
                      </a:ext>
                    </a:extLst>
                  </p:cNvPr>
                  <p:cNvSpPr/>
                  <p:nvPr/>
                </p:nvSpPr>
                <p:spPr>
                  <a:xfrm>
                    <a:off x="5817328" y="382014"/>
                    <a:ext cx="566058" cy="332457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  <a:alpha val="84627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" name="Google Shape;217;p21">
                    <a:extLst>
                      <a:ext uri="{FF2B5EF4-FFF2-40B4-BE49-F238E27FC236}">
                        <a16:creationId xmlns:a16="http://schemas.microsoft.com/office/drawing/2014/main" id="{7B481C55-3407-BC20-21F6-DD9A7BD7439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427727" y="1863916"/>
                    <a:ext cx="3377609" cy="3077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400" dirty="0">
                        <a:solidFill>
                          <a:schemeClr val="lt1"/>
                        </a:solidFill>
                        <a:latin typeface="Avenir"/>
                        <a:sym typeface="Avenir"/>
                      </a:rPr>
                      <a:t>Linear Regression</a:t>
                    </a:r>
                    <a:endParaRPr dirty="0"/>
                  </a:p>
                </p:txBody>
              </p:sp>
              <p:sp>
                <p:nvSpPr>
                  <p:cNvPr id="15" name="Google Shape;219;p21">
                    <a:extLst>
                      <a:ext uri="{FF2B5EF4-FFF2-40B4-BE49-F238E27FC236}">
                        <a16:creationId xmlns:a16="http://schemas.microsoft.com/office/drawing/2014/main" id="{A03F2F01-8D18-B876-C812-EE9D12C83C44}"/>
                      </a:ext>
                    </a:extLst>
                  </p:cNvPr>
                  <p:cNvSpPr/>
                  <p:nvPr/>
                </p:nvSpPr>
                <p:spPr>
                  <a:xfrm>
                    <a:off x="8334678" y="382017"/>
                    <a:ext cx="566058" cy="3324572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6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" name="Google Shape;220;p21">
                    <a:extLst>
                      <a:ext uri="{FF2B5EF4-FFF2-40B4-BE49-F238E27FC236}">
                        <a16:creationId xmlns:a16="http://schemas.microsoft.com/office/drawing/2014/main" id="{D15CA93D-D00C-9935-E9AE-6006187D4D7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631437" y="1778295"/>
                    <a:ext cx="552893" cy="566058"/>
                  </a:xfrm>
                  <a:prstGeom prst="down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3A3838">
                      <a:alpha val="62745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" name="Google Shape;221;p21">
                    <a:extLst>
                      <a:ext uri="{FF2B5EF4-FFF2-40B4-BE49-F238E27FC236}">
                        <a16:creationId xmlns:a16="http://schemas.microsoft.com/office/drawing/2014/main" id="{771804BD-DC7C-BB78-7156-7D1826D8D163}"/>
                      </a:ext>
                    </a:extLst>
                  </p:cNvPr>
                  <p:cNvSpPr/>
                  <p:nvPr/>
                </p:nvSpPr>
                <p:spPr>
                  <a:xfrm>
                    <a:off x="6480391" y="382015"/>
                    <a:ext cx="566057" cy="3324573"/>
                  </a:xfrm>
                  <a:prstGeom prst="rect">
                    <a:avLst/>
                  </a:prstGeom>
                  <a:solidFill>
                    <a:srgbClr val="FFC000">
                      <a:alpha val="7450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" name="Google Shape;222;p21">
                    <a:extLst>
                      <a:ext uri="{FF2B5EF4-FFF2-40B4-BE49-F238E27FC236}">
                        <a16:creationId xmlns:a16="http://schemas.microsoft.com/office/drawing/2014/main" id="{02F930EA-8E2C-A20B-1F02-0CAD2DE6F20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101116" y="1890435"/>
                    <a:ext cx="3324572" cy="3077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400" b="0" i="0" u="none" strike="noStrike" cap="none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MSE &amp; Holdout</a:t>
                    </a:r>
                    <a:endParaRPr dirty="0"/>
                  </a:p>
                </p:txBody>
              </p:sp>
              <p:sp>
                <p:nvSpPr>
                  <p:cNvPr id="19" name="Google Shape;223;p21">
                    <a:extLst>
                      <a:ext uri="{FF2B5EF4-FFF2-40B4-BE49-F238E27FC236}">
                        <a16:creationId xmlns:a16="http://schemas.microsoft.com/office/drawing/2014/main" id="{F91E626E-AB57-96F6-FBCC-DB7213AE6D9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168822" y="1907458"/>
                    <a:ext cx="2934718" cy="3077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400" b="0" i="0" u="none" strike="noStrike" cap="none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Predict stock market data</a:t>
                    </a:r>
                    <a:endParaRPr dirty="0"/>
                  </a:p>
                </p:txBody>
              </p:sp>
            </p:grpSp>
            <p:sp>
              <p:nvSpPr>
                <p:cNvPr id="11" name="Google Shape;224;p21">
                  <a:extLst>
                    <a:ext uri="{FF2B5EF4-FFF2-40B4-BE49-F238E27FC236}">
                      <a16:creationId xmlns:a16="http://schemas.microsoft.com/office/drawing/2014/main" id="{B2C08B7A-9999-6C2A-6F77-8F3444F4E035}"/>
                    </a:ext>
                  </a:extLst>
                </p:cNvPr>
                <p:cNvSpPr txBox="1"/>
                <p:nvPr/>
              </p:nvSpPr>
              <p:spPr>
                <a:xfrm rot="16200000">
                  <a:off x="6680575" y="1677982"/>
                  <a:ext cx="162051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 dirty="0">
                      <a:solidFill>
                        <a:srgbClr val="000000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Analysis on Data</a:t>
                  </a:r>
                  <a:endParaRPr dirty="0"/>
                </a:p>
              </p:txBody>
            </p:sp>
          </p:grpSp>
        </p:grpSp>
        <p:sp>
          <p:nvSpPr>
            <p:cNvPr id="5" name="Google Shape;224;p21">
              <a:extLst>
                <a:ext uri="{FF2B5EF4-FFF2-40B4-BE49-F238E27FC236}">
                  <a16:creationId xmlns:a16="http://schemas.microsoft.com/office/drawing/2014/main" id="{84BC9ADF-9959-11AD-C7F5-C6B9C4F6BEE6}"/>
                </a:ext>
              </a:extLst>
            </p:cNvPr>
            <p:cNvSpPr txBox="1"/>
            <p:nvPr/>
          </p:nvSpPr>
          <p:spPr>
            <a:xfrm>
              <a:off x="7443846" y="2939213"/>
              <a:ext cx="3324572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Machine Learning Pipeline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69911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CD9DB36B-9806-A30B-02C9-3BCCAE97B7B2}"/>
              </a:ext>
            </a:extLst>
          </p:cNvPr>
          <p:cNvGrpSpPr/>
          <p:nvPr/>
        </p:nvGrpSpPr>
        <p:grpSpPr>
          <a:xfrm>
            <a:off x="5968021" y="1318996"/>
            <a:ext cx="5468861" cy="4621322"/>
            <a:chOff x="6095999" y="1411090"/>
            <a:chExt cx="5468861" cy="462132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A328734-D74A-FF14-3A1D-458750C375B6}"/>
                </a:ext>
              </a:extLst>
            </p:cNvPr>
            <p:cNvGrpSpPr/>
            <p:nvPr/>
          </p:nvGrpSpPr>
          <p:grpSpPr>
            <a:xfrm>
              <a:off x="6095999" y="1411090"/>
              <a:ext cx="5468861" cy="4621322"/>
              <a:chOff x="6095999" y="1411090"/>
              <a:chExt cx="5468861" cy="4621322"/>
            </a:xfrm>
          </p:grpSpPr>
          <p:sp>
            <p:nvSpPr>
              <p:cNvPr id="5" name="Google Shape;213;p21">
                <a:extLst>
                  <a:ext uri="{FF2B5EF4-FFF2-40B4-BE49-F238E27FC236}">
                    <a16:creationId xmlns:a16="http://schemas.microsoft.com/office/drawing/2014/main" id="{8CB0C8A2-6D6C-6A07-6907-3DD5F5996077}"/>
                  </a:ext>
                </a:extLst>
              </p:cNvPr>
              <p:cNvSpPr/>
              <p:nvPr/>
            </p:nvSpPr>
            <p:spPr>
              <a:xfrm rot="5400000">
                <a:off x="6519769" y="987320"/>
                <a:ext cx="4621322" cy="5468861"/>
              </a:xfrm>
              <a:prstGeom prst="rect">
                <a:avLst/>
              </a:prstGeom>
              <a:solidFill>
                <a:srgbClr val="D8D8D8">
                  <a:alpha val="45882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937D724-F4F6-02A9-40E5-FD0E863E1B74}"/>
                  </a:ext>
                </a:extLst>
              </p:cNvPr>
              <p:cNvCxnSpPr/>
              <p:nvPr/>
            </p:nvCxnSpPr>
            <p:spPr>
              <a:xfrm flipV="1">
                <a:off x="6887603" y="1894584"/>
                <a:ext cx="0" cy="363128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8DC2E231-3B23-C0C2-9D78-16E518DA5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4447" y="5512714"/>
                <a:ext cx="431379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54DF0C6-79B6-CB57-B089-DFEEE09384D0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8895" y="5629053"/>
                    <a:ext cx="19935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54DF0C6-79B6-CB57-B089-DFEEE09384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8895" y="5629053"/>
                    <a:ext cx="199350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500" r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DD6B811-2048-4F08-6779-F470A163EC3F}"/>
                      </a:ext>
                    </a:extLst>
                  </p:cNvPr>
                  <p:cNvSpPr txBox="1"/>
                  <p:nvPr/>
                </p:nvSpPr>
                <p:spPr>
                  <a:xfrm>
                    <a:off x="6503348" y="1894584"/>
                    <a:ext cx="2027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DD6B811-2048-4F08-6779-F470A163EC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3348" y="1894584"/>
                    <a:ext cx="20274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1250" r="-25000" b="-3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C9361CF-57CE-66CC-66D4-16248888DCAE}"/>
                  </a:ext>
                </a:extLst>
              </p:cNvPr>
              <p:cNvSpPr/>
              <p:nvPr/>
            </p:nvSpPr>
            <p:spPr>
              <a:xfrm>
                <a:off x="7231874" y="4775931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8D6B985-DC59-0DC2-C974-02307A529D57}"/>
                  </a:ext>
                </a:extLst>
              </p:cNvPr>
              <p:cNvSpPr/>
              <p:nvPr/>
            </p:nvSpPr>
            <p:spPr>
              <a:xfrm>
                <a:off x="7400980" y="5150900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FFB87EB-5311-A1FD-B451-8BC1511626EA}"/>
                  </a:ext>
                </a:extLst>
              </p:cNvPr>
              <p:cNvSpPr/>
              <p:nvPr/>
            </p:nvSpPr>
            <p:spPr>
              <a:xfrm>
                <a:off x="7585175" y="4657520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585D5A4-4571-CAFE-9C65-20F7644C7AE0}"/>
                  </a:ext>
                </a:extLst>
              </p:cNvPr>
              <p:cNvSpPr/>
              <p:nvPr/>
            </p:nvSpPr>
            <p:spPr>
              <a:xfrm>
                <a:off x="7765822" y="4775930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44CBA23-99D3-83D2-261F-BE4D5D3845FE}"/>
                  </a:ext>
                </a:extLst>
              </p:cNvPr>
              <p:cNvSpPr/>
              <p:nvPr/>
            </p:nvSpPr>
            <p:spPr>
              <a:xfrm>
                <a:off x="7888618" y="4473474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9A96EC-839A-5B2D-E46A-4C59E21C13FA}"/>
                  </a:ext>
                </a:extLst>
              </p:cNvPr>
              <p:cNvSpPr/>
              <p:nvPr/>
            </p:nvSpPr>
            <p:spPr>
              <a:xfrm>
                <a:off x="7897649" y="4614986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DC0A1D9-8A40-0C98-B784-4C76223E8F0D}"/>
                  </a:ext>
                </a:extLst>
              </p:cNvPr>
              <p:cNvSpPr/>
              <p:nvPr/>
            </p:nvSpPr>
            <p:spPr>
              <a:xfrm>
                <a:off x="8088165" y="4345194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9A2EFB9-96FD-696B-583E-B0C811C53DC4}"/>
                  </a:ext>
                </a:extLst>
              </p:cNvPr>
              <p:cNvSpPr/>
              <p:nvPr/>
            </p:nvSpPr>
            <p:spPr>
              <a:xfrm>
                <a:off x="8320748" y="4171813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9C3A895-2513-BA54-2269-6F27B6F04A07}"/>
                  </a:ext>
                </a:extLst>
              </p:cNvPr>
              <p:cNvSpPr/>
              <p:nvPr/>
            </p:nvSpPr>
            <p:spPr>
              <a:xfrm>
                <a:off x="7897649" y="4021357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DF35790-1E7A-8000-B722-6BC34587358A}"/>
                  </a:ext>
                </a:extLst>
              </p:cNvPr>
              <p:cNvSpPr/>
              <p:nvPr/>
            </p:nvSpPr>
            <p:spPr>
              <a:xfrm>
                <a:off x="8651928" y="4282850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1AC30C1-D777-EAB3-3A32-5D421686C48B}"/>
                  </a:ext>
                </a:extLst>
              </p:cNvPr>
              <p:cNvSpPr/>
              <p:nvPr/>
            </p:nvSpPr>
            <p:spPr>
              <a:xfrm>
                <a:off x="8518263" y="3612400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85CCA88-C279-0501-C692-4AB9B36AA620}"/>
                  </a:ext>
                </a:extLst>
              </p:cNvPr>
              <p:cNvSpPr/>
              <p:nvPr/>
            </p:nvSpPr>
            <p:spPr>
              <a:xfrm>
                <a:off x="8638224" y="4019888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CB9824B-411A-D221-CFB5-3DE731EB2E1A}"/>
                  </a:ext>
                </a:extLst>
              </p:cNvPr>
              <p:cNvSpPr/>
              <p:nvPr/>
            </p:nvSpPr>
            <p:spPr>
              <a:xfrm>
                <a:off x="8375020" y="3941085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3B0163C-0E3F-F6E0-4EFF-8D176DEA032D}"/>
                  </a:ext>
                </a:extLst>
              </p:cNvPr>
              <p:cNvSpPr/>
              <p:nvPr/>
            </p:nvSpPr>
            <p:spPr>
              <a:xfrm>
                <a:off x="9027220" y="3872010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7850318-A14A-0AAE-0A35-B8AB43935BD0}"/>
                  </a:ext>
                </a:extLst>
              </p:cNvPr>
              <p:cNvSpPr/>
              <p:nvPr/>
            </p:nvSpPr>
            <p:spPr>
              <a:xfrm>
                <a:off x="9042038" y="3453064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1A22830-9F37-5F32-2566-AB7FE1865DEC}"/>
                  </a:ext>
                </a:extLst>
              </p:cNvPr>
              <p:cNvSpPr/>
              <p:nvPr/>
            </p:nvSpPr>
            <p:spPr>
              <a:xfrm>
                <a:off x="8783755" y="3753599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48B659E-0F68-91EA-7951-0C68245C8F15}"/>
                  </a:ext>
                </a:extLst>
              </p:cNvPr>
              <p:cNvSpPr/>
              <p:nvPr/>
            </p:nvSpPr>
            <p:spPr>
              <a:xfrm>
                <a:off x="7203370" y="5019334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6BA0143-8949-D1EC-63E0-F1D995E0D723}"/>
                  </a:ext>
                </a:extLst>
              </p:cNvPr>
              <p:cNvSpPr/>
              <p:nvPr/>
            </p:nvSpPr>
            <p:spPr>
              <a:xfrm>
                <a:off x="9232810" y="3553194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3DC2CA-83E9-8772-C5F3-FE2BAC8A78D5}"/>
                  </a:ext>
                </a:extLst>
              </p:cNvPr>
              <p:cNvSpPr/>
              <p:nvPr/>
            </p:nvSpPr>
            <p:spPr>
              <a:xfrm>
                <a:off x="9431259" y="3284285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162A584-EB93-B3B3-54D9-219DF2E6EB20}"/>
                  </a:ext>
                </a:extLst>
              </p:cNvPr>
              <p:cNvSpPr/>
              <p:nvPr/>
            </p:nvSpPr>
            <p:spPr>
              <a:xfrm>
                <a:off x="9674660" y="3391181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F65004A-88B4-504A-0024-70FAD6609B5B}"/>
                  </a:ext>
                </a:extLst>
              </p:cNvPr>
              <p:cNvSpPr/>
              <p:nvPr/>
            </p:nvSpPr>
            <p:spPr>
              <a:xfrm>
                <a:off x="9457574" y="3506915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974B2BF-1F08-5E28-6E71-213B08490D07}"/>
                  </a:ext>
                </a:extLst>
              </p:cNvPr>
              <p:cNvSpPr/>
              <p:nvPr/>
            </p:nvSpPr>
            <p:spPr>
              <a:xfrm>
                <a:off x="9797456" y="3174106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1E8F7D2-34F4-3CB7-BBDC-51CF1EC99009}"/>
                  </a:ext>
                </a:extLst>
              </p:cNvPr>
              <p:cNvSpPr/>
              <p:nvPr/>
            </p:nvSpPr>
            <p:spPr>
              <a:xfrm>
                <a:off x="10002483" y="3270093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E59A7A2-2897-F769-5D5A-9B963D611B6B}"/>
                  </a:ext>
                </a:extLst>
              </p:cNvPr>
              <p:cNvSpPr/>
              <p:nvPr/>
            </p:nvSpPr>
            <p:spPr>
              <a:xfrm>
                <a:off x="9858854" y="2733474"/>
                <a:ext cx="122796" cy="1184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4E348D-BB04-6BAE-131F-22BE740FF5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7603" y="2282711"/>
              <a:ext cx="3839294" cy="3236581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EEDC40-6F7A-D4C7-E39C-A4094D30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B7E04C-ABEF-FC0C-F59B-C6963D44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22" y="515680"/>
            <a:ext cx="4391879" cy="722895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E8A50E-1E0A-71B7-7EDE-6B51CF9F5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522" y="1458494"/>
                <a:ext cx="5661923" cy="48838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dirty="0"/>
                  <a:t>Answer</a:t>
                </a:r>
                <a:r>
                  <a:rPr lang="zh-CN" altLang="en-US" sz="2000" dirty="0"/>
                  <a:t> </a:t>
                </a:r>
                <a:r>
                  <a:rPr lang="en-US" sz="2000" dirty="0">
                    <a:solidFill>
                      <a:srgbClr val="660099"/>
                    </a:solidFill>
                  </a:rPr>
                  <a:t>whether and how </a:t>
                </a:r>
                <a:r>
                  <a:rPr lang="en-US" sz="2000" dirty="0"/>
                  <a:t>some events </a:t>
                </a:r>
                <a:r>
                  <a:rPr lang="en-US" sz="2000" dirty="0">
                    <a:solidFill>
                      <a:srgbClr val="660099"/>
                    </a:solidFill>
                  </a:rPr>
                  <a:t>influences </a:t>
                </a:r>
                <a:r>
                  <a:rPr lang="en-US" sz="2000" dirty="0"/>
                  <a:t>the other or </a:t>
                </a:r>
                <a:r>
                  <a:rPr lang="en-US" sz="2000" dirty="0">
                    <a:solidFill>
                      <a:srgbClr val="660099"/>
                    </a:solidFill>
                  </a:rPr>
                  <a:t>how several variables are related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660099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: response variable (outcome)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: predictor variables</a:t>
                </a:r>
                <a:r>
                  <a:rPr lang="zh-CN" altLang="en-US" sz="2000" dirty="0"/>
                  <a:t> </a:t>
                </a:r>
                <a:r>
                  <a:rPr lang="en-US" sz="2000" dirty="0"/>
                  <a:t>(covariates) </a:t>
                </a:r>
              </a:p>
              <a:p>
                <a:r>
                  <a:rPr lang="en-US" altLang="zh-CN" sz="2000" dirty="0"/>
                  <a:t>T</a:t>
                </a:r>
                <a:r>
                  <a:rPr lang="en-US" sz="2000" dirty="0"/>
                  <a:t>he relationship between the outcome </a:t>
                </a:r>
                <a:r>
                  <a:rPr lang="en-US" altLang="zh-CN" sz="2000" dirty="0"/>
                  <a:t>a</a:t>
                </a:r>
                <a:r>
                  <a:rPr lang="en-US" sz="2000" dirty="0"/>
                  <a:t>nd the predictor variable: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Example: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when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only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have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one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covariate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E8A50E-1E0A-71B7-7EDE-6B51CF9F5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522" y="1458494"/>
                <a:ext cx="5661923" cy="4883826"/>
              </a:xfrm>
              <a:blipFill>
                <a:blip r:embed="rId4"/>
                <a:stretch>
                  <a:fillRect l="-1119" t="-1036" r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B80883C7-4682-8873-BB8E-1B62B91D8397}"/>
              </a:ext>
            </a:extLst>
          </p:cNvPr>
          <p:cNvGrpSpPr/>
          <p:nvPr/>
        </p:nvGrpSpPr>
        <p:grpSpPr>
          <a:xfrm>
            <a:off x="6792992" y="1615578"/>
            <a:ext cx="2787378" cy="951036"/>
            <a:chOff x="6792992" y="1279538"/>
            <a:chExt cx="2787378" cy="9510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276B5FD-D195-C126-AB50-86A166003392}"/>
                </a:ext>
              </a:extLst>
            </p:cNvPr>
            <p:cNvGrpSpPr/>
            <p:nvPr/>
          </p:nvGrpSpPr>
          <p:grpSpPr>
            <a:xfrm>
              <a:off x="6792992" y="1279538"/>
              <a:ext cx="2787378" cy="951036"/>
              <a:chOff x="6969133" y="1253854"/>
              <a:chExt cx="3343737" cy="122403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09A6F82-879F-1300-06F6-50BB052A0955}"/>
                  </a:ext>
                </a:extLst>
              </p:cNvPr>
              <p:cNvSpPr/>
              <p:nvPr/>
            </p:nvSpPr>
            <p:spPr>
              <a:xfrm>
                <a:off x="7143028" y="1253854"/>
                <a:ext cx="3169842" cy="1224034"/>
              </a:xfrm>
              <a:prstGeom prst="rect">
                <a:avLst/>
              </a:prstGeom>
              <a:solidFill>
                <a:schemeClr val="accent1">
                  <a:alpha val="6502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ight Triangle 43">
                <a:extLst>
                  <a:ext uri="{FF2B5EF4-FFF2-40B4-BE49-F238E27FC236}">
                    <a16:creationId xmlns:a16="http://schemas.microsoft.com/office/drawing/2014/main" id="{DF250D3C-28F9-BA7E-5F06-EBAFEC067C4F}"/>
                  </a:ext>
                </a:extLst>
              </p:cNvPr>
              <p:cNvSpPr/>
              <p:nvPr/>
            </p:nvSpPr>
            <p:spPr>
              <a:xfrm rot="2580000">
                <a:off x="6969133" y="1640103"/>
                <a:ext cx="345883" cy="398153"/>
              </a:xfrm>
              <a:prstGeom prst="rtTriangle">
                <a:avLst/>
              </a:pr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1B3F9B-A2AF-427A-66F2-304BE0F4461C}"/>
                </a:ext>
              </a:extLst>
            </p:cNvPr>
            <p:cNvSpPr txBox="1"/>
            <p:nvPr/>
          </p:nvSpPr>
          <p:spPr>
            <a:xfrm>
              <a:off x="6942518" y="1285940"/>
              <a:ext cx="261153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Dependent Variable: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The variable that we want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to </a:t>
              </a:r>
              <a:r>
                <a:rPr lang="en-US" sz="1600" dirty="0">
                  <a:solidFill>
                    <a:srgbClr val="660099"/>
                  </a:solidFill>
                  <a:latin typeface="Avenir Book" panose="02000503020000020003" pitchFamily="2" charset="0"/>
                </a:rPr>
                <a:t>explain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4989CBA-E9FD-C893-6A96-507FC5C96410}"/>
              </a:ext>
            </a:extLst>
          </p:cNvPr>
          <p:cNvGrpSpPr/>
          <p:nvPr/>
        </p:nvGrpSpPr>
        <p:grpSpPr>
          <a:xfrm>
            <a:off x="8632064" y="4329914"/>
            <a:ext cx="2710918" cy="1091523"/>
            <a:chOff x="6909566" y="1279538"/>
            <a:chExt cx="2710918" cy="109152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B6A73B2-85F1-6008-E4B3-CF776F5FED40}"/>
                </a:ext>
              </a:extLst>
            </p:cNvPr>
            <p:cNvGrpSpPr/>
            <p:nvPr/>
          </p:nvGrpSpPr>
          <p:grpSpPr>
            <a:xfrm>
              <a:off x="6937953" y="1279538"/>
              <a:ext cx="2642417" cy="1091523"/>
              <a:chOff x="7143028" y="1253854"/>
              <a:chExt cx="3169842" cy="1404849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BEBAA9F-F403-B9EC-17C9-3F35356E7CFB}"/>
                  </a:ext>
                </a:extLst>
              </p:cNvPr>
              <p:cNvSpPr/>
              <p:nvPr/>
            </p:nvSpPr>
            <p:spPr>
              <a:xfrm>
                <a:off x="7143028" y="1253854"/>
                <a:ext cx="3169842" cy="1224034"/>
              </a:xfrm>
              <a:prstGeom prst="rect">
                <a:avLst/>
              </a:prstGeom>
              <a:solidFill>
                <a:schemeClr val="accent1">
                  <a:alpha val="6502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>
                <a:extLst>
                  <a:ext uri="{FF2B5EF4-FFF2-40B4-BE49-F238E27FC236}">
                    <a16:creationId xmlns:a16="http://schemas.microsoft.com/office/drawing/2014/main" id="{56781BAB-DF7D-A315-C1E0-328DE3E3774F}"/>
                  </a:ext>
                </a:extLst>
              </p:cNvPr>
              <p:cNvSpPr/>
              <p:nvPr/>
            </p:nvSpPr>
            <p:spPr>
              <a:xfrm rot="18778494">
                <a:off x="9870250" y="2287605"/>
                <a:ext cx="371099" cy="371098"/>
              </a:xfrm>
              <a:prstGeom prst="rtTriangle">
                <a:avLst/>
              </a:pr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777C40F-B145-C232-C6B0-27395D0E8368}"/>
                </a:ext>
              </a:extLst>
            </p:cNvPr>
            <p:cNvSpPr txBox="1"/>
            <p:nvPr/>
          </p:nvSpPr>
          <p:spPr>
            <a:xfrm>
              <a:off x="6909566" y="1318892"/>
              <a:ext cx="271091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Independent Variable: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The factor </a:t>
              </a:r>
              <a:r>
                <a:rPr lang="en-US" sz="1600" dirty="0">
                  <a:solidFill>
                    <a:srgbClr val="660099"/>
                  </a:solidFill>
                  <a:latin typeface="Avenir Book" panose="02000503020000020003" pitchFamily="2" charset="0"/>
                </a:rPr>
                <a:t>might influence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the dependent variable</a:t>
              </a:r>
              <a:endParaRPr lang="en-US" sz="1600" dirty="0">
                <a:solidFill>
                  <a:srgbClr val="660099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44606CD-4F18-5B89-9073-20DF8752991B}"/>
              </a:ext>
            </a:extLst>
          </p:cNvPr>
          <p:cNvGrpSpPr/>
          <p:nvPr/>
        </p:nvGrpSpPr>
        <p:grpSpPr>
          <a:xfrm>
            <a:off x="1438697" y="-2285840"/>
            <a:ext cx="14528991" cy="12570219"/>
            <a:chOff x="1438697" y="-2285840"/>
            <a:chExt cx="14528991" cy="12570219"/>
          </a:xfrm>
          <a:noFill/>
        </p:grpSpPr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82202ADC-3CB1-1B7F-72B9-BAEAAC8C01D1}"/>
                </a:ext>
              </a:extLst>
            </p:cNvPr>
            <p:cNvSpPr/>
            <p:nvPr/>
          </p:nvSpPr>
          <p:spPr>
            <a:xfrm rot="561610" flipV="1">
              <a:off x="1438697" y="-2285840"/>
              <a:ext cx="8366737" cy="6597074"/>
            </a:xfrm>
            <a:prstGeom prst="arc">
              <a:avLst>
                <a:gd name="adj1" fmla="val 18066274"/>
                <a:gd name="adj2" fmla="val 0"/>
              </a:avLst>
            </a:prstGeom>
            <a:grpFill/>
            <a:ln>
              <a:solidFill>
                <a:srgbClr val="660099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76DA4C77-5D33-D6B9-1097-692175E5E8B4}"/>
                </a:ext>
              </a:extLst>
            </p:cNvPr>
            <p:cNvSpPr/>
            <p:nvPr/>
          </p:nvSpPr>
          <p:spPr>
            <a:xfrm rot="12039792" flipV="1">
              <a:off x="7600951" y="3687305"/>
              <a:ext cx="8366737" cy="6597074"/>
            </a:xfrm>
            <a:prstGeom prst="arc">
              <a:avLst>
                <a:gd name="adj1" fmla="val 18066274"/>
                <a:gd name="adj2" fmla="val 0"/>
              </a:avLst>
            </a:prstGeom>
            <a:grpFill/>
            <a:ln>
              <a:solidFill>
                <a:srgbClr val="660099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6BCB07CE-C485-1174-013F-5893B5F6D3C3}"/>
              </a:ext>
            </a:extLst>
          </p:cNvPr>
          <p:cNvSpPr/>
          <p:nvPr/>
        </p:nvSpPr>
        <p:spPr>
          <a:xfrm>
            <a:off x="10063881" y="4141543"/>
            <a:ext cx="122796" cy="1184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83F946F-6B81-2ECC-A1BA-1ED3E5775332}"/>
                  </a:ext>
                </a:extLst>
              </p:cNvPr>
              <p:cNvSpPr txBox="1"/>
              <p:nvPr/>
            </p:nvSpPr>
            <p:spPr>
              <a:xfrm>
                <a:off x="7400980" y="2765426"/>
                <a:ext cx="1064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83F946F-6B81-2ECC-A1BA-1ED3E5775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80" y="2765426"/>
                <a:ext cx="1064650" cy="276999"/>
              </a:xfrm>
              <a:prstGeom prst="rect">
                <a:avLst/>
              </a:prstGeom>
              <a:blipFill>
                <a:blip r:embed="rId5"/>
                <a:stretch>
                  <a:fillRect l="-3529" t="-4348" r="-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6FF9FE57-60DF-D84B-4EB2-C6AAC9A8208F}"/>
              </a:ext>
            </a:extLst>
          </p:cNvPr>
          <p:cNvGrpSpPr/>
          <p:nvPr/>
        </p:nvGrpSpPr>
        <p:grpSpPr>
          <a:xfrm>
            <a:off x="8206160" y="1137092"/>
            <a:ext cx="2710918" cy="1091523"/>
            <a:chOff x="6909566" y="1279538"/>
            <a:chExt cx="2710918" cy="109152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074506E-C0E2-03E6-E052-6937264040D8}"/>
                </a:ext>
              </a:extLst>
            </p:cNvPr>
            <p:cNvGrpSpPr/>
            <p:nvPr/>
          </p:nvGrpSpPr>
          <p:grpSpPr>
            <a:xfrm>
              <a:off x="6937953" y="1279538"/>
              <a:ext cx="2642417" cy="1091523"/>
              <a:chOff x="7143028" y="1253854"/>
              <a:chExt cx="3169842" cy="140484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A7E7BB9-D727-F72C-BBEC-AF62CD1B1C68}"/>
                  </a:ext>
                </a:extLst>
              </p:cNvPr>
              <p:cNvSpPr/>
              <p:nvPr/>
            </p:nvSpPr>
            <p:spPr>
              <a:xfrm>
                <a:off x="7143028" y="1253854"/>
                <a:ext cx="3169842" cy="1224034"/>
              </a:xfrm>
              <a:prstGeom prst="rect">
                <a:avLst/>
              </a:prstGeom>
              <a:solidFill>
                <a:schemeClr val="accent1">
                  <a:alpha val="6502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A10B7535-223C-E716-A54F-B981FC8DE2A5}"/>
                  </a:ext>
                </a:extLst>
              </p:cNvPr>
              <p:cNvSpPr/>
              <p:nvPr/>
            </p:nvSpPr>
            <p:spPr>
              <a:xfrm rot="18778494">
                <a:off x="9870250" y="2287605"/>
                <a:ext cx="371099" cy="371098"/>
              </a:xfrm>
              <a:prstGeom prst="rtTriangle">
                <a:avLst/>
              </a:pr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494F5EB-93EB-4FC0-EEEF-F0C762B9AB05}"/>
                    </a:ext>
                  </a:extLst>
                </p:cNvPr>
                <p:cNvSpPr txBox="1"/>
                <p:nvPr/>
              </p:nvSpPr>
              <p:spPr>
                <a:xfrm>
                  <a:off x="6909566" y="1318892"/>
                  <a:ext cx="2710918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Avenir Book" panose="02000503020000020003" pitchFamily="2" charset="0"/>
                    </a:rPr>
                    <a:t>Line of Best Fit</a:t>
                  </a:r>
                </a:p>
                <a:p>
                  <a:r>
                    <a:rPr lang="en-US" sz="1600" dirty="0">
                      <a:solidFill>
                        <a:schemeClr val="bg1"/>
                      </a:solidFill>
                      <a:latin typeface="Avenir Book" panose="02000503020000020003" pitchFamily="2" charset="0"/>
                    </a:rPr>
                    <a:t>Provides best estimate of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600" dirty="0">
                      <a:solidFill>
                        <a:schemeClr val="bg1"/>
                      </a:solidFill>
                      <a:latin typeface="Avenir Book" panose="02000503020000020003" pitchFamily="2" charset="0"/>
                    </a:rPr>
                    <a:t> given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1200" dirty="0">
                      <a:solidFill>
                        <a:schemeClr val="bg1"/>
                      </a:solidFill>
                      <a:latin typeface="Avenir Book" panose="02000503020000020003" pitchFamily="2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494F5EB-93EB-4FC0-EEEF-F0C762B9AB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566" y="1318892"/>
                  <a:ext cx="2710918" cy="892552"/>
                </a:xfrm>
                <a:prstGeom prst="rect">
                  <a:avLst/>
                </a:prstGeom>
                <a:blipFill>
                  <a:blip r:embed="rId6"/>
                  <a:stretch>
                    <a:fillRect l="-2336" t="-4225" b="-8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3D576C6-9549-DBE5-E6B1-4BD2D6C4576C}"/>
              </a:ext>
            </a:extLst>
          </p:cNvPr>
          <p:cNvGrpSpPr/>
          <p:nvPr/>
        </p:nvGrpSpPr>
        <p:grpSpPr>
          <a:xfrm>
            <a:off x="6191861" y="3076834"/>
            <a:ext cx="3252307" cy="1102371"/>
            <a:chOff x="6909566" y="1170628"/>
            <a:chExt cx="2710918" cy="110237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435EED5-CCF9-2934-4E54-9A7E76ABEDCD}"/>
                </a:ext>
              </a:extLst>
            </p:cNvPr>
            <p:cNvGrpSpPr/>
            <p:nvPr/>
          </p:nvGrpSpPr>
          <p:grpSpPr>
            <a:xfrm>
              <a:off x="6937953" y="1170628"/>
              <a:ext cx="2642417" cy="904120"/>
              <a:chOff x="7143028" y="1113680"/>
              <a:chExt cx="3169842" cy="116365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F48BC52-0A9B-E5AB-A45D-420DDB8E8FDC}"/>
                  </a:ext>
                </a:extLst>
              </p:cNvPr>
              <p:cNvSpPr/>
              <p:nvPr/>
            </p:nvSpPr>
            <p:spPr>
              <a:xfrm>
                <a:off x="7143028" y="1253854"/>
                <a:ext cx="3169842" cy="1023477"/>
              </a:xfrm>
              <a:prstGeom prst="rect">
                <a:avLst/>
              </a:prstGeom>
              <a:solidFill>
                <a:schemeClr val="accent1">
                  <a:alpha val="6502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ight Triangle 67">
                <a:extLst>
                  <a:ext uri="{FF2B5EF4-FFF2-40B4-BE49-F238E27FC236}">
                    <a16:creationId xmlns:a16="http://schemas.microsoft.com/office/drawing/2014/main" id="{CC407667-A554-2285-022F-FD3AC3494308}"/>
                  </a:ext>
                </a:extLst>
              </p:cNvPr>
              <p:cNvSpPr/>
              <p:nvPr/>
            </p:nvSpPr>
            <p:spPr>
              <a:xfrm rot="7978494">
                <a:off x="8553069" y="1138236"/>
                <a:ext cx="283489" cy="234377"/>
              </a:xfrm>
              <a:prstGeom prst="rtTriangle">
                <a:avLst/>
              </a:pr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724A692-BAF2-777E-B017-9B4A684CCC87}"/>
                    </a:ext>
                  </a:extLst>
                </p:cNvPr>
                <p:cNvSpPr txBox="1"/>
                <p:nvPr/>
              </p:nvSpPr>
              <p:spPr>
                <a:xfrm>
                  <a:off x="6909566" y="1318892"/>
                  <a:ext cx="2710918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7%</m:t>
                      </m:r>
                    </m:oMath>
                  </a14:m>
                  <a:r>
                    <a:rPr lang="en-US" sz="1400" dirty="0">
                      <a:solidFill>
                        <a:schemeClr val="bg1"/>
                      </a:solidFill>
                      <a:latin typeface="Avenir Book" panose="02000503020000020003" pitchFamily="2" charset="0"/>
                    </a:rPr>
                    <a:t> of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400" dirty="0">
                      <a:solidFill>
                        <a:schemeClr val="bg1"/>
                      </a:solidFill>
                      <a:latin typeface="Avenir Book" panose="02000503020000020003" pitchFamily="2" charset="0"/>
                    </a:rPr>
                    <a:t>’s variance is explained by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1400" dirty="0">
                      <a:solidFill>
                        <a:schemeClr val="bg1"/>
                      </a:solidFill>
                      <a:latin typeface="Avenir Book" panose="02000503020000020003" pitchFamily="2" charset="0"/>
                    </a:rPr>
                    <a:t>.</a:t>
                  </a:r>
                </a:p>
                <a:p>
                  <a:r>
                    <a:rPr lang="en-US" sz="1400" dirty="0">
                      <a:solidFill>
                        <a:schemeClr val="bg1"/>
                      </a:solidFill>
                      <a:latin typeface="Avenir Book" panose="02000503020000020003" pitchFamily="2" charset="0"/>
                    </a:rPr>
                    <a:t>Below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30%</m:t>
                      </m:r>
                    </m:oMath>
                  </a14:m>
                  <a:r>
                    <a:rPr lang="en-US" sz="1400" dirty="0">
                      <a:solidFill>
                        <a:schemeClr val="bg1"/>
                      </a:solidFill>
                      <a:latin typeface="Avenir Book" panose="02000503020000020003" pitchFamily="2" charset="0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400" dirty="0">
                      <a:solidFill>
                        <a:schemeClr val="bg1"/>
                      </a:solidFill>
                      <a:latin typeface="Avenir Book" panose="02000503020000020003" pitchFamily="2" charset="0"/>
                    </a:rPr>
                    <a:t> is hardly explained by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1400" dirty="0">
                      <a:solidFill>
                        <a:schemeClr val="bg1"/>
                      </a:solidFill>
                      <a:latin typeface="Avenir Book" panose="02000503020000020003" pitchFamily="2" charset="0"/>
                    </a:rPr>
                    <a:t>.</a:t>
                  </a:r>
                </a:p>
                <a:p>
                  <a:r>
                    <a:rPr lang="en-US" sz="1400" dirty="0">
                      <a:solidFill>
                        <a:schemeClr val="bg1"/>
                      </a:solidFill>
                      <a:latin typeface="Avenir Book" panose="02000503020000020003" pitchFamily="2" charset="0"/>
                    </a:rPr>
                    <a:t>Above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95%</m:t>
                      </m:r>
                    </m:oMath>
                  </a14:m>
                  <a:r>
                    <a:rPr lang="en-US" sz="1400" dirty="0">
                      <a:solidFill>
                        <a:schemeClr val="bg1"/>
                      </a:solidFill>
                      <a:latin typeface="Avenir Book" panose="02000503020000020003" pitchFamily="2" charset="0"/>
                    </a:rPr>
                    <a:t>: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400" dirty="0">
                      <a:solidFill>
                        <a:schemeClr val="bg1"/>
                      </a:solidFill>
                      <a:latin typeface="Avenir Book" panose="02000503020000020003" pitchFamily="2" charset="0"/>
                    </a:rPr>
                    <a:t> is very much explained by x</a:t>
                  </a:r>
                </a:p>
                <a:p>
                  <a:endParaRPr lang="en-US" sz="1400" dirty="0">
                    <a:solidFill>
                      <a:schemeClr val="bg1"/>
                    </a:solidFill>
                    <a:latin typeface="Avenir Book" panose="02000503020000020003" pitchFamily="2" charset="0"/>
                  </a:endParaRP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724A692-BAF2-777E-B017-9B4A684CC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566" y="1318892"/>
                  <a:ext cx="2710918" cy="954107"/>
                </a:xfrm>
                <a:prstGeom prst="rect">
                  <a:avLst/>
                </a:prstGeom>
                <a:blipFill>
                  <a:blip r:embed="rId7"/>
                  <a:stretch>
                    <a:fillRect l="-563" t="-6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C1B697D-C50D-7663-FDFF-B975539F3304}"/>
              </a:ext>
            </a:extLst>
          </p:cNvPr>
          <p:cNvGrpSpPr/>
          <p:nvPr/>
        </p:nvGrpSpPr>
        <p:grpSpPr>
          <a:xfrm>
            <a:off x="8232700" y="2628854"/>
            <a:ext cx="3252307" cy="904195"/>
            <a:chOff x="6909566" y="1279539"/>
            <a:chExt cx="2710918" cy="90419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80031EE-CF3D-6E13-17E0-5472874A339C}"/>
                </a:ext>
              </a:extLst>
            </p:cNvPr>
            <p:cNvGrpSpPr/>
            <p:nvPr/>
          </p:nvGrpSpPr>
          <p:grpSpPr>
            <a:xfrm>
              <a:off x="6937953" y="1279539"/>
              <a:ext cx="2642417" cy="904195"/>
              <a:chOff x="7143028" y="1253854"/>
              <a:chExt cx="3169842" cy="1163747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827F40-7576-A522-3726-24DF0A2075F6}"/>
                  </a:ext>
                </a:extLst>
              </p:cNvPr>
              <p:cNvSpPr/>
              <p:nvPr/>
            </p:nvSpPr>
            <p:spPr>
              <a:xfrm>
                <a:off x="7143028" y="1253854"/>
                <a:ext cx="3169842" cy="1023477"/>
              </a:xfrm>
              <a:prstGeom prst="rect">
                <a:avLst/>
              </a:prstGeom>
              <a:solidFill>
                <a:schemeClr val="accent1">
                  <a:alpha val="6502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ight Triangle 72">
                <a:extLst>
                  <a:ext uri="{FF2B5EF4-FFF2-40B4-BE49-F238E27FC236}">
                    <a16:creationId xmlns:a16="http://schemas.microsoft.com/office/drawing/2014/main" id="{A9F634E5-DF76-8486-0CA2-18EA79D5C0C5}"/>
                  </a:ext>
                </a:extLst>
              </p:cNvPr>
              <p:cNvSpPr/>
              <p:nvPr/>
            </p:nvSpPr>
            <p:spPr>
              <a:xfrm rot="18799210">
                <a:off x="9520480" y="2158668"/>
                <a:ext cx="283489" cy="234377"/>
              </a:xfrm>
              <a:prstGeom prst="rtTriangle">
                <a:avLst/>
              </a:pr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7BDF09E-EDAC-3D38-CC53-11F54DC138BA}"/>
                </a:ext>
              </a:extLst>
            </p:cNvPr>
            <p:cNvSpPr txBox="1"/>
            <p:nvPr/>
          </p:nvSpPr>
          <p:spPr>
            <a:xfrm>
              <a:off x="6909566" y="1318892"/>
              <a:ext cx="27109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Confidence Band: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Datapoints outside these lines can be considered as outliers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10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059C5E-7CFE-0482-64FE-4EB87777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7906AB-A393-EECD-E9FD-89250B4A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66335EF-29A5-6140-1C40-1C68AED34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522" y="1465072"/>
                <a:ext cx="11344956" cy="458349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relation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between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variables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should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</a:t>
                </a:r>
                <a:r>
                  <a:rPr lang="zh-CN" altLang="en-US" sz="2000" dirty="0"/>
                  <a:t> </a:t>
                </a:r>
                <a:r>
                  <a:rPr lang="en-US" altLang="zh-CN" sz="2000" dirty="0">
                    <a:solidFill>
                      <a:srgbClr val="660099"/>
                    </a:solidFill>
                  </a:rPr>
                  <a:t>linear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660099"/>
                    </a:solidFill>
                  </a:rPr>
                  <a:t>	</a:t>
                </a:r>
                <a:r>
                  <a:rPr lang="en-US" altLang="zh-CN" sz="1800" dirty="0">
                    <a:solidFill>
                      <a:srgbClr val="660099"/>
                    </a:solidFill>
                  </a:rPr>
                  <a:t>Assume</a:t>
                </a:r>
                <a:r>
                  <a:rPr lang="zh-CN" altLang="en-US" sz="18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660099"/>
                    </a:solidFill>
                  </a:rPr>
                  <a:t>the</a:t>
                </a:r>
                <a:r>
                  <a:rPr lang="zh-CN" altLang="en-US" sz="18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660099"/>
                    </a:solidFill>
                  </a:rPr>
                  <a:t>relation</a:t>
                </a:r>
                <a:r>
                  <a:rPr lang="zh-CN" altLang="en-US" sz="18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660099"/>
                    </a:solidFill>
                  </a:rPr>
                  <a:t>is:</a:t>
                </a:r>
                <a:r>
                  <a:rPr lang="zh-CN" altLang="en-US" sz="1800" dirty="0">
                    <a:solidFill>
                      <a:srgbClr val="660099"/>
                    </a:solidFill>
                  </a:rPr>
                  <a:t> </a:t>
                </a:r>
                <a:endParaRPr lang="en-GB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altLang="zh-CN" sz="1800" dirty="0"/>
                  <a:t>So,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for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ground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truth: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b="0" dirty="0"/>
                  <a:t>+ </a:t>
                </a:r>
                <a:r>
                  <a:rPr lang="el-GR" sz="1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sz="1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1800" b="0" dirty="0">
                    <a:ea typeface="Cambria Math" panose="02040503050406030204" pitchFamily="18" charset="0"/>
                  </a:rPr>
                  <a:t> </a:t>
                </a:r>
                <a:endParaRPr lang="en-GB" altLang="zh-CN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altLang="zh-CN" sz="1800" dirty="0">
                    <a:ea typeface="Cambria Math" panose="02040503050406030204" pitchFamily="18" charset="0"/>
                  </a:rPr>
                  <a:t>	</a:t>
                </a:r>
                <a:r>
                  <a:rPr lang="en-US" altLang="zh-CN" sz="1800" b="0" dirty="0">
                    <a:ea typeface="Cambria Math" panose="02040503050406030204" pitchFamily="18" charset="0"/>
                  </a:rPr>
                  <a:t>(</a:t>
                </a:r>
                <a:r>
                  <a:rPr lang="el-G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altLang="zh-C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zh-CN" alt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the</a:t>
                </a:r>
                <a:r>
                  <a:rPr lang="zh-CN" altLang="en-US" sz="18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error</a:t>
                </a:r>
                <a:r>
                  <a:rPr lang="zh-CN" altLang="en-US" sz="18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in</a:t>
                </a:r>
                <a:r>
                  <a:rPr lang="zh-CN" altLang="en-US" sz="18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real-world</a:t>
                </a:r>
                <a:r>
                  <a:rPr lang="zh-CN" altLang="en-US" sz="18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scenario</a:t>
                </a:r>
                <a:r>
                  <a:rPr lang="zh-CN" altLang="en-US" sz="18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that</a:t>
                </a:r>
                <a:r>
                  <a:rPr lang="zh-CN" altLang="en-US" sz="18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we</a:t>
                </a:r>
                <a:r>
                  <a:rPr lang="zh-CN" altLang="en-US" sz="18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cannot</a:t>
                </a:r>
                <a:r>
                  <a:rPr lang="zh-CN" altLang="en-US" sz="18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model)</a:t>
                </a:r>
                <a:r>
                  <a:rPr lang="en-US" sz="1800" dirty="0"/>
                  <a:t>	</a:t>
                </a:r>
                <a:endParaRPr lang="en-US" sz="1800" dirty="0">
                  <a:solidFill>
                    <a:srgbClr val="660099"/>
                  </a:solidFill>
                </a:endParaRPr>
              </a:p>
              <a:p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distribution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error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normal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distribution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with</a:t>
                </a:r>
                <a:r>
                  <a:rPr lang="zh-CN" altLang="en-US" sz="2000" dirty="0"/>
                  <a:t> </a:t>
                </a:r>
                <a:r>
                  <a:rPr lang="en-US" altLang="zh-CN" sz="2000" dirty="0">
                    <a:solidFill>
                      <a:srgbClr val="660099"/>
                    </a:solidFill>
                  </a:rPr>
                  <a:t>zero</a:t>
                </a:r>
                <a:r>
                  <a:rPr lang="zh-CN" altLang="en-US" sz="20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660099"/>
                    </a:solidFill>
                  </a:rPr>
                  <a:t>mean</a:t>
                </a:r>
                <a:r>
                  <a:rPr lang="zh-CN" altLang="en-US" sz="2000" dirty="0">
                    <a:solidFill>
                      <a:srgbClr val="660099"/>
                    </a:solidFill>
                  </a:rPr>
                  <a:t> </a:t>
                </a:r>
                <a:endParaRPr lang="en-GB" altLang="zh-CN" sz="2000" dirty="0">
                  <a:solidFill>
                    <a:srgbClr val="660099"/>
                  </a:solidFill>
                </a:endParaRPr>
              </a:p>
              <a:p>
                <a:pPr marL="0" indent="0">
                  <a:buNone/>
                </a:pPr>
                <a:r>
                  <a:rPr lang="en-GB" sz="1800" dirty="0">
                    <a:solidFill>
                      <a:srgbClr val="660099"/>
                    </a:solidFill>
                  </a:rPr>
                  <a:t>      …so errors </a:t>
                </a:r>
                <a:r>
                  <a:rPr lang="en-US" altLang="zh-CN" sz="1800" dirty="0">
                    <a:solidFill>
                      <a:srgbClr val="660099"/>
                    </a:solidFill>
                  </a:rPr>
                  <a:t>is</a:t>
                </a:r>
                <a:r>
                  <a:rPr lang="zh-CN" altLang="en-US" sz="18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660099"/>
                    </a:solidFill>
                  </a:rPr>
                  <a:t>possible</a:t>
                </a:r>
                <a:r>
                  <a:rPr lang="zh-CN" altLang="en-US" sz="18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660099"/>
                    </a:solidFill>
                  </a:rPr>
                  <a:t>to</a:t>
                </a:r>
                <a:r>
                  <a:rPr lang="zh-CN" altLang="en-US" sz="1800" dirty="0">
                    <a:solidFill>
                      <a:srgbClr val="660099"/>
                    </a:solidFill>
                  </a:rPr>
                  <a:t> </a:t>
                </a:r>
                <a:r>
                  <a:rPr lang="en-GB" sz="1800" dirty="0">
                    <a:solidFill>
                      <a:srgbClr val="660099"/>
                    </a:solidFill>
                  </a:rPr>
                  <a:t>be cancelled out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For</a:t>
                </a:r>
                <a:r>
                  <a:rPr lang="en-GB" sz="2000" dirty="0">
                    <a:solidFill>
                      <a:srgbClr val="000000"/>
                    </a:solidFill>
                    <a:effectLst/>
                  </a:rPr>
                  <a:t> multivariable linear regression model, variables are </a:t>
                </a:r>
                <a:r>
                  <a:rPr lang="en-GB" sz="2000" dirty="0">
                    <a:solidFill>
                      <a:srgbClr val="660099"/>
                    </a:solidFill>
                    <a:effectLst/>
                  </a:rPr>
                  <a:t>independent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660099"/>
                    </a:solidFill>
                  </a:rPr>
                  <a:t>     …because linear regression can’t model </a:t>
                </a:r>
                <a:r>
                  <a:rPr lang="en-US" altLang="zh-CN" sz="1800" dirty="0">
                    <a:solidFill>
                      <a:srgbClr val="660099"/>
                    </a:solidFill>
                  </a:rPr>
                  <a:t>covariate</a:t>
                </a:r>
                <a:r>
                  <a:rPr lang="en-US" sz="1800" dirty="0">
                    <a:solidFill>
                      <a:srgbClr val="660099"/>
                    </a:solidFill>
                  </a:rPr>
                  <a:t>s’ dependency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66335EF-29A5-6140-1C40-1C68AED34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522" y="1465072"/>
                <a:ext cx="11344956" cy="4583491"/>
              </a:xfrm>
              <a:blipFill>
                <a:blip r:embed="rId2"/>
                <a:stretch>
                  <a:fillRect l="-591" t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3E373B-BD30-08B6-CDA4-05684CC2113A}"/>
                  </a:ext>
                </a:extLst>
              </p:cNvPr>
              <p:cNvSpPr txBox="1"/>
              <p:nvPr/>
            </p:nvSpPr>
            <p:spPr>
              <a:xfrm>
                <a:off x="9861198" y="1148250"/>
                <a:ext cx="25189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b="0" dirty="0">
                    <a:solidFill>
                      <a:srgbClr val="660099"/>
                    </a:solidFill>
                    <a:latin typeface="Avenir Book" panose="02000503020000020003" pitchFamily="2" charset="0"/>
                  </a:rPr>
                  <a:t>:</a:t>
                </a:r>
                <a:r>
                  <a:rPr lang="zh-CN" altLang="en-US" sz="2000" b="0" dirty="0">
                    <a:solidFill>
                      <a:srgbClr val="660099"/>
                    </a:solidFill>
                    <a:latin typeface="Avenir Book" panose="02000503020000020003" pitchFamily="2" charset="0"/>
                  </a:rPr>
                  <a:t> </a:t>
                </a:r>
                <a:r>
                  <a:rPr lang="en-US" altLang="zh-CN" sz="2000" b="0" dirty="0">
                    <a:solidFill>
                      <a:srgbClr val="660099"/>
                    </a:solidFill>
                    <a:latin typeface="Avenir Book" panose="02000503020000020003" pitchFamily="2" charset="0"/>
                  </a:rPr>
                  <a:t>intercept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6600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660099"/>
                    </a:solidFill>
                    <a:latin typeface="Avenir Book" panose="02000503020000020003" pitchFamily="2" charset="0"/>
                  </a:rPr>
                  <a:t>:</a:t>
                </a:r>
                <a:r>
                  <a:rPr lang="zh-CN" altLang="en-US" sz="2000" dirty="0">
                    <a:solidFill>
                      <a:srgbClr val="660099"/>
                    </a:solidFill>
                    <a:latin typeface="Avenir Book" panose="02000503020000020003" pitchFamily="2" charset="0"/>
                  </a:rPr>
                  <a:t> </a:t>
                </a:r>
                <a:r>
                  <a:rPr lang="en-US" altLang="zh-CN" sz="2000" dirty="0">
                    <a:solidFill>
                      <a:srgbClr val="660099"/>
                    </a:solidFill>
                    <a:latin typeface="Avenir Book" panose="02000503020000020003" pitchFamily="2" charset="0"/>
                  </a:rPr>
                  <a:t>coefficients</a:t>
                </a:r>
                <a:endParaRPr lang="en-GB" altLang="zh-CN" sz="2000" b="0" dirty="0">
                  <a:solidFill>
                    <a:srgbClr val="660099"/>
                  </a:solidFill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3E373B-BD30-08B6-CDA4-05684CC21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198" y="1148250"/>
                <a:ext cx="2518970" cy="707886"/>
              </a:xfrm>
              <a:prstGeom prst="rect">
                <a:avLst/>
              </a:prstGeom>
              <a:blipFill>
                <a:blip r:embed="rId3"/>
                <a:stretch>
                  <a:fillRect l="-1211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DC47465-B612-912F-80EA-920FD3B7E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488" y="2851217"/>
            <a:ext cx="3735272" cy="217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9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0FFD-10FD-2036-4761-1BC8F548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</a:t>
            </a:r>
            <a:br>
              <a:rPr lang="en-US" dirty="0"/>
            </a:br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D1675B0-3D0A-981B-C7D0-1CE84F8513F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600" b="1" dirty="0">
                    <a:solidFill>
                      <a:srgbClr val="660099"/>
                    </a:solidFill>
                  </a:rPr>
                  <a:t>Equation Representation: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altLang="zh-CN" sz="2400" b="1" dirty="0">
                    <a:solidFill>
                      <a:srgbClr val="660099"/>
                    </a:solidFill>
                  </a:rPr>
                  <a:t>Observation</a:t>
                </a:r>
                <a:r>
                  <a:rPr lang="en-US" sz="2400" b="1" dirty="0">
                    <a:solidFill>
                      <a:srgbClr val="660099"/>
                    </a:solidFill>
                  </a:rPr>
                  <a:t>: </a:t>
                </a:r>
              </a:p>
              <a:p>
                <a:r>
                  <a:rPr lang="en-US" sz="2400" dirty="0"/>
                  <a:t>Set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</a:p>
              <a:p>
                <a:r>
                  <a:rPr lang="en-US" altLang="zh-CN" sz="2400" dirty="0"/>
                  <a:t>get</a:t>
                </a:r>
                <a:r>
                  <a:rPr lang="zh-CN" altLang="en-US" sz="2400" dirty="0"/>
                  <a:t> </a:t>
                </a:r>
                <a:r>
                  <a:rPr lang="en-US" sz="2400" dirty="0"/>
                  <a:t>different lines</a:t>
                </a:r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rgbClr val="660099"/>
                    </a:solidFill>
                  </a:rPr>
                  <a:t>Question: </a:t>
                </a:r>
              </a:p>
              <a:p>
                <a:r>
                  <a:rPr lang="en-US" sz="2400" dirty="0"/>
                  <a:t>Which is the optimal line?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D1675B0-3D0A-981B-C7D0-1CE84F851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581" t="-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2A07E-4B5D-9294-18C0-CC039E4A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561BB0-7E6C-3AAC-A89C-FA9EE8D967F9}"/>
                  </a:ext>
                </a:extLst>
              </p:cNvPr>
              <p:cNvSpPr txBox="1"/>
              <p:nvPr/>
            </p:nvSpPr>
            <p:spPr>
              <a:xfrm>
                <a:off x="1024757" y="2596055"/>
                <a:ext cx="303223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altLang="zh-CN" sz="2800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561BB0-7E6C-3AAC-A89C-FA9EE8D96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757" y="2596055"/>
                <a:ext cx="3032235" cy="430887"/>
              </a:xfrm>
              <a:prstGeom prst="rect">
                <a:avLst/>
              </a:prstGeom>
              <a:blipFill>
                <a:blip r:embed="rId3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F140151-4DCE-8590-C2CB-6284A6469053}"/>
              </a:ext>
            </a:extLst>
          </p:cNvPr>
          <p:cNvGrpSpPr/>
          <p:nvPr/>
        </p:nvGrpSpPr>
        <p:grpSpPr>
          <a:xfrm>
            <a:off x="5615410" y="672455"/>
            <a:ext cx="5736802" cy="5766251"/>
            <a:chOff x="5615410" y="672455"/>
            <a:chExt cx="5736802" cy="57662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E73C8D2-982B-E297-666E-F0DF545C999C}"/>
                </a:ext>
              </a:extLst>
            </p:cNvPr>
            <p:cNvGrpSpPr/>
            <p:nvPr/>
          </p:nvGrpSpPr>
          <p:grpSpPr>
            <a:xfrm>
              <a:off x="5732845" y="672455"/>
              <a:ext cx="5619367" cy="5766251"/>
              <a:chOff x="5732845" y="672455"/>
              <a:chExt cx="5619367" cy="5766251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3FCC0468-2850-17DA-A1FA-F34EF5EB80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2845" y="672455"/>
                <a:ext cx="5619367" cy="5687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7C49417-3BF9-14B5-0082-7E05C7B36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4628" y="6073580"/>
                <a:ext cx="1226823" cy="365126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6D4A7D-828B-6DA0-9486-7C30C7308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5410" y="3107908"/>
              <a:ext cx="392590" cy="855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19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13D-16F6-98CC-E257-01927A1D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br>
              <a:rPr lang="en-US" altLang="zh-CN" dirty="0"/>
            </a:br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90E6236-4C13-CB24-2075-02026700F00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660099"/>
                    </a:solidFill>
                  </a:rPr>
                  <a:t>Statistically:</a:t>
                </a:r>
                <a:r>
                  <a:rPr lang="zh-CN" altLang="en-US" sz="2000" dirty="0">
                    <a:solidFill>
                      <a:srgbClr val="660099"/>
                    </a:solidFill>
                  </a:rPr>
                  <a:t> </a:t>
                </a:r>
                <a:endParaRPr lang="en-GB" altLang="zh-CN" sz="2000" dirty="0">
                  <a:solidFill>
                    <a:srgbClr val="660099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1800" dirty="0"/>
                  <a:t>Understand </a:t>
                </a:r>
                <a:r>
                  <a:rPr lang="en-US" sz="1800" dirty="0">
                    <a:solidFill>
                      <a:srgbClr val="660099"/>
                    </a:solidFill>
                  </a:rPr>
                  <a:t>functional relationship</a:t>
                </a:r>
                <a:r>
                  <a:rPr lang="en-US" sz="1800" dirty="0"/>
                  <a:t>: </a:t>
                </a:r>
                <a:r>
                  <a:rPr lang="en-US" altLang="zh-CN" sz="1800" dirty="0"/>
                  <a:t>1.</a:t>
                </a:r>
                <a:r>
                  <a:rPr lang="zh-CN" altLang="en-US" sz="1800" dirty="0"/>
                  <a:t> </a:t>
                </a:r>
                <a:r>
                  <a:rPr lang="en-US" sz="1800" dirty="0"/>
                  <a:t>find the estimates of intercept(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dirty="0"/>
                  <a:t>2.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find</a:t>
                </a:r>
                <a:r>
                  <a:rPr lang="zh-CN" altLang="en-US" sz="1800" dirty="0"/>
                  <a:t> </a:t>
                </a:r>
                <a:r>
                  <a:rPr lang="en-US" sz="1800" dirty="0"/>
                  <a:t>regression coefficients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/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0" dirty="0"/>
                  <a:t>3.</a:t>
                </a:r>
                <a:r>
                  <a:rPr lang="zh-CN" altLang="en-US" sz="1800" b="0" dirty="0"/>
                  <a:t> </a:t>
                </a:r>
                <a:r>
                  <a:rPr lang="en-US" altLang="zh-CN" sz="1800" b="0" dirty="0"/>
                  <a:t>Find</a:t>
                </a:r>
                <a:r>
                  <a:rPr lang="zh-CN" altLang="en-US" sz="1800" b="0" dirty="0"/>
                  <a:t> </a:t>
                </a:r>
                <a:r>
                  <a:rPr lang="en-US" altLang="zh-CN" sz="1800" b="0" dirty="0"/>
                  <a:t>the</a:t>
                </a:r>
                <a:r>
                  <a:rPr lang="zh-CN" altLang="en-US" sz="1800" b="0" dirty="0"/>
                  <a:t> </a:t>
                </a:r>
                <a:r>
                  <a:rPr lang="en-US" altLang="zh-CN" sz="1800" b="0" dirty="0"/>
                  <a:t>most</a:t>
                </a:r>
                <a:r>
                  <a:rPr lang="zh-CN" altLang="en-US" sz="1800" b="0" dirty="0"/>
                  <a:t> </a:t>
                </a:r>
                <a:r>
                  <a:rPr lang="en-US" altLang="zh-CN" sz="1800" b="0" dirty="0"/>
                  <a:t>relevant</a:t>
                </a:r>
                <a:r>
                  <a:rPr lang="zh-CN" altLang="en-US" sz="1800" b="0" dirty="0"/>
                  <a:t> </a:t>
                </a:r>
                <a:r>
                  <a:rPr lang="en-US" altLang="zh-CN" sz="1800" dirty="0"/>
                  <a:t>predictors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altLang="zh-CN" sz="2000" dirty="0">
                    <a:solidFill>
                      <a:srgbClr val="660099"/>
                    </a:solidFill>
                  </a:rPr>
                  <a:t>Optimization</a:t>
                </a:r>
                <a:r>
                  <a:rPr lang="zh-CN" altLang="en-US" sz="20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660099"/>
                    </a:solidFill>
                  </a:rPr>
                  <a:t>Perspective:</a:t>
                </a:r>
              </a:p>
              <a:p>
                <a:r>
                  <a:rPr lang="en-US" altLang="zh-CN" sz="1800" dirty="0"/>
                  <a:t>Find</a:t>
                </a:r>
                <a:r>
                  <a:rPr lang="zh-CN" altLang="en-US" sz="1800" dirty="0"/>
                  <a:t> </a:t>
                </a:r>
                <a:r>
                  <a:rPr lang="en-US" altLang="zh-CN" sz="1800" dirty="0">
                    <a:solidFill>
                      <a:srgbClr val="660099"/>
                    </a:solidFill>
                  </a:rPr>
                  <a:t>values</a:t>
                </a:r>
                <a:r>
                  <a:rPr lang="zh-CN" altLang="en-US" sz="18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800" dirty="0"/>
                  <a:t>of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intercept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and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regression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coefficients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to</a:t>
                </a:r>
                <a:r>
                  <a:rPr lang="zh-CN" altLang="en-US" sz="1800" dirty="0"/>
                  <a:t> </a:t>
                </a:r>
                <a:r>
                  <a:rPr lang="en-US" altLang="zh-CN" sz="1800" dirty="0">
                    <a:solidFill>
                      <a:srgbClr val="660099"/>
                    </a:solidFill>
                  </a:rPr>
                  <a:t>minimize</a:t>
                </a:r>
                <a:r>
                  <a:rPr lang="zh-CN" altLang="en-US" sz="18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660099"/>
                    </a:solidFill>
                  </a:rPr>
                  <a:t>the</a:t>
                </a:r>
                <a:r>
                  <a:rPr lang="zh-CN" altLang="en-US" sz="18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660099"/>
                    </a:solidFill>
                  </a:rPr>
                  <a:t>loss</a:t>
                </a:r>
                <a:endParaRPr lang="en-US" sz="1800" dirty="0">
                  <a:solidFill>
                    <a:srgbClr val="660099"/>
                  </a:solidFill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90E6236-4C13-CB24-2075-02026700F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1935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520DF-1C09-E081-E103-BEC119B1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FDC33E-EC7E-B4AF-CBFB-CC223DDD9A4D}"/>
              </a:ext>
            </a:extLst>
          </p:cNvPr>
          <p:cNvCxnSpPr/>
          <p:nvPr/>
        </p:nvCxnSpPr>
        <p:spPr>
          <a:xfrm>
            <a:off x="5590902" y="1384846"/>
            <a:ext cx="0" cy="4519749"/>
          </a:xfrm>
          <a:prstGeom prst="line">
            <a:avLst/>
          </a:prstGeom>
          <a:ln w="44450">
            <a:solidFill>
              <a:srgbClr val="66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27C7B2-8560-256C-B650-83C5240935BA}"/>
              </a:ext>
            </a:extLst>
          </p:cNvPr>
          <p:cNvGrpSpPr/>
          <p:nvPr/>
        </p:nvGrpSpPr>
        <p:grpSpPr>
          <a:xfrm>
            <a:off x="5868662" y="1384846"/>
            <a:ext cx="5569631" cy="4637314"/>
            <a:chOff x="5851571" y="1051560"/>
            <a:chExt cx="5569631" cy="46373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Placeholder 3">
                  <a:extLst>
                    <a:ext uri="{FF2B5EF4-FFF2-40B4-BE49-F238E27FC236}">
                      <a16:creationId xmlns:a16="http://schemas.microsoft.com/office/drawing/2014/main" id="{4EE03ED6-31D2-7A25-4195-C05A99CF5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851571" y="1051560"/>
                  <a:ext cx="5569631" cy="46373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Avenir Book" panose="02000503020000020003" pitchFamily="2" charset="0"/>
                      <a:ea typeface="+mn-ea"/>
                      <a:cs typeface="+mn-cs"/>
                    </a:defRPr>
                  </a:lvl1pPr>
                  <a:lvl2pPr marL="457200" indent="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400" kern="1200">
                      <a:solidFill>
                        <a:schemeClr val="tx1"/>
                      </a:solidFill>
                      <a:latin typeface="Avenir Next" panose="020B0503020202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Avenir Next" panose="020B0503020202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000" kern="1200">
                      <a:solidFill>
                        <a:schemeClr val="tx1"/>
                      </a:solidFill>
                      <a:latin typeface="Avenir Next" panose="020B0503020202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000" kern="1200">
                      <a:solidFill>
                        <a:schemeClr val="tx1"/>
                      </a:solidFill>
                      <a:latin typeface="Avenir Next" panose="020B0503020202020204" pitchFamily="34" charset="0"/>
                      <a:ea typeface="+mn-ea"/>
                      <a:cs typeface="+mn-cs"/>
                    </a:defRPr>
                  </a:lvl5pPr>
                  <a:lvl6pPr marL="2286000" indent="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660099"/>
                      </a:solidFill>
                    </a:rPr>
                    <a:t>Measure</a:t>
                  </a:r>
                  <a:r>
                    <a:rPr lang="zh-CN" altLang="en-US" sz="2000" dirty="0">
                      <a:solidFill>
                        <a:srgbClr val="660099"/>
                      </a:solidFill>
                    </a:rPr>
                    <a:t> </a:t>
                  </a:r>
                  <a:r>
                    <a:rPr lang="en-US" altLang="zh-CN" sz="2000" dirty="0">
                      <a:solidFill>
                        <a:srgbClr val="660099"/>
                      </a:solidFill>
                    </a:rPr>
                    <a:t>of</a:t>
                  </a:r>
                  <a:r>
                    <a:rPr lang="zh-CN" altLang="en-US" sz="2000" dirty="0">
                      <a:solidFill>
                        <a:srgbClr val="660099"/>
                      </a:solidFill>
                    </a:rPr>
                    <a:t> </a:t>
                  </a:r>
                  <a:r>
                    <a:rPr lang="en-US" altLang="zh-CN" sz="2000" dirty="0">
                      <a:solidFill>
                        <a:srgbClr val="660099"/>
                      </a:solidFill>
                    </a:rPr>
                    <a:t>variable</a:t>
                  </a:r>
                  <a:r>
                    <a:rPr lang="zh-CN" altLang="en-US" sz="2000" dirty="0">
                      <a:solidFill>
                        <a:srgbClr val="660099"/>
                      </a:solidFill>
                    </a:rPr>
                    <a:t> </a:t>
                  </a:r>
                  <a:r>
                    <a:rPr lang="en-US" altLang="zh-CN" sz="2000" dirty="0">
                      <a:solidFill>
                        <a:srgbClr val="660099"/>
                      </a:solidFill>
                    </a:rPr>
                    <a:t>importance:</a:t>
                  </a:r>
                </a:p>
                <a:p>
                  <a:endParaRPr lang="en-US" sz="2000" dirty="0">
                    <a:solidFill>
                      <a:srgbClr val="660099"/>
                    </a:solidFill>
                  </a:endParaRPr>
                </a:p>
                <a:p>
                  <a:endParaRPr lang="en-US" sz="2000" dirty="0">
                    <a:solidFill>
                      <a:srgbClr val="660099"/>
                    </a:solidFill>
                  </a:endParaRPr>
                </a:p>
                <a:p>
                  <a:endParaRPr lang="en-US" sz="2000" dirty="0">
                    <a:solidFill>
                      <a:srgbClr val="660099"/>
                    </a:solidFill>
                  </a:endParaRPr>
                </a:p>
                <a:p>
                  <a:endParaRPr lang="en-US" sz="2000" dirty="0">
                    <a:solidFill>
                      <a:srgbClr val="660099"/>
                    </a:solidFill>
                  </a:endParaRPr>
                </a:p>
                <a:p>
                  <a:endParaRPr lang="en-US" altLang="zh-CN" sz="2000" dirty="0">
                    <a:solidFill>
                      <a:srgbClr val="660099"/>
                    </a:solidFill>
                  </a:endParaRPr>
                </a:p>
                <a:p>
                  <a:r>
                    <a:rPr lang="en-US" altLang="zh-CN" dirty="0">
                      <a:solidFill>
                        <a:srgbClr val="660099"/>
                      </a:solidFill>
                    </a:rPr>
                    <a:t>Take</a:t>
                  </a:r>
                  <a:r>
                    <a:rPr lang="zh-CN" altLang="en-US" dirty="0">
                      <a:solidFill>
                        <a:srgbClr val="660099"/>
                      </a:solidFill>
                    </a:rPr>
                    <a:t> 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High,</a:t>
                  </a:r>
                  <a:r>
                    <a:rPr lang="zh-CN" altLang="en-US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Low,</a:t>
                  </a:r>
                  <a:r>
                    <a:rPr lang="zh-CN" altLang="en-US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Open,</a:t>
                  </a:r>
                  <a:r>
                    <a:rPr lang="zh-CN" altLang="en-US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Close,</a:t>
                  </a:r>
                  <a:r>
                    <a:rPr lang="zh-CN" altLang="en-US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Volume</a:t>
                  </a:r>
                  <a:r>
                    <a:rPr lang="zh-CN" altLang="en-US" dirty="0">
                      <a:solidFill>
                        <a:srgbClr val="FF0000"/>
                      </a:solidFill>
                    </a:rPr>
                    <a:t> </a:t>
                  </a:r>
                  <a:endParaRPr lang="en-GB" altLang="zh-CN" dirty="0">
                    <a:solidFill>
                      <a:srgbClr val="FF0000"/>
                    </a:solidFill>
                  </a:endParaRPr>
                </a:p>
                <a:p>
                  <a:r>
                    <a:rPr lang="en-US" altLang="zh-CN" dirty="0">
                      <a:solidFill>
                        <a:srgbClr val="660099"/>
                      </a:solidFill>
                    </a:rPr>
                    <a:t>Formula:</a:t>
                  </a:r>
                </a:p>
                <a:p>
                  <a:endParaRPr lang="en-US" altLang="zh-CN" dirty="0">
                    <a:solidFill>
                      <a:srgbClr val="660099"/>
                    </a:solidFill>
                  </a:endParaRPr>
                </a:p>
                <a:p>
                  <a:pPr algn="ctr"/>
                  <a:r>
                    <a:rPr lang="en-US" altLang="zh-CN" sz="1800" dirty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Close</a:t>
                  </a:r>
                  <a14:m>
                    <m:oMath xmlns:m="http://schemas.openxmlformats.org/officeDocument/2006/math">
                      <m:r>
                        <a:rPr lang="zh-CN" alt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altLang="zh-CN" sz="18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GB" altLang="zh-CN" sz="1800" dirty="0">
                    <a:solidFill>
                      <a:srgbClr val="FF0000"/>
                    </a:solidFill>
                  </a:endParaRPr>
                </a:p>
                <a:p>
                  <a:endParaRPr lang="en-US" dirty="0">
                    <a:solidFill>
                      <a:srgbClr val="660099"/>
                    </a:solidFill>
                  </a:endParaRPr>
                </a:p>
                <a:p>
                  <a:r>
                    <a:rPr lang="en-US" altLang="zh-CN" dirty="0">
                      <a:solidFill>
                        <a:srgbClr val="660099"/>
                      </a:solidFill>
                    </a:rPr>
                    <a:t>Which</a:t>
                  </a:r>
                  <a:r>
                    <a:rPr lang="zh-CN" altLang="en-US" dirty="0">
                      <a:solidFill>
                        <a:srgbClr val="660099"/>
                      </a:solidFill>
                    </a:rPr>
                    <a:t> </a:t>
                  </a:r>
                  <a:r>
                    <a:rPr lang="en-US" altLang="zh-CN" dirty="0">
                      <a:solidFill>
                        <a:srgbClr val="660099"/>
                      </a:solidFill>
                    </a:rPr>
                    <a:t>coefficient</a:t>
                  </a:r>
                  <a:r>
                    <a:rPr lang="zh-CN" altLang="en-US" dirty="0">
                      <a:solidFill>
                        <a:srgbClr val="660099"/>
                      </a:solidFill>
                    </a:rPr>
                    <a:t> </a:t>
                  </a:r>
                  <a:r>
                    <a:rPr lang="en-US" altLang="zh-CN" dirty="0">
                      <a:solidFill>
                        <a:srgbClr val="660099"/>
                      </a:solidFill>
                    </a:rPr>
                    <a:t>is</a:t>
                  </a:r>
                  <a:r>
                    <a:rPr lang="zh-CN" altLang="en-US" dirty="0">
                      <a:solidFill>
                        <a:srgbClr val="660099"/>
                      </a:solidFill>
                    </a:rPr>
                    <a:t> </a:t>
                  </a:r>
                  <a:r>
                    <a:rPr lang="en-US" altLang="zh-CN" dirty="0">
                      <a:solidFill>
                        <a:srgbClr val="660099"/>
                      </a:solidFill>
                    </a:rPr>
                    <a:t>the</a:t>
                  </a:r>
                  <a:r>
                    <a:rPr lang="zh-CN" altLang="en-US" dirty="0">
                      <a:solidFill>
                        <a:srgbClr val="660099"/>
                      </a:solidFill>
                    </a:rPr>
                    <a:t> </a:t>
                  </a:r>
                  <a:r>
                    <a:rPr lang="en-US" altLang="zh-CN" dirty="0">
                      <a:solidFill>
                        <a:srgbClr val="660099"/>
                      </a:solidFill>
                    </a:rPr>
                    <a:t>most</a:t>
                  </a:r>
                  <a:r>
                    <a:rPr lang="zh-CN" altLang="en-US" dirty="0">
                      <a:solidFill>
                        <a:srgbClr val="660099"/>
                      </a:solidFill>
                    </a:rPr>
                    <a:t> </a:t>
                  </a:r>
                  <a:r>
                    <a:rPr lang="en-US" altLang="zh-CN" dirty="0">
                      <a:solidFill>
                        <a:srgbClr val="660099"/>
                      </a:solidFill>
                    </a:rPr>
                    <a:t>significant?</a:t>
                  </a:r>
                  <a:endParaRPr lang="en-US" dirty="0">
                    <a:solidFill>
                      <a:srgbClr val="660099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 Placeholder 3">
                  <a:extLst>
                    <a:ext uri="{FF2B5EF4-FFF2-40B4-BE49-F238E27FC236}">
                      <a16:creationId xmlns:a16="http://schemas.microsoft.com/office/drawing/2014/main" id="{4EE03ED6-31D2-7A25-4195-C05A99CF51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571" y="1051560"/>
                  <a:ext cx="5569631" cy="4637314"/>
                </a:xfrm>
                <a:prstGeom prst="rect">
                  <a:avLst/>
                </a:prstGeom>
                <a:blipFill>
                  <a:blip r:embed="rId3"/>
                  <a:stretch>
                    <a:fillRect l="-1367" t="-10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1C59C06-994C-970E-E64E-59CD28BF9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8360" y="1474103"/>
              <a:ext cx="4599001" cy="16002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25BBCC-FA2D-24DE-976D-CDFDB72DA1EC}"/>
                </a:ext>
              </a:extLst>
            </p:cNvPr>
            <p:cNvSpPr/>
            <p:nvPr/>
          </p:nvSpPr>
          <p:spPr>
            <a:xfrm>
              <a:off x="6728178" y="1394178"/>
              <a:ext cx="3055630" cy="316089"/>
            </a:xfrm>
            <a:prstGeom prst="rect">
              <a:avLst/>
            </a:prstGeom>
            <a:solidFill>
              <a:srgbClr val="FF0000">
                <a:alpha val="33881"/>
              </a:srgb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6193009-FE6D-487C-5905-D4DEC511B327}"/>
                    </a:ext>
                  </a:extLst>
                </p:cNvPr>
                <p:cNvSpPr txBox="1"/>
                <p:nvPr/>
              </p:nvSpPr>
              <p:spPr>
                <a:xfrm>
                  <a:off x="6873076" y="1525601"/>
                  <a:ext cx="39696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6193009-FE6D-487C-5905-D4DEC511B3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076" y="1525601"/>
                  <a:ext cx="39696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A3F4343-517E-9C91-BCAE-FEC07A2942E3}"/>
                    </a:ext>
                  </a:extLst>
                </p:cNvPr>
                <p:cNvSpPr txBox="1"/>
                <p:nvPr/>
              </p:nvSpPr>
              <p:spPr>
                <a:xfrm>
                  <a:off x="7530713" y="1525601"/>
                  <a:ext cx="39696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A3F4343-517E-9C91-BCAE-FEC07A294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0713" y="1525601"/>
                  <a:ext cx="3969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D62212B-4C28-112A-104D-CF6A1F9AF9F4}"/>
                    </a:ext>
                  </a:extLst>
                </p:cNvPr>
                <p:cNvSpPr txBox="1"/>
                <p:nvPr/>
              </p:nvSpPr>
              <p:spPr>
                <a:xfrm>
                  <a:off x="8154712" y="1525601"/>
                  <a:ext cx="39696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D62212B-4C28-112A-104D-CF6A1F9AF9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4712" y="1525601"/>
                  <a:ext cx="3969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2644550-006D-CBE6-48B3-5E8170321158}"/>
                    </a:ext>
                  </a:extLst>
                </p:cNvPr>
                <p:cNvSpPr txBox="1"/>
                <p:nvPr/>
              </p:nvSpPr>
              <p:spPr>
                <a:xfrm>
                  <a:off x="8770775" y="1541631"/>
                  <a:ext cx="39696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2644550-006D-CBE6-48B3-5E8170321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0775" y="1541631"/>
                  <a:ext cx="39696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D78C284-841D-183C-497D-964F8EC3803F}"/>
                    </a:ext>
                  </a:extLst>
                </p:cNvPr>
                <p:cNvSpPr txBox="1"/>
                <p:nvPr/>
              </p:nvSpPr>
              <p:spPr>
                <a:xfrm>
                  <a:off x="9381196" y="1536685"/>
                  <a:ext cx="39696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D78C284-841D-183C-497D-964F8EC38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196" y="1536685"/>
                  <a:ext cx="39696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927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1A612-9386-0634-988D-68A7B6D6A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726393"/>
            <a:ext cx="8868234" cy="514259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Assume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following</a:t>
            </a:r>
            <a:r>
              <a:rPr lang="zh-CN" altLang="en-US" sz="2400" dirty="0"/>
              <a:t> </a:t>
            </a:r>
            <a:r>
              <a:rPr lang="en-US" altLang="zh-CN" sz="2400" dirty="0"/>
              <a:t>result: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Now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our</a:t>
            </a:r>
            <a:r>
              <a:rPr lang="zh-CN" altLang="en-US" sz="2400" dirty="0"/>
              <a:t> </a:t>
            </a:r>
            <a:r>
              <a:rPr lang="en-US" altLang="zh-CN" sz="2400" dirty="0"/>
              <a:t>fitted</a:t>
            </a:r>
            <a:r>
              <a:rPr lang="zh-CN" altLang="en-US" sz="2400" dirty="0"/>
              <a:t> </a:t>
            </a:r>
            <a:r>
              <a:rPr lang="en-US" altLang="zh-CN" sz="2400" dirty="0"/>
              <a:t>regression</a:t>
            </a:r>
            <a:r>
              <a:rPr lang="zh-CN" altLang="en-US" sz="2400" dirty="0"/>
              <a:t> </a:t>
            </a:r>
            <a:r>
              <a:rPr lang="en-US" altLang="zh-CN" sz="2400" dirty="0"/>
              <a:t>equation: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C56B7-E29B-EF25-ED0F-6BEA61C4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0DFC7-3D4E-6701-5974-80B94E323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38" y="1166190"/>
            <a:ext cx="7772400" cy="13465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C0EA49-3800-DD92-23D3-3A436F1DCA0A}"/>
                  </a:ext>
                </a:extLst>
              </p:cNvPr>
              <p:cNvSpPr txBox="1"/>
              <p:nvPr/>
            </p:nvSpPr>
            <p:spPr>
              <a:xfrm>
                <a:off x="957129" y="3733580"/>
                <a:ext cx="108113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Close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0.0258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+0.0246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−0.0276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+0.9822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.00….095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−1.8051</m:t>
                    </m:r>
                  </m:oMath>
                </a14:m>
                <a:endParaRPr lang="en-GB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C0EA49-3800-DD92-23D3-3A436F1DC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29" y="3733580"/>
                <a:ext cx="10811349" cy="461665"/>
              </a:xfrm>
              <a:prstGeom prst="rect">
                <a:avLst/>
              </a:prstGeom>
              <a:blipFill>
                <a:blip r:embed="rId3"/>
                <a:stretch>
                  <a:fillRect l="-352" t="-105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0460333-609D-1E33-36CD-81AC99B7AA7A}"/>
              </a:ext>
            </a:extLst>
          </p:cNvPr>
          <p:cNvGrpSpPr/>
          <p:nvPr/>
        </p:nvGrpSpPr>
        <p:grpSpPr>
          <a:xfrm>
            <a:off x="8209030" y="4273194"/>
            <a:ext cx="3559448" cy="505948"/>
            <a:chOff x="5833852" y="1170627"/>
            <a:chExt cx="2966932" cy="50594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85DCBB0-0F10-E27A-A96F-4AA12F2BEF39}"/>
                </a:ext>
              </a:extLst>
            </p:cNvPr>
            <p:cNvGrpSpPr/>
            <p:nvPr/>
          </p:nvGrpSpPr>
          <p:grpSpPr>
            <a:xfrm>
              <a:off x="5833852" y="1170627"/>
              <a:ext cx="2642417" cy="505948"/>
              <a:chOff x="5818549" y="1113680"/>
              <a:chExt cx="3169842" cy="65118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DA63B9-036A-BF97-7443-C00A42D6141E}"/>
                  </a:ext>
                </a:extLst>
              </p:cNvPr>
              <p:cNvSpPr/>
              <p:nvPr/>
            </p:nvSpPr>
            <p:spPr>
              <a:xfrm>
                <a:off x="5818549" y="1245393"/>
                <a:ext cx="3169842" cy="519470"/>
              </a:xfrm>
              <a:prstGeom prst="rect">
                <a:avLst/>
              </a:prstGeom>
              <a:solidFill>
                <a:schemeClr val="accent1">
                  <a:alpha val="6502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6189D0D1-D7F0-A08E-76AF-4FDB692381E4}"/>
                  </a:ext>
                </a:extLst>
              </p:cNvPr>
              <p:cNvSpPr/>
              <p:nvPr/>
            </p:nvSpPr>
            <p:spPr>
              <a:xfrm rot="7978494">
                <a:off x="8689789" y="1138236"/>
                <a:ext cx="283489" cy="234377"/>
              </a:xfrm>
              <a:prstGeom prst="rtTriangle">
                <a:avLst/>
              </a:pr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24A6DA-6391-0547-FBC8-691C1C503FE7}"/>
                </a:ext>
              </a:extLst>
            </p:cNvPr>
            <p:cNvSpPr txBox="1"/>
            <p:nvPr/>
          </p:nvSpPr>
          <p:spPr>
            <a:xfrm>
              <a:off x="6089866" y="1311698"/>
              <a:ext cx="2710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Average</a:t>
              </a:r>
              <a:r>
                <a:rPr lang="zh-CN" altLang="en-US" sz="14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expected</a:t>
              </a:r>
              <a:r>
                <a:rPr lang="zh-CN" altLang="en-US" sz="14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closing</a:t>
              </a:r>
              <a:r>
                <a:rPr lang="zh-CN" altLang="en-US" sz="14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price</a:t>
              </a:r>
              <a:endParaRPr lang="en-US" sz="14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913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30E4-FDCC-D25F-63A3-4FB4AE0E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22" y="270288"/>
            <a:ext cx="10515600" cy="10914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60099"/>
                </a:solidFill>
              </a:rPr>
              <a:t>Measures of variable importance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FFD66B-14D5-44E5-19A4-BFC92503B2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F</a:t>
                </a:r>
                <a:r>
                  <a:rPr lang="en-US" sz="2400" dirty="0"/>
                  <a:t>ind </a:t>
                </a:r>
                <a:r>
                  <a:rPr lang="en-US" sz="2400" dirty="0">
                    <a:solidFill>
                      <a:srgbClr val="660099"/>
                    </a:solidFill>
                  </a:rPr>
                  <a:t>how significant </a:t>
                </a:r>
                <a:r>
                  <a:rPr lang="en-US" sz="2400" dirty="0"/>
                  <a:t>is the contribution of </a:t>
                </a:r>
                <a:r>
                  <a:rPr lang="en-US" sz="2400" dirty="0">
                    <a:solidFill>
                      <a:srgbClr val="660099"/>
                    </a:solidFill>
                  </a:rPr>
                  <a:t>each predictor variable to the response</a:t>
                </a:r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r>
                  <a:rPr lang="zh-CN" altLang="en-US" sz="2400" dirty="0"/>
                  <a:t>     </a:t>
                </a:r>
                <a:r>
                  <a:rPr lang="en-US" altLang="zh-CN" sz="2400" dirty="0"/>
                  <a:t>How?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</a:t>
                </a:r>
                <a:r>
                  <a:rPr lang="en-US" sz="2400" dirty="0"/>
                  <a:t>erforming a </a:t>
                </a:r>
                <a:r>
                  <a:rPr lang="en-US" sz="2400" dirty="0">
                    <a:solidFill>
                      <a:srgbClr val="660099"/>
                    </a:solidFill>
                  </a:rPr>
                  <a:t>t-test </a:t>
                </a:r>
                <a:r>
                  <a:rPr lang="en-US" sz="2400" dirty="0"/>
                  <a:t>for the regression slope: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zh-CN" altLang="en-US" sz="2400" dirty="0"/>
                  <a:t>        </a:t>
                </a:r>
                <a:r>
                  <a:rPr lang="en-US" sz="2400" dirty="0"/>
                  <a:t>			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GB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Depending on the result we </a:t>
                </a:r>
                <a:r>
                  <a:rPr lang="en-US" sz="2400" dirty="0">
                    <a:solidFill>
                      <a:srgbClr val="660099"/>
                    </a:solidFill>
                  </a:rPr>
                  <a:t>reject or accept the null hypothesis</a:t>
                </a:r>
                <a:r>
                  <a:rPr lang="en-US" altLang="zh-CN" sz="2400" dirty="0">
                    <a:solidFill>
                      <a:srgbClr val="660099"/>
                    </a:solidFill>
                  </a:rPr>
                  <a:t>.</a:t>
                </a:r>
                <a:r>
                  <a:rPr lang="en-US" sz="2400" dirty="0">
                    <a:solidFill>
                      <a:srgbClr val="660099"/>
                    </a:solidFill>
                  </a:rPr>
                  <a:t> </a:t>
                </a:r>
                <a:r>
                  <a:rPr lang="en-US" altLang="zh-CN" sz="2400" dirty="0"/>
                  <a:t>R</a:t>
                </a:r>
                <a:r>
                  <a:rPr lang="en-US" sz="2400" dirty="0"/>
                  <a:t>ule is</a:t>
                </a:r>
                <a:r>
                  <a:rPr lang="en-US" altLang="zh-CN" sz="2400" dirty="0"/>
                  <a:t>:</a:t>
                </a:r>
                <a:r>
                  <a:rPr lang="zh-CN" altLang="en-US" sz="2400" dirty="0"/>
                  <a:t> </a:t>
                </a:r>
                <a:endParaRPr lang="en-GB" altLang="zh-CN" sz="2400" dirty="0"/>
              </a:p>
              <a:p>
                <a:pPr lvl="1" indent="-457200"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660099"/>
                    </a:solidFill>
                  </a:rPr>
                  <a:t>S</a:t>
                </a:r>
                <a:r>
                  <a:rPr lang="en-US" dirty="0">
                    <a:solidFill>
                      <a:srgbClr val="660099"/>
                    </a:solidFill>
                  </a:rPr>
                  <a:t>mall p-value (&lt;0.05) and </a:t>
                </a:r>
                <a:r>
                  <a:rPr lang="en-US" altLang="zh-CN" dirty="0">
                    <a:solidFill>
                      <a:srgbClr val="660099"/>
                    </a:solidFill>
                  </a:rPr>
                  <a:t>L</a:t>
                </a:r>
                <a:r>
                  <a:rPr lang="en-US" dirty="0">
                    <a:solidFill>
                      <a:srgbClr val="660099"/>
                    </a:solidFill>
                  </a:rPr>
                  <a:t>arge t-score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significant,</a:t>
                </a:r>
                <a:r>
                  <a:rPr lang="zh-CN" altLang="en-US" dirty="0"/>
                  <a:t> </a:t>
                </a:r>
                <a:r>
                  <a:rPr lang="en-US" dirty="0"/>
                  <a:t>should be included.</a:t>
                </a:r>
              </a:p>
              <a:p>
                <a:pPr marL="342900" lvl="1" indent="0" algn="ctr">
                  <a:buNone/>
                </a:pP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/>
                      <m:t>p</m:t>
                    </m:r>
                    <m:r>
                      <m:rPr>
                        <m:nor/>
                      </m:rPr>
                      <a:rPr lang="en-US"/>
                      <m:t>−</m:t>
                    </m:r>
                    <m:r>
                      <m:rPr>
                        <m:nor/>
                      </m:rPr>
                      <a:rPr lang="en-US"/>
                      <m:t>value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associated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with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model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coefficients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 indent="-457200">
                  <a:buFont typeface="+mj-lt"/>
                  <a:buAutoNum type="arabicPeriod"/>
                </a:pPr>
                <a:r>
                  <a:rPr lang="en-US" altLang="zh-CN" dirty="0"/>
                  <a:t>Otherwise: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ignore.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FFD66B-14D5-44E5-19A4-BFC92503B2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9" t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5C6E17D-0D3A-918D-861F-C65CAFCC10F3}"/>
              </a:ext>
            </a:extLst>
          </p:cNvPr>
          <p:cNvSpPr/>
          <p:nvPr/>
        </p:nvSpPr>
        <p:spPr>
          <a:xfrm>
            <a:off x="928396" y="2890391"/>
            <a:ext cx="3657600" cy="1225954"/>
          </a:xfrm>
          <a:prstGeom prst="wedgeRectCallout">
            <a:avLst>
              <a:gd name="adj1" fmla="val -19047"/>
              <a:gd name="adj2" fmla="val 5582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7BDB5-D959-2D31-72E4-031A4B109790}"/>
              </a:ext>
            </a:extLst>
          </p:cNvPr>
          <p:cNvSpPr txBox="1"/>
          <p:nvPr/>
        </p:nvSpPr>
        <p:spPr>
          <a:xfrm>
            <a:off x="998376" y="2890391"/>
            <a:ext cx="3517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SourceSansPro"/>
              </a:rPr>
              <a:t>The p-value serves as an alternative to rejection points to provide the smallest level of significance at which the null hypothesis would be rejected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22A00FE-A31F-94FD-019B-899699228DE8}"/>
              </a:ext>
            </a:extLst>
          </p:cNvPr>
          <p:cNvSpPr/>
          <p:nvPr/>
        </p:nvSpPr>
        <p:spPr>
          <a:xfrm>
            <a:off x="7229669" y="2240892"/>
            <a:ext cx="3183294" cy="933060"/>
          </a:xfrm>
          <a:prstGeom prst="wedgeRectCallout">
            <a:avLst>
              <a:gd name="adj1" fmla="val -54834"/>
              <a:gd name="adj2" fmla="val 155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7631E-6D88-7D89-4553-B90FC5D764DD}"/>
              </a:ext>
            </a:extLst>
          </p:cNvPr>
          <p:cNvSpPr txBox="1"/>
          <p:nvPr/>
        </p:nvSpPr>
        <p:spPr>
          <a:xfrm>
            <a:off x="7380515" y="2258008"/>
            <a:ext cx="3032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zero slope means change in the predictor variables don’t impact changes in the response</a:t>
            </a:r>
          </a:p>
        </p:txBody>
      </p:sp>
    </p:spTree>
    <p:extLst>
      <p:ext uri="{BB962C8B-B14F-4D97-AF65-F5344CB8AC3E}">
        <p14:creationId xmlns:p14="http://schemas.microsoft.com/office/powerpoint/2010/main" val="135379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5745</TotalTime>
  <Words>1030</Words>
  <Application>Microsoft Office PowerPoint</Application>
  <PresentationFormat>Widescreen</PresentationFormat>
  <Paragraphs>216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Avenir</vt:lpstr>
      <vt:lpstr>Avenir Book</vt:lpstr>
      <vt:lpstr>Avenir Medium</vt:lpstr>
      <vt:lpstr>Avenir Next</vt:lpstr>
      <vt:lpstr>Calibri</vt:lpstr>
      <vt:lpstr>Cambria</vt:lpstr>
      <vt:lpstr>Cambria Math</vt:lpstr>
      <vt:lpstr>Helvetica</vt:lpstr>
      <vt:lpstr>SourceSansPro</vt:lpstr>
      <vt:lpstr>System Font Regular</vt:lpstr>
      <vt:lpstr>Trebuchet MS</vt:lpstr>
      <vt:lpstr>Office Theme</vt:lpstr>
      <vt:lpstr>Intro to Stock Market Prediction</vt:lpstr>
      <vt:lpstr>PowerPoint Presentation</vt:lpstr>
      <vt:lpstr>The Big Picture</vt:lpstr>
      <vt:lpstr>Linear Regression</vt:lpstr>
      <vt:lpstr>Assumptions in Linear Regression</vt:lpstr>
      <vt:lpstr>Example: Simple  Linear Regression</vt:lpstr>
      <vt:lpstr>Objective of Linear Regression</vt:lpstr>
      <vt:lpstr>PowerPoint Presentation</vt:lpstr>
      <vt:lpstr>Measures of variable importance</vt:lpstr>
      <vt:lpstr>Finding  Optimal Line</vt:lpstr>
      <vt:lpstr>How to  Minimize Error?</vt:lpstr>
      <vt:lpstr>Model  Construction</vt:lpstr>
      <vt:lpstr>Performance Evaluation</vt:lpstr>
      <vt:lpstr>PowerPoint Presentation</vt:lpstr>
      <vt:lpstr>Performance Evaluation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MUDSS Workshop Template</dc:title>
  <dc:creator>Yi Lu</dc:creator>
  <cp:lastModifiedBy>Alice Stratula</cp:lastModifiedBy>
  <cp:revision>27</cp:revision>
  <dcterms:created xsi:type="dcterms:W3CDTF">2022-09-16T09:57:20Z</dcterms:created>
  <dcterms:modified xsi:type="dcterms:W3CDTF">2022-10-13T23:06:30Z</dcterms:modified>
</cp:coreProperties>
</file>