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9" r:id="rId2"/>
    <p:sldId id="260" r:id="rId3"/>
    <p:sldId id="265" r:id="rId4"/>
    <p:sldId id="266" r:id="rId5"/>
    <p:sldId id="275" r:id="rId6"/>
    <p:sldId id="276" r:id="rId7"/>
    <p:sldId id="267" r:id="rId8"/>
    <p:sldId id="277" r:id="rId9"/>
    <p:sldId id="278" r:id="rId10"/>
    <p:sldId id="279" r:id="rId11"/>
    <p:sldId id="280" r:id="rId12"/>
    <p:sldId id="268" r:id="rId13"/>
    <p:sldId id="282" r:id="rId14"/>
    <p:sldId id="284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312" r:id="rId26"/>
    <p:sldId id="294" r:id="rId27"/>
    <p:sldId id="295" r:id="rId28"/>
    <p:sldId id="296" r:id="rId29"/>
    <p:sldId id="269" r:id="rId30"/>
    <p:sldId id="297" r:id="rId31"/>
    <p:sldId id="298" r:id="rId32"/>
    <p:sldId id="301" r:id="rId33"/>
    <p:sldId id="302" r:id="rId34"/>
    <p:sldId id="303" r:id="rId35"/>
    <p:sldId id="299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270" r:id="rId44"/>
    <p:sldId id="311" r:id="rId45"/>
    <p:sldId id="26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99"/>
    <a:srgbClr val="4858DA"/>
    <a:srgbClr val="FFF3A4"/>
    <a:srgbClr val="076132"/>
    <a:srgbClr val="ED7388"/>
    <a:srgbClr val="B348DA"/>
    <a:srgbClr val="FFCC33"/>
    <a:srgbClr val="2F6647"/>
    <a:srgbClr val="DAB18C"/>
    <a:srgbClr val="3B0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/>
    <p:restoredTop sz="96327"/>
  </p:normalViewPr>
  <p:slideViewPr>
    <p:cSldViewPr snapToGrid="0">
      <p:cViewPr varScale="1">
        <p:scale>
          <a:sx n="105" d="100"/>
          <a:sy n="105" d="100"/>
        </p:scale>
        <p:origin x="13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607503207200749E-2"/>
          <c:y val="8.5616399877575286E-2"/>
          <c:w val="0.90462126110867924"/>
          <c:h val="0.7380524673477927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Sigmoid 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14</c:v>
                </c:pt>
                <c:pt idx="1">
                  <c:v>5</c:v>
                </c:pt>
                <c:pt idx="2">
                  <c:v>-5</c:v>
                </c:pt>
                <c:pt idx="3">
                  <c:v>-14</c:v>
                </c:pt>
                <c:pt idx="4">
                  <c:v>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0.99999000000000005</c:v>
                </c:pt>
                <c:pt idx="1">
                  <c:v>0.99329999999999996</c:v>
                </c:pt>
                <c:pt idx="2">
                  <c:v>6.6E-3</c:v>
                </c:pt>
                <c:pt idx="3">
                  <c:v>7.9999999999999996E-7</c:v>
                </c:pt>
                <c:pt idx="4">
                  <c:v>0.99750000000000005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BB-466C-9D3F-91A809855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0880943"/>
        <c:axId val="1370878863"/>
      </c:scatterChart>
      <c:valAx>
        <c:axId val="13708809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0878863"/>
        <c:crosses val="autoZero"/>
        <c:crossBetween val="midCat"/>
      </c:valAx>
      <c:valAx>
        <c:axId val="13708788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70880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607503207200749E-2"/>
          <c:y val="8.5616399877575286E-2"/>
          <c:w val="0.90462126110867924"/>
          <c:h val="0.7380524673477927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Sigmoid 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14</c:v>
                </c:pt>
                <c:pt idx="1">
                  <c:v>5</c:v>
                </c:pt>
                <c:pt idx="2">
                  <c:v>-5</c:v>
                </c:pt>
                <c:pt idx="3">
                  <c:v>-14</c:v>
                </c:pt>
                <c:pt idx="4">
                  <c:v>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0.99999000000000005</c:v>
                </c:pt>
                <c:pt idx="1">
                  <c:v>0.99329999999999996</c:v>
                </c:pt>
                <c:pt idx="2">
                  <c:v>6.6E-3</c:v>
                </c:pt>
                <c:pt idx="3">
                  <c:v>7.9999999999999996E-7</c:v>
                </c:pt>
                <c:pt idx="4">
                  <c:v>0.99750000000000005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BB-466C-9D3F-91A809855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0880943"/>
        <c:axId val="1370878863"/>
      </c:scatterChart>
      <c:valAx>
        <c:axId val="13708809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0878863"/>
        <c:crosses val="autoZero"/>
        <c:crossBetween val="midCat"/>
      </c:valAx>
      <c:valAx>
        <c:axId val="13708788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70880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607503207200749E-2"/>
          <c:y val="8.5616399877575286E-2"/>
          <c:w val="0.90462126110867924"/>
          <c:h val="0.7380524673477927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Sigmoid 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F3A4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D-4B6E-BC2F-CAA4D3BED8BA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FFF3A4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1FD-4B6E-BC2F-CAA4D3BED8BA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F3A4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1FD-4B6E-BC2F-CAA4D3BED8B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4858DA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1FD-4B6E-BC2F-CAA4D3BED8B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4858DA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1FD-4B6E-BC2F-CAA4D3BED8BA}"/>
              </c:ext>
            </c:extLst>
          </c:dPt>
          <c:xVal>
            <c:numRef>
              <c:f>Sheet1!$A$2:$A$6</c:f>
              <c:numCache>
                <c:formatCode>General</c:formatCode>
                <c:ptCount val="5"/>
                <c:pt idx="0">
                  <c:v>14</c:v>
                </c:pt>
                <c:pt idx="1">
                  <c:v>6</c:v>
                </c:pt>
                <c:pt idx="2">
                  <c:v>5</c:v>
                </c:pt>
                <c:pt idx="3">
                  <c:v>-5</c:v>
                </c:pt>
                <c:pt idx="4">
                  <c:v>-14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0.99999000000000005</c:v>
                </c:pt>
                <c:pt idx="1">
                  <c:v>0.99750000000000005</c:v>
                </c:pt>
                <c:pt idx="2">
                  <c:v>0.99329999999999996</c:v>
                </c:pt>
                <c:pt idx="3">
                  <c:v>6.6E-3</c:v>
                </c:pt>
                <c:pt idx="4">
                  <c:v>7.9999999999999996E-7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FD-4B6E-BC2F-CAA4D3BED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0880943"/>
        <c:axId val="1370878863"/>
      </c:scatterChart>
      <c:valAx>
        <c:axId val="13708809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0878863"/>
        <c:crosses val="autoZero"/>
        <c:crossBetween val="midCat"/>
      </c:valAx>
      <c:valAx>
        <c:axId val="13708788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70880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DC277-FDC2-7C41-A758-5DF16A9C0EB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5D74E-3623-4D4E-B4A9-F6600BA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Believe me or not, I only need two minutes to teach you what is a logistic regression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4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45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Three main components, thresholding is a final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3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Components of a linear predictor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2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first row in the previous example, can anyone tell me which of these corresponds to z, w and 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0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first row in the previous example, can anyone tell me which of these corresponds to z, w and 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5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first row in the previous example, can anyone tell me which of these corresponds to z, w and 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1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first row in the previous example, can anyone tell me which of these corresponds to z, w and 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77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67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93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Characteristic of a regular ml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06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4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1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2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5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97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5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23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do to find these numbers? This process is what is called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7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two main kinds of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5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Differences, how would you place this stick to separate them as clearly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3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MLE would find the sum, and half it into two. A one step maximum division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0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 gradually approaches to the best division, step by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65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 see what is the result of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86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Okay, log loss is effectively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9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0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log loss is higher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57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how MLE would use loss, there is a mathematical, easy way to find the parameters to do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97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how GD would use 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1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two main kinds of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313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Three main components, thresholding is a final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example, real emotions disguised beyond the face, but a model can distinguish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4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 is LR in two minutes. About how to use LR, not how to implement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6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purple variables is obtained from a LR model. We assume have one trained for this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6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purple variables is obtained from a LR model. We assume have one trained for this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8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9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739859C-257F-815C-E2CD-BDD5A845A9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194" y="3080789"/>
            <a:ext cx="7397292" cy="593498"/>
          </a:xfrm>
        </p:spPr>
        <p:txBody>
          <a:bodyPr>
            <a:normAutofit/>
          </a:bodyPr>
          <a:lstStyle>
            <a:lvl1pPr marL="0" indent="0">
              <a:buNone/>
              <a:defRPr lang="en-US" sz="3600" kern="1200" dirty="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Workshop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2AB05-897F-C129-5A81-C352AE8915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5194" y="2036319"/>
            <a:ext cx="10942351" cy="894862"/>
          </a:xfrm>
        </p:spPr>
        <p:txBody>
          <a:bodyPr anchor="b">
            <a:normAutofit/>
          </a:bodyPr>
          <a:lstStyle>
            <a:lvl1pPr algn="l">
              <a:defRPr sz="4800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MUDSS Workshop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20CFB-D255-EDB5-C697-E20FB113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F0D1-FED2-4BE4-5E3D-9B817B83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DBBB-2F4B-576B-BDF1-F0772A0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0A97E7F3-6385-B84E-BAE9-1DF25CBF37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95DB30-E4E3-E8EF-2E42-DFE4975AA329}"/>
              </a:ext>
            </a:extLst>
          </p:cNvPr>
          <p:cNvSpPr/>
          <p:nvPr userDrawn="1"/>
        </p:nvSpPr>
        <p:spPr>
          <a:xfrm>
            <a:off x="0" y="5550061"/>
            <a:ext cx="12192000" cy="1307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D0E8CD-EAD7-6080-D705-7AFD1AE0CC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770" r="18722" b="51469"/>
          <a:stretch/>
        </p:blipFill>
        <p:spPr>
          <a:xfrm rot="18702354" flipH="1">
            <a:off x="5875122" y="2092447"/>
            <a:ext cx="9049921" cy="47042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DE2EA43-DC72-3762-30FB-A4C0A6745381}"/>
              </a:ext>
            </a:extLst>
          </p:cNvPr>
          <p:cNvSpPr txBox="1">
            <a:spLocks/>
          </p:cNvSpPr>
          <p:nvPr userDrawn="1"/>
        </p:nvSpPr>
        <p:spPr>
          <a:xfrm>
            <a:off x="138811" y="3896370"/>
            <a:ext cx="6155094" cy="618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pPr lvl="0" algn="l"/>
            <a:endParaRPr lang="en-US" sz="2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25BF116-04C9-7767-8326-5C44EA3F08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194" y="3861685"/>
            <a:ext cx="5324066" cy="34415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Workshop Executive Name</a:t>
            </a:r>
          </a:p>
        </p:txBody>
      </p:sp>
      <p:pic>
        <p:nvPicPr>
          <p:cNvPr id="15" name="Graphic 4">
            <a:extLst>
              <a:ext uri="{FF2B5EF4-FFF2-40B4-BE49-F238E27FC236}">
                <a16:creationId xmlns:a16="http://schemas.microsoft.com/office/drawing/2014/main" id="{C8B1576E-A67A-F676-64D6-1EAA85AD0D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94" y="215095"/>
            <a:ext cx="829355" cy="3651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DA8B23-4521-2CF8-7E83-776183E70BC0}"/>
              </a:ext>
            </a:extLst>
          </p:cNvPr>
          <p:cNvSpPr txBox="1"/>
          <p:nvPr userDrawn="1"/>
        </p:nvSpPr>
        <p:spPr>
          <a:xfrm>
            <a:off x="160582" y="561664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B054F"/>
                </a:solidFill>
                <a:latin typeface="Avenir Next" panose="020B0503020202020204" pitchFamily="34" charset="0"/>
              </a:rPr>
              <a:t>SPONSORED BY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F2EFB5-3949-AF08-8D05-991E30BAC97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3078" y="5916461"/>
            <a:ext cx="1112271" cy="571545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190C327F-6170-521A-AACC-7FD49B2BE3C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37450" y="6077284"/>
            <a:ext cx="822868" cy="324238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7BCFEA-6F8F-0A93-06AD-FCCED95E2BB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235349" y="6068143"/>
            <a:ext cx="1235967" cy="370790"/>
          </a:xfrm>
          <a:prstGeom prst="rect">
            <a:avLst/>
          </a:prstGeom>
        </p:spPr>
      </p:pic>
      <p:pic>
        <p:nvPicPr>
          <p:cNvPr id="30" name="Picture 2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8CAC1BD-A77A-ACED-E4DE-18106C2540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20362" t="41518" r="19759" b="42504"/>
          <a:stretch/>
        </p:blipFill>
        <p:spPr>
          <a:xfrm>
            <a:off x="3707620" y="6093342"/>
            <a:ext cx="1456259" cy="307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7346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23D5B7-5059-6401-8716-7298E6FAD172}"/>
              </a:ext>
            </a:extLst>
          </p:cNvPr>
          <p:cNvSpPr/>
          <p:nvPr userDrawn="1"/>
        </p:nvSpPr>
        <p:spPr>
          <a:xfrm>
            <a:off x="0" y="3121205"/>
            <a:ext cx="12192000" cy="793390"/>
          </a:xfrm>
          <a:prstGeom prst="rect">
            <a:avLst/>
          </a:prstGeom>
          <a:gradFill flip="none" rotWithShape="1">
            <a:gsLst>
              <a:gs pos="85000">
                <a:srgbClr val="4D0470"/>
              </a:gs>
              <a:gs pos="18000">
                <a:srgbClr val="9600D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C087CB-8B7A-44C1-0C3D-1FF4524B461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31365" y="3906439"/>
            <a:ext cx="5179" cy="1011077"/>
          </a:xfrm>
          <a:prstGeom prst="line">
            <a:avLst/>
          </a:prstGeom>
          <a:ln w="82550">
            <a:solidFill>
              <a:srgbClr val="7F00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FA4FED-C4FE-B707-012B-AC634CA85BCB}"/>
              </a:ext>
            </a:extLst>
          </p:cNvPr>
          <p:cNvSpPr txBox="1"/>
          <p:nvPr/>
        </p:nvSpPr>
        <p:spPr>
          <a:xfrm>
            <a:off x="858952" y="4908803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rgbClr val="7F00B4"/>
                </a:solidFill>
                <a:latin typeface="Helvetica" pitchFamily="2" charset="0"/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121B58-2033-78B4-F168-A7FF1C866AA5}"/>
              </a:ext>
            </a:extLst>
          </p:cNvPr>
          <p:cNvCxnSpPr>
            <a:cxnSpLocks/>
          </p:cNvCxnSpPr>
          <p:nvPr userDrawn="1"/>
        </p:nvCxnSpPr>
        <p:spPr>
          <a:xfrm flipV="1">
            <a:off x="2949402" y="1538572"/>
            <a:ext cx="0" cy="1601254"/>
          </a:xfrm>
          <a:prstGeom prst="line">
            <a:avLst/>
          </a:prstGeom>
          <a:ln w="82550">
            <a:solidFill>
              <a:srgbClr val="9501D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952F96-069F-9EE6-3A8B-FF20717B7253}"/>
              </a:ext>
            </a:extLst>
          </p:cNvPr>
          <p:cNvSpPr txBox="1"/>
          <p:nvPr/>
        </p:nvSpPr>
        <p:spPr>
          <a:xfrm>
            <a:off x="2706015" y="785825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501D0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3D78E5-3D2A-41E6-BD10-E30572EA014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83634" y="3913802"/>
            <a:ext cx="10633" cy="1641897"/>
          </a:xfrm>
          <a:prstGeom prst="line">
            <a:avLst/>
          </a:prstGeom>
          <a:ln w="82550">
            <a:solidFill>
              <a:srgbClr val="8300B7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3A5E6C-FE30-C8FB-BB6F-E57EC1B44785}"/>
              </a:ext>
            </a:extLst>
          </p:cNvPr>
          <p:cNvCxnSpPr>
            <a:cxnSpLocks/>
          </p:cNvCxnSpPr>
          <p:nvPr userDrawn="1"/>
        </p:nvCxnSpPr>
        <p:spPr>
          <a:xfrm>
            <a:off x="6731000" y="2353169"/>
            <a:ext cx="0" cy="780307"/>
          </a:xfrm>
          <a:prstGeom prst="line">
            <a:avLst/>
          </a:prstGeom>
          <a:ln w="82550">
            <a:solidFill>
              <a:srgbClr val="7D00B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5894DE-22C0-4BD4-3A3C-1E5ED304F9FF}"/>
              </a:ext>
            </a:extLst>
          </p:cNvPr>
          <p:cNvSpPr txBox="1"/>
          <p:nvPr/>
        </p:nvSpPr>
        <p:spPr>
          <a:xfrm>
            <a:off x="5639793" y="5566239"/>
            <a:ext cx="52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8300B7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9BF2CB-30F8-36AC-2D60-47E90B4F3983}"/>
              </a:ext>
            </a:extLst>
          </p:cNvPr>
          <p:cNvSpPr txBox="1"/>
          <p:nvPr/>
        </p:nvSpPr>
        <p:spPr>
          <a:xfrm>
            <a:off x="6470399" y="1637719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D00B0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722837-1C96-F9F1-1B8A-36A0CB127D2B}"/>
              </a:ext>
            </a:extLst>
          </p:cNvPr>
          <p:cNvCxnSpPr>
            <a:cxnSpLocks/>
          </p:cNvCxnSpPr>
          <p:nvPr userDrawn="1"/>
        </p:nvCxnSpPr>
        <p:spPr>
          <a:xfrm>
            <a:off x="8396176" y="3913134"/>
            <a:ext cx="0" cy="594148"/>
          </a:xfrm>
          <a:prstGeom prst="line">
            <a:avLst/>
          </a:prstGeom>
          <a:ln w="82550">
            <a:solidFill>
              <a:srgbClr val="6B0097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26E7A4-2072-C452-B8E2-BF1605B4E88E}"/>
              </a:ext>
            </a:extLst>
          </p:cNvPr>
          <p:cNvSpPr txBox="1"/>
          <p:nvPr/>
        </p:nvSpPr>
        <p:spPr>
          <a:xfrm>
            <a:off x="8145691" y="4507535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B0097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7BA8D08-E094-BC24-8594-1728CB819D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902" y="3139826"/>
            <a:ext cx="5157655" cy="773308"/>
          </a:xfrm>
        </p:spPr>
        <p:txBody>
          <a:bodyPr anchor="b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Workshop</a:t>
            </a:r>
            <a:r>
              <a:rPr lang="zh-CN" altLang="en-US" dirty="0"/>
              <a:t> </a:t>
            </a:r>
            <a:r>
              <a:rPr lang="en-GB" dirty="0"/>
              <a:t>Overview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3BD786B6-E164-7663-3E56-F663913D1E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92800" y="902571"/>
            <a:ext cx="8161001" cy="591946"/>
          </a:xfrm>
        </p:spPr>
        <p:txBody>
          <a:bodyPr anchor="ctr">
            <a:normAutofit/>
          </a:bodyPr>
          <a:lstStyle>
            <a:lvl1pPr marL="0" indent="0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A1B10F1-0401-6150-95DB-50231C1D7F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55976" y="5021657"/>
            <a:ext cx="4372619" cy="633749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First Topic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A07D7F9-4E63-F23C-1608-AD1B228355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2982" y="5705397"/>
            <a:ext cx="5170066" cy="500063"/>
          </a:xfrm>
        </p:spPr>
        <p:txBody>
          <a:bodyPr anchor="ctr">
            <a:normAutofit/>
          </a:bodyPr>
          <a:lstStyle>
            <a:lvl1pPr marL="0" indent="0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Third Topic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849CFC8D-B19D-AEBB-69BD-E5D87CB845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8079" y="1772670"/>
            <a:ext cx="5233916" cy="50625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Forth Topic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52F56D7E-718B-1119-D1DB-A154E21A26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3370" y="4672074"/>
            <a:ext cx="3558629" cy="46278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Fifth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0781E-AA1C-A39A-A2C7-D6F262BE0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150" y="2736850"/>
            <a:ext cx="10299700" cy="138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Quiz Time</a:t>
            </a:r>
          </a:p>
        </p:txBody>
      </p:sp>
    </p:spTree>
    <p:extLst>
      <p:ext uri="{BB962C8B-B14F-4D97-AF65-F5344CB8AC3E}">
        <p14:creationId xmlns:p14="http://schemas.microsoft.com/office/powerpoint/2010/main" val="21327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332A-D9C2-134B-26A3-A6CE66844A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44892-CE09-0F3F-AF26-C795BC35F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Avenir Book" panose="02000503020000020003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A13A7-8B75-236D-2D66-B8970141B11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 Book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Section Context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C5DC0-0844-9623-DE14-0F1A688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3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930C562-8969-67ED-D821-01FCDFC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1" y="6176963"/>
            <a:ext cx="414678" cy="365125"/>
          </a:xfrm>
        </p:spPr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5F6314-E241-A40C-3606-5C68CBF034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22" y="515680"/>
            <a:ext cx="11344956" cy="722895"/>
          </a:xfrm>
        </p:spPr>
        <p:txBody>
          <a:bodyPr>
            <a:normAutofit/>
          </a:bodyPr>
          <a:lstStyle>
            <a:lvl1pPr>
              <a:defRPr sz="36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253BAC-98B5-E902-1AC3-E3CD1683902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3522" y="1458494"/>
            <a:ext cx="11344956" cy="4583491"/>
          </a:xfrm>
        </p:spPr>
        <p:txBody>
          <a:bodyPr/>
          <a:lstStyle>
            <a:lvl1pPr marL="457200" indent="-4572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1pPr>
            <a:lvl2pPr marL="800100" indent="-3429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2pPr>
            <a:lvl3pPr marL="1257300" indent="-3429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3pPr>
            <a:lvl4pPr marL="1657350" indent="-28575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4pPr>
            <a:lvl5pPr marL="2114550" indent="-28575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Subsection: 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1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3887-DA53-DFBB-25DE-8FEEBE122C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67E5-B564-D8CB-4027-77C9A6AA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32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8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9C873-061E-B568-BB16-BFDDD8FDF14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 Book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Section context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4C304-C0C6-F744-C475-3F419999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4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DA9B0-688D-C2D2-E499-2B0663F15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521" y="1527337"/>
            <a:ext cx="5444843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18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CFDE4-EAD9-3E3D-0E08-06F16E0CF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365" y="1527337"/>
            <a:ext cx="5900113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18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3488-FFC5-4DE5-EBD8-91B13096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4">
            <a:extLst>
              <a:ext uri="{FF2B5EF4-FFF2-40B4-BE49-F238E27FC236}">
                <a16:creationId xmlns:a16="http://schemas.microsoft.com/office/drawing/2014/main" id="{FC1CB79A-769D-3F53-F1AD-8B5E3AB6A9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22" y="6173787"/>
            <a:ext cx="829355" cy="365125"/>
          </a:xfrm>
          <a:prstGeom prst="rect">
            <a:avLst/>
          </a:prstGeom>
        </p:spPr>
      </p:pic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361565EA-937C-D5D2-4CD8-1DF0E96DEC56}"/>
              </a:ext>
            </a:extLst>
          </p:cNvPr>
          <p:cNvSpPr>
            <a:spLocks noGrp="1"/>
          </p:cNvSpPr>
          <p:nvPr userDrawn="1"/>
        </p:nvSpPr>
        <p:spPr>
          <a:xfrm>
            <a:off x="10820400" y="6173787"/>
            <a:ext cx="948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236EFE-51BA-E475-1AFD-96F89894A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22" y="515680"/>
            <a:ext cx="11344956" cy="722895"/>
          </a:xfrm>
        </p:spPr>
        <p:txBody>
          <a:bodyPr>
            <a:normAutofit/>
          </a:bodyPr>
          <a:lstStyle>
            <a:lvl1pPr>
              <a:defRPr sz="36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7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0781E-AA1C-A39A-A2C7-D6F262BE0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150" y="2736850"/>
            <a:ext cx="10299700" cy="138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0002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D29B2-1F58-45E0-9772-D8FF731A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0072C-164E-D0A6-DDCA-0E68B88C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43B7-ED2C-2D37-F899-E94E44835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1" y="6176963"/>
            <a:ext cx="414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B054F"/>
                </a:solidFill>
                <a:latin typeface="Avenir Next" panose="020B0503020202020204" pitchFamily="34" charset="0"/>
              </a:defRPr>
            </a:lvl1pPr>
          </a:lstStyle>
          <a:p>
            <a:fld id="{0A97E7F3-6385-B84E-BAE9-1DF25CBF37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C8B1576E-A67A-F676-64D6-1EAA85AD0DC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522" y="6168611"/>
            <a:ext cx="82935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2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57" r:id="rId4"/>
    <p:sldLayoutId id="2147483650" r:id="rId5"/>
    <p:sldLayoutId id="2147483656" r:id="rId6"/>
    <p:sldLayoutId id="2147483652" r:id="rId7"/>
    <p:sldLayoutId id="214748365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895292-A1B8-4620-1ECF-7861F2B956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EEG Feeling Emotions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055A2B-15B0-423E-8882-2EFCF55EF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A7EE89-06AF-D342-D87C-602DB06CFD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Lifeng Qiu Lin </a:t>
            </a:r>
          </a:p>
        </p:txBody>
      </p:sp>
    </p:spTree>
    <p:extLst>
      <p:ext uri="{BB962C8B-B14F-4D97-AF65-F5344CB8AC3E}">
        <p14:creationId xmlns:p14="http://schemas.microsoft.com/office/powerpoint/2010/main" val="33726768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Approach </a:t>
            </a:r>
            <a:r>
              <a:rPr lang="en-GB" dirty="0"/>
              <a:t>– visualise sigmoid values</a:t>
            </a:r>
            <a:endParaRPr lang="en-GB" dirty="0">
              <a:solidFill>
                <a:srgbClr val="66009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7D3939-2AE1-137F-9B0C-7E5099707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49246"/>
              </p:ext>
            </p:extLst>
          </p:nvPr>
        </p:nvGraphicFramePr>
        <p:xfrm>
          <a:off x="1285469" y="2766890"/>
          <a:ext cx="1831818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31818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Sigmoid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0.0064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8*10^-7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5E57C81D-BE91-27C0-3038-F5AAA90AFF3E}"/>
              </a:ext>
            </a:extLst>
          </p:cNvPr>
          <p:cNvGrpSpPr/>
          <p:nvPr/>
        </p:nvGrpSpPr>
        <p:grpSpPr>
          <a:xfrm>
            <a:off x="3401439" y="2374882"/>
            <a:ext cx="3977135" cy="2617049"/>
            <a:chOff x="3401439" y="2374882"/>
            <a:chExt cx="3977135" cy="2617049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92D640D-F5E4-82B1-2F40-8BDA5AA459CF}"/>
                </a:ext>
              </a:extLst>
            </p:cNvPr>
            <p:cNvSpPr/>
            <p:nvPr/>
          </p:nvSpPr>
          <p:spPr>
            <a:xfrm>
              <a:off x="3401439" y="3692270"/>
              <a:ext cx="3977135" cy="570368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89BF1C-B659-E9DF-10DB-8DCF2B7FA1C4}"/>
                </a:ext>
              </a:extLst>
            </p:cNvPr>
            <p:cNvSpPr/>
            <p:nvPr/>
          </p:nvSpPr>
          <p:spPr>
            <a:xfrm>
              <a:off x="3815148" y="2766890"/>
              <a:ext cx="2761889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77EFFA-1109-1909-9375-E187D7F90B10}"/>
                </a:ext>
              </a:extLst>
            </p:cNvPr>
            <p:cNvSpPr txBox="1"/>
            <p:nvPr/>
          </p:nvSpPr>
          <p:spPr>
            <a:xfrm>
              <a:off x="4472176" y="2374882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Plot sigmoid</a:t>
              </a:r>
            </a:p>
          </p:txBody>
        </p:sp>
        <p:pic>
          <p:nvPicPr>
            <p:cNvPr id="5" name="Picture 4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4B128F17-8FBA-D4F8-3A15-EE10F1858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0694" y="3138481"/>
              <a:ext cx="2496942" cy="157383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29EFC3-5D34-71B4-19B1-380E40A341EB}"/>
              </a:ext>
            </a:extLst>
          </p:cNvPr>
          <p:cNvGrpSpPr/>
          <p:nvPr/>
        </p:nvGrpSpPr>
        <p:grpSpPr>
          <a:xfrm>
            <a:off x="7686392" y="2302604"/>
            <a:ext cx="3667408" cy="2666651"/>
            <a:chOff x="7686392" y="2302604"/>
            <a:chExt cx="3667408" cy="266665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96A58F3-23A0-ACCA-32AE-A7C97B27E444}"/>
                </a:ext>
              </a:extLst>
            </p:cNvPr>
            <p:cNvSpPr/>
            <p:nvPr/>
          </p:nvSpPr>
          <p:spPr>
            <a:xfrm>
              <a:off x="7686392" y="2744214"/>
              <a:ext cx="3667408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788A86-82CE-01BC-54ED-2731D7A9ABC4}"/>
                </a:ext>
              </a:extLst>
            </p:cNvPr>
            <p:cNvSpPr txBox="1"/>
            <p:nvPr/>
          </p:nvSpPr>
          <p:spPr>
            <a:xfrm>
              <a:off x="8211885" y="2302604"/>
              <a:ext cx="2444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Sigmoid values in plot</a:t>
              </a:r>
            </a:p>
          </p:txBody>
        </p:sp>
        <p:pic>
          <p:nvPicPr>
            <p:cNvPr id="12" name="Picture 11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F8EC6DFF-69E3-4444-520C-05488672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1625" y="3138481"/>
              <a:ext cx="2496942" cy="1573830"/>
            </a:xfrm>
            <a:prstGeom prst="rect">
              <a:avLst/>
            </a:prstGeom>
          </p:spPr>
        </p:pic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EE275ADC-E577-D98A-1EF3-407187E420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8066757"/>
                </p:ext>
              </p:extLst>
            </p:nvPr>
          </p:nvGraphicFramePr>
          <p:xfrm>
            <a:off x="7792283" y="2744213"/>
            <a:ext cx="3561517" cy="22250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910289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Approach </a:t>
            </a:r>
            <a:r>
              <a:rPr lang="en-GB" dirty="0"/>
              <a:t>– classify to a function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68B556-203F-48C4-6760-3A5802BF3C79}"/>
              </a:ext>
            </a:extLst>
          </p:cNvPr>
          <p:cNvGrpSpPr/>
          <p:nvPr/>
        </p:nvGrpSpPr>
        <p:grpSpPr>
          <a:xfrm>
            <a:off x="844755" y="2374443"/>
            <a:ext cx="2968293" cy="2666651"/>
            <a:chOff x="844755" y="2374443"/>
            <a:chExt cx="3667408" cy="266665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96A58F3-23A0-ACCA-32AE-A7C97B27E444}"/>
                </a:ext>
              </a:extLst>
            </p:cNvPr>
            <p:cNvSpPr/>
            <p:nvPr/>
          </p:nvSpPr>
          <p:spPr>
            <a:xfrm>
              <a:off x="844755" y="2816053"/>
              <a:ext cx="3667408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788A86-82CE-01BC-54ED-2731D7A9ABC4}"/>
                </a:ext>
              </a:extLst>
            </p:cNvPr>
            <p:cNvSpPr txBox="1"/>
            <p:nvPr/>
          </p:nvSpPr>
          <p:spPr>
            <a:xfrm>
              <a:off x="1370248" y="2374443"/>
              <a:ext cx="2444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Sigmoid values in plot</a:t>
              </a:r>
            </a:p>
          </p:txBody>
        </p:sp>
        <p:pic>
          <p:nvPicPr>
            <p:cNvPr id="12" name="Picture 11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F8EC6DFF-69E3-4444-520C-05488672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988" y="3210320"/>
              <a:ext cx="2496942" cy="1573830"/>
            </a:xfrm>
            <a:prstGeom prst="rect">
              <a:avLst/>
            </a:prstGeom>
          </p:spPr>
        </p:pic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EE275ADC-E577-D98A-1EF3-407187E420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03526890"/>
                </p:ext>
              </p:extLst>
            </p:nvPr>
          </p:nvGraphicFramePr>
          <p:xfrm>
            <a:off x="950646" y="2816052"/>
            <a:ext cx="3561517" cy="22250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036CC5-F299-9185-CA6B-CE8698E607D4}"/>
              </a:ext>
            </a:extLst>
          </p:cNvPr>
          <p:cNvGrpSpPr/>
          <p:nvPr/>
        </p:nvGrpSpPr>
        <p:grpSpPr>
          <a:xfrm>
            <a:off x="4107432" y="2374443"/>
            <a:ext cx="3977135" cy="2666651"/>
            <a:chOff x="4715889" y="2420348"/>
            <a:chExt cx="3977135" cy="2666651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92D640D-F5E4-82B1-2F40-8BDA5AA459CF}"/>
                </a:ext>
              </a:extLst>
            </p:cNvPr>
            <p:cNvSpPr/>
            <p:nvPr/>
          </p:nvSpPr>
          <p:spPr>
            <a:xfrm>
              <a:off x="4715889" y="3753674"/>
              <a:ext cx="3977135" cy="570368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422F8D0-992B-8538-DEEA-677ED3394D3C}"/>
                </a:ext>
              </a:extLst>
            </p:cNvPr>
            <p:cNvGrpSpPr/>
            <p:nvPr/>
          </p:nvGrpSpPr>
          <p:grpSpPr>
            <a:xfrm>
              <a:off x="4991505" y="2420348"/>
              <a:ext cx="3270835" cy="2666651"/>
              <a:chOff x="844755" y="2374443"/>
              <a:chExt cx="3667408" cy="266665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0ECE354-8428-366F-CCED-DFF774E1820E}"/>
                  </a:ext>
                </a:extLst>
              </p:cNvPr>
              <p:cNvSpPr/>
              <p:nvPr/>
            </p:nvSpPr>
            <p:spPr>
              <a:xfrm>
                <a:off x="844755" y="2816053"/>
                <a:ext cx="3667408" cy="2225041"/>
              </a:xfrm>
              <a:prstGeom prst="roundRect">
                <a:avLst/>
              </a:prstGeom>
              <a:ln>
                <a:solidFill>
                  <a:srgbClr val="66009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115CC7-6A60-6659-C9C5-0B317382DA25}"/>
                  </a:ext>
                </a:extLst>
              </p:cNvPr>
              <p:cNvSpPr txBox="1"/>
              <p:nvPr/>
            </p:nvSpPr>
            <p:spPr>
              <a:xfrm>
                <a:off x="1370248" y="2374443"/>
                <a:ext cx="2595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7030A0"/>
                    </a:solidFill>
                  </a:rPr>
                  <a:t>Happy-Sad threshold</a:t>
                </a:r>
              </a:p>
            </p:txBody>
          </p:sp>
          <p:pic>
            <p:nvPicPr>
              <p:cNvPr id="25" name="Picture 24" descr="Chart&#10;&#10;Description automatically generated with medium confidence">
                <a:extLst>
                  <a:ext uri="{FF2B5EF4-FFF2-40B4-BE49-F238E27FC236}">
                    <a16:creationId xmlns:a16="http://schemas.microsoft.com/office/drawing/2014/main" id="{A7A47532-DD0E-C4C6-821D-4E877AB56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988" y="3210320"/>
                <a:ext cx="2496942" cy="1573830"/>
              </a:xfrm>
              <a:prstGeom prst="rect">
                <a:avLst/>
              </a:prstGeom>
            </p:spPr>
          </p:pic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32848FA4-3E0D-8AE1-354A-1E6628BBC7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46560362"/>
                  </p:ext>
                </p:extLst>
              </p:nvPr>
            </p:nvGraphicFramePr>
            <p:xfrm>
              <a:off x="950646" y="2816052"/>
              <a:ext cx="3561517" cy="222504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DE4D454F-D5BA-EF9B-E1D6-0813730D9C8E}"/>
                </a:ext>
              </a:extLst>
            </p:cNvPr>
            <p:cNvSpPr/>
            <p:nvPr/>
          </p:nvSpPr>
          <p:spPr>
            <a:xfrm>
              <a:off x="4987340" y="2861956"/>
              <a:ext cx="3270835" cy="1109497"/>
            </a:xfrm>
            <a:prstGeom prst="round2SameRect">
              <a:avLst>
                <a:gd name="adj1" fmla="val 33482"/>
                <a:gd name="adj2" fmla="val 0"/>
              </a:avLst>
            </a:prstGeom>
            <a:solidFill>
              <a:srgbClr val="FFF3A4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FB7F9120-97C6-0181-3021-F0667B9CB6F4}"/>
                </a:ext>
              </a:extLst>
            </p:cNvPr>
            <p:cNvSpPr/>
            <p:nvPr/>
          </p:nvSpPr>
          <p:spPr>
            <a:xfrm flipV="1">
              <a:off x="4987340" y="3971453"/>
              <a:ext cx="3270835" cy="1109496"/>
            </a:xfrm>
            <a:prstGeom prst="round2SameRect">
              <a:avLst>
                <a:gd name="adj1" fmla="val 31765"/>
                <a:gd name="adj2" fmla="val 0"/>
              </a:avLst>
            </a:prstGeom>
            <a:solidFill>
              <a:srgbClr val="4858DA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42DE860-8246-B6DC-2ED8-A936EA2F0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67632"/>
              </p:ext>
            </p:extLst>
          </p:nvPr>
        </p:nvGraphicFramePr>
        <p:xfrm>
          <a:off x="8418033" y="2808792"/>
          <a:ext cx="2882588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04987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  <a:gridCol w="1077601">
                  <a:extLst>
                    <a:ext uri="{9D8B030D-6E8A-4147-A177-3AD203B41FA5}">
                      <a16:colId xmlns:a16="http://schemas.microsoft.com/office/drawing/2014/main" val="1838857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Sigmoid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Emotion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Sad</a:t>
                      </a:r>
                    </a:p>
                  </a:txBody>
                  <a:tcPr>
                    <a:solidFill>
                      <a:srgbClr val="485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8*10^-7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Sad</a:t>
                      </a:r>
                    </a:p>
                  </a:txBody>
                  <a:tcPr>
                    <a:solidFill>
                      <a:srgbClr val="485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6688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1DBD56-74D3-A592-740D-FF6B7FDF4A8F}"/>
              </a:ext>
            </a:extLst>
          </p:cNvPr>
          <p:cNvSpPr/>
          <p:nvPr/>
        </p:nvSpPr>
        <p:spPr>
          <a:xfrm>
            <a:off x="5126086" y="-464374"/>
            <a:ext cx="19398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1" cap="none" spc="0" dirty="0">
                <a:ln w="10160">
                  <a:noFill/>
                  <a:prstDash val="solid"/>
                </a:ln>
                <a:gradFill flip="none" rotWithShape="1">
                  <a:gsLst>
                    <a:gs pos="0">
                      <a:srgbClr val="660099">
                        <a:tint val="66000"/>
                        <a:satMod val="160000"/>
                      </a:srgbClr>
                    </a:gs>
                    <a:gs pos="50000">
                      <a:srgbClr val="660099">
                        <a:tint val="44500"/>
                        <a:satMod val="160000"/>
                      </a:srgbClr>
                    </a:gs>
                    <a:gs pos="100000">
                      <a:srgbClr val="66009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7EF65-9732-4B09-7935-BD9F876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A0E9-7075-B1C6-21D1-CE48B498A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How to implement a LR?</a:t>
            </a:r>
          </a:p>
        </p:txBody>
      </p:sp>
    </p:spTree>
    <p:extLst>
      <p:ext uri="{BB962C8B-B14F-4D97-AF65-F5344CB8AC3E}">
        <p14:creationId xmlns:p14="http://schemas.microsoft.com/office/powerpoint/2010/main" val="145554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revision to LR’s components</a:t>
            </a:r>
            <a:endParaRPr lang="en-GB" dirty="0">
              <a:solidFill>
                <a:srgbClr val="660099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EE8A39-E9C6-7186-64F5-527C4D277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53931"/>
              </p:ext>
            </p:extLst>
          </p:nvPr>
        </p:nvGraphicFramePr>
        <p:xfrm>
          <a:off x="643300" y="1479396"/>
          <a:ext cx="1720132" cy="2042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3207">
                  <a:extLst>
                    <a:ext uri="{9D8B030D-6E8A-4147-A177-3AD203B41FA5}">
                      <a16:colId xmlns:a16="http://schemas.microsoft.com/office/drawing/2014/main" val="52382488"/>
                    </a:ext>
                  </a:extLst>
                </a:gridCol>
                <a:gridCol w="746925">
                  <a:extLst>
                    <a:ext uri="{9D8B030D-6E8A-4147-A177-3AD203B41FA5}">
                      <a16:colId xmlns:a16="http://schemas.microsoft.com/office/drawing/2014/main" val="2397011003"/>
                    </a:ext>
                  </a:extLst>
                </a:gridCol>
              </a:tblGrid>
              <a:tr h="41485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Hours of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Hugs had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3242"/>
                  </a:ext>
                </a:extLst>
              </a:tr>
              <a:tr h="2440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58020"/>
                  </a:ext>
                </a:extLst>
              </a:tr>
              <a:tr h="2440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53424"/>
                  </a:ext>
                </a:extLst>
              </a:tr>
              <a:tr h="2440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53351"/>
                  </a:ext>
                </a:extLst>
              </a:tr>
              <a:tr h="2440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93149"/>
                  </a:ext>
                </a:extLst>
              </a:tr>
              <a:tr h="2440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999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7D3939-2AE1-137F-9B0C-7E5099707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49024"/>
              </p:ext>
            </p:extLst>
          </p:nvPr>
        </p:nvGraphicFramePr>
        <p:xfrm>
          <a:off x="5563044" y="1700838"/>
          <a:ext cx="1317112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7112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</a:tblGrid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CF07A91-7DCB-5AA4-A4F8-7108EE27231B}"/>
              </a:ext>
            </a:extLst>
          </p:cNvPr>
          <p:cNvGrpSpPr/>
          <p:nvPr/>
        </p:nvGrpSpPr>
        <p:grpSpPr>
          <a:xfrm>
            <a:off x="2458183" y="1681750"/>
            <a:ext cx="3010110" cy="1637452"/>
            <a:chOff x="3784349" y="2400394"/>
            <a:chExt cx="6192570" cy="259437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92D640D-F5E4-82B1-2F40-8BDA5AA459CF}"/>
                </a:ext>
              </a:extLst>
            </p:cNvPr>
            <p:cNvSpPr/>
            <p:nvPr/>
          </p:nvSpPr>
          <p:spPr>
            <a:xfrm>
              <a:off x="3784349" y="3594226"/>
              <a:ext cx="6192570" cy="570368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89BF1C-B659-E9DF-10DB-8DCF2B7FA1C4}"/>
                </a:ext>
              </a:extLst>
            </p:cNvPr>
            <p:cNvSpPr/>
            <p:nvPr/>
          </p:nvSpPr>
          <p:spPr>
            <a:xfrm>
              <a:off x="4264182" y="2769726"/>
              <a:ext cx="5124262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/>
                <p:nvPr/>
              </p:nvSpPr>
              <p:spPr>
                <a:xfrm>
                  <a:off x="4635375" y="3743748"/>
                  <a:ext cx="4841814" cy="2438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h𝑜𝑢𝑟𝑠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𝑠𝑙𝑒𝑒𝑝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h𝑢𝑔𝑠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h𝑎𝑑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×5 −25 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5375" y="3743748"/>
                  <a:ext cx="4841814" cy="243820"/>
                </a:xfrm>
                <a:prstGeom prst="rect">
                  <a:avLst/>
                </a:prstGeom>
                <a:blipFill>
                  <a:blip r:embed="rId3"/>
                  <a:stretch>
                    <a:fillRect l="-777" b="-36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77EFFA-1109-1909-9375-E187D7F90B10}"/>
                </a:ext>
              </a:extLst>
            </p:cNvPr>
            <p:cNvSpPr txBox="1"/>
            <p:nvPr/>
          </p:nvSpPr>
          <p:spPr>
            <a:xfrm>
              <a:off x="6020497" y="2400394"/>
              <a:ext cx="2272837" cy="390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7030A0"/>
                  </a:solidFill>
                </a:rPr>
                <a:t>LR’s component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EF89EC8-04B4-6BA5-4975-4DD25F3D8DAE}"/>
              </a:ext>
            </a:extLst>
          </p:cNvPr>
          <p:cNvGrpSpPr/>
          <p:nvPr/>
        </p:nvGrpSpPr>
        <p:grpSpPr>
          <a:xfrm>
            <a:off x="7018668" y="1673108"/>
            <a:ext cx="1222218" cy="1646094"/>
            <a:chOff x="4773789" y="2361070"/>
            <a:chExt cx="2861981" cy="2630861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C19CC72-5948-00FB-1955-44E211DA735A}"/>
                </a:ext>
              </a:extLst>
            </p:cNvPr>
            <p:cNvSpPr/>
            <p:nvPr/>
          </p:nvSpPr>
          <p:spPr>
            <a:xfrm>
              <a:off x="4773789" y="3692270"/>
              <a:ext cx="2861981" cy="570369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A770FA8-7481-652B-A720-B290B7F6B931}"/>
                </a:ext>
              </a:extLst>
            </p:cNvPr>
            <p:cNvSpPr/>
            <p:nvPr/>
          </p:nvSpPr>
          <p:spPr>
            <a:xfrm>
              <a:off x="5180091" y="2766890"/>
              <a:ext cx="1831818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A33FBF-A333-185B-56C4-66C1601D2A54}"/>
                    </a:ext>
                  </a:extLst>
                </p:cNvPr>
                <p:cNvSpPr txBox="1"/>
                <p:nvPr/>
              </p:nvSpPr>
              <p:spPr>
                <a:xfrm>
                  <a:off x="5341138" y="3703807"/>
                  <a:ext cx="1641091" cy="4895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sz="105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05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05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ES" sz="105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105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sz="105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105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A33FBF-A333-185B-56C4-66C1601D2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138" y="3703807"/>
                  <a:ext cx="1641091" cy="489546"/>
                </a:xfrm>
                <a:prstGeom prst="rect">
                  <a:avLst/>
                </a:prstGeom>
                <a:blipFill>
                  <a:blip r:embed="rId4"/>
                  <a:stretch>
                    <a:fillRect l="-3478" t="-1961" r="-870" b="-1372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AC93D6-1140-36DE-418D-E0D07D669A1D}"/>
                </a:ext>
              </a:extLst>
            </p:cNvPr>
            <p:cNvSpPr txBox="1"/>
            <p:nvPr/>
          </p:nvSpPr>
          <p:spPr>
            <a:xfrm>
              <a:off x="4858725" y="2361070"/>
              <a:ext cx="2692109" cy="405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rgbClr val="7030A0"/>
                  </a:solidFill>
                </a:rPr>
                <a:t>LR’s component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6A29B9C-4217-3D52-891C-0A5CD8128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413329"/>
              </p:ext>
            </p:extLst>
          </p:nvPr>
        </p:nvGraphicFramePr>
        <p:xfrm>
          <a:off x="8460173" y="1674914"/>
          <a:ext cx="2237897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32962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1838857339"/>
                    </a:ext>
                  </a:extLst>
                </a:gridCol>
              </a:tblGrid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Emotion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0.9933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Sad</a:t>
                      </a:r>
                    </a:p>
                  </a:txBody>
                  <a:tcPr>
                    <a:solidFill>
                      <a:srgbClr val="485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8*10^-7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Sad</a:t>
                      </a:r>
                    </a:p>
                  </a:txBody>
                  <a:tcPr>
                    <a:solidFill>
                      <a:srgbClr val="485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0.9975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3407922" y="3538799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7117519" y="3538799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485365" y="3574433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3035419" y="4245935"/>
            <a:ext cx="16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99"/>
                </a:solidFill>
                <a:latin typeface="Avenir Next" panose="020B0503020202020204"/>
              </a:rPr>
              <a:t>Linear Predictor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D24BD0-3A8C-4A45-CB8E-8D4CC35090FF}"/>
              </a:ext>
            </a:extLst>
          </p:cNvPr>
          <p:cNvSpPr txBox="1"/>
          <p:nvPr/>
        </p:nvSpPr>
        <p:spPr>
          <a:xfrm>
            <a:off x="6762705" y="424593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99"/>
                </a:solidFill>
                <a:latin typeface="Avenir Next" panose="020B0503020202020204"/>
              </a:rPr>
              <a:t>Sigmoid function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B8FCED-B2D3-97EE-8728-A7A9D341BF34}"/>
              </a:ext>
            </a:extLst>
          </p:cNvPr>
          <p:cNvSpPr txBox="1"/>
          <p:nvPr/>
        </p:nvSpPr>
        <p:spPr>
          <a:xfrm>
            <a:off x="9016696" y="5286770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99"/>
                </a:solidFill>
                <a:latin typeface="Avenir Next" panose="020B0503020202020204"/>
              </a:rPr>
              <a:t>Thresholding</a:t>
            </a:r>
          </a:p>
        </p:txBody>
      </p:sp>
    </p:spTree>
    <p:extLst>
      <p:ext uri="{BB962C8B-B14F-4D97-AF65-F5344CB8AC3E}">
        <p14:creationId xmlns:p14="http://schemas.microsoft.com/office/powerpoint/2010/main" val="3339800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linear predictor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1697341" y="2221085"/>
            <a:ext cx="250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Linear Predictor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2940264" y="3006616"/>
                <a:ext cx="62907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600" i="1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3600" b="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3600" b="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360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i="1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3600" b="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360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i="1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3600" b="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264" y="3006616"/>
                <a:ext cx="629076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/>
              <p:nvPr/>
            </p:nvSpPr>
            <p:spPr>
              <a:xfrm>
                <a:off x="1112565" y="4113696"/>
                <a:ext cx="3085525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is the output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660099"/>
                    </a:solidFill>
                  </a:rPr>
                  <a:t> </a:t>
                </a:r>
                <a:r>
                  <a:rPr lang="en-GB" sz="2800" dirty="0">
                    <a:latin typeface="Avenir Next" panose="020B0503020202020204"/>
                  </a:rPr>
                  <a:t>are the weights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are the variables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65" y="4113696"/>
                <a:ext cx="3085525" cy="1384995"/>
              </a:xfrm>
              <a:prstGeom prst="rect">
                <a:avLst/>
              </a:prstGeom>
              <a:blipFill>
                <a:blip r:embed="rId4"/>
                <a:stretch>
                  <a:fillRect t="-4405" r="-2569" b="-11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945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linear predictor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1697341" y="2221085"/>
            <a:ext cx="250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Linear Predictor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2940264" y="3006616"/>
                <a:ext cx="54793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14=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264" y="3006616"/>
                <a:ext cx="54793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/>
              <p:nvPr/>
            </p:nvSpPr>
            <p:spPr>
              <a:xfrm>
                <a:off x="4373636" y="4179007"/>
                <a:ext cx="3085525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is the output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660099"/>
                    </a:solidFill>
                  </a:rPr>
                  <a:t> </a:t>
                </a:r>
                <a:r>
                  <a:rPr lang="en-GB" sz="2800" dirty="0">
                    <a:latin typeface="Avenir Next" panose="020B0503020202020204"/>
                  </a:rPr>
                  <a:t>are the weights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are the variables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636" y="4179007"/>
                <a:ext cx="3085525" cy="1384995"/>
              </a:xfrm>
              <a:prstGeom prst="rect">
                <a:avLst/>
              </a:prstGeom>
              <a:blipFill>
                <a:blip r:embed="rId4"/>
                <a:stretch>
                  <a:fillRect t="-4405" r="-2564" b="-11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7433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linear predictor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1697341" y="2221085"/>
            <a:ext cx="250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Linear Predictor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2940264" y="3006616"/>
                <a:ext cx="54793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14=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264" y="3006616"/>
                <a:ext cx="547938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/>
              <p:nvPr/>
            </p:nvSpPr>
            <p:spPr>
              <a:xfrm>
                <a:off x="4373636" y="4179007"/>
                <a:ext cx="3085525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is the output (z)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660099"/>
                    </a:solidFill>
                  </a:rPr>
                  <a:t> </a:t>
                </a:r>
                <a:r>
                  <a:rPr lang="en-GB" sz="2800" dirty="0">
                    <a:latin typeface="Avenir Next" panose="020B0503020202020204"/>
                  </a:rPr>
                  <a:t>are the weights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are the variables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636" y="4179007"/>
                <a:ext cx="3085525" cy="1384995"/>
              </a:xfrm>
              <a:prstGeom prst="rect">
                <a:avLst/>
              </a:prstGeom>
              <a:blipFill>
                <a:blip r:embed="rId4"/>
                <a:stretch>
                  <a:fillRect t="-4405" r="-2564" b="-11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7286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linear predictor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1697341" y="2221085"/>
            <a:ext cx="250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Linear Predictor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2940264" y="3006616"/>
                <a:ext cx="54793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14=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264" y="3006616"/>
                <a:ext cx="547938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/>
              <p:nvPr/>
            </p:nvSpPr>
            <p:spPr>
              <a:xfrm>
                <a:off x="3135206" y="4157511"/>
                <a:ext cx="575732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is the output (z)</a:t>
                </a:r>
              </a:p>
              <a:p>
                <a:pPr algn="ctr"/>
                <a:r>
                  <a:rPr lang="en-GB" sz="2800" dirty="0">
                    <a:solidFill>
                      <a:srgbClr val="660099"/>
                    </a:solidFill>
                    <a:latin typeface="Avenir Next" panose="020B0503020202020204"/>
                  </a:rPr>
                  <a:t>(-25, 2, 5)</a:t>
                </a:r>
                <a:r>
                  <a:rPr lang="en-GB" sz="2800" dirty="0">
                    <a:latin typeface="Avenir Next" panose="020B0503020202020204"/>
                  </a:rPr>
                  <a:t> are the weights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8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i="1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>
                    <a:latin typeface="Avenir Next" panose="020B0503020202020204"/>
                  </a:rPr>
                  <a:t>)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are the variables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206" y="4157511"/>
                <a:ext cx="5757328" cy="1384995"/>
              </a:xfrm>
              <a:prstGeom prst="rect">
                <a:avLst/>
              </a:prstGeom>
              <a:blipFill>
                <a:blip r:embed="rId4"/>
                <a:stretch>
                  <a:fillRect l="-1905" t="-3965" r="-3175" b="-11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2542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linear predictor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1697341" y="2221085"/>
            <a:ext cx="250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Linear Predictor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2940264" y="3006616"/>
                <a:ext cx="54793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14=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264" y="3006616"/>
                <a:ext cx="547938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/>
              <p:nvPr/>
            </p:nvSpPr>
            <p:spPr>
              <a:xfrm>
                <a:off x="3037735" y="4074246"/>
                <a:ext cx="575732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is the output (z)</a:t>
                </a:r>
              </a:p>
              <a:p>
                <a:pPr algn="ctr"/>
                <a:r>
                  <a:rPr lang="en-GB" sz="2800" dirty="0">
                    <a:solidFill>
                      <a:srgbClr val="660099"/>
                    </a:solidFill>
                    <a:latin typeface="Avenir Next" panose="020B0503020202020204"/>
                  </a:rPr>
                  <a:t>(-25, 2, 5)</a:t>
                </a:r>
                <a:r>
                  <a:rPr lang="en-GB" sz="2800" dirty="0">
                    <a:latin typeface="Avenir Next" panose="020B0503020202020204"/>
                  </a:rPr>
                  <a:t> are the weights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8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i="1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>
                    <a:latin typeface="Avenir Next" panose="020B0503020202020204"/>
                  </a:rPr>
                  <a:t>) </a:t>
                </a:r>
              </a:p>
              <a:p>
                <a:pPr algn="ctr"/>
                <a:r>
                  <a:rPr lang="en-GB" sz="2800" dirty="0">
                    <a:latin typeface="Avenir Next" panose="020B0503020202020204"/>
                  </a:rPr>
                  <a:t>(7, 5) are the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  <a:latin typeface="Avenir Next" panose="020B050302020202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>
                    <a:latin typeface="Avenir Next" panose="020B0503020202020204"/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h𝑜𝑢𝑟𝑠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𝑠𝑙𝑒𝑒𝑝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h𝑢𝑔𝑠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735" y="4074246"/>
                <a:ext cx="5757328" cy="2246769"/>
              </a:xfrm>
              <a:prstGeom prst="rect">
                <a:avLst/>
              </a:prstGeom>
              <a:blipFill>
                <a:blip r:embed="rId4"/>
                <a:stretch>
                  <a:fillRect l="-1905" t="-2439" r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4986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sigmoid function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5825556" y="2169121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Sigmoid function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3635326" y="2791732"/>
                <a:ext cx="4735784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𝑖𝑔𝑚𝑜𝑖𝑑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ES" sz="360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600" i="1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3600" i="1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3600" i="1">
                                  <a:solidFill>
                                    <a:srgbClr val="66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600" i="1">
                                  <a:solidFill>
                                    <a:srgbClr val="660099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3600" b="0" i="1" smtClean="0">
                                  <a:solidFill>
                                    <a:srgbClr val="66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26" y="2791732"/>
                <a:ext cx="4735784" cy="11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03C128-AB06-AC3E-204D-DA45190242C1}"/>
                  </a:ext>
                </a:extLst>
              </p:cNvPr>
              <p:cNvSpPr txBox="1"/>
              <p:nvPr/>
            </p:nvSpPr>
            <p:spPr>
              <a:xfrm>
                <a:off x="6989413" y="5715298"/>
                <a:ext cx="47790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24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𝐸𝑢𝑙𝑒</m:t>
                      </m:r>
                      <m:sSup>
                        <m:sSupPr>
                          <m:ctrlPr>
                            <a:rPr lang="es-ES" sz="2400" b="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sz="2400" b="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4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24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s-ES" sz="24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03C128-AB06-AC3E-204D-DA4519024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13" y="5715298"/>
                <a:ext cx="47790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657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B01D67-65B2-6ADB-1B44-067C5867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1A5F8-0867-55A6-1D22-1DA335B18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2" y="3139826"/>
            <a:ext cx="7226298" cy="77330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693C-045D-E2E3-F998-ED1325A507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41990" y="1018406"/>
            <a:ext cx="5773410" cy="467494"/>
          </a:xfrm>
        </p:spPr>
        <p:txBody>
          <a:bodyPr>
            <a:normAutofit/>
          </a:bodyPr>
          <a:lstStyle/>
          <a:p>
            <a:r>
              <a:rPr lang="en-US" dirty="0"/>
              <a:t>How does it work?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38C6C-D84A-8040-7F79-1F4D2A9FEF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974" y="5134861"/>
            <a:ext cx="4365276" cy="587947"/>
          </a:xfrm>
        </p:spPr>
        <p:txBody>
          <a:bodyPr>
            <a:normAutofit/>
          </a:bodyPr>
          <a:lstStyle/>
          <a:p>
            <a:r>
              <a:rPr lang="en-US" dirty="0"/>
              <a:t>What for?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76E790-4C0F-EA0E-E62E-2324828D10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5795276"/>
            <a:ext cx="4781550" cy="500063"/>
          </a:xfrm>
        </p:spPr>
        <p:txBody>
          <a:bodyPr/>
          <a:lstStyle/>
          <a:p>
            <a:r>
              <a:rPr lang="en-US" dirty="0"/>
              <a:t>How to implement it?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A41965-B228-3FDD-5D85-CA99FF692F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83479" y="1845369"/>
            <a:ext cx="4090921" cy="467494"/>
          </a:xfrm>
        </p:spPr>
        <p:txBody>
          <a:bodyPr>
            <a:normAutofit/>
          </a:bodyPr>
          <a:lstStyle/>
          <a:p>
            <a:r>
              <a:rPr lang="en-US" dirty="0"/>
              <a:t>How does it learn?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A79C70-64BA-26AD-0DA1-FA5238C34D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33371" y="4736919"/>
            <a:ext cx="3558629" cy="462787"/>
          </a:xfrm>
        </p:spPr>
        <p:txBody>
          <a:bodyPr/>
          <a:lstStyle/>
          <a:p>
            <a:r>
              <a:rPr lang="en-US" dirty="0"/>
              <a:t>EEG Feeling Emotions</a:t>
            </a:r>
          </a:p>
        </p:txBody>
      </p:sp>
    </p:spTree>
    <p:extLst>
      <p:ext uri="{BB962C8B-B14F-4D97-AF65-F5344CB8AC3E}">
        <p14:creationId xmlns:p14="http://schemas.microsoft.com/office/powerpoint/2010/main" val="154809703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sigmoid function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5825556" y="2169121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Sigmoid function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/>
              <p:nvPr/>
            </p:nvSpPr>
            <p:spPr>
              <a:xfrm>
                <a:off x="4218916" y="4155541"/>
                <a:ext cx="3956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𝑠𝑖𝑔𝑚𝑜𝑖𝑑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Avenir Next" panose="020B0503020202020204"/>
                  </a:rPr>
                  <a:t>is a kind of function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16" y="4155541"/>
                <a:ext cx="3956364" cy="369332"/>
              </a:xfrm>
              <a:prstGeom prst="rect">
                <a:avLst/>
              </a:prstGeom>
              <a:blipFill>
                <a:blip r:embed="rId4"/>
                <a:stretch>
                  <a:fillRect l="-46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7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sigmoid function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5825556" y="2169121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Sigmoid function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/>
              <p:nvPr/>
            </p:nvSpPr>
            <p:spPr>
              <a:xfrm>
                <a:off x="4218916" y="4155541"/>
                <a:ext cx="39563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𝑠𝑖𝑔𝑚𝑜𝑖𝑑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Avenir Next" panose="020B0503020202020204"/>
                  </a:rPr>
                  <a:t>is a kind of function</a:t>
                </a:r>
              </a:p>
              <a:p>
                <a:r>
                  <a:rPr lang="en-GB" dirty="0">
                    <a:latin typeface="Avenir Next" panose="020B0503020202020204"/>
                  </a:rPr>
                  <a:t>z is the output of linear predictor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16" y="4155541"/>
                <a:ext cx="3956364" cy="646331"/>
              </a:xfrm>
              <a:prstGeom prst="rect">
                <a:avLst/>
              </a:prstGeom>
              <a:blipFill>
                <a:blip r:embed="rId4"/>
                <a:stretch>
                  <a:fillRect l="-1233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51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sigmoid function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5825556" y="2169121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Sigmoid function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/>
              <p:nvPr/>
            </p:nvSpPr>
            <p:spPr>
              <a:xfrm>
                <a:off x="4218916" y="4155541"/>
                <a:ext cx="39563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𝑠𝑖𝑔𝑚𝑜𝑖𝑑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Avenir Next" panose="020B0503020202020204"/>
                  </a:rPr>
                  <a:t>is a kind of function</a:t>
                </a:r>
              </a:p>
              <a:p>
                <a:r>
                  <a:rPr lang="en-GB" dirty="0">
                    <a:latin typeface="Avenir Next" panose="020B0503020202020204"/>
                  </a:rPr>
                  <a:t>z is the output of linear predictor</a:t>
                </a:r>
              </a:p>
              <a:p>
                <a:r>
                  <a:rPr lang="en-GB" dirty="0">
                    <a:latin typeface="Avenir Next" panose="020B0503020202020204"/>
                  </a:rPr>
                  <a:t>y is the output of sigmoid function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16" y="4155541"/>
                <a:ext cx="3956364" cy="923330"/>
              </a:xfrm>
              <a:prstGeom prst="rect">
                <a:avLst/>
              </a:prstGeom>
              <a:blipFill>
                <a:blip r:embed="rId4"/>
                <a:stretch>
                  <a:fillRect l="-1233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5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sigmoid function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5825556" y="2169121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Sigmoid function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/>
              <p:nvPr/>
            </p:nvSpPr>
            <p:spPr>
              <a:xfrm>
                <a:off x="4218916" y="4155541"/>
                <a:ext cx="39563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𝑠𝑖𝑔𝑚𝑜𝑖𝑑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Avenir Next" panose="020B0503020202020204"/>
                  </a:rPr>
                  <a:t>is a kind of function</a:t>
                </a:r>
              </a:p>
              <a:p>
                <a:r>
                  <a:rPr lang="en-GB" dirty="0">
                    <a:latin typeface="Avenir Next" panose="020B0503020202020204"/>
                  </a:rPr>
                  <a:t>z is the output of linear predictor</a:t>
                </a:r>
              </a:p>
              <a:p>
                <a:r>
                  <a:rPr lang="en-GB" dirty="0">
                    <a:latin typeface="Avenir Next" panose="020B0503020202020204"/>
                  </a:rPr>
                  <a:t>y is the output of sigmoid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venir Next" panose="020B0503020202020204"/>
                  </a:rPr>
                  <a:t>y falls between (0, 1)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16" y="4155541"/>
                <a:ext cx="3956364" cy="1200329"/>
              </a:xfrm>
              <a:prstGeom prst="rect">
                <a:avLst/>
              </a:prstGeom>
              <a:blipFill>
                <a:blip r:embed="rId4"/>
                <a:stretch>
                  <a:fillRect l="-1233" t="-3046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sigmoid function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5825556" y="2169121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Sigmoid function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/>
              <p:nvPr/>
            </p:nvSpPr>
            <p:spPr>
              <a:xfrm>
                <a:off x="4218916" y="4155541"/>
                <a:ext cx="395636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𝑠𝑖𝑔𝑚𝑜𝑖𝑑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Avenir Next" panose="020B0503020202020204"/>
                  </a:rPr>
                  <a:t>is a kind of function</a:t>
                </a:r>
              </a:p>
              <a:p>
                <a:r>
                  <a:rPr lang="en-GB" dirty="0">
                    <a:latin typeface="Avenir Next" panose="020B0503020202020204"/>
                  </a:rPr>
                  <a:t>z is the output of linear predictor</a:t>
                </a:r>
              </a:p>
              <a:p>
                <a:r>
                  <a:rPr lang="en-GB" dirty="0">
                    <a:latin typeface="Avenir Next" panose="020B0503020202020204"/>
                  </a:rPr>
                  <a:t>y is the output of sigmoid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venir Next" panose="020B0503020202020204"/>
                  </a:rPr>
                  <a:t>y falls between (0,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venir Next" panose="020B0503020202020204"/>
                  </a:rPr>
                  <a:t>y interpreted as probability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16" y="4155541"/>
                <a:ext cx="3956364" cy="1477328"/>
              </a:xfrm>
              <a:prstGeom prst="rect">
                <a:avLst/>
              </a:prstGeom>
              <a:blipFill>
                <a:blip r:embed="rId4"/>
                <a:stretch>
                  <a:fillRect l="-1233" t="-2479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0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sigmoid function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5825556" y="2169121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Sigmoid function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3380687" y="3056610"/>
                <a:ext cx="48897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0.9999=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687" y="3056610"/>
                <a:ext cx="488973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/>
              <p:nvPr/>
            </p:nvSpPr>
            <p:spPr>
              <a:xfrm>
                <a:off x="4218916" y="4155541"/>
                <a:ext cx="395636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𝑠𝑖𝑔𝑚𝑜𝑖𝑑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Avenir Next" panose="020B0503020202020204"/>
                  </a:rPr>
                  <a:t>is a kind of function</a:t>
                </a:r>
              </a:p>
              <a:p>
                <a:r>
                  <a:rPr lang="en-GB" dirty="0">
                    <a:latin typeface="Avenir Next" panose="020B0503020202020204"/>
                  </a:rPr>
                  <a:t>z is the output of linear predictor</a:t>
                </a:r>
              </a:p>
              <a:p>
                <a:r>
                  <a:rPr lang="en-GB" dirty="0">
                    <a:latin typeface="Avenir Next" panose="020B0503020202020204"/>
                  </a:rPr>
                  <a:t>y is the output of sigmoid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venir Next" panose="020B0503020202020204"/>
                  </a:rPr>
                  <a:t>y falls between (0,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venir Next" panose="020B0503020202020204"/>
                  </a:rPr>
                  <a:t>y interpreted as probability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16" y="4155541"/>
                <a:ext cx="3956364" cy="1477328"/>
              </a:xfrm>
              <a:prstGeom prst="rect">
                <a:avLst/>
              </a:prstGeom>
              <a:blipFill>
                <a:blip r:embed="rId4"/>
                <a:stretch>
                  <a:fillRect l="-1233" t="-2479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0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thresholding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8835415" y="3600474"/>
            <a:ext cx="207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Thresholding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3786074" y="2791732"/>
                <a:ext cx="37784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" sz="36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074" y="2791732"/>
                <a:ext cx="377847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737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thresholding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8835415" y="3600474"/>
            <a:ext cx="207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Thresholding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3635326" y="2791732"/>
                <a:ext cx="407996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" sz="3600" b="0" dirty="0"/>
              </a:p>
              <a:p>
                <a:pPr algn="ctr"/>
                <a:r>
                  <a:rPr lang="en-GB" sz="3600" dirty="0"/>
                  <a:t>If y </a:t>
                </a:r>
                <a:r>
                  <a:rPr lang="en-GB" sz="3600" dirty="0">
                    <a:solidFill>
                      <a:srgbClr val="FFFF00"/>
                    </a:solidFill>
                    <a:highlight>
                      <a:srgbClr val="808080"/>
                    </a:highlight>
                  </a:rPr>
                  <a:t>&gt; 0.5</a:t>
                </a:r>
                <a:r>
                  <a:rPr lang="en-GB" sz="3600" dirty="0"/>
                  <a:t>, class = 1</a:t>
                </a:r>
              </a:p>
              <a:p>
                <a:pPr algn="ctr"/>
                <a:r>
                  <a:rPr lang="en-GB" sz="3600" dirty="0"/>
                  <a:t>I.e. </a:t>
                </a:r>
                <a:r>
                  <a:rPr lang="en-GB" sz="3600" dirty="0">
                    <a:solidFill>
                      <a:srgbClr val="FFFF00"/>
                    </a:solidFill>
                    <a:highlight>
                      <a:srgbClr val="808080"/>
                    </a:highlight>
                  </a:rPr>
                  <a:t>Happy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26" y="2791732"/>
                <a:ext cx="4079963" cy="1754326"/>
              </a:xfrm>
              <a:prstGeom prst="rect">
                <a:avLst/>
              </a:prstGeom>
              <a:blipFill>
                <a:blip r:embed="rId3"/>
                <a:stretch>
                  <a:fillRect l="-4030" r="-3881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thresholding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8835415" y="3600474"/>
            <a:ext cx="207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Thresholding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3635326" y="2791732"/>
                <a:ext cx="407996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" sz="3600" b="0" dirty="0"/>
              </a:p>
              <a:p>
                <a:pPr algn="ctr"/>
                <a:r>
                  <a:rPr lang="en-GB" sz="3600" dirty="0"/>
                  <a:t>If y </a:t>
                </a:r>
                <a:r>
                  <a:rPr lang="en-GB" sz="3600" dirty="0">
                    <a:solidFill>
                      <a:srgbClr val="4858DA"/>
                    </a:solidFill>
                  </a:rPr>
                  <a:t>&lt; 0.5</a:t>
                </a:r>
                <a:r>
                  <a:rPr lang="en-GB" sz="3600" dirty="0"/>
                  <a:t>, class = 0</a:t>
                </a:r>
              </a:p>
              <a:p>
                <a:pPr algn="ctr"/>
                <a:r>
                  <a:rPr lang="en-GB" sz="3600" dirty="0"/>
                  <a:t>I.e. </a:t>
                </a:r>
                <a:r>
                  <a:rPr lang="en-GB" sz="3600" dirty="0">
                    <a:solidFill>
                      <a:srgbClr val="4858DA"/>
                    </a:solidFill>
                  </a:rPr>
                  <a:t>Sad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26" y="2791732"/>
                <a:ext cx="4079963" cy="1754326"/>
              </a:xfrm>
              <a:prstGeom prst="rect">
                <a:avLst/>
              </a:prstGeom>
              <a:blipFill>
                <a:blip r:embed="rId3"/>
                <a:stretch>
                  <a:fillRect l="-4030" r="-3881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05BE1-034F-4DF7-B561-D4661EF99D54}"/>
              </a:ext>
            </a:extLst>
          </p:cNvPr>
          <p:cNvSpPr/>
          <p:nvPr/>
        </p:nvSpPr>
        <p:spPr>
          <a:xfrm>
            <a:off x="5126086" y="-464374"/>
            <a:ext cx="19398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1" cap="none" spc="0" dirty="0">
                <a:ln w="10160">
                  <a:noFill/>
                  <a:prstDash val="solid"/>
                </a:ln>
                <a:gradFill flip="none" rotWithShape="1">
                  <a:gsLst>
                    <a:gs pos="0">
                      <a:srgbClr val="660099">
                        <a:tint val="66000"/>
                        <a:satMod val="160000"/>
                      </a:srgbClr>
                    </a:gs>
                    <a:gs pos="50000">
                      <a:srgbClr val="660099">
                        <a:tint val="44500"/>
                        <a:satMod val="160000"/>
                      </a:srgbClr>
                    </a:gs>
                    <a:gs pos="100000">
                      <a:srgbClr val="66009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7EF65-9732-4B09-7935-BD9F876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A0E9-7075-B1C6-21D1-CE48B498A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How does it learn?</a:t>
            </a:r>
          </a:p>
        </p:txBody>
      </p:sp>
    </p:spTree>
    <p:extLst>
      <p:ext uri="{BB962C8B-B14F-4D97-AF65-F5344CB8AC3E}">
        <p14:creationId xmlns:p14="http://schemas.microsoft.com/office/powerpoint/2010/main" val="70816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31F604-865D-2690-B744-8FB26D5172A4}"/>
              </a:ext>
            </a:extLst>
          </p:cNvPr>
          <p:cNvSpPr/>
          <p:nvPr/>
        </p:nvSpPr>
        <p:spPr>
          <a:xfrm>
            <a:off x="5126086" y="-464374"/>
            <a:ext cx="19398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1" cap="none" spc="0" dirty="0">
                <a:ln w="10160">
                  <a:noFill/>
                  <a:prstDash val="solid"/>
                </a:ln>
                <a:gradFill flip="none" rotWithShape="1">
                  <a:gsLst>
                    <a:gs pos="0">
                      <a:srgbClr val="660099">
                        <a:tint val="66000"/>
                        <a:satMod val="160000"/>
                      </a:srgbClr>
                    </a:gs>
                    <a:gs pos="50000">
                      <a:srgbClr val="660099">
                        <a:tint val="44500"/>
                        <a:satMod val="160000"/>
                      </a:srgbClr>
                    </a:gs>
                    <a:gs pos="100000">
                      <a:srgbClr val="66009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7EF65-9732-4B09-7935-BD9F876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A0E9-7075-B1C6-21D1-CE48B498A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Logistic Regression (LR) for?</a:t>
            </a:r>
          </a:p>
        </p:txBody>
      </p:sp>
    </p:spTree>
    <p:extLst>
      <p:ext uri="{BB962C8B-B14F-4D97-AF65-F5344CB8AC3E}">
        <p14:creationId xmlns:p14="http://schemas.microsoft.com/office/powerpoint/2010/main" val="120244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DC4CF9-EFE1-37A2-4686-43AC99028968}"/>
                  </a:ext>
                </a:extLst>
              </p:cNvPr>
              <p:cNvSpPr txBox="1"/>
              <p:nvPr/>
            </p:nvSpPr>
            <p:spPr>
              <a:xfrm>
                <a:off x="1236095" y="2442398"/>
                <a:ext cx="243055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800" b="0" i="1" dirty="0">
                  <a:solidFill>
                    <a:srgbClr val="660099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DC4CF9-EFE1-37A2-4686-43AC99028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95" y="2442398"/>
                <a:ext cx="2430559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035F6B-3584-995A-F4DC-C644283A12C2}"/>
                  </a:ext>
                </a:extLst>
              </p:cNvPr>
              <p:cNvSpPr txBox="1"/>
              <p:nvPr/>
            </p:nvSpPr>
            <p:spPr>
              <a:xfrm>
                <a:off x="8525346" y="2513316"/>
                <a:ext cx="243055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035F6B-3584-995A-F4DC-C644283A1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346" y="2513316"/>
                <a:ext cx="2430559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4BA0E7-4F06-46BF-DA72-766AF28D96B6}"/>
              </a:ext>
            </a:extLst>
          </p:cNvPr>
          <p:cNvGrpSpPr/>
          <p:nvPr/>
        </p:nvGrpSpPr>
        <p:grpSpPr>
          <a:xfrm>
            <a:off x="3422210" y="2160138"/>
            <a:ext cx="5423026" cy="2091350"/>
            <a:chOff x="3422210" y="2160138"/>
            <a:chExt cx="5423026" cy="209135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EAF9194-27DB-FD5E-BFA7-DF4E6E611CF8}"/>
                </a:ext>
              </a:extLst>
            </p:cNvPr>
            <p:cNvSpPr/>
            <p:nvPr/>
          </p:nvSpPr>
          <p:spPr>
            <a:xfrm>
              <a:off x="3422210" y="3023857"/>
              <a:ext cx="5423026" cy="405143"/>
            </a:xfrm>
            <a:prstGeom prst="rightArrow">
              <a:avLst/>
            </a:prstGeom>
            <a:solidFill>
              <a:srgbClr val="B348D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hought Bubble: Cloud 7">
              <a:extLst>
                <a:ext uri="{FF2B5EF4-FFF2-40B4-BE49-F238E27FC236}">
                  <a16:creationId xmlns:a16="http://schemas.microsoft.com/office/drawing/2014/main" id="{6987568F-8338-92B8-C8ED-1003929E0821}"/>
                </a:ext>
              </a:extLst>
            </p:cNvPr>
            <p:cNvSpPr/>
            <p:nvPr/>
          </p:nvSpPr>
          <p:spPr>
            <a:xfrm>
              <a:off x="4626619" y="2160138"/>
              <a:ext cx="3250194" cy="2091350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600" dirty="0">
                  <a:solidFill>
                    <a:srgbClr val="B348DA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67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Learning </a:t>
            </a:r>
            <a:r>
              <a:rPr lang="en-GB" dirty="0"/>
              <a:t>– types of learning</a:t>
            </a:r>
            <a:endParaRPr lang="en-GB" dirty="0">
              <a:solidFill>
                <a:srgbClr val="66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DC4CF9-EFE1-37A2-4686-43AC99028968}"/>
                  </a:ext>
                </a:extLst>
              </p:cNvPr>
              <p:cNvSpPr txBox="1"/>
              <p:nvPr/>
            </p:nvSpPr>
            <p:spPr>
              <a:xfrm>
                <a:off x="1236095" y="2442398"/>
                <a:ext cx="243055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800" b="0" i="1" dirty="0">
                  <a:solidFill>
                    <a:srgbClr val="660099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DC4CF9-EFE1-37A2-4686-43AC99028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95" y="2442398"/>
                <a:ext cx="2430559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035F6B-3584-995A-F4DC-C644283A12C2}"/>
                  </a:ext>
                </a:extLst>
              </p:cNvPr>
              <p:cNvSpPr txBox="1"/>
              <p:nvPr/>
            </p:nvSpPr>
            <p:spPr>
              <a:xfrm>
                <a:off x="8525346" y="2513316"/>
                <a:ext cx="243055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035F6B-3584-995A-F4DC-C644283A1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346" y="2513316"/>
                <a:ext cx="2430559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4BA0E7-4F06-46BF-DA72-766AF28D96B6}"/>
              </a:ext>
            </a:extLst>
          </p:cNvPr>
          <p:cNvGrpSpPr/>
          <p:nvPr/>
        </p:nvGrpSpPr>
        <p:grpSpPr>
          <a:xfrm>
            <a:off x="3422210" y="2160138"/>
            <a:ext cx="5423026" cy="2091350"/>
            <a:chOff x="3422210" y="2160138"/>
            <a:chExt cx="5423026" cy="209135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EAF9194-27DB-FD5E-BFA7-DF4E6E611CF8}"/>
                </a:ext>
              </a:extLst>
            </p:cNvPr>
            <p:cNvSpPr/>
            <p:nvPr/>
          </p:nvSpPr>
          <p:spPr>
            <a:xfrm>
              <a:off x="3422210" y="3023857"/>
              <a:ext cx="5423026" cy="405143"/>
            </a:xfrm>
            <a:prstGeom prst="rightArrow">
              <a:avLst/>
            </a:prstGeom>
            <a:solidFill>
              <a:srgbClr val="B348D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hought Bubble: Cloud 7">
              <a:extLst>
                <a:ext uri="{FF2B5EF4-FFF2-40B4-BE49-F238E27FC236}">
                  <a16:creationId xmlns:a16="http://schemas.microsoft.com/office/drawing/2014/main" id="{6987568F-8338-92B8-C8ED-1003929E0821}"/>
                </a:ext>
              </a:extLst>
            </p:cNvPr>
            <p:cNvSpPr/>
            <p:nvPr/>
          </p:nvSpPr>
          <p:spPr>
            <a:xfrm>
              <a:off x="4626619" y="2160138"/>
              <a:ext cx="3250194" cy="2091350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B348DA"/>
                  </a:solidFill>
                  <a:latin typeface="Avenir Next" panose="020B0503020202020204"/>
                </a:rPr>
                <a:t>MLE/GD</a:t>
              </a:r>
            </a:p>
          </p:txBody>
        </p:sp>
      </p:grp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5CBD59FE-BD9B-84DB-5578-E276F68BFA5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8077" l="4231" r="90000">
                        <a14:foregroundMark x1="8077" y1="90385" x2="8077" y2="90385"/>
                        <a14:foregroundMark x1="4231" y1="95385" x2="4231" y2="95385"/>
                        <a14:foregroundMark x1="8462" y1="98077" x2="8462" y2="98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26821">
            <a:off x="5661653" y="2662680"/>
            <a:ext cx="453632" cy="453632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DD9A8BE-285A-913C-ABC7-DB48A1DC86C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6324034" y="2599321"/>
            <a:ext cx="580349" cy="580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31CFB8-EA03-F866-13EC-4F98F7412DB9}"/>
              </a:ext>
            </a:extLst>
          </p:cNvPr>
          <p:cNvSpPr txBox="1"/>
          <p:nvPr/>
        </p:nvSpPr>
        <p:spPr>
          <a:xfrm>
            <a:off x="1768430" y="5115207"/>
            <a:ext cx="412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MLE = Maximum Likelihood Estimation</a:t>
            </a:r>
          </a:p>
          <a:p>
            <a:r>
              <a:rPr lang="en-GB" dirty="0"/>
              <a:t>GD =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419128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Learning </a:t>
            </a:r>
            <a:r>
              <a:rPr lang="en-GB" dirty="0"/>
              <a:t>– difference between MLE and GD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588C86-F7C3-8055-F2C5-496574A5E970}"/>
              </a:ext>
            </a:extLst>
          </p:cNvPr>
          <p:cNvSpPr/>
          <p:nvPr/>
        </p:nvSpPr>
        <p:spPr>
          <a:xfrm>
            <a:off x="3358836" y="1889910"/>
            <a:ext cx="1448555" cy="1448555"/>
          </a:xfrm>
          <a:prstGeom prst="ellipse">
            <a:avLst/>
          </a:prstGeom>
          <a:solidFill>
            <a:srgbClr val="FFF3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66F778-D3C9-26A9-83A5-05C147049075}"/>
              </a:ext>
            </a:extLst>
          </p:cNvPr>
          <p:cNvSpPr/>
          <p:nvPr/>
        </p:nvSpPr>
        <p:spPr>
          <a:xfrm>
            <a:off x="6542638" y="4411538"/>
            <a:ext cx="1448555" cy="1448555"/>
          </a:xfrm>
          <a:prstGeom prst="ellipse">
            <a:avLst/>
          </a:prstGeom>
          <a:solidFill>
            <a:srgbClr val="4858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B54220-C683-F9EC-C48E-58CA285374F7}"/>
              </a:ext>
            </a:extLst>
          </p:cNvPr>
          <p:cNvCxnSpPr/>
          <p:nvPr/>
        </p:nvCxnSpPr>
        <p:spPr>
          <a:xfrm>
            <a:off x="10447700" y="1889910"/>
            <a:ext cx="0" cy="3349783"/>
          </a:xfrm>
          <a:prstGeom prst="line">
            <a:avLst/>
          </a:prstGeom>
          <a:ln>
            <a:solidFill>
              <a:srgbClr val="B348D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5C96FA-73E7-20DF-F6CF-73F50FAFC791}"/>
              </a:ext>
            </a:extLst>
          </p:cNvPr>
          <p:cNvCxnSpPr/>
          <p:nvPr/>
        </p:nvCxnSpPr>
        <p:spPr>
          <a:xfrm>
            <a:off x="5177074" y="2003832"/>
            <a:ext cx="0" cy="3349783"/>
          </a:xfrm>
          <a:prstGeom prst="line">
            <a:avLst/>
          </a:prstGeom>
          <a:ln>
            <a:solidFill>
              <a:srgbClr val="B348DA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1D6301-66FA-D083-EF44-9A470440227F}"/>
              </a:ext>
            </a:extLst>
          </p:cNvPr>
          <p:cNvCxnSpPr>
            <a:cxnSpLocks/>
          </p:cNvCxnSpPr>
          <p:nvPr/>
        </p:nvCxnSpPr>
        <p:spPr>
          <a:xfrm flipH="1">
            <a:off x="4083113" y="2250542"/>
            <a:ext cx="2100404" cy="2537987"/>
          </a:xfrm>
          <a:prstGeom prst="line">
            <a:avLst/>
          </a:prstGeom>
          <a:ln>
            <a:solidFill>
              <a:srgbClr val="B348DA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093E83-2429-22FE-4B56-4770AF0983BA}"/>
              </a:ext>
            </a:extLst>
          </p:cNvPr>
          <p:cNvCxnSpPr>
            <a:cxnSpLocks/>
          </p:cNvCxnSpPr>
          <p:nvPr/>
        </p:nvCxnSpPr>
        <p:spPr>
          <a:xfrm flipH="1">
            <a:off x="4839078" y="2891829"/>
            <a:ext cx="2100404" cy="2537987"/>
          </a:xfrm>
          <a:prstGeom prst="line">
            <a:avLst/>
          </a:prstGeom>
          <a:ln>
            <a:solidFill>
              <a:srgbClr val="B348DA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50DD4C-2B7B-2C34-725F-4F5F138D1E57}"/>
              </a:ext>
            </a:extLst>
          </p:cNvPr>
          <p:cNvCxnSpPr>
            <a:cxnSpLocks/>
          </p:cNvCxnSpPr>
          <p:nvPr/>
        </p:nvCxnSpPr>
        <p:spPr>
          <a:xfrm flipH="1">
            <a:off x="3358836" y="3662881"/>
            <a:ext cx="4716855" cy="400616"/>
          </a:xfrm>
          <a:prstGeom prst="line">
            <a:avLst/>
          </a:prstGeom>
          <a:ln>
            <a:solidFill>
              <a:srgbClr val="B348DA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3AB44C-D237-4354-A9FF-48F1EA2FFC96}"/>
              </a:ext>
            </a:extLst>
          </p:cNvPr>
          <p:cNvCxnSpPr>
            <a:cxnSpLocks/>
          </p:cNvCxnSpPr>
          <p:nvPr/>
        </p:nvCxnSpPr>
        <p:spPr>
          <a:xfrm flipH="1">
            <a:off x="4589353" y="1927631"/>
            <a:ext cx="2055891" cy="3694571"/>
          </a:xfrm>
          <a:prstGeom prst="line">
            <a:avLst/>
          </a:prstGeom>
          <a:ln>
            <a:solidFill>
              <a:srgbClr val="B348DA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75D5E7-A228-D185-042B-8FC864A7B4E7}"/>
              </a:ext>
            </a:extLst>
          </p:cNvPr>
          <p:cNvSpPr txBox="1"/>
          <p:nvPr/>
        </p:nvSpPr>
        <p:spPr>
          <a:xfrm>
            <a:off x="9511717" y="5239693"/>
            <a:ext cx="2153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Place the stick to separate as clearly as possible one ball from another</a:t>
            </a:r>
          </a:p>
        </p:txBody>
      </p:sp>
    </p:spTree>
    <p:extLst>
      <p:ext uri="{BB962C8B-B14F-4D97-AF65-F5344CB8AC3E}">
        <p14:creationId xmlns:p14="http://schemas.microsoft.com/office/powerpoint/2010/main" val="299035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Learning </a:t>
            </a:r>
            <a:r>
              <a:rPr lang="en-GB" dirty="0"/>
              <a:t>– difference between MLE and GD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588C86-F7C3-8055-F2C5-496574A5E970}"/>
              </a:ext>
            </a:extLst>
          </p:cNvPr>
          <p:cNvSpPr/>
          <p:nvPr/>
        </p:nvSpPr>
        <p:spPr>
          <a:xfrm>
            <a:off x="3358836" y="1889910"/>
            <a:ext cx="1448555" cy="1448555"/>
          </a:xfrm>
          <a:prstGeom prst="ellipse">
            <a:avLst/>
          </a:prstGeom>
          <a:solidFill>
            <a:srgbClr val="FFF3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66F778-D3C9-26A9-83A5-05C147049075}"/>
              </a:ext>
            </a:extLst>
          </p:cNvPr>
          <p:cNvSpPr/>
          <p:nvPr/>
        </p:nvSpPr>
        <p:spPr>
          <a:xfrm>
            <a:off x="6542638" y="4411538"/>
            <a:ext cx="1448555" cy="1448555"/>
          </a:xfrm>
          <a:prstGeom prst="ellipse">
            <a:avLst/>
          </a:prstGeom>
          <a:solidFill>
            <a:srgbClr val="4858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B54220-C683-F9EC-C48E-58CA285374F7}"/>
              </a:ext>
            </a:extLst>
          </p:cNvPr>
          <p:cNvCxnSpPr/>
          <p:nvPr/>
        </p:nvCxnSpPr>
        <p:spPr>
          <a:xfrm>
            <a:off x="10447700" y="1889910"/>
            <a:ext cx="0" cy="3349783"/>
          </a:xfrm>
          <a:prstGeom prst="line">
            <a:avLst/>
          </a:prstGeom>
          <a:ln>
            <a:solidFill>
              <a:srgbClr val="B348D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75D5E7-A228-D185-042B-8FC864A7B4E7}"/>
              </a:ext>
            </a:extLst>
          </p:cNvPr>
          <p:cNvSpPr txBox="1"/>
          <p:nvPr/>
        </p:nvSpPr>
        <p:spPr>
          <a:xfrm>
            <a:off x="9511717" y="5239693"/>
            <a:ext cx="2153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" panose="020B0503020202020204"/>
              </a:rPr>
              <a:t>Place the stick to separate as clearly as possible one ball from another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AE224-3464-D70E-0753-AEA412E5E98F}"/>
              </a:ext>
            </a:extLst>
          </p:cNvPr>
          <p:cNvSpPr txBox="1"/>
          <p:nvPr/>
        </p:nvSpPr>
        <p:spPr>
          <a:xfrm>
            <a:off x="8183960" y="1520578"/>
            <a:ext cx="13277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rgbClr val="B348DA"/>
                </a:solidFill>
                <a:latin typeface="Avenir Next" panose="020B0503020202020204"/>
              </a:rPr>
              <a:t>MLE</a:t>
            </a:r>
            <a:endParaRPr lang="en-GB" sz="4800" dirty="0">
              <a:latin typeface="Avenir Next" panose="020B0503020202020204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8471D36-9D8D-D991-2C88-BDF623001D52}"/>
              </a:ext>
            </a:extLst>
          </p:cNvPr>
          <p:cNvSpPr/>
          <p:nvPr/>
        </p:nvSpPr>
        <p:spPr>
          <a:xfrm rot="18465835">
            <a:off x="5072868" y="2845068"/>
            <a:ext cx="787651" cy="26075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15DE50-710A-E682-FF33-14A414D024E7}"/>
              </a:ext>
            </a:extLst>
          </p:cNvPr>
          <p:cNvCxnSpPr>
            <a:cxnSpLocks/>
          </p:cNvCxnSpPr>
          <p:nvPr/>
        </p:nvCxnSpPr>
        <p:spPr>
          <a:xfrm flipH="1">
            <a:off x="4159632" y="2314908"/>
            <a:ext cx="2894041" cy="3349783"/>
          </a:xfrm>
          <a:prstGeom prst="line">
            <a:avLst/>
          </a:prstGeom>
          <a:ln>
            <a:solidFill>
              <a:srgbClr val="B348D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2691CB-E6F6-188A-8D7B-E53E9B37E1B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8077" l="4231" r="90000">
                        <a14:foregroundMark x1="8077" y1="90385" x2="8077" y2="90385"/>
                        <a14:foregroundMark x1="4231" y1="95385" x2="4231" y2="95385"/>
                        <a14:foregroundMark x1="8462" y1="98077" x2="8462" y2="98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35358">
            <a:off x="4698501" y="1964587"/>
            <a:ext cx="2148954" cy="214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40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Learning </a:t>
            </a:r>
            <a:r>
              <a:rPr lang="en-GB" dirty="0"/>
              <a:t>– difference between MLE and GD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588C86-F7C3-8055-F2C5-496574A5E970}"/>
              </a:ext>
            </a:extLst>
          </p:cNvPr>
          <p:cNvSpPr/>
          <p:nvPr/>
        </p:nvSpPr>
        <p:spPr>
          <a:xfrm>
            <a:off x="3358836" y="1889910"/>
            <a:ext cx="1448555" cy="1448555"/>
          </a:xfrm>
          <a:prstGeom prst="ellipse">
            <a:avLst/>
          </a:prstGeom>
          <a:solidFill>
            <a:srgbClr val="FFF3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66F778-D3C9-26A9-83A5-05C147049075}"/>
              </a:ext>
            </a:extLst>
          </p:cNvPr>
          <p:cNvSpPr/>
          <p:nvPr/>
        </p:nvSpPr>
        <p:spPr>
          <a:xfrm>
            <a:off x="6542638" y="4411538"/>
            <a:ext cx="1448555" cy="1448555"/>
          </a:xfrm>
          <a:prstGeom prst="ellipse">
            <a:avLst/>
          </a:prstGeom>
          <a:solidFill>
            <a:srgbClr val="4858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B54220-C683-F9EC-C48E-58CA285374F7}"/>
              </a:ext>
            </a:extLst>
          </p:cNvPr>
          <p:cNvCxnSpPr/>
          <p:nvPr/>
        </p:nvCxnSpPr>
        <p:spPr>
          <a:xfrm>
            <a:off x="10447700" y="1889910"/>
            <a:ext cx="0" cy="3349783"/>
          </a:xfrm>
          <a:prstGeom prst="line">
            <a:avLst/>
          </a:prstGeom>
          <a:ln>
            <a:solidFill>
              <a:srgbClr val="B348D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75D5E7-A228-D185-042B-8FC864A7B4E7}"/>
              </a:ext>
            </a:extLst>
          </p:cNvPr>
          <p:cNvSpPr txBox="1"/>
          <p:nvPr/>
        </p:nvSpPr>
        <p:spPr>
          <a:xfrm>
            <a:off x="9511717" y="5239693"/>
            <a:ext cx="2153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" panose="020B0503020202020204"/>
              </a:rPr>
              <a:t>Place the stick to separate as clearly as possible one ball from another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AE224-3464-D70E-0753-AEA412E5E98F}"/>
              </a:ext>
            </a:extLst>
          </p:cNvPr>
          <p:cNvSpPr txBox="1"/>
          <p:nvPr/>
        </p:nvSpPr>
        <p:spPr>
          <a:xfrm>
            <a:off x="8183960" y="1520578"/>
            <a:ext cx="13277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rgbClr val="B348DA"/>
                </a:solidFill>
                <a:latin typeface="Avenir Next" panose="020B0503020202020204"/>
              </a:rPr>
              <a:t>GD</a:t>
            </a:r>
            <a:endParaRPr lang="en-GB" sz="4800" dirty="0">
              <a:latin typeface="Avenir Next" panose="020B050302020202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15DE50-710A-E682-FF33-14A414D024E7}"/>
              </a:ext>
            </a:extLst>
          </p:cNvPr>
          <p:cNvCxnSpPr>
            <a:cxnSpLocks/>
          </p:cNvCxnSpPr>
          <p:nvPr/>
        </p:nvCxnSpPr>
        <p:spPr>
          <a:xfrm flipH="1">
            <a:off x="5441548" y="2736646"/>
            <a:ext cx="2171647" cy="2586592"/>
          </a:xfrm>
          <a:prstGeom prst="line">
            <a:avLst/>
          </a:prstGeom>
          <a:ln>
            <a:solidFill>
              <a:srgbClr val="B348D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019334-F658-8D53-1D89-6594565E00FA}"/>
              </a:ext>
            </a:extLst>
          </p:cNvPr>
          <p:cNvGrpSpPr/>
          <p:nvPr/>
        </p:nvGrpSpPr>
        <p:grpSpPr>
          <a:xfrm rot="2426902">
            <a:off x="4264500" y="3032123"/>
            <a:ext cx="3092754" cy="1462680"/>
            <a:chOff x="5227377" y="2602327"/>
            <a:chExt cx="3092754" cy="1462680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C8D1CFA-D5DD-0B89-AD37-28958950C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32550" t="27424" r="20716" b="28798"/>
            <a:stretch/>
          </p:blipFill>
          <p:spPr>
            <a:xfrm>
              <a:off x="6773754" y="2616451"/>
              <a:ext cx="1546377" cy="1448556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983E4BB-4BEE-272D-C452-2FB8DAD0CD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32550" t="27424" r="20716" b="28798"/>
            <a:stretch/>
          </p:blipFill>
          <p:spPr>
            <a:xfrm flipH="1">
              <a:off x="5227377" y="2602327"/>
              <a:ext cx="1546377" cy="1448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92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10482 -0.051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9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82 -0.05116 L -0.06537 0.028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37 0.02894 L -0.08907 0.02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Learning </a:t>
            </a:r>
            <a:r>
              <a:rPr lang="en-GB" dirty="0"/>
              <a:t>– loss function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31262-653F-39A1-A639-761E0342D8F8}"/>
              </a:ext>
            </a:extLst>
          </p:cNvPr>
          <p:cNvSpPr txBox="1"/>
          <p:nvPr/>
        </p:nvSpPr>
        <p:spPr>
          <a:xfrm>
            <a:off x="6029608" y="1557196"/>
            <a:ext cx="469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" panose="020B0503020202020204"/>
              </a:rPr>
              <a:t>How we measure the “</a:t>
            </a:r>
            <a:r>
              <a:rPr lang="en-GB" dirty="0">
                <a:solidFill>
                  <a:srgbClr val="B348DA"/>
                </a:solidFill>
                <a:latin typeface="Avenir Next" panose="020B0503020202020204"/>
              </a:rPr>
              <a:t>badness</a:t>
            </a:r>
            <a:r>
              <a:rPr lang="en-GB" dirty="0">
                <a:latin typeface="Avenir Next" panose="020B0503020202020204"/>
              </a:rPr>
              <a:t>” of a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/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Avenir Next" panose="020B0503020202020204"/>
                  </a:rPr>
                  <a:t>IN LR, we can use Binary Cross-Entropy (Log-Loss)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𝑝𝑟𝑒𝑑𝑖𝑐𝑡𝑒𝑑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𝑝𝑟𝑒𝑑𝑖𝑐𝑡𝑒𝑑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blipFill>
                <a:blip r:embed="rId3"/>
                <a:stretch>
                  <a:fillRect l="-1069" t="-3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CDB8AC-CCF4-6C8C-80FA-AD710B688C7B}"/>
                  </a:ext>
                </a:extLst>
              </p:cNvPr>
              <p:cNvSpPr txBox="1"/>
              <p:nvPr/>
            </p:nvSpPr>
            <p:spPr>
              <a:xfrm>
                <a:off x="1383671" y="4187083"/>
                <a:ext cx="35233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𝑝𝑟𝑒𝑑𝑖𝑐𝑡𝑒𝑑</m:t>
                        </m:r>
                      </m:e>
                      <m:sub>
                        <m:r>
                          <a:rPr lang="es-ES" sz="2400" i="1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Avenir Next" panose="020B0503020202020204"/>
                  </a:rPr>
                  <a:t> = 0.0002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76132"/>
                    </a:solidFill>
                    <a:latin typeface="Avenir Next" panose="020B0503020202020204"/>
                  </a:rPr>
                  <a:t> </a:t>
                </a:r>
                <a:r>
                  <a:rPr lang="en-GB" sz="2400" dirty="0">
                    <a:latin typeface="Avenir Next" panose="020B0503020202020204"/>
                  </a:rPr>
                  <a:t>= 0</a:t>
                </a:r>
              </a:p>
              <a:p>
                <a:r>
                  <a:rPr lang="en-GB" sz="2400" dirty="0">
                    <a:latin typeface="Avenir Next" panose="020B0503020202020204"/>
                  </a:rPr>
                  <a:t>Correctness = correct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CDB8AC-CCF4-6C8C-80FA-AD710B68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71" y="4187083"/>
                <a:ext cx="3523307" cy="1200329"/>
              </a:xfrm>
              <a:prstGeom prst="rect">
                <a:avLst/>
              </a:prstGeom>
              <a:blipFill>
                <a:blip r:embed="rId4"/>
                <a:stretch>
                  <a:fillRect l="-2768" t="-4061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A8DD792-3EF2-BA03-2E40-3E44C47A2DCC}"/>
              </a:ext>
            </a:extLst>
          </p:cNvPr>
          <p:cNvSpPr txBox="1"/>
          <p:nvPr/>
        </p:nvSpPr>
        <p:spPr>
          <a:xfrm>
            <a:off x="5278169" y="4325582"/>
            <a:ext cx="4934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Avenir Next" panose="020B0503020202020204"/>
              </a:rPr>
              <a:t>Log-Loss = </a:t>
            </a:r>
            <a:r>
              <a:rPr lang="en-GB" sz="5400" dirty="0">
                <a:solidFill>
                  <a:srgbClr val="660099"/>
                </a:solidFill>
                <a:latin typeface="Avenir Next" panose="020B050302020202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334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Learning </a:t>
            </a:r>
            <a:r>
              <a:rPr lang="en-GB" dirty="0"/>
              <a:t>– loss function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31262-653F-39A1-A639-761E0342D8F8}"/>
              </a:ext>
            </a:extLst>
          </p:cNvPr>
          <p:cNvSpPr txBox="1"/>
          <p:nvPr/>
        </p:nvSpPr>
        <p:spPr>
          <a:xfrm>
            <a:off x="6029608" y="1557196"/>
            <a:ext cx="469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" panose="020B0503020202020204"/>
              </a:rPr>
              <a:t>How we measure the “</a:t>
            </a:r>
            <a:r>
              <a:rPr lang="en-GB" dirty="0">
                <a:solidFill>
                  <a:srgbClr val="B348DA"/>
                </a:solidFill>
                <a:latin typeface="Avenir Next" panose="020B0503020202020204"/>
              </a:rPr>
              <a:t>badness</a:t>
            </a:r>
            <a:r>
              <a:rPr lang="en-GB" dirty="0">
                <a:latin typeface="Avenir Next" panose="020B0503020202020204"/>
              </a:rPr>
              <a:t>” of a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/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Avenir Next" panose="020B0503020202020204"/>
                  </a:rPr>
                  <a:t>IN LR, we can use Binary Cross-Entropy (Log-Loss)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𝑝𝑟𝑒𝑑𝑖𝑐𝑡𝑒𝑑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𝑝𝑟𝑒𝑑𝑖𝑐𝑡𝑒𝑑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blipFill>
                <a:blip r:embed="rId3"/>
                <a:stretch>
                  <a:fillRect l="-1069" t="-3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CDB8AC-CCF4-6C8C-80FA-AD710B688C7B}"/>
                  </a:ext>
                </a:extLst>
              </p:cNvPr>
              <p:cNvSpPr txBox="1"/>
              <p:nvPr/>
            </p:nvSpPr>
            <p:spPr>
              <a:xfrm>
                <a:off x="1383671" y="4187083"/>
                <a:ext cx="91258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𝑝𝑟𝑒𝑑𝑖𝑐𝑡𝑒𝑑</m:t>
                        </m:r>
                      </m:e>
                      <m:sub>
                        <m:r>
                          <a:rPr lang="es-ES" sz="2400" i="1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Avenir Next" panose="020B0503020202020204"/>
                  </a:rPr>
                  <a:t> = 0.0002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76132"/>
                    </a:solidFill>
                    <a:latin typeface="Avenir Next" panose="020B0503020202020204"/>
                  </a:rPr>
                  <a:t> </a:t>
                </a:r>
                <a:r>
                  <a:rPr lang="en-GB" sz="2400" dirty="0">
                    <a:latin typeface="Avenir Next" panose="020B0503020202020204"/>
                  </a:rPr>
                  <a:t>= 0</a:t>
                </a:r>
              </a:p>
              <a:p>
                <a:r>
                  <a:rPr lang="en-GB" sz="2400" dirty="0">
                    <a:latin typeface="Avenir Next" panose="020B0503020202020204"/>
                  </a:rPr>
                  <a:t>Correctness = correct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CDB8AC-CCF4-6C8C-80FA-AD710B68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71" y="4187083"/>
                <a:ext cx="9125893" cy="1200329"/>
              </a:xfrm>
              <a:prstGeom prst="rect">
                <a:avLst/>
              </a:prstGeom>
              <a:blipFill>
                <a:blip r:embed="rId4"/>
                <a:stretch>
                  <a:fillRect l="-1069" t="-4061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5D622FE-2E5B-F76F-91E7-C9BBA2255D48}"/>
              </a:ext>
            </a:extLst>
          </p:cNvPr>
          <p:cNvSpPr txBox="1"/>
          <p:nvPr/>
        </p:nvSpPr>
        <p:spPr>
          <a:xfrm>
            <a:off x="5278169" y="4325582"/>
            <a:ext cx="4934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Avenir Next" panose="020B0503020202020204"/>
              </a:rPr>
              <a:t>Log-Loss ≈ </a:t>
            </a:r>
            <a:r>
              <a:rPr lang="en-GB" sz="5400" dirty="0">
                <a:solidFill>
                  <a:srgbClr val="660099"/>
                </a:solidFill>
                <a:latin typeface="Avenir Next" panose="020B0503020202020204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068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Learning </a:t>
            </a:r>
            <a:r>
              <a:rPr lang="en-GB" dirty="0"/>
              <a:t>– loss function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31262-653F-39A1-A639-761E0342D8F8}"/>
              </a:ext>
            </a:extLst>
          </p:cNvPr>
          <p:cNvSpPr txBox="1"/>
          <p:nvPr/>
        </p:nvSpPr>
        <p:spPr>
          <a:xfrm>
            <a:off x="6029608" y="1557196"/>
            <a:ext cx="469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" panose="020B0503020202020204"/>
              </a:rPr>
              <a:t>How we measure the “</a:t>
            </a:r>
            <a:r>
              <a:rPr lang="en-GB" dirty="0">
                <a:solidFill>
                  <a:srgbClr val="B348DA"/>
                </a:solidFill>
                <a:latin typeface="Avenir Next" panose="020B0503020202020204"/>
              </a:rPr>
              <a:t>badness</a:t>
            </a:r>
            <a:r>
              <a:rPr lang="en-GB" dirty="0">
                <a:latin typeface="Avenir Next" panose="020B0503020202020204"/>
              </a:rPr>
              <a:t>” of a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/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Avenir Next" panose="020B0503020202020204"/>
                  </a:rPr>
                  <a:t>IN LR, we can use Binary Cross-Entropy (Log-Loss)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𝑝𝑟𝑒𝑑𝑖𝑐𝑡𝑒𝑑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𝑝𝑟𝑒𝑑𝑖𝑐𝑡𝑒𝑑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blipFill>
                <a:blip r:embed="rId3"/>
                <a:stretch>
                  <a:fillRect l="-1069" t="-3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CDB8AC-CCF4-6C8C-80FA-AD710B688C7B}"/>
                  </a:ext>
                </a:extLst>
              </p:cNvPr>
              <p:cNvSpPr txBox="1"/>
              <p:nvPr/>
            </p:nvSpPr>
            <p:spPr>
              <a:xfrm>
                <a:off x="1383671" y="4187083"/>
                <a:ext cx="91258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𝑝𝑟𝑒𝑑𝑖𝑐𝑡𝑒𝑑</m:t>
                        </m:r>
                      </m:e>
                      <m:sub>
                        <m:r>
                          <a:rPr lang="es-ES" sz="2400" i="1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Avenir Next" panose="020B0503020202020204"/>
                  </a:rPr>
                  <a:t> = 0.9992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76132"/>
                    </a:solidFill>
                    <a:latin typeface="Avenir Next" panose="020B0503020202020204"/>
                  </a:rPr>
                  <a:t> </a:t>
                </a:r>
                <a:r>
                  <a:rPr lang="en-GB" sz="2400" dirty="0">
                    <a:latin typeface="Avenir Next" panose="020B0503020202020204"/>
                  </a:rPr>
                  <a:t>= 0</a:t>
                </a:r>
              </a:p>
              <a:p>
                <a:r>
                  <a:rPr lang="en-GB" sz="2400" dirty="0">
                    <a:latin typeface="Avenir Next" panose="020B0503020202020204"/>
                  </a:rPr>
                  <a:t>Correctness = incorrect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CDB8AC-CCF4-6C8C-80FA-AD710B68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71" y="4187083"/>
                <a:ext cx="9125893" cy="1200329"/>
              </a:xfrm>
              <a:prstGeom prst="rect">
                <a:avLst/>
              </a:prstGeom>
              <a:blipFill>
                <a:blip r:embed="rId4"/>
                <a:stretch>
                  <a:fillRect l="-1069" t="-4061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5915930-5D1C-52AE-5219-4904C0EACD02}"/>
              </a:ext>
            </a:extLst>
          </p:cNvPr>
          <p:cNvSpPr txBox="1"/>
          <p:nvPr/>
        </p:nvSpPr>
        <p:spPr>
          <a:xfrm>
            <a:off x="5278169" y="4325582"/>
            <a:ext cx="4934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Avenir Next" panose="020B0503020202020204"/>
              </a:rPr>
              <a:t>Log-Loss = </a:t>
            </a:r>
            <a:r>
              <a:rPr lang="en-GB" sz="5400" dirty="0">
                <a:solidFill>
                  <a:srgbClr val="660099"/>
                </a:solidFill>
                <a:latin typeface="Avenir Next" panose="020B050302020202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9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Learning </a:t>
            </a:r>
            <a:r>
              <a:rPr lang="en-GB" dirty="0"/>
              <a:t>– loss function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31262-653F-39A1-A639-761E0342D8F8}"/>
              </a:ext>
            </a:extLst>
          </p:cNvPr>
          <p:cNvSpPr txBox="1"/>
          <p:nvPr/>
        </p:nvSpPr>
        <p:spPr>
          <a:xfrm>
            <a:off x="6029608" y="1557196"/>
            <a:ext cx="469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" panose="020B0503020202020204"/>
              </a:rPr>
              <a:t>How we measure the “</a:t>
            </a:r>
            <a:r>
              <a:rPr lang="en-GB" dirty="0">
                <a:solidFill>
                  <a:srgbClr val="B348DA"/>
                </a:solidFill>
                <a:latin typeface="Avenir Next" panose="020B0503020202020204"/>
              </a:rPr>
              <a:t>badness</a:t>
            </a:r>
            <a:r>
              <a:rPr lang="en-GB" dirty="0">
                <a:latin typeface="Avenir Next" panose="020B0503020202020204"/>
              </a:rPr>
              <a:t>” of a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/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Avenir Next" panose="020B0503020202020204"/>
                  </a:rPr>
                  <a:t>IN LR, we can use Binary Cross-Entropy (Log-Loss)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𝑝𝑟𝑒𝑑𝑖𝑐𝑡𝑒𝑑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𝑝𝑟𝑒𝑑𝑖𝑐𝑡𝑒𝑑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blipFill>
                <a:blip r:embed="rId3"/>
                <a:stretch>
                  <a:fillRect l="-1069" t="-3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CDB8AC-CCF4-6C8C-80FA-AD710B688C7B}"/>
                  </a:ext>
                </a:extLst>
              </p:cNvPr>
              <p:cNvSpPr txBox="1"/>
              <p:nvPr/>
            </p:nvSpPr>
            <p:spPr>
              <a:xfrm>
                <a:off x="1383671" y="4187083"/>
                <a:ext cx="91258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𝑝𝑟𝑒𝑑𝑖𝑐𝑡𝑒𝑑</m:t>
                        </m:r>
                      </m:e>
                      <m:sub>
                        <m:r>
                          <a:rPr lang="es-ES" sz="2400" i="1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Avenir Next" panose="020B0503020202020204"/>
                  </a:rPr>
                  <a:t> = 0.9992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76132"/>
                    </a:solidFill>
                    <a:latin typeface="Avenir Next" panose="020B0503020202020204"/>
                  </a:rPr>
                  <a:t> </a:t>
                </a:r>
                <a:r>
                  <a:rPr lang="en-GB" sz="2400" dirty="0">
                    <a:latin typeface="Avenir Next" panose="020B0503020202020204"/>
                  </a:rPr>
                  <a:t>= 0</a:t>
                </a:r>
              </a:p>
              <a:p>
                <a:r>
                  <a:rPr lang="en-GB" sz="2400" dirty="0">
                    <a:latin typeface="Avenir Next" panose="020B0503020202020204"/>
                  </a:rPr>
                  <a:t>Correctness = incorrect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CDB8AC-CCF4-6C8C-80FA-AD710B68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71" y="4187083"/>
                <a:ext cx="9125893" cy="1200329"/>
              </a:xfrm>
              <a:prstGeom prst="rect">
                <a:avLst/>
              </a:prstGeom>
              <a:blipFill>
                <a:blip r:embed="rId4"/>
                <a:stretch>
                  <a:fillRect l="-1069" t="-4061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D9FA5AC-96DF-2D27-AAB0-A5387B516D30}"/>
              </a:ext>
            </a:extLst>
          </p:cNvPr>
          <p:cNvSpPr txBox="1"/>
          <p:nvPr/>
        </p:nvSpPr>
        <p:spPr>
          <a:xfrm>
            <a:off x="5278169" y="4325582"/>
            <a:ext cx="583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Avenir Next" panose="020B0503020202020204"/>
              </a:rPr>
              <a:t>Log-Loss ≈ </a:t>
            </a:r>
            <a:r>
              <a:rPr lang="en-GB" sz="5400" dirty="0">
                <a:solidFill>
                  <a:srgbClr val="660099"/>
                </a:solidFill>
                <a:latin typeface="Avenir Next" panose="020B0503020202020204"/>
              </a:rPr>
              <a:t>7.1309</a:t>
            </a:r>
          </a:p>
        </p:txBody>
      </p:sp>
    </p:spTree>
    <p:extLst>
      <p:ext uri="{BB962C8B-B14F-4D97-AF65-F5344CB8AC3E}">
        <p14:creationId xmlns:p14="http://schemas.microsoft.com/office/powerpoint/2010/main" val="209370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Learning</a:t>
            </a:r>
            <a:r>
              <a:rPr lang="en-GB" dirty="0"/>
              <a:t>– Maximum Likelihood Estimation</a:t>
            </a:r>
            <a:endParaRPr lang="en-GB" dirty="0">
              <a:solidFill>
                <a:srgbClr val="66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/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Avenir Next" panose="020B0503020202020204"/>
                  </a:rPr>
                  <a:t>Find the minimum in Log-Loss: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𝑝𝑟𝑒𝑑𝑖𝑐𝑡𝑒𝑑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𝑝𝑟𝑒𝑑𝑖𝑐𝑡𝑒𝑑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blipFill>
                <a:blip r:embed="rId3"/>
                <a:stretch>
                  <a:fillRect l="-1069" t="-3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1FE5EF-2BC0-4178-6E70-5D8F5DEB9AD0}"/>
                  </a:ext>
                </a:extLst>
              </p:cNvPr>
              <p:cNvSpPr txBox="1"/>
              <p:nvPr/>
            </p:nvSpPr>
            <p:spPr>
              <a:xfrm>
                <a:off x="1533053" y="3960746"/>
                <a:ext cx="9125893" cy="147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Avenir Next" panose="020B0503020202020204"/>
                  </a:rPr>
                  <a:t>Find the parameters that minimizes Log-Loss: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+(1+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1FE5EF-2BC0-4178-6E70-5D8F5DEB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053" y="3960746"/>
                <a:ext cx="9125893" cy="1470211"/>
              </a:xfrm>
              <a:prstGeom prst="rect">
                <a:avLst/>
              </a:prstGeom>
              <a:blipFill>
                <a:blip r:embed="rId4"/>
                <a:stretch>
                  <a:fillRect l="-1001" t="-3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6937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Purpose </a:t>
            </a:r>
            <a:r>
              <a:rPr lang="en-GB" dirty="0"/>
              <a:t>– machine learning model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4F8D48-7399-4A0E-E7FA-91882AD75994}"/>
              </a:ext>
            </a:extLst>
          </p:cNvPr>
          <p:cNvSpPr/>
          <p:nvPr/>
        </p:nvSpPr>
        <p:spPr>
          <a:xfrm>
            <a:off x="1964583" y="3235260"/>
            <a:ext cx="2174429" cy="1304657"/>
          </a:xfrm>
          <a:custGeom>
            <a:avLst/>
            <a:gdLst>
              <a:gd name="connsiteX0" fmla="*/ 0 w 2174429"/>
              <a:gd name="connsiteY0" fmla="*/ 130466 h 1304657"/>
              <a:gd name="connsiteX1" fmla="*/ 130466 w 2174429"/>
              <a:gd name="connsiteY1" fmla="*/ 0 h 1304657"/>
              <a:gd name="connsiteX2" fmla="*/ 2043963 w 2174429"/>
              <a:gd name="connsiteY2" fmla="*/ 0 h 1304657"/>
              <a:gd name="connsiteX3" fmla="*/ 2174429 w 2174429"/>
              <a:gd name="connsiteY3" fmla="*/ 130466 h 1304657"/>
              <a:gd name="connsiteX4" fmla="*/ 2174429 w 2174429"/>
              <a:gd name="connsiteY4" fmla="*/ 1174191 h 1304657"/>
              <a:gd name="connsiteX5" fmla="*/ 2043963 w 2174429"/>
              <a:gd name="connsiteY5" fmla="*/ 1304657 h 1304657"/>
              <a:gd name="connsiteX6" fmla="*/ 130466 w 2174429"/>
              <a:gd name="connsiteY6" fmla="*/ 1304657 h 1304657"/>
              <a:gd name="connsiteX7" fmla="*/ 0 w 2174429"/>
              <a:gd name="connsiteY7" fmla="*/ 1174191 h 1304657"/>
              <a:gd name="connsiteX8" fmla="*/ 0 w 2174429"/>
              <a:gd name="connsiteY8" fmla="*/ 130466 h 130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429" h="1304657">
                <a:moveTo>
                  <a:pt x="0" y="130466"/>
                </a:moveTo>
                <a:cubicBezTo>
                  <a:pt x="0" y="58412"/>
                  <a:pt x="58412" y="0"/>
                  <a:pt x="130466" y="0"/>
                </a:cubicBezTo>
                <a:lnTo>
                  <a:pt x="2043963" y="0"/>
                </a:lnTo>
                <a:cubicBezTo>
                  <a:pt x="2116017" y="0"/>
                  <a:pt x="2174429" y="58412"/>
                  <a:pt x="2174429" y="130466"/>
                </a:cubicBezTo>
                <a:lnTo>
                  <a:pt x="2174429" y="1174191"/>
                </a:lnTo>
                <a:cubicBezTo>
                  <a:pt x="2174429" y="1246245"/>
                  <a:pt x="2116017" y="1304657"/>
                  <a:pt x="2043963" y="1304657"/>
                </a:cubicBezTo>
                <a:lnTo>
                  <a:pt x="130466" y="1304657"/>
                </a:lnTo>
                <a:cubicBezTo>
                  <a:pt x="58412" y="1304657"/>
                  <a:pt x="0" y="1246245"/>
                  <a:pt x="0" y="1174191"/>
                </a:cubicBezTo>
                <a:lnTo>
                  <a:pt x="0" y="130466"/>
                </a:lnTo>
                <a:close/>
              </a:path>
            </a:pathLst>
          </a:custGeom>
          <a:solidFill>
            <a:srgbClr val="6600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942" tIns="163942" rIns="163942" bIns="16394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200" kern="1200" dirty="0">
                <a:latin typeface="Avenir Next" panose="020B0503020202020204"/>
              </a:rPr>
              <a:t>Train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E42FF8-B1C9-719A-F64C-C20C132D6CC5}"/>
              </a:ext>
            </a:extLst>
          </p:cNvPr>
          <p:cNvSpPr/>
          <p:nvPr/>
        </p:nvSpPr>
        <p:spPr>
          <a:xfrm>
            <a:off x="4356455" y="3617959"/>
            <a:ext cx="460979" cy="539258"/>
          </a:xfrm>
          <a:custGeom>
            <a:avLst/>
            <a:gdLst>
              <a:gd name="connsiteX0" fmla="*/ 0 w 460979"/>
              <a:gd name="connsiteY0" fmla="*/ 107852 h 539258"/>
              <a:gd name="connsiteX1" fmla="*/ 230490 w 460979"/>
              <a:gd name="connsiteY1" fmla="*/ 107852 h 539258"/>
              <a:gd name="connsiteX2" fmla="*/ 230490 w 460979"/>
              <a:gd name="connsiteY2" fmla="*/ 0 h 539258"/>
              <a:gd name="connsiteX3" fmla="*/ 460979 w 460979"/>
              <a:gd name="connsiteY3" fmla="*/ 269629 h 539258"/>
              <a:gd name="connsiteX4" fmla="*/ 230490 w 460979"/>
              <a:gd name="connsiteY4" fmla="*/ 539258 h 539258"/>
              <a:gd name="connsiteX5" fmla="*/ 230490 w 460979"/>
              <a:gd name="connsiteY5" fmla="*/ 431406 h 539258"/>
              <a:gd name="connsiteX6" fmla="*/ 0 w 460979"/>
              <a:gd name="connsiteY6" fmla="*/ 431406 h 539258"/>
              <a:gd name="connsiteX7" fmla="*/ 0 w 460979"/>
              <a:gd name="connsiteY7" fmla="*/ 107852 h 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979" h="539258">
                <a:moveTo>
                  <a:pt x="0" y="107852"/>
                </a:moveTo>
                <a:lnTo>
                  <a:pt x="230490" y="107852"/>
                </a:lnTo>
                <a:lnTo>
                  <a:pt x="230490" y="0"/>
                </a:lnTo>
                <a:lnTo>
                  <a:pt x="460979" y="269629"/>
                </a:lnTo>
                <a:lnTo>
                  <a:pt x="230490" y="539258"/>
                </a:lnTo>
                <a:lnTo>
                  <a:pt x="230490" y="431406"/>
                </a:lnTo>
                <a:lnTo>
                  <a:pt x="0" y="431406"/>
                </a:lnTo>
                <a:lnTo>
                  <a:pt x="0" y="107852"/>
                </a:lnTo>
                <a:close/>
              </a:path>
            </a:pathLst>
          </a:custGeom>
          <a:solidFill>
            <a:srgbClr val="3B054F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7852" rIns="138294" bIns="10785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200" kern="1200">
              <a:latin typeface="Avenir Next" panose="020B0503020202020204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391465-F01E-8FA4-145A-1C8D077581DD}"/>
              </a:ext>
            </a:extLst>
          </p:cNvPr>
          <p:cNvSpPr/>
          <p:nvPr/>
        </p:nvSpPr>
        <p:spPr>
          <a:xfrm>
            <a:off x="5008784" y="3235260"/>
            <a:ext cx="2174429" cy="1304657"/>
          </a:xfrm>
          <a:custGeom>
            <a:avLst/>
            <a:gdLst>
              <a:gd name="connsiteX0" fmla="*/ 0 w 2174429"/>
              <a:gd name="connsiteY0" fmla="*/ 130466 h 1304657"/>
              <a:gd name="connsiteX1" fmla="*/ 130466 w 2174429"/>
              <a:gd name="connsiteY1" fmla="*/ 0 h 1304657"/>
              <a:gd name="connsiteX2" fmla="*/ 2043963 w 2174429"/>
              <a:gd name="connsiteY2" fmla="*/ 0 h 1304657"/>
              <a:gd name="connsiteX3" fmla="*/ 2174429 w 2174429"/>
              <a:gd name="connsiteY3" fmla="*/ 130466 h 1304657"/>
              <a:gd name="connsiteX4" fmla="*/ 2174429 w 2174429"/>
              <a:gd name="connsiteY4" fmla="*/ 1174191 h 1304657"/>
              <a:gd name="connsiteX5" fmla="*/ 2043963 w 2174429"/>
              <a:gd name="connsiteY5" fmla="*/ 1304657 h 1304657"/>
              <a:gd name="connsiteX6" fmla="*/ 130466 w 2174429"/>
              <a:gd name="connsiteY6" fmla="*/ 1304657 h 1304657"/>
              <a:gd name="connsiteX7" fmla="*/ 0 w 2174429"/>
              <a:gd name="connsiteY7" fmla="*/ 1174191 h 1304657"/>
              <a:gd name="connsiteX8" fmla="*/ 0 w 2174429"/>
              <a:gd name="connsiteY8" fmla="*/ 130466 h 130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429" h="1304657">
                <a:moveTo>
                  <a:pt x="0" y="130466"/>
                </a:moveTo>
                <a:cubicBezTo>
                  <a:pt x="0" y="58412"/>
                  <a:pt x="58412" y="0"/>
                  <a:pt x="130466" y="0"/>
                </a:cubicBezTo>
                <a:lnTo>
                  <a:pt x="2043963" y="0"/>
                </a:lnTo>
                <a:cubicBezTo>
                  <a:pt x="2116017" y="0"/>
                  <a:pt x="2174429" y="58412"/>
                  <a:pt x="2174429" y="130466"/>
                </a:cubicBezTo>
                <a:lnTo>
                  <a:pt x="2174429" y="1174191"/>
                </a:lnTo>
                <a:cubicBezTo>
                  <a:pt x="2174429" y="1246245"/>
                  <a:pt x="2116017" y="1304657"/>
                  <a:pt x="2043963" y="1304657"/>
                </a:cubicBezTo>
                <a:lnTo>
                  <a:pt x="130466" y="1304657"/>
                </a:lnTo>
                <a:cubicBezTo>
                  <a:pt x="58412" y="1304657"/>
                  <a:pt x="0" y="1246245"/>
                  <a:pt x="0" y="1174191"/>
                </a:cubicBezTo>
                <a:lnTo>
                  <a:pt x="0" y="130466"/>
                </a:lnTo>
                <a:close/>
              </a:path>
            </a:pathLst>
          </a:custGeom>
          <a:solidFill>
            <a:srgbClr val="6600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942" tIns="163942" rIns="163942" bIns="16394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200" kern="1200" dirty="0">
                <a:latin typeface="Avenir Next" panose="020B0503020202020204"/>
              </a:rPr>
              <a:t>Recognise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C20A0E-9F35-5B2D-E7C3-97BFC94811D0}"/>
              </a:ext>
            </a:extLst>
          </p:cNvPr>
          <p:cNvSpPr/>
          <p:nvPr/>
        </p:nvSpPr>
        <p:spPr>
          <a:xfrm>
            <a:off x="7400657" y="3617959"/>
            <a:ext cx="460979" cy="539258"/>
          </a:xfrm>
          <a:custGeom>
            <a:avLst/>
            <a:gdLst>
              <a:gd name="connsiteX0" fmla="*/ 0 w 460979"/>
              <a:gd name="connsiteY0" fmla="*/ 107852 h 539258"/>
              <a:gd name="connsiteX1" fmla="*/ 230490 w 460979"/>
              <a:gd name="connsiteY1" fmla="*/ 107852 h 539258"/>
              <a:gd name="connsiteX2" fmla="*/ 230490 w 460979"/>
              <a:gd name="connsiteY2" fmla="*/ 0 h 539258"/>
              <a:gd name="connsiteX3" fmla="*/ 460979 w 460979"/>
              <a:gd name="connsiteY3" fmla="*/ 269629 h 539258"/>
              <a:gd name="connsiteX4" fmla="*/ 230490 w 460979"/>
              <a:gd name="connsiteY4" fmla="*/ 539258 h 539258"/>
              <a:gd name="connsiteX5" fmla="*/ 230490 w 460979"/>
              <a:gd name="connsiteY5" fmla="*/ 431406 h 539258"/>
              <a:gd name="connsiteX6" fmla="*/ 0 w 460979"/>
              <a:gd name="connsiteY6" fmla="*/ 431406 h 539258"/>
              <a:gd name="connsiteX7" fmla="*/ 0 w 460979"/>
              <a:gd name="connsiteY7" fmla="*/ 107852 h 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979" h="539258">
                <a:moveTo>
                  <a:pt x="0" y="107852"/>
                </a:moveTo>
                <a:lnTo>
                  <a:pt x="230490" y="107852"/>
                </a:lnTo>
                <a:lnTo>
                  <a:pt x="230490" y="0"/>
                </a:lnTo>
                <a:lnTo>
                  <a:pt x="460979" y="269629"/>
                </a:lnTo>
                <a:lnTo>
                  <a:pt x="230490" y="539258"/>
                </a:lnTo>
                <a:lnTo>
                  <a:pt x="230490" y="431406"/>
                </a:lnTo>
                <a:lnTo>
                  <a:pt x="0" y="431406"/>
                </a:lnTo>
                <a:lnTo>
                  <a:pt x="0" y="107852"/>
                </a:lnTo>
                <a:close/>
              </a:path>
            </a:pathLst>
          </a:custGeom>
          <a:solidFill>
            <a:srgbClr val="3B054F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7852" rIns="138294" bIns="10785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200" kern="1200">
              <a:latin typeface="Avenir Next" panose="020B050302020202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55BB967-F6E4-0743-BC38-29BA42F2BD38}"/>
              </a:ext>
            </a:extLst>
          </p:cNvPr>
          <p:cNvSpPr/>
          <p:nvPr/>
        </p:nvSpPr>
        <p:spPr>
          <a:xfrm>
            <a:off x="8052986" y="3235260"/>
            <a:ext cx="2174429" cy="1304657"/>
          </a:xfrm>
          <a:custGeom>
            <a:avLst/>
            <a:gdLst>
              <a:gd name="connsiteX0" fmla="*/ 0 w 2174429"/>
              <a:gd name="connsiteY0" fmla="*/ 130466 h 1304657"/>
              <a:gd name="connsiteX1" fmla="*/ 130466 w 2174429"/>
              <a:gd name="connsiteY1" fmla="*/ 0 h 1304657"/>
              <a:gd name="connsiteX2" fmla="*/ 2043963 w 2174429"/>
              <a:gd name="connsiteY2" fmla="*/ 0 h 1304657"/>
              <a:gd name="connsiteX3" fmla="*/ 2174429 w 2174429"/>
              <a:gd name="connsiteY3" fmla="*/ 130466 h 1304657"/>
              <a:gd name="connsiteX4" fmla="*/ 2174429 w 2174429"/>
              <a:gd name="connsiteY4" fmla="*/ 1174191 h 1304657"/>
              <a:gd name="connsiteX5" fmla="*/ 2043963 w 2174429"/>
              <a:gd name="connsiteY5" fmla="*/ 1304657 h 1304657"/>
              <a:gd name="connsiteX6" fmla="*/ 130466 w 2174429"/>
              <a:gd name="connsiteY6" fmla="*/ 1304657 h 1304657"/>
              <a:gd name="connsiteX7" fmla="*/ 0 w 2174429"/>
              <a:gd name="connsiteY7" fmla="*/ 1174191 h 1304657"/>
              <a:gd name="connsiteX8" fmla="*/ 0 w 2174429"/>
              <a:gd name="connsiteY8" fmla="*/ 130466 h 130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429" h="1304657">
                <a:moveTo>
                  <a:pt x="0" y="130466"/>
                </a:moveTo>
                <a:cubicBezTo>
                  <a:pt x="0" y="58412"/>
                  <a:pt x="58412" y="0"/>
                  <a:pt x="130466" y="0"/>
                </a:cubicBezTo>
                <a:lnTo>
                  <a:pt x="2043963" y="0"/>
                </a:lnTo>
                <a:cubicBezTo>
                  <a:pt x="2116017" y="0"/>
                  <a:pt x="2174429" y="58412"/>
                  <a:pt x="2174429" y="130466"/>
                </a:cubicBezTo>
                <a:lnTo>
                  <a:pt x="2174429" y="1174191"/>
                </a:lnTo>
                <a:cubicBezTo>
                  <a:pt x="2174429" y="1246245"/>
                  <a:pt x="2116017" y="1304657"/>
                  <a:pt x="2043963" y="1304657"/>
                </a:cubicBezTo>
                <a:lnTo>
                  <a:pt x="130466" y="1304657"/>
                </a:lnTo>
                <a:cubicBezTo>
                  <a:pt x="58412" y="1304657"/>
                  <a:pt x="0" y="1246245"/>
                  <a:pt x="0" y="1174191"/>
                </a:cubicBezTo>
                <a:lnTo>
                  <a:pt x="0" y="130466"/>
                </a:lnTo>
                <a:close/>
              </a:path>
            </a:pathLst>
          </a:custGeom>
          <a:solidFill>
            <a:srgbClr val="6600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942" tIns="163942" rIns="163942" bIns="16394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200" kern="1200" dirty="0">
                <a:latin typeface="Avenir Next" panose="020B0503020202020204"/>
              </a:rPr>
              <a:t>Predict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BA9ED-96E8-60FB-BF7B-135E6183F6EA}"/>
              </a:ext>
            </a:extLst>
          </p:cNvPr>
          <p:cNvSpPr txBox="1"/>
          <p:nvPr/>
        </p:nvSpPr>
        <p:spPr>
          <a:xfrm rot="2482286">
            <a:off x="1394219" y="2102029"/>
            <a:ext cx="2159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venir Next" panose="020B0503020202020204"/>
              </a:rPr>
              <a:t>Large </a:t>
            </a:r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d</a:t>
            </a:r>
            <a:r>
              <a:rPr lang="en-GB" sz="2800" dirty="0">
                <a:latin typeface="Avenir Next" panose="020B0503020202020204"/>
              </a:rPr>
              <a:t>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B4E5C-255D-4A9A-AD12-BC02D7224E97}"/>
              </a:ext>
            </a:extLst>
          </p:cNvPr>
          <p:cNvSpPr txBox="1"/>
          <p:nvPr/>
        </p:nvSpPr>
        <p:spPr>
          <a:xfrm rot="2482286">
            <a:off x="5152768" y="2257485"/>
            <a:ext cx="158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venir Next" panose="020B0503020202020204"/>
              </a:rPr>
              <a:t>New </a:t>
            </a:r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d</a:t>
            </a:r>
            <a:r>
              <a:rPr lang="en-GB" sz="2800" dirty="0">
                <a:latin typeface="Avenir Next" panose="020B0503020202020204"/>
              </a:rPr>
              <a:t>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8293D-33E8-2C7B-0557-524EFA3D5DE1}"/>
              </a:ext>
            </a:extLst>
          </p:cNvPr>
          <p:cNvSpPr txBox="1"/>
          <p:nvPr/>
        </p:nvSpPr>
        <p:spPr>
          <a:xfrm rot="19117714" flipH="1">
            <a:off x="8415983" y="2119493"/>
            <a:ext cx="1999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venir Next" panose="020B0503020202020204"/>
              </a:rPr>
              <a:t>Into a </a:t>
            </a:r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c</a:t>
            </a:r>
            <a:r>
              <a:rPr lang="en-GB" sz="2800" dirty="0">
                <a:latin typeface="Avenir Next" panose="020B0503020202020204"/>
              </a:rPr>
              <a:t>lass</a:t>
            </a:r>
          </a:p>
        </p:txBody>
      </p:sp>
    </p:spTree>
    <p:extLst>
      <p:ext uri="{BB962C8B-B14F-4D97-AF65-F5344CB8AC3E}">
        <p14:creationId xmlns:p14="http://schemas.microsoft.com/office/powerpoint/2010/main" val="3240265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8" grpId="0"/>
      <p:bldP spid="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Learning</a:t>
            </a:r>
            <a:r>
              <a:rPr lang="en-GB" dirty="0"/>
              <a:t>– Gradient Descent</a:t>
            </a:r>
            <a:endParaRPr lang="en-GB" dirty="0">
              <a:solidFill>
                <a:srgbClr val="66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/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Avenir Next" panose="020B0503020202020204"/>
                  </a:rPr>
                  <a:t>Gradually subtract the loss to each of the parameters: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𝑝𝑟𝑒𝑑𝑖𝑐𝑡𝑒𝑑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𝑝𝑟𝑒𝑑𝑖𝑐𝑡𝑒𝑑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blipFill>
                <a:blip r:embed="rId3"/>
                <a:stretch>
                  <a:fillRect l="-1069" t="-3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1FE5EF-2BC0-4178-6E70-5D8F5DEB9AD0}"/>
              </a:ext>
            </a:extLst>
          </p:cNvPr>
          <p:cNvSpPr txBox="1"/>
          <p:nvPr/>
        </p:nvSpPr>
        <p:spPr>
          <a:xfrm>
            <a:off x="1533053" y="3960746"/>
            <a:ext cx="912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Avenir Next" panose="020B0503020202020204"/>
              </a:rPr>
              <a:t>This</a:t>
            </a:r>
            <a:r>
              <a:rPr lang="es-ES" sz="2400" dirty="0">
                <a:latin typeface="Avenir Next" panose="020B0503020202020204"/>
              </a:rPr>
              <a:t> </a:t>
            </a:r>
            <a:r>
              <a:rPr lang="es-ES" sz="2400" dirty="0" err="1">
                <a:latin typeface="Avenir Next" panose="020B0503020202020204"/>
              </a:rPr>
              <a:t>is</a:t>
            </a:r>
            <a:r>
              <a:rPr lang="es-ES" sz="2400" dirty="0">
                <a:latin typeface="Avenir Next" panose="020B0503020202020204"/>
              </a:rPr>
              <a:t> done </a:t>
            </a:r>
            <a:r>
              <a:rPr lang="es-ES" sz="2400" dirty="0" err="1">
                <a:latin typeface="Avenir Next" panose="020B0503020202020204"/>
              </a:rPr>
              <a:t>via</a:t>
            </a:r>
            <a:r>
              <a:rPr lang="es-ES" sz="2400" dirty="0">
                <a:latin typeface="Avenir Next" panose="020B0503020202020204"/>
              </a:rPr>
              <a:t> a </a:t>
            </a:r>
            <a:r>
              <a:rPr lang="es-ES" sz="2400" dirty="0" err="1">
                <a:latin typeface="Avenir Next" panose="020B0503020202020204"/>
              </a:rPr>
              <a:t>specific</a:t>
            </a:r>
            <a:r>
              <a:rPr lang="es-ES" sz="2400" dirty="0">
                <a:latin typeface="Avenir Next" panose="020B0503020202020204"/>
              </a:rPr>
              <a:t> set </a:t>
            </a:r>
            <a:r>
              <a:rPr lang="es-ES" sz="2400" dirty="0" err="1">
                <a:latin typeface="Avenir Next" panose="020B0503020202020204"/>
              </a:rPr>
              <a:t>of</a:t>
            </a:r>
            <a:r>
              <a:rPr lang="es-ES" sz="2400" dirty="0">
                <a:latin typeface="Avenir Next" panose="020B0503020202020204"/>
              </a:rPr>
              <a:t> </a:t>
            </a:r>
            <a:r>
              <a:rPr lang="es-ES" sz="2400" dirty="0" err="1">
                <a:latin typeface="Avenir Next" panose="020B0503020202020204"/>
              </a:rPr>
              <a:t>steps</a:t>
            </a:r>
            <a:r>
              <a:rPr lang="es-ES" sz="2400" dirty="0">
                <a:latin typeface="Avenir Next" panose="020B0503020202020204"/>
              </a:rPr>
              <a:t>.</a:t>
            </a:r>
            <a:endParaRPr lang="en-GB" sz="2400" dirty="0">
              <a:latin typeface="Avenir Next" panose="020B05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3269626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Learning </a:t>
            </a:r>
            <a:r>
              <a:rPr lang="en-GB" dirty="0"/>
              <a:t>– final parameters</a:t>
            </a:r>
            <a:endParaRPr lang="en-GB" dirty="0">
              <a:solidFill>
                <a:srgbClr val="66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DC4CF9-EFE1-37A2-4686-43AC99028968}"/>
                  </a:ext>
                </a:extLst>
              </p:cNvPr>
              <p:cNvSpPr txBox="1"/>
              <p:nvPr/>
            </p:nvSpPr>
            <p:spPr>
              <a:xfrm>
                <a:off x="1236095" y="2442398"/>
                <a:ext cx="243055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800" b="0" i="1" dirty="0">
                  <a:solidFill>
                    <a:srgbClr val="660099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DC4CF9-EFE1-37A2-4686-43AC99028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95" y="2442398"/>
                <a:ext cx="2430559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035F6B-3584-995A-F4DC-C644283A12C2}"/>
                  </a:ext>
                </a:extLst>
              </p:cNvPr>
              <p:cNvSpPr txBox="1"/>
              <p:nvPr/>
            </p:nvSpPr>
            <p:spPr>
              <a:xfrm>
                <a:off x="8525346" y="2513316"/>
                <a:ext cx="243055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035F6B-3584-995A-F4DC-C644283A1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346" y="2513316"/>
                <a:ext cx="2430559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4BA0E7-4F06-46BF-DA72-766AF28D96B6}"/>
              </a:ext>
            </a:extLst>
          </p:cNvPr>
          <p:cNvGrpSpPr/>
          <p:nvPr/>
        </p:nvGrpSpPr>
        <p:grpSpPr>
          <a:xfrm>
            <a:off x="3422210" y="2160138"/>
            <a:ext cx="5423026" cy="2091350"/>
            <a:chOff x="3422210" y="2160138"/>
            <a:chExt cx="5423026" cy="209135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EAF9194-27DB-FD5E-BFA7-DF4E6E611CF8}"/>
                </a:ext>
              </a:extLst>
            </p:cNvPr>
            <p:cNvSpPr/>
            <p:nvPr/>
          </p:nvSpPr>
          <p:spPr>
            <a:xfrm>
              <a:off x="3422210" y="3023857"/>
              <a:ext cx="5423026" cy="405143"/>
            </a:xfrm>
            <a:prstGeom prst="rightArrow">
              <a:avLst/>
            </a:prstGeom>
            <a:solidFill>
              <a:srgbClr val="B348D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hought Bubble: Cloud 7">
              <a:extLst>
                <a:ext uri="{FF2B5EF4-FFF2-40B4-BE49-F238E27FC236}">
                  <a16:creationId xmlns:a16="http://schemas.microsoft.com/office/drawing/2014/main" id="{6987568F-8338-92B8-C8ED-1003929E0821}"/>
                </a:ext>
              </a:extLst>
            </p:cNvPr>
            <p:cNvSpPr/>
            <p:nvPr/>
          </p:nvSpPr>
          <p:spPr>
            <a:xfrm>
              <a:off x="4626619" y="2160138"/>
              <a:ext cx="3250194" cy="2091350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B348DA"/>
                  </a:solidFill>
                  <a:latin typeface="Avenir Next" panose="020B0503020202020204"/>
                </a:rPr>
                <a:t>MLE/GD</a:t>
              </a:r>
            </a:p>
          </p:txBody>
        </p:sp>
      </p:grp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5CBD59FE-BD9B-84DB-5578-E276F68BFA5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8077" l="4231" r="90000">
                        <a14:foregroundMark x1="8077" y1="90385" x2="8077" y2="90385"/>
                        <a14:foregroundMark x1="4231" y1="95385" x2="4231" y2="95385"/>
                        <a14:foregroundMark x1="8462" y1="98077" x2="8462" y2="98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26821">
            <a:off x="5661653" y="2662680"/>
            <a:ext cx="453632" cy="453632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DD9A8BE-285A-913C-ABC7-DB48A1DC86C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6324034" y="2599321"/>
            <a:ext cx="580349" cy="58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1280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Learning </a:t>
            </a:r>
            <a:r>
              <a:rPr lang="en-GB" dirty="0"/>
              <a:t>– ready</a:t>
            </a:r>
            <a:endParaRPr lang="en-GB" dirty="0">
              <a:solidFill>
                <a:srgbClr val="660099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EE8A39-E9C6-7186-64F5-527C4D277947}"/>
              </a:ext>
            </a:extLst>
          </p:cNvPr>
          <p:cNvGraphicFramePr>
            <a:graphicFrameLocks noGrp="1"/>
          </p:cNvGraphicFramePr>
          <p:nvPr/>
        </p:nvGraphicFramePr>
        <p:xfrm>
          <a:off x="643300" y="1479396"/>
          <a:ext cx="1720132" cy="2042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3207">
                  <a:extLst>
                    <a:ext uri="{9D8B030D-6E8A-4147-A177-3AD203B41FA5}">
                      <a16:colId xmlns:a16="http://schemas.microsoft.com/office/drawing/2014/main" val="52382488"/>
                    </a:ext>
                  </a:extLst>
                </a:gridCol>
                <a:gridCol w="746925">
                  <a:extLst>
                    <a:ext uri="{9D8B030D-6E8A-4147-A177-3AD203B41FA5}">
                      <a16:colId xmlns:a16="http://schemas.microsoft.com/office/drawing/2014/main" val="2397011003"/>
                    </a:ext>
                  </a:extLst>
                </a:gridCol>
              </a:tblGrid>
              <a:tr h="41485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Hours of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Hugs had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3242"/>
                  </a:ext>
                </a:extLst>
              </a:tr>
              <a:tr h="2440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58020"/>
                  </a:ext>
                </a:extLst>
              </a:tr>
              <a:tr h="2440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53424"/>
                  </a:ext>
                </a:extLst>
              </a:tr>
              <a:tr h="2440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53351"/>
                  </a:ext>
                </a:extLst>
              </a:tr>
              <a:tr h="2440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93149"/>
                  </a:ext>
                </a:extLst>
              </a:tr>
              <a:tr h="2440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999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7D3939-2AE1-137F-9B0C-7E5099707FE8}"/>
              </a:ext>
            </a:extLst>
          </p:cNvPr>
          <p:cNvGraphicFramePr>
            <a:graphicFrameLocks noGrp="1"/>
          </p:cNvGraphicFramePr>
          <p:nvPr/>
        </p:nvGraphicFramePr>
        <p:xfrm>
          <a:off x="5563044" y="1700838"/>
          <a:ext cx="1317112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7112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</a:tblGrid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CF07A91-7DCB-5AA4-A4F8-7108EE27231B}"/>
              </a:ext>
            </a:extLst>
          </p:cNvPr>
          <p:cNvGrpSpPr/>
          <p:nvPr/>
        </p:nvGrpSpPr>
        <p:grpSpPr>
          <a:xfrm>
            <a:off x="2458183" y="1681750"/>
            <a:ext cx="3010110" cy="1637452"/>
            <a:chOff x="3784349" y="2400394"/>
            <a:chExt cx="6192570" cy="259437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92D640D-F5E4-82B1-2F40-8BDA5AA459CF}"/>
                </a:ext>
              </a:extLst>
            </p:cNvPr>
            <p:cNvSpPr/>
            <p:nvPr/>
          </p:nvSpPr>
          <p:spPr>
            <a:xfrm>
              <a:off x="3784349" y="3594226"/>
              <a:ext cx="6192570" cy="570368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89BF1C-B659-E9DF-10DB-8DCF2B7FA1C4}"/>
                </a:ext>
              </a:extLst>
            </p:cNvPr>
            <p:cNvSpPr/>
            <p:nvPr/>
          </p:nvSpPr>
          <p:spPr>
            <a:xfrm>
              <a:off x="4264182" y="2769726"/>
              <a:ext cx="5124262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/>
                <p:nvPr/>
              </p:nvSpPr>
              <p:spPr>
                <a:xfrm>
                  <a:off x="4635375" y="3743748"/>
                  <a:ext cx="4841814" cy="2438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h𝑜𝑢𝑟𝑠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𝑠𝑙𝑒𝑒𝑝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h𝑢𝑔𝑠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h𝑎𝑑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×5 −25 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5375" y="3743748"/>
                  <a:ext cx="4841814" cy="243820"/>
                </a:xfrm>
                <a:prstGeom prst="rect">
                  <a:avLst/>
                </a:prstGeom>
                <a:blipFill>
                  <a:blip r:embed="rId3"/>
                  <a:stretch>
                    <a:fillRect l="-777" b="-36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77EFFA-1109-1909-9375-E187D7F90B10}"/>
                </a:ext>
              </a:extLst>
            </p:cNvPr>
            <p:cNvSpPr txBox="1"/>
            <p:nvPr/>
          </p:nvSpPr>
          <p:spPr>
            <a:xfrm>
              <a:off x="6020497" y="2400394"/>
              <a:ext cx="2272837" cy="390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7030A0"/>
                  </a:solidFill>
                </a:rPr>
                <a:t>LR’s component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EF89EC8-04B4-6BA5-4975-4DD25F3D8DAE}"/>
              </a:ext>
            </a:extLst>
          </p:cNvPr>
          <p:cNvGrpSpPr/>
          <p:nvPr/>
        </p:nvGrpSpPr>
        <p:grpSpPr>
          <a:xfrm>
            <a:off x="7018668" y="1673108"/>
            <a:ext cx="1222218" cy="1646094"/>
            <a:chOff x="4773789" y="2361070"/>
            <a:chExt cx="2861981" cy="2630861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C19CC72-5948-00FB-1955-44E211DA735A}"/>
                </a:ext>
              </a:extLst>
            </p:cNvPr>
            <p:cNvSpPr/>
            <p:nvPr/>
          </p:nvSpPr>
          <p:spPr>
            <a:xfrm>
              <a:off x="4773789" y="3692270"/>
              <a:ext cx="2861981" cy="570369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A770FA8-7481-652B-A720-B290B7F6B931}"/>
                </a:ext>
              </a:extLst>
            </p:cNvPr>
            <p:cNvSpPr/>
            <p:nvPr/>
          </p:nvSpPr>
          <p:spPr>
            <a:xfrm>
              <a:off x="5180092" y="2766890"/>
              <a:ext cx="1831819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A33FBF-A333-185B-56C4-66C1601D2A54}"/>
                    </a:ext>
                  </a:extLst>
                </p:cNvPr>
                <p:cNvSpPr txBox="1"/>
                <p:nvPr/>
              </p:nvSpPr>
              <p:spPr>
                <a:xfrm>
                  <a:off x="5341138" y="3666935"/>
                  <a:ext cx="1641091" cy="4895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sz="105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05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05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ES" sz="105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105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sz="105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105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A33FBF-A333-185B-56C4-66C1601D2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138" y="3666935"/>
                  <a:ext cx="1641091" cy="489546"/>
                </a:xfrm>
                <a:prstGeom prst="rect">
                  <a:avLst/>
                </a:prstGeom>
                <a:blipFill>
                  <a:blip r:embed="rId4"/>
                  <a:stretch>
                    <a:fillRect l="-3478" t="-1961" r="-870" b="-1372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AC93D6-1140-36DE-418D-E0D07D669A1D}"/>
                </a:ext>
              </a:extLst>
            </p:cNvPr>
            <p:cNvSpPr txBox="1"/>
            <p:nvPr/>
          </p:nvSpPr>
          <p:spPr>
            <a:xfrm>
              <a:off x="4858725" y="2361070"/>
              <a:ext cx="2692109" cy="405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rgbClr val="7030A0"/>
                  </a:solidFill>
                </a:rPr>
                <a:t>LR’s component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6A29B9C-4217-3D52-891C-0A5CD812890A}"/>
              </a:ext>
            </a:extLst>
          </p:cNvPr>
          <p:cNvGraphicFramePr>
            <a:graphicFrameLocks noGrp="1"/>
          </p:cNvGraphicFramePr>
          <p:nvPr/>
        </p:nvGraphicFramePr>
        <p:xfrm>
          <a:off x="8460173" y="1674914"/>
          <a:ext cx="2237897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32962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1838857339"/>
                    </a:ext>
                  </a:extLst>
                </a:gridCol>
              </a:tblGrid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Emotion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0.9933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Sad</a:t>
                      </a:r>
                    </a:p>
                  </a:txBody>
                  <a:tcPr>
                    <a:solidFill>
                      <a:srgbClr val="485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8*10^-7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Sad</a:t>
                      </a:r>
                    </a:p>
                  </a:txBody>
                  <a:tcPr>
                    <a:solidFill>
                      <a:srgbClr val="485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0.9975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3407922" y="3538799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7117519" y="3538799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485365" y="3574433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3035419" y="4245935"/>
            <a:ext cx="16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99"/>
                </a:solidFill>
                <a:latin typeface="Avenir Next" panose="020B0503020202020204"/>
              </a:rPr>
              <a:t>Linear Predictor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D24BD0-3A8C-4A45-CB8E-8D4CC35090FF}"/>
              </a:ext>
            </a:extLst>
          </p:cNvPr>
          <p:cNvSpPr txBox="1"/>
          <p:nvPr/>
        </p:nvSpPr>
        <p:spPr>
          <a:xfrm>
            <a:off x="6762705" y="424593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99"/>
                </a:solidFill>
                <a:latin typeface="Avenir Next" panose="020B0503020202020204"/>
              </a:rPr>
              <a:t>Sigmoid function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B8FCED-B2D3-97EE-8728-A7A9D341BF34}"/>
              </a:ext>
            </a:extLst>
          </p:cNvPr>
          <p:cNvSpPr txBox="1"/>
          <p:nvPr/>
        </p:nvSpPr>
        <p:spPr>
          <a:xfrm>
            <a:off x="9016696" y="5286770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99"/>
                </a:solidFill>
                <a:latin typeface="Avenir Next" panose="020B0503020202020204"/>
              </a:rPr>
              <a:t>Thresholding</a:t>
            </a:r>
          </a:p>
        </p:txBody>
      </p:sp>
    </p:spTree>
    <p:extLst>
      <p:ext uri="{BB962C8B-B14F-4D97-AF65-F5344CB8AC3E}">
        <p14:creationId xmlns:p14="http://schemas.microsoft.com/office/powerpoint/2010/main" val="1625328915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05BE1-034F-4DF7-B561-D4661EF99D54}"/>
              </a:ext>
            </a:extLst>
          </p:cNvPr>
          <p:cNvSpPr/>
          <p:nvPr/>
        </p:nvSpPr>
        <p:spPr>
          <a:xfrm>
            <a:off x="5126086" y="-464374"/>
            <a:ext cx="19398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1" cap="none" spc="0" dirty="0">
                <a:ln w="10160">
                  <a:noFill/>
                  <a:prstDash val="solid"/>
                </a:ln>
                <a:gradFill flip="none" rotWithShape="1">
                  <a:gsLst>
                    <a:gs pos="0">
                      <a:srgbClr val="660099">
                        <a:tint val="66000"/>
                        <a:satMod val="160000"/>
                      </a:srgbClr>
                    </a:gs>
                    <a:gs pos="50000">
                      <a:srgbClr val="660099">
                        <a:tint val="44500"/>
                        <a:satMod val="160000"/>
                      </a:srgbClr>
                    </a:gs>
                    <a:gs pos="100000">
                      <a:srgbClr val="66009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7EF65-9732-4B09-7935-BD9F876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43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A0E9-7075-B1C6-21D1-CE48B498A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EEG Feeling Emotions</a:t>
            </a:r>
          </a:p>
        </p:txBody>
      </p:sp>
    </p:spTree>
    <p:extLst>
      <p:ext uri="{BB962C8B-B14F-4D97-AF65-F5344CB8AC3E}">
        <p14:creationId xmlns:p14="http://schemas.microsoft.com/office/powerpoint/2010/main" val="338922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F9EB0-F75B-9ED0-1402-2E65D829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CCBD0A6-0F14-FBBC-2A52-125DE574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76" y="894588"/>
            <a:ext cx="5068824" cy="50688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AA14A3-89E1-F05F-B46D-B61AFF2F0BFD}"/>
              </a:ext>
            </a:extLst>
          </p:cNvPr>
          <p:cNvSpPr txBox="1"/>
          <p:nvPr/>
        </p:nvSpPr>
        <p:spPr>
          <a:xfrm>
            <a:off x="5870448" y="3044279"/>
            <a:ext cx="6099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https://bit.ly/3TjH5yK</a:t>
            </a:r>
          </a:p>
        </p:txBody>
      </p:sp>
    </p:spTree>
    <p:extLst>
      <p:ext uri="{BB962C8B-B14F-4D97-AF65-F5344CB8AC3E}">
        <p14:creationId xmlns:p14="http://schemas.microsoft.com/office/powerpoint/2010/main" val="2795599449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53B80-E20C-5240-0779-82332F9C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45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EBEC-995F-7D08-E522-16CE60FA12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 everyone!</a:t>
            </a:r>
          </a:p>
        </p:txBody>
      </p:sp>
    </p:spTree>
    <p:extLst>
      <p:ext uri="{BB962C8B-B14F-4D97-AF65-F5344CB8AC3E}">
        <p14:creationId xmlns:p14="http://schemas.microsoft.com/office/powerpoint/2010/main" val="8662225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Purpose </a:t>
            </a:r>
            <a:r>
              <a:rPr lang="en-GB" dirty="0"/>
              <a:t>- characteristics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0DF0EF5-5735-C086-6E7D-F4BB2131FEFA}"/>
              </a:ext>
            </a:extLst>
          </p:cNvPr>
          <p:cNvSpPr/>
          <p:nvPr/>
        </p:nvSpPr>
        <p:spPr>
          <a:xfrm>
            <a:off x="1694630" y="3168675"/>
            <a:ext cx="2595208" cy="1557125"/>
          </a:xfrm>
          <a:custGeom>
            <a:avLst/>
            <a:gdLst>
              <a:gd name="connsiteX0" fmla="*/ 0 w 2595208"/>
              <a:gd name="connsiteY0" fmla="*/ 0 h 1557125"/>
              <a:gd name="connsiteX1" fmla="*/ 2595208 w 2595208"/>
              <a:gd name="connsiteY1" fmla="*/ 0 h 1557125"/>
              <a:gd name="connsiteX2" fmla="*/ 2595208 w 2595208"/>
              <a:gd name="connsiteY2" fmla="*/ 1557125 h 1557125"/>
              <a:gd name="connsiteX3" fmla="*/ 0 w 2595208"/>
              <a:gd name="connsiteY3" fmla="*/ 1557125 h 1557125"/>
              <a:gd name="connsiteX4" fmla="*/ 0 w 2595208"/>
              <a:gd name="connsiteY4" fmla="*/ 0 h 155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5208" h="1557125">
                <a:moveTo>
                  <a:pt x="0" y="0"/>
                </a:moveTo>
                <a:lnTo>
                  <a:pt x="2595208" y="0"/>
                </a:lnTo>
                <a:lnTo>
                  <a:pt x="2595208" y="1557125"/>
                </a:lnTo>
                <a:lnTo>
                  <a:pt x="0" y="1557125"/>
                </a:lnTo>
                <a:lnTo>
                  <a:pt x="0" y="0"/>
                </a:lnTo>
                <a:close/>
              </a:path>
            </a:pathLst>
          </a:custGeom>
          <a:solidFill>
            <a:srgbClr val="6600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100" kern="1200" dirty="0">
                <a:latin typeface="Avenir Next" panose="020B0503020202020204"/>
              </a:rPr>
              <a:t>Supervised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BF58BCC-F805-D168-AEE6-9056EF424BBA}"/>
              </a:ext>
            </a:extLst>
          </p:cNvPr>
          <p:cNvSpPr/>
          <p:nvPr/>
        </p:nvSpPr>
        <p:spPr>
          <a:xfrm>
            <a:off x="7902162" y="3168674"/>
            <a:ext cx="2595208" cy="1557125"/>
          </a:xfrm>
          <a:custGeom>
            <a:avLst/>
            <a:gdLst>
              <a:gd name="connsiteX0" fmla="*/ 0 w 2595208"/>
              <a:gd name="connsiteY0" fmla="*/ 0 h 1557125"/>
              <a:gd name="connsiteX1" fmla="*/ 2595208 w 2595208"/>
              <a:gd name="connsiteY1" fmla="*/ 0 h 1557125"/>
              <a:gd name="connsiteX2" fmla="*/ 2595208 w 2595208"/>
              <a:gd name="connsiteY2" fmla="*/ 1557125 h 1557125"/>
              <a:gd name="connsiteX3" fmla="*/ 0 w 2595208"/>
              <a:gd name="connsiteY3" fmla="*/ 1557125 h 1557125"/>
              <a:gd name="connsiteX4" fmla="*/ 0 w 2595208"/>
              <a:gd name="connsiteY4" fmla="*/ 0 h 155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5208" h="1557125">
                <a:moveTo>
                  <a:pt x="0" y="0"/>
                </a:moveTo>
                <a:lnTo>
                  <a:pt x="2595208" y="0"/>
                </a:lnTo>
                <a:lnTo>
                  <a:pt x="2595208" y="1557125"/>
                </a:lnTo>
                <a:lnTo>
                  <a:pt x="0" y="1557125"/>
                </a:lnTo>
                <a:lnTo>
                  <a:pt x="0" y="0"/>
                </a:lnTo>
                <a:close/>
              </a:path>
            </a:pathLst>
          </a:custGeom>
          <a:solidFill>
            <a:srgbClr val="6600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100" kern="1200" dirty="0">
                <a:latin typeface="Avenir Next" panose="020B0503020202020204"/>
              </a:rPr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438968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6A4C95-D6A1-D51E-5CA5-382F988805A1}"/>
              </a:ext>
            </a:extLst>
          </p:cNvPr>
          <p:cNvSpPr/>
          <p:nvPr/>
        </p:nvSpPr>
        <p:spPr>
          <a:xfrm>
            <a:off x="5400767" y="3187569"/>
            <a:ext cx="1238062" cy="1720159"/>
          </a:xfrm>
          <a:prstGeom prst="rect">
            <a:avLst/>
          </a:prstGeom>
          <a:solidFill>
            <a:srgbClr val="B348DA"/>
          </a:solidFill>
          <a:ln>
            <a:solidFill>
              <a:srgbClr val="66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" panose="020B0503020202020204"/>
              </a:rPr>
              <a:t>LR </a:t>
            </a:r>
            <a:r>
              <a:rPr lang="en-GB" dirty="0">
                <a:solidFill>
                  <a:schemeClr val="tx1"/>
                </a:solidFill>
                <a:latin typeface="Avenir Next" panose="020B0503020202020204"/>
              </a:rPr>
              <a:t>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Purpose </a:t>
            </a:r>
            <a:r>
              <a:rPr lang="en-GB" dirty="0"/>
              <a:t>- visualisation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EB16453-5B61-8F03-3759-B2FA9EB2AA64}"/>
              </a:ext>
            </a:extLst>
          </p:cNvPr>
          <p:cNvSpPr/>
          <p:nvPr/>
        </p:nvSpPr>
        <p:spPr>
          <a:xfrm rot="5400000">
            <a:off x="5444903" y="2571934"/>
            <a:ext cx="1149790" cy="1238061"/>
          </a:xfrm>
          <a:prstGeom prst="chevron">
            <a:avLst/>
          </a:prstGeom>
          <a:solidFill>
            <a:srgbClr val="B348DA"/>
          </a:solidFill>
          <a:ln>
            <a:solidFill>
              <a:srgbClr val="66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Avenir Next" panose="020B0503020202020204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68EC8E-6C4E-2AF5-AF90-B483235798CC}"/>
              </a:ext>
            </a:extLst>
          </p:cNvPr>
          <p:cNvSpPr/>
          <p:nvPr/>
        </p:nvSpPr>
        <p:spPr>
          <a:xfrm>
            <a:off x="959667" y="2906162"/>
            <a:ext cx="2516864" cy="2516864"/>
          </a:xfrm>
          <a:prstGeom prst="ellipse">
            <a:avLst/>
          </a:prstGeom>
          <a:solidFill>
            <a:srgbClr val="FFF3A4">
              <a:alpha val="69804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venir Next" panose="020B0503020202020204"/>
              </a:rPr>
              <a:t>Happy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FA748C-0358-EC21-3EBA-1073055F5E67}"/>
              </a:ext>
            </a:extLst>
          </p:cNvPr>
          <p:cNvSpPr/>
          <p:nvPr/>
        </p:nvSpPr>
        <p:spPr>
          <a:xfrm>
            <a:off x="8563069" y="3058562"/>
            <a:ext cx="2516864" cy="2516864"/>
          </a:xfrm>
          <a:prstGeom prst="ellipse">
            <a:avLst/>
          </a:prstGeom>
          <a:solidFill>
            <a:srgbClr val="4858DA">
              <a:alpha val="69804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" panose="020B0503020202020204"/>
              </a:rPr>
              <a:t>Sad</a:t>
            </a:r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3DA81304-90A8-61EF-47F0-0D5D99B3DA5F}"/>
              </a:ext>
            </a:extLst>
          </p:cNvPr>
          <p:cNvSpPr/>
          <p:nvPr/>
        </p:nvSpPr>
        <p:spPr>
          <a:xfrm>
            <a:off x="5499671" y="1199893"/>
            <a:ext cx="406788" cy="40678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4C0950FB-8196-A9DE-BE07-DEC6EFDB1BF6}"/>
              </a:ext>
            </a:extLst>
          </p:cNvPr>
          <p:cNvSpPr/>
          <p:nvPr/>
        </p:nvSpPr>
        <p:spPr>
          <a:xfrm>
            <a:off x="6096000" y="2009678"/>
            <a:ext cx="406788" cy="40678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" panose="020B0503020202020204"/>
            </a:endParaRPr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938B9427-2870-956B-5AE9-3A272D047395}"/>
              </a:ext>
            </a:extLst>
          </p:cNvPr>
          <p:cNvSpPr/>
          <p:nvPr/>
        </p:nvSpPr>
        <p:spPr>
          <a:xfrm>
            <a:off x="5499671" y="2044569"/>
            <a:ext cx="406788" cy="40678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" panose="020B0503020202020204"/>
            </a:endParaRPr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EE35CBBE-2409-8843-7A0A-75DC9A7D2A07}"/>
              </a:ext>
            </a:extLst>
          </p:cNvPr>
          <p:cNvSpPr/>
          <p:nvPr/>
        </p:nvSpPr>
        <p:spPr>
          <a:xfrm>
            <a:off x="5391048" y="1622231"/>
            <a:ext cx="406788" cy="40678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" panose="020B0503020202020204"/>
            </a:endParaRPr>
          </a:p>
        </p:txBody>
      </p:sp>
      <p:sp>
        <p:nvSpPr>
          <p:cNvPr id="43" name="Smiley Face 42">
            <a:extLst>
              <a:ext uri="{FF2B5EF4-FFF2-40B4-BE49-F238E27FC236}">
                <a16:creationId xmlns:a16="http://schemas.microsoft.com/office/drawing/2014/main" id="{5AD2366F-FAEF-519B-0310-7DCC59FE0EFE}"/>
              </a:ext>
            </a:extLst>
          </p:cNvPr>
          <p:cNvSpPr/>
          <p:nvPr/>
        </p:nvSpPr>
        <p:spPr>
          <a:xfrm>
            <a:off x="5816404" y="2337859"/>
            <a:ext cx="406788" cy="406788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" panose="020B0503020202020204"/>
            </a:endParaRPr>
          </a:p>
        </p:txBody>
      </p:sp>
      <p:sp>
        <p:nvSpPr>
          <p:cNvPr id="44" name="Smiley Face 43">
            <a:extLst>
              <a:ext uri="{FF2B5EF4-FFF2-40B4-BE49-F238E27FC236}">
                <a16:creationId xmlns:a16="http://schemas.microsoft.com/office/drawing/2014/main" id="{81552D0B-E66F-D1D5-664A-F63B8D58916A}"/>
              </a:ext>
            </a:extLst>
          </p:cNvPr>
          <p:cNvSpPr/>
          <p:nvPr/>
        </p:nvSpPr>
        <p:spPr>
          <a:xfrm>
            <a:off x="5783199" y="1756883"/>
            <a:ext cx="406788" cy="406788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" panose="020B0503020202020204"/>
            </a:endParaRPr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9A1E9478-1BBA-FDE4-A24A-BC939EDF06DD}"/>
              </a:ext>
            </a:extLst>
          </p:cNvPr>
          <p:cNvSpPr/>
          <p:nvPr/>
        </p:nvSpPr>
        <p:spPr>
          <a:xfrm>
            <a:off x="6172767" y="1528950"/>
            <a:ext cx="406788" cy="406788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" panose="020B0503020202020204"/>
            </a:endParaRPr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F9DD7D5A-E5DB-C1EF-B5E1-B3BBC772AB16}"/>
              </a:ext>
            </a:extLst>
          </p:cNvPr>
          <p:cNvSpPr/>
          <p:nvPr/>
        </p:nvSpPr>
        <p:spPr>
          <a:xfrm>
            <a:off x="5957736" y="1131620"/>
            <a:ext cx="406788" cy="406788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733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5.55112E-17 0.16667 C 5.55112E-17 0.24144 -0.08958 0.33357 -0.16224 0.33357 L -0.32448 0.3335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24" y="1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3A4"/>
                                      </p:to>
                                    </p:animClr>
                                    <p:set>
                                      <p:cBhvr>
                                        <p:cTn id="9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1.66667E-6 0.16018 C 1.66667E-6 0.23194 0.07552 0.3206 0.13698 0.3206 L 0.27409 0.3206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601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858DA"/>
                                      </p:to>
                                    </p:animClr>
                                    <p:set>
                                      <p:cBhvr>
                                        <p:cTn id="16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3.33333E-6 0.18333 C 3.33333E-6 0.2655 0.09557 0.36689 0.17317 0.36689 L 0.34674 0.36689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31" y="1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858DA"/>
                                      </p:to>
                                    </p:animClr>
                                    <p:set>
                                      <p:cBhvr>
                                        <p:cTn id="23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3.54167E-6 0.1831 C 3.54167E-6 0.26551 -0.10638 0.3669 -0.19271 0.3669 L -0.38529 0.3669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1" y="18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3A4"/>
                                      </p:to>
                                    </p:animClr>
                                    <p:set>
                                      <p:cBhvr>
                                        <p:cTn id="3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4.16667E-6 0.24838 C -4.16667E-6 0.35973 0.10625 0.49723 0.19297 0.49723 L 0.3862 0.4972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10" y="2486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858DA"/>
                                      </p:to>
                                    </p:animClr>
                                    <p:set>
                                      <p:cBhvr>
                                        <p:cTn id="37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3.33333E-6 0.1831 C 3.33333E-6 0.26551 -0.07591 0.36689 -0.1375 0.36689 L -0.27487 0.36689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1833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3A4"/>
                                      </p:to>
                                    </p:animClr>
                                    <p:set>
                                      <p:cBhvr>
                                        <p:cTn id="44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1.66667E-6 0.25532 C 1.66667E-6 0.36991 0.09258 0.51088 0.16784 0.51088 L 0.33581 0.51088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4" y="2553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858DA"/>
                                      </p:to>
                                    </p:animClr>
                                    <p:set>
                                      <p:cBhvr>
                                        <p:cTn id="51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1.45833E-6 0.24467 C 1.45833E-6 0.35439 -0.06966 0.48981 -0.12604 0.48981 L -0.25208 0.48981 " pathEditMode="relative" rAng="0" ptsTypes="AAAA">
                                      <p:cBhvr>
                                        <p:cTn id="5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2449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3A4"/>
                                      </p:to>
                                    </p:animClr>
                                    <p:set>
                                      <p:cBhvr>
                                        <p:cTn id="58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4E74F3-3C19-CC6C-1911-6CC42CAED6C4}"/>
              </a:ext>
            </a:extLst>
          </p:cNvPr>
          <p:cNvSpPr/>
          <p:nvPr/>
        </p:nvSpPr>
        <p:spPr>
          <a:xfrm>
            <a:off x="5126086" y="-464374"/>
            <a:ext cx="19398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1" dirty="0">
                <a:ln w="10160">
                  <a:noFill/>
                  <a:prstDash val="solid"/>
                </a:ln>
                <a:gradFill flip="none" rotWithShape="1">
                  <a:gsLst>
                    <a:gs pos="0">
                      <a:srgbClr val="660099">
                        <a:tint val="66000"/>
                        <a:satMod val="160000"/>
                      </a:srgbClr>
                    </a:gs>
                    <a:gs pos="50000">
                      <a:srgbClr val="660099">
                        <a:tint val="44500"/>
                        <a:satMod val="160000"/>
                      </a:srgbClr>
                    </a:gs>
                    <a:gs pos="100000">
                      <a:srgbClr val="66009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sz="50000" b="1" cap="none" spc="0" dirty="0">
              <a:ln w="10160">
                <a:noFill/>
                <a:prstDash val="solid"/>
              </a:ln>
              <a:gradFill flip="none" rotWithShape="1">
                <a:gsLst>
                  <a:gs pos="0">
                    <a:srgbClr val="660099">
                      <a:tint val="66000"/>
                      <a:satMod val="160000"/>
                    </a:srgbClr>
                  </a:gs>
                  <a:gs pos="50000">
                    <a:srgbClr val="660099">
                      <a:tint val="44500"/>
                      <a:satMod val="160000"/>
                    </a:srgbClr>
                  </a:gs>
                  <a:gs pos="100000">
                    <a:srgbClr val="66009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7EF65-9732-4B09-7935-BD9F876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A0E9-7075-B1C6-21D1-CE48B498A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How does LR work?</a:t>
            </a:r>
          </a:p>
        </p:txBody>
      </p:sp>
    </p:spTree>
    <p:extLst>
      <p:ext uri="{BB962C8B-B14F-4D97-AF65-F5344CB8AC3E}">
        <p14:creationId xmlns:p14="http://schemas.microsoft.com/office/powerpoint/2010/main" val="178433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Approach </a:t>
            </a:r>
            <a:r>
              <a:rPr lang="en-GB" dirty="0"/>
              <a:t>– convert into a value in regression line</a:t>
            </a:r>
            <a:endParaRPr lang="en-GB" dirty="0">
              <a:solidFill>
                <a:srgbClr val="660099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EE8A39-E9C6-7186-64F5-527C4D277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50813"/>
              </p:ext>
            </p:extLst>
          </p:nvPr>
        </p:nvGraphicFramePr>
        <p:xfrm>
          <a:off x="643300" y="2769729"/>
          <a:ext cx="3033246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16134">
                  <a:extLst>
                    <a:ext uri="{9D8B030D-6E8A-4147-A177-3AD203B41FA5}">
                      <a16:colId xmlns:a16="http://schemas.microsoft.com/office/drawing/2014/main" val="52382488"/>
                    </a:ext>
                  </a:extLst>
                </a:gridCol>
                <a:gridCol w="1317112">
                  <a:extLst>
                    <a:ext uri="{9D8B030D-6E8A-4147-A177-3AD203B41FA5}">
                      <a16:colId xmlns:a16="http://schemas.microsoft.com/office/drawing/2014/main" val="2397011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Hours of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Hugs had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5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5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5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999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7D3939-2AE1-137F-9B0C-7E5099707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30878"/>
              </p:ext>
            </p:extLst>
          </p:nvPr>
        </p:nvGraphicFramePr>
        <p:xfrm>
          <a:off x="10154216" y="2769729"/>
          <a:ext cx="1317112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7112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CF07A91-7DCB-5AA4-A4F8-7108EE27231B}"/>
              </a:ext>
            </a:extLst>
          </p:cNvPr>
          <p:cNvGrpSpPr/>
          <p:nvPr/>
        </p:nvGrpSpPr>
        <p:grpSpPr>
          <a:xfrm>
            <a:off x="3784349" y="2400394"/>
            <a:ext cx="6192570" cy="2594373"/>
            <a:chOff x="3784349" y="2400394"/>
            <a:chExt cx="6192570" cy="259437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92D640D-F5E4-82B1-2F40-8BDA5AA459CF}"/>
                </a:ext>
              </a:extLst>
            </p:cNvPr>
            <p:cNvSpPr/>
            <p:nvPr/>
          </p:nvSpPr>
          <p:spPr>
            <a:xfrm>
              <a:off x="3784349" y="3594226"/>
              <a:ext cx="6192570" cy="570368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89BF1C-B659-E9DF-10DB-8DCF2B7FA1C4}"/>
                </a:ext>
              </a:extLst>
            </p:cNvPr>
            <p:cNvSpPr/>
            <p:nvPr/>
          </p:nvSpPr>
          <p:spPr>
            <a:xfrm>
              <a:off x="4264182" y="2769726"/>
              <a:ext cx="5124262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/>
                <p:nvPr/>
              </p:nvSpPr>
              <p:spPr>
                <a:xfrm>
                  <a:off x="4635375" y="3743749"/>
                  <a:ext cx="42374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h𝑜𝑢𝑟𝑠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𝑠𝑙𝑒𝑒𝑝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h𝑢𝑔𝑠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h𝑎𝑑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×5 −25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5375" y="3743749"/>
                  <a:ext cx="423744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18" b="-347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77EFFA-1109-1909-9375-E187D7F90B10}"/>
                </a:ext>
              </a:extLst>
            </p:cNvPr>
            <p:cNvSpPr txBox="1"/>
            <p:nvPr/>
          </p:nvSpPr>
          <p:spPr>
            <a:xfrm>
              <a:off x="6020497" y="2400394"/>
              <a:ext cx="1467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LR’s 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8383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Approach </a:t>
            </a:r>
            <a:r>
              <a:rPr lang="en-GB" dirty="0"/>
              <a:t>– convert to sigmoid values</a:t>
            </a:r>
            <a:endParaRPr lang="en-GB" dirty="0">
              <a:solidFill>
                <a:srgbClr val="66009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7D3939-2AE1-137F-9B0C-7E5099707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63830"/>
              </p:ext>
            </p:extLst>
          </p:nvPr>
        </p:nvGraphicFramePr>
        <p:xfrm>
          <a:off x="1285469" y="2766890"/>
          <a:ext cx="1317112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7112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7DB0459-AD68-0D16-52E4-32128D485134}"/>
              </a:ext>
            </a:extLst>
          </p:cNvPr>
          <p:cNvGrpSpPr/>
          <p:nvPr/>
        </p:nvGrpSpPr>
        <p:grpSpPr>
          <a:xfrm>
            <a:off x="3277355" y="2374882"/>
            <a:ext cx="5676522" cy="2617049"/>
            <a:chOff x="3277355" y="2374882"/>
            <a:chExt cx="5676522" cy="2617049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92D640D-F5E4-82B1-2F40-8BDA5AA459CF}"/>
                </a:ext>
              </a:extLst>
            </p:cNvPr>
            <p:cNvSpPr/>
            <p:nvPr/>
          </p:nvSpPr>
          <p:spPr>
            <a:xfrm>
              <a:off x="3277355" y="3692270"/>
              <a:ext cx="5676522" cy="570368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89BF1C-B659-E9DF-10DB-8DCF2B7FA1C4}"/>
                </a:ext>
              </a:extLst>
            </p:cNvPr>
            <p:cNvSpPr/>
            <p:nvPr/>
          </p:nvSpPr>
          <p:spPr>
            <a:xfrm>
              <a:off x="5180091" y="2766890"/>
              <a:ext cx="1831818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/>
                <p:nvPr/>
              </p:nvSpPr>
              <p:spPr>
                <a:xfrm>
                  <a:off x="5617409" y="3714946"/>
                  <a:ext cx="1195584" cy="525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E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409" y="3714946"/>
                  <a:ext cx="1195584" cy="5250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77EFFA-1109-1909-9375-E187D7F90B10}"/>
                </a:ext>
              </a:extLst>
            </p:cNvPr>
            <p:cNvSpPr txBox="1"/>
            <p:nvPr/>
          </p:nvSpPr>
          <p:spPr>
            <a:xfrm>
              <a:off x="5420687" y="2374882"/>
              <a:ext cx="1467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LR’s content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AF65F73-1D3B-DE22-C4C6-1A84B52C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78901"/>
              </p:ext>
            </p:extLst>
          </p:nvPr>
        </p:nvGraphicFramePr>
        <p:xfrm>
          <a:off x="9459238" y="2739234"/>
          <a:ext cx="1831818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31818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Sigmoid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0.0064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8*10^-7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4808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1614</Words>
  <Application>Microsoft Office PowerPoint</Application>
  <PresentationFormat>Widescreen</PresentationFormat>
  <Paragraphs>441</Paragraphs>
  <Slides>45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Avenir Book</vt:lpstr>
      <vt:lpstr>Avenir Medium</vt:lpstr>
      <vt:lpstr>Avenir Next</vt:lpstr>
      <vt:lpstr>System Font Regular</vt:lpstr>
      <vt:lpstr>Arial</vt:lpstr>
      <vt:lpstr>Calibri</vt:lpstr>
      <vt:lpstr>Cambria Math</vt:lpstr>
      <vt:lpstr>Helvetica</vt:lpstr>
      <vt:lpstr>Trebuchet MS</vt:lpstr>
      <vt:lpstr>Office Theme</vt:lpstr>
      <vt:lpstr>Logistic Regression</vt:lpstr>
      <vt:lpstr>PowerPoint Presentation</vt:lpstr>
      <vt:lpstr>PowerPoint Presentation</vt:lpstr>
      <vt:lpstr>LR’s Purpose – machine learning model</vt:lpstr>
      <vt:lpstr>LR’s Purpose - characteristics</vt:lpstr>
      <vt:lpstr>LR’s Purpose - visualisation</vt:lpstr>
      <vt:lpstr>PowerPoint Presentation</vt:lpstr>
      <vt:lpstr>LR’s Approach – convert into a value in regression line</vt:lpstr>
      <vt:lpstr>LR’s Approach – convert to sigmoid values</vt:lpstr>
      <vt:lpstr>LR’s Approach – visualise sigmoid values</vt:lpstr>
      <vt:lpstr>LR’s Approach – classify to a function</vt:lpstr>
      <vt:lpstr>PowerPoint Presentation</vt:lpstr>
      <vt:lpstr>LR’s Implementation – revision to LR’s components</vt:lpstr>
      <vt:lpstr>LR’s Implementation – linear predictor</vt:lpstr>
      <vt:lpstr>LR’s Implementation – linear predictor</vt:lpstr>
      <vt:lpstr>LR’s Implementation – linear predictor</vt:lpstr>
      <vt:lpstr>LR’s Implementation – linear predictor</vt:lpstr>
      <vt:lpstr>LR’s Implementation – linear predictor</vt:lpstr>
      <vt:lpstr>LR’s Implementation – sigmoid function</vt:lpstr>
      <vt:lpstr>LR’s Implementation – sigmoid function</vt:lpstr>
      <vt:lpstr>LR’s Implementation – sigmoid function</vt:lpstr>
      <vt:lpstr>LR’s Implementation – sigmoid function</vt:lpstr>
      <vt:lpstr>LR’s Implementation – sigmoid function</vt:lpstr>
      <vt:lpstr>LR’s Implementation – sigmoid function</vt:lpstr>
      <vt:lpstr>LR’s Implementation – sigmoid function</vt:lpstr>
      <vt:lpstr>LR’s Implementation – thresholding</vt:lpstr>
      <vt:lpstr>LR’s Implementation – thresholding</vt:lpstr>
      <vt:lpstr>LR’s Implementation – thresholding</vt:lpstr>
      <vt:lpstr>PowerPoint Presentation</vt:lpstr>
      <vt:lpstr>LR’s Learning</vt:lpstr>
      <vt:lpstr>LR’s Learning – types of learning</vt:lpstr>
      <vt:lpstr>LR’s Learning – difference between MLE and GD</vt:lpstr>
      <vt:lpstr>LR’s Learning – difference between MLE and GD</vt:lpstr>
      <vt:lpstr>LR’s Learning – difference between MLE and GD</vt:lpstr>
      <vt:lpstr>LR’s Learning – loss function</vt:lpstr>
      <vt:lpstr>LR’s Learning – loss function</vt:lpstr>
      <vt:lpstr>LR’s Learning – loss function</vt:lpstr>
      <vt:lpstr>LR’s Learning – loss function</vt:lpstr>
      <vt:lpstr>LR’s Learning– Maximum Likelihood Estimation</vt:lpstr>
      <vt:lpstr>LR’s Learning– Gradient Descent</vt:lpstr>
      <vt:lpstr>LR’s Learning – final parameters</vt:lpstr>
      <vt:lpstr>LR’s Learning – ready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MUDSS Workshop Template</dc:title>
  <dc:creator>Yi Lu</dc:creator>
  <cp:lastModifiedBy>Lifeng Qiu</cp:lastModifiedBy>
  <cp:revision>17</cp:revision>
  <dcterms:created xsi:type="dcterms:W3CDTF">2022-09-16T09:57:20Z</dcterms:created>
  <dcterms:modified xsi:type="dcterms:W3CDTF">2022-11-07T20:11:22Z</dcterms:modified>
</cp:coreProperties>
</file>