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1.xml" ContentType="application/vnd.openxmlformats-officedocument.themeOverr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27" r:id="rId1"/>
  </p:sldMasterIdLst>
  <p:notesMasterIdLst>
    <p:notesMasterId r:id="rId120"/>
  </p:notesMasterIdLst>
  <p:handoutMasterIdLst>
    <p:handoutMasterId r:id="rId121"/>
  </p:handoutMasterIdLst>
  <p:sldIdLst>
    <p:sldId id="580" r:id="rId2"/>
    <p:sldId id="579" r:id="rId3"/>
    <p:sldId id="719" r:id="rId4"/>
    <p:sldId id="724" r:id="rId5"/>
    <p:sldId id="732" r:id="rId6"/>
    <p:sldId id="733" r:id="rId7"/>
    <p:sldId id="734" r:id="rId8"/>
    <p:sldId id="712" r:id="rId9"/>
    <p:sldId id="642" r:id="rId10"/>
    <p:sldId id="522" r:id="rId11"/>
    <p:sldId id="739" r:id="rId12"/>
    <p:sldId id="584" r:id="rId13"/>
    <p:sldId id="736" r:id="rId14"/>
    <p:sldId id="737" r:id="rId15"/>
    <p:sldId id="738" r:id="rId16"/>
    <p:sldId id="643" r:id="rId17"/>
    <p:sldId id="588" r:id="rId18"/>
    <p:sldId id="591" r:id="rId19"/>
    <p:sldId id="636" r:id="rId20"/>
    <p:sldId id="597" r:id="rId21"/>
    <p:sldId id="748" r:id="rId22"/>
    <p:sldId id="749" r:id="rId23"/>
    <p:sldId id="750" r:id="rId24"/>
    <p:sldId id="751" r:id="rId25"/>
    <p:sldId id="752" r:id="rId26"/>
    <p:sldId id="644" r:id="rId27"/>
    <p:sldId id="600" r:id="rId28"/>
    <p:sldId id="601" r:id="rId29"/>
    <p:sldId id="602" r:id="rId30"/>
    <p:sldId id="603" r:id="rId31"/>
    <p:sldId id="604" r:id="rId32"/>
    <p:sldId id="605" r:id="rId33"/>
    <p:sldId id="606" r:id="rId34"/>
    <p:sldId id="607" r:id="rId35"/>
    <p:sldId id="608" r:id="rId36"/>
    <p:sldId id="740" r:id="rId37"/>
    <p:sldId id="609" r:id="rId38"/>
    <p:sldId id="610" r:id="rId39"/>
    <p:sldId id="727" r:id="rId40"/>
    <p:sldId id="728" r:id="rId41"/>
    <p:sldId id="611" r:id="rId42"/>
    <p:sldId id="613" r:id="rId43"/>
    <p:sldId id="744" r:id="rId44"/>
    <p:sldId id="615" r:id="rId45"/>
    <p:sldId id="645" r:id="rId46"/>
    <p:sldId id="720" r:id="rId47"/>
    <p:sldId id="618" r:id="rId48"/>
    <p:sldId id="619" r:id="rId49"/>
    <p:sldId id="620" r:id="rId50"/>
    <p:sldId id="745" r:id="rId51"/>
    <p:sldId id="623" r:id="rId52"/>
    <p:sldId id="626" r:id="rId53"/>
    <p:sldId id="753" r:id="rId54"/>
    <p:sldId id="754" r:id="rId55"/>
    <p:sldId id="755" r:id="rId56"/>
    <p:sldId id="621" r:id="rId57"/>
    <p:sldId id="646" r:id="rId58"/>
    <p:sldId id="703" r:id="rId59"/>
    <p:sldId id="659" r:id="rId60"/>
    <p:sldId id="632" r:id="rId61"/>
    <p:sldId id="725" r:id="rId62"/>
    <p:sldId id="704" r:id="rId63"/>
    <p:sldId id="649" r:id="rId64"/>
    <p:sldId id="693" r:id="rId65"/>
    <p:sldId id="697" r:id="rId66"/>
    <p:sldId id="698" r:id="rId67"/>
    <p:sldId id="655" r:id="rId68"/>
    <p:sldId id="707" r:id="rId69"/>
    <p:sldId id="476" r:id="rId70"/>
    <p:sldId id="699" r:id="rId71"/>
    <p:sldId id="477" r:id="rId72"/>
    <p:sldId id="478" r:id="rId73"/>
    <p:sldId id="518" r:id="rId74"/>
    <p:sldId id="519" r:id="rId75"/>
    <p:sldId id="452" r:id="rId76"/>
    <p:sldId id="578" r:id="rId77"/>
    <p:sldId id="715" r:id="rId78"/>
    <p:sldId id="716" r:id="rId79"/>
    <p:sldId id="717" r:id="rId80"/>
    <p:sldId id="730" r:id="rId81"/>
    <p:sldId id="731" r:id="rId82"/>
    <p:sldId id="723" r:id="rId83"/>
    <p:sldId id="722" r:id="rId84"/>
    <p:sldId id="721" r:id="rId85"/>
    <p:sldId id="661" r:id="rId86"/>
    <p:sldId id="662" r:id="rId87"/>
    <p:sldId id="663" r:id="rId88"/>
    <p:sldId id="664" r:id="rId89"/>
    <p:sldId id="665" r:id="rId90"/>
    <p:sldId id="666" r:id="rId91"/>
    <p:sldId id="667" r:id="rId92"/>
    <p:sldId id="668" r:id="rId93"/>
    <p:sldId id="669" r:id="rId94"/>
    <p:sldId id="670" r:id="rId95"/>
    <p:sldId id="671" r:id="rId96"/>
    <p:sldId id="672" r:id="rId97"/>
    <p:sldId id="673" r:id="rId98"/>
    <p:sldId id="674" r:id="rId99"/>
    <p:sldId id="675" r:id="rId100"/>
    <p:sldId id="676" r:id="rId101"/>
    <p:sldId id="677" r:id="rId102"/>
    <p:sldId id="678" r:id="rId103"/>
    <p:sldId id="679" r:id="rId104"/>
    <p:sldId id="680" r:id="rId105"/>
    <p:sldId id="681" r:id="rId106"/>
    <p:sldId id="682" r:id="rId107"/>
    <p:sldId id="683" r:id="rId108"/>
    <p:sldId id="684" r:id="rId109"/>
    <p:sldId id="685" r:id="rId110"/>
    <p:sldId id="686" r:id="rId111"/>
    <p:sldId id="687" r:id="rId112"/>
    <p:sldId id="688" r:id="rId113"/>
    <p:sldId id="689" r:id="rId114"/>
    <p:sldId id="690" r:id="rId115"/>
    <p:sldId id="691" r:id="rId116"/>
    <p:sldId id="708" r:id="rId117"/>
    <p:sldId id="709" r:id="rId118"/>
    <p:sldId id="710" r:id="rId119"/>
  </p:sldIdLst>
  <p:sldSz cx="9144000" cy="6858000" type="screen4x3"/>
  <p:notesSz cx="7150100" cy="9448800"/>
  <p:custShowLst>
    <p:custShow name="cluster" id="0">
      <p:sldLst/>
    </p:custShow>
    <p:custShow name="Parallel Studio" id="1">
      <p:sldLst/>
    </p:custShow>
  </p:custShowLst>
  <p:defaultTextStyle>
    <a:defPPr>
      <a:defRPr lang="en-US"/>
    </a:defPPr>
    <a:lvl1pPr algn="ctr" rtl="0" fontAlgn="base">
      <a:spcBef>
        <a:spcPct val="0"/>
      </a:spcBef>
      <a:spcAft>
        <a:spcPct val="0"/>
      </a:spcAft>
      <a:defRPr sz="2000" kern="1200">
        <a:solidFill>
          <a:schemeClr val="tx1"/>
        </a:solidFill>
        <a:latin typeface="Verdana" pitchFamily="34" charset="0"/>
        <a:ea typeface="+mn-ea"/>
        <a:cs typeface="Arial" charset="0"/>
      </a:defRPr>
    </a:lvl1pPr>
    <a:lvl2pPr marL="457200" algn="ctr" rtl="0" fontAlgn="base">
      <a:spcBef>
        <a:spcPct val="0"/>
      </a:spcBef>
      <a:spcAft>
        <a:spcPct val="0"/>
      </a:spcAft>
      <a:defRPr sz="2000" kern="1200">
        <a:solidFill>
          <a:schemeClr val="tx1"/>
        </a:solidFill>
        <a:latin typeface="Verdana" pitchFamily="34" charset="0"/>
        <a:ea typeface="+mn-ea"/>
        <a:cs typeface="Arial" charset="0"/>
      </a:defRPr>
    </a:lvl2pPr>
    <a:lvl3pPr marL="914400" algn="ctr" rtl="0" fontAlgn="base">
      <a:spcBef>
        <a:spcPct val="0"/>
      </a:spcBef>
      <a:spcAft>
        <a:spcPct val="0"/>
      </a:spcAft>
      <a:defRPr sz="2000" kern="1200">
        <a:solidFill>
          <a:schemeClr val="tx1"/>
        </a:solidFill>
        <a:latin typeface="Verdana" pitchFamily="34" charset="0"/>
        <a:ea typeface="+mn-ea"/>
        <a:cs typeface="Arial" charset="0"/>
      </a:defRPr>
    </a:lvl3pPr>
    <a:lvl4pPr marL="1371600" algn="ctr" rtl="0" fontAlgn="base">
      <a:spcBef>
        <a:spcPct val="0"/>
      </a:spcBef>
      <a:spcAft>
        <a:spcPct val="0"/>
      </a:spcAft>
      <a:defRPr sz="2000" kern="1200">
        <a:solidFill>
          <a:schemeClr val="tx1"/>
        </a:solidFill>
        <a:latin typeface="Verdana" pitchFamily="34" charset="0"/>
        <a:ea typeface="+mn-ea"/>
        <a:cs typeface="Arial" charset="0"/>
      </a:defRPr>
    </a:lvl4pPr>
    <a:lvl5pPr marL="1828800" algn="ctr"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860A8"/>
    <a:srgbClr val="FF5C00"/>
    <a:srgbClr val="FFE279"/>
    <a:srgbClr val="FFFFCC"/>
    <a:srgbClr val="008000"/>
    <a:srgbClr val="CCFFCC"/>
    <a:srgbClr val="C0C0C0"/>
    <a:srgbClr val="DDDDDD"/>
    <a:srgbClr val="BCBCB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7075" autoAdjust="0"/>
    <p:restoredTop sz="92679" autoAdjust="0"/>
  </p:normalViewPr>
  <p:slideViewPr>
    <p:cSldViewPr snapToGrid="0" snapToObjects="1">
      <p:cViewPr>
        <p:scale>
          <a:sx n="75" d="100"/>
          <a:sy n="75" d="100"/>
        </p:scale>
        <p:origin x="-612" y="144"/>
      </p:cViewPr>
      <p:guideLst>
        <p:guide orient="horz" pos="535"/>
        <p:guide pos="288"/>
      </p:guideLst>
    </p:cSldViewPr>
  </p:slideViewPr>
  <p:outlineViewPr>
    <p:cViewPr>
      <p:scale>
        <a:sx n="33" d="100"/>
        <a:sy n="33" d="100"/>
      </p:scale>
      <p:origin x="0" y="8070"/>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p:cViewPr varScale="1">
        <p:scale>
          <a:sx n="110" d="100"/>
          <a:sy n="110" d="100"/>
        </p:scale>
        <p:origin x="-3228" y="-102"/>
      </p:cViewPr>
      <p:guideLst>
        <p:guide orient="horz" pos="2976"/>
        <p:guide pos="2252"/>
      </p:guideLst>
    </p:cSldViewPr>
  </p:notesViewPr>
  <p:gridSpacing cx="360045" cy="36004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759F97-4BC9-4DEA-811A-71E20E56C405}" type="doc">
      <dgm:prSet loTypeId="urn:microsoft.com/office/officeart/2005/8/layout/orgChart1" loCatId="hierarchy" qsTypeId="urn:microsoft.com/office/officeart/2005/8/quickstyle/simple2" qsCatId="simple" csTypeId="urn:microsoft.com/office/officeart/2005/8/colors/accent0_3" csCatId="mainScheme" phldr="1"/>
      <dgm:spPr/>
      <dgm:t>
        <a:bodyPr/>
        <a:lstStyle/>
        <a:p>
          <a:endParaRPr lang="en-US"/>
        </a:p>
      </dgm:t>
    </dgm:pt>
    <dgm:pt modelId="{A85AF550-17BE-4EAD-BCAA-D97AFF18470C}">
      <dgm:prSet phldrT="[Text]" custT="1"/>
      <dgm:spPr/>
      <dgm:t>
        <a:bodyPr/>
        <a:lstStyle/>
        <a:p>
          <a:r>
            <a:rPr lang="en-US" sz="1400" b="1" dirty="0" smtClean="0"/>
            <a:t>A[0:N]</a:t>
          </a:r>
          <a:endParaRPr lang="en-US" sz="1400" b="1" dirty="0"/>
        </a:p>
      </dgm:t>
    </dgm:pt>
    <dgm:pt modelId="{EE157CFE-76A3-4759-AEC7-1960D8BD35AC}" type="parTrans" cxnId="{AE1B8C35-2389-4E9D-9B20-3F5A7A8155FA}">
      <dgm:prSet/>
      <dgm:spPr/>
      <dgm:t>
        <a:bodyPr/>
        <a:lstStyle/>
        <a:p>
          <a:endParaRPr lang="en-US"/>
        </a:p>
      </dgm:t>
    </dgm:pt>
    <dgm:pt modelId="{34C3EF0E-A46C-4913-BD1E-B098AC4CD453}" type="sibTrans" cxnId="{AE1B8C35-2389-4E9D-9B20-3F5A7A8155FA}">
      <dgm:prSet/>
      <dgm:spPr/>
      <dgm:t>
        <a:bodyPr/>
        <a:lstStyle/>
        <a:p>
          <a:endParaRPr lang="en-US"/>
        </a:p>
      </dgm:t>
    </dgm:pt>
    <dgm:pt modelId="{61EF128F-F7E0-47F2-A0C9-8887B48DD840}">
      <dgm:prSet phldrT="[Text]" custT="1"/>
      <dgm:spPr/>
      <dgm:t>
        <a:bodyPr/>
        <a:lstStyle/>
        <a:p>
          <a:r>
            <a:rPr lang="en-US" sz="1400" b="1" dirty="0" smtClean="0"/>
            <a:t>A[0]</a:t>
          </a:r>
          <a:endParaRPr lang="en-US" sz="1400" b="1" dirty="0"/>
        </a:p>
      </dgm:t>
    </dgm:pt>
    <dgm:pt modelId="{278EEB45-D75D-48C0-A507-1F9766442B60}" type="parTrans" cxnId="{467AB145-CB70-4245-9149-86B0FC9A3CF1}">
      <dgm:prSet/>
      <dgm:spPr/>
      <dgm:t>
        <a:bodyPr/>
        <a:lstStyle/>
        <a:p>
          <a:endParaRPr lang="en-US" dirty="0"/>
        </a:p>
      </dgm:t>
    </dgm:pt>
    <dgm:pt modelId="{305753DB-E975-4D92-888B-03AE97CBC4D3}" type="sibTrans" cxnId="{467AB145-CB70-4245-9149-86B0FC9A3CF1}">
      <dgm:prSet/>
      <dgm:spPr/>
      <dgm:t>
        <a:bodyPr/>
        <a:lstStyle/>
        <a:p>
          <a:endParaRPr lang="en-US"/>
        </a:p>
      </dgm:t>
    </dgm:pt>
    <dgm:pt modelId="{3C908C29-4706-4738-BE25-D64820E4574A}">
      <dgm:prSet phldrT="[Text]" custT="1"/>
      <dgm:spPr/>
      <dgm:t>
        <a:bodyPr/>
        <a:lstStyle/>
        <a:p>
          <a:r>
            <a:rPr lang="en-US" sz="1400" b="1" dirty="0" smtClean="0"/>
            <a:t>A[1]</a:t>
          </a:r>
          <a:endParaRPr lang="en-US" sz="1400" b="1" dirty="0"/>
        </a:p>
      </dgm:t>
    </dgm:pt>
    <dgm:pt modelId="{75B6C9C1-B71D-4493-9638-7F676912487F}" type="parTrans" cxnId="{256C9C00-A743-48DD-8671-C9114FF32858}">
      <dgm:prSet/>
      <dgm:spPr/>
      <dgm:t>
        <a:bodyPr/>
        <a:lstStyle/>
        <a:p>
          <a:endParaRPr lang="en-US" dirty="0"/>
        </a:p>
      </dgm:t>
    </dgm:pt>
    <dgm:pt modelId="{E0812FF0-41F8-4267-9677-390CCD529642}" type="sibTrans" cxnId="{256C9C00-A743-48DD-8671-C9114FF32858}">
      <dgm:prSet/>
      <dgm:spPr/>
      <dgm:t>
        <a:bodyPr/>
        <a:lstStyle/>
        <a:p>
          <a:endParaRPr lang="en-US"/>
        </a:p>
      </dgm:t>
    </dgm:pt>
    <dgm:pt modelId="{3B3F1803-78C8-44CD-9BB3-FED1DBB14A12}">
      <dgm:prSet phldrT="[Text]" custT="1"/>
      <dgm:spPr/>
      <dgm:t>
        <a:bodyPr/>
        <a:lstStyle/>
        <a:p>
          <a:r>
            <a:rPr lang="en-US" sz="1400" b="1" dirty="0" smtClean="0"/>
            <a:t>A[2]</a:t>
          </a:r>
          <a:endParaRPr lang="en-US" sz="1400" b="1" dirty="0"/>
        </a:p>
      </dgm:t>
    </dgm:pt>
    <dgm:pt modelId="{BB9076F9-4558-4974-858E-F5551F542556}" type="parTrans" cxnId="{13D0B285-7822-4799-9470-AE26575AEF4D}">
      <dgm:prSet/>
      <dgm:spPr/>
      <dgm:t>
        <a:bodyPr/>
        <a:lstStyle/>
        <a:p>
          <a:endParaRPr lang="en-US" dirty="0"/>
        </a:p>
      </dgm:t>
    </dgm:pt>
    <dgm:pt modelId="{68142779-1922-4D84-9E4B-0DE79185A628}" type="sibTrans" cxnId="{13D0B285-7822-4799-9470-AE26575AEF4D}">
      <dgm:prSet/>
      <dgm:spPr/>
      <dgm:t>
        <a:bodyPr/>
        <a:lstStyle/>
        <a:p>
          <a:endParaRPr lang="en-US"/>
        </a:p>
      </dgm:t>
    </dgm:pt>
    <dgm:pt modelId="{60E19B7A-0B99-4DDE-B784-5D6C027C191E}">
      <dgm:prSet custT="1"/>
      <dgm:spPr/>
      <dgm:t>
        <a:bodyPr/>
        <a:lstStyle/>
        <a:p>
          <a:r>
            <a:rPr lang="en-US" sz="1400" b="1" dirty="0" smtClean="0"/>
            <a:t>A[N-1]</a:t>
          </a:r>
          <a:endParaRPr lang="en-US" sz="1400" b="1" dirty="0"/>
        </a:p>
      </dgm:t>
    </dgm:pt>
    <dgm:pt modelId="{A5D21186-74C1-47D5-BF91-83C6EF05D745}" type="parTrans" cxnId="{394D1D10-9A4E-4E93-B2ED-898D2E6F415D}">
      <dgm:prSet/>
      <dgm:spPr>
        <a:ln>
          <a:prstDash val="sysDot"/>
        </a:ln>
      </dgm:spPr>
      <dgm:t>
        <a:bodyPr/>
        <a:lstStyle/>
        <a:p>
          <a:endParaRPr lang="en-US" dirty="0"/>
        </a:p>
      </dgm:t>
    </dgm:pt>
    <dgm:pt modelId="{DE7C5D14-BE7C-4231-84EC-7A23E8EA7F3C}" type="sibTrans" cxnId="{394D1D10-9A4E-4E93-B2ED-898D2E6F415D}">
      <dgm:prSet/>
      <dgm:spPr/>
      <dgm:t>
        <a:bodyPr/>
        <a:lstStyle/>
        <a:p>
          <a:endParaRPr lang="en-US"/>
        </a:p>
      </dgm:t>
    </dgm:pt>
    <dgm:pt modelId="{6C617DE0-85FF-4CA2-97DE-5E8715E13B24}" type="pres">
      <dgm:prSet presAssocID="{C4759F97-4BC9-4DEA-811A-71E20E56C405}" presName="hierChild1" presStyleCnt="0">
        <dgm:presLayoutVars>
          <dgm:orgChart val="1"/>
          <dgm:chPref val="1"/>
          <dgm:dir/>
          <dgm:animOne val="branch"/>
          <dgm:animLvl val="lvl"/>
          <dgm:resizeHandles/>
        </dgm:presLayoutVars>
      </dgm:prSet>
      <dgm:spPr/>
      <dgm:t>
        <a:bodyPr/>
        <a:lstStyle/>
        <a:p>
          <a:endParaRPr lang="en-US"/>
        </a:p>
      </dgm:t>
    </dgm:pt>
    <dgm:pt modelId="{18BDF89B-5811-4051-B6CE-84C759499BA0}" type="pres">
      <dgm:prSet presAssocID="{A85AF550-17BE-4EAD-BCAA-D97AFF18470C}" presName="hierRoot1" presStyleCnt="0">
        <dgm:presLayoutVars>
          <dgm:hierBranch val="init"/>
        </dgm:presLayoutVars>
      </dgm:prSet>
      <dgm:spPr/>
      <dgm:t>
        <a:bodyPr/>
        <a:lstStyle/>
        <a:p>
          <a:endParaRPr lang="de-DE"/>
        </a:p>
      </dgm:t>
    </dgm:pt>
    <dgm:pt modelId="{4E3A572B-3575-4905-8450-F67B6B0FE18B}" type="pres">
      <dgm:prSet presAssocID="{A85AF550-17BE-4EAD-BCAA-D97AFF18470C}" presName="rootComposite1" presStyleCnt="0"/>
      <dgm:spPr/>
      <dgm:t>
        <a:bodyPr/>
        <a:lstStyle/>
        <a:p>
          <a:endParaRPr lang="de-DE"/>
        </a:p>
      </dgm:t>
    </dgm:pt>
    <dgm:pt modelId="{3ABD7BD4-4390-440A-BB8F-2FEAA1D6483D}" type="pres">
      <dgm:prSet presAssocID="{A85AF550-17BE-4EAD-BCAA-D97AFF18470C}" presName="rootText1" presStyleLbl="node0" presStyleIdx="0" presStyleCnt="1" custLinFactNeighborX="-106" custLinFactNeighborY="14525">
        <dgm:presLayoutVars>
          <dgm:chPref val="3"/>
        </dgm:presLayoutVars>
      </dgm:prSet>
      <dgm:spPr/>
      <dgm:t>
        <a:bodyPr/>
        <a:lstStyle/>
        <a:p>
          <a:endParaRPr lang="en-US"/>
        </a:p>
      </dgm:t>
    </dgm:pt>
    <dgm:pt modelId="{D974D5DD-BCAA-406C-BD99-2CB03E2994B1}" type="pres">
      <dgm:prSet presAssocID="{A85AF550-17BE-4EAD-BCAA-D97AFF18470C}" presName="rootConnector1" presStyleLbl="node1" presStyleIdx="0" presStyleCnt="0"/>
      <dgm:spPr/>
      <dgm:t>
        <a:bodyPr/>
        <a:lstStyle/>
        <a:p>
          <a:endParaRPr lang="en-US"/>
        </a:p>
      </dgm:t>
    </dgm:pt>
    <dgm:pt modelId="{F05698F2-DA92-4239-9297-7F6E59A07CF0}" type="pres">
      <dgm:prSet presAssocID="{A85AF550-17BE-4EAD-BCAA-D97AFF18470C}" presName="hierChild2" presStyleCnt="0"/>
      <dgm:spPr/>
      <dgm:t>
        <a:bodyPr/>
        <a:lstStyle/>
        <a:p>
          <a:endParaRPr lang="de-DE"/>
        </a:p>
      </dgm:t>
    </dgm:pt>
    <dgm:pt modelId="{F081FF74-F3D8-4A1F-9943-B73E9A97F404}" type="pres">
      <dgm:prSet presAssocID="{278EEB45-D75D-48C0-A507-1F9766442B60}" presName="Name37" presStyleLbl="parChTrans1D2" presStyleIdx="0" presStyleCnt="4"/>
      <dgm:spPr/>
      <dgm:t>
        <a:bodyPr/>
        <a:lstStyle/>
        <a:p>
          <a:endParaRPr lang="en-US"/>
        </a:p>
      </dgm:t>
    </dgm:pt>
    <dgm:pt modelId="{BDAF962E-4961-4238-82B3-BB2EC5DEEF43}" type="pres">
      <dgm:prSet presAssocID="{61EF128F-F7E0-47F2-A0C9-8887B48DD840}" presName="hierRoot2" presStyleCnt="0">
        <dgm:presLayoutVars>
          <dgm:hierBranch val="init"/>
        </dgm:presLayoutVars>
      </dgm:prSet>
      <dgm:spPr/>
      <dgm:t>
        <a:bodyPr/>
        <a:lstStyle/>
        <a:p>
          <a:endParaRPr lang="de-DE"/>
        </a:p>
      </dgm:t>
    </dgm:pt>
    <dgm:pt modelId="{8F1D5E56-E1D6-4CFD-84BA-260D79572F76}" type="pres">
      <dgm:prSet presAssocID="{61EF128F-F7E0-47F2-A0C9-8887B48DD840}" presName="rootComposite" presStyleCnt="0"/>
      <dgm:spPr/>
      <dgm:t>
        <a:bodyPr/>
        <a:lstStyle/>
        <a:p>
          <a:endParaRPr lang="de-DE"/>
        </a:p>
      </dgm:t>
    </dgm:pt>
    <dgm:pt modelId="{EBEEAB50-1E2E-4474-9133-6C53B1C66E11}" type="pres">
      <dgm:prSet presAssocID="{61EF128F-F7E0-47F2-A0C9-8887B48DD840}" presName="rootText" presStyleLbl="node2" presStyleIdx="0" presStyleCnt="4" custLinFactNeighborY="12528">
        <dgm:presLayoutVars>
          <dgm:chPref val="3"/>
        </dgm:presLayoutVars>
      </dgm:prSet>
      <dgm:spPr/>
      <dgm:t>
        <a:bodyPr/>
        <a:lstStyle/>
        <a:p>
          <a:endParaRPr lang="en-US"/>
        </a:p>
      </dgm:t>
    </dgm:pt>
    <dgm:pt modelId="{CFD4F81A-9C31-4522-BF75-0CCED9EFCF5F}" type="pres">
      <dgm:prSet presAssocID="{61EF128F-F7E0-47F2-A0C9-8887B48DD840}" presName="rootConnector" presStyleLbl="node2" presStyleIdx="0" presStyleCnt="4"/>
      <dgm:spPr/>
      <dgm:t>
        <a:bodyPr/>
        <a:lstStyle/>
        <a:p>
          <a:endParaRPr lang="en-US"/>
        </a:p>
      </dgm:t>
    </dgm:pt>
    <dgm:pt modelId="{AF2B098C-C9AB-47ED-B33C-210BBB35DEE2}" type="pres">
      <dgm:prSet presAssocID="{61EF128F-F7E0-47F2-A0C9-8887B48DD840}" presName="hierChild4" presStyleCnt="0"/>
      <dgm:spPr/>
      <dgm:t>
        <a:bodyPr/>
        <a:lstStyle/>
        <a:p>
          <a:endParaRPr lang="de-DE"/>
        </a:p>
      </dgm:t>
    </dgm:pt>
    <dgm:pt modelId="{19D7EA38-1DCC-4A99-AA62-3CDBB966F076}" type="pres">
      <dgm:prSet presAssocID="{61EF128F-F7E0-47F2-A0C9-8887B48DD840}" presName="hierChild5" presStyleCnt="0"/>
      <dgm:spPr/>
      <dgm:t>
        <a:bodyPr/>
        <a:lstStyle/>
        <a:p>
          <a:endParaRPr lang="de-DE"/>
        </a:p>
      </dgm:t>
    </dgm:pt>
    <dgm:pt modelId="{71DFAE9B-1F68-49F8-91A0-33A08DA62C6D}" type="pres">
      <dgm:prSet presAssocID="{75B6C9C1-B71D-4493-9638-7F676912487F}" presName="Name37" presStyleLbl="parChTrans1D2" presStyleIdx="1" presStyleCnt="4"/>
      <dgm:spPr/>
      <dgm:t>
        <a:bodyPr/>
        <a:lstStyle/>
        <a:p>
          <a:endParaRPr lang="en-US"/>
        </a:p>
      </dgm:t>
    </dgm:pt>
    <dgm:pt modelId="{A44AD15A-734C-4086-84D7-A7632896A571}" type="pres">
      <dgm:prSet presAssocID="{3C908C29-4706-4738-BE25-D64820E4574A}" presName="hierRoot2" presStyleCnt="0">
        <dgm:presLayoutVars>
          <dgm:hierBranch val="init"/>
        </dgm:presLayoutVars>
      </dgm:prSet>
      <dgm:spPr/>
      <dgm:t>
        <a:bodyPr/>
        <a:lstStyle/>
        <a:p>
          <a:endParaRPr lang="de-DE"/>
        </a:p>
      </dgm:t>
    </dgm:pt>
    <dgm:pt modelId="{42DFA2C4-3B57-4D42-88D0-6EF8E96FE835}" type="pres">
      <dgm:prSet presAssocID="{3C908C29-4706-4738-BE25-D64820E4574A}" presName="rootComposite" presStyleCnt="0"/>
      <dgm:spPr/>
      <dgm:t>
        <a:bodyPr/>
        <a:lstStyle/>
        <a:p>
          <a:endParaRPr lang="de-DE"/>
        </a:p>
      </dgm:t>
    </dgm:pt>
    <dgm:pt modelId="{88EA3143-96B0-4BBD-92D3-6593FAD0067E}" type="pres">
      <dgm:prSet presAssocID="{3C908C29-4706-4738-BE25-D64820E4574A}" presName="rootText" presStyleLbl="node2" presStyleIdx="1" presStyleCnt="4" custLinFactNeighborY="12528">
        <dgm:presLayoutVars>
          <dgm:chPref val="3"/>
        </dgm:presLayoutVars>
      </dgm:prSet>
      <dgm:spPr/>
      <dgm:t>
        <a:bodyPr/>
        <a:lstStyle/>
        <a:p>
          <a:endParaRPr lang="en-US"/>
        </a:p>
      </dgm:t>
    </dgm:pt>
    <dgm:pt modelId="{7CFD4131-D311-4EAC-94E3-AB4FFA395B94}" type="pres">
      <dgm:prSet presAssocID="{3C908C29-4706-4738-BE25-D64820E4574A}" presName="rootConnector" presStyleLbl="node2" presStyleIdx="1" presStyleCnt="4"/>
      <dgm:spPr/>
      <dgm:t>
        <a:bodyPr/>
        <a:lstStyle/>
        <a:p>
          <a:endParaRPr lang="en-US"/>
        </a:p>
      </dgm:t>
    </dgm:pt>
    <dgm:pt modelId="{A8DFB4F7-EDA4-41F4-A940-69D498EE72E0}" type="pres">
      <dgm:prSet presAssocID="{3C908C29-4706-4738-BE25-D64820E4574A}" presName="hierChild4" presStyleCnt="0"/>
      <dgm:spPr/>
      <dgm:t>
        <a:bodyPr/>
        <a:lstStyle/>
        <a:p>
          <a:endParaRPr lang="de-DE"/>
        </a:p>
      </dgm:t>
    </dgm:pt>
    <dgm:pt modelId="{74E19046-24D4-46B7-8CE4-442C01EE4803}" type="pres">
      <dgm:prSet presAssocID="{3C908C29-4706-4738-BE25-D64820E4574A}" presName="hierChild5" presStyleCnt="0"/>
      <dgm:spPr/>
      <dgm:t>
        <a:bodyPr/>
        <a:lstStyle/>
        <a:p>
          <a:endParaRPr lang="de-DE"/>
        </a:p>
      </dgm:t>
    </dgm:pt>
    <dgm:pt modelId="{208D1263-1A1C-4BED-9A08-0A8425BB2292}" type="pres">
      <dgm:prSet presAssocID="{BB9076F9-4558-4974-858E-F5551F542556}" presName="Name37" presStyleLbl="parChTrans1D2" presStyleIdx="2" presStyleCnt="4"/>
      <dgm:spPr/>
      <dgm:t>
        <a:bodyPr/>
        <a:lstStyle/>
        <a:p>
          <a:endParaRPr lang="en-US"/>
        </a:p>
      </dgm:t>
    </dgm:pt>
    <dgm:pt modelId="{F93574FF-E206-422F-9715-89FF465EE5A9}" type="pres">
      <dgm:prSet presAssocID="{3B3F1803-78C8-44CD-9BB3-FED1DBB14A12}" presName="hierRoot2" presStyleCnt="0">
        <dgm:presLayoutVars>
          <dgm:hierBranch val="init"/>
        </dgm:presLayoutVars>
      </dgm:prSet>
      <dgm:spPr/>
      <dgm:t>
        <a:bodyPr/>
        <a:lstStyle/>
        <a:p>
          <a:endParaRPr lang="de-DE"/>
        </a:p>
      </dgm:t>
    </dgm:pt>
    <dgm:pt modelId="{168940DA-C212-4BF4-A382-E5A0A19E1445}" type="pres">
      <dgm:prSet presAssocID="{3B3F1803-78C8-44CD-9BB3-FED1DBB14A12}" presName="rootComposite" presStyleCnt="0"/>
      <dgm:spPr/>
      <dgm:t>
        <a:bodyPr/>
        <a:lstStyle/>
        <a:p>
          <a:endParaRPr lang="de-DE"/>
        </a:p>
      </dgm:t>
    </dgm:pt>
    <dgm:pt modelId="{826262CE-C3CE-4CBC-9B42-A3F84507BFB8}" type="pres">
      <dgm:prSet presAssocID="{3B3F1803-78C8-44CD-9BB3-FED1DBB14A12}" presName="rootText" presStyleLbl="node2" presStyleIdx="2" presStyleCnt="4" custLinFactNeighborY="12528">
        <dgm:presLayoutVars>
          <dgm:chPref val="3"/>
        </dgm:presLayoutVars>
      </dgm:prSet>
      <dgm:spPr/>
      <dgm:t>
        <a:bodyPr/>
        <a:lstStyle/>
        <a:p>
          <a:endParaRPr lang="en-US"/>
        </a:p>
      </dgm:t>
    </dgm:pt>
    <dgm:pt modelId="{08DBA9E2-66E4-4CB4-8C73-CCE7BF81A419}" type="pres">
      <dgm:prSet presAssocID="{3B3F1803-78C8-44CD-9BB3-FED1DBB14A12}" presName="rootConnector" presStyleLbl="node2" presStyleIdx="2" presStyleCnt="4"/>
      <dgm:spPr/>
      <dgm:t>
        <a:bodyPr/>
        <a:lstStyle/>
        <a:p>
          <a:endParaRPr lang="en-US"/>
        </a:p>
      </dgm:t>
    </dgm:pt>
    <dgm:pt modelId="{97E58350-71BA-4E40-A721-3054FCD9513E}" type="pres">
      <dgm:prSet presAssocID="{3B3F1803-78C8-44CD-9BB3-FED1DBB14A12}" presName="hierChild4" presStyleCnt="0"/>
      <dgm:spPr/>
      <dgm:t>
        <a:bodyPr/>
        <a:lstStyle/>
        <a:p>
          <a:endParaRPr lang="de-DE"/>
        </a:p>
      </dgm:t>
    </dgm:pt>
    <dgm:pt modelId="{4614FFAB-970C-4F59-8C2F-4F3DB99C9C60}" type="pres">
      <dgm:prSet presAssocID="{3B3F1803-78C8-44CD-9BB3-FED1DBB14A12}" presName="hierChild5" presStyleCnt="0"/>
      <dgm:spPr/>
      <dgm:t>
        <a:bodyPr/>
        <a:lstStyle/>
        <a:p>
          <a:endParaRPr lang="de-DE"/>
        </a:p>
      </dgm:t>
    </dgm:pt>
    <dgm:pt modelId="{C29AF7FA-F94B-47C3-9DF3-420203D159BD}" type="pres">
      <dgm:prSet presAssocID="{A5D21186-74C1-47D5-BF91-83C6EF05D745}" presName="Name37" presStyleLbl="parChTrans1D2" presStyleIdx="3" presStyleCnt="4"/>
      <dgm:spPr/>
      <dgm:t>
        <a:bodyPr/>
        <a:lstStyle/>
        <a:p>
          <a:endParaRPr lang="en-US"/>
        </a:p>
      </dgm:t>
    </dgm:pt>
    <dgm:pt modelId="{F7811F29-168C-467D-8AD7-F99625CB0A45}" type="pres">
      <dgm:prSet presAssocID="{60E19B7A-0B99-4DDE-B784-5D6C027C191E}" presName="hierRoot2" presStyleCnt="0">
        <dgm:presLayoutVars>
          <dgm:hierBranch val="init"/>
        </dgm:presLayoutVars>
      </dgm:prSet>
      <dgm:spPr/>
      <dgm:t>
        <a:bodyPr/>
        <a:lstStyle/>
        <a:p>
          <a:endParaRPr lang="de-DE"/>
        </a:p>
      </dgm:t>
    </dgm:pt>
    <dgm:pt modelId="{DC63200A-D43F-433D-B433-C1FEA31F4C97}" type="pres">
      <dgm:prSet presAssocID="{60E19B7A-0B99-4DDE-B784-5D6C027C191E}" presName="rootComposite" presStyleCnt="0"/>
      <dgm:spPr/>
      <dgm:t>
        <a:bodyPr/>
        <a:lstStyle/>
        <a:p>
          <a:endParaRPr lang="de-DE"/>
        </a:p>
      </dgm:t>
    </dgm:pt>
    <dgm:pt modelId="{4F842ED7-01E5-4FE0-A051-E408CCE89D9D}" type="pres">
      <dgm:prSet presAssocID="{60E19B7A-0B99-4DDE-B784-5D6C027C191E}" presName="rootText" presStyleLbl="node2" presStyleIdx="3" presStyleCnt="4" custLinFactNeighborY="12528">
        <dgm:presLayoutVars>
          <dgm:chPref val="3"/>
        </dgm:presLayoutVars>
      </dgm:prSet>
      <dgm:spPr/>
      <dgm:t>
        <a:bodyPr/>
        <a:lstStyle/>
        <a:p>
          <a:endParaRPr lang="en-US"/>
        </a:p>
      </dgm:t>
    </dgm:pt>
    <dgm:pt modelId="{E9AB917A-B1EA-4BC8-B5DB-85B616900526}" type="pres">
      <dgm:prSet presAssocID="{60E19B7A-0B99-4DDE-B784-5D6C027C191E}" presName="rootConnector" presStyleLbl="node2" presStyleIdx="3" presStyleCnt="4"/>
      <dgm:spPr/>
      <dgm:t>
        <a:bodyPr/>
        <a:lstStyle/>
        <a:p>
          <a:endParaRPr lang="en-US"/>
        </a:p>
      </dgm:t>
    </dgm:pt>
    <dgm:pt modelId="{4A0501F2-4CE3-406C-9EF5-A193E339D66F}" type="pres">
      <dgm:prSet presAssocID="{60E19B7A-0B99-4DDE-B784-5D6C027C191E}" presName="hierChild4" presStyleCnt="0"/>
      <dgm:spPr/>
      <dgm:t>
        <a:bodyPr/>
        <a:lstStyle/>
        <a:p>
          <a:endParaRPr lang="de-DE"/>
        </a:p>
      </dgm:t>
    </dgm:pt>
    <dgm:pt modelId="{4DDB8C24-2FC3-435A-B7D4-9A2308289071}" type="pres">
      <dgm:prSet presAssocID="{60E19B7A-0B99-4DDE-B784-5D6C027C191E}" presName="hierChild5" presStyleCnt="0"/>
      <dgm:spPr/>
      <dgm:t>
        <a:bodyPr/>
        <a:lstStyle/>
        <a:p>
          <a:endParaRPr lang="de-DE"/>
        </a:p>
      </dgm:t>
    </dgm:pt>
    <dgm:pt modelId="{7CE6EDF0-F93E-4698-8F13-32E899656578}" type="pres">
      <dgm:prSet presAssocID="{A85AF550-17BE-4EAD-BCAA-D97AFF18470C}" presName="hierChild3" presStyleCnt="0"/>
      <dgm:spPr/>
      <dgm:t>
        <a:bodyPr/>
        <a:lstStyle/>
        <a:p>
          <a:endParaRPr lang="de-DE"/>
        </a:p>
      </dgm:t>
    </dgm:pt>
  </dgm:ptLst>
  <dgm:cxnLst>
    <dgm:cxn modelId="{38F87D07-8483-45F1-AC7B-A774DCE0BA26}" type="presOf" srcId="{278EEB45-D75D-48C0-A507-1F9766442B60}" destId="{F081FF74-F3D8-4A1F-9943-B73E9A97F404}" srcOrd="0" destOrd="0" presId="urn:microsoft.com/office/officeart/2005/8/layout/orgChart1"/>
    <dgm:cxn modelId="{98E978ED-5E86-4C75-8ED4-7EB575BBC919}" type="presOf" srcId="{60E19B7A-0B99-4DDE-B784-5D6C027C191E}" destId="{4F842ED7-01E5-4FE0-A051-E408CCE89D9D}" srcOrd="0" destOrd="0" presId="urn:microsoft.com/office/officeart/2005/8/layout/orgChart1"/>
    <dgm:cxn modelId="{8CDE8419-34D1-451D-A97B-AA873C07D303}" type="presOf" srcId="{75B6C9C1-B71D-4493-9638-7F676912487F}" destId="{71DFAE9B-1F68-49F8-91A0-33A08DA62C6D}" srcOrd="0" destOrd="0" presId="urn:microsoft.com/office/officeart/2005/8/layout/orgChart1"/>
    <dgm:cxn modelId="{BEBBAF43-8EF3-48CB-861E-07478A576611}" type="presOf" srcId="{A85AF550-17BE-4EAD-BCAA-D97AFF18470C}" destId="{3ABD7BD4-4390-440A-BB8F-2FEAA1D6483D}" srcOrd="0" destOrd="0" presId="urn:microsoft.com/office/officeart/2005/8/layout/orgChart1"/>
    <dgm:cxn modelId="{2EAB190D-08EB-46E5-AB39-5AAFDB396ED1}" type="presOf" srcId="{A85AF550-17BE-4EAD-BCAA-D97AFF18470C}" destId="{D974D5DD-BCAA-406C-BD99-2CB03E2994B1}" srcOrd="1" destOrd="0" presId="urn:microsoft.com/office/officeart/2005/8/layout/orgChart1"/>
    <dgm:cxn modelId="{22D829F6-6C29-42F6-B4B0-F06E436FC32D}" type="presOf" srcId="{3B3F1803-78C8-44CD-9BB3-FED1DBB14A12}" destId="{826262CE-C3CE-4CBC-9B42-A3F84507BFB8}" srcOrd="0" destOrd="0" presId="urn:microsoft.com/office/officeart/2005/8/layout/orgChart1"/>
    <dgm:cxn modelId="{410D7B07-B9CC-4A1E-8EF5-3035307ED00D}" type="presOf" srcId="{61EF128F-F7E0-47F2-A0C9-8887B48DD840}" destId="{CFD4F81A-9C31-4522-BF75-0CCED9EFCF5F}" srcOrd="1" destOrd="0" presId="urn:microsoft.com/office/officeart/2005/8/layout/orgChart1"/>
    <dgm:cxn modelId="{256C9C00-A743-48DD-8671-C9114FF32858}" srcId="{A85AF550-17BE-4EAD-BCAA-D97AFF18470C}" destId="{3C908C29-4706-4738-BE25-D64820E4574A}" srcOrd="1" destOrd="0" parTransId="{75B6C9C1-B71D-4493-9638-7F676912487F}" sibTransId="{E0812FF0-41F8-4267-9677-390CCD529642}"/>
    <dgm:cxn modelId="{0EFC29F2-9302-49DC-A644-83F2F0492ECB}" type="presOf" srcId="{3C908C29-4706-4738-BE25-D64820E4574A}" destId="{88EA3143-96B0-4BBD-92D3-6593FAD0067E}" srcOrd="0" destOrd="0" presId="urn:microsoft.com/office/officeart/2005/8/layout/orgChart1"/>
    <dgm:cxn modelId="{206AC94D-7E25-4926-80C8-79816090A485}" type="presOf" srcId="{C4759F97-4BC9-4DEA-811A-71E20E56C405}" destId="{6C617DE0-85FF-4CA2-97DE-5E8715E13B24}" srcOrd="0" destOrd="0" presId="urn:microsoft.com/office/officeart/2005/8/layout/orgChart1"/>
    <dgm:cxn modelId="{295B5C1E-67DA-4576-87EC-6B90EDCE4C72}" type="presOf" srcId="{3C908C29-4706-4738-BE25-D64820E4574A}" destId="{7CFD4131-D311-4EAC-94E3-AB4FFA395B94}" srcOrd="1" destOrd="0" presId="urn:microsoft.com/office/officeart/2005/8/layout/orgChart1"/>
    <dgm:cxn modelId="{B609C3EC-7983-4045-999D-D45F0ABF2A76}" type="presOf" srcId="{61EF128F-F7E0-47F2-A0C9-8887B48DD840}" destId="{EBEEAB50-1E2E-4474-9133-6C53B1C66E11}" srcOrd="0" destOrd="0" presId="urn:microsoft.com/office/officeart/2005/8/layout/orgChart1"/>
    <dgm:cxn modelId="{1616115B-F5C1-4AC0-B0B6-5985353B612D}" type="presOf" srcId="{BB9076F9-4558-4974-858E-F5551F542556}" destId="{208D1263-1A1C-4BED-9A08-0A8425BB2292}" srcOrd="0" destOrd="0" presId="urn:microsoft.com/office/officeart/2005/8/layout/orgChart1"/>
    <dgm:cxn modelId="{467AB145-CB70-4245-9149-86B0FC9A3CF1}" srcId="{A85AF550-17BE-4EAD-BCAA-D97AFF18470C}" destId="{61EF128F-F7E0-47F2-A0C9-8887B48DD840}" srcOrd="0" destOrd="0" parTransId="{278EEB45-D75D-48C0-A507-1F9766442B60}" sibTransId="{305753DB-E975-4D92-888B-03AE97CBC4D3}"/>
    <dgm:cxn modelId="{FD51CB25-1BA8-471C-B5F4-1946427776F6}" type="presOf" srcId="{60E19B7A-0B99-4DDE-B784-5D6C027C191E}" destId="{E9AB917A-B1EA-4BC8-B5DB-85B616900526}" srcOrd="1" destOrd="0" presId="urn:microsoft.com/office/officeart/2005/8/layout/orgChart1"/>
    <dgm:cxn modelId="{394D1D10-9A4E-4E93-B2ED-898D2E6F415D}" srcId="{A85AF550-17BE-4EAD-BCAA-D97AFF18470C}" destId="{60E19B7A-0B99-4DDE-B784-5D6C027C191E}" srcOrd="3" destOrd="0" parTransId="{A5D21186-74C1-47D5-BF91-83C6EF05D745}" sibTransId="{DE7C5D14-BE7C-4231-84EC-7A23E8EA7F3C}"/>
    <dgm:cxn modelId="{B9561FDD-3ED0-4543-8A7E-782629E65E02}" type="presOf" srcId="{3B3F1803-78C8-44CD-9BB3-FED1DBB14A12}" destId="{08DBA9E2-66E4-4CB4-8C73-CCE7BF81A419}" srcOrd="1" destOrd="0" presId="urn:microsoft.com/office/officeart/2005/8/layout/orgChart1"/>
    <dgm:cxn modelId="{AE1B8C35-2389-4E9D-9B20-3F5A7A8155FA}" srcId="{C4759F97-4BC9-4DEA-811A-71E20E56C405}" destId="{A85AF550-17BE-4EAD-BCAA-D97AFF18470C}" srcOrd="0" destOrd="0" parTransId="{EE157CFE-76A3-4759-AEC7-1960D8BD35AC}" sibTransId="{34C3EF0E-A46C-4913-BD1E-B098AC4CD453}"/>
    <dgm:cxn modelId="{6AECC7C4-2C6D-4774-A268-8A0B1CDBA2A2}" type="presOf" srcId="{A5D21186-74C1-47D5-BF91-83C6EF05D745}" destId="{C29AF7FA-F94B-47C3-9DF3-420203D159BD}" srcOrd="0" destOrd="0" presId="urn:microsoft.com/office/officeart/2005/8/layout/orgChart1"/>
    <dgm:cxn modelId="{13D0B285-7822-4799-9470-AE26575AEF4D}" srcId="{A85AF550-17BE-4EAD-BCAA-D97AFF18470C}" destId="{3B3F1803-78C8-44CD-9BB3-FED1DBB14A12}" srcOrd="2" destOrd="0" parTransId="{BB9076F9-4558-4974-858E-F5551F542556}" sibTransId="{68142779-1922-4D84-9E4B-0DE79185A628}"/>
    <dgm:cxn modelId="{3AD2DF61-5725-4C22-B482-2766B544438E}" type="presParOf" srcId="{6C617DE0-85FF-4CA2-97DE-5E8715E13B24}" destId="{18BDF89B-5811-4051-B6CE-84C759499BA0}" srcOrd="0" destOrd="0" presId="urn:microsoft.com/office/officeart/2005/8/layout/orgChart1"/>
    <dgm:cxn modelId="{78532B8B-E2DF-4565-BCA1-7F83DF7D2FA7}" type="presParOf" srcId="{18BDF89B-5811-4051-B6CE-84C759499BA0}" destId="{4E3A572B-3575-4905-8450-F67B6B0FE18B}" srcOrd="0" destOrd="0" presId="urn:microsoft.com/office/officeart/2005/8/layout/orgChart1"/>
    <dgm:cxn modelId="{CC311117-14DA-41F5-AAED-0B38E621BFC5}" type="presParOf" srcId="{4E3A572B-3575-4905-8450-F67B6B0FE18B}" destId="{3ABD7BD4-4390-440A-BB8F-2FEAA1D6483D}" srcOrd="0" destOrd="0" presId="urn:microsoft.com/office/officeart/2005/8/layout/orgChart1"/>
    <dgm:cxn modelId="{34694E1E-727D-4E1B-AD34-34065B1F0E3C}" type="presParOf" srcId="{4E3A572B-3575-4905-8450-F67B6B0FE18B}" destId="{D974D5DD-BCAA-406C-BD99-2CB03E2994B1}" srcOrd="1" destOrd="0" presId="urn:microsoft.com/office/officeart/2005/8/layout/orgChart1"/>
    <dgm:cxn modelId="{279B8318-CDA9-4ED1-A7C1-42BAB43BC430}" type="presParOf" srcId="{18BDF89B-5811-4051-B6CE-84C759499BA0}" destId="{F05698F2-DA92-4239-9297-7F6E59A07CF0}" srcOrd="1" destOrd="0" presId="urn:microsoft.com/office/officeart/2005/8/layout/orgChart1"/>
    <dgm:cxn modelId="{9F9A6804-8397-41DD-A258-6F67FBDC1908}" type="presParOf" srcId="{F05698F2-DA92-4239-9297-7F6E59A07CF0}" destId="{F081FF74-F3D8-4A1F-9943-B73E9A97F404}" srcOrd="0" destOrd="0" presId="urn:microsoft.com/office/officeart/2005/8/layout/orgChart1"/>
    <dgm:cxn modelId="{14E04B97-6943-4ACB-897D-DD1135F977A4}" type="presParOf" srcId="{F05698F2-DA92-4239-9297-7F6E59A07CF0}" destId="{BDAF962E-4961-4238-82B3-BB2EC5DEEF43}" srcOrd="1" destOrd="0" presId="urn:microsoft.com/office/officeart/2005/8/layout/orgChart1"/>
    <dgm:cxn modelId="{4772719A-F47D-428D-9682-2B0664383A43}" type="presParOf" srcId="{BDAF962E-4961-4238-82B3-BB2EC5DEEF43}" destId="{8F1D5E56-E1D6-4CFD-84BA-260D79572F76}" srcOrd="0" destOrd="0" presId="urn:microsoft.com/office/officeart/2005/8/layout/orgChart1"/>
    <dgm:cxn modelId="{56958DAB-C45B-4323-AA3D-451083E78E15}" type="presParOf" srcId="{8F1D5E56-E1D6-4CFD-84BA-260D79572F76}" destId="{EBEEAB50-1E2E-4474-9133-6C53B1C66E11}" srcOrd="0" destOrd="0" presId="urn:microsoft.com/office/officeart/2005/8/layout/orgChart1"/>
    <dgm:cxn modelId="{0B7501F0-E142-41B2-A766-74CCFA197CF3}" type="presParOf" srcId="{8F1D5E56-E1D6-4CFD-84BA-260D79572F76}" destId="{CFD4F81A-9C31-4522-BF75-0CCED9EFCF5F}" srcOrd="1" destOrd="0" presId="urn:microsoft.com/office/officeart/2005/8/layout/orgChart1"/>
    <dgm:cxn modelId="{79CC8A5E-4C77-492B-B6DE-FF59CC0C47A2}" type="presParOf" srcId="{BDAF962E-4961-4238-82B3-BB2EC5DEEF43}" destId="{AF2B098C-C9AB-47ED-B33C-210BBB35DEE2}" srcOrd="1" destOrd="0" presId="urn:microsoft.com/office/officeart/2005/8/layout/orgChart1"/>
    <dgm:cxn modelId="{A2C3F9F9-58DC-4C81-AAA8-67016119A79D}" type="presParOf" srcId="{BDAF962E-4961-4238-82B3-BB2EC5DEEF43}" destId="{19D7EA38-1DCC-4A99-AA62-3CDBB966F076}" srcOrd="2" destOrd="0" presId="urn:microsoft.com/office/officeart/2005/8/layout/orgChart1"/>
    <dgm:cxn modelId="{542243BB-AA80-4B8A-986A-C9E3D4E24EF8}" type="presParOf" srcId="{F05698F2-DA92-4239-9297-7F6E59A07CF0}" destId="{71DFAE9B-1F68-49F8-91A0-33A08DA62C6D}" srcOrd="2" destOrd="0" presId="urn:microsoft.com/office/officeart/2005/8/layout/orgChart1"/>
    <dgm:cxn modelId="{654B55F9-7007-4D36-A6A0-74E6EC27357E}" type="presParOf" srcId="{F05698F2-DA92-4239-9297-7F6E59A07CF0}" destId="{A44AD15A-734C-4086-84D7-A7632896A571}" srcOrd="3" destOrd="0" presId="urn:microsoft.com/office/officeart/2005/8/layout/orgChart1"/>
    <dgm:cxn modelId="{C78D1749-12DA-4A3A-9D77-77F596B9D20B}" type="presParOf" srcId="{A44AD15A-734C-4086-84D7-A7632896A571}" destId="{42DFA2C4-3B57-4D42-88D0-6EF8E96FE835}" srcOrd="0" destOrd="0" presId="urn:microsoft.com/office/officeart/2005/8/layout/orgChart1"/>
    <dgm:cxn modelId="{4D3BC469-77DF-449B-B2FC-A95FC18F8BBE}" type="presParOf" srcId="{42DFA2C4-3B57-4D42-88D0-6EF8E96FE835}" destId="{88EA3143-96B0-4BBD-92D3-6593FAD0067E}" srcOrd="0" destOrd="0" presId="urn:microsoft.com/office/officeart/2005/8/layout/orgChart1"/>
    <dgm:cxn modelId="{5D815F48-0935-4332-912A-1F29B3257854}" type="presParOf" srcId="{42DFA2C4-3B57-4D42-88D0-6EF8E96FE835}" destId="{7CFD4131-D311-4EAC-94E3-AB4FFA395B94}" srcOrd="1" destOrd="0" presId="urn:microsoft.com/office/officeart/2005/8/layout/orgChart1"/>
    <dgm:cxn modelId="{40647BB9-838A-4B21-8E64-434E59C12C50}" type="presParOf" srcId="{A44AD15A-734C-4086-84D7-A7632896A571}" destId="{A8DFB4F7-EDA4-41F4-A940-69D498EE72E0}" srcOrd="1" destOrd="0" presId="urn:microsoft.com/office/officeart/2005/8/layout/orgChart1"/>
    <dgm:cxn modelId="{89817B60-F17A-497A-97B1-5052AF33B4B9}" type="presParOf" srcId="{A44AD15A-734C-4086-84D7-A7632896A571}" destId="{74E19046-24D4-46B7-8CE4-442C01EE4803}" srcOrd="2" destOrd="0" presId="urn:microsoft.com/office/officeart/2005/8/layout/orgChart1"/>
    <dgm:cxn modelId="{E60E0851-6144-4643-9408-B0532D26F040}" type="presParOf" srcId="{F05698F2-DA92-4239-9297-7F6E59A07CF0}" destId="{208D1263-1A1C-4BED-9A08-0A8425BB2292}" srcOrd="4" destOrd="0" presId="urn:microsoft.com/office/officeart/2005/8/layout/orgChart1"/>
    <dgm:cxn modelId="{60D68945-CDA0-45D4-B95E-F8A69F7E4EED}" type="presParOf" srcId="{F05698F2-DA92-4239-9297-7F6E59A07CF0}" destId="{F93574FF-E206-422F-9715-89FF465EE5A9}" srcOrd="5" destOrd="0" presId="urn:microsoft.com/office/officeart/2005/8/layout/orgChart1"/>
    <dgm:cxn modelId="{BD1D71CD-2CC7-4346-8DD4-AC40E09172AB}" type="presParOf" srcId="{F93574FF-E206-422F-9715-89FF465EE5A9}" destId="{168940DA-C212-4BF4-A382-E5A0A19E1445}" srcOrd="0" destOrd="0" presId="urn:microsoft.com/office/officeart/2005/8/layout/orgChart1"/>
    <dgm:cxn modelId="{066A020C-664D-47FC-84D3-3D23D3DDE03F}" type="presParOf" srcId="{168940DA-C212-4BF4-A382-E5A0A19E1445}" destId="{826262CE-C3CE-4CBC-9B42-A3F84507BFB8}" srcOrd="0" destOrd="0" presId="urn:microsoft.com/office/officeart/2005/8/layout/orgChart1"/>
    <dgm:cxn modelId="{6F8F569E-E036-49D9-ADC1-7D32207E132F}" type="presParOf" srcId="{168940DA-C212-4BF4-A382-E5A0A19E1445}" destId="{08DBA9E2-66E4-4CB4-8C73-CCE7BF81A419}" srcOrd="1" destOrd="0" presId="urn:microsoft.com/office/officeart/2005/8/layout/orgChart1"/>
    <dgm:cxn modelId="{AC51D936-6E4A-4183-A48C-B78A4421071A}" type="presParOf" srcId="{F93574FF-E206-422F-9715-89FF465EE5A9}" destId="{97E58350-71BA-4E40-A721-3054FCD9513E}" srcOrd="1" destOrd="0" presId="urn:microsoft.com/office/officeart/2005/8/layout/orgChart1"/>
    <dgm:cxn modelId="{76A06943-7208-47EE-8836-553ECC1A6E16}" type="presParOf" srcId="{F93574FF-E206-422F-9715-89FF465EE5A9}" destId="{4614FFAB-970C-4F59-8C2F-4F3DB99C9C60}" srcOrd="2" destOrd="0" presId="urn:microsoft.com/office/officeart/2005/8/layout/orgChart1"/>
    <dgm:cxn modelId="{7B98BFD6-73D6-4A96-9933-A80156C41A73}" type="presParOf" srcId="{F05698F2-DA92-4239-9297-7F6E59A07CF0}" destId="{C29AF7FA-F94B-47C3-9DF3-420203D159BD}" srcOrd="6" destOrd="0" presId="urn:microsoft.com/office/officeart/2005/8/layout/orgChart1"/>
    <dgm:cxn modelId="{76ACDE8A-E334-4F07-ACB0-F98F36962E52}" type="presParOf" srcId="{F05698F2-DA92-4239-9297-7F6E59A07CF0}" destId="{F7811F29-168C-467D-8AD7-F99625CB0A45}" srcOrd="7" destOrd="0" presId="urn:microsoft.com/office/officeart/2005/8/layout/orgChart1"/>
    <dgm:cxn modelId="{8FD5FC21-139F-45AE-B8C1-478A56BFD342}" type="presParOf" srcId="{F7811F29-168C-467D-8AD7-F99625CB0A45}" destId="{DC63200A-D43F-433D-B433-C1FEA31F4C97}" srcOrd="0" destOrd="0" presId="urn:microsoft.com/office/officeart/2005/8/layout/orgChart1"/>
    <dgm:cxn modelId="{E8FFAA7A-4D91-410E-9272-DB60452A04C6}" type="presParOf" srcId="{DC63200A-D43F-433D-B433-C1FEA31F4C97}" destId="{4F842ED7-01E5-4FE0-A051-E408CCE89D9D}" srcOrd="0" destOrd="0" presId="urn:microsoft.com/office/officeart/2005/8/layout/orgChart1"/>
    <dgm:cxn modelId="{84ECF96A-4AFD-4B5B-BBA0-4DA3F86AB122}" type="presParOf" srcId="{DC63200A-D43F-433D-B433-C1FEA31F4C97}" destId="{E9AB917A-B1EA-4BC8-B5DB-85B616900526}" srcOrd="1" destOrd="0" presId="urn:microsoft.com/office/officeart/2005/8/layout/orgChart1"/>
    <dgm:cxn modelId="{27E3F06F-B852-4248-9515-67F3F0D72720}" type="presParOf" srcId="{F7811F29-168C-467D-8AD7-F99625CB0A45}" destId="{4A0501F2-4CE3-406C-9EF5-A193E339D66F}" srcOrd="1" destOrd="0" presId="urn:microsoft.com/office/officeart/2005/8/layout/orgChart1"/>
    <dgm:cxn modelId="{DE96F351-1E65-4361-8394-D2615948E79F}" type="presParOf" srcId="{F7811F29-168C-467D-8AD7-F99625CB0A45}" destId="{4DDB8C24-2FC3-435A-B7D4-9A2308289071}" srcOrd="2" destOrd="0" presId="urn:microsoft.com/office/officeart/2005/8/layout/orgChart1"/>
    <dgm:cxn modelId="{733E5D6D-DF06-41C4-A2EF-AA6E122555F7}" type="presParOf" srcId="{18BDF89B-5811-4051-B6CE-84C759499BA0}" destId="{7CE6EDF0-F93E-4698-8F13-32E899656578}" srcOrd="2" destOrd="0" presId="urn:microsoft.com/office/officeart/2005/8/layout/orgChart1"/>
  </dgm:cxnLst>
  <dgm:bg>
    <a:effect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AF7FA-F94B-47C3-9DF3-420203D159BD}">
      <dsp:nvSpPr>
        <dsp:cNvPr id="0" name=""/>
        <dsp:cNvSpPr/>
      </dsp:nvSpPr>
      <dsp:spPr>
        <a:xfrm>
          <a:off x="2818110" y="1065511"/>
          <a:ext cx="2209461" cy="243342"/>
        </a:xfrm>
        <a:custGeom>
          <a:avLst/>
          <a:gdLst/>
          <a:ahLst/>
          <a:cxnLst/>
          <a:rect l="0" t="0" r="0" b="0"/>
          <a:pathLst>
            <a:path>
              <a:moveTo>
                <a:pt x="0" y="0"/>
              </a:moveTo>
              <a:lnTo>
                <a:pt x="0" y="115597"/>
              </a:lnTo>
              <a:lnTo>
                <a:pt x="2209461" y="115597"/>
              </a:lnTo>
              <a:lnTo>
                <a:pt x="2209461" y="243342"/>
              </a:lnTo>
            </a:path>
          </a:pathLst>
        </a:custGeom>
        <a:noFill/>
        <a:ln w="25400" cap="flat" cmpd="sng" algn="ctr">
          <a:solidFill>
            <a:scrgbClr r="0" g="0" b="0"/>
          </a:solidFill>
          <a:prstDash val="sysDot"/>
        </a:ln>
        <a:effectLst/>
      </dsp:spPr>
      <dsp:style>
        <a:lnRef idx="2">
          <a:scrgbClr r="0" g="0" b="0"/>
        </a:lnRef>
        <a:fillRef idx="0">
          <a:scrgbClr r="0" g="0" b="0"/>
        </a:fillRef>
        <a:effectRef idx="0">
          <a:scrgbClr r="0" g="0" b="0"/>
        </a:effectRef>
        <a:fontRef idx="minor"/>
      </dsp:style>
    </dsp:sp>
    <dsp:sp modelId="{208D1263-1A1C-4BED-9A08-0A8425BB2292}">
      <dsp:nvSpPr>
        <dsp:cNvPr id="0" name=""/>
        <dsp:cNvSpPr/>
      </dsp:nvSpPr>
      <dsp:spPr>
        <a:xfrm>
          <a:off x="2818110" y="1065511"/>
          <a:ext cx="737346" cy="243342"/>
        </a:xfrm>
        <a:custGeom>
          <a:avLst/>
          <a:gdLst/>
          <a:ahLst/>
          <a:cxnLst/>
          <a:rect l="0" t="0" r="0" b="0"/>
          <a:pathLst>
            <a:path>
              <a:moveTo>
                <a:pt x="0" y="0"/>
              </a:moveTo>
              <a:lnTo>
                <a:pt x="0" y="115597"/>
              </a:lnTo>
              <a:lnTo>
                <a:pt x="737346" y="115597"/>
              </a:lnTo>
              <a:lnTo>
                <a:pt x="737346" y="24334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DFAE9B-1F68-49F8-91A0-33A08DA62C6D}">
      <dsp:nvSpPr>
        <dsp:cNvPr id="0" name=""/>
        <dsp:cNvSpPr/>
      </dsp:nvSpPr>
      <dsp:spPr>
        <a:xfrm>
          <a:off x="2083342" y="1065511"/>
          <a:ext cx="734767" cy="243342"/>
        </a:xfrm>
        <a:custGeom>
          <a:avLst/>
          <a:gdLst/>
          <a:ahLst/>
          <a:cxnLst/>
          <a:rect l="0" t="0" r="0" b="0"/>
          <a:pathLst>
            <a:path>
              <a:moveTo>
                <a:pt x="734767" y="0"/>
              </a:moveTo>
              <a:lnTo>
                <a:pt x="734767" y="115597"/>
              </a:lnTo>
              <a:lnTo>
                <a:pt x="0" y="115597"/>
              </a:lnTo>
              <a:lnTo>
                <a:pt x="0" y="24334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81FF74-F3D8-4A1F-9943-B73E9A97F404}">
      <dsp:nvSpPr>
        <dsp:cNvPr id="0" name=""/>
        <dsp:cNvSpPr/>
      </dsp:nvSpPr>
      <dsp:spPr>
        <a:xfrm>
          <a:off x="611228" y="1065511"/>
          <a:ext cx="2206881" cy="243342"/>
        </a:xfrm>
        <a:custGeom>
          <a:avLst/>
          <a:gdLst/>
          <a:ahLst/>
          <a:cxnLst/>
          <a:rect l="0" t="0" r="0" b="0"/>
          <a:pathLst>
            <a:path>
              <a:moveTo>
                <a:pt x="2206881" y="0"/>
              </a:moveTo>
              <a:lnTo>
                <a:pt x="2206881" y="115597"/>
              </a:lnTo>
              <a:lnTo>
                <a:pt x="0" y="115597"/>
              </a:lnTo>
              <a:lnTo>
                <a:pt x="0" y="24334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BD7BD4-4390-440A-BB8F-2FEAA1D6483D}">
      <dsp:nvSpPr>
        <dsp:cNvPr id="0" name=""/>
        <dsp:cNvSpPr/>
      </dsp:nvSpPr>
      <dsp:spPr>
        <a:xfrm>
          <a:off x="2209798" y="457200"/>
          <a:ext cx="1216623" cy="608311"/>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A[0:N]</a:t>
          </a:r>
          <a:endParaRPr lang="en-US" sz="1400" b="1" kern="1200" dirty="0"/>
        </a:p>
      </dsp:txBody>
      <dsp:txXfrm>
        <a:off x="2209798" y="457200"/>
        <a:ext cx="1216623" cy="608311"/>
      </dsp:txXfrm>
    </dsp:sp>
    <dsp:sp modelId="{EBEEAB50-1E2E-4474-9133-6C53B1C66E11}">
      <dsp:nvSpPr>
        <dsp:cNvPr id="0" name=""/>
        <dsp:cNvSpPr/>
      </dsp:nvSpPr>
      <dsp:spPr>
        <a:xfrm>
          <a:off x="2916" y="1308854"/>
          <a:ext cx="1216623" cy="608311"/>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A[0]</a:t>
          </a:r>
          <a:endParaRPr lang="en-US" sz="1400" b="1" kern="1200" dirty="0"/>
        </a:p>
      </dsp:txBody>
      <dsp:txXfrm>
        <a:off x="2916" y="1308854"/>
        <a:ext cx="1216623" cy="608311"/>
      </dsp:txXfrm>
    </dsp:sp>
    <dsp:sp modelId="{88EA3143-96B0-4BBD-92D3-6593FAD0067E}">
      <dsp:nvSpPr>
        <dsp:cNvPr id="0" name=""/>
        <dsp:cNvSpPr/>
      </dsp:nvSpPr>
      <dsp:spPr>
        <a:xfrm>
          <a:off x="1475031" y="1308854"/>
          <a:ext cx="1216623" cy="608311"/>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A[1]</a:t>
          </a:r>
          <a:endParaRPr lang="en-US" sz="1400" b="1" kern="1200" dirty="0"/>
        </a:p>
      </dsp:txBody>
      <dsp:txXfrm>
        <a:off x="1475031" y="1308854"/>
        <a:ext cx="1216623" cy="608311"/>
      </dsp:txXfrm>
    </dsp:sp>
    <dsp:sp modelId="{826262CE-C3CE-4CBC-9B42-A3F84507BFB8}">
      <dsp:nvSpPr>
        <dsp:cNvPr id="0" name=""/>
        <dsp:cNvSpPr/>
      </dsp:nvSpPr>
      <dsp:spPr>
        <a:xfrm>
          <a:off x="2947145" y="1308854"/>
          <a:ext cx="1216623" cy="608311"/>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A[2]</a:t>
          </a:r>
          <a:endParaRPr lang="en-US" sz="1400" b="1" kern="1200" dirty="0"/>
        </a:p>
      </dsp:txBody>
      <dsp:txXfrm>
        <a:off x="2947145" y="1308854"/>
        <a:ext cx="1216623" cy="608311"/>
      </dsp:txXfrm>
    </dsp:sp>
    <dsp:sp modelId="{4F842ED7-01E5-4FE0-A051-E408CCE89D9D}">
      <dsp:nvSpPr>
        <dsp:cNvPr id="0" name=""/>
        <dsp:cNvSpPr/>
      </dsp:nvSpPr>
      <dsp:spPr>
        <a:xfrm>
          <a:off x="4419259" y="1308854"/>
          <a:ext cx="1216623" cy="608311"/>
        </a:xfrm>
        <a:prstGeom prst="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A[N-1]</a:t>
          </a:r>
          <a:endParaRPr lang="en-US" sz="1400" b="1" kern="1200" dirty="0"/>
        </a:p>
      </dsp:txBody>
      <dsp:txXfrm>
        <a:off x="4419259" y="1308854"/>
        <a:ext cx="1216623" cy="60831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wrap="square" lIns="91440" tIns="45720" rIns="91440" bIns="45720" numCol="1" anchor="t" anchorCtr="0" compatLnSpc="1">
            <a:prstTxWarp prst="textNoShape">
              <a:avLst/>
            </a:prstTxWarp>
          </a:bodyPr>
          <a:lstStyle>
            <a:lvl1pPr algn="l" eaLnBrk="0" hangingPunct="0">
              <a:lnSpc>
                <a:spcPct val="80000"/>
              </a:lnSpc>
              <a:spcBef>
                <a:spcPct val="50000"/>
              </a:spcBef>
              <a:defRPr sz="1200"/>
            </a:lvl1pPr>
          </a:lstStyle>
          <a:p>
            <a:endParaRPr lang="zh-CN" altLang="zh-CN"/>
          </a:p>
        </p:txBody>
      </p:sp>
      <p:sp>
        <p:nvSpPr>
          <p:cNvPr id="3" name="Date Placeholder 2"/>
          <p:cNvSpPr>
            <a:spLocks noGrp="1"/>
          </p:cNvSpPr>
          <p:nvPr>
            <p:ph type="dt" sz="quarter" idx="1"/>
          </p:nvPr>
        </p:nvSpPr>
        <p:spPr>
          <a:xfrm>
            <a:off x="4049713" y="0"/>
            <a:ext cx="3098800" cy="473075"/>
          </a:xfrm>
          <a:prstGeom prst="rect">
            <a:avLst/>
          </a:prstGeom>
        </p:spPr>
        <p:txBody>
          <a:bodyPr vert="horz" wrap="square" lIns="91440" tIns="45720" rIns="91440" bIns="45720" numCol="1" anchor="t" anchorCtr="0" compatLnSpc="1">
            <a:prstTxWarp prst="textNoShape">
              <a:avLst/>
            </a:prstTxWarp>
          </a:bodyPr>
          <a:lstStyle>
            <a:lvl1pPr algn="r" eaLnBrk="0" hangingPunct="0">
              <a:lnSpc>
                <a:spcPct val="80000"/>
              </a:lnSpc>
              <a:spcBef>
                <a:spcPct val="50000"/>
              </a:spcBef>
              <a:defRPr sz="1200"/>
            </a:lvl1pPr>
          </a:lstStyle>
          <a:p>
            <a:fld id="{82BA5B2B-3279-41B2-8B97-D3C71C43CE06}" type="datetime1">
              <a:rPr lang="en-US" altLang="zh-CN"/>
              <a:pPr/>
              <a:t>9/11/2013</a:t>
            </a:fld>
            <a:endParaRPr lang="en-US" altLang="zh-CN"/>
          </a:p>
        </p:txBody>
      </p:sp>
      <p:sp>
        <p:nvSpPr>
          <p:cNvPr id="4" name="Footer Placeholder 3"/>
          <p:cNvSpPr>
            <a:spLocks noGrp="1"/>
          </p:cNvSpPr>
          <p:nvPr>
            <p:ph type="ftr" sz="quarter" idx="2"/>
          </p:nvPr>
        </p:nvSpPr>
        <p:spPr>
          <a:xfrm>
            <a:off x="0" y="8974138"/>
            <a:ext cx="3098800" cy="473075"/>
          </a:xfrm>
          <a:prstGeom prst="rect">
            <a:avLst/>
          </a:prstGeom>
        </p:spPr>
        <p:txBody>
          <a:bodyPr vert="horz" wrap="square" lIns="91440" tIns="45720" rIns="91440" bIns="45720" numCol="1" anchor="b" anchorCtr="0" compatLnSpc="1">
            <a:prstTxWarp prst="textNoShape">
              <a:avLst/>
            </a:prstTxWarp>
          </a:bodyPr>
          <a:lstStyle>
            <a:lvl1pPr algn="l" eaLnBrk="0" hangingPunct="0">
              <a:lnSpc>
                <a:spcPct val="80000"/>
              </a:lnSpc>
              <a:spcBef>
                <a:spcPct val="50000"/>
              </a:spcBef>
              <a:defRPr sz="1200"/>
            </a:lvl1pPr>
          </a:lstStyle>
          <a:p>
            <a:endParaRPr lang="zh-CN" altLang="zh-CN"/>
          </a:p>
        </p:txBody>
      </p:sp>
      <p:sp>
        <p:nvSpPr>
          <p:cNvPr id="5" name="Slide Number Placeholder 4"/>
          <p:cNvSpPr>
            <a:spLocks noGrp="1"/>
          </p:cNvSpPr>
          <p:nvPr>
            <p:ph type="sldNum" sz="quarter" idx="3"/>
          </p:nvPr>
        </p:nvSpPr>
        <p:spPr>
          <a:xfrm>
            <a:off x="4049713" y="8974138"/>
            <a:ext cx="3098800" cy="473075"/>
          </a:xfrm>
          <a:prstGeom prst="rect">
            <a:avLst/>
          </a:prstGeom>
        </p:spPr>
        <p:txBody>
          <a:bodyPr vert="horz" wrap="square" lIns="91440" tIns="45720" rIns="91440" bIns="45720" numCol="1" anchor="b" anchorCtr="0" compatLnSpc="1">
            <a:prstTxWarp prst="textNoShape">
              <a:avLst/>
            </a:prstTxWarp>
          </a:bodyPr>
          <a:lstStyle>
            <a:lvl1pPr algn="r" eaLnBrk="0" hangingPunct="0">
              <a:lnSpc>
                <a:spcPct val="80000"/>
              </a:lnSpc>
              <a:spcBef>
                <a:spcPct val="50000"/>
              </a:spcBef>
              <a:defRPr sz="1200"/>
            </a:lvl1pPr>
          </a:lstStyle>
          <a:p>
            <a:fld id="{D3FF807A-108C-4EF0-8553-96CFCE0402EF}" type="slidenum">
              <a:rPr lang="en-US" altLang="zh-CN"/>
              <a:pPr/>
              <a:t>‹#›</a:t>
            </a:fld>
            <a:endParaRPr lang="en-US" altLang="zh-CN"/>
          </a:p>
        </p:txBody>
      </p:sp>
    </p:spTree>
    <p:extLst>
      <p:ext uri="{BB962C8B-B14F-4D97-AF65-F5344CB8AC3E}">
        <p14:creationId xmlns:p14="http://schemas.microsoft.com/office/powerpoint/2010/main" val="3788892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98800" cy="4730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defTabSz="947738" eaLnBrk="0" hangingPunct="0">
              <a:defRPr sz="1200"/>
            </a:lvl1pPr>
          </a:lstStyle>
          <a:p>
            <a:endParaRPr lang="zh-CN" altLang="zh-CN"/>
          </a:p>
        </p:txBody>
      </p:sp>
      <p:sp>
        <p:nvSpPr>
          <p:cNvPr id="5123" name="Rectangle 3"/>
          <p:cNvSpPr>
            <a:spLocks noGrp="1" noChangeArrowheads="1"/>
          </p:cNvSpPr>
          <p:nvPr>
            <p:ph type="dt" idx="1"/>
          </p:nvPr>
        </p:nvSpPr>
        <p:spPr bwMode="auto">
          <a:xfrm>
            <a:off x="4051300" y="0"/>
            <a:ext cx="3098800" cy="4730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eaLnBrk="0" hangingPunct="0">
              <a:defRPr sz="1200"/>
            </a:lvl1pPr>
          </a:lstStyle>
          <a:p>
            <a:endParaRPr lang="zh-CN" altLang="zh-CN"/>
          </a:p>
        </p:txBody>
      </p:sp>
      <p:sp>
        <p:nvSpPr>
          <p:cNvPr id="121860" name="Rectangle 4"/>
          <p:cNvSpPr>
            <a:spLocks noGrp="1" noRot="1" noChangeAspect="1" noChangeArrowheads="1" noTextEdit="1"/>
          </p:cNvSpPr>
          <p:nvPr>
            <p:ph type="sldImg" idx="2"/>
          </p:nvPr>
        </p:nvSpPr>
        <p:spPr bwMode="auto">
          <a:xfrm>
            <a:off x="1212850" y="708025"/>
            <a:ext cx="4724400" cy="3543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54088" y="4487863"/>
            <a:ext cx="5241925" cy="4252912"/>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975725"/>
            <a:ext cx="3098800" cy="473075"/>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defTabSz="947738" eaLnBrk="0" hangingPunct="0">
              <a:defRPr sz="1200"/>
            </a:lvl1pPr>
          </a:lstStyle>
          <a:p>
            <a:endParaRPr lang="zh-CN" altLang="zh-CN"/>
          </a:p>
        </p:txBody>
      </p:sp>
      <p:sp>
        <p:nvSpPr>
          <p:cNvPr id="5127" name="Rectangle 7"/>
          <p:cNvSpPr>
            <a:spLocks noGrp="1" noChangeArrowheads="1"/>
          </p:cNvSpPr>
          <p:nvPr>
            <p:ph type="sldNum" sz="quarter" idx="5"/>
          </p:nvPr>
        </p:nvSpPr>
        <p:spPr bwMode="auto">
          <a:xfrm>
            <a:off x="4051300" y="8975725"/>
            <a:ext cx="3098800" cy="473075"/>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eaLnBrk="0" hangingPunct="0">
              <a:defRPr sz="1200"/>
            </a:lvl1pPr>
          </a:lstStyle>
          <a:p>
            <a:fld id="{21773E56-01EA-4CE7-A794-9406D1E49B24}" type="slidenum">
              <a:rPr lang="en-US" altLang="zh-CN"/>
              <a:pPr/>
              <a:t>‹#›</a:t>
            </a:fld>
            <a:endParaRPr lang="en-US" altLang="zh-CN"/>
          </a:p>
        </p:txBody>
      </p:sp>
    </p:spTree>
    <p:extLst>
      <p:ext uri="{BB962C8B-B14F-4D97-AF65-F5344CB8AC3E}">
        <p14:creationId xmlns:p14="http://schemas.microsoft.com/office/powerpoint/2010/main" val="316557002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Verdana" pitchFamily="34" charset="0"/>
        <a:ea typeface="MS PGothic" pitchFamily="34" charset="-128"/>
        <a:cs typeface="ＭＳ Ｐゴシック" charset="-128"/>
      </a:defRPr>
    </a:lvl1pPr>
    <a:lvl2pPr marL="231775" indent="-230188" algn="l" rtl="0" eaLnBrk="0" fontAlgn="base" hangingPunct="0">
      <a:spcBef>
        <a:spcPct val="30000"/>
      </a:spcBef>
      <a:spcAft>
        <a:spcPct val="0"/>
      </a:spcAft>
      <a:buChar char="•"/>
      <a:defRPr sz="1200" kern="1200">
        <a:solidFill>
          <a:schemeClr val="tx1"/>
        </a:solidFill>
        <a:latin typeface="Verdana" pitchFamily="34" charset="0"/>
        <a:ea typeface="MS PGothic" pitchFamily="34" charset="-128"/>
        <a:cs typeface="+mn-cs"/>
      </a:defRPr>
    </a:lvl2pPr>
    <a:lvl3pPr marL="461963" indent="-228600" algn="l" rtl="0" eaLnBrk="0" fontAlgn="base" hangingPunct="0">
      <a:spcBef>
        <a:spcPct val="30000"/>
      </a:spcBef>
      <a:spcAft>
        <a:spcPct val="0"/>
      </a:spcAft>
      <a:buFont typeface="Verdana" pitchFamily="34" charset="0"/>
      <a:buChar char="–"/>
      <a:defRPr sz="1200" kern="1200">
        <a:solidFill>
          <a:schemeClr val="tx1"/>
        </a:solidFill>
        <a:latin typeface="Verdana" pitchFamily="34" charset="0"/>
        <a:ea typeface="MS PGothic" pitchFamily="34" charset="-128"/>
        <a:cs typeface="+mn-cs"/>
      </a:defRPr>
    </a:lvl3pPr>
    <a:lvl4pPr marL="633413" indent="-169863" algn="l" rtl="0" eaLnBrk="0" fontAlgn="base" hangingPunct="0">
      <a:spcBef>
        <a:spcPct val="30000"/>
      </a:spcBef>
      <a:spcAft>
        <a:spcPct val="0"/>
      </a:spcAft>
      <a:buFont typeface="Verdana" pitchFamily="34" charset="0"/>
      <a:buChar char="•"/>
      <a:defRPr sz="1000" kern="1200">
        <a:solidFill>
          <a:schemeClr val="tx1"/>
        </a:solidFill>
        <a:latin typeface="Verdana" pitchFamily="34" charset="0"/>
        <a:ea typeface="MS PGothic" pitchFamily="34" charset="-128"/>
        <a:cs typeface="+mn-cs"/>
      </a:defRPr>
    </a:lvl4pPr>
    <a:lvl5pPr marL="803275" indent="-168275" algn="l" rtl="0" eaLnBrk="0" fontAlgn="base" hangingPunct="0">
      <a:spcBef>
        <a:spcPct val="30000"/>
      </a:spcBef>
      <a:spcAft>
        <a:spcPct val="0"/>
      </a:spcAft>
      <a:buFont typeface="Verdana" pitchFamily="34" charset="0"/>
      <a:buChar char="–"/>
      <a:defRPr sz="1000" kern="1200">
        <a:solidFill>
          <a:schemeClr val="tx1"/>
        </a:solidFill>
        <a:latin typeface="Verdana"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 My name is ……… and I am a technical consulting engineer in Intel’s compiler</a:t>
            </a:r>
            <a:r>
              <a:rPr lang="en-US" baseline="0" dirty="0" smtClean="0"/>
              <a:t> team. </a:t>
            </a:r>
            <a:r>
              <a:rPr lang="en-US" dirty="0" smtClean="0"/>
              <a:t>Welcome to the first in a series of videos</a:t>
            </a:r>
            <a:r>
              <a:rPr lang="en-US" baseline="0" dirty="0" smtClean="0"/>
              <a:t> covering Intel Compiler Vectorization essentials. This series will focus on techniques a developer can use to utilize vector hardware to potentially improve application performance by using explicit vector programming methods such as Intel’s Cilk Plus and OpenMP* 4.0.</a:t>
            </a:r>
            <a:endParaRPr lang="en-US"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591C3BEA-5760-4BA2-B34E-E1521DB0F749}" type="slidenum">
              <a:rPr lang="en-US" altLang="zh-CN" sz="1100">
                <a:latin typeface="Arial" charset="0"/>
              </a:rPr>
              <a:pPr algn="r" eaLnBrk="1" hangingPunct="1"/>
              <a:t>10</a:t>
            </a:fld>
            <a:endParaRPr lang="en-US" altLang="zh-CN" sz="1100">
              <a:latin typeface="Arial" charset="0"/>
            </a:endParaRPr>
          </a:p>
        </p:txBody>
      </p:sp>
      <p:sp>
        <p:nvSpPr>
          <p:cNvPr id="124931" name="Rectangle 2"/>
          <p:cNvSpPr>
            <a:spLocks noGrp="1" noRot="1" noChangeAspect="1" noChangeArrowheads="1" noTextEdit="1"/>
          </p:cNvSpPr>
          <p:nvPr>
            <p:ph type="sldImg"/>
          </p:nvPr>
        </p:nvSpPr>
        <p:spPr>
          <a:xfrm>
            <a:off x="1123950" y="879475"/>
            <a:ext cx="4725988" cy="3544888"/>
          </a:xfrm>
          <a:ln/>
        </p:spPr>
      </p:sp>
      <p:sp>
        <p:nvSpPr>
          <p:cNvPr id="124932"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24933"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So now we want to explore the question “What is SIMD &amp; Vectorization”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[Click]</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SIMD stands for Single Instruction Multiple Data</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Contrast this with Scalar processing which can be described as SISD (Single Instruction Single Data) seen in the graphic to the right. Here we are modeling a single loop iteration which adds one element of array A to one element of array B and places the result into an single element of array 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SIMD is basically a processor supported technique which allows an operation to be performed on multiple data points simultaneously.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It Provides data level parallelism (DLP) which is more efficient than scalar processing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Here are a few more definitions that we’ll be using throughout the presentation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[Click]</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Vector Consists of more than one element, and Elements are of same scalar data types.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[Click]</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Vector length refers to the number of elements that get grouped or chunked together typically  2, 4, 8 or 16 elements.  Ideally, a vector length is chosen by the developer or by the compiler to match well with the underlying architectures SIMD register widths.  We’ll explore this topic more in a few slides.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[Click]</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Vectorization is a means to apply a single instruction to every element in an array multiple iterations at a time, effectively performing 2, 4, 8 or 16 times as many operations in a given period of time than the original scalar code.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example to the right we encounter the same single loop iteration, now processing 4 elements of each array by utilizing multiple SIMD HW units simultaneously. Note that this is NOT thread level parallelism – what is depicted here could be applied to each SIMD enabled core. Another way to think of it is that even a single thread can achieve data level parallelism using SIMD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As a fair warning, even though there may be a technical distinction that I am unaware of,  I am going to alias the terms  “vectorization” and “SIMD” throughout this presentation going forward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199BED1F-2E17-4543-815D-3D8076115C2F}" type="slidenum">
              <a:rPr lang="en-US" altLang="zh-CN" sz="1100">
                <a:latin typeface="Arial" charset="0"/>
              </a:rPr>
              <a:pPr algn="r" eaLnBrk="1" hangingPunct="1"/>
              <a:t>105</a:t>
            </a:fld>
            <a:endParaRPr lang="en-US" altLang="zh-CN" sz="1100">
              <a:latin typeface="Arial" charset="0"/>
            </a:endParaRPr>
          </a:p>
        </p:txBody>
      </p:sp>
      <p:sp>
        <p:nvSpPr>
          <p:cNvPr id="207875" name="Rectangle 2"/>
          <p:cNvSpPr>
            <a:spLocks noGrp="1" noRot="1" noChangeAspect="1" noChangeArrowheads="1" noTextEdit="1"/>
          </p:cNvSpPr>
          <p:nvPr>
            <p:ph type="sldImg"/>
          </p:nvPr>
        </p:nvSpPr>
        <p:spPr>
          <a:xfrm>
            <a:off x="1123950" y="879475"/>
            <a:ext cx="4725988" cy="3544888"/>
          </a:xfrm>
          <a:ln/>
        </p:spPr>
      </p:sp>
      <p:sp>
        <p:nvSpPr>
          <p:cNvPr id="207876"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0787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smtClean="0"/>
              <a:t>Unofficially:</a:t>
            </a:r>
          </a:p>
          <a:p>
            <a:pPr eaLnBrk="1" hangingPunct="1"/>
            <a:r>
              <a:rPr lang="en-US" sz="1100" smtClean="0"/>
              <a:t>Compiling this example as two compilation units but enabling IPO can bring a speedup of 10-20x depending on underlying processor, selected SIMD feature set and OS.</a:t>
            </a:r>
          </a:p>
          <a:p>
            <a:pPr eaLnBrk="1" hangingPunct="1"/>
            <a:r>
              <a:rPr lang="en-US" sz="1100" smtClean="0"/>
              <a:t>This must not be true for other examples, as it highly depends on the potentials the compiler can detect.</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3D27CADE-419C-42BE-8B57-F5B46298A283}" type="slidenum">
              <a:rPr lang="en-US" altLang="zh-CN" sz="1100">
                <a:latin typeface="Arial" charset="0"/>
              </a:rPr>
              <a:pPr algn="r" eaLnBrk="1" hangingPunct="1"/>
              <a:t>106</a:t>
            </a:fld>
            <a:endParaRPr lang="en-US" altLang="zh-CN" sz="1100">
              <a:latin typeface="Arial" charset="0"/>
            </a:endParaRPr>
          </a:p>
        </p:txBody>
      </p:sp>
      <p:sp>
        <p:nvSpPr>
          <p:cNvPr id="208899" name="Rectangle 2"/>
          <p:cNvSpPr>
            <a:spLocks noGrp="1" noRot="1" noChangeAspect="1" noChangeArrowheads="1" noTextEdit="1"/>
          </p:cNvSpPr>
          <p:nvPr>
            <p:ph type="sldImg"/>
          </p:nvPr>
        </p:nvSpPr>
        <p:spPr>
          <a:xfrm>
            <a:off x="1123950" y="879475"/>
            <a:ext cx="4725988" cy="3544888"/>
          </a:xfrm>
          <a:ln/>
        </p:spPr>
      </p:sp>
      <p:sp>
        <p:nvSpPr>
          <p:cNvPr id="208900"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08901"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sz="1100"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6D3698D-6722-4340-ACB2-4EE9C2FB500A}" type="slidenum">
              <a:rPr lang="en-US" altLang="zh-CN" sz="1100">
                <a:latin typeface="Arial" charset="0"/>
              </a:rPr>
              <a:pPr algn="r" eaLnBrk="1" hangingPunct="1"/>
              <a:t>107</a:t>
            </a:fld>
            <a:endParaRPr lang="en-US" altLang="zh-CN" sz="1100">
              <a:latin typeface="Arial" charset="0"/>
            </a:endParaRPr>
          </a:p>
        </p:txBody>
      </p:sp>
      <p:sp>
        <p:nvSpPr>
          <p:cNvPr id="209923" name="Rectangle 2"/>
          <p:cNvSpPr>
            <a:spLocks noGrp="1" noRot="1" noChangeAspect="1" noChangeArrowheads="1" noTextEdit="1"/>
          </p:cNvSpPr>
          <p:nvPr>
            <p:ph type="sldImg"/>
          </p:nvPr>
        </p:nvSpPr>
        <p:spPr>
          <a:xfrm>
            <a:off x="1123950" y="879475"/>
            <a:ext cx="4725988" cy="3544888"/>
          </a:xfrm>
          <a:ln/>
        </p:spPr>
      </p:sp>
      <p:sp>
        <p:nvSpPr>
          <p:cNvPr id="209924"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09925"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100" smtClean="0"/>
              <a:t>The vector implementations are available both for double precision and single precision</a:t>
            </a:r>
          </a:p>
          <a:p>
            <a:endParaRPr lang="en-US" altLang="zh-CN" sz="1100" smtClean="0"/>
          </a:p>
          <a:p>
            <a:r>
              <a:rPr lang="en-US" altLang="zh-CN" sz="1100" smtClean="0"/>
              <a:t>Sample entry points to SVML routines are </a:t>
            </a:r>
          </a:p>
          <a:p>
            <a:r>
              <a:rPr lang="en-US" altLang="zh-CN" sz="1100" smtClean="0"/>
              <a:t>	__svml_sinf4 	// single, SSE</a:t>
            </a:r>
          </a:p>
          <a:p>
            <a:r>
              <a:rPr lang="en-US" altLang="zh-CN" sz="1100" smtClean="0"/>
              <a:t>	__svml_sin2   	// double, SSE</a:t>
            </a:r>
          </a:p>
          <a:p>
            <a:r>
              <a:rPr lang="en-US" altLang="zh-CN" sz="1100" smtClean="0"/>
              <a:t>	__svml_sinf8		// single, AVX</a:t>
            </a:r>
          </a:p>
          <a:p>
            <a:r>
              <a:rPr lang="en-US" altLang="zh-CN" sz="1100" smtClean="0"/>
              <a:t>	__svml_sin4		// double, AVX</a:t>
            </a:r>
          </a:p>
          <a:p>
            <a:endParaRPr lang="en-US" altLang="zh-CN" sz="1100" smtClean="0"/>
          </a:p>
          <a:p>
            <a:r>
              <a:rPr lang="en-US" altLang="zh-CN" sz="1100" smtClean="0"/>
              <a:t>The corresponding sample intrinsic signatures are </a:t>
            </a:r>
          </a:p>
          <a:p>
            <a:r>
              <a:rPr lang="sv-SE" altLang="zh-CN" sz="1100" smtClean="0"/>
              <a:t>	extern __m128 _mm_sin_ps(__m128 v1);</a:t>
            </a:r>
          </a:p>
          <a:p>
            <a:r>
              <a:rPr lang="sv-SE" altLang="zh-CN" sz="1100" smtClean="0"/>
              <a:t>	extern __m128d _mm_sin_pd(__m128d v1);</a:t>
            </a:r>
          </a:p>
          <a:p>
            <a:r>
              <a:rPr lang="sv-SE" altLang="zh-CN" sz="1100" smtClean="0"/>
              <a:t>	extern __m256 _mm256_sin_ps(__m256 v1);</a:t>
            </a:r>
          </a:p>
          <a:p>
            <a:r>
              <a:rPr lang="sv-SE" altLang="zh-CN" sz="1100" smtClean="0"/>
              <a:t>	extern __m256d _mm256_sin_pd(__m256d v1);</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DE2F099C-BC49-4C8F-B5CD-8A0CB4E8F133}" type="slidenum">
              <a:rPr lang="en-US" altLang="zh-CN" sz="1100">
                <a:latin typeface="Arial" charset="0"/>
              </a:rPr>
              <a:pPr algn="r" eaLnBrk="1" hangingPunct="1"/>
              <a:t>108</a:t>
            </a:fld>
            <a:endParaRPr lang="en-US" altLang="zh-CN" sz="1100">
              <a:latin typeface="Arial" charset="0"/>
            </a:endParaRPr>
          </a:p>
        </p:txBody>
      </p:sp>
      <p:sp>
        <p:nvSpPr>
          <p:cNvPr id="210947" name="Rectangle 2"/>
          <p:cNvSpPr>
            <a:spLocks noGrp="1" noRot="1" noChangeAspect="1" noChangeArrowheads="1" noTextEdit="1"/>
          </p:cNvSpPr>
          <p:nvPr>
            <p:ph type="sldImg"/>
          </p:nvPr>
        </p:nvSpPr>
        <p:spPr>
          <a:xfrm>
            <a:off x="1123950" y="879475"/>
            <a:ext cx="4725988" cy="3544888"/>
          </a:xfrm>
          <a:ln/>
        </p:spPr>
      </p:sp>
      <p:sp>
        <p:nvSpPr>
          <p:cNvPr id="21094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1094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ltLang="zh-CN" sz="1100"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3A844300-7B3B-4A08-801F-EE270E0AE2FD}" type="slidenum">
              <a:rPr lang="en-US" altLang="zh-CN" sz="1100">
                <a:latin typeface="Arial" charset="0"/>
              </a:rPr>
              <a:pPr algn="r" eaLnBrk="1" hangingPunct="1"/>
              <a:t>109</a:t>
            </a:fld>
            <a:endParaRPr lang="en-US" altLang="zh-CN" sz="1100">
              <a:latin typeface="Arial" charset="0"/>
            </a:endParaRPr>
          </a:p>
        </p:txBody>
      </p:sp>
      <p:sp>
        <p:nvSpPr>
          <p:cNvPr id="211971" name="Rectangle 2"/>
          <p:cNvSpPr>
            <a:spLocks noGrp="1" noRot="1" noChangeAspect="1" noChangeArrowheads="1" noTextEdit="1"/>
          </p:cNvSpPr>
          <p:nvPr>
            <p:ph type="sldImg"/>
          </p:nvPr>
        </p:nvSpPr>
        <p:spPr>
          <a:xfrm>
            <a:off x="1123950" y="879475"/>
            <a:ext cx="4725988" cy="3544888"/>
          </a:xfrm>
          <a:ln/>
        </p:spPr>
      </p:sp>
      <p:sp>
        <p:nvSpPr>
          <p:cNvPr id="211972"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11973"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100" dirty="0" smtClean="0"/>
              <a:t>Answer:</a:t>
            </a:r>
          </a:p>
          <a:p>
            <a:r>
              <a:rPr lang="en-US" altLang="zh-CN" sz="1100" dirty="0" smtClean="0"/>
              <a:t>There is no “</a:t>
            </a:r>
            <a:r>
              <a:rPr lang="en-US" altLang="zh-CN" sz="1100" dirty="0" err="1" smtClean="0"/>
              <a:t>pshufw</a:t>
            </a:r>
            <a:r>
              <a:rPr lang="en-US" altLang="zh-CN" sz="1100" dirty="0" smtClean="0"/>
              <a:t>” instruction for Intel® SSE2! It exists for MMX™ but was not ported to Intel® SSE2.</a:t>
            </a:r>
          </a:p>
          <a:p>
            <a:r>
              <a:rPr lang="en-US" altLang="zh-CN" sz="1100" dirty="0" smtClean="0"/>
              <a:t>If c were a constant the compiler could generate an appropriate byte sequence at compile-time already and use it via a trivial load. However, the scalar c is a parameter here and hence it must be shuffled to an XMM register at runtime.</a:t>
            </a:r>
          </a:p>
          <a:p>
            <a:endParaRPr lang="en-US" altLang="zh-CN" sz="1100" dirty="0" smtClean="0"/>
          </a:p>
          <a:p>
            <a:r>
              <a:rPr lang="en-US" altLang="zh-CN" sz="1100" dirty="0" smtClean="0"/>
              <a:t>The assembly would look like the following (using type </a:t>
            </a:r>
            <a:r>
              <a:rPr lang="en-US" altLang="zh-CN" sz="1100" dirty="0" err="1" smtClean="0"/>
              <a:t>int</a:t>
            </a:r>
            <a:r>
              <a:rPr lang="en-US" altLang="zh-CN" sz="1100" dirty="0" smtClean="0"/>
              <a:t>):</a:t>
            </a:r>
          </a:p>
          <a:p>
            <a:endParaRPr lang="en-US" altLang="zh-CN" sz="1100" dirty="0" smtClean="0"/>
          </a:p>
          <a:p>
            <a:r>
              <a:rPr lang="en-US" altLang="zh-CN" sz="1100" dirty="0" smtClean="0"/>
              <a:t>             c</a:t>
            </a:r>
          </a:p>
          <a:p>
            <a:r>
              <a:rPr lang="en-US" altLang="zh-CN" sz="1100" dirty="0" smtClean="0"/>
              <a:t>             |</a:t>
            </a:r>
          </a:p>
          <a:p>
            <a:r>
              <a:rPr lang="en-US" altLang="zh-CN" sz="1100" dirty="0" smtClean="0"/>
              <a:t>   +---+----+---+    </a:t>
            </a:r>
            <a:r>
              <a:rPr lang="en-US" altLang="zh-CN" sz="1100" dirty="0" err="1" smtClean="0"/>
              <a:t>pshufd</a:t>
            </a:r>
            <a:endParaRPr lang="en-US" altLang="zh-CN" sz="1100" dirty="0" smtClean="0"/>
          </a:p>
          <a:p>
            <a:r>
              <a:rPr lang="en-US" altLang="zh-CN" sz="1100" dirty="0" smtClean="0"/>
              <a:t>   |     |      |     |</a:t>
            </a:r>
          </a:p>
          <a:p>
            <a:r>
              <a:rPr lang="en-US" altLang="zh-CN" sz="1100" dirty="0" smtClean="0"/>
              <a:t>   v     </a:t>
            </a:r>
            <a:r>
              <a:rPr lang="en-US" altLang="zh-CN" sz="1100" dirty="0" err="1" smtClean="0"/>
              <a:t>v</a:t>
            </a:r>
            <a:r>
              <a:rPr lang="en-US" altLang="zh-CN" sz="1100" dirty="0" smtClean="0"/>
              <a:t>     </a:t>
            </a:r>
            <a:r>
              <a:rPr lang="en-US" altLang="zh-CN" sz="1100" dirty="0" err="1" smtClean="0"/>
              <a:t>v</a:t>
            </a:r>
            <a:r>
              <a:rPr lang="en-US" altLang="zh-CN" sz="1100" dirty="0" smtClean="0"/>
              <a:t>     </a:t>
            </a:r>
            <a:r>
              <a:rPr lang="en-US" altLang="zh-CN" sz="1100" dirty="0" err="1" smtClean="0"/>
              <a:t>v</a:t>
            </a:r>
            <a:endParaRPr lang="en-US" altLang="zh-CN" sz="1100" dirty="0" smtClean="0"/>
          </a:p>
          <a:p>
            <a:r>
              <a:rPr lang="en-US" altLang="zh-CN" sz="1100" dirty="0" smtClean="0"/>
              <a:t>+---+---+----+----+</a:t>
            </a:r>
          </a:p>
          <a:p>
            <a:r>
              <a:rPr lang="en-US" altLang="zh-CN" sz="1100" dirty="0" smtClean="0"/>
              <a:t>|  c  |  c  |  c  |  c  |  XMM register 1 (loop invariant)</a:t>
            </a:r>
          </a:p>
          <a:p>
            <a:r>
              <a:rPr lang="en-US" altLang="zh-CN" sz="1100" dirty="0" smtClean="0"/>
              <a:t>+---+---+----+----+</a:t>
            </a:r>
          </a:p>
          <a:p>
            <a:endParaRPr lang="en-US" altLang="zh-CN" sz="1100" dirty="0" smtClean="0"/>
          </a:p>
          <a:p>
            <a:r>
              <a:rPr lang="en-US" altLang="zh-CN" sz="1100" dirty="0" smtClean="0"/>
              <a:t>Loop:</a:t>
            </a:r>
          </a:p>
          <a:p>
            <a:endParaRPr lang="en-US" altLang="zh-CN" sz="1100" dirty="0" smtClean="0"/>
          </a:p>
          <a:p>
            <a:r>
              <a:rPr lang="en-US" altLang="zh-CN" sz="1100" dirty="0" smtClean="0"/>
              <a:t>   +    +    +     +     packed addition</a:t>
            </a:r>
          </a:p>
          <a:p>
            <a:endParaRPr lang="en-US" altLang="zh-CN" sz="1100" dirty="0" smtClean="0"/>
          </a:p>
          <a:p>
            <a:r>
              <a:rPr lang="en-US" altLang="zh-CN" sz="1100" dirty="0" smtClean="0"/>
              <a:t>+---+---+----+----+</a:t>
            </a:r>
          </a:p>
          <a:p>
            <a:r>
              <a:rPr lang="en-US" altLang="zh-CN" sz="1100" dirty="0" smtClean="0"/>
              <a:t>| v3 |v2 | v1  |v0  |  XMM register 2 (v0 = v[</a:t>
            </a:r>
            <a:r>
              <a:rPr lang="en-US" altLang="zh-CN" sz="1100" dirty="0" err="1" smtClean="0"/>
              <a:t>i</a:t>
            </a:r>
            <a:r>
              <a:rPr lang="en-US" altLang="zh-CN" sz="1100" dirty="0" smtClean="0"/>
              <a:t> + 0], v1 = v[</a:t>
            </a:r>
            <a:r>
              <a:rPr lang="en-US" altLang="zh-CN" sz="1100" dirty="0" err="1" smtClean="0"/>
              <a:t>i</a:t>
            </a:r>
            <a:r>
              <a:rPr lang="en-US" altLang="zh-CN" sz="1100" dirty="0" smtClean="0"/>
              <a:t> + 1], …; stride of 4)</a:t>
            </a:r>
          </a:p>
          <a:p>
            <a:r>
              <a:rPr lang="en-US" altLang="zh-CN" sz="1100" dirty="0" smtClean="0"/>
              <a:t>+---+---+----+----+</a:t>
            </a:r>
          </a:p>
          <a:p>
            <a:endParaRPr lang="en-US" altLang="zh-CN" sz="1100" dirty="0" smtClean="0"/>
          </a:p>
          <a:p>
            <a:r>
              <a:rPr lang="en-US" altLang="zh-CN" sz="1100" dirty="0" smtClean="0"/>
              <a:t> +    +    +     +     packed addition</a:t>
            </a:r>
          </a:p>
          <a:p>
            <a:endParaRPr lang="en-US" altLang="zh-CN" sz="1100" dirty="0" smtClean="0"/>
          </a:p>
          <a:p>
            <a:r>
              <a:rPr lang="en-US" altLang="zh-CN" sz="1100" dirty="0" smtClean="0"/>
              <a:t>+---+---+----+----+</a:t>
            </a:r>
          </a:p>
          <a:p>
            <a:r>
              <a:rPr lang="en-US" altLang="zh-CN" sz="1100" dirty="0" smtClean="0"/>
              <a:t>|ip3 |ip2 |ip1 |ip0  |  XMM register 3 (</a:t>
            </a:r>
            <a:r>
              <a:rPr lang="en-US" altLang="zh-CN" sz="1100" dirty="0" err="1" smtClean="0"/>
              <a:t>ip</a:t>
            </a:r>
            <a:r>
              <a:rPr lang="en-US" altLang="zh-CN" sz="1100" dirty="0" smtClean="0"/>
              <a:t> = inner product)</a:t>
            </a:r>
          </a:p>
          <a:p>
            <a:r>
              <a:rPr lang="en-US" altLang="zh-CN" sz="1100" dirty="0" smtClean="0"/>
              <a:t>+---+---+----+----+</a:t>
            </a:r>
          </a:p>
          <a:p>
            <a:endParaRPr lang="en-US" altLang="zh-CN" sz="1100" dirty="0" smtClean="0"/>
          </a:p>
          <a:p>
            <a:r>
              <a:rPr lang="en-US" altLang="zh-CN" sz="1100" dirty="0" smtClean="0"/>
              <a:t>Continue loop…</a:t>
            </a:r>
          </a:p>
          <a:p>
            <a:endParaRPr lang="en-US" altLang="zh-CN" sz="1100" dirty="0" smtClean="0"/>
          </a:p>
          <a:p>
            <a:r>
              <a:rPr lang="en-US" altLang="zh-CN" sz="1100" dirty="0" smtClean="0"/>
              <a:t>Finally summarize ip0-ip3 outside loop and return result</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8ECE239D-187C-46DF-B6B4-2967EBCEC872}" type="slidenum">
              <a:rPr lang="en-US" altLang="zh-CN" sz="1100">
                <a:latin typeface="Arial" charset="0"/>
              </a:rPr>
              <a:pPr algn="r" eaLnBrk="1" hangingPunct="1"/>
              <a:t>110</a:t>
            </a:fld>
            <a:endParaRPr lang="en-US" altLang="zh-CN" sz="1100">
              <a:latin typeface="Arial" charset="0"/>
            </a:endParaRPr>
          </a:p>
        </p:txBody>
      </p:sp>
      <p:sp>
        <p:nvSpPr>
          <p:cNvPr id="212995" name="Rectangle 2"/>
          <p:cNvSpPr>
            <a:spLocks noGrp="1" noRot="1" noChangeAspect="1" noChangeArrowheads="1" noTextEdit="1"/>
          </p:cNvSpPr>
          <p:nvPr>
            <p:ph type="sldImg"/>
          </p:nvPr>
        </p:nvSpPr>
        <p:spPr>
          <a:xfrm>
            <a:off x="1123950" y="879475"/>
            <a:ext cx="4725988" cy="3544888"/>
          </a:xfrm>
          <a:ln/>
        </p:spPr>
      </p:sp>
      <p:sp>
        <p:nvSpPr>
          <p:cNvPr id="212996"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1299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ltLang="zh-CN" sz="1100"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43591C44-3E7F-46F3-B323-F7A5E92673C4}" type="slidenum">
              <a:rPr lang="en-US" altLang="zh-CN" sz="1100">
                <a:latin typeface="Arial" charset="0"/>
              </a:rPr>
              <a:pPr algn="r" eaLnBrk="1" hangingPunct="1"/>
              <a:t>111</a:t>
            </a:fld>
            <a:endParaRPr lang="en-US" altLang="zh-CN" sz="1100">
              <a:latin typeface="Arial" charset="0"/>
            </a:endParaRPr>
          </a:p>
        </p:txBody>
      </p:sp>
      <p:sp>
        <p:nvSpPr>
          <p:cNvPr id="214019" name="Rectangle 2"/>
          <p:cNvSpPr>
            <a:spLocks noGrp="1" noRot="1" noChangeAspect="1" noChangeArrowheads="1" noTextEdit="1"/>
          </p:cNvSpPr>
          <p:nvPr>
            <p:ph type="sldImg"/>
          </p:nvPr>
        </p:nvSpPr>
        <p:spPr>
          <a:xfrm>
            <a:off x="1123950" y="879475"/>
            <a:ext cx="4725988" cy="3544888"/>
          </a:xfrm>
          <a:ln/>
        </p:spPr>
      </p:sp>
      <p:sp>
        <p:nvSpPr>
          <p:cNvPr id="214020"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14021"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100" smtClean="0"/>
              <a:t>Here “exception” includes memory access faults (“segmentation violation” ) and also any other exceptions which would become visible.</a:t>
            </a:r>
          </a:p>
          <a:p>
            <a:r>
              <a:rPr lang="en-US" altLang="zh-CN" sz="1100" smtClean="0"/>
              <a:t>By default, floating point exceptions are masked and would not prevent vectorization in this context. However in case they are enabled, they have to be included, too. </a:t>
            </a:r>
          </a:p>
          <a:p>
            <a:endParaRPr lang="en-US" altLang="zh-CN" sz="1100" smtClean="0"/>
          </a:p>
          <a:p>
            <a:r>
              <a:rPr lang="en-US" altLang="zh-CN" sz="1100" smtClean="0"/>
              <a:t>Example:</a:t>
            </a:r>
          </a:p>
          <a:p>
            <a:r>
              <a:rPr lang="en-US" altLang="zh-CN" sz="1100" smtClean="0"/>
              <a:t>The compiler concludes that vectorization using bit masking (executing both consequence &amp; alternative of the condition) would result in illegal memory access (via “a[n]”). Reason is the conditional access driven by array “b”. Only during runtime, and thus knowing the values of array “b”, it can be clarified.</a:t>
            </a:r>
            <a:br>
              <a:rPr lang="en-US" altLang="zh-CN" sz="1100" smtClean="0"/>
            </a:br>
            <a:r>
              <a:rPr lang="en-US" altLang="zh-CN" sz="1100" smtClean="0"/>
              <a:t>This is an ideal candidate for the IVDEP/SIMD pragma/directive ( “vector always” pragma/directive already does the trick); but only if the user is sure that illegal access never can happen (for any possible value permutation of array “b”)!</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C5E00576-0477-4543-9ACB-2B2C03853027}" type="slidenum">
              <a:rPr lang="en-US" altLang="zh-CN" sz="1100">
                <a:latin typeface="Arial" charset="0"/>
              </a:rPr>
              <a:pPr algn="r" eaLnBrk="1" hangingPunct="1"/>
              <a:t>112</a:t>
            </a:fld>
            <a:endParaRPr lang="en-US" altLang="zh-CN" sz="1100">
              <a:latin typeface="Arial" charset="0"/>
            </a:endParaRPr>
          </a:p>
        </p:txBody>
      </p:sp>
      <p:sp>
        <p:nvSpPr>
          <p:cNvPr id="215043" name="Rectangle 2"/>
          <p:cNvSpPr>
            <a:spLocks noGrp="1" noRot="1" noChangeAspect="1" noChangeArrowheads="1" noTextEdit="1"/>
          </p:cNvSpPr>
          <p:nvPr>
            <p:ph type="sldImg"/>
          </p:nvPr>
        </p:nvSpPr>
        <p:spPr>
          <a:xfrm>
            <a:off x="1123950" y="879475"/>
            <a:ext cx="4725988" cy="3544888"/>
          </a:xfrm>
          <a:ln/>
        </p:spPr>
      </p:sp>
      <p:sp>
        <p:nvSpPr>
          <p:cNvPr id="215044"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15045"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R"/>
            </a:pPr>
            <a:r>
              <a:rPr lang="en-US" altLang="zh-CN" dirty="0" err="1" smtClean="0"/>
              <a:t>Vectorizes</a:t>
            </a:r>
            <a:r>
              <a:rPr lang="en-US" altLang="zh-CN" dirty="0" smtClean="0"/>
              <a:t> if n &lt;= 0; doesn’t vectorize if n </a:t>
            </a:r>
            <a:r>
              <a:rPr lang="en-US" altLang="zh-CN" dirty="0" smtClean="0">
                <a:sym typeface="Symbol" pitchFamily="18" charset="2"/>
              </a:rPr>
              <a:t>&gt; 0 and small; may vectorize if n &gt;= number of elements in a vector register</a:t>
            </a:r>
            <a:br>
              <a:rPr lang="en-US" altLang="zh-CN" dirty="0" smtClean="0">
                <a:sym typeface="Symbol" pitchFamily="18" charset="2"/>
              </a:rPr>
            </a:br>
            <a:r>
              <a:rPr lang="en-US" altLang="zh-CN" dirty="0" smtClean="0">
                <a:sym typeface="Symbol" pitchFamily="18" charset="2"/>
              </a:rPr>
              <a:t>Keep in mind that the compiler can generate multiple versions to test “n” and decide for the best one, at runtime.</a:t>
            </a:r>
          </a:p>
          <a:p>
            <a:pPr marL="228600" indent="-228600">
              <a:buFontTx/>
              <a:buAutoNum type="arabicParenR"/>
            </a:pPr>
            <a:endParaRPr lang="en-US" altLang="zh-CN" dirty="0" smtClean="0">
              <a:sym typeface="Symbol" pitchFamily="18" charset="2"/>
            </a:endParaRPr>
          </a:p>
          <a:p>
            <a:pPr marL="228600" indent="-228600">
              <a:buFontTx/>
              <a:buAutoNum type="arabicParenR"/>
            </a:pPr>
            <a:r>
              <a:rPr lang="en-US" altLang="zh-CN" dirty="0" smtClean="0">
                <a:sym typeface="Symbol" pitchFamily="18" charset="2"/>
              </a:rPr>
              <a:t>Unlikely to vectorize because of non-unit stride (inefficient)</a:t>
            </a:r>
          </a:p>
          <a:p>
            <a:pPr marL="228600" indent="-228600">
              <a:buFontTx/>
              <a:buAutoNum type="arabicParenR"/>
            </a:pPr>
            <a:endParaRPr lang="en-US" altLang="zh-CN" dirty="0" smtClean="0">
              <a:sym typeface="Symbol" pitchFamily="18" charset="2"/>
            </a:endParaRPr>
          </a:p>
          <a:p>
            <a:pPr marL="228600" indent="-228600">
              <a:buFontTx/>
              <a:buAutoNum type="arabicParenR"/>
            </a:pPr>
            <a:r>
              <a:rPr lang="en-US" altLang="zh-CN" dirty="0" smtClean="0">
                <a:sym typeface="Symbol" pitchFamily="18" charset="2"/>
              </a:rPr>
              <a:t>Doesn’t vectorize because of non-unit stride, unless compiler can first interchange (permute) the order of the loops. Here, it can and hence it </a:t>
            </a:r>
            <a:r>
              <a:rPr lang="en-US" altLang="zh-CN" dirty="0" err="1" smtClean="0">
                <a:sym typeface="Symbol" pitchFamily="18" charset="2"/>
              </a:rPr>
              <a:t>vectorizes</a:t>
            </a:r>
            <a:r>
              <a:rPr lang="en-US" altLang="zh-CN" dirty="0" smtClean="0">
                <a:sym typeface="Symbol" pitchFamily="18" charset="2"/>
              </a:rPr>
              <a:t>.</a:t>
            </a:r>
          </a:p>
          <a:p>
            <a:pPr marL="228600" indent="-228600">
              <a:buFontTx/>
              <a:buAutoNum type="arabicParenR"/>
            </a:pPr>
            <a:endParaRPr lang="en-US" altLang="zh-CN" dirty="0" smtClean="0">
              <a:sym typeface="Symbol" pitchFamily="18" charset="2"/>
            </a:endParaRPr>
          </a:p>
          <a:p>
            <a:pPr marL="228600" indent="-228600">
              <a:buFontTx/>
              <a:buAutoNum type="arabicParenR"/>
            </a:pPr>
            <a:r>
              <a:rPr lang="en-US" altLang="zh-CN" dirty="0" err="1" smtClean="0">
                <a:sym typeface="Symbol" pitchFamily="18" charset="2"/>
              </a:rPr>
              <a:t>Vectorizes</a:t>
            </a:r>
            <a:r>
              <a:rPr lang="en-US" altLang="zh-CN" dirty="0" smtClean="0">
                <a:sym typeface="Symbol" pitchFamily="18" charset="2"/>
              </a:rPr>
              <a:t> for Intel® SSE4.1 and higher (</a:t>
            </a:r>
            <a:r>
              <a:rPr lang="en-US" altLang="zh-CN" dirty="0" err="1" smtClean="0">
                <a:sym typeface="Symbol" pitchFamily="18" charset="2"/>
              </a:rPr>
              <a:t>pmulld</a:t>
            </a:r>
            <a:r>
              <a:rPr lang="en-US" altLang="zh-CN" dirty="0" smtClean="0">
                <a:sym typeface="Symbol" pitchFamily="18" charset="2"/>
              </a:rPr>
              <a:t> [integer], </a:t>
            </a:r>
            <a:r>
              <a:rPr lang="en-US" altLang="zh-CN" dirty="0" err="1" smtClean="0">
                <a:sym typeface="Symbol" pitchFamily="18" charset="2"/>
              </a:rPr>
              <a:t>insertps</a:t>
            </a:r>
            <a:r>
              <a:rPr lang="en-US" altLang="zh-CN" dirty="0" smtClean="0">
                <a:sym typeface="Symbol" pitchFamily="18" charset="2"/>
              </a:rPr>
              <a:t> [float]). Doesn’t vectorize for earlier SSE features because indirect addressing (non-unit stride) would be inefficient. If x[index[</a:t>
            </a:r>
            <a:r>
              <a:rPr lang="en-US" altLang="zh-CN" dirty="0" err="1" smtClean="0">
                <a:sym typeface="Symbol" pitchFamily="18" charset="2"/>
              </a:rPr>
              <a:t>i</a:t>
            </a:r>
            <a:r>
              <a:rPr lang="en-US" altLang="zh-CN" dirty="0" smtClean="0">
                <a:sym typeface="Symbol" pitchFamily="18" charset="2"/>
              </a:rPr>
              <a:t>]] appeared on the LHS, this would also introduce potential dependency (index[</a:t>
            </a:r>
            <a:r>
              <a:rPr lang="en-US" altLang="zh-CN" dirty="0" err="1" smtClean="0">
                <a:sym typeface="Symbol" pitchFamily="18" charset="2"/>
              </a:rPr>
              <a:t>i</a:t>
            </a:r>
            <a:r>
              <a:rPr lang="en-US" altLang="zh-CN" dirty="0" smtClean="0">
                <a:sym typeface="Symbol" pitchFamily="18" charset="2"/>
              </a:rPr>
              <a:t>] might have the same value for different values of </a:t>
            </a:r>
            <a:r>
              <a:rPr lang="en-US" altLang="zh-CN" dirty="0" err="1" smtClean="0">
                <a:sym typeface="Symbol" pitchFamily="18" charset="2"/>
              </a:rPr>
              <a:t>i</a:t>
            </a:r>
            <a:r>
              <a:rPr lang="en-US" altLang="zh-CN" dirty="0" smtClean="0">
                <a:sym typeface="Symbol" pitchFamily="18" charset="2"/>
              </a:rPr>
              <a:t>).</a:t>
            </a:r>
            <a:br>
              <a:rPr lang="en-US" altLang="zh-CN" dirty="0" smtClean="0">
                <a:sym typeface="Symbol" pitchFamily="18" charset="2"/>
              </a:rPr>
            </a:br>
            <a:r>
              <a:rPr lang="en-US" altLang="zh-CN" dirty="0" smtClean="0">
                <a:sym typeface="Symbol" pitchFamily="18" charset="2"/>
              </a:rPr>
              <a:t>Note: Using arrays of double currently shows a bug as compiler claims vectorization would be inefficient prior Intel® SSE4.1 but only uses older SSE instructions anyways! (</a:t>
            </a:r>
            <a:r>
              <a:rPr lang="en-US" dirty="0" smtClean="0"/>
              <a:t>DPD200233608)</a:t>
            </a:r>
            <a:endParaRPr lang="en-US" altLang="zh-CN" dirty="0" smtClean="0">
              <a:sym typeface="Symbol" pitchFamily="18" charset="2"/>
            </a:endParaRPr>
          </a:p>
          <a:p>
            <a:pPr marL="228600" indent="-228600">
              <a:buFontTx/>
              <a:buAutoNum type="arabicParenR"/>
            </a:pPr>
            <a:endParaRPr lang="en-US" altLang="zh-CN" dirty="0" smtClean="0">
              <a:sym typeface="Symbol" pitchFamily="18" charset="2"/>
            </a:endParaRPr>
          </a:p>
          <a:p>
            <a:pPr marL="228600" indent="-228600">
              <a:buFontTx/>
              <a:buAutoNum type="arabicParenR"/>
            </a:pPr>
            <a:r>
              <a:rPr lang="en-US" altLang="zh-CN" dirty="0" smtClean="0">
                <a:sym typeface="Symbol" pitchFamily="18" charset="2"/>
              </a:rPr>
              <a:t>Reductions such as this will vectorize. The compiler accumulates a number of partial sums (equal to the number of elements in a vector register), and adds them together at the end of the loop.</a:t>
            </a:r>
          </a:p>
          <a:p>
            <a:pPr marL="228600" indent="-228600">
              <a:buFontTx/>
              <a:buAutoNum type="arabicParenR"/>
            </a:pPr>
            <a:endParaRPr lang="en-US" altLang="zh-CN" dirty="0" smtClean="0">
              <a:sym typeface="Symbol" pitchFamily="18" charset="2"/>
            </a:endParaRPr>
          </a:p>
          <a:p>
            <a:pPr marL="228600" indent="-228600">
              <a:buFontTx/>
              <a:buAutoNum type="arabicParenR"/>
            </a:pPr>
            <a:r>
              <a:rPr lang="en-US" altLang="zh-CN" dirty="0" smtClean="0">
                <a:sym typeface="Symbol" pitchFamily="18" charset="2"/>
              </a:rPr>
              <a:t>This will vectorize. Neither “if” masks nor most simple math intrinsic functions prevent vectorization. Note that “s” and hence “</a:t>
            </a:r>
            <a:r>
              <a:rPr lang="en-US" altLang="zh-CN" dirty="0" err="1" smtClean="0">
                <a:sym typeface="Symbol" pitchFamily="18" charset="2"/>
              </a:rPr>
              <a:t>sqrt</a:t>
            </a:r>
            <a:r>
              <a:rPr lang="en-US" altLang="zh-CN" dirty="0" smtClean="0">
                <a:sym typeface="Symbol" pitchFamily="18" charset="2"/>
              </a:rPr>
              <a:t>(s)” are invariant throughout the loop.</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9608FD6B-A5B1-41A5-B8D9-3278133F5472}" type="slidenum">
              <a:rPr lang="en-US" altLang="zh-CN" sz="1100">
                <a:latin typeface="Arial" charset="0"/>
              </a:rPr>
              <a:pPr algn="r" eaLnBrk="1" hangingPunct="1"/>
              <a:t>113</a:t>
            </a:fld>
            <a:endParaRPr lang="en-US" altLang="zh-CN" sz="1100">
              <a:latin typeface="Arial" charset="0"/>
            </a:endParaRPr>
          </a:p>
        </p:txBody>
      </p:sp>
      <p:sp>
        <p:nvSpPr>
          <p:cNvPr id="216067" name="Rectangle 2"/>
          <p:cNvSpPr>
            <a:spLocks noGrp="1" noRot="1" noChangeAspect="1" noChangeArrowheads="1" noTextEdit="1"/>
          </p:cNvSpPr>
          <p:nvPr>
            <p:ph type="sldImg"/>
          </p:nvPr>
        </p:nvSpPr>
        <p:spPr>
          <a:xfrm>
            <a:off x="1123950" y="879475"/>
            <a:ext cx="4725988" cy="3544888"/>
          </a:xfrm>
          <a:ln/>
        </p:spPr>
      </p:sp>
      <p:sp>
        <p:nvSpPr>
          <p:cNvPr id="21606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1606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100"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0CFD3977-3DFF-4A6F-88DB-567841323522}" type="slidenum">
              <a:rPr lang="en-US" altLang="zh-CN" sz="1100">
                <a:latin typeface="Arial" charset="0"/>
              </a:rPr>
              <a:pPr algn="r" eaLnBrk="1" hangingPunct="1"/>
              <a:t>114</a:t>
            </a:fld>
            <a:endParaRPr lang="en-US" altLang="zh-CN" sz="1100">
              <a:latin typeface="Arial" charset="0"/>
            </a:endParaRPr>
          </a:p>
        </p:txBody>
      </p:sp>
      <p:sp>
        <p:nvSpPr>
          <p:cNvPr id="217091" name="Rectangle 2"/>
          <p:cNvSpPr>
            <a:spLocks noGrp="1" noRot="1" noChangeAspect="1" noChangeArrowheads="1" noTextEdit="1"/>
          </p:cNvSpPr>
          <p:nvPr>
            <p:ph type="sldImg"/>
          </p:nvPr>
        </p:nvSpPr>
        <p:spPr>
          <a:xfrm>
            <a:off x="1123950" y="879475"/>
            <a:ext cx="4725988" cy="3544888"/>
          </a:xfrm>
          <a:ln/>
        </p:spPr>
      </p:sp>
      <p:sp>
        <p:nvSpPr>
          <p:cNvPr id="217092"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17093"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100" smtClean="0"/>
              <a:t>Just a help to get started; far from being complete!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this slide we will look at an example of element wise vector addition to explore some of the concepts and terminology behind vectorization.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scalar example on the left depicts a single loop iteration where an element of array C is read, an element of array B is read, the values are summed and the result is written back to the corresponding element of array A. repeat this process for all iterations of the loop.</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vector example on the right depicts a single loop iteration where an 8 elements of array C are read simultaneously, an 8 elements of array B are read simultaneously, the values are summed simultaneously and the result is written back to the corresponding 8 elements of array A simultaneously. repeat this process for all iterations of the loop dived by eight. This is where the power of vectorization becomes evident in that we are potentially computing the loop in the example 8X faster.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[Click]</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way to think of a vector is a long one dimensional array that is chunked or grouped into arrangements of 2, 4, 8, or 16 elements. In SIMD, vector length does NOT mean the length of the long array – but rather the size of the chunks which the developer or the compiler specifies. The </a:t>
            </a:r>
            <a:r>
              <a:rPr lang="en-US" baseline="0" dirty="0" err="1" smtClean="0"/>
              <a:t>vectorizer</a:t>
            </a:r>
            <a:r>
              <a:rPr lang="en-US" baseline="0" dirty="0" smtClean="0"/>
              <a:t> chunks out subsets of the arrays into chunks of iterations the size of the specified (or default) vector length. Ideally the specified vector length will be the same size as the register width in bits divided by the size of the data type in data in bits.  In some corner cases, a smaller than default vector length might be specified by a developer in order to avoid some dependency in a loop.  As a numeric example, here 256 bit vector register on Sandy Bridge divided by 32 bits for each single precision element gives the 8 elements we see for the A, B, C Arrays above.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As a general rule in SIMD, we can process as many elements of an array simultaneously as will fit into the vector register.  This means that typically vector lengths are governed by the underlying vector register width for a given platform. We will see more tangible example in the next few slides</a:t>
            </a:r>
          </a:p>
          <a:p>
            <a:endParaRPr lang="en-US"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11</a:t>
            </a:fld>
            <a:endParaRPr lang="en-US"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D617A7AF-A781-42AA-9F87-84323E585F17}" type="slidenum">
              <a:rPr lang="en-US" altLang="zh-CN" sz="1100">
                <a:latin typeface="Arial" charset="0"/>
              </a:rPr>
              <a:pPr algn="r" eaLnBrk="1" hangingPunct="1"/>
              <a:t>115</a:t>
            </a:fld>
            <a:endParaRPr lang="en-US" altLang="zh-CN" sz="1100">
              <a:latin typeface="Arial" charset="0"/>
            </a:endParaRPr>
          </a:p>
        </p:txBody>
      </p:sp>
      <p:sp>
        <p:nvSpPr>
          <p:cNvPr id="123907" name="Rectangle 2"/>
          <p:cNvSpPr>
            <a:spLocks noGrp="1" noRot="1" noChangeAspect="1" noChangeArrowheads="1" noTextEdit="1"/>
          </p:cNvSpPr>
          <p:nvPr>
            <p:ph type="sldImg"/>
          </p:nvPr>
        </p:nvSpPr>
        <p:spPr>
          <a:xfrm>
            <a:off x="1123950" y="879475"/>
            <a:ext cx="4725988" cy="3544888"/>
          </a:xfrm>
          <a:ln/>
        </p:spPr>
      </p:sp>
      <p:sp>
        <p:nvSpPr>
          <p:cNvPr id="12390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2390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Largest topic is “Reasons for Vectorization Fails” because it’s important to know which are the restrictions of compiler based vectorization and how to solve them.</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Q: How many </a:t>
            </a:r>
            <a:r>
              <a:rPr lang="en-US" sz="1200" dirty="0" err="1" smtClean="0"/>
              <a:t>vectorized</a:t>
            </a:r>
            <a:r>
              <a:rPr lang="en-US" sz="1200" dirty="0" smtClean="0"/>
              <a:t> copies of the function should execute together per function call?</a:t>
            </a:r>
          </a:p>
          <a:p>
            <a:r>
              <a:rPr lang="en-US" sz="1200" dirty="0" smtClean="0"/>
              <a:t>A: As many as you can fit into the HW vector register</a:t>
            </a:r>
          </a:p>
          <a:p>
            <a:endParaRPr lang="en-US" sz="1200" dirty="0" smtClean="0"/>
          </a:p>
          <a:p>
            <a:r>
              <a:rPr lang="en-US" sz="1200" dirty="0" smtClean="0"/>
              <a:t>Constraints: This ratio must be determined consistently yet independently for the function declaration and its callers (cannot rely on the code inside the function, only on return type and </a:t>
            </a:r>
            <a:r>
              <a:rPr lang="en-US" sz="1200" smtClean="0"/>
              <a:t>parameters)</a:t>
            </a:r>
          </a:p>
          <a:p>
            <a:endParaRPr lang="en-US" sz="1200" dirty="0" smtClean="0"/>
          </a:p>
          <a:p>
            <a:r>
              <a:rPr lang="en-US" sz="1200" dirty="0" smtClean="0"/>
              <a:t>The cases of </a:t>
            </a:r>
            <a:r>
              <a:rPr lang="en-US" sz="1200" i="1" dirty="0" err="1" smtClean="0"/>
              <a:t>v_add_f</a:t>
            </a:r>
            <a:r>
              <a:rPr lang="en-US" sz="1200" i="1" dirty="0" smtClean="0"/>
              <a:t> </a:t>
            </a:r>
            <a:r>
              <a:rPr lang="en-US" sz="1200" dirty="0" smtClean="0"/>
              <a:t>and </a:t>
            </a:r>
            <a:r>
              <a:rPr lang="en-US" sz="1200" i="1" dirty="0" err="1" smtClean="0"/>
              <a:t>v_add_d</a:t>
            </a:r>
            <a:r>
              <a:rPr lang="en-US" sz="1200" dirty="0" smtClean="0"/>
              <a:t> are handled as expected.</a:t>
            </a:r>
          </a:p>
          <a:p>
            <a:r>
              <a:rPr lang="en-US" sz="1200" dirty="0" smtClean="0"/>
              <a:t>In </a:t>
            </a:r>
            <a:r>
              <a:rPr lang="en-US" sz="1200" i="1" dirty="0" smtClean="0"/>
              <a:t>oops</a:t>
            </a:r>
            <a:r>
              <a:rPr lang="en-US" sz="1200" dirty="0" smtClean="0"/>
              <a:t>, most of the time is being spent in single precision, but the compiler cannot automatically use it as the “characteristic type” of the function</a:t>
            </a:r>
          </a:p>
          <a:p>
            <a:r>
              <a:rPr lang="en-US" sz="1200" dirty="0" smtClean="0"/>
              <a:t>The clauses </a:t>
            </a:r>
            <a:r>
              <a:rPr lang="en-US" sz="1200" i="1" dirty="0" err="1" smtClean="0"/>
              <a:t>vectorlength</a:t>
            </a:r>
            <a:r>
              <a:rPr lang="en-US" sz="1200" i="1" dirty="0" smtClean="0"/>
              <a:t>(…)</a:t>
            </a:r>
            <a:r>
              <a:rPr lang="en-US" sz="1200" dirty="0" smtClean="0"/>
              <a:t> and </a:t>
            </a:r>
            <a:r>
              <a:rPr lang="en-US" sz="1200" i="1" dirty="0" err="1" smtClean="0"/>
              <a:t>vectorlengthfor</a:t>
            </a:r>
            <a:r>
              <a:rPr lang="en-US" sz="1200" i="1" dirty="0" smtClean="0"/>
              <a:t>(…)</a:t>
            </a:r>
            <a:r>
              <a:rPr lang="en-US" sz="1200" dirty="0" smtClean="0"/>
              <a:t> are provided for override</a:t>
            </a:r>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116</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smtClean="0"/>
              <a:t>[script]</a:t>
            </a:r>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117</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DCC123CE-7118-4055-9FBE-55D098A39DDC}" type="slidenum">
              <a:rPr lang="en-US" altLang="zh-CN" sz="1100">
                <a:latin typeface="Arial" charset="0"/>
              </a:rPr>
              <a:pPr algn="r" eaLnBrk="1" hangingPunct="1"/>
              <a:t>118</a:t>
            </a:fld>
            <a:endParaRPr lang="en-US" altLang="zh-CN" sz="1100">
              <a:latin typeface="Arial" charset="0"/>
            </a:endParaRPr>
          </a:p>
        </p:txBody>
      </p:sp>
      <p:sp>
        <p:nvSpPr>
          <p:cNvPr id="174083" name="Rectangle 2"/>
          <p:cNvSpPr>
            <a:spLocks noGrp="1" noRot="1" noChangeAspect="1" noChangeArrowheads="1" noTextEdit="1"/>
          </p:cNvSpPr>
          <p:nvPr>
            <p:ph type="sldImg"/>
          </p:nvPr>
        </p:nvSpPr>
        <p:spPr>
          <a:xfrm>
            <a:off x="1123950" y="879475"/>
            <a:ext cx="4725988" cy="3544888"/>
          </a:xfrm>
          <a:ln/>
        </p:spPr>
      </p:sp>
      <p:sp>
        <p:nvSpPr>
          <p:cNvPr id="174084"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74085"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dirty="0" smtClean="0"/>
              <a:t>Concerning Complexity of the offsets:</a:t>
            </a:r>
          </a:p>
          <a:p>
            <a:r>
              <a:rPr lang="en-US" dirty="0" smtClean="0"/>
              <a:t>For each operation the according offset must be read (loaded). They’re only known at run-time and creating different code versions for all possible scenarios is too costly.</a:t>
            </a:r>
          </a:p>
          <a:p>
            <a:r>
              <a:rPr lang="en-US" dirty="0" smtClean="0"/>
              <a:t>Keep in mind that for this example the compiler might not vectorize using “#</a:t>
            </a:r>
            <a:r>
              <a:rPr lang="en-US" dirty="0" err="1" smtClean="0"/>
              <a:t>pragma</a:t>
            </a:r>
            <a:r>
              <a:rPr lang="en-US" dirty="0" smtClean="0"/>
              <a:t> </a:t>
            </a:r>
            <a:r>
              <a:rPr lang="en-US" dirty="0" err="1" smtClean="0"/>
              <a:t>ivdep</a:t>
            </a:r>
            <a:r>
              <a:rPr lang="en-US" dirty="0" smtClean="0"/>
              <a:t>” because its heuristics assume no gain. This can change in the future. However, “#</a:t>
            </a:r>
            <a:r>
              <a:rPr lang="en-US" dirty="0" err="1" smtClean="0"/>
              <a:t>pragma</a:t>
            </a:r>
            <a:r>
              <a:rPr lang="en-US" dirty="0" smtClean="0"/>
              <a:t> </a:t>
            </a:r>
            <a:r>
              <a:rPr lang="en-US" dirty="0" err="1" smtClean="0"/>
              <a:t>ivdep</a:t>
            </a:r>
            <a:r>
              <a:rPr lang="en-US" dirty="0" smtClean="0"/>
              <a:t>” does NOT allow to configure the vector length and, for this example, might high likely generate incorrect code; even though the programmer already knows that certain vector lengths are OK (here: 4 elements).</a:t>
            </a:r>
          </a:p>
          <a:p>
            <a:endParaRPr lang="de-DE"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98E3E734-E7CD-4B29-84F2-6D0A3E053ABD}" type="slidenum">
              <a:rPr lang="en-US" altLang="zh-CN" sz="1100">
                <a:latin typeface="Arial" charset="0"/>
              </a:rPr>
              <a:pPr algn="r" eaLnBrk="1" hangingPunct="1"/>
              <a:t>12</a:t>
            </a:fld>
            <a:endParaRPr lang="en-US" altLang="zh-CN" sz="1100">
              <a:latin typeface="Arial" charset="0"/>
            </a:endParaRPr>
          </a:p>
        </p:txBody>
      </p:sp>
      <p:sp>
        <p:nvSpPr>
          <p:cNvPr id="140291" name="Rectangle 2"/>
          <p:cNvSpPr>
            <a:spLocks noGrp="1" noRot="1" noChangeAspect="1" noChangeArrowheads="1" noTextEdit="1"/>
          </p:cNvSpPr>
          <p:nvPr>
            <p:ph type="sldImg"/>
          </p:nvPr>
        </p:nvSpPr>
        <p:spPr>
          <a:xfrm>
            <a:off x="1123950" y="879475"/>
            <a:ext cx="4725988" cy="3544888"/>
          </a:xfrm>
          <a:ln/>
        </p:spPr>
      </p:sp>
      <p:sp>
        <p:nvSpPr>
          <p:cNvPr id="140292"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40293"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[script]</a:t>
            </a:r>
          </a:p>
          <a:p>
            <a:r>
              <a:rPr lang="en-US" dirty="0" smtClean="0"/>
              <a:t>This</a:t>
            </a:r>
            <a:r>
              <a:rPr lang="en-US" baseline="0" dirty="0" smtClean="0"/>
              <a:t> will provide the developer with an idea of how much potential performance is available with vector widths of 128 bit, 256 bit, and 512 bit respectively. There are different speedup for different size data types but for this example I will focus on double precision floats to just give a sense of the kinds of speedups available.  </a:t>
            </a:r>
          </a:p>
          <a:p>
            <a:endParaRPr lang="en-US" baseline="0" dirty="0" smtClean="0"/>
          </a:p>
          <a:p>
            <a:r>
              <a:rPr lang="en-US" baseline="0" dirty="0" smtClean="0"/>
              <a:t>Notice that for SSE/SSE2 128 bit registers  there is a potential speed up potential of 2X for loops that operate on double precision arrays.  For AVX 256 bit registers – the same loops and arrays when vectorized have a potential speedup on the order of 4X.  For MIC, the same double precision array manipulations with the vectorized loop could potentially be sped up 8X per core </a:t>
            </a:r>
          </a:p>
          <a:p>
            <a:endParaRPr lang="en-US" baseline="0" dirty="0" smtClean="0"/>
          </a:p>
          <a:p>
            <a:r>
              <a:rPr lang="en-US" baseline="0" dirty="0" smtClean="0"/>
              <a:t>Since double precision floats are 64 bit data types, vector widths of 128, 256, and 512 bits  divided by 64 bit data type say that the upper bound performance is on the order of 2, 4, or 8 respectively.  </a:t>
            </a:r>
          </a:p>
          <a:p>
            <a:endParaRPr lang="en-US" baseline="0" dirty="0" smtClean="0"/>
          </a:p>
          <a:p>
            <a:r>
              <a:rPr lang="en-US" baseline="0" dirty="0" smtClean="0"/>
              <a:t>If I instead chose to use a fundamental data type of size 32 bits then of 128, 256, and 512 bits  divided by 32 bit data type would give a 4X, 8X, 16X potential speed up. </a:t>
            </a:r>
          </a:p>
          <a:p>
            <a:endParaRPr lang="en-US" baseline="0" dirty="0" smtClean="0"/>
          </a:p>
          <a:p>
            <a:endParaRPr lang="en-US" baseline="0" dirty="0" smtClean="0"/>
          </a:p>
          <a:p>
            <a:r>
              <a:rPr lang="en-US" baseline="0" dirty="0" smtClean="0"/>
              <a:t>It is important to remember that this benefit is per core! So the performance benefit could be multiplied again by the number of cores if the code is suitable for both parallelism by core count as well as SIMD vectorization.  Many loop centric applications are suitable for both.  </a:t>
            </a:r>
          </a:p>
          <a:p>
            <a:endParaRPr lang="en-US" baseline="0" dirty="0" smtClean="0"/>
          </a:p>
          <a:p>
            <a:pPr marL="0" indent="0">
              <a:buFontTx/>
              <a:buNone/>
            </a:pPr>
            <a:r>
              <a:rPr lang="en-US" altLang="zh-CN" sz="1200" b="1" dirty="0" smtClean="0">
                <a:cs typeface="Courier New" pitchFamily="49" charset="0"/>
              </a:rPr>
              <a:t>Note:</a:t>
            </a:r>
          </a:p>
          <a:p>
            <a:pPr marL="0" indent="0"/>
            <a:r>
              <a:rPr lang="en-US" altLang="zh-CN" sz="1200" dirty="0" smtClean="0">
                <a:cs typeface="Courier New" pitchFamily="49" charset="0"/>
              </a:rPr>
              <a:t>Wider vectors allow for higher potential performance gains</a:t>
            </a:r>
          </a:p>
          <a:p>
            <a:pPr marL="0" indent="0"/>
            <a:r>
              <a:rPr lang="en-US" altLang="zh-CN" sz="1200" dirty="0" smtClean="0">
                <a:cs typeface="Courier New" pitchFamily="49" charset="0"/>
              </a:rPr>
              <a:t>Gains of 4X and 8X within reach using vectorization capability</a:t>
            </a:r>
          </a:p>
          <a:p>
            <a:endParaRPr lang="en-US" baseline="0" dirty="0" smtClean="0"/>
          </a:p>
          <a:p>
            <a:r>
              <a:rPr lang="en-US" baseline="0" dirty="0" smtClean="0"/>
              <a:t>The Intel Xeon Phi coprocessor core count is currently up to 60+ so this performance potential is large.</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a:t>
            </a:r>
            <a:r>
              <a:rPr lang="en-US" baseline="0" dirty="0" smtClean="0"/>
              <a:t> two things govern the potential vector speedup per core available to a an application:</a:t>
            </a:r>
          </a:p>
          <a:p>
            <a:pPr marL="228600" indent="-228600">
              <a:buAutoNum type="arabicParenR"/>
            </a:pPr>
            <a:r>
              <a:rPr lang="en-US" baseline="0" dirty="0" smtClean="0"/>
              <a:t>The underlying Instruction Set Architecture (ISA) and the corresponding vector widths</a:t>
            </a:r>
          </a:p>
          <a:p>
            <a:pPr marL="228600" indent="-228600">
              <a:buAutoNum type="arabicParenR"/>
            </a:pPr>
            <a:r>
              <a:rPr lang="en-US" baseline="0" dirty="0" smtClean="0"/>
              <a:t>The choice of data type</a:t>
            </a:r>
          </a:p>
          <a:p>
            <a:pPr marL="228600" indent="-228600">
              <a:buAutoNum type="arabicParenR"/>
            </a:pPr>
            <a:endParaRPr lang="en-US" baseline="0" dirty="0" smtClean="0"/>
          </a:p>
          <a:p>
            <a:pPr marL="228600" indent="-228600">
              <a:buNone/>
            </a:pPr>
            <a:r>
              <a:rPr lang="en-US" baseline="0" dirty="0" smtClean="0"/>
              <a:t>For SSE2 for example, the same 128 bit register can accommodate 2 doubles, 4 floats , 8 shorts and so on. This equates roughly to the theoretical speedup that is possible.</a:t>
            </a:r>
            <a:endParaRPr lang="en-US" dirty="0"/>
          </a:p>
        </p:txBody>
      </p:sp>
      <p:sp>
        <p:nvSpPr>
          <p:cNvPr id="4" name="Slide Number Placeholder 3"/>
          <p:cNvSpPr>
            <a:spLocks noGrp="1"/>
          </p:cNvSpPr>
          <p:nvPr>
            <p:ph type="sldNum" sz="quarter" idx="10"/>
          </p:nvPr>
        </p:nvSpPr>
        <p:spPr/>
        <p:txBody>
          <a:bodyPr/>
          <a:lstStyle/>
          <a:p>
            <a:pPr>
              <a:defRPr/>
            </a:pPr>
            <a:fld id="{BDEA9305-C660-4460-831F-EF2CD2E183FE}"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Sandy Bridge </a:t>
            </a:r>
            <a:r>
              <a:rPr lang="en-US" baseline="0" dirty="0" smtClean="0"/>
              <a:t>accommodates </a:t>
            </a:r>
            <a:r>
              <a:rPr lang="en-US" dirty="0" smtClean="0"/>
              <a:t>AVX-256,</a:t>
            </a:r>
            <a:r>
              <a:rPr lang="en-US" baseline="0" dirty="0" smtClean="0"/>
              <a:t> which is for floats and doubles only – and as you can see speedups of 4x for double precision arrays is possible.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AVX2 extends the number of data types accommodated and you can see potential speed ups to the right and will be supported by processors code named </a:t>
            </a:r>
            <a:r>
              <a:rPr lang="en-US" baseline="0" dirty="0" err="1" smtClean="0"/>
              <a:t>Haswell</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from the chart, the MIC architecture provides</a:t>
            </a:r>
            <a:r>
              <a:rPr lang="en-US" baseline="0" dirty="0" smtClean="0"/>
              <a:t> even greater per core SIMD speedup potential with 16X possible with single precision float arrays or 8X with double precision arrays. There are more </a:t>
            </a:r>
            <a:r>
              <a:rPr lang="en-US" baseline="0" dirty="0" err="1" smtClean="0"/>
              <a:t>indepth</a:t>
            </a:r>
            <a:r>
              <a:rPr lang="en-US" baseline="0" dirty="0" smtClean="0"/>
              <a:t> presentation on MIC elsewhere on Intel.com if you care to look more closely </a:t>
            </a:r>
            <a:r>
              <a:rPr lang="en-US" baseline="0" smtClean="0"/>
              <a:t>at details.</a:t>
            </a:r>
            <a:endParaRPr lang="en-US" dirty="0"/>
          </a:p>
        </p:txBody>
      </p:sp>
      <p:sp>
        <p:nvSpPr>
          <p:cNvPr id="4" name="Slide Number Placeholder 3"/>
          <p:cNvSpPr>
            <a:spLocks noGrp="1"/>
          </p:cNvSpPr>
          <p:nvPr>
            <p:ph type="sldNum" sz="quarter" idx="10"/>
          </p:nvPr>
        </p:nvSpPr>
        <p:spPr/>
        <p:txBody>
          <a:bodyPr/>
          <a:lstStyle/>
          <a:p>
            <a:pPr>
              <a:defRPr/>
            </a:pPr>
            <a:fld id="{0DDC8306-E17E-4E63-9DB4-476023245299}"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D617A7AF-A781-42AA-9F87-84323E585F17}" type="slidenum">
              <a:rPr lang="en-US" altLang="zh-CN" sz="1100">
                <a:latin typeface="Arial" charset="0"/>
              </a:rPr>
              <a:pPr algn="r" eaLnBrk="1" hangingPunct="1"/>
              <a:t>16</a:t>
            </a:fld>
            <a:endParaRPr lang="en-US" altLang="zh-CN" sz="1100">
              <a:latin typeface="Arial" charset="0"/>
            </a:endParaRPr>
          </a:p>
        </p:txBody>
      </p:sp>
      <p:sp>
        <p:nvSpPr>
          <p:cNvPr id="123907" name="Rectangle 2"/>
          <p:cNvSpPr>
            <a:spLocks noGrp="1" noRot="1" noChangeAspect="1" noChangeArrowheads="1" noTextEdit="1"/>
          </p:cNvSpPr>
          <p:nvPr>
            <p:ph type="sldImg"/>
          </p:nvPr>
        </p:nvSpPr>
        <p:spPr>
          <a:xfrm>
            <a:off x="1123950" y="879475"/>
            <a:ext cx="4725988" cy="3544888"/>
          </a:xfrm>
          <a:ln/>
        </p:spPr>
      </p:sp>
      <p:sp>
        <p:nvSpPr>
          <p:cNvPr id="12390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2390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dirty="0" smtClean="0"/>
              <a:t>This concludes our</a:t>
            </a:r>
            <a:r>
              <a:rPr lang="en-US" baseline="0" dirty="0" smtClean="0"/>
              <a:t> Introductory review of SIMD on Intel Architecture. In the next video we will</a:t>
            </a:r>
            <a:r>
              <a:rPr lang="en-US" dirty="0" smtClean="0"/>
              <a:t> look at the different ways we can work</a:t>
            </a:r>
            <a:r>
              <a:rPr lang="en-US" baseline="0" dirty="0" smtClean="0"/>
              <a:t> with the compiler to vectorize an application. Please take a few minutes to watch the video “Vectorization Essentials03 –</a:t>
            </a:r>
            <a:r>
              <a:rPr lang="en-US" baseline="0" dirty="0" err="1" smtClean="0"/>
              <a:t>VectorizationII</a:t>
            </a:r>
            <a:r>
              <a:rPr lang="en-US" baseline="0" dirty="0" smtClean="0"/>
              <a:t>”</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CFEFA418-8459-4544-9771-DF5572E35D95}" type="slidenum">
              <a:rPr lang="en-US" altLang="zh-CN" sz="1100">
                <a:latin typeface="Arial" charset="0"/>
              </a:rPr>
              <a:pPr algn="r" eaLnBrk="1" hangingPunct="1"/>
              <a:t>17</a:t>
            </a:fld>
            <a:endParaRPr lang="en-US" altLang="zh-CN" sz="1100">
              <a:latin typeface="Arial" charset="0"/>
            </a:endParaRPr>
          </a:p>
        </p:txBody>
      </p:sp>
      <p:sp>
        <p:nvSpPr>
          <p:cNvPr id="147459" name="Rectangle 2"/>
          <p:cNvSpPr>
            <a:spLocks noGrp="1" noRot="1" noChangeAspect="1" noChangeArrowheads="1" noTextEdit="1"/>
          </p:cNvSpPr>
          <p:nvPr>
            <p:ph type="sldImg"/>
          </p:nvPr>
        </p:nvSpPr>
        <p:spPr>
          <a:xfrm>
            <a:off x="1123950" y="879475"/>
            <a:ext cx="4725988" cy="3544888"/>
          </a:xfrm>
          <a:ln/>
        </p:spPr>
      </p:sp>
      <p:sp>
        <p:nvSpPr>
          <p:cNvPr id="147460"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47461"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dirty="0" smtClean="0"/>
              <a:t>There are many ways to vectorize.  </a:t>
            </a:r>
          </a:p>
          <a:p>
            <a:endParaRPr lang="en-US" dirty="0" smtClean="0"/>
          </a:p>
          <a:p>
            <a:r>
              <a:rPr lang="en-US" dirty="0" smtClean="0"/>
              <a:t>[Click] Some methods are easy to use with little programmer</a:t>
            </a:r>
            <a:r>
              <a:rPr lang="en-US" baseline="0" dirty="0" smtClean="0"/>
              <a:t> control while other methods may provide inherent programmer control but suffer from poor portability and difficult and expense code maintenance. </a:t>
            </a:r>
          </a:p>
          <a:p>
            <a:endParaRPr lang="en-US" baseline="0" dirty="0" smtClean="0"/>
          </a:p>
          <a:p>
            <a:r>
              <a:rPr lang="en-US" dirty="0" smtClean="0"/>
              <a:t>[Click] Many</a:t>
            </a:r>
            <a:r>
              <a:rPr lang="en-US" baseline="0" dirty="0" smtClean="0"/>
              <a:t> of you should be familiar with the compiler’s ability to auto-vectorize loops by now. Auto vectorization, from the programmers perspective, can be a freebie, gaining performance with nothing more than a compiler switch. </a:t>
            </a:r>
          </a:p>
          <a:p>
            <a:endParaRPr lang="en-US" baseline="0" dirty="0" smtClean="0"/>
          </a:p>
          <a:p>
            <a:r>
              <a:rPr lang="en-US" dirty="0" smtClean="0"/>
              <a:t>[Click] </a:t>
            </a:r>
            <a:r>
              <a:rPr lang="en-US" baseline="0" dirty="0" smtClean="0"/>
              <a:t>A few of you may be accomplished at using Assembly or SIMD/Vector Instrinsics to explicitly vectorize an application. </a:t>
            </a:r>
          </a:p>
          <a:p>
            <a:endParaRPr lang="en-US" baseline="0" dirty="0" smtClean="0"/>
          </a:p>
          <a:p>
            <a:r>
              <a:rPr lang="en-US" dirty="0" smtClean="0"/>
              <a:t>[Click] </a:t>
            </a:r>
            <a:r>
              <a:rPr lang="en-US" baseline="0" dirty="0" smtClean="0"/>
              <a:t>Somewhere in between lies explicit vector programming. This talk will focus on that.</a:t>
            </a:r>
          </a:p>
          <a:p>
            <a:endParaRPr lang="en-US" baseline="0" dirty="0" smtClean="0"/>
          </a:p>
          <a:p>
            <a:r>
              <a:rPr lang="en-US" baseline="0" dirty="0" smtClean="0"/>
              <a:t>The trouble with auto vectorization, as we have stated, even though it is easy for a developer to use, is that the compiler is limited in what it can do for you automatically due to serial semantics limitations of the underlying language – meaning that many loops will not be vectorized and even the ones that get vectorized may not be vectorized efficiently due to conservative assumptions that compiler is forced to make about the code.  The trouble with assembly language or vector instrinsics is that they become platform specific and not portable between say Intel Xeon processor and Intel Xeon Phi coprocessor platforms for example.  </a:t>
            </a:r>
          </a:p>
          <a:p>
            <a:endParaRPr lang="en-US" baseline="0" dirty="0" smtClean="0"/>
          </a:p>
          <a:p>
            <a:r>
              <a:rPr lang="en-US" baseline="0" dirty="0" smtClean="0"/>
              <a:t>We are focusing on extensions to languages that have standards support and work across Intel platforms from graphics processors to CPU’s to co-processors.</a:t>
            </a:r>
          </a:p>
          <a:p>
            <a:endParaRPr lang="en-US" baseline="0" dirty="0" smtClean="0"/>
          </a:p>
          <a:p>
            <a:endParaRPr lang="en-US" dirty="0" smtClean="0"/>
          </a:p>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3589DC57-4C57-4326-982D-2F447972CA37}" type="slidenum">
              <a:rPr lang="en-US" altLang="zh-CN" sz="1100">
                <a:latin typeface="Arial" charset="0"/>
              </a:rPr>
              <a:pPr algn="r" eaLnBrk="1" hangingPunct="1"/>
              <a:t>18</a:t>
            </a:fld>
            <a:endParaRPr lang="en-US" altLang="zh-CN" sz="1100">
              <a:latin typeface="Arial" charset="0"/>
            </a:endParaRPr>
          </a:p>
        </p:txBody>
      </p:sp>
      <p:sp>
        <p:nvSpPr>
          <p:cNvPr id="166915" name="Rectangle 2"/>
          <p:cNvSpPr>
            <a:spLocks noGrp="1" noRot="1" noChangeAspect="1" noChangeArrowheads="1" noTextEdit="1"/>
          </p:cNvSpPr>
          <p:nvPr>
            <p:ph type="sldImg"/>
          </p:nvPr>
        </p:nvSpPr>
        <p:spPr>
          <a:xfrm>
            <a:off x="1123950" y="879475"/>
            <a:ext cx="4725988" cy="3544888"/>
          </a:xfrm>
          <a:ln/>
        </p:spPr>
      </p:sp>
      <p:sp>
        <p:nvSpPr>
          <p:cNvPr id="166916"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6691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2000" dirty="0" smtClean="0"/>
              <a:t>[script]</a:t>
            </a:r>
          </a:p>
          <a:p>
            <a:r>
              <a:rPr lang="en-US" sz="2000" dirty="0" smtClean="0"/>
              <a:t>This slide draws the analogy between explicit vector</a:t>
            </a:r>
            <a:r>
              <a:rPr lang="en-US" sz="2000" baseline="0" dirty="0" smtClean="0"/>
              <a:t> programming and OpenMP thread based parallelism.</a:t>
            </a:r>
          </a:p>
          <a:p>
            <a:endParaRPr lang="de-DE" sz="2000" baseline="0" dirty="0" smtClean="0"/>
          </a:p>
          <a:p>
            <a:r>
              <a:rPr lang="de-DE" sz="2000" baseline="0" dirty="0" smtClean="0"/>
              <a:t>[Click]</a:t>
            </a:r>
          </a:p>
          <a:p>
            <a:r>
              <a:rPr lang="de-DE" sz="2000" baseline="0" dirty="0" smtClean="0"/>
              <a:t>At the highest ease of use level, a developer could opt to use auto-parallelization by invoking a compiler switch to parallelize whatever loops the compiler deems safe.</a:t>
            </a:r>
          </a:p>
          <a:p>
            <a:endParaRPr lang="de-DE" sz="2000" baseline="0" dirty="0" smtClean="0"/>
          </a:p>
          <a:p>
            <a:r>
              <a:rPr lang="de-DE" sz="2000" baseline="0" dirty="0" smtClean="0"/>
              <a:t>[Click]</a:t>
            </a:r>
          </a:p>
          <a:p>
            <a:r>
              <a:rPr lang="de-DE" sz="2000" baseline="0" dirty="0" smtClean="0"/>
              <a:t>Similarly, a developer could simply compile with a compler auto-vectorization switch, in the case of the Intel compiler this happens by default at /O2.  The compiler would seek to auto-vectorize whatever loops it deemed safe and profitible to vectorize.</a:t>
            </a:r>
          </a:p>
          <a:p>
            <a:endParaRPr lang="de-DE" sz="20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de-DE" sz="2000" baseline="0" dirty="0" smtClean="0"/>
              <a:t>[Click]</a:t>
            </a:r>
          </a:p>
          <a:p>
            <a:r>
              <a:rPr lang="de-DE" sz="2000" baseline="0" dirty="0" smtClean="0"/>
              <a:t>If a programmer wanted more control using thread based parallelism, she may opt to use Windows* threads or Posix* threads to get complete control over the parallelization process. The tradeoff is that portability is lost once either Windows* or Posix threading model is chosen.</a:t>
            </a:r>
          </a:p>
          <a:p>
            <a:endParaRPr lang="de-DE" sz="20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de-DE" sz="2000" baseline="0" dirty="0" smtClean="0"/>
              <a:t>[Click]</a:t>
            </a:r>
          </a:p>
          <a:p>
            <a:r>
              <a:rPr lang="de-DE" sz="2000" baseline="0" dirty="0" smtClean="0"/>
              <a:t>Similarly, the same developer might wish to gain ultimate vectorization control using compiler intrinsics. But this choice also comes at the expense of portability, as we mentioned previously, in that intrinsics developed for Intel Xeon processor platforms in many cases are not supported by Intel Xeon Phi coprocessor platforms and vice versa.</a:t>
            </a:r>
          </a:p>
          <a:p>
            <a:endParaRPr lang="de-DE" sz="20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de-DE" sz="2000" baseline="0" dirty="0" smtClean="0"/>
              <a:t>[Click]</a:t>
            </a:r>
          </a:p>
          <a:p>
            <a:r>
              <a:rPr lang="de-DE" sz="2000" baseline="0" dirty="0" smtClean="0"/>
              <a:t>One happy medium can be achieved, for thread level parallelism, by choosing OpenMP to parallelize the code.  This provides sufficient programmer control in many cases and still provides code portability across platforms.</a:t>
            </a:r>
          </a:p>
          <a:p>
            <a:endParaRPr lang="de-DE" sz="20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de-DE" sz="2000" baseline="0" dirty="0" smtClean="0"/>
              <a:t>[Click]</a:t>
            </a:r>
          </a:p>
          <a:p>
            <a:r>
              <a:rPr lang="de-DE" sz="2000" baseline="0" dirty="0" smtClean="0"/>
              <a:t>Similarly, Explicit Vector programming using either Intel Cilk Plus or OpenMP 4.0 vector extensions give the developer sufficient programmer control in many cases and still provids platform portability.</a:t>
            </a:r>
          </a:p>
          <a:p>
            <a:endParaRPr lang="de-DE" sz="2000" baseline="0" dirty="0" smtClean="0"/>
          </a:p>
          <a:p>
            <a:r>
              <a:rPr lang="de-DE" sz="2000" baseline="0" dirty="0" smtClean="0"/>
              <a:t>The aim here is to provide a prgramming model that provides both thread level and SIMD parallelism to existing languages while still providing a high degree of portability.</a:t>
            </a:r>
          </a:p>
          <a:p>
            <a:endParaRPr lang="de-DE" sz="2000" baseline="0" dirty="0" smtClean="0"/>
          </a:p>
          <a:p>
            <a:r>
              <a:rPr lang="de-DE" sz="2000" baseline="0" dirty="0" smtClean="0"/>
              <a:t>Caveat: Developers should note that while vector and parallel codes may port between platforms such as Intel Xeon and Xeon Phi processors it is still advisable to tune the application carefully for each platform. There could be different memory bandwidth, cache locatity, data alignment and vector length sensitivities that impact performance on any given platform and each application will be have different sensitivites to these issues.</a:t>
            </a:r>
          </a:p>
          <a:p>
            <a:endParaRPr lang="en-US" sz="16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dirty="0" smtClean="0"/>
              <a:t>Now we will explore a very high-level simplification of how the </a:t>
            </a:r>
            <a:r>
              <a:rPr lang="en-US" dirty="0" err="1" smtClean="0"/>
              <a:t>vectorizer</a:t>
            </a:r>
            <a:r>
              <a:rPr lang="en-US" dirty="0" smtClean="0"/>
              <a:t> works in Intel Compilers.</a:t>
            </a:r>
          </a:p>
          <a:p>
            <a:endParaRPr lang="en-US" dirty="0" smtClean="0"/>
          </a:p>
          <a:p>
            <a:r>
              <a:rPr lang="en-US" baseline="0" dirty="0" smtClean="0"/>
              <a:t>[Click] A Programmer develops or modifies high level scalar code on the left. </a:t>
            </a:r>
          </a:p>
          <a:p>
            <a:endParaRPr lang="en-US" baseline="0" dirty="0" smtClean="0"/>
          </a:p>
          <a:p>
            <a:r>
              <a:rPr lang="en-US" baseline="0" dirty="0" smtClean="0"/>
              <a:t>[Click] Then describes the vector parallelism in the high level language construct. This includes the original code on the left and the modifications such </a:t>
            </a:r>
            <a:r>
              <a:rPr lang="en-US" baseline="0" dirty="0" err="1" smtClean="0"/>
              <a:t>asArray</a:t>
            </a:r>
            <a:r>
              <a:rPr lang="en-US" baseline="0" dirty="0" smtClean="0"/>
              <a:t> Notations, SIMD-enabled functions and pragma SIMD.</a:t>
            </a:r>
          </a:p>
          <a:p>
            <a:endParaRPr lang="en-US" baseline="0" dirty="0" smtClean="0"/>
          </a:p>
          <a:p>
            <a:r>
              <a:rPr lang="en-US" baseline="0" dirty="0" smtClean="0"/>
              <a:t>[Click] The </a:t>
            </a:r>
            <a:r>
              <a:rPr lang="en-US" baseline="0" dirty="0" err="1" smtClean="0"/>
              <a:t>Vectorizer</a:t>
            </a:r>
            <a:r>
              <a:rPr lang="en-US" baseline="0" dirty="0" smtClean="0"/>
              <a:t>, a component of the compiler,  --- not human programmer --- maps vector parallelism onto the appropriate target vector Instruction Set Architecture.</a:t>
            </a:r>
          </a:p>
          <a:p>
            <a:endParaRPr lang="en-US" dirty="0" smtClean="0"/>
          </a:p>
          <a:p>
            <a:r>
              <a:rPr lang="en-US" baseline="0" dirty="0" smtClean="0"/>
              <a:t>[Click] </a:t>
            </a:r>
            <a:r>
              <a:rPr lang="en-US" dirty="0" smtClean="0"/>
              <a:t>A major part</a:t>
            </a:r>
            <a:r>
              <a:rPr lang="en-US" baseline="0" dirty="0" smtClean="0"/>
              <a:t> of </a:t>
            </a:r>
            <a:r>
              <a:rPr lang="en-US" baseline="0" dirty="0" err="1" smtClean="0"/>
              <a:t>vectorizer</a:t>
            </a:r>
            <a:r>
              <a:rPr lang="en-US" baseline="0" dirty="0" smtClean="0"/>
              <a:t> is common to all vector ISAs. This is how the “write once and retarget” mechanism works. </a:t>
            </a:r>
          </a:p>
          <a:p>
            <a:endParaRPr lang="en-US" baseline="0" dirty="0" smtClean="0"/>
          </a:p>
          <a:p>
            <a:r>
              <a:rPr lang="en-US" baseline="0" dirty="0" smtClean="0"/>
              <a:t>[Click] After targeting the ISA the compiler will work to do other optimizations  and do the code generation step</a:t>
            </a:r>
          </a:p>
          <a:p>
            <a:endParaRPr lang="en-US" baseline="0" dirty="0" smtClean="0"/>
          </a:p>
          <a:p>
            <a:r>
              <a:rPr lang="en-US" baseline="0" dirty="0" smtClean="0"/>
              <a:t>[Click] </a:t>
            </a:r>
            <a:r>
              <a:rPr lang="en-US" dirty="0" smtClean="0"/>
              <a:t>The focus of this video series is the yellow boxes</a:t>
            </a:r>
            <a:r>
              <a:rPr lang="en-US" baseline="0" dirty="0" smtClean="0"/>
              <a:t> consisting of  Array Notations, SIMD-enabled functions and pragma SIMD</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chemeClr val="tx1"/>
                </a:solidFill>
              </a:rPr>
              <a:t>The </a:t>
            </a:r>
            <a:r>
              <a:rPr lang="en-US" sz="1200" dirty="0" err="1" smtClean="0">
                <a:solidFill>
                  <a:schemeClr val="tx1"/>
                </a:solidFill>
              </a:rPr>
              <a:t>Vectorizer</a:t>
            </a:r>
            <a:r>
              <a:rPr lang="en-US" sz="1200" dirty="0" smtClean="0">
                <a:solidFill>
                  <a:schemeClr val="tx1"/>
                </a:solidFill>
              </a:rPr>
              <a:t> makes retargeting easy</a:t>
            </a:r>
            <a:r>
              <a:rPr lang="en-US" sz="1200" baseline="0" dirty="0" smtClean="0">
                <a:solidFill>
                  <a:schemeClr val="tx1"/>
                </a:solidFill>
              </a:rPr>
              <a:t> – at the simplest extreme a single compiler switch could retarget for a different architecture.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aseline="0" dirty="0" smtClean="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aseline="0" dirty="0" smtClean="0">
                <a:solidFill>
                  <a:schemeClr val="tx1"/>
                </a:solidFill>
              </a:rPr>
              <a:t>Of course for best performance on any given architecture specific tuning for the platforms data alignment, cache size and other platform details and sensitivities would be needed.</a:t>
            </a:r>
            <a:endParaRPr lang="en-US" sz="1200" dirty="0" smtClean="0">
              <a:solidFill>
                <a:schemeClr val="tx1"/>
              </a:solidFill>
            </a:endParaRPr>
          </a:p>
          <a:p>
            <a:endParaRPr lang="en-US"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19</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D617A7AF-A781-42AA-9F87-84323E585F17}" type="slidenum">
              <a:rPr lang="en-US" altLang="zh-CN" sz="1100">
                <a:latin typeface="Arial" charset="0"/>
              </a:rPr>
              <a:pPr algn="r" eaLnBrk="1" hangingPunct="1"/>
              <a:t>2</a:t>
            </a:fld>
            <a:endParaRPr lang="en-US" altLang="zh-CN" sz="1100">
              <a:latin typeface="Arial" charset="0"/>
            </a:endParaRPr>
          </a:p>
        </p:txBody>
      </p:sp>
      <p:sp>
        <p:nvSpPr>
          <p:cNvPr id="123907" name="Rectangle 2"/>
          <p:cNvSpPr>
            <a:spLocks noGrp="1" noRot="1" noChangeAspect="1" noChangeArrowheads="1" noTextEdit="1"/>
          </p:cNvSpPr>
          <p:nvPr>
            <p:ph type="sldImg"/>
          </p:nvPr>
        </p:nvSpPr>
        <p:spPr>
          <a:xfrm>
            <a:off x="1123950" y="879475"/>
            <a:ext cx="4725988" cy="3544888"/>
          </a:xfrm>
          <a:ln/>
        </p:spPr>
      </p:sp>
      <p:sp>
        <p:nvSpPr>
          <p:cNvPr id="12390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2390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[script]</a:t>
            </a:r>
          </a:p>
          <a:p>
            <a:r>
              <a:rPr lang="en-US" dirty="0" smtClean="0"/>
              <a:t>Seen here is an overview of the series topics we will be presenting. </a:t>
            </a:r>
          </a:p>
          <a:p>
            <a:r>
              <a:rPr lang="en-US" dirty="0" smtClean="0"/>
              <a:t>We will start by exploring the motivation behind</a:t>
            </a:r>
            <a:r>
              <a:rPr lang="en-US" baseline="0" dirty="0" smtClean="0"/>
              <a:t> explicit vector programming using Intel’s Cilk Plus and OpenMP* 4.0.</a:t>
            </a:r>
          </a:p>
          <a:p>
            <a:r>
              <a:rPr lang="en-US" baseline="0" dirty="0" smtClean="0"/>
              <a:t>Later in the series we will briefly introduce Intel’s SIMD architecture and the concepts underlying vectorization and why vectorization can be so important.  Then we will explore ways to explicitly write vector code.  We will also be looking at code snippets and discussing how to determine whether or not your vectorization efforts have been successful.</a:t>
            </a:r>
          </a:p>
          <a:p>
            <a:endParaRPr lang="en-US" baseline="0" dirty="0" smtClean="0"/>
          </a:p>
          <a:p>
            <a:r>
              <a:rPr lang="en-US" baseline="0" dirty="0" smtClean="0"/>
              <a:t>To clarify – most of this presentation will focus explicit vector programming as it is implemented using Intel Cilk Plus but there are parallels in OpenMP 4.0 that we will explore as well.</a:t>
            </a:r>
          </a:p>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slide demonstrates multiple ways to get the code to vectorize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As we saw in a previous slide, the vectorized behavior of the loop is different. Shown highlighted here are the three vectorized versions of the loop.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 will assume that the vector length in this example is 8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Only N/8 loop iterations are done thanks to our vector length the loop is chunked out into iterations of size 8 iterations each</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each iteration, 8 time more floating point operations are performed.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So elements 0 thru 7 of the B &amp; C arrays are read in,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they are summed and the results written 8 at a time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to elements 0-7 of array A</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results in a speedup – for this example  - of 8 X</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smtClean="0"/>
              <a:t> </a:t>
            </a:r>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20</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smtClean="0"/>
              <a:t> Lets look at the Serial Code in the upper</a:t>
            </a:r>
            <a:r>
              <a:rPr lang="en-US" sz="1200" b="1" baseline="0" dirty="0" smtClean="0"/>
              <a:t> left</a:t>
            </a:r>
            <a:endParaRPr lang="en-US" sz="1200" b="1" dirty="0" smtClean="0"/>
          </a:p>
          <a:p>
            <a:pPr marL="285750" indent="-285750" algn="l">
              <a:buFont typeface="Arial" pitchFamily="34" charset="0"/>
              <a:buChar char="•"/>
            </a:pPr>
            <a:r>
              <a:rPr lang="en-US" sz="1200" dirty="0" smtClean="0"/>
              <a:t>For each loop iteration a single value</a:t>
            </a:r>
            <a:r>
              <a:rPr lang="en-US" sz="1200" baseline="0" dirty="0" smtClean="0"/>
              <a:t> of the B array is read and added to a single value of the C array, and the sum is assigned to the corresponding array element in A</a:t>
            </a:r>
          </a:p>
          <a:p>
            <a:pPr marL="285750" indent="-285750" algn="l">
              <a:buFont typeface="Arial" pitchFamily="34" charset="0"/>
              <a:buChar char="•"/>
            </a:pPr>
            <a:r>
              <a:rPr lang="en-US" sz="1200" baseline="0" dirty="0" smtClean="0"/>
              <a:t>The loop then repeats – notice that a single floating point addition is done per loop iteration</a:t>
            </a:r>
            <a:endParaRPr lang="en-US" sz="1200" dirty="0" smtClean="0"/>
          </a:p>
          <a:p>
            <a:pPr marL="285750" indent="-285750" algn="l">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21</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pPr marL="285750" indent="-285750" algn="l">
              <a:buFont typeface="Arial" pitchFamily="34" charset="0"/>
              <a:buNone/>
            </a:pPr>
            <a:endParaRPr lang="en-US" baseline="0" dirty="0" smtClean="0"/>
          </a:p>
          <a:p>
            <a:pPr marL="285750" indent="-285750" algn="l">
              <a:buFont typeface="Arial" pitchFamily="34" charset="0"/>
              <a:buNone/>
            </a:pPr>
            <a:r>
              <a:rPr lang="en-US" baseline="0" dirty="0" smtClean="0"/>
              <a:t>As we saw in a previous slide, the vectorized behavior of the loop is different. We will </a:t>
            </a:r>
            <a:r>
              <a:rPr lang="en-US" sz="1200" baseline="0" dirty="0" smtClean="0"/>
              <a:t>assume that the vector length in this example is 8 </a:t>
            </a:r>
          </a:p>
          <a:p>
            <a:pPr marL="285750" indent="-285750" algn="l">
              <a:buFont typeface="Arial" pitchFamily="34" charset="0"/>
              <a:buChar char="•"/>
            </a:pPr>
            <a:r>
              <a:rPr lang="en-US" sz="1200" baseline="0" dirty="0" smtClean="0"/>
              <a:t>Only N/8 loop iterations are done thanks to our vector length the loop is chunked out into iterations of size 8 iterations each</a:t>
            </a:r>
          </a:p>
          <a:p>
            <a:pPr marL="285750" indent="-285750" algn="l">
              <a:buFont typeface="Arial" pitchFamily="34" charset="0"/>
              <a:buChar char="•"/>
            </a:pPr>
            <a:r>
              <a:rPr lang="en-US" sz="1200" baseline="0" dirty="0" smtClean="0"/>
              <a:t>In each iteration, 8 time more floating point operations are performed. So elements 0 thru 7 of the B &amp; C arrays are read in, they are summed and the results written 8 at a time to elements 0-7 of array A</a:t>
            </a:r>
          </a:p>
          <a:p>
            <a:pPr marL="285750" indent="-285750" algn="l">
              <a:buFont typeface="Arial" pitchFamily="34" charset="0"/>
              <a:buChar char="•"/>
            </a:pPr>
            <a:r>
              <a:rPr lang="en-US" sz="1200" baseline="0" dirty="0" smtClean="0"/>
              <a:t>This results in a speedup – for this example  - of 8 X</a:t>
            </a:r>
            <a:endParaRPr lang="en-US" sz="120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22</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Lets look at the SIMD Pragma/Directive in the lower left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Notice that a simple SIMD pragma is annotated just prior to the declaration of the loop.  It signified that the developer is taking explicit control over the vectorization behavior of the loop. In this simple form without any modifying clauses it compels vectorization even if standard efficiency heuristics say no, it ignores language constraints that hinder vectorization. By using this directive the developer is asserting that the arrays have no data dependencies on each other and that the loop bounds are not changing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advantage of this approach is that  it is Suitable for keeping the original loop form to minimize the amount of change</a:t>
            </a:r>
            <a:endParaRPr lang="en-US" sz="120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23</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Take a look at the Array Notation in the upper right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Notice how concise this statement is. There is not even an explicit for loop here just a single line of code – the meaning is that all elements of array B are summed with all elements of array C and the results are assigned to all elements of array A</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notation provides vector statements at the source level conveying the programmer’s vectorization intent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It uses concise semantics which match vector execution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It is a better reflection of array operation in the algorithm</a:t>
            </a:r>
            <a:endParaRPr lang="en-US" sz="120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24</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pPr marL="285750" marR="0" indent="-28575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200" b="1" dirty="0" smtClean="0"/>
              <a:t>Now look at the Simd-enabled function</a:t>
            </a:r>
          </a:p>
          <a:p>
            <a:pPr marL="285750" indent="-285750" algn="l">
              <a:buFont typeface="Arial" pitchFamily="34" charset="0"/>
              <a:buChar char="•"/>
            </a:pPr>
            <a:r>
              <a:rPr lang="en-US" sz="1200" dirty="0" smtClean="0"/>
              <a:t>The intent is to be able to declare user defined functions as being vector enabled.</a:t>
            </a:r>
            <a:r>
              <a:rPr lang="en-US" sz="1200" baseline="0" dirty="0" smtClean="0"/>
              <a:t> This</a:t>
            </a:r>
            <a:r>
              <a:rPr lang="en-US" sz="1200" dirty="0" smtClean="0"/>
              <a:t> comes in handy when the developer already has legacy scalar functions in place that work on one element at a time</a:t>
            </a:r>
          </a:p>
          <a:p>
            <a:pPr marL="285750" indent="-285750" algn="l">
              <a:buFont typeface="Arial" pitchFamily="34" charset="0"/>
              <a:buChar char="•"/>
            </a:pPr>
            <a:r>
              <a:rPr lang="en-US" sz="1200" dirty="0" smtClean="0"/>
              <a:t>Here the desire is to vectorize loops</a:t>
            </a:r>
            <a:r>
              <a:rPr lang="en-US" sz="1200" baseline="0" dirty="0" smtClean="0"/>
              <a:t> that CALL this user defined function but where we want to keep</a:t>
            </a:r>
            <a:r>
              <a:rPr lang="en-US" sz="1200" dirty="0" smtClean="0"/>
              <a:t> modularity. It is worth noting that in the case of SIMD-enabled functions the compiler creates</a:t>
            </a:r>
            <a:r>
              <a:rPr lang="en-US" sz="1200" baseline="0" dirty="0" smtClean="0"/>
              <a:t> several versions of the loop so the function can be called in different modes from different call sites. At least one version can be called in the old scalar fashion, but others are created that accommodate passing entire vectors as parameters and enabling vector processing of the function from whenever it is called from within a vectorized loop.</a:t>
            </a:r>
          </a:p>
          <a:p>
            <a:pPr marL="285750" indent="-285750" algn="l">
              <a:buFont typeface="Arial" pitchFamily="34" charset="0"/>
              <a:buChar char="•"/>
            </a:pPr>
            <a:r>
              <a:rPr lang="en-US" sz="1200" baseline="0" dirty="0" smtClean="0"/>
              <a:t>Notice that the definition of the function is provided with the </a:t>
            </a:r>
            <a:r>
              <a:rPr lang="en-US" sz="1200" baseline="0" dirty="0" err="1" smtClean="0"/>
              <a:t>declspec</a:t>
            </a:r>
            <a:r>
              <a:rPr lang="en-US" sz="1200" baseline="0" dirty="0" smtClean="0"/>
              <a:t> vector statement. Actually, this statement should be made both in the function prototype AND the definition of the function.  Since it has no modifying clauses to modify its default behavior, the developer is asserting that all the arguments to this function and its return type should be treated as vectors whenever it is called from a vector loop.</a:t>
            </a:r>
          </a:p>
          <a:p>
            <a:pPr marL="285750" indent="-285750" algn="l">
              <a:buFont typeface="Arial" pitchFamily="34" charset="0"/>
              <a:buChar char="•"/>
            </a:pPr>
            <a:r>
              <a:rPr lang="en-US" sz="1200" baseline="0" dirty="0" smtClean="0"/>
              <a:t>Also notice code representing the invocation of where the function is actually called. Notice that it is called from within a SIMD loop. It could just as well have been called by passing array notation type arrays as arguments. The point is that these simd-enabled functions must be called in vectorized loops to get any benefit from vectorization.</a:t>
            </a:r>
            <a:endParaRPr lang="en-US" sz="1200" dirty="0" smtClean="0"/>
          </a:p>
          <a:p>
            <a:pPr marL="285750" indent="-285750" algn="l">
              <a:buFont typeface="Arial" pitchFamily="34" charset="0"/>
              <a:buChar char="•"/>
            </a:pPr>
            <a:endParaRPr lang="en-US" sz="1200" b="1" dirty="0" smtClean="0"/>
          </a:p>
          <a:p>
            <a:pPr marL="285750" indent="-285750" algn="l">
              <a:buFont typeface="Arial" pitchFamily="34" charset="0"/>
              <a:buChar char="•"/>
            </a:pPr>
            <a:endParaRPr lang="en-US" sz="1200" b="1" dirty="0" smtClean="0"/>
          </a:p>
          <a:p>
            <a:pPr marL="285750" indent="-285750" algn="l">
              <a:buFont typeface="Arial" pitchFamily="34" charset="0"/>
              <a:buChar char="•"/>
            </a:pPr>
            <a:endParaRPr lang="en-US" sz="1200" dirty="0" smtClean="0"/>
          </a:p>
          <a:p>
            <a:pPr marL="285750" indent="-285750" algn="l">
              <a:buFont typeface="Arial" pitchFamily="34" charset="0"/>
              <a:buChar char="•"/>
            </a:pP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dirty="0" smtClean="0"/>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25</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D617A7AF-A781-42AA-9F87-84323E585F17}" type="slidenum">
              <a:rPr lang="en-US" altLang="zh-CN" sz="1100">
                <a:latin typeface="Arial" charset="0"/>
              </a:rPr>
              <a:pPr algn="r" eaLnBrk="1" hangingPunct="1"/>
              <a:t>26</a:t>
            </a:fld>
            <a:endParaRPr lang="en-US" altLang="zh-CN" sz="1100">
              <a:latin typeface="Arial" charset="0"/>
            </a:endParaRPr>
          </a:p>
        </p:txBody>
      </p:sp>
      <p:sp>
        <p:nvSpPr>
          <p:cNvPr id="123907" name="Rectangle 2"/>
          <p:cNvSpPr>
            <a:spLocks noGrp="1" noRot="1" noChangeAspect="1" noChangeArrowheads="1" noTextEdit="1"/>
          </p:cNvSpPr>
          <p:nvPr>
            <p:ph type="sldImg"/>
          </p:nvPr>
        </p:nvSpPr>
        <p:spPr>
          <a:xfrm>
            <a:off x="1123950" y="879475"/>
            <a:ext cx="4725988" cy="3544888"/>
          </a:xfrm>
          <a:ln/>
        </p:spPr>
      </p:sp>
      <p:sp>
        <p:nvSpPr>
          <p:cNvPr id="12390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2390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Now we will take a closer look at Cilk Plus Array Notation. Please take a few minutes to watch the video</a:t>
            </a:r>
            <a:r>
              <a:rPr lang="en-US" baseline="0" dirty="0" smtClean="0"/>
              <a:t> called “Vectorization Essentials04” which introduces the topics of </a:t>
            </a:r>
            <a:r>
              <a:rPr lang="en-US" baseline="0" dirty="0" err="1" smtClean="0"/>
              <a:t>ArrayNotationI</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Welcome to this video installment called “Vectorization Essentials04” which is the first of two videos introducing Intel Cilk Plus Array Notation.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baseline="0" dirty="0" smtClean="0"/>
              <a:t>Intel Cilk Plus Array notations is a flexible and powerful way to express parallelism potential in your code by transforming array manipulating scalar code into code that can be easily vectorized. Here the loop infrastructure is replaced with direct array notations semantics.</a:t>
            </a:r>
          </a:p>
          <a:p>
            <a:endParaRPr lang="en-US" baseline="0" dirty="0" smtClean="0"/>
          </a:p>
          <a:p>
            <a:r>
              <a:rPr lang="en-US" baseline="0" dirty="0" smtClean="0"/>
              <a:t>Here the code means do element wise addition of the arrays - that is take each element of array C add it to each element of array B and assign the result to the corresponding location in array A in an </a:t>
            </a:r>
          </a:p>
          <a:p>
            <a:endParaRPr lang="en-US" baseline="0" dirty="0" smtClean="0"/>
          </a:p>
          <a:p>
            <a:r>
              <a:rPr lang="en-US" baseline="0" dirty="0" smtClean="0"/>
              <a:t>It is w</a:t>
            </a:r>
            <a:r>
              <a:rPr lang="en-US" sz="2000" dirty="0" smtClean="0"/>
              <a:t>ell suited for code that:</a:t>
            </a:r>
          </a:p>
          <a:p>
            <a:pPr lvl="1"/>
            <a:r>
              <a:rPr lang="en-US" sz="1600" dirty="0" smtClean="0"/>
              <a:t>Performs per-element operations on arrays, </a:t>
            </a:r>
          </a:p>
          <a:p>
            <a:pPr lvl="1"/>
            <a:r>
              <a:rPr lang="en-US" sz="1600" dirty="0" smtClean="0"/>
              <a:t>Without an implied order between them</a:t>
            </a:r>
          </a:p>
          <a:p>
            <a:pPr lvl="1"/>
            <a:r>
              <a:rPr lang="en-US" sz="1600" dirty="0" smtClean="0"/>
              <a:t>With an intent to execute in vector instructions</a:t>
            </a:r>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27</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Array</a:t>
            </a:r>
            <a:r>
              <a:rPr lang="en-US" baseline="0" dirty="0" smtClean="0"/>
              <a:t> notation lets you specify the start of an array segment to use, followed by a “:”  followed by an length parameter, followed by optional stride information.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[click]</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 developer can specify a subsection of an array easily by specific values for the start and length – we will see examples of this in future foils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[click]</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length parameter indicates the number of elements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[click]</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“stride”: distance between elements for subset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Unless specified the stride of an array is assumed to be 1.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to Fortran users migrating back to </a:t>
            </a:r>
            <a:r>
              <a:rPr lang="en-US" baseline="0" dirty="0" smtClean="0"/>
              <a:t>Intel Cilk Plus </a:t>
            </a:r>
            <a:r>
              <a:rPr lang="en-US" dirty="0" smtClean="0"/>
              <a:t>– this is different from the</a:t>
            </a:r>
            <a:r>
              <a:rPr lang="en-US" baseline="0" dirty="0" smtClean="0"/>
              <a:t> Fortran  implementation in a couple of key ways.  Note that </a:t>
            </a:r>
            <a:r>
              <a:rPr lang="en-US" baseline="0" dirty="0" err="1" smtClean="0"/>
              <a:t>fortran</a:t>
            </a:r>
            <a:r>
              <a:rPr lang="en-US" baseline="0" dirty="0" smtClean="0"/>
              <a:t> uses start index, END INDEX, stride while Cilk Plus uses start index, LENGTH, stride.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Also Fortran allows overlap between right hand side (RHS) and LHS. Cilk Plus does not allow overlaps.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Cilk Plus, the developer is responsible for ensuring that the array segment memory locations do NOT overlap, while in </a:t>
            </a:r>
            <a:r>
              <a:rPr lang="en-US" baseline="0" dirty="0" err="1" smtClean="0"/>
              <a:t>fortran</a:t>
            </a:r>
            <a:r>
              <a:rPr lang="en-US" baseline="0" dirty="0" smtClean="0"/>
              <a:t> array overlap is permissible – this means that statements like a[3:5] = a[1:5] are permitted in </a:t>
            </a:r>
            <a:r>
              <a:rPr lang="en-US" baseline="0" dirty="0" err="1" smtClean="0"/>
              <a:t>fortran</a:t>
            </a:r>
            <a:r>
              <a:rPr lang="en-US" baseline="0" dirty="0" smtClean="0"/>
              <a:t> though generally not </a:t>
            </a:r>
            <a:r>
              <a:rPr lang="en-US" baseline="0" dirty="0" err="1" smtClean="0"/>
              <a:t>vectorizable</a:t>
            </a:r>
            <a:r>
              <a:rPr lang="en-US" baseline="0" dirty="0" smtClean="0"/>
              <a:t> or vectorized inefficiently, while in Cilk Plus a[3:5] = a[1:5] would be disallowed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Please</a:t>
            </a:r>
            <a:r>
              <a:rPr lang="en-US" baseline="0" dirty="0" smtClean="0"/>
              <a:t> remember that in Cilk Plus the second parameter represents the array subsection length, not its upper bound.</a:t>
            </a:r>
            <a:endParaRPr lang="en-US"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28</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baseline="0" dirty="0" smtClean="0"/>
              <a:t>Here is an example of how to access an entire array “a” and assign it to specific locations within a larger b array</a:t>
            </a:r>
          </a:p>
          <a:p>
            <a:endParaRPr lang="en-US" baseline="0" dirty="0" smtClean="0"/>
          </a:p>
          <a:p>
            <a:r>
              <a:rPr lang="en-US" baseline="0" dirty="0" smtClean="0"/>
              <a:t>Here we have allocated 10 elements for array a, and declared a pointer for b. In order to copy all elements of a to b we can use the code indicated above, where we specify that “a” should be written to elements 0 thru 9 of array “b”</a:t>
            </a:r>
          </a:p>
          <a:p>
            <a:endParaRPr lang="en-US" baseline="0" dirty="0" smtClean="0"/>
          </a:p>
          <a:p>
            <a:r>
              <a:rPr lang="en-US" baseline="0" dirty="0" smtClean="0"/>
              <a:t>Study the code sample and the graphical depiction at the bottom of the screen to see what is happening here</a:t>
            </a:r>
          </a:p>
        </p:txBody>
      </p:sp>
      <p:sp>
        <p:nvSpPr>
          <p:cNvPr id="4" name="Slide Number Placeholder 3"/>
          <p:cNvSpPr>
            <a:spLocks noGrp="1"/>
          </p:cNvSpPr>
          <p:nvPr>
            <p:ph type="sldNum" sz="quarter" idx="10"/>
          </p:nvPr>
        </p:nvSpPr>
        <p:spPr/>
        <p:txBody>
          <a:bodyPr/>
          <a:lstStyle/>
          <a:p>
            <a:fld id="{E8F73FF1-BDE3-45EF-8AF3-1EE595819AE6}" type="slidenum">
              <a:rPr lang="en-US" smtClean="0"/>
              <a:pPr/>
              <a:t>29</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[Script]</a:t>
            </a:r>
          </a:p>
          <a:p>
            <a:r>
              <a:rPr lang="en-US" dirty="0" smtClean="0"/>
              <a:t>Who is the intended audience for this presentation</a:t>
            </a:r>
            <a:r>
              <a:rPr lang="en-US" baseline="0" dirty="0" smtClean="0"/>
              <a:t> and what is the primary focus?</a:t>
            </a:r>
          </a:p>
          <a:p>
            <a:endParaRPr lang="en-US" dirty="0" smtClean="0"/>
          </a:p>
          <a:p>
            <a:r>
              <a:rPr lang="en-US" dirty="0" smtClean="0"/>
              <a:t>[Click] The primary focus of this series</a:t>
            </a:r>
            <a:r>
              <a:rPr lang="en-US" baseline="0" dirty="0" smtClean="0"/>
              <a:t> is upon explicit vector programming. </a:t>
            </a:r>
          </a:p>
          <a:p>
            <a:endParaRPr lang="en-US" baseline="0" dirty="0" smtClean="0"/>
          </a:p>
          <a:p>
            <a:r>
              <a:rPr lang="en-US" dirty="0" smtClean="0"/>
              <a:t>[Click] The target audience is</a:t>
            </a:r>
            <a:r>
              <a:rPr lang="en-US" baseline="0" dirty="0" smtClean="0"/>
              <a:t> C/C++ developers interested in taking better advantage of underlying vector hardware.  For C/C++ developers we will be introducing some new concepts that can be implemented with either Intel’s Cilk Plus or new vector features added to OpenMP 4.0. These features are called simd-enabled functions  formerly called elemental functions and pragma simd. In addition we will be introducing Intel’s Cilk Plus array notations to C/C++ developers as a means to concisely express vector potential in array and loop centric codes.</a:t>
            </a:r>
          </a:p>
          <a:p>
            <a:endParaRPr lang="en-US" baseline="0" dirty="0" smtClean="0"/>
          </a:p>
          <a:p>
            <a:r>
              <a:rPr lang="en-US" baseline="0" dirty="0" smtClean="0"/>
              <a:t>[CLICK] We will be interleaving how to implement either Intel Cilk Plus or OpenMP 4.0 throughout the following presentations.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baseline="0" dirty="0" smtClean="0"/>
              <a:t>Here is another example showing how to select a subset of an array</a:t>
            </a:r>
          </a:p>
          <a:p>
            <a:endParaRPr lang="en-US" baseline="0" dirty="0" smtClean="0"/>
          </a:p>
          <a:p>
            <a:r>
              <a:rPr lang="en-US" baseline="0" dirty="0" smtClean="0"/>
              <a:t>Notice that we are copying 6 elements from a to b.  We happen to be copying the 6 elements starting at element 2 of the “a” array and placing them into array ”b” starting at position 0</a:t>
            </a:r>
          </a:p>
        </p:txBody>
      </p:sp>
      <p:sp>
        <p:nvSpPr>
          <p:cNvPr id="4" name="Slide Number Placeholder 3"/>
          <p:cNvSpPr>
            <a:spLocks noGrp="1"/>
          </p:cNvSpPr>
          <p:nvPr>
            <p:ph type="sldNum" sz="quarter" idx="10"/>
          </p:nvPr>
        </p:nvSpPr>
        <p:spPr/>
        <p:txBody>
          <a:bodyPr/>
          <a:lstStyle/>
          <a:p>
            <a:fld id="{E8F73FF1-BDE3-45EF-8AF3-1EE595819AE6}" type="slidenum">
              <a:rPr lang="en-US" smtClean="0"/>
              <a:pPr/>
              <a:t>30</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baseline="0" dirty="0" smtClean="0"/>
              <a:t>Array notations can also be used for multi dimensional arrays</a:t>
            </a:r>
          </a:p>
          <a:p>
            <a:endParaRPr lang="en-US" baseline="0" dirty="0" smtClean="0"/>
          </a:p>
          <a:p>
            <a:r>
              <a:rPr lang="en-US" baseline="0" dirty="0" smtClean="0"/>
              <a:t>In this case we are specifying that the 1D </a:t>
            </a:r>
            <a:r>
              <a:rPr lang="en-US" baseline="0" dirty="0" err="1" smtClean="0"/>
              <a:t>arrray</a:t>
            </a:r>
            <a:r>
              <a:rPr lang="en-US" baseline="0" dirty="0" smtClean="0"/>
              <a:t> B (effectively a row vector) will be assigned the 5</a:t>
            </a:r>
            <a:r>
              <a:rPr lang="en-US" baseline="30000" dirty="0" smtClean="0"/>
              <a:t>th</a:t>
            </a:r>
            <a:r>
              <a:rPr lang="en-US" baseline="0" dirty="0" smtClean="0"/>
              <a:t> column of the 2D array a</a:t>
            </a:r>
          </a:p>
          <a:p>
            <a:endParaRPr lang="en-US" baseline="0" dirty="0" smtClean="0"/>
          </a:p>
          <a:p>
            <a:r>
              <a:rPr lang="en-US" baseline="0" dirty="0" smtClean="0"/>
              <a:t>Study the code example and the graphical depiction of the results to comprehend what array notation is doing</a:t>
            </a:r>
          </a:p>
        </p:txBody>
      </p:sp>
      <p:sp>
        <p:nvSpPr>
          <p:cNvPr id="4" name="Slide Number Placeholder 3"/>
          <p:cNvSpPr>
            <a:spLocks noGrp="1"/>
          </p:cNvSpPr>
          <p:nvPr>
            <p:ph type="sldNum" sz="quarter" idx="10"/>
          </p:nvPr>
        </p:nvSpPr>
        <p:spPr/>
        <p:txBody>
          <a:bodyPr/>
          <a:lstStyle/>
          <a:p>
            <a:fld id="{E8F73FF1-BDE3-45EF-8AF3-1EE595819AE6}" type="slidenum">
              <a:rPr lang="en-US" smtClean="0"/>
              <a:pPr/>
              <a:t>31</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baseline="0" dirty="0" smtClean="0"/>
              <a:t>This demonstrates how to access </a:t>
            </a:r>
            <a:r>
              <a:rPr lang="en-US" baseline="0" dirty="0" err="1" smtClean="0"/>
              <a:t>strided</a:t>
            </a:r>
            <a:r>
              <a:rPr lang="en-US" baseline="0" dirty="0" smtClean="0"/>
              <a:t> data and collect it into an array b. Here we are copying the even indexed elements of “a” and writing them to array “b”.  We are only interested in copying 3 elements in this example so note that the length parameter is set to three for both arrays.</a:t>
            </a:r>
          </a:p>
          <a:p>
            <a:endParaRPr lang="en-US" baseline="0" dirty="0" smtClean="0"/>
          </a:p>
          <a:p>
            <a:r>
              <a:rPr lang="en-US" baseline="0" dirty="0" smtClean="0"/>
              <a:t>NOTE: there are also ways to </a:t>
            </a:r>
            <a:r>
              <a:rPr lang="en-US" baseline="0" dirty="0" err="1" smtClean="0"/>
              <a:t>permutate</a:t>
            </a:r>
            <a:r>
              <a:rPr lang="en-US" baseline="0" dirty="0" smtClean="0"/>
              <a:t> array indices to access data in just about any fashion that you wish – this presentation will not go into those details however.</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Study the code example and the graphical depiction of the results to comprehend what array notation is doing</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32</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baseline="0" dirty="0" smtClean="0"/>
              <a:t>Here are some of the math and bit wise operators that apply with array notations.  We could use array notations to AND two </a:t>
            </a:r>
            <a:r>
              <a:rPr lang="en-US" baseline="0" dirty="0" err="1" smtClean="0"/>
              <a:t>array,s</a:t>
            </a:r>
            <a:r>
              <a:rPr lang="en-US" baseline="0" dirty="0" smtClean="0"/>
              <a:t> in an element by element fashion, or as seen in the examples above we can multiply two arrays, add two arrays, divide two arrays, do modulo math on arrays and even add a scalar value to all elements of the array.</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[click]</a:t>
            </a:r>
          </a:p>
          <a:p>
            <a:pPr marL="285750" indent="-285750"/>
            <a:r>
              <a:rPr lang="en-US" altLang="zh-CN" sz="1200" dirty="0" smtClean="0">
                <a:ea typeface="ＭＳ Ｐゴシック" pitchFamily="34" charset="-128"/>
              </a:rPr>
              <a:t>Operators are implicitly mapped to all elements of the array section operands.</a:t>
            </a:r>
          </a:p>
          <a:p>
            <a:pPr marL="285750" marR="0" indent="-285750" algn="l" defTabSz="914400" rtl="0" eaLnBrk="0" fontAlgn="base" latinLnBrk="0" hangingPunct="0">
              <a:lnSpc>
                <a:spcPct val="100000"/>
              </a:lnSpc>
              <a:spcBef>
                <a:spcPct val="30000"/>
              </a:spcBef>
              <a:spcAft>
                <a:spcPct val="0"/>
              </a:spcAft>
              <a:buClrTx/>
              <a:buSzTx/>
              <a:buFontTx/>
              <a:buNone/>
              <a:tabLst/>
              <a:defRPr/>
            </a:pPr>
            <a:r>
              <a:rPr lang="en-US" dirty="0" smtClean="0"/>
              <a:t>[click]</a:t>
            </a:r>
          </a:p>
          <a:p>
            <a:pPr marL="285750" indent="-285750"/>
            <a:r>
              <a:rPr lang="en-US" altLang="zh-CN" sz="1200" dirty="0" smtClean="0">
                <a:ea typeface="ＭＳ Ｐゴシック" pitchFamily="34" charset="-128"/>
              </a:rPr>
              <a:t>Operations on different elements can be executed in parallel without any ordering constraints.</a:t>
            </a:r>
          </a:p>
          <a:p>
            <a:pPr marL="285750" marR="0" indent="-285750" algn="l" defTabSz="914400" rtl="0" eaLnBrk="0" fontAlgn="base" latinLnBrk="0" hangingPunct="0">
              <a:lnSpc>
                <a:spcPct val="100000"/>
              </a:lnSpc>
              <a:spcBef>
                <a:spcPct val="30000"/>
              </a:spcBef>
              <a:spcAft>
                <a:spcPct val="0"/>
              </a:spcAft>
              <a:buClrTx/>
              <a:buSzTx/>
              <a:buFontTx/>
              <a:buNone/>
              <a:tabLst/>
              <a:defRPr/>
            </a:pPr>
            <a:r>
              <a:rPr lang="en-US" dirty="0" smtClean="0"/>
              <a:t>[click]</a:t>
            </a:r>
          </a:p>
          <a:p>
            <a:pPr marL="285750" indent="-285750"/>
            <a:r>
              <a:rPr lang="en-US" altLang="zh-CN" sz="1200" dirty="0" smtClean="0">
                <a:ea typeface="ＭＳ Ｐゴシック" pitchFamily="34" charset="-128"/>
              </a:rPr>
              <a:t>Array operands must have the same </a:t>
            </a:r>
            <a:r>
              <a:rPr lang="en-US" altLang="zh-CN" sz="1200" b="1" i="1" dirty="0" smtClean="0">
                <a:ea typeface="ＭＳ Ｐゴシック" pitchFamily="34" charset="-128"/>
              </a:rPr>
              <a:t>rank</a:t>
            </a:r>
            <a:r>
              <a:rPr lang="en-US" altLang="zh-CN" sz="1200" i="1" dirty="0" smtClean="0">
                <a:ea typeface="ＭＳ Ｐゴシック" pitchFamily="34" charset="-128"/>
              </a:rPr>
              <a:t> </a:t>
            </a:r>
            <a:r>
              <a:rPr lang="en-US" altLang="zh-CN" sz="1200" dirty="0" smtClean="0">
                <a:ea typeface="ＭＳ Ｐゴシック" pitchFamily="34" charset="-128"/>
              </a:rPr>
              <a:t>and</a:t>
            </a:r>
            <a:r>
              <a:rPr lang="en-US" altLang="zh-CN" sz="1200" i="1" dirty="0" smtClean="0">
                <a:ea typeface="ＭＳ Ｐゴシック" pitchFamily="34" charset="-128"/>
              </a:rPr>
              <a:t> </a:t>
            </a:r>
            <a:r>
              <a:rPr lang="en-US" altLang="zh-CN" sz="1200" b="1" i="1" dirty="0" smtClean="0">
                <a:ea typeface="ＭＳ Ｐゴシック" pitchFamily="34" charset="-128"/>
              </a:rPr>
              <a:t>size</a:t>
            </a:r>
            <a:r>
              <a:rPr lang="en-US" altLang="zh-CN" sz="1200" i="1" dirty="0" smtClean="0">
                <a:ea typeface="ＭＳ Ｐゴシック" pitchFamily="34" charset="-128"/>
              </a:rPr>
              <a:t>.</a:t>
            </a:r>
          </a:p>
          <a:p>
            <a:pPr marL="285750" marR="0" indent="-285750" algn="l" defTabSz="914400" rtl="0" eaLnBrk="0" fontAlgn="base" latinLnBrk="0" hangingPunct="0">
              <a:lnSpc>
                <a:spcPct val="100000"/>
              </a:lnSpc>
              <a:spcBef>
                <a:spcPct val="30000"/>
              </a:spcBef>
              <a:spcAft>
                <a:spcPct val="0"/>
              </a:spcAft>
              <a:buClrTx/>
              <a:buSzTx/>
              <a:buFontTx/>
              <a:buNone/>
              <a:tabLst/>
              <a:defRPr/>
            </a:pPr>
            <a:r>
              <a:rPr lang="en-US" dirty="0" smtClean="0"/>
              <a:t>[click]</a:t>
            </a:r>
          </a:p>
          <a:p>
            <a:pPr marL="285750" indent="-285750"/>
            <a:r>
              <a:rPr lang="en-US" altLang="zh-CN" sz="1200" dirty="0" smtClean="0">
                <a:ea typeface="ＭＳ Ｐゴシック" pitchFamily="34" charset="-128"/>
              </a:rPr>
              <a:t>Scalar operands are automatically expanded</a:t>
            </a:r>
            <a:r>
              <a:rPr lang="en-US" altLang="zh-CN" sz="1200" baseline="0" dirty="0" smtClean="0">
                <a:ea typeface="ＭＳ Ｐゴシック" pitchFamily="34" charset="-128"/>
              </a:rPr>
              <a:t> across the entire array segment as seen in the example</a:t>
            </a:r>
            <a:endParaRPr lang="en-US" altLang="zh-CN" sz="1200" dirty="0" smtClean="0">
              <a:ea typeface="ＭＳ Ｐゴシック" pitchFamily="34" charset="-128"/>
            </a:endParaRPr>
          </a:p>
          <a:p>
            <a:endParaRPr lang="en-US" baseline="0" dirty="0" smtClean="0"/>
          </a:p>
          <a:p>
            <a:r>
              <a:rPr lang="en-US" baseline="0" dirty="0" smtClean="0"/>
              <a:t>But please do a sanity check for the size and shape (called rank) of the arrays to make sure that the operation makes sense.  The third line of code in the code example shown here is an error because array “a” is 4x2 and array “b” is 2x4 and these ranks, AKA size and shapes, don’t match so the compiler will report and error.</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33</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altLang="zh-CN" sz="1200" i="0" baseline="0" dirty="0" smtClean="0">
                <a:ea typeface="MS PGothic" pitchFamily="34" charset="-128"/>
              </a:rPr>
              <a:t>Regarding Rank or size and shape – we now will show more complicated examples of array notation showing valid and invalid usage and the constraints that must be obeyed</a:t>
            </a:r>
          </a:p>
          <a:p>
            <a:endParaRPr lang="it-IT" altLang="zh-CN" sz="1600" i="1" dirty="0" smtClean="0">
              <a:ea typeface="ＭＳ Ｐゴシック" pitchFamily="34" charset="-128"/>
            </a:endParaRPr>
          </a:p>
          <a:p>
            <a:r>
              <a:rPr lang="it-IT" altLang="zh-CN" sz="1600" i="1" dirty="0" smtClean="0">
                <a:ea typeface="ＭＳ Ｐゴシック" pitchFamily="34" charset="-128"/>
              </a:rPr>
              <a:t>The first line of code</a:t>
            </a:r>
          </a:p>
          <a:p>
            <a:pPr marL="742950" lvl="1" indent="-285750" algn="l">
              <a:buNone/>
            </a:pPr>
            <a:r>
              <a:rPr lang="it-IT" altLang="zh-CN" sz="1600" i="1" dirty="0" smtClean="0">
                <a:ea typeface="ＭＳ Ｐゴシック" pitchFamily="34" charset="-128"/>
              </a:rPr>
              <a:t>a[:][:] = b[:][2][:] + c;</a:t>
            </a:r>
          </a:p>
          <a:p>
            <a:pPr marL="742950" lvl="1" indent="-285750" algn="l">
              <a:buNone/>
            </a:pPr>
            <a:r>
              <a:rPr lang="it-IT" altLang="zh-CN" sz="1600" i="1" dirty="0" smtClean="0">
                <a:ea typeface="ＭＳ Ｐゴシック" pitchFamily="34" charset="-128"/>
              </a:rPr>
              <a:t>// b is a three dimensional array, take slice of one dimesion</a:t>
            </a:r>
            <a:r>
              <a:rPr lang="it-IT" altLang="zh-CN" sz="1600" i="1" baseline="0" dirty="0" smtClean="0">
                <a:ea typeface="ＭＳ Ｐゴシック" pitchFamily="34" charset="-128"/>
              </a:rPr>
              <a:t> at column = 2 and the becomes a two dimensional set of data which can be assigned to a 2 D array a, can add constant c to every element</a:t>
            </a:r>
          </a:p>
          <a:p>
            <a:pPr marL="742950" marR="0" lvl="1" indent="-285750" algn="l" defTabSz="914400" rtl="0" eaLnBrk="0" fontAlgn="base" latinLnBrk="0" hangingPunct="0">
              <a:lnSpc>
                <a:spcPct val="100000"/>
              </a:lnSpc>
              <a:spcBef>
                <a:spcPct val="30000"/>
              </a:spcBef>
              <a:spcAft>
                <a:spcPct val="0"/>
              </a:spcAft>
              <a:buClrTx/>
              <a:buSzTx/>
              <a:buFontTx/>
              <a:buNone/>
              <a:tabLst/>
              <a:defRPr/>
            </a:pPr>
            <a:endParaRPr lang="it-IT" altLang="zh-CN" sz="1600" i="1" dirty="0" smtClean="0">
              <a:ea typeface="ＭＳ Ｐゴシック" pitchFamily="34" charset="-128"/>
            </a:endParaRPr>
          </a:p>
          <a:p>
            <a:endParaRPr lang="it-IT" altLang="zh-CN" sz="1600" i="1" dirty="0" smtClean="0">
              <a:ea typeface="ＭＳ Ｐゴシック" pitchFamily="34" charset="-128"/>
            </a:endParaRPr>
          </a:p>
          <a:p>
            <a:r>
              <a:rPr lang="it-IT" altLang="zh-CN" sz="1600" i="1" dirty="0" smtClean="0">
                <a:ea typeface="ＭＳ Ｐゴシック" pitchFamily="34" charset="-128"/>
              </a:rPr>
              <a:t>The second line of code</a:t>
            </a:r>
          </a:p>
          <a:p>
            <a:pPr marL="742950" lvl="1" indent="-285750" algn="l">
              <a:buNone/>
            </a:pPr>
            <a:r>
              <a:rPr lang="it-IT" altLang="zh-CN" sz="1600" i="1" dirty="0" smtClean="0">
                <a:ea typeface="ＭＳ Ｐゴシック" pitchFamily="34" charset="-128"/>
              </a:rPr>
              <a:t>e[:] = d;</a:t>
            </a:r>
          </a:p>
          <a:p>
            <a:pPr marL="742950" lvl="1" indent="-285750" algn="l">
              <a:buNone/>
            </a:pPr>
            <a:r>
              <a:rPr lang="it-IT" altLang="zh-CN" sz="1600" i="1" dirty="0" smtClean="0">
                <a:ea typeface="ＭＳ Ｐゴシック" pitchFamily="34" charset="-128"/>
              </a:rPr>
              <a:t>Add constant d to every element</a:t>
            </a:r>
          </a:p>
          <a:p>
            <a:endParaRPr lang="it-IT" altLang="zh-CN" sz="1600" i="1" dirty="0" smtClean="0">
              <a:ea typeface="ＭＳ Ｐゴシック" pitchFamily="34" charset="-128"/>
            </a:endParaRPr>
          </a:p>
          <a:p>
            <a:r>
              <a:rPr lang="it-IT" altLang="zh-CN" sz="1600" i="1" dirty="0" smtClean="0">
                <a:ea typeface="ＭＳ Ｐゴシック" pitchFamily="34" charset="-128"/>
              </a:rPr>
              <a:t>The third line of code generates</a:t>
            </a:r>
            <a:r>
              <a:rPr lang="it-IT" altLang="zh-CN" sz="1600" i="1" baseline="0" dirty="0" smtClean="0">
                <a:ea typeface="ＭＳ Ｐゴシック" pitchFamily="34" charset="-128"/>
              </a:rPr>
              <a:t> an error</a:t>
            </a:r>
            <a:endParaRPr lang="it-IT" altLang="zh-CN" sz="1600" i="1" dirty="0" smtClean="0">
              <a:ea typeface="ＭＳ Ｐゴシック" pitchFamily="34" charset="-128"/>
            </a:endParaRPr>
          </a:p>
          <a:p>
            <a:pPr marL="742950" lvl="1" indent="-285750" algn="l">
              <a:buNone/>
            </a:pPr>
            <a:r>
              <a:rPr lang="it-IT" altLang="zh-CN" sz="1600" i="1" dirty="0" smtClean="0">
                <a:ea typeface="ＭＳ Ｐゴシック" pitchFamily="34" charset="-128"/>
              </a:rPr>
              <a:t>e[:] = b[:][1][:];	// error, different rank</a:t>
            </a:r>
          </a:p>
          <a:p>
            <a:pPr marL="742950" lvl="1" indent="-285750" algn="l">
              <a:buNone/>
            </a:pPr>
            <a:r>
              <a:rPr lang="it-IT" altLang="zh-CN" sz="1600" i="1" dirty="0" smtClean="0">
                <a:ea typeface="ＭＳ Ｐゴシック" pitchFamily="34" charset="-128"/>
              </a:rPr>
              <a:t>Count the colons!  One D array on left,  3D array narrowed doen to slice of 2 D array on right</a:t>
            </a:r>
          </a:p>
          <a:p>
            <a:endParaRPr lang="it-IT" altLang="zh-CN" sz="1600" i="1" dirty="0" smtClean="0">
              <a:ea typeface="ＭＳ Ｐゴシック" pitchFamily="34" charset="-128"/>
            </a:endParaRPr>
          </a:p>
          <a:p>
            <a:r>
              <a:rPr lang="it-IT" altLang="zh-CN" sz="1600" i="1" dirty="0" smtClean="0">
                <a:ea typeface="ＭＳ Ｐゴシック" pitchFamily="34" charset="-128"/>
              </a:rPr>
              <a:t>The fourth line of code generates</a:t>
            </a:r>
            <a:r>
              <a:rPr lang="it-IT" altLang="zh-CN" sz="1600" i="1" baseline="0" dirty="0" smtClean="0">
                <a:ea typeface="ＭＳ Ｐゴシック" pitchFamily="34" charset="-128"/>
              </a:rPr>
              <a:t> an error</a:t>
            </a:r>
            <a:endParaRPr lang="it-IT" altLang="zh-CN" sz="1600" i="1" dirty="0" smtClean="0">
              <a:ea typeface="ＭＳ Ｐゴシック" pitchFamily="34" charset="-128"/>
            </a:endParaRPr>
          </a:p>
          <a:p>
            <a:pPr marL="742950" lvl="1" indent="-285750" algn="l">
              <a:buNone/>
            </a:pPr>
            <a:r>
              <a:rPr lang="it-IT" altLang="zh-CN" sz="1600" i="1" dirty="0" smtClean="0">
                <a:ea typeface="ＭＳ Ｐゴシック" pitchFamily="34" charset="-128"/>
              </a:rPr>
              <a:t>a[:][:] = e[:];	// error, different rank</a:t>
            </a:r>
          </a:p>
          <a:p>
            <a:pPr marL="742950" lvl="1" indent="-285750" algn="l">
              <a:buNone/>
            </a:pPr>
            <a:r>
              <a:rPr lang="it-IT" altLang="zh-CN" sz="1600" i="1" dirty="0" smtClean="0">
                <a:ea typeface="ＭＳ Ｐゴシック" pitchFamily="34" charset="-128"/>
              </a:rPr>
              <a:t>Two D array on left, one D array on right</a:t>
            </a:r>
            <a:endParaRPr lang="en-US" altLang="zh-CN" sz="1600" i="1" dirty="0" smtClean="0">
              <a:ea typeface="ＭＳ Ｐゴシック" pitchFamily="34" charset="-128"/>
            </a:endParaRPr>
          </a:p>
          <a:p>
            <a:endParaRPr lang="en-US" baseline="0" dirty="0" smtClean="0"/>
          </a:p>
          <a:p>
            <a:r>
              <a:rPr lang="en-US" altLang="zh-CN" sz="1200" dirty="0" smtClean="0">
                <a:ea typeface="ＭＳ Ｐゴシック" pitchFamily="34" charset="-128"/>
              </a:rPr>
              <a:t>In the bottom most code example in the lower text box, Overlapping RHS &amp; LHS results in undefined behavior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600" dirty="0" smtClean="0">
                <a:latin typeface="Courier New" pitchFamily="49" charset="0"/>
                <a:ea typeface="ＭＳ Ｐゴシック" pitchFamily="34" charset="-128"/>
                <a:cs typeface="Courier New" pitchFamily="49" charset="0"/>
              </a:rPr>
              <a:t>a[1:s] = a[0:s] + 1;  // undefined because of overlap – the shape is ok, but the</a:t>
            </a:r>
            <a:r>
              <a:rPr lang="en-US" altLang="zh-CN" sz="1600" baseline="0" dirty="0" smtClean="0">
                <a:latin typeface="Courier New" pitchFamily="49" charset="0"/>
                <a:ea typeface="ＭＳ Ｐゴシック" pitchFamily="34" charset="-128"/>
                <a:cs typeface="Courier New" pitchFamily="49" charset="0"/>
              </a:rPr>
              <a:t> memory references overlap so the compiler will complain about this usage.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600" baseline="0" dirty="0" smtClean="0">
              <a:latin typeface="Courier New" pitchFamily="49" charset="0"/>
              <a:ea typeface="ＭＳ Ｐゴシック" pitchFamily="34" charset="-128"/>
              <a:cs typeface="Courier New" pitchFamily="49"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600" baseline="0" dirty="0" smtClean="0">
                <a:latin typeface="Courier New" pitchFamily="49" charset="0"/>
                <a:ea typeface="ＭＳ Ｐゴシック" pitchFamily="34" charset="-128"/>
                <a:cs typeface="Courier New" pitchFamily="49" charset="0"/>
              </a:rPr>
              <a:t>Study these code examples until you are comfortable with what is going on here.</a:t>
            </a:r>
            <a:endParaRPr lang="en-US" altLang="zh-CN" sz="1600" dirty="0" smtClean="0">
              <a:latin typeface="Courier New" pitchFamily="49" charset="0"/>
              <a:ea typeface="ＭＳ Ｐゴシック" pitchFamily="34" charset="-128"/>
              <a:cs typeface="Courier New" pitchFamily="49" charset="0"/>
            </a:endParaRPr>
          </a:p>
          <a:p>
            <a:endParaRPr lang="en-US" sz="1200" baseline="0"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fld id="{E8F73FF1-BDE3-45EF-8AF3-1EE595819AE6}" type="slidenum">
              <a:rPr lang="en-US" smtClean="0"/>
              <a:pPr/>
              <a:t>34</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sz="1200" i="0" baseline="0" dirty="0" smtClean="0">
                <a:ea typeface="MS PGothic" pitchFamily="34" charset="-128"/>
              </a:rPr>
              <a:t>Now lets discuss more complicated examples such as scatter gather operations just briefly.</a:t>
            </a:r>
          </a:p>
          <a:p>
            <a:endParaRPr lang="en-US" sz="1200" i="0" baseline="0" dirty="0" smtClean="0">
              <a:ea typeface="MS PGothic" pitchFamily="34" charset="-128"/>
            </a:endParaRPr>
          </a:p>
          <a:p>
            <a:r>
              <a:rPr lang="en-US" sz="1200" i="0" baseline="0" dirty="0" smtClean="0">
                <a:ea typeface="MS PGothic" pitchFamily="34" charset="-128"/>
              </a:rPr>
              <a:t>A scatter or gather occurs when array index locations are nested as in these examples.</a:t>
            </a:r>
          </a:p>
          <a:p>
            <a:endParaRPr lang="en-US" sz="1200" i="0" baseline="0" dirty="0" smtClean="0">
              <a:ea typeface="MS PGothic" pitchFamily="34" charset="-128"/>
            </a:endParaRPr>
          </a:p>
          <a:p>
            <a:r>
              <a:rPr lang="en-US" sz="1200" i="0" baseline="0" dirty="0" smtClean="0">
                <a:ea typeface="MS PGothic" pitchFamily="34" charset="-128"/>
              </a:rPr>
              <a:t>A scatter has the nested indices on the LHS of an assignment, a gather has the nested indices on the RHS of an assignment.</a:t>
            </a:r>
          </a:p>
          <a:p>
            <a:endParaRPr lang="en-US" sz="1200" i="0" baseline="0" dirty="0" smtClean="0">
              <a:ea typeface="MS PGothic" pitchFamily="34" charset="-128"/>
            </a:endParaRPr>
          </a:p>
          <a:p>
            <a:r>
              <a:rPr lang="en-US" sz="1200" i="0" baseline="0" dirty="0" smtClean="0">
                <a:ea typeface="MS PGothic" pitchFamily="34" charset="-128"/>
              </a:rPr>
              <a:t>What is depicted here is the array notation expression of some scatter and some gather code Even scatter and gather operations have some limited support depending on the platform.  Pause the video to study the scatter and gather codes here to see how the array notation versions transform into loop versions doing the same thing.</a:t>
            </a:r>
          </a:p>
          <a:p>
            <a:endParaRPr lang="en-US" sz="1200" i="0" baseline="0" dirty="0" smtClean="0">
              <a:ea typeface="MS PGothic" pitchFamily="34" charset="-128"/>
            </a:endParaRPr>
          </a:p>
          <a:p>
            <a:r>
              <a:rPr lang="en-US" sz="1200" i="0" baseline="0" dirty="0" smtClean="0">
                <a:ea typeface="MS PGothic" pitchFamily="34" charset="-128"/>
              </a:rPr>
              <a:t>One handy use of this scatter gather capability is for changing the order or permutation of elements from one array to another</a:t>
            </a:r>
          </a:p>
          <a:p>
            <a:endParaRPr lang="en-US" sz="1200" i="0" baseline="0" dirty="0" smtClean="0">
              <a:ea typeface="MS PGothic" pitchFamily="3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0" baseline="0" dirty="0" smtClean="0">
                <a:ea typeface="MS PGothic" pitchFamily="34" charset="-128"/>
              </a:rPr>
              <a:t>The c</a:t>
            </a:r>
            <a:r>
              <a:rPr lang="en-US" altLang="zh-CN" sz="1200" dirty="0" smtClean="0">
                <a:ea typeface="ＭＳ Ｐゴシック" pitchFamily="34" charset="-128"/>
                <a:cs typeface="Courier New" pitchFamily="49" charset="0"/>
              </a:rPr>
              <a:t>ompiler can generate scatter and gather instructions on supported hardware ,</a:t>
            </a:r>
            <a:r>
              <a:rPr lang="en-US" altLang="zh-CN" sz="1200" baseline="0" dirty="0" smtClean="0">
                <a:ea typeface="ＭＳ Ｐゴシック" pitchFamily="34" charset="-128"/>
                <a:cs typeface="Courier New" pitchFamily="49" charset="0"/>
              </a:rPr>
              <a:t> such as the </a:t>
            </a:r>
            <a:r>
              <a:rPr lang="en-US" sz="1200" dirty="0" smtClean="0"/>
              <a:t>Intel® MIC Architecture</a:t>
            </a:r>
            <a:r>
              <a:rPr lang="en-US" sz="1200" dirty="0" smtClean="0">
                <a:ea typeface="ＭＳ Ｐゴシック" pitchFamily="34" charset="-128"/>
                <a:cs typeface="Courier New" pitchFamily="49" charset="0"/>
              </a:rPr>
              <a:t>,</a:t>
            </a:r>
            <a:r>
              <a:rPr lang="en-US" sz="1200" baseline="0" dirty="0" smtClean="0">
                <a:ea typeface="ＭＳ Ｐゴシック" pitchFamily="34" charset="-128"/>
                <a:cs typeface="Courier New" pitchFamily="49" charset="0"/>
              </a:rPr>
              <a:t> </a:t>
            </a:r>
            <a:r>
              <a:rPr lang="en-US" altLang="zh-CN" sz="1200" dirty="0" smtClean="0">
                <a:ea typeface="ＭＳ Ｐゴシック" pitchFamily="34" charset="-128"/>
                <a:cs typeface="Courier New" pitchFamily="49" charset="0"/>
              </a:rPr>
              <a:t> for irregular vector access.</a:t>
            </a:r>
          </a:p>
          <a:p>
            <a:endParaRPr lang="en-US" sz="1200" i="0" baseline="0" dirty="0" smtClean="0">
              <a:ea typeface="MS PGothic" pitchFamily="34" charset="-128"/>
            </a:endParaRPr>
          </a:p>
          <a:p>
            <a:r>
              <a:rPr lang="en-US" sz="1200" kern="1200" dirty="0" smtClean="0">
                <a:solidFill>
                  <a:schemeClr val="tx1"/>
                </a:solidFill>
                <a:latin typeface="Verdana" pitchFamily="34" charset="0"/>
                <a:ea typeface="MS PGothic" pitchFamily="34" charset="-128"/>
                <a:cs typeface="ＭＳ Ｐゴシック" charset="-128"/>
              </a:rPr>
              <a:t>Note:  AT the current time, Intel® MIC Architecture </a:t>
            </a:r>
            <a:r>
              <a:rPr lang="en-US" baseline="0" dirty="0" smtClean="0"/>
              <a:t>has support for scatter &amp; gather. AVX 2 supports gather instruction only.  </a:t>
            </a:r>
          </a:p>
        </p:txBody>
      </p:sp>
      <p:sp>
        <p:nvSpPr>
          <p:cNvPr id="4" name="Slide Number Placeholder 3"/>
          <p:cNvSpPr>
            <a:spLocks noGrp="1"/>
          </p:cNvSpPr>
          <p:nvPr>
            <p:ph type="sldNum" sz="quarter" idx="10"/>
          </p:nvPr>
        </p:nvSpPr>
        <p:spPr/>
        <p:txBody>
          <a:bodyPr/>
          <a:lstStyle/>
          <a:p>
            <a:fld id="{E8F73FF1-BDE3-45EF-8AF3-1EE595819AE6}" type="slidenum">
              <a:rPr lang="en-US" smtClean="0"/>
              <a:pPr/>
              <a:t>35</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sz="1200" i="0" baseline="0" dirty="0" smtClean="0">
                <a:ea typeface="MS PGothic" pitchFamily="34" charset="-128"/>
              </a:rPr>
              <a:t>Here we will look at a particular example of a gather operation. Pause the video to study how the code snippet shown, using array notation, reverses the input array called “string” which contains the firs six letters of the alphabet. The array named “map” contains the indices for the array named “string”. The green commented code snippet does the same operations as the much more concise array notation version and is included here so that the developer might better understand how array notations behave.</a:t>
            </a:r>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36</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baseline="0" dirty="0" smtClean="0"/>
              <a:t>Reductions are very important constructs in coding and the ability to tell the compiler that a reduction is taking place is critical for many types of codes in order for it be vectorized</a:t>
            </a:r>
          </a:p>
          <a:p>
            <a:endParaRPr lang="en-US" baseline="0" dirty="0" smtClean="0"/>
          </a:p>
          <a:p>
            <a:r>
              <a:rPr lang="en-US" baseline="0" dirty="0" smtClean="0"/>
              <a:t>__</a:t>
            </a:r>
            <a:r>
              <a:rPr lang="en-US" baseline="0" dirty="0" err="1" smtClean="0"/>
              <a:t>sec_reduce_add</a:t>
            </a:r>
            <a:r>
              <a:rPr lang="en-US" baseline="0" dirty="0" smtClean="0"/>
              <a:t> performs a summing reduction on the elements in the array “a”</a:t>
            </a:r>
          </a:p>
          <a:p>
            <a:endParaRPr lang="en-US" baseline="0" dirty="0" smtClean="0"/>
          </a:p>
          <a:p>
            <a:r>
              <a:rPr lang="en-US" baseline="0" dirty="0" smtClean="0"/>
              <a:t>__</a:t>
            </a:r>
            <a:r>
              <a:rPr lang="en-US" baseline="0" dirty="0" err="1" smtClean="0"/>
              <a:t>sec_reduce</a:t>
            </a:r>
            <a:r>
              <a:rPr lang="en-US" baseline="0" dirty="0" smtClean="0"/>
              <a:t> lets me define my own custom reduction operation. It will apply the function </a:t>
            </a:r>
            <a:r>
              <a:rPr lang="en-US" baseline="0" dirty="0" err="1" smtClean="0"/>
              <a:t>func</a:t>
            </a:r>
            <a:r>
              <a:rPr lang="en-US" baseline="0" dirty="0" smtClean="0"/>
              <a:t> to all elements in A, and specify that the identify value is 0</a:t>
            </a:r>
          </a:p>
          <a:p>
            <a:endParaRPr lang="en-US" baseline="0" dirty="0" smtClean="0"/>
          </a:p>
          <a:p>
            <a:r>
              <a:rPr lang="en-US" baseline="0" dirty="0" smtClean="0"/>
              <a:t>[click]</a:t>
            </a:r>
          </a:p>
          <a:p>
            <a:r>
              <a:rPr lang="en-US" baseline="0" dirty="0" smtClean="0"/>
              <a:t>Other reductions are also provided. Very handy ones included the max and min and </a:t>
            </a:r>
            <a:r>
              <a:rPr lang="en-US" baseline="0" dirty="0" err="1" smtClean="0"/>
              <a:t>max_index</a:t>
            </a:r>
            <a:r>
              <a:rPr lang="en-US" baseline="0" dirty="0" smtClean="0"/>
              <a:t> and </a:t>
            </a:r>
            <a:r>
              <a:rPr lang="en-US" baseline="0" dirty="0" err="1" smtClean="0"/>
              <a:t>min_index</a:t>
            </a:r>
            <a:r>
              <a:rPr lang="en-US" baseline="0" dirty="0" smtClean="0"/>
              <a:t> reducers – these could be handy in computing shortest or longest paths. Other reducers can indicate that all values of an array are non zero, or specify that any elements of an array are nonzero</a:t>
            </a:r>
          </a:p>
          <a:p>
            <a:endParaRPr lang="en-US" baseline="0" dirty="0" smtClean="0"/>
          </a:p>
          <a:p>
            <a:r>
              <a:rPr lang="en-US" baseline="0" dirty="0" smtClean="0"/>
              <a:t>So these built reducers can be really powerful</a:t>
            </a:r>
          </a:p>
        </p:txBody>
      </p:sp>
      <p:sp>
        <p:nvSpPr>
          <p:cNvPr id="4" name="Slide Number Placeholder 3"/>
          <p:cNvSpPr>
            <a:spLocks noGrp="1"/>
          </p:cNvSpPr>
          <p:nvPr>
            <p:ph type="sldNum" sz="quarter" idx="10"/>
          </p:nvPr>
        </p:nvSpPr>
        <p:spPr/>
        <p:txBody>
          <a:bodyPr/>
          <a:lstStyle/>
          <a:p>
            <a:fld id="{E8F73FF1-BDE3-45EF-8AF3-1EE595819AE6}" type="slidenum">
              <a:rPr lang="en-US" smtClean="0"/>
              <a:pPr/>
              <a:t>37</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baseline="0" dirty="0" smtClean="0">
                <a:solidFill>
                  <a:schemeClr val="tx1"/>
                </a:solidFill>
                <a:latin typeface="Verdana" pitchFamily="34" charset="0"/>
                <a:ea typeface="MS PGothic" pitchFamily="34" charset="-128"/>
                <a:cs typeface="ＭＳ Ｐゴシック" charset="-128"/>
              </a:rPr>
              <a:t>The is an important Cilk Plus </a:t>
            </a:r>
            <a:r>
              <a:rPr lang="en-US" altLang="zh-CN" sz="1200" kern="1200" baseline="0" dirty="0" err="1" smtClean="0">
                <a:solidFill>
                  <a:schemeClr val="tx1"/>
                </a:solidFill>
                <a:latin typeface="Verdana" pitchFamily="34" charset="0"/>
                <a:ea typeface="MS PGothic" pitchFamily="34" charset="-128"/>
                <a:cs typeface="ＭＳ Ｐゴシック" charset="-128"/>
              </a:rPr>
              <a:t>hyperobject</a:t>
            </a:r>
            <a:r>
              <a:rPr lang="en-US" altLang="zh-CN" sz="1200" kern="1200" baseline="0" dirty="0" smtClean="0">
                <a:solidFill>
                  <a:schemeClr val="tx1"/>
                </a:solidFill>
                <a:latin typeface="Verdana" pitchFamily="34" charset="0"/>
                <a:ea typeface="MS PGothic" pitchFamily="34" charset="-128"/>
                <a:cs typeface="ＭＳ Ｐゴシック" charset="-128"/>
              </a:rPr>
              <a:t> called “Implicit Index” that should be explored now just for a bit.  Implicit Index is a means of specifying the internal array index number. Remember that array notation can be thought of as a loop iterating from start index for the number of iterations specified by the length parameter, Implicit Index is a way of providing the developer with access to that loop index number. Here we see an array getting filled with consecutive numbers using implicit index.  For a 1D array the rank is 1 so only one implicit index is available </a:t>
            </a:r>
            <a:r>
              <a:rPr lang="en-US" altLang="zh-CN" sz="1200" kern="1200" dirty="0" smtClean="0">
                <a:solidFill>
                  <a:schemeClr val="tx1"/>
                </a:solidFill>
                <a:latin typeface="Verdana" pitchFamily="34" charset="0"/>
                <a:ea typeface="宋体" charset="-122"/>
                <a:cs typeface="Courier New" pitchFamily="49" charset="0"/>
              </a:rPr>
              <a:t>__</a:t>
            </a:r>
            <a:r>
              <a:rPr lang="en-US" altLang="zh-CN" sz="1200" kern="1200" dirty="0" err="1" smtClean="0">
                <a:solidFill>
                  <a:schemeClr val="tx1"/>
                </a:solidFill>
                <a:latin typeface="Verdana" pitchFamily="34" charset="0"/>
                <a:ea typeface="宋体" charset="-122"/>
                <a:cs typeface="Courier New" pitchFamily="49" charset="0"/>
              </a:rPr>
              <a:t>sec_implicit_index</a:t>
            </a:r>
            <a:r>
              <a:rPr lang="en-US" altLang="zh-CN" sz="1200" kern="1200" dirty="0" smtClean="0">
                <a:solidFill>
                  <a:schemeClr val="tx1"/>
                </a:solidFill>
                <a:latin typeface="Verdana" pitchFamily="34" charset="0"/>
                <a:ea typeface="宋体" charset="-122"/>
                <a:cs typeface="Courier New" pitchFamily="49" charset="0"/>
              </a:rPr>
              <a:t>(0).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latin typeface="Verdana" pitchFamily="34" charset="0"/>
              <a:ea typeface="宋体" charset="-122"/>
              <a:cs typeface="Courier New" pitchFamily="49"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latin typeface="Verdana" pitchFamily="34" charset="0"/>
                <a:ea typeface="宋体" charset="-122"/>
                <a:cs typeface="Courier New" pitchFamily="49" charset="0"/>
              </a:rPr>
              <a:t>A[:] = __</a:t>
            </a:r>
            <a:r>
              <a:rPr lang="en-US" altLang="zh-CN" sz="1200" kern="1200" dirty="0" err="1" smtClean="0">
                <a:solidFill>
                  <a:schemeClr val="tx1"/>
                </a:solidFill>
                <a:latin typeface="Verdana" pitchFamily="34" charset="0"/>
                <a:ea typeface="宋体" charset="-122"/>
                <a:cs typeface="Courier New" pitchFamily="49" charset="0"/>
              </a:rPr>
              <a:t>sec_implicit_index</a:t>
            </a:r>
            <a:r>
              <a:rPr lang="en-US" altLang="zh-CN" sz="1200" kern="1200" dirty="0" smtClean="0">
                <a:solidFill>
                  <a:schemeClr val="tx1"/>
                </a:solidFill>
                <a:latin typeface="Verdana" pitchFamily="34" charset="0"/>
                <a:ea typeface="宋体" charset="-122"/>
                <a:cs typeface="Courier New" pitchFamily="49" charset="0"/>
              </a:rPr>
              <a:t>(0);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latin typeface="Verdana" pitchFamily="34" charset="0"/>
              <a:ea typeface="宋体" charset="-122"/>
              <a:cs typeface="Courier New" pitchFamily="49" charset="0"/>
            </a:endParaRPr>
          </a:p>
          <a:p>
            <a:r>
              <a:rPr lang="en-US" sz="1200" kern="1200" baseline="0" dirty="0" smtClean="0">
                <a:solidFill>
                  <a:schemeClr val="tx1"/>
                </a:solidFill>
                <a:latin typeface="Verdana" pitchFamily="34" charset="0"/>
                <a:ea typeface="宋体" charset="-122"/>
                <a:cs typeface="Courier New" pitchFamily="49" charset="0"/>
              </a:rPr>
              <a:t>Study the code sample and the graphical result below to comprehend what is happening with this array notation example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38</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baseline="0" dirty="0" smtClean="0">
                <a:solidFill>
                  <a:schemeClr val="tx1"/>
                </a:solidFill>
                <a:latin typeface="Verdana" pitchFamily="34" charset="0"/>
                <a:ea typeface="MS PGothic" pitchFamily="34" charset="-128"/>
                <a:cs typeface="ＭＳ Ｐゴシック" charset="-128"/>
              </a:rPr>
              <a:t>Here we see a </a:t>
            </a:r>
            <a:r>
              <a:rPr lang="en-US" altLang="zh-CN" sz="1200" kern="1200" baseline="0" dirty="0" err="1" smtClean="0">
                <a:solidFill>
                  <a:schemeClr val="tx1"/>
                </a:solidFill>
                <a:latin typeface="Verdana" pitchFamily="34" charset="0"/>
                <a:ea typeface="MS PGothic" pitchFamily="34" charset="-128"/>
                <a:cs typeface="ＭＳ Ｐゴシック" charset="-128"/>
              </a:rPr>
              <a:t>mutli</a:t>
            </a:r>
            <a:r>
              <a:rPr lang="en-US" altLang="zh-CN" sz="1200" kern="1200" baseline="0" dirty="0" smtClean="0">
                <a:solidFill>
                  <a:schemeClr val="tx1"/>
                </a:solidFill>
                <a:latin typeface="Verdana" pitchFamily="34" charset="0"/>
                <a:ea typeface="MS PGothic" pitchFamily="34" charset="-128"/>
                <a:cs typeface="ＭＳ Ｐゴシック" charset="-128"/>
              </a:rPr>
              <a:t>-dimensional array B getting filled with the sum of the I plus J index using implicit index.  For a 1D array the rank is 1 so only one implicit index is available </a:t>
            </a:r>
            <a:r>
              <a:rPr lang="en-US" altLang="zh-CN" sz="1200" kern="1200" dirty="0" smtClean="0">
                <a:solidFill>
                  <a:schemeClr val="tx1"/>
                </a:solidFill>
                <a:latin typeface="Verdana" pitchFamily="34" charset="0"/>
                <a:ea typeface="宋体" charset="-122"/>
                <a:cs typeface="Courier New" pitchFamily="49" charset="0"/>
              </a:rPr>
              <a:t>__</a:t>
            </a:r>
            <a:r>
              <a:rPr lang="en-US" altLang="zh-CN" sz="1200" kern="1200" dirty="0" err="1" smtClean="0">
                <a:solidFill>
                  <a:schemeClr val="tx1"/>
                </a:solidFill>
                <a:latin typeface="Verdana" pitchFamily="34" charset="0"/>
                <a:ea typeface="宋体" charset="-122"/>
                <a:cs typeface="Courier New" pitchFamily="49" charset="0"/>
              </a:rPr>
              <a:t>sec_implicit_index</a:t>
            </a:r>
            <a:r>
              <a:rPr lang="en-US" altLang="zh-CN" sz="1200" kern="1200" dirty="0" smtClean="0">
                <a:solidFill>
                  <a:schemeClr val="tx1"/>
                </a:solidFill>
                <a:latin typeface="Verdana" pitchFamily="34" charset="0"/>
                <a:ea typeface="宋体" charset="-122"/>
                <a:cs typeface="Courier New" pitchFamily="49" charset="0"/>
              </a:rPr>
              <a:t>(0). For multidimensional arrays</a:t>
            </a:r>
            <a:r>
              <a:rPr lang="en-US" altLang="zh-CN" sz="1200" kern="1200" baseline="0" dirty="0" smtClean="0">
                <a:solidFill>
                  <a:schemeClr val="tx1"/>
                </a:solidFill>
                <a:latin typeface="Verdana" pitchFamily="34" charset="0"/>
                <a:ea typeface="宋体" charset="-122"/>
                <a:cs typeface="Courier New" pitchFamily="49" charset="0"/>
              </a:rPr>
              <a:t> </a:t>
            </a:r>
            <a:r>
              <a:rPr lang="en-US" altLang="zh-CN" sz="1200" kern="1200" dirty="0" smtClean="0">
                <a:solidFill>
                  <a:schemeClr val="tx1"/>
                </a:solidFill>
                <a:latin typeface="Verdana" pitchFamily="34" charset="0"/>
                <a:ea typeface="宋体" charset="-122"/>
                <a:cs typeface="Courier New" pitchFamily="49" charset="0"/>
              </a:rPr>
              <a:t>__</a:t>
            </a:r>
            <a:r>
              <a:rPr lang="en-US" altLang="zh-CN" sz="1200" kern="1200" dirty="0" err="1" smtClean="0">
                <a:solidFill>
                  <a:schemeClr val="tx1"/>
                </a:solidFill>
                <a:latin typeface="Verdana" pitchFamily="34" charset="0"/>
                <a:ea typeface="宋体" charset="-122"/>
                <a:cs typeface="Courier New" pitchFamily="49" charset="0"/>
              </a:rPr>
              <a:t>sec_implicit_index</a:t>
            </a:r>
            <a:r>
              <a:rPr lang="en-US" altLang="zh-CN" sz="1200" kern="1200" dirty="0" smtClean="0">
                <a:solidFill>
                  <a:schemeClr val="tx1"/>
                </a:solidFill>
                <a:latin typeface="Verdana" pitchFamily="34" charset="0"/>
                <a:ea typeface="宋体" charset="-122"/>
                <a:cs typeface="Courier New" pitchFamily="49" charset="0"/>
              </a:rPr>
              <a:t>(1)  represents the 2nd rank section index</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latin typeface="Verdana" pitchFamily="34" charset="0"/>
                <a:ea typeface="宋体" charset="-122"/>
                <a:cs typeface="Courier New" pitchFamily="49" charset="0"/>
              </a:rPr>
              <a:t>B[:][:] = __</a:t>
            </a:r>
            <a:r>
              <a:rPr lang="en-US" altLang="zh-CN" sz="1200" kern="1200" dirty="0" err="1" smtClean="0">
                <a:solidFill>
                  <a:schemeClr val="tx1"/>
                </a:solidFill>
                <a:latin typeface="Verdana" pitchFamily="34" charset="0"/>
                <a:ea typeface="宋体" charset="-122"/>
                <a:cs typeface="Courier New" pitchFamily="49" charset="0"/>
              </a:rPr>
              <a:t>sec_implicit_index</a:t>
            </a:r>
            <a:r>
              <a:rPr lang="en-US" altLang="zh-CN" sz="1200" kern="1200" dirty="0" smtClean="0">
                <a:solidFill>
                  <a:schemeClr val="tx1"/>
                </a:solidFill>
                <a:latin typeface="Verdana" pitchFamily="34" charset="0"/>
                <a:ea typeface="宋体" charset="-122"/>
                <a:cs typeface="Courier New" pitchFamily="49" charset="0"/>
              </a:rPr>
              <a:t>(0) + __</a:t>
            </a:r>
            <a:r>
              <a:rPr lang="en-US" altLang="zh-CN" sz="1200" kern="1200" dirty="0" err="1" smtClean="0">
                <a:solidFill>
                  <a:schemeClr val="tx1"/>
                </a:solidFill>
                <a:latin typeface="Verdana" pitchFamily="34" charset="0"/>
                <a:ea typeface="宋体" charset="-122"/>
                <a:cs typeface="Courier New" pitchFamily="49" charset="0"/>
              </a:rPr>
              <a:t>sec_implicit_index</a:t>
            </a:r>
            <a:r>
              <a:rPr lang="en-US" altLang="zh-CN" sz="1200" kern="1200" dirty="0" smtClean="0">
                <a:solidFill>
                  <a:schemeClr val="tx1"/>
                </a:solidFill>
                <a:latin typeface="Verdana" pitchFamily="34" charset="0"/>
                <a:ea typeface="宋体" charset="-122"/>
                <a:cs typeface="Courier New" pitchFamily="49" charset="0"/>
              </a:rPr>
              <a:t>(1);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latin typeface="Verdana" pitchFamily="34" charset="0"/>
              <a:ea typeface="宋体" charset="-122"/>
              <a:cs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latin typeface="Verdana" pitchFamily="34" charset="0"/>
                <a:ea typeface="宋体" charset="-122"/>
                <a:cs typeface="Courier New" pitchFamily="49" charset="0"/>
              </a:rPr>
              <a:t>__</a:t>
            </a:r>
            <a:r>
              <a:rPr lang="en-US" altLang="zh-CN" sz="1200" kern="1200" dirty="0" err="1" smtClean="0">
                <a:solidFill>
                  <a:schemeClr val="tx1"/>
                </a:solidFill>
                <a:latin typeface="Verdana" pitchFamily="34" charset="0"/>
                <a:ea typeface="宋体" charset="-122"/>
                <a:cs typeface="Courier New" pitchFamily="49" charset="0"/>
              </a:rPr>
              <a:t>sec_implicit_index</a:t>
            </a:r>
            <a:r>
              <a:rPr lang="en-US" altLang="zh-CN" sz="1200" kern="1200" dirty="0" smtClean="0">
                <a:solidFill>
                  <a:schemeClr val="tx1"/>
                </a:solidFill>
                <a:latin typeface="Verdana" pitchFamily="34" charset="0"/>
                <a:ea typeface="宋体" charset="-122"/>
                <a:cs typeface="Courier New" pitchFamily="49" charset="0"/>
              </a:rPr>
              <a:t>(0)  is the index</a:t>
            </a:r>
            <a:r>
              <a:rPr lang="en-US" altLang="zh-CN" sz="1200" kern="1200" baseline="0" dirty="0" smtClean="0">
                <a:solidFill>
                  <a:schemeClr val="tx1"/>
                </a:solidFill>
                <a:latin typeface="Verdana" pitchFamily="34" charset="0"/>
                <a:ea typeface="宋体" charset="-122"/>
                <a:cs typeface="Courier New" pitchFamily="49" charset="0"/>
              </a:rPr>
              <a:t> the row of B[:] as seen in the graphic to the lower right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latin typeface="Verdana" pitchFamily="34" charset="0"/>
                <a:ea typeface="宋体" charset="-122"/>
                <a:cs typeface="Courier New" pitchFamily="49" charset="0"/>
              </a:rPr>
              <a:t>__</a:t>
            </a:r>
            <a:r>
              <a:rPr lang="en-US" altLang="zh-CN" sz="1200" kern="1200" dirty="0" err="1" smtClean="0">
                <a:solidFill>
                  <a:schemeClr val="tx1"/>
                </a:solidFill>
                <a:latin typeface="Verdana" pitchFamily="34" charset="0"/>
                <a:ea typeface="宋体" charset="-122"/>
                <a:cs typeface="Courier New" pitchFamily="49" charset="0"/>
              </a:rPr>
              <a:t>sec_implicit_index</a:t>
            </a:r>
            <a:r>
              <a:rPr lang="en-US" altLang="zh-CN" sz="1200" kern="1200" dirty="0" smtClean="0">
                <a:solidFill>
                  <a:schemeClr val="tx1"/>
                </a:solidFill>
                <a:latin typeface="Verdana" pitchFamily="34" charset="0"/>
                <a:ea typeface="宋体" charset="-122"/>
                <a:cs typeface="Courier New" pitchFamily="49" charset="0"/>
              </a:rPr>
              <a:t>(1)  is the index</a:t>
            </a:r>
            <a:r>
              <a:rPr lang="en-US" altLang="zh-CN" sz="1200" kern="1200" baseline="0" dirty="0" smtClean="0">
                <a:solidFill>
                  <a:schemeClr val="tx1"/>
                </a:solidFill>
                <a:latin typeface="Verdana" pitchFamily="34" charset="0"/>
                <a:ea typeface="宋体" charset="-122"/>
                <a:cs typeface="Courier New" pitchFamily="49" charset="0"/>
              </a:rPr>
              <a:t> the column of B[:] as shown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baseline="0" dirty="0" smtClean="0">
              <a:solidFill>
                <a:schemeClr val="tx1"/>
              </a:solidFill>
              <a:latin typeface="Verdana" pitchFamily="34" charset="0"/>
              <a:ea typeface="宋体" charset="-122"/>
              <a:cs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baseline="0" dirty="0" smtClean="0">
                <a:solidFill>
                  <a:schemeClr val="tx1"/>
                </a:solidFill>
                <a:latin typeface="Verdana" pitchFamily="34" charset="0"/>
                <a:ea typeface="宋体" charset="-122"/>
                <a:cs typeface="Courier New" pitchFamily="49" charset="0"/>
              </a:rPr>
              <a:t>To convince yourself of this, write a simple code where B has dimensions 3 by 5.  Initialize the array B with  </a:t>
            </a:r>
            <a:r>
              <a:rPr lang="en-US" altLang="zh-CN" sz="1200" kern="1200" dirty="0" smtClean="0">
                <a:solidFill>
                  <a:schemeClr val="tx1"/>
                </a:solidFill>
                <a:latin typeface="Verdana" pitchFamily="34" charset="0"/>
                <a:ea typeface="宋体" charset="-122"/>
                <a:cs typeface="Courier New" pitchFamily="49" charset="0"/>
              </a:rPr>
              <a:t>__</a:t>
            </a:r>
            <a:r>
              <a:rPr lang="en-US" altLang="zh-CN" sz="1200" kern="1200" dirty="0" err="1" smtClean="0">
                <a:solidFill>
                  <a:schemeClr val="tx1"/>
                </a:solidFill>
                <a:latin typeface="Verdana" pitchFamily="34" charset="0"/>
                <a:ea typeface="宋体" charset="-122"/>
                <a:cs typeface="Courier New" pitchFamily="49" charset="0"/>
              </a:rPr>
              <a:t>sec_implicit_index</a:t>
            </a:r>
            <a:r>
              <a:rPr lang="en-US" altLang="zh-CN" sz="1200" kern="1200" dirty="0" smtClean="0">
                <a:solidFill>
                  <a:schemeClr val="tx1"/>
                </a:solidFill>
                <a:latin typeface="Verdana" pitchFamily="34" charset="0"/>
                <a:ea typeface="宋体" charset="-122"/>
                <a:cs typeface="Courier New" pitchFamily="49" charset="0"/>
              </a:rPr>
              <a:t>(0) + __</a:t>
            </a:r>
            <a:r>
              <a:rPr lang="en-US" altLang="zh-CN" sz="1200" kern="1200" dirty="0" err="1" smtClean="0">
                <a:solidFill>
                  <a:schemeClr val="tx1"/>
                </a:solidFill>
                <a:latin typeface="Verdana" pitchFamily="34" charset="0"/>
                <a:ea typeface="宋体" charset="-122"/>
                <a:cs typeface="Courier New" pitchFamily="49" charset="0"/>
              </a:rPr>
              <a:t>sec_implicit_index</a:t>
            </a:r>
            <a:r>
              <a:rPr lang="en-US" altLang="zh-CN" sz="1200" kern="1200" dirty="0" smtClean="0">
                <a:solidFill>
                  <a:schemeClr val="tx1"/>
                </a:solidFill>
                <a:latin typeface="Verdana" pitchFamily="34" charset="0"/>
                <a:ea typeface="宋体" charset="-122"/>
                <a:cs typeface="Courier New" pitchFamily="49" charset="0"/>
              </a:rPr>
              <a:t>(1);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latin typeface="Verdana" pitchFamily="34" charset="0"/>
              <a:ea typeface="宋体" charset="-122"/>
              <a:cs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latin typeface="Verdana" pitchFamily="34" charset="0"/>
                <a:ea typeface="宋体" charset="-122"/>
                <a:cs typeface="Courier New" pitchFamily="49" charset="0"/>
              </a:rPr>
              <a:t>Then</a:t>
            </a:r>
            <a:r>
              <a:rPr lang="en-US" altLang="zh-CN" sz="1200" kern="1200" baseline="0" dirty="0" smtClean="0">
                <a:solidFill>
                  <a:schemeClr val="tx1"/>
                </a:solidFill>
                <a:latin typeface="Verdana" pitchFamily="34" charset="0"/>
                <a:ea typeface="宋体" charset="-122"/>
                <a:cs typeface="Courier New" pitchFamily="49" charset="0"/>
              </a:rPr>
              <a:t> print the contents of the array, and your output will reflect the graphical depiction on the lower right</a:t>
            </a:r>
            <a:endParaRPr lang="en-US" altLang="zh-CN" sz="1200" kern="1200" dirty="0" smtClean="0">
              <a:solidFill>
                <a:schemeClr val="tx1"/>
              </a:solidFill>
              <a:latin typeface="Verdana" pitchFamily="34" charset="0"/>
              <a:ea typeface="宋体" charset="-122"/>
              <a:cs typeface="Courier New" pitchFamily="49" charset="0"/>
            </a:endParaRPr>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39</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5425" marR="0" lvl="0" indent="-225425" algn="l"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ＭＳ Ｐゴシック" charset="-128"/>
              </a:rPr>
              <a:t>[script]</a:t>
            </a:r>
          </a:p>
          <a:p>
            <a:pPr marL="225425" marR="0" lvl="0" indent="-225425"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mn-cs"/>
              </a:rPr>
              <a:t>I’d like to begin this discussion with a problem statement</a:t>
            </a:r>
            <a:r>
              <a:rPr kumimoji="0" lang="en-US" sz="2400" b="1"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ＭＳ Ｐゴシック" charset="-128"/>
              </a:rPr>
              <a:t>: </a:t>
            </a:r>
          </a:p>
          <a:p>
            <a:pPr marL="225425" marR="0" lvl="0" indent="-225425" algn="l"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ＭＳ Ｐゴシック" charset="-128"/>
              </a:rPr>
              <a:t>[Click]</a:t>
            </a:r>
          </a:p>
          <a:p>
            <a:pPr marL="576263" marR="0" lvl="1" indent="-236538" algn="l" defTabSz="914400" rtl="0" eaLnBrk="0" fontAlgn="base" latinLnBrk="0" hangingPunct="0">
              <a:lnSpc>
                <a:spcPct val="100000"/>
              </a:lnSpc>
              <a:spcBef>
                <a:spcPct val="20000"/>
              </a:spcBef>
              <a:spcAft>
                <a:spcPct val="0"/>
              </a:spcAft>
              <a:buClrTx/>
              <a:buSzTx/>
              <a:buFont typeface="Verdana" pitchFamily="34" charset="0"/>
              <a:buChar char="–"/>
              <a:tabLst/>
              <a:defRPr/>
            </a:pPr>
            <a:r>
              <a:rPr kumimoji="0" lang="en-US" sz="2000" b="0"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mn-cs"/>
              </a:rPr>
              <a:t>The multiplicative effect of larger Vector widths coupled with the large number of processing cores means tremendous numbers of computational units are available at a hardware level to compute with. </a:t>
            </a:r>
          </a:p>
          <a:p>
            <a:pPr marL="576263" marR="0" lvl="1" indent="-236538" algn="l" defTabSz="914400" rtl="0" eaLnBrk="0" fontAlgn="base" latinLnBrk="0" hangingPunct="0">
              <a:lnSpc>
                <a:spcPct val="100000"/>
              </a:lnSpc>
              <a:spcBef>
                <a:spcPct val="20000"/>
              </a:spcBef>
              <a:spcAft>
                <a:spcPct val="0"/>
              </a:spcAft>
              <a:buClrTx/>
              <a:buSzTx/>
              <a:buFont typeface="Verdana" pitchFamily="34" charset="0"/>
              <a:buChar char="–"/>
              <a:tabLst/>
              <a:defRPr/>
            </a:pPr>
            <a:r>
              <a:rPr kumimoji="0" lang="en-US" sz="2000" b="0"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mn-cs"/>
              </a:rPr>
              <a:t>But programming languages are limited by their serial semantics from putting much of this computational power to good use.</a:t>
            </a:r>
          </a:p>
          <a:p>
            <a:pPr marL="225425" marR="0" lvl="0" indent="-225425" algn="l" defTabSz="914400" rtl="0" eaLnBrk="0" fontAlgn="base" latinLnBrk="0" hangingPunct="0">
              <a:lnSpc>
                <a:spcPct val="100000"/>
              </a:lnSpc>
              <a:spcBef>
                <a:spcPct val="20000"/>
              </a:spcBef>
              <a:spcAft>
                <a:spcPct val="0"/>
              </a:spcAft>
              <a:buClrTx/>
              <a:buSzTx/>
              <a:buFontTx/>
              <a:buNone/>
              <a:tabLst/>
              <a:defRPr/>
            </a:pPr>
            <a:endParaRPr kumimoji="0" lang="en-US" sz="2400" b="1"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ＭＳ Ｐゴシック" charset="-128"/>
            </a:endParaRPr>
          </a:p>
          <a:p>
            <a:pPr marL="225425" marR="0" lvl="0" indent="-225425" algn="l"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ＭＳ Ｐゴシック" charset="-128"/>
              </a:rPr>
              <a:t>[Click]</a:t>
            </a:r>
            <a:endParaRPr kumimoji="0" lang="en-US" sz="2000" b="0"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mn-cs"/>
            </a:endParaRPr>
          </a:p>
          <a:p>
            <a:pPr marL="225425" marR="0" lvl="0" indent="-225425" algn="l" defTabSz="914400" rtl="0" eaLnBrk="0" fontAlgn="base" latinLnBrk="0" hangingPunct="0">
              <a:lnSpc>
                <a:spcPct val="100000"/>
              </a:lnSpc>
              <a:spcBef>
                <a:spcPct val="20000"/>
              </a:spcBef>
              <a:spcAft>
                <a:spcPct val="0"/>
              </a:spcAft>
              <a:buClrTx/>
              <a:buSzTx/>
              <a:buFontTx/>
              <a:buChar char="•"/>
              <a:tabLst/>
              <a:defRPr/>
            </a:pPr>
            <a:r>
              <a:rPr kumimoji="0" lang="en-US" sz="2400" b="1"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ＭＳ Ｐゴシック" charset="-128"/>
              </a:rPr>
              <a:t>The Solution: </a:t>
            </a:r>
          </a:p>
          <a:p>
            <a:pPr marL="576263" marR="0" lvl="1" indent="-236538" algn="l" defTabSz="914400" rtl="0" eaLnBrk="0" fontAlgn="base" latinLnBrk="0" hangingPunct="0">
              <a:lnSpc>
                <a:spcPct val="100000"/>
              </a:lnSpc>
              <a:spcBef>
                <a:spcPct val="20000"/>
              </a:spcBef>
              <a:spcAft>
                <a:spcPct val="0"/>
              </a:spcAft>
              <a:buClrTx/>
              <a:buSzTx/>
              <a:buFont typeface="Verdana" pitchFamily="34" charset="0"/>
              <a:buChar char="–"/>
              <a:tabLst/>
              <a:defRPr/>
            </a:pPr>
            <a:r>
              <a:rPr lang="en-US" sz="2000" dirty="0" smtClean="0"/>
              <a:t>Extensions to </a:t>
            </a:r>
            <a:r>
              <a:rPr lang="en-US" sz="1200" kern="1200" dirty="0" smtClean="0">
                <a:solidFill>
                  <a:schemeClr val="tx1"/>
                </a:solidFill>
                <a:latin typeface="Verdana" pitchFamily="34" charset="0"/>
                <a:ea typeface="MS PGothic" pitchFamily="34" charset="-128"/>
                <a:cs typeface="+mn-cs"/>
              </a:rPr>
              <a:t>Conventional Programming Language </a:t>
            </a:r>
            <a:r>
              <a:rPr lang="en-US" sz="2000" dirty="0" smtClean="0"/>
              <a:t>are needed to tap this power</a:t>
            </a:r>
          </a:p>
          <a:p>
            <a:pPr marL="576263" marR="0" lvl="1" indent="-236538" algn="l" defTabSz="914400" rtl="0" eaLnBrk="0" fontAlgn="base" latinLnBrk="0" hangingPunct="0">
              <a:lnSpc>
                <a:spcPct val="100000"/>
              </a:lnSpc>
              <a:spcBef>
                <a:spcPct val="20000"/>
              </a:spcBef>
              <a:spcAft>
                <a:spcPct val="0"/>
              </a:spcAft>
              <a:buClrTx/>
              <a:buSzTx/>
              <a:buFont typeface="Verdana" pitchFamily="34" charset="0"/>
              <a:buChar char="–"/>
              <a:tabLst/>
              <a:defRPr/>
            </a:pPr>
            <a:r>
              <a:rPr kumimoji="0" lang="en-US" sz="2000" b="0" i="0" u="sng" strike="noStrike" kern="0" cap="none" spc="0" normalizeH="0" baseline="0" noProof="0" dirty="0" smtClean="0">
                <a:ln>
                  <a:noFill/>
                </a:ln>
                <a:solidFill>
                  <a:schemeClr val="bg2"/>
                </a:solidFill>
                <a:effectLst/>
                <a:uLnTx/>
                <a:uFillTx/>
                <a:latin typeface="Verdana" pitchFamily="34" charset="0"/>
                <a:ea typeface="MS PGothic" pitchFamily="34" charset="-128"/>
                <a:cs typeface="+mn-cs"/>
              </a:rPr>
              <a:t>Multiple methods are available </a:t>
            </a:r>
            <a:r>
              <a:rPr kumimoji="0" lang="en-US" sz="2000" b="0"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mn-cs"/>
              </a:rPr>
              <a:t>to developers to program using explicit vector programming</a:t>
            </a:r>
          </a:p>
          <a:p>
            <a:pPr marL="576263" marR="0" lvl="1" indent="-236538" algn="l" defTabSz="914400" rtl="0" eaLnBrk="0" fontAlgn="base" latinLnBrk="0" hangingPunct="0">
              <a:lnSpc>
                <a:spcPct val="100000"/>
              </a:lnSpc>
              <a:spcBef>
                <a:spcPct val="20000"/>
              </a:spcBef>
              <a:spcAft>
                <a:spcPct val="0"/>
              </a:spcAft>
              <a:buClrTx/>
              <a:buSzTx/>
              <a:buFont typeface="Verdana" pitchFamily="34" charset="0"/>
              <a:buChar char="–"/>
              <a:tabLst/>
              <a:defRPr/>
            </a:pPr>
            <a:r>
              <a:rPr kumimoji="0" lang="en-US" sz="2000" b="0"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mn-cs"/>
              </a:rPr>
              <a:t>We will explore primarily the Intel® Cilk™ Plus approach but there is a strong mapping between a number of  Intel Cilk Plus’ features to similar OpenMP 4.0 features with an emphasis on Intel Cilk Plus notation.  </a:t>
            </a:r>
          </a:p>
          <a:p>
            <a:pPr marL="576263" marR="0" lvl="1" indent="-236538" algn="l" defTabSz="914400" rtl="0" eaLnBrk="0" fontAlgn="base" latinLnBrk="0" hangingPunct="0">
              <a:lnSpc>
                <a:spcPct val="100000"/>
              </a:lnSpc>
              <a:spcBef>
                <a:spcPct val="20000"/>
              </a:spcBef>
              <a:spcAft>
                <a:spcPct val="0"/>
              </a:spcAft>
              <a:buClrTx/>
              <a:buSzTx/>
              <a:buFont typeface="Verdana" pitchFamily="34" charset="0"/>
              <a:buNone/>
              <a:tabLst/>
              <a:defRPr/>
            </a:pPr>
            <a:endParaRPr kumimoji="0" lang="en-US" sz="2000" b="0"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mn-cs"/>
            </a:endParaRPr>
          </a:p>
          <a:p>
            <a:pPr marL="225425" marR="0" lvl="0" indent="-225425" algn="l"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ＭＳ Ｐゴシック" charset="-128"/>
              </a:rPr>
              <a:t>[Click]</a:t>
            </a:r>
          </a:p>
          <a:p>
            <a:pPr marL="225425" marR="0" lvl="0" indent="-225425" algn="l" defTabSz="914400" rtl="0" eaLnBrk="0" fontAlgn="base" latinLnBrk="0" hangingPunct="0">
              <a:lnSpc>
                <a:spcPct val="100000"/>
              </a:lnSpc>
              <a:spcBef>
                <a:spcPct val="20000"/>
              </a:spcBef>
              <a:spcAft>
                <a:spcPct val="0"/>
              </a:spcAft>
              <a:buClrTx/>
              <a:buSzTx/>
              <a:buFontTx/>
              <a:buNone/>
              <a:tabLst/>
              <a:defRPr/>
            </a:pPr>
            <a:r>
              <a:rPr lang="en-US" sz="2000" dirty="0" smtClean="0"/>
              <a:t>The Goal</a:t>
            </a:r>
            <a:r>
              <a:rPr lang="en-US" sz="2000" baseline="0" dirty="0" smtClean="0"/>
              <a:t> is to</a:t>
            </a:r>
            <a:r>
              <a:rPr lang="en-US" sz="2000" dirty="0" smtClean="0"/>
              <a:t> Provide language extensions to simplify vector programming; Enable developers to extract more performance from SIMD processors in more parts of their application</a:t>
            </a:r>
          </a:p>
          <a:p>
            <a:pPr marL="576263" marR="0" lvl="1" indent="-236538" algn="l" defTabSz="914400" rtl="0" eaLnBrk="0" fontAlgn="base" latinLnBrk="0" hangingPunct="0">
              <a:lnSpc>
                <a:spcPct val="100000"/>
              </a:lnSpc>
              <a:spcBef>
                <a:spcPct val="20000"/>
              </a:spcBef>
              <a:spcAft>
                <a:spcPct val="0"/>
              </a:spcAft>
              <a:buClrTx/>
              <a:buSzTx/>
              <a:buFont typeface="Verdana" pitchFamily="34" charset="0"/>
              <a:buChar char="–"/>
              <a:tabLst/>
              <a:defRPr/>
            </a:pPr>
            <a:endParaRPr kumimoji="0" lang="en-US" sz="2000" b="0" i="0" u="none" strike="noStrike" kern="0" cap="none" spc="0" normalizeH="0" baseline="0" noProof="0" dirty="0" smtClean="0">
              <a:ln>
                <a:noFill/>
              </a:ln>
              <a:solidFill>
                <a:schemeClr val="bg2"/>
              </a:solidFill>
              <a:effectLst/>
              <a:uLnTx/>
              <a:uFillTx/>
              <a:latin typeface="Verdana" pitchFamily="34" charset="0"/>
              <a:ea typeface="MS PGothic" pitchFamily="34" charset="-128"/>
              <a:cs typeface="+mn-cs"/>
            </a:endParaRPr>
          </a:p>
          <a:p>
            <a:endParaRPr lang="en-US"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baseline="0" dirty="0" smtClean="0">
                <a:solidFill>
                  <a:schemeClr val="tx1"/>
                </a:solidFill>
                <a:latin typeface="Verdana" pitchFamily="34" charset="0"/>
                <a:ea typeface="MS PGothic" pitchFamily="34" charset="-128"/>
                <a:cs typeface="ＭＳ Ｐゴシック" charset="-128"/>
              </a:rPr>
              <a:t>Here we see an application of using implicit index to create a lower triangular matrix containing zeros in the upper triangle and ones in the lower left triangle using implicit index(0)</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baseline="0" dirty="0" smtClean="0">
              <a:solidFill>
                <a:schemeClr val="tx1"/>
              </a:solidFill>
              <a:latin typeface="Verdana" pitchFamily="34" charset="0"/>
              <a:ea typeface="宋体" charset="-122"/>
              <a:cs typeface="Courier New" pitchFamily="49"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baseline="0" dirty="0" smtClean="0">
                <a:solidFill>
                  <a:schemeClr val="tx1"/>
                </a:solidFill>
                <a:latin typeface="Verdana" pitchFamily="34" charset="0"/>
                <a:ea typeface="宋体" charset="-122"/>
                <a:cs typeface="Courier New" pitchFamily="49" charset="0"/>
              </a:rPr>
              <a:t>Here, after assigning all elements to be to zero initially, we assign that value of 1 to various locations in the C array as governed by the code in the middle box</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latin typeface="Verdana" pitchFamily="34" charset="0"/>
                <a:ea typeface="宋体" charset="-122"/>
                <a:cs typeface="Courier New" pitchFamily="49" charset="0"/>
              </a:rPr>
              <a:t>C[0:n][0:__sec_implicit_index(0)] = 1;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baseline="0" dirty="0" smtClean="0">
                <a:solidFill>
                  <a:schemeClr val="tx1"/>
                </a:solidFill>
                <a:latin typeface="Verdana" pitchFamily="34" charset="0"/>
                <a:ea typeface="宋体" charset="-122"/>
                <a:cs typeface="Courier New" pitchFamily="49" charset="0"/>
              </a:rPr>
              <a:t>Here we use the implicit index associated with the row of the array, __</a:t>
            </a:r>
            <a:r>
              <a:rPr lang="en-US" altLang="zh-CN" sz="1200" kern="1200" baseline="0" dirty="0" err="1" smtClean="0">
                <a:solidFill>
                  <a:schemeClr val="tx1"/>
                </a:solidFill>
                <a:latin typeface="Verdana" pitchFamily="34" charset="0"/>
                <a:ea typeface="宋体" charset="-122"/>
                <a:cs typeface="Courier New" pitchFamily="49" charset="0"/>
              </a:rPr>
              <a:t>sec_implicit_index</a:t>
            </a:r>
            <a:r>
              <a:rPr lang="en-US" altLang="zh-CN" sz="1200" kern="1200" baseline="0" dirty="0" smtClean="0">
                <a:solidFill>
                  <a:schemeClr val="tx1"/>
                </a:solidFill>
                <a:latin typeface="Verdana" pitchFamily="34" charset="0"/>
                <a:ea typeface="宋体" charset="-122"/>
                <a:cs typeface="Courier New" pitchFamily="49" charset="0"/>
              </a:rPr>
              <a:t>(0) as an length parameter column of the C array: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baseline="0" dirty="0" smtClean="0">
                <a:solidFill>
                  <a:schemeClr val="tx1"/>
                </a:solidFill>
                <a:latin typeface="Verdana" pitchFamily="34" charset="0"/>
                <a:ea typeface="宋体" charset="-122"/>
                <a:cs typeface="Courier New" pitchFamily="49" charset="0"/>
              </a:rPr>
              <a:t>So when the row = 0, the __</a:t>
            </a:r>
            <a:r>
              <a:rPr lang="en-US" altLang="zh-CN" sz="1200" kern="1200" baseline="0" dirty="0" err="1" smtClean="0">
                <a:solidFill>
                  <a:schemeClr val="tx1"/>
                </a:solidFill>
                <a:latin typeface="Verdana" pitchFamily="34" charset="0"/>
                <a:ea typeface="宋体" charset="-122"/>
                <a:cs typeface="Courier New" pitchFamily="49" charset="0"/>
              </a:rPr>
              <a:t>sec_implicit_index</a:t>
            </a:r>
            <a:r>
              <a:rPr lang="en-US" altLang="zh-CN" sz="1200" kern="1200" baseline="0" dirty="0" smtClean="0">
                <a:solidFill>
                  <a:schemeClr val="tx1"/>
                </a:solidFill>
                <a:latin typeface="Verdana" pitchFamily="34" charset="0"/>
                <a:ea typeface="宋体" charset="-122"/>
                <a:cs typeface="Courier New" pitchFamily="49" charset="0"/>
              </a:rPr>
              <a:t>(0) is also zero, then length set to __</a:t>
            </a:r>
            <a:r>
              <a:rPr lang="en-US" altLang="zh-CN" sz="1200" kern="1200" baseline="0" dirty="0" err="1" smtClean="0">
                <a:solidFill>
                  <a:schemeClr val="tx1"/>
                </a:solidFill>
                <a:latin typeface="Verdana" pitchFamily="34" charset="0"/>
                <a:ea typeface="宋体" charset="-122"/>
                <a:cs typeface="Courier New" pitchFamily="49" charset="0"/>
              </a:rPr>
              <a:t>sec_implicit_index</a:t>
            </a:r>
            <a:r>
              <a:rPr lang="en-US" altLang="zh-CN" sz="1200" kern="1200" baseline="0" dirty="0" smtClean="0">
                <a:solidFill>
                  <a:schemeClr val="tx1"/>
                </a:solidFill>
                <a:latin typeface="Verdana" pitchFamily="34" charset="0"/>
                <a:ea typeface="宋体" charset="-122"/>
                <a:cs typeface="Courier New" pitchFamily="49" charset="0"/>
              </a:rPr>
              <a:t>(0) is also zero so no 1’s are written to row 0</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baseline="0" dirty="0" smtClean="0">
                <a:solidFill>
                  <a:schemeClr val="tx1"/>
                </a:solidFill>
                <a:latin typeface="Verdana" pitchFamily="34" charset="0"/>
                <a:ea typeface="宋体" charset="-122"/>
                <a:cs typeface="Courier New" pitchFamily="49" charset="0"/>
              </a:rPr>
              <a:t>When row = 1, </a:t>
            </a:r>
            <a:r>
              <a:rPr lang="en-US" altLang="zh-CN" sz="1200" kern="1200" baseline="0" dirty="0" err="1" smtClean="0">
                <a:solidFill>
                  <a:schemeClr val="tx1"/>
                </a:solidFill>
                <a:latin typeface="Verdana" pitchFamily="34" charset="0"/>
                <a:ea typeface="宋体" charset="-122"/>
                <a:cs typeface="Courier New" pitchFamily="49" charset="0"/>
              </a:rPr>
              <a:t>sec_implicit_index</a:t>
            </a:r>
            <a:r>
              <a:rPr lang="en-US" altLang="zh-CN" sz="1200" kern="1200" baseline="0" dirty="0" smtClean="0">
                <a:solidFill>
                  <a:schemeClr val="tx1"/>
                </a:solidFill>
                <a:latin typeface="Verdana" pitchFamily="34" charset="0"/>
                <a:ea typeface="宋体" charset="-122"/>
                <a:cs typeface="Courier New" pitchFamily="49" charset="0"/>
              </a:rPr>
              <a:t>(o) is 1, so we fill row 1 with just a single value 1 at the left most position in the row</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baseline="0" dirty="0" smtClean="0">
                <a:solidFill>
                  <a:schemeClr val="tx1"/>
                </a:solidFill>
                <a:latin typeface="Verdana" pitchFamily="34" charset="0"/>
                <a:ea typeface="宋体" charset="-122"/>
                <a:cs typeface="Courier New" pitchFamily="49" charset="0"/>
              </a:rPr>
              <a:t>When row = 2, </a:t>
            </a:r>
            <a:r>
              <a:rPr lang="en-US" altLang="zh-CN" sz="1200" kern="1200" baseline="0" dirty="0" err="1" smtClean="0">
                <a:solidFill>
                  <a:schemeClr val="tx1"/>
                </a:solidFill>
                <a:latin typeface="Verdana" pitchFamily="34" charset="0"/>
                <a:ea typeface="宋体" charset="-122"/>
                <a:cs typeface="Courier New" pitchFamily="49" charset="0"/>
              </a:rPr>
              <a:t>sec_implicit_index</a:t>
            </a:r>
            <a:r>
              <a:rPr lang="en-US" altLang="zh-CN" sz="1200" kern="1200" baseline="0" dirty="0" smtClean="0">
                <a:solidFill>
                  <a:schemeClr val="tx1"/>
                </a:solidFill>
                <a:latin typeface="Verdana" pitchFamily="34" charset="0"/>
                <a:ea typeface="宋体" charset="-122"/>
                <a:cs typeface="Courier New" pitchFamily="49" charset="0"/>
              </a:rPr>
              <a:t>(o) is 2, so we fill row 2 with just a single value 1 at the two left most position in the row</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baseline="0" dirty="0" smtClean="0">
              <a:solidFill>
                <a:schemeClr val="tx1"/>
              </a:solidFill>
              <a:latin typeface="Verdana" pitchFamily="34" charset="0"/>
              <a:ea typeface="MS PGothic" pitchFamily="34" charset="-128"/>
              <a:cs typeface="ＭＳ Ｐゴシック"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baseline="0" dirty="0" smtClean="0">
                <a:solidFill>
                  <a:schemeClr val="tx1"/>
                </a:solidFill>
                <a:latin typeface="Verdana" pitchFamily="34" charset="0"/>
                <a:ea typeface="MS PGothic" pitchFamily="34" charset="-128"/>
                <a:cs typeface="ＭＳ Ｐゴシック" charset="-128"/>
              </a:rPr>
              <a:t>The next effect is the assignment to the lower left  triangle to be filled with ones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40</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Cilk </a:t>
            </a:r>
            <a:r>
              <a:rPr lang="en-US" sz="1600" baseline="0" dirty="0" smtClean="0"/>
              <a:t> Plus array notation also provides shift and rotate routines that allow you to do </a:t>
            </a:r>
            <a:r>
              <a:rPr lang="en-US" baseline="0" dirty="0" smtClean="0"/>
              <a:t>Shifts, rotates, and even permutation patterns for array access. It allows array elements to be manipulated in powerful ways – similar to the way SIMD/Vector programmers exploit bit </a:t>
            </a:r>
            <a:r>
              <a:rPr lang="en-US" baseline="0" dirty="0" err="1" smtClean="0"/>
              <a:t>twizzling</a:t>
            </a:r>
            <a:r>
              <a:rPr lang="en-US" baseline="0" dirty="0" smtClean="0"/>
              <a:t> using instrinsics.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Now in this case, we are looking at the first line of code that does a shift. A shift operates by saying that you have a signed shift value which when positive causes a shift to the right, and when negative then causes a shift to the left. So you can take a bunch of elements in A and shift them by , lets say a positive value of one, it would shift all those array element to the right and assign the values to array B.  The fill value will be padded to the end of the array after the shift operation.  So this is a very powerful routine and there is a related reducer called sec_rotate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Sec_rotate is similar to shift but it rotates values around the array in a ring pattern, So it rotates so that one end array a is moved to the other end of array b and all the rest of the elements are shifted in the appropriate direction – either left or right.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These are element wise shifts and rotates, not bit wise shifts and rotates</a:t>
            </a:r>
          </a:p>
        </p:txBody>
      </p:sp>
      <p:sp>
        <p:nvSpPr>
          <p:cNvPr id="4" name="Slide Number Placeholder 3"/>
          <p:cNvSpPr>
            <a:spLocks noGrp="1"/>
          </p:cNvSpPr>
          <p:nvPr>
            <p:ph type="sldNum" sz="quarter" idx="10"/>
          </p:nvPr>
        </p:nvSpPr>
        <p:spPr/>
        <p:txBody>
          <a:bodyPr/>
          <a:lstStyle/>
          <a:p>
            <a:fld id="{E8F73FF1-BDE3-45EF-8AF3-1EE595819AE6}" type="slidenum">
              <a:rPr lang="en-US" smtClean="0"/>
              <a:pPr/>
              <a:t>41</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1600" dirty="0" smtClean="0"/>
              <a:t>[script]</a:t>
            </a:r>
          </a:p>
          <a:p>
            <a:pPr eaLnBrk="1" hangingPunct="1">
              <a:defRPr/>
            </a:pPr>
            <a:r>
              <a:rPr lang="en-US" dirty="0" smtClean="0"/>
              <a:t>Here array notation is being used to create a mask array with various elements set to 1 or -1</a:t>
            </a:r>
          </a:p>
          <a:p>
            <a:pPr eaLnBrk="1" hangingPunct="1">
              <a:defRPr/>
            </a:pPr>
            <a:endParaRPr lang="en-US" dirty="0" smtClean="0"/>
          </a:p>
          <a:p>
            <a:pPr eaLnBrk="1" hangingPunct="1">
              <a:defRPr/>
            </a:pPr>
            <a:r>
              <a:rPr lang="en-US" dirty="0" smtClean="0"/>
              <a:t>In the conditional</a:t>
            </a:r>
            <a:r>
              <a:rPr lang="en-US" baseline="0" dirty="0" smtClean="0"/>
              <a:t> in the if statement, we are testing ALL value of array a against all value of array b and whichever elements of a that are less than b we will set the mask array to -1 for just those elements. So mask will be -1  at every location where a is less than b. The else statement ensures that the remaining elements of the mask array will be set to positive one.</a:t>
            </a:r>
          </a:p>
          <a:p>
            <a:pPr eaLnBrk="1" hangingPunct="1">
              <a:defRPr/>
            </a:pPr>
            <a:endParaRPr lang="en-US" baseline="0" dirty="0" smtClean="0"/>
          </a:p>
          <a:p>
            <a:pPr eaLnBrk="1" hangingPunct="1">
              <a:defRPr/>
            </a:pPr>
            <a:r>
              <a:rPr lang="en-US" baseline="0" dirty="0" smtClean="0"/>
              <a:t>This same mask assignment can be done in a single line of code as indicated in the bottom code line</a:t>
            </a:r>
          </a:p>
          <a:p>
            <a:pPr eaLnBrk="1" hangingPunct="1">
              <a:defRPr/>
            </a:pPr>
            <a:endParaRPr lang="en-US" baseline="0" dirty="0" smtClean="0"/>
          </a:p>
          <a:p>
            <a:pPr eaLnBrk="1" hangingPunct="1">
              <a:defRPr/>
            </a:pPr>
            <a:endParaRPr lang="en-US"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42</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r>
              <a:rPr lang="en-US" dirty="0" smtClean="0"/>
              <a:t>By default array notations</a:t>
            </a:r>
            <a:r>
              <a:rPr lang="en-US" baseline="0" dirty="0" smtClean="0"/>
              <a:t> seems to fall naturally into a long vector coding style. By that I mean the code in the upper left using array notation is equivalent to the for loops in the upper right. It is visually appealing  but likely not best performing for large array elements.  The reason is that when N is very large the values of A that were computed in the first loop have long since been evicted from cache and so the performance of the second loop is heavily impacted by the need to read back in from main memory the values of A</a:t>
            </a:r>
          </a:p>
          <a:p>
            <a:endParaRPr lang="en-US" baseline="0" dirty="0" smtClean="0"/>
          </a:p>
          <a:p>
            <a:r>
              <a:rPr lang="en-US" baseline="0" dirty="0" smtClean="0"/>
              <a:t>What we need is a blocking scheme!</a:t>
            </a:r>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43</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r>
              <a:rPr lang="en-US" baseline="0" dirty="0" smtClean="0"/>
              <a:t>What we need is a blocking scheme – here we call that short vector coding!</a:t>
            </a:r>
          </a:p>
          <a:p>
            <a:endParaRPr lang="en-US" baseline="0" dirty="0" smtClean="0"/>
          </a:p>
          <a:p>
            <a:r>
              <a:rPr lang="en-US" dirty="0" smtClean="0"/>
              <a:t>The short vector coding method effectively blocks the data</a:t>
            </a:r>
            <a:r>
              <a:rPr lang="en-US" baseline="0" dirty="0" smtClean="0"/>
              <a:t> by size VLEN. This ensures that soon after the A array values are written they are consumed in the computation for D – meaning that the values are still in cache – </a:t>
            </a:r>
            <a:r>
              <a:rPr lang="en-US" baseline="0" dirty="0" err="1" smtClean="0"/>
              <a:t>ie</a:t>
            </a:r>
            <a:r>
              <a:rPr lang="en-US" baseline="0" dirty="0" smtClean="0"/>
              <a:t> we are getting data reuse</a:t>
            </a:r>
            <a:endParaRPr lang="en-US" dirty="0" smtClean="0"/>
          </a:p>
          <a:p>
            <a:endParaRPr lang="en-US" dirty="0" smtClean="0"/>
          </a:p>
          <a:p>
            <a:r>
              <a:rPr lang="en-US" dirty="0" smtClean="0"/>
              <a:t>The current BKM for short-vector coding on the left, indicates that the best VLEN is usually</a:t>
            </a:r>
          </a:p>
          <a:p>
            <a:r>
              <a:rPr lang="en-US" dirty="0" smtClean="0"/>
              <a:t>one</a:t>
            </a:r>
            <a:r>
              <a:rPr lang="en-US" baseline="0" dirty="0" smtClean="0"/>
              <a:t> or two full vector registers but you should experiment with different values</a:t>
            </a:r>
          </a:p>
        </p:txBody>
      </p:sp>
      <p:sp>
        <p:nvSpPr>
          <p:cNvPr id="4" name="Slide Number Placeholder 3"/>
          <p:cNvSpPr>
            <a:spLocks noGrp="1"/>
          </p:cNvSpPr>
          <p:nvPr>
            <p:ph type="sldNum" sz="quarter" idx="10"/>
          </p:nvPr>
        </p:nvSpPr>
        <p:spPr/>
        <p:txBody>
          <a:bodyPr/>
          <a:lstStyle/>
          <a:p>
            <a:fld id="{E8F73FF1-BDE3-45EF-8AF3-1EE595819AE6}" type="slidenum">
              <a:rPr lang="en-US" smtClean="0"/>
              <a:pPr/>
              <a:t>44</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D617A7AF-A781-42AA-9F87-84323E585F17}" type="slidenum">
              <a:rPr lang="en-US" altLang="zh-CN" sz="1100">
                <a:latin typeface="Arial" charset="0"/>
              </a:rPr>
              <a:pPr algn="r" eaLnBrk="1" hangingPunct="1"/>
              <a:t>45</a:t>
            </a:fld>
            <a:endParaRPr lang="en-US" altLang="zh-CN" sz="1100">
              <a:latin typeface="Arial" charset="0"/>
            </a:endParaRPr>
          </a:p>
        </p:txBody>
      </p:sp>
      <p:sp>
        <p:nvSpPr>
          <p:cNvPr id="123907" name="Rectangle 2"/>
          <p:cNvSpPr>
            <a:spLocks noGrp="1" noRot="1" noChangeAspect="1" noChangeArrowheads="1" noTextEdit="1"/>
          </p:cNvSpPr>
          <p:nvPr>
            <p:ph type="sldImg"/>
          </p:nvPr>
        </p:nvSpPr>
        <p:spPr>
          <a:xfrm>
            <a:off x="1123950" y="879475"/>
            <a:ext cx="4725988" cy="3544888"/>
          </a:xfrm>
          <a:ln/>
        </p:spPr>
      </p:sp>
      <p:sp>
        <p:nvSpPr>
          <p:cNvPr id="12390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2390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1600" dirty="0" smtClean="0"/>
              <a:t>[script]</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1600" dirty="0" smtClean="0"/>
              <a:t>In the next video</a:t>
            </a:r>
            <a:r>
              <a:rPr lang="en-US" sz="1600" baseline="0" dirty="0" smtClean="0"/>
              <a:t> we will explore </a:t>
            </a:r>
            <a:r>
              <a:rPr lang="en-US" sz="1600" dirty="0" smtClean="0"/>
              <a:t>SIMD-enabled functions which allow the developer to vectorize her own  user defined</a:t>
            </a:r>
            <a:r>
              <a:rPr lang="en-US" sz="1600" baseline="0" dirty="0" smtClean="0"/>
              <a:t> functions </a:t>
            </a:r>
            <a:endParaRPr lang="en-US" sz="1600"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well do a quick overview of SIMD-enabled functions</a:t>
            </a:r>
          </a:p>
          <a:p>
            <a:endParaRPr lang="en-US" dirty="0" smtClean="0"/>
          </a:p>
          <a:p>
            <a:r>
              <a:rPr lang="en-US" dirty="0" smtClean="0"/>
              <a:t>[click]</a:t>
            </a:r>
          </a:p>
          <a:p>
            <a:r>
              <a:rPr lang="en-US" dirty="0" smtClean="0"/>
              <a:t>SIMD-enabled functions allow user defined functions to be vectorized when they are called from within vectorized loops, or are called with array notation array arguments.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[click]</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vector declaration and associated modifying clauses specify the vector or scalar nature of the function arguments.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[click]</a:t>
            </a:r>
          </a:p>
          <a:p>
            <a:r>
              <a:rPr lang="en-US" dirty="0" smtClean="0"/>
              <a:t>SIMD-enabled functions are supported by both Intel Cilk Plus and OpenMP 4.0</a:t>
            </a:r>
            <a:endParaRPr lang="en-US"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46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r>
              <a:rPr lang="en-US" dirty="0" smtClean="0"/>
              <a:t>This</a:t>
            </a:r>
            <a:r>
              <a:rPr lang="en-US" baseline="0" dirty="0" smtClean="0"/>
              <a:t> is a very simple example of using SIMD-enabled functions. It was designed with legacy scalar code in mind. So the idea is that we annotate a legacy style scalar function that takes single values as arguments and which returns a single value as a return.  This legacy function would have been called from a loop. </a:t>
            </a:r>
          </a:p>
          <a:p>
            <a:endParaRPr lang="en-US" baseline="0" dirty="0" smtClean="0"/>
          </a:p>
          <a:p>
            <a:r>
              <a:rPr lang="en-US" baseline="0" dirty="0" smtClean="0"/>
              <a:t>So here we are modifying the scalar function </a:t>
            </a:r>
            <a:r>
              <a:rPr lang="en-US" baseline="0" dirty="0" err="1" smtClean="0"/>
              <a:t>foo</a:t>
            </a:r>
            <a:endParaRPr lang="en-US" baseline="0" dirty="0" smtClean="0"/>
          </a:p>
          <a:p>
            <a:endParaRPr lang="en-US" baseline="0" dirty="0" smtClean="0"/>
          </a:p>
          <a:p>
            <a:r>
              <a:rPr lang="en-US" baseline="0" dirty="0" smtClean="0"/>
              <a:t>foo() is like a simple “device function” or “</a:t>
            </a:r>
            <a:r>
              <a:rPr lang="en-US" baseline="0" dirty="0" err="1" smtClean="0"/>
              <a:t>shader</a:t>
            </a:r>
            <a:r>
              <a:rPr lang="en-US" baseline="0" dirty="0" smtClean="0"/>
              <a:t> kernel”, working on one element at a time. For IA, we’d like a version of foo() that works</a:t>
            </a:r>
          </a:p>
          <a:p>
            <a:r>
              <a:rPr lang="en-US" baseline="0" dirty="0" smtClean="0"/>
              <a:t>well on “SIMD vector”. SIMD-enabled functions is Intel Compiler’s mechanism to get that happen.</a:t>
            </a:r>
          </a:p>
          <a:p>
            <a:endParaRPr lang="en-US" baseline="0" dirty="0" smtClean="0"/>
          </a:p>
          <a:p>
            <a:r>
              <a:rPr lang="en-US" dirty="0" smtClean="0"/>
              <a:t>We see three usage examples here , two  of them will call “vectorized” </a:t>
            </a:r>
            <a:r>
              <a:rPr lang="en-US" dirty="0" err="1" smtClean="0"/>
              <a:t>foo</a:t>
            </a:r>
            <a:r>
              <a:rPr lang="en-US" dirty="0" smtClean="0"/>
              <a:t>().  The fact that the compiler</a:t>
            </a:r>
            <a:r>
              <a:rPr lang="en-US" baseline="0" dirty="0" smtClean="0"/>
              <a:t> generates multiple versions behind the scenes means that if I call </a:t>
            </a:r>
            <a:r>
              <a:rPr lang="en-US" baseline="0" dirty="0" err="1" smtClean="0"/>
              <a:t>foo</a:t>
            </a:r>
            <a:r>
              <a:rPr lang="en-US" baseline="0" dirty="0" smtClean="0"/>
              <a:t> from some module that still treats it in the old scalar way the function call works just as it did in the old scalar days.  But for modules which have been updated to treat the function as a vector function, by passing it arrays of values or by calling it in a simd loop, we would get a vectorized version of the function. This is all seamless to the developer who does not need to remember different names for different functions.</a:t>
            </a:r>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47</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SIMD-enabled functions allow the programmer to use scalar syntax which describe an operation on a single element</a:t>
            </a:r>
          </a:p>
          <a:p>
            <a:r>
              <a:rPr lang="en-US" sz="2000" dirty="0" smtClean="0"/>
              <a:t>Then apply that operation to arrays in parallel, utilizing both vector parallelism and core parallelism</a:t>
            </a:r>
          </a:p>
          <a:p>
            <a:r>
              <a:rPr lang="en-US" sz="2000" dirty="0" smtClean="0"/>
              <a:t>Similar to CUDA/</a:t>
            </a:r>
            <a:r>
              <a:rPr lang="en-US" sz="2000" dirty="0" err="1" smtClean="0"/>
              <a:t>OpenCL</a:t>
            </a:r>
            <a:r>
              <a:rPr lang="en-US" sz="2000" dirty="0" smtClean="0"/>
              <a:t> style kernel functions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600" dirty="0" smtClean="0"/>
          </a:p>
          <a:p>
            <a:r>
              <a:rPr lang="en-US" sz="2000" dirty="0" smtClean="0"/>
              <a:t>The programmer: </a:t>
            </a:r>
          </a:p>
          <a:p>
            <a:pPr lvl="1"/>
            <a:r>
              <a:rPr lang="en-US" sz="1600" dirty="0" smtClean="0"/>
              <a:t>Writes a standard C/C++ function with a scalar syntax</a:t>
            </a:r>
          </a:p>
          <a:p>
            <a:pPr lvl="1"/>
            <a:r>
              <a:rPr lang="en-US" sz="1600" dirty="0" smtClean="0"/>
              <a:t>Annotates it with </a:t>
            </a:r>
            <a:r>
              <a:rPr lang="en-US" sz="1600" i="1" dirty="0" smtClean="0"/>
              <a:t>__</a:t>
            </a:r>
            <a:r>
              <a:rPr lang="en-US" sz="1600" i="1" dirty="0" err="1" smtClean="0"/>
              <a:t>declspec</a:t>
            </a:r>
            <a:r>
              <a:rPr lang="en-US" sz="1600" i="1" dirty="0" smtClean="0"/>
              <a:t>(vector)</a:t>
            </a:r>
          </a:p>
          <a:p>
            <a:pPr lvl="1"/>
            <a:r>
              <a:rPr lang="en-US" sz="1600" dirty="0" smtClean="0"/>
              <a:t>Uses one of the parallel syntax choices to invoke the function</a:t>
            </a:r>
          </a:p>
          <a:p>
            <a:pPr lvl="2"/>
            <a:r>
              <a:rPr lang="en-US" sz="1600" dirty="0" smtClean="0"/>
              <a:t>Utilize appropriate modifier clause for vector attribute</a:t>
            </a:r>
          </a:p>
          <a:p>
            <a:pPr lvl="1"/>
            <a:r>
              <a:rPr lang="en-US" sz="1600" dirty="0" smtClean="0"/>
              <a:t>Invokes the function to operate on arrays of arguments rather than scalar arguments</a:t>
            </a:r>
          </a:p>
          <a:p>
            <a:pPr lvl="1"/>
            <a:endParaRPr lang="en-US" sz="160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600" dirty="0" smtClean="0"/>
          </a:p>
          <a:p>
            <a:r>
              <a:rPr lang="en-US" sz="2000" dirty="0" smtClean="0"/>
              <a:t>The compiler: </a:t>
            </a:r>
          </a:p>
          <a:p>
            <a:pPr lvl="1"/>
            <a:r>
              <a:rPr lang="en-US" sz="1600" dirty="0" smtClean="0"/>
              <a:t>Generates a short vector version of the function, that can operate on multiple elements at each invocation.</a:t>
            </a:r>
          </a:p>
          <a:p>
            <a:pPr lvl="1"/>
            <a:r>
              <a:rPr lang="en-US" sz="1600" dirty="0" smtClean="0"/>
              <a:t>It also generates a scalar version that can be called by single iterations of a scalar loop</a:t>
            </a:r>
          </a:p>
          <a:p>
            <a:pPr lvl="1"/>
            <a:r>
              <a:rPr lang="en-US" sz="1600" dirty="0" smtClean="0"/>
              <a:t>Invokes the function iteratively, applying multiple elements at a time, until all elements are processed</a:t>
            </a:r>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48</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A developer declares a function to be simd</a:t>
            </a:r>
            <a:r>
              <a:rPr lang="en-US" sz="1600" baseline="0" dirty="0" smtClean="0"/>
              <a:t>-enabled using Intel Cilk Plus  as follows:</a:t>
            </a:r>
            <a:endParaRPr lang="en-US" sz="1600" dirty="0" smtClean="0"/>
          </a:p>
          <a:p>
            <a:pPr lvl="1"/>
            <a:r>
              <a:rPr lang="en-US" sz="1600" b="1" i="1" dirty="0" smtClean="0"/>
              <a:t>__</a:t>
            </a:r>
            <a:r>
              <a:rPr lang="en-US" sz="1600" b="1" i="1" dirty="0" err="1" smtClean="0"/>
              <a:t>declspec</a:t>
            </a:r>
            <a:r>
              <a:rPr lang="en-US" sz="1600" b="1" i="1" dirty="0" smtClean="0"/>
              <a:t>(vector(clauses))</a:t>
            </a:r>
            <a:r>
              <a:rPr lang="en-US" sz="1600" b="1" dirty="0" smtClean="0"/>
              <a:t>     Windows*</a:t>
            </a:r>
            <a:endParaRPr lang="en-US" sz="1600" dirty="0" smtClean="0"/>
          </a:p>
          <a:p>
            <a:pPr lvl="1"/>
            <a:r>
              <a:rPr lang="en-US" sz="1600" b="1" i="1" dirty="0" smtClean="0"/>
              <a:t>__attribute__((vector(clauses)))    Linux*</a:t>
            </a:r>
            <a:endParaRPr lang="en-US" sz="1600" i="1"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The same function to be simd</a:t>
            </a:r>
            <a:r>
              <a:rPr lang="en-US" sz="1600" baseline="0" dirty="0" smtClean="0"/>
              <a:t>-enabled using OpenMP 4.0 as follows</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b="1" i="1" dirty="0" smtClean="0"/>
              <a:t>#pragma omp declare simd</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600" baseline="0" dirty="0" smtClean="0"/>
          </a:p>
          <a:p>
            <a:r>
              <a:rPr lang="en-US" sz="1800" dirty="0" smtClean="0"/>
              <a:t>The vector clause means that all arguments to the function are treated as vectors and the return is treated as a vector – this is the default behavior</a:t>
            </a:r>
          </a:p>
          <a:p>
            <a:endParaRPr lang="en-US" sz="1800" dirty="0" smtClean="0"/>
          </a:p>
          <a:p>
            <a:r>
              <a:rPr lang="en-US" sz="1800" dirty="0" smtClean="0"/>
              <a:t>The developer can deviate from default behavior by specifying modifier clauses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600" dirty="0" smtClean="0"/>
          </a:p>
          <a:p>
            <a:r>
              <a:rPr lang="en-US" sz="1800" dirty="0" smtClean="0"/>
              <a:t>Remember: add the simd-enabled directive to </a:t>
            </a:r>
            <a:r>
              <a:rPr lang="en-US" sz="1800" u="sng" dirty="0" smtClean="0"/>
              <a:t>both</a:t>
            </a:r>
            <a:r>
              <a:rPr lang="en-US" sz="1800" dirty="0" smtClean="0"/>
              <a:t> the </a:t>
            </a:r>
            <a:r>
              <a:rPr lang="en-US" sz="1800" u="sng" dirty="0" smtClean="0"/>
              <a:t>function definition </a:t>
            </a:r>
            <a:r>
              <a:rPr lang="en-US" sz="1800" dirty="0" smtClean="0"/>
              <a:t>as well as the </a:t>
            </a:r>
            <a:r>
              <a:rPr lang="en-US" sz="1800" u="sng" dirty="0" smtClean="0"/>
              <a:t>function prototype in the header</a:t>
            </a:r>
          </a:p>
        </p:txBody>
      </p:sp>
      <p:sp>
        <p:nvSpPr>
          <p:cNvPr id="4" name="Slide Number Placeholder 3"/>
          <p:cNvSpPr>
            <a:spLocks noGrp="1"/>
          </p:cNvSpPr>
          <p:nvPr>
            <p:ph type="sldNum" sz="quarter" idx="10"/>
          </p:nvPr>
        </p:nvSpPr>
        <p:spPr/>
        <p:txBody>
          <a:bodyPr/>
          <a:lstStyle/>
          <a:p>
            <a:fld id="{E8F73FF1-BDE3-45EF-8AF3-1EE595819AE6}" type="slidenum">
              <a:rPr lang="en-US" smtClean="0"/>
              <a:pPr/>
              <a:t>49</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[script]</a:t>
            </a:r>
          </a:p>
          <a:p>
            <a:r>
              <a:rPr lang="en-US" dirty="0" smtClean="0"/>
              <a:t>What is depicted</a:t>
            </a:r>
            <a:r>
              <a:rPr lang="en-US" baseline="0" dirty="0" smtClean="0"/>
              <a:t> in the graphic is a three dimensional abstraction. It represent the two dimension landscape of parallel computing as it has been evolving over time as a third axis.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[Click to animate] Time is seen progressing with an upward arrow indicating newer architectures near the top of the diagram.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[Click to animate] Core counts are represented into the page and vector widths are indicated by the left to right arrow. What we see is, starting with processors that first supported SIMD capability using 64 bit MMX, such as </a:t>
            </a:r>
            <a:r>
              <a:rPr lang="en-US" sz="1200" b="0" i="0" kern="1200" dirty="0" smtClean="0">
                <a:solidFill>
                  <a:schemeClr val="tx1"/>
                </a:solidFill>
                <a:latin typeface="Verdana" pitchFamily="34" charset="0"/>
                <a:ea typeface="MS PGothic" pitchFamily="34" charset="-128"/>
                <a:cs typeface="ＭＳ Ｐゴシック" charset="-128"/>
              </a:rPr>
              <a:t>Pentium with MMX Technology,</a:t>
            </a:r>
            <a:r>
              <a:rPr lang="en-US" baseline="0" dirty="0" smtClean="0"/>
              <a:t> up until the present, both cores counts and the vector widths have been increasing over time.  The ramification of this is that more computations, governed by the width of the SIMD registers, could be computed PER CORE. </a:t>
            </a:r>
          </a:p>
          <a:p>
            <a:endParaRPr lang="en-US" baseline="0" dirty="0" smtClean="0"/>
          </a:p>
          <a:p>
            <a:r>
              <a:rPr lang="en-US" baseline="0" dirty="0" smtClean="0"/>
              <a:t>[Click to animate] For this example we are focusing on floating point types but the same arguments can also be made for integer data types as well. The original 64 bit MMX registers together with vector instructions could accommodate simultaneous computation of two integer operations at the same time.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[Click to animate] Later SSE/SSE2 vector widths were increased to 128 bits. So SSE allowed four 32 bit single precision floats to be computed and then followed SSE2 in the Pentium 4 time frame which added more data types such as allowing two 64 bit doubles, or four 32 bit integers to be computed in addition to other combinations.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[Click to animate] With processors code named Sandy bridge, vector registers were increased again this time to 256 bit using YMM registers. Together with new instructions this provided another doubling of SIMD computation power. For example, Sandy bridge can process 8 single precision floating point values at one go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or 4 double precision values at the same time.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[Click to animate] Now, with the advent of Intel® Xeon Phi coprocessor using the Many Integrator Core architecture, the ZMM registers are 512 bits wide, which can accommodate 16 single precision or 8 double precision floating point operations concurrently.</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[Click to animate] The Intel compiler has long supported the autovectorization feature, which would automatically try to vectorize loops where it could given the serial semantics constraints of the languages.  But now with ever more SIMD resources available per core AND the multiplicative effects of the numbers of cores available there is a tremendous need for programming models that extend current languages to allow explicit access to all this computational power.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[Click to animate] </a:t>
            </a:r>
            <a:r>
              <a:rPr lang="en-US" dirty="0" smtClean="0"/>
              <a:t>So the</a:t>
            </a:r>
            <a:r>
              <a:rPr lang="en-US" baseline="0" dirty="0" smtClean="0"/>
              <a:t> o</a:t>
            </a:r>
            <a:r>
              <a:rPr lang="en-US" dirty="0" smtClean="0"/>
              <a:t>bserved</a:t>
            </a:r>
            <a:r>
              <a:rPr lang="en-US" baseline="0" dirty="0" smtClean="0"/>
              <a:t> t</a:t>
            </a:r>
            <a:r>
              <a:rPr lang="en-US" dirty="0" smtClean="0"/>
              <a:t>rend</a:t>
            </a:r>
            <a:r>
              <a:rPr lang="en-US" baseline="0" dirty="0" smtClean="0"/>
              <a:t> has been for</a:t>
            </a:r>
            <a:r>
              <a:rPr lang="en-US" dirty="0" smtClean="0"/>
              <a:t> Vector widths and core</a:t>
            </a:r>
            <a:r>
              <a:rPr lang="en-US" baseline="0" dirty="0" smtClean="0"/>
              <a:t> </a:t>
            </a:r>
            <a:r>
              <a:rPr lang="en-US" dirty="0" smtClean="0"/>
              <a:t>counts to both increase and their impact can</a:t>
            </a:r>
            <a:r>
              <a:rPr lang="en-US" baseline="0" dirty="0" smtClean="0"/>
              <a:t> be multiplicative</a:t>
            </a:r>
            <a:r>
              <a:rPr lang="en-US" dirty="0" smtClean="0"/>
              <a:t>. Intel provides developers with explicit methods address these trends</a:t>
            </a:r>
          </a:p>
          <a:p>
            <a:endParaRPr lang="en-US" baseline="0" dirty="0" smtClean="0"/>
          </a:p>
          <a:p>
            <a:endParaRPr lang="en-US" baseline="0" dirty="0" smtClean="0"/>
          </a:p>
          <a:p>
            <a:r>
              <a:rPr lang="en-US" baseline="0" dirty="0" smtClean="0"/>
              <a:t>[Background]</a:t>
            </a:r>
          </a:p>
          <a:p>
            <a:r>
              <a:rPr lang="en-US" baseline="0" dirty="0" smtClean="0"/>
              <a:t>Enter explicit Vector Programming to give the developer the syntax needed to take greater advantage of these resources.</a:t>
            </a:r>
          </a:p>
          <a:p>
            <a:endParaRPr lang="en-US" baseline="0" dirty="0" smtClean="0"/>
          </a:p>
          <a:p>
            <a:endParaRPr lang="en-US" baseline="0" dirty="0" smtClean="0"/>
          </a:p>
          <a:p>
            <a:r>
              <a:rPr lang="en-US" baseline="0" dirty="0" smtClean="0"/>
              <a:t>So what we see is that as time presses onward modern architectures are squeezing ever more cores and ever more processing that can be done per core into single chips. And while the hardware capability is being provided in abundance, unfortunately compilers are limited by the serial semantics of the languages. Even tried and true compiler optimizations such as auto-vectorization are more and more limited by the serial nature of the programming languages used and so new extensions to these languages become important.</a:t>
            </a:r>
          </a:p>
          <a:p>
            <a:endParaRPr lang="en-US" baseline="0" dirty="0" smtClean="0"/>
          </a:p>
          <a:p>
            <a:r>
              <a:rPr lang="en-US" baseline="0" dirty="0" smtClean="0"/>
              <a:t>The main take away here that new programming models are required to extend computer languages and provide the extra ingredient that compilers need to generate good </a:t>
            </a:r>
            <a:r>
              <a:rPr lang="en-US" baseline="0" dirty="0" err="1" smtClean="0"/>
              <a:t>vectorizable</a:t>
            </a:r>
            <a:r>
              <a:rPr lang="en-US" baseline="0" dirty="0" smtClean="0"/>
              <a:t> code.</a:t>
            </a:r>
          </a:p>
          <a:p>
            <a:endParaRPr lang="en-US" dirty="0" smtClean="0"/>
          </a:p>
          <a:p>
            <a:r>
              <a:rPr lang="en-US" dirty="0" smtClean="0"/>
              <a:t>MMX: was introduced in P5-based Pentium line of microprocessors</a:t>
            </a:r>
          </a:p>
          <a:p>
            <a:r>
              <a:rPr lang="en-US" sz="1200" dirty="0" err="1" smtClean="0">
                <a:solidFill>
                  <a:schemeClr val="bg2"/>
                </a:solidFill>
              </a:rPr>
              <a:t>SSE:Introduced</a:t>
            </a:r>
            <a:r>
              <a:rPr lang="en-US" sz="1200" baseline="0" dirty="0" smtClean="0">
                <a:solidFill>
                  <a:schemeClr val="bg2"/>
                </a:solidFill>
              </a:rPr>
              <a:t> with the </a:t>
            </a:r>
            <a:r>
              <a:rPr lang="en-US" dirty="0" smtClean="0"/>
              <a:t>Pentium-III family</a:t>
            </a:r>
          </a:p>
          <a:p>
            <a:r>
              <a:rPr lang="en-US" dirty="0" smtClean="0"/>
              <a:t>AVX: Introduced with the Intel processor code named Sandy</a:t>
            </a:r>
            <a:r>
              <a:rPr lang="en-US" baseline="0" dirty="0" smtClean="0"/>
              <a:t> Bridge</a:t>
            </a:r>
          </a:p>
          <a:p>
            <a:r>
              <a:rPr lang="en-US" b="1" dirty="0" smtClean="0"/>
              <a:t>MIC</a:t>
            </a:r>
            <a:r>
              <a:rPr lang="en-US" b="1" baseline="0" dirty="0" smtClean="0"/>
              <a:t> - </a:t>
            </a:r>
            <a:r>
              <a:rPr lang="en-US" b="1" dirty="0" smtClean="0"/>
              <a:t>Intel Many Integrated Core Architecture</a:t>
            </a:r>
            <a:r>
              <a:rPr lang="en-US" dirty="0" smtClean="0"/>
              <a:t> Introduced with the Intel Xeon Phi™ coprocessor</a:t>
            </a:r>
            <a:endParaRPr lang="en-US" dirty="0"/>
          </a:p>
        </p:txBody>
      </p:sp>
      <p:sp>
        <p:nvSpPr>
          <p:cNvPr id="4" name="Slide Number Placeholder 3"/>
          <p:cNvSpPr>
            <a:spLocks noGrp="1"/>
          </p:cNvSpPr>
          <p:nvPr>
            <p:ph type="sldNum" sz="quarter" idx="10"/>
          </p:nvPr>
        </p:nvSpPr>
        <p:spPr/>
        <p:txBody>
          <a:bodyPr/>
          <a:lstStyle/>
          <a:p>
            <a:pPr>
              <a:defRPr/>
            </a:pPr>
            <a:fld id="{DC040325-8EB5-4D0F-8903-A130EFA1BF9E}"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pPr lvl="1"/>
            <a:r>
              <a:rPr lang="en-US" sz="1800" i="1" dirty="0" smtClean="0"/>
              <a:t>Uniform indicates a variable or array or</a:t>
            </a:r>
            <a:r>
              <a:rPr lang="en-US" sz="1800" i="1" baseline="0" dirty="0" smtClean="0"/>
              <a:t> pointer that the developer assures will not be changing once the function is entered. </a:t>
            </a:r>
          </a:p>
          <a:p>
            <a:pPr lvl="2"/>
            <a:r>
              <a:rPr lang="en-US" sz="1800" i="1" baseline="0" dirty="0" smtClean="0"/>
              <a:t>The syntax is </a:t>
            </a:r>
            <a:r>
              <a:rPr lang="en-US" sz="1800" i="1" dirty="0" smtClean="0"/>
              <a:t>uniform(param1[, param2]…)</a:t>
            </a:r>
            <a:r>
              <a:rPr lang="en-US" sz="1800" dirty="0" smtClean="0"/>
              <a:t>:</a:t>
            </a:r>
          </a:p>
          <a:p>
            <a:pPr lvl="2"/>
            <a:r>
              <a:rPr lang="en-US" sz="1800" dirty="0" smtClean="0"/>
              <a:t>Shared, scalar parameters are broadcasted to all iterations</a:t>
            </a:r>
          </a:p>
          <a:p>
            <a:pPr lvl="1"/>
            <a:r>
              <a:rPr lang="en-US" sz="1600" i="1" dirty="0" smtClean="0"/>
              <a:t>Linear describes</a:t>
            </a:r>
            <a:r>
              <a:rPr lang="en-US" sz="1600" i="1" baseline="0" dirty="0" smtClean="0"/>
              <a:t> variables that will be incrementing monotonically such as loop induction variables. The syntax is as follows: </a:t>
            </a:r>
            <a:r>
              <a:rPr lang="en-US" sz="1600" i="1" dirty="0" smtClean="0"/>
              <a:t>linear(param1:step1[, param2:step2]…)</a:t>
            </a:r>
            <a:r>
              <a:rPr lang="en-US" sz="1600" dirty="0" smtClean="0"/>
              <a:t>:</a:t>
            </a:r>
            <a:br>
              <a:rPr lang="en-US" sz="1600" dirty="0" smtClean="0"/>
            </a:br>
            <a:r>
              <a:rPr lang="en-US" sz="1600" dirty="0" smtClean="0"/>
              <a:t>In serial execution parameters are incremented by steps, examples are induction variables with constant stride</a:t>
            </a:r>
          </a:p>
          <a:p>
            <a:pPr lvl="1"/>
            <a:r>
              <a:rPr lang="en-US" sz="1800" i="1" dirty="0" smtClean="0"/>
              <a:t>Processor</a:t>
            </a:r>
            <a:r>
              <a:rPr lang="en-US" sz="1800" i="1" baseline="0" dirty="0" smtClean="0"/>
              <a:t> can be called out explicitly as is shown here</a:t>
            </a:r>
            <a:endParaRPr lang="en-US" sz="1800" dirty="0" smtClean="0"/>
          </a:p>
          <a:p>
            <a:pPr lvl="2"/>
            <a:r>
              <a:rPr lang="de-DE" sz="1600" dirty="0" smtClean="0"/>
              <a:t>core_2nd_gen_avx</a:t>
            </a:r>
          </a:p>
          <a:p>
            <a:pPr lvl="2"/>
            <a:r>
              <a:rPr lang="en-US" sz="1600" dirty="0" err="1" smtClean="0"/>
              <a:t>mic</a:t>
            </a:r>
            <a:endParaRPr lang="en-US" sz="1600" dirty="0" smtClean="0"/>
          </a:p>
          <a:p>
            <a:pPr lvl="1"/>
            <a:r>
              <a:rPr lang="en-US" sz="1800" i="1" dirty="0" err="1" smtClean="0"/>
              <a:t>Vectorlength</a:t>
            </a:r>
            <a:r>
              <a:rPr lang="en-US" sz="1800" i="1" baseline="0" dirty="0" smtClean="0"/>
              <a:t> </a:t>
            </a:r>
            <a:r>
              <a:rPr lang="en-US" sz="1800" i="1" dirty="0" smtClean="0"/>
              <a:t>can be given explicitly as in </a:t>
            </a:r>
            <a:r>
              <a:rPr lang="en-US" sz="1800" i="1" dirty="0" err="1" smtClean="0"/>
              <a:t>Vectorlength</a:t>
            </a:r>
            <a:r>
              <a:rPr lang="en-US" sz="1800" i="1" baseline="0" dirty="0" smtClean="0"/>
              <a:t> (</a:t>
            </a:r>
            <a:r>
              <a:rPr lang="en-US" sz="1800" i="1" dirty="0" smtClean="0"/>
              <a:t>num)</a:t>
            </a:r>
            <a:endParaRPr lang="en-US" sz="1400" dirty="0" smtClean="0"/>
          </a:p>
          <a:p>
            <a:pPr lvl="1"/>
            <a:endParaRPr lang="en-US" sz="1800" dirty="0" smtClean="0"/>
          </a:p>
          <a:p>
            <a:pPr lvl="1"/>
            <a:r>
              <a:rPr lang="en-US" sz="1800" dirty="0" smtClean="0"/>
              <a:t>A developer can also specify masked or unmasked versions of</a:t>
            </a:r>
            <a:r>
              <a:rPr lang="en-US" sz="1800" baseline="0" dirty="0" smtClean="0"/>
              <a:t> functions in order to handle conditionals – see the documentation for more details</a:t>
            </a:r>
          </a:p>
          <a:p>
            <a:pPr lvl="1">
              <a:buNone/>
            </a:pPr>
            <a:r>
              <a:rPr lang="en-US" sz="1800" dirty="0" smtClean="0"/>
              <a:t/>
            </a:r>
            <a:br>
              <a:rPr lang="en-US" sz="1800" dirty="0" smtClean="0"/>
            </a:br>
            <a:r>
              <a:rPr lang="en-US" sz="1800" dirty="0" smtClean="0"/>
              <a:t> </a:t>
            </a:r>
            <a:r>
              <a:rPr lang="en-US" baseline="0" dirty="0" smtClean="0"/>
              <a:t>[background]</a:t>
            </a:r>
          </a:p>
          <a:p>
            <a:r>
              <a:rPr lang="en-US" baseline="0" dirty="0" smtClean="0"/>
              <a:t>Note: “uniform” is the new term; formerly was called “scalar”</a:t>
            </a:r>
          </a:p>
        </p:txBody>
      </p:sp>
      <p:sp>
        <p:nvSpPr>
          <p:cNvPr id="4" name="Slide Number Placeholder 3"/>
          <p:cNvSpPr>
            <a:spLocks noGrp="1"/>
          </p:cNvSpPr>
          <p:nvPr>
            <p:ph type="sldNum" sz="quarter" idx="10"/>
          </p:nvPr>
        </p:nvSpPr>
        <p:spPr/>
        <p:txBody>
          <a:bodyPr/>
          <a:lstStyle/>
          <a:p>
            <a:fld id="{E8F73FF1-BDE3-45EF-8AF3-1EE595819AE6}" type="slidenum">
              <a:rPr lang="en-US" smtClean="0"/>
              <a:pPr/>
              <a:t>50</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r>
              <a:rPr lang="en-US" sz="2000" dirty="0" smtClean="0"/>
              <a:t>Why do we need the uniform and linear modifier</a:t>
            </a:r>
            <a:r>
              <a:rPr lang="en-US" sz="2000" baseline="0" dirty="0" smtClean="0"/>
              <a:t> clauses</a:t>
            </a:r>
            <a:r>
              <a:rPr lang="en-US" sz="2000" dirty="0" smtClean="0"/>
              <a:t>?</a:t>
            </a:r>
          </a:p>
          <a:p>
            <a:r>
              <a:rPr lang="en-US" sz="2000" dirty="0" smtClean="0"/>
              <a:t>Because unless modifiers such as uniform or linear are specified then each parameter to the function will be treated as a vector. This can be</a:t>
            </a:r>
            <a:r>
              <a:rPr lang="en-US" sz="2000" baseline="0" dirty="0" smtClean="0"/>
              <a:t> very wasteful in that entire vectors must be passed as arguments, sometimes needlessly. Study the example in the green box, Using the uniform clause we can specify that all vector lanes will share a given variable – in this example, all the vector lanes share a copy of the base address of “a”.  </a:t>
            </a:r>
          </a:p>
          <a:p>
            <a:r>
              <a:rPr lang="en-US" sz="2000" baseline="0" dirty="0" smtClean="0"/>
              <a:t>The linear clause tells the compiler that it can assume the variable “</a:t>
            </a:r>
            <a:r>
              <a:rPr lang="en-US" sz="2000" baseline="0" dirty="0" err="1" smtClean="0"/>
              <a:t>i</a:t>
            </a:r>
            <a:r>
              <a:rPr lang="en-US" sz="2000" baseline="0" dirty="0" smtClean="0"/>
              <a:t>” is used in a monotonically increasing fashion with stride 1, in this case, so multiple copies of “</a:t>
            </a:r>
            <a:r>
              <a:rPr lang="en-US" sz="2000" baseline="0" dirty="0" err="1" smtClean="0"/>
              <a:t>i</a:t>
            </a:r>
            <a:r>
              <a:rPr lang="en-US" sz="2000" baseline="0" dirty="0" smtClean="0"/>
              <a:t>” do not need to be passed to the function.</a:t>
            </a:r>
            <a:endParaRPr lang="en-US" sz="2000" dirty="0" smtClean="0"/>
          </a:p>
          <a:p>
            <a:endParaRPr lang="en-US" baseline="0" dirty="0" smtClean="0"/>
          </a:p>
          <a:p>
            <a:r>
              <a:rPr lang="en-US" baseline="0" dirty="0" smtClean="0"/>
              <a:t>When these modifying clauses are not used, as in the yellow text box, the function will work as expected but it can be very inefficient, especially when the function and data are offloaded to a co-processor.  This is because without the uniform and linear clauses the entire “a” array is passed to the functions as well as all copies of “</a:t>
            </a:r>
            <a:r>
              <a:rPr lang="en-US" baseline="0" dirty="0" err="1" smtClean="0"/>
              <a:t>i</a:t>
            </a:r>
            <a:r>
              <a:rPr lang="en-US" baseline="0" dirty="0" smtClean="0"/>
              <a:t>”.  This can effect performance due to increased register pressure as well as the need to physically move extra data needlessly.</a:t>
            </a:r>
          </a:p>
          <a:p>
            <a:endParaRPr lang="en-US" dirty="0" smtClean="0"/>
          </a:p>
          <a:p>
            <a:r>
              <a:rPr lang="en-GB" altLang="zh-CN" baseline="0" dirty="0" smtClean="0">
                <a:latin typeface="Verdana" charset="0"/>
                <a:ea typeface="MS PGothic" charset="0"/>
              </a:rPr>
              <a:t>[click]</a:t>
            </a:r>
          </a:p>
          <a:p>
            <a:r>
              <a:rPr lang="en-GB" altLang="zh-CN" baseline="0" dirty="0" smtClean="0">
                <a:latin typeface="Verdana" charset="0"/>
                <a:ea typeface="MS PGothic" charset="0"/>
              </a:rPr>
              <a:t>For a more detailed exploration of this topic, read the following article on at software.intel.com entitled “</a:t>
            </a:r>
            <a:r>
              <a:rPr lang="en-US" sz="1200" b="1" dirty="0" smtClean="0"/>
              <a:t>Usage of linear and uniform clause in Elemental function (SIMD-enabled function)”</a:t>
            </a:r>
            <a:r>
              <a:rPr lang="en-US" b="1" dirty="0" smtClean="0"/>
              <a:t>”</a:t>
            </a:r>
            <a:endParaRPr lang="en-GB" altLang="zh-CN" dirty="0" smtClean="0">
              <a:latin typeface="Verdana" charset="0"/>
              <a:ea typeface="MS PGothic" charset="0"/>
            </a:endParaRPr>
          </a:p>
          <a:p>
            <a:pPr marL="0" lvl="1" defTabSz="916496">
              <a:defRPr/>
            </a:pPr>
            <a:endParaRPr lang="en-US" dirty="0" smtClean="0"/>
          </a:p>
          <a:p>
            <a:endParaRPr lang="ru-RU" dirty="0"/>
          </a:p>
        </p:txBody>
      </p:sp>
      <p:sp>
        <p:nvSpPr>
          <p:cNvPr id="4" name="Slide Number Placeholder 3"/>
          <p:cNvSpPr>
            <a:spLocks noGrp="1"/>
          </p:cNvSpPr>
          <p:nvPr>
            <p:ph type="sldNum" sz="quarter" idx="10"/>
          </p:nvPr>
        </p:nvSpPr>
        <p:spPr/>
        <p:txBody>
          <a:bodyPr/>
          <a:lstStyle/>
          <a:p>
            <a:fld id="{E8F73FF1-BDE3-45EF-8AF3-1EE595819AE6}" type="slidenum">
              <a:rPr lang="en-US" smtClean="0"/>
              <a:pPr/>
              <a:t>51</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Now we are going to discuss</a:t>
            </a:r>
            <a:r>
              <a:rPr lang="en-US" sz="1600" baseline="0" dirty="0" smtClean="0"/>
              <a:t> ways to invoke a SIMD-enabled function.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600"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baseline="0" dirty="0" smtClean="0"/>
              <a:t>To start off we are going to want to invoke the </a:t>
            </a:r>
            <a:r>
              <a:rPr lang="en-US" sz="1600" baseline="0" dirty="0" err="1" smtClean="0"/>
              <a:t>simd</a:t>
            </a:r>
            <a:r>
              <a:rPr lang="en-US" sz="1600" baseline="0" dirty="0" smtClean="0"/>
              <a:t>-enabled function, </a:t>
            </a:r>
            <a:r>
              <a:rPr lang="en-US" sz="1600" baseline="0" dirty="0" err="1" smtClean="0"/>
              <a:t>my_simdf</a:t>
            </a:r>
            <a:r>
              <a:rPr lang="en-US" sz="1600" baseline="0" dirty="0" smtClean="0"/>
              <a:t>,  defined in the green text box</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600"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baseline="0" dirty="0" smtClean="0"/>
              <a:t>So lets take a look at the top line in the invocation example table, with the standard for loop. You would invoke the regular old scalar version of the function </a:t>
            </a:r>
            <a:r>
              <a:rPr lang="en-US" sz="1600" baseline="0" dirty="0" err="1" smtClean="0"/>
              <a:t>my_simdf</a:t>
            </a:r>
            <a:r>
              <a:rPr lang="en-US" sz="1600" baseline="0" dirty="0" smtClean="0"/>
              <a:t>, just call the function, pass it an array and it will compute it element by element, iteration by iteration , in order to evaluate the function. So in this top line, please note that we are just calling the plain old original scalar version of this function which has been generated for you by the compiler behind the scenes. The compiler will generate at least one scalar version of this functions and possibly several vectorized versions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600"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baseline="0" dirty="0" smtClean="0"/>
              <a:t>We can invoke the </a:t>
            </a:r>
            <a:r>
              <a:rPr lang="en-US" sz="1600" baseline="0" dirty="0" err="1" smtClean="0"/>
              <a:t>simd</a:t>
            </a:r>
            <a:r>
              <a:rPr lang="en-US" sz="1600" baseline="0" dirty="0" smtClean="0"/>
              <a:t> version of the function in a couple of different ways: you could call </a:t>
            </a:r>
            <a:r>
              <a:rPr lang="en-US" sz="1600" baseline="0" dirty="0" err="1" smtClean="0"/>
              <a:t>my_simd</a:t>
            </a:r>
            <a:r>
              <a:rPr lang="en-US" sz="1600" baseline="0" dirty="0" smtClean="0"/>
              <a:t> from within a pragma </a:t>
            </a:r>
            <a:r>
              <a:rPr lang="en-US" sz="1600" baseline="0" dirty="0" err="1" smtClean="0"/>
              <a:t>simd</a:t>
            </a:r>
            <a:r>
              <a:rPr lang="en-US" sz="1600" baseline="0" dirty="0" smtClean="0"/>
              <a:t> loop as seen on the second line. The compiler then looks at this and says  - I see what you mean, you are passing me an entire array or vector of elements to </a:t>
            </a:r>
            <a:r>
              <a:rPr lang="en-US" sz="1600" baseline="0" dirty="0" err="1" smtClean="0"/>
              <a:t>my_simdf</a:t>
            </a:r>
            <a:r>
              <a:rPr lang="en-US" sz="1600" baseline="0" dirty="0" smtClean="0"/>
              <a:t> and you want me to </a:t>
            </a:r>
            <a:r>
              <a:rPr lang="en-US" sz="1600" baseline="0" dirty="0" err="1" smtClean="0"/>
              <a:t>simd-ize</a:t>
            </a:r>
            <a:r>
              <a:rPr lang="en-US" sz="1600" baseline="0" dirty="0" smtClean="0"/>
              <a:t> this function or use a </a:t>
            </a:r>
            <a:r>
              <a:rPr lang="en-US" sz="1600" baseline="0" dirty="0" err="1" smtClean="0"/>
              <a:t>simd</a:t>
            </a:r>
            <a:r>
              <a:rPr lang="en-US" sz="1600" baseline="0" dirty="0" smtClean="0"/>
              <a:t> version of this function within the loop so that the </a:t>
            </a:r>
            <a:r>
              <a:rPr lang="en-US" sz="1600" baseline="0" dirty="0" err="1" smtClean="0"/>
              <a:t>simd</a:t>
            </a:r>
            <a:r>
              <a:rPr lang="en-US" sz="1600" baseline="0" dirty="0" smtClean="0"/>
              <a:t> loop can be vectorized. The function will then return an entire vector of values back to the call site.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600"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baseline="0" dirty="0" smtClean="0"/>
              <a:t>Note that </a:t>
            </a:r>
            <a:r>
              <a:rPr lang="en-US" sz="1600" dirty="0" smtClean="0"/>
              <a:t>Pragma </a:t>
            </a:r>
            <a:r>
              <a:rPr lang="en-US" sz="1600" dirty="0" err="1" smtClean="0"/>
              <a:t>simd</a:t>
            </a:r>
            <a:r>
              <a:rPr lang="en-US" sz="1600" dirty="0" smtClean="0"/>
              <a:t> not always required, the auto </a:t>
            </a:r>
            <a:r>
              <a:rPr lang="en-US" sz="1600" dirty="0" err="1" smtClean="0"/>
              <a:t>vectorizer</a:t>
            </a:r>
            <a:r>
              <a:rPr lang="en-US" sz="1600" dirty="0" smtClean="0"/>
              <a:t> may go ahead and vectorize this for you, but pragma</a:t>
            </a:r>
            <a:r>
              <a:rPr lang="en-US" sz="1600" baseline="0" dirty="0" smtClean="0"/>
              <a:t> </a:t>
            </a:r>
            <a:r>
              <a:rPr lang="en-US" sz="1600" baseline="0" dirty="0" err="1" smtClean="0"/>
              <a:t>simd</a:t>
            </a:r>
            <a:r>
              <a:rPr lang="en-US" sz="1600" dirty="0" smtClean="0"/>
              <a:t> </a:t>
            </a:r>
            <a:r>
              <a:rPr lang="en-US" sz="1600" b="1" dirty="0" smtClean="0"/>
              <a:t>ensures</a:t>
            </a:r>
            <a:r>
              <a:rPr lang="en-US" sz="1600" baseline="0" dirty="0" smtClean="0"/>
              <a:t> vectorization</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600"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baseline="0" dirty="0" smtClean="0"/>
              <a:t>Another way that the </a:t>
            </a:r>
            <a:r>
              <a:rPr lang="en-US" sz="1600" baseline="0" dirty="0" err="1" smtClean="0"/>
              <a:t>my_simdf</a:t>
            </a:r>
            <a:r>
              <a:rPr lang="en-US" sz="1600" baseline="0" dirty="0" smtClean="0"/>
              <a:t> could be invoked is with array notation as seen in the bottom line. Again, the compiler will cause the </a:t>
            </a:r>
            <a:r>
              <a:rPr lang="en-US" sz="1600" baseline="0" dirty="0" err="1" smtClean="0"/>
              <a:t>simd</a:t>
            </a:r>
            <a:r>
              <a:rPr lang="en-US" sz="1600" baseline="0" dirty="0" smtClean="0"/>
              <a:t> or vector version of the function to be called so that entire arrays can be passed in, operated upon, and then passed back out of the </a:t>
            </a:r>
            <a:r>
              <a:rPr lang="en-US" sz="1600" baseline="0" dirty="0" err="1" smtClean="0"/>
              <a:t>simd</a:t>
            </a:r>
            <a:r>
              <a:rPr lang="en-US" sz="1600" baseline="0" dirty="0" smtClean="0"/>
              <a:t> function.</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600" dirty="0" smtClean="0"/>
          </a:p>
          <a:p>
            <a:r>
              <a:rPr lang="en-US" dirty="0" smtClean="0"/>
              <a:t>These are examples of how SIMD-enabled functions can be invoked</a:t>
            </a:r>
            <a:r>
              <a:rPr lang="en-US" baseline="0" dirty="0" smtClean="0"/>
              <a:t> within your code under different programming approaches.</a:t>
            </a:r>
          </a:p>
          <a:p>
            <a:endParaRPr lang="en-US" baseline="0" dirty="0" smtClean="0"/>
          </a:p>
          <a:p>
            <a:r>
              <a:rPr lang="en-US" dirty="0" smtClean="0"/>
              <a:t>[background]</a:t>
            </a:r>
          </a:p>
          <a:p>
            <a:r>
              <a:rPr lang="en-US" dirty="0" smtClean="0"/>
              <a:t>Note:</a:t>
            </a:r>
            <a:r>
              <a:rPr lang="en-US" baseline="0" dirty="0" smtClean="0"/>
              <a:t> Check automatic concurrency; done: does not work for MIC yet</a:t>
            </a:r>
            <a:endParaRPr lang="ru-RU" dirty="0"/>
          </a:p>
        </p:txBody>
      </p:sp>
      <p:sp>
        <p:nvSpPr>
          <p:cNvPr id="4" name="Slide Number Placeholder 3"/>
          <p:cNvSpPr>
            <a:spLocks noGrp="1"/>
          </p:cNvSpPr>
          <p:nvPr>
            <p:ph type="sldNum" sz="quarter" idx="10"/>
          </p:nvPr>
        </p:nvSpPr>
        <p:spPr/>
        <p:txBody>
          <a:bodyPr/>
          <a:lstStyle/>
          <a:p>
            <a:fld id="{E8F73FF1-BDE3-45EF-8AF3-1EE595819AE6}" type="slidenum">
              <a:rPr lang="en-US" smtClean="0"/>
              <a:pPr/>
              <a:t>52</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ormAutofit fontScale="70000" lnSpcReduction="20000"/>
          </a:bodyPr>
          <a:lstStyle/>
          <a:p>
            <a:r>
              <a:rPr lang="en-GB" altLang="zh-CN" b="1" dirty="0" smtClean="0">
                <a:latin typeface="Verdana" charset="0"/>
                <a:ea typeface="MS PGothic" charset="0"/>
              </a:rPr>
              <a:t>Now we want to explore the topic of call site dependence in addition to the uniform and linear clauses</a:t>
            </a:r>
            <a:r>
              <a:rPr lang="en-GB" altLang="zh-CN" b="1" baseline="0" dirty="0" smtClean="0">
                <a:latin typeface="Verdana" charset="0"/>
                <a:ea typeface="MS PGothic" charset="0"/>
              </a:rPr>
              <a:t> in more detail</a:t>
            </a:r>
            <a:endParaRPr lang="en-GB" altLang="zh-CN" b="1" dirty="0" smtClean="0">
              <a:latin typeface="Verdana" charset="0"/>
              <a:ea typeface="MS PGothic" charset="0"/>
            </a:endParaRPr>
          </a:p>
          <a:p>
            <a:endParaRPr lang="en-GB" altLang="zh-CN" dirty="0" smtClean="0">
              <a:latin typeface="Verdana" charset="0"/>
              <a:ea typeface="MS PGothic" charset="0"/>
            </a:endParaRPr>
          </a:p>
          <a:p>
            <a:r>
              <a:rPr lang="en-GB" altLang="zh-CN" dirty="0" smtClean="0">
                <a:latin typeface="Verdana" charset="0"/>
                <a:ea typeface="MS PGothic" charset="0"/>
              </a:rPr>
              <a:t>Here we have a</a:t>
            </a:r>
            <a:r>
              <a:rPr lang="en-GB" altLang="zh-CN" baseline="0" dirty="0" smtClean="0">
                <a:latin typeface="Verdana" charset="0"/>
                <a:ea typeface="MS PGothic" charset="0"/>
              </a:rPr>
              <a:t> function definition which is declared as a simd-enabled function (formerly known as elemental function). The function receives a integer pointer a and an index variable </a:t>
            </a:r>
            <a:r>
              <a:rPr lang="en-GB" altLang="zh-CN" baseline="0" dirty="0" err="1" smtClean="0">
                <a:latin typeface="Verdana" charset="0"/>
                <a:ea typeface="MS PGothic" charset="0"/>
              </a:rPr>
              <a:t>i</a:t>
            </a:r>
            <a:r>
              <a:rPr lang="en-GB" altLang="zh-CN" baseline="0" dirty="0" smtClean="0">
                <a:latin typeface="Verdana" charset="0"/>
                <a:ea typeface="MS PGothic" charset="0"/>
              </a:rPr>
              <a:t>. Then it prints the content of the array. Since the array base address will be constant across all iterations and the only thing changing is array index in a linear fashion by a stride of 1, we declare variable “a” as uniform (value of “a” is broadcast to all iterations) and declare “</a:t>
            </a:r>
            <a:r>
              <a:rPr lang="en-GB" altLang="zh-CN" baseline="0" dirty="0" err="1" smtClean="0">
                <a:latin typeface="Verdana" charset="0"/>
                <a:ea typeface="MS PGothic" charset="0"/>
              </a:rPr>
              <a:t>i</a:t>
            </a:r>
            <a:r>
              <a:rPr lang="en-GB" altLang="zh-CN" baseline="0" dirty="0" smtClean="0">
                <a:latin typeface="Verdana" charset="0"/>
                <a:ea typeface="MS PGothic" charset="0"/>
              </a:rPr>
              <a:t>” as linear with a unit stride. Also, we will assume we are targeting the SSE architecture here, and hence we specify the vector operand to have a </a:t>
            </a:r>
            <a:r>
              <a:rPr lang="en-GB" altLang="zh-CN" baseline="0" dirty="0" err="1" smtClean="0">
                <a:latin typeface="Verdana" charset="0"/>
                <a:ea typeface="MS PGothic" charset="0"/>
              </a:rPr>
              <a:t>vectorlength</a:t>
            </a:r>
            <a:r>
              <a:rPr lang="en-GB" altLang="zh-CN" baseline="0" dirty="0" smtClean="0">
                <a:latin typeface="Verdana" charset="0"/>
                <a:ea typeface="MS PGothic" charset="0"/>
              </a:rPr>
              <a:t> of 4, which would be appropriate for a data type of “</a:t>
            </a:r>
            <a:r>
              <a:rPr lang="en-GB" altLang="zh-CN" baseline="0" dirty="0" err="1" smtClean="0">
                <a:latin typeface="Verdana" charset="0"/>
                <a:ea typeface="MS PGothic" charset="0"/>
              </a:rPr>
              <a:t>int</a:t>
            </a:r>
            <a:r>
              <a:rPr lang="en-GB" altLang="zh-CN" baseline="0" dirty="0" smtClean="0">
                <a:latin typeface="Verdana" charset="0"/>
                <a:ea typeface="MS PGothic" charset="0"/>
              </a:rPr>
              <a:t>” on a 128 bit vector width such as SSE.</a:t>
            </a:r>
          </a:p>
          <a:p>
            <a:endParaRPr lang="en-GB" altLang="zh-CN" baseline="0" dirty="0" smtClean="0">
              <a:latin typeface="Verdana" charset="0"/>
              <a:ea typeface="MS PGothic" charset="0"/>
            </a:endParaRPr>
          </a:p>
          <a:p>
            <a:r>
              <a:rPr lang="en-GB" altLang="zh-CN" b="1" baseline="0" dirty="0" smtClean="0">
                <a:latin typeface="Verdana" charset="0"/>
                <a:ea typeface="MS PGothic" charset="0"/>
              </a:rPr>
              <a:t>Regarding the Call Site:</a:t>
            </a:r>
          </a:p>
          <a:p>
            <a:r>
              <a:rPr lang="en-GB" altLang="zh-CN" baseline="0" dirty="0" smtClean="0">
                <a:latin typeface="Verdana" charset="0"/>
                <a:ea typeface="MS PGothic" charset="0"/>
              </a:rPr>
              <a:t>Here we see a “for loop” iterating from 0 to n-1, and for every iteration of the loop, there is a call to </a:t>
            </a:r>
            <a:r>
              <a:rPr lang="en-GB" altLang="zh-CN" baseline="0" dirty="0" err="1" smtClean="0">
                <a:latin typeface="Verdana" charset="0"/>
                <a:ea typeface="MS PGothic" charset="0"/>
              </a:rPr>
              <a:t>foo</a:t>
            </a:r>
            <a:r>
              <a:rPr lang="en-GB" altLang="zh-CN" baseline="0" dirty="0" smtClean="0">
                <a:latin typeface="Verdana" charset="0"/>
                <a:ea typeface="MS PGothic" charset="0"/>
              </a:rPr>
              <a:t>() function. In order to vectorize this loop, the compiler looks for a corresponding vector version of the function. The checks in this case are:</a:t>
            </a:r>
          </a:p>
          <a:p>
            <a:endParaRPr lang="en-GB" altLang="zh-CN" baseline="0" dirty="0" smtClean="0">
              <a:latin typeface="Verdana" charset="0"/>
              <a:ea typeface="MS PGothic" charset="0"/>
            </a:endParaRPr>
          </a:p>
          <a:p>
            <a:r>
              <a:rPr lang="en-GB" altLang="zh-CN" baseline="0" dirty="0" smtClean="0">
                <a:latin typeface="Verdana" charset="0"/>
                <a:ea typeface="MS PGothic" charset="0"/>
              </a:rPr>
              <a:t>1. Is there a simd-enabled version of this function?</a:t>
            </a:r>
          </a:p>
          <a:p>
            <a:r>
              <a:rPr lang="en-GB" altLang="zh-CN" baseline="0" dirty="0" smtClean="0">
                <a:latin typeface="Verdana" charset="0"/>
                <a:ea typeface="MS PGothic" charset="0"/>
              </a:rPr>
              <a:t>2. Do the parameters passed from the call site match the clause’s criteria on the </a:t>
            </a:r>
            <a:r>
              <a:rPr lang="en-GB" altLang="zh-CN" baseline="0" dirty="0" err="1" smtClean="0">
                <a:latin typeface="Verdana" charset="0"/>
                <a:ea typeface="MS PGothic" charset="0"/>
              </a:rPr>
              <a:t>callee</a:t>
            </a:r>
            <a:r>
              <a:rPr lang="en-GB" altLang="zh-CN" baseline="0" dirty="0" smtClean="0">
                <a:latin typeface="Verdana" charset="0"/>
                <a:ea typeface="MS PGothic" charset="0"/>
              </a:rPr>
              <a:t> site. </a:t>
            </a:r>
          </a:p>
          <a:p>
            <a:endParaRPr lang="en-GB" altLang="zh-CN" baseline="0" dirty="0" smtClean="0">
              <a:latin typeface="Verdana" charset="0"/>
              <a:ea typeface="MS PGothic" charset="0"/>
            </a:endParaRPr>
          </a:p>
          <a:p>
            <a:r>
              <a:rPr lang="en-GB" altLang="zh-CN" baseline="0" dirty="0" smtClean="0">
                <a:latin typeface="Verdana" charset="0"/>
                <a:ea typeface="MS PGothic" charset="0"/>
              </a:rPr>
              <a:t>Only when these two conditions are matching in the above case, the compiler generates a vector version of </a:t>
            </a:r>
            <a:r>
              <a:rPr lang="en-GB" altLang="zh-CN" baseline="0" dirty="0" err="1" smtClean="0">
                <a:latin typeface="Verdana" charset="0"/>
                <a:ea typeface="MS PGothic" charset="0"/>
              </a:rPr>
              <a:t>foo</a:t>
            </a:r>
            <a:r>
              <a:rPr lang="en-GB" altLang="zh-CN" baseline="0" dirty="0" smtClean="0">
                <a:latin typeface="Verdana" charset="0"/>
                <a:ea typeface="MS PGothic" charset="0"/>
              </a:rPr>
              <a:t>() inside the loop.</a:t>
            </a:r>
          </a:p>
          <a:p>
            <a:endParaRPr lang="en-GB" altLang="zh-CN" baseline="0" dirty="0" smtClean="0">
              <a:latin typeface="Verdana" charset="0"/>
              <a:ea typeface="MS PGothic" charset="0"/>
            </a:endParaRPr>
          </a:p>
          <a:p>
            <a:r>
              <a:rPr lang="en-GB" altLang="zh-CN" baseline="0" dirty="0" smtClean="0">
                <a:latin typeface="Verdana" charset="0"/>
                <a:ea typeface="MS PGothic" charset="0"/>
              </a:rPr>
              <a:t>[click]</a:t>
            </a:r>
          </a:p>
          <a:p>
            <a:r>
              <a:rPr lang="en-GB" altLang="zh-CN" baseline="0" dirty="0" smtClean="0">
                <a:latin typeface="Verdana" charset="0"/>
                <a:ea typeface="MS PGothic" charset="0"/>
              </a:rPr>
              <a:t>For a more detailed exploration of this topic, read the following article at software.intel.com entitled “</a:t>
            </a:r>
            <a:r>
              <a:rPr lang="en-US" b="1" dirty="0" smtClean="0"/>
              <a:t>Call site dependence for Elemental functions (SIMD enabled functions) in C++”</a:t>
            </a:r>
            <a:endParaRPr lang="en-GB" altLang="zh-CN" dirty="0" smtClean="0">
              <a:latin typeface="Verdana" charset="0"/>
              <a:ea typeface="MS PGothic" charset="0"/>
            </a:endParaRPr>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657" eaLnBrk="0" hangingPunct="0">
              <a:defRPr sz="2000">
                <a:solidFill>
                  <a:schemeClr val="tx1"/>
                </a:solidFill>
                <a:latin typeface="Verdana" charset="0"/>
                <a:ea typeface="ＭＳ Ｐゴシック" charset="0"/>
                <a:cs typeface="ＭＳ Ｐゴシック" charset="0"/>
              </a:defRPr>
            </a:lvl1pPr>
            <a:lvl2pPr marL="742886" indent="-285725" defTabSz="947657" eaLnBrk="0" hangingPunct="0">
              <a:defRPr sz="2000">
                <a:solidFill>
                  <a:schemeClr val="tx1"/>
                </a:solidFill>
                <a:latin typeface="Verdana" charset="0"/>
                <a:ea typeface="ＭＳ Ｐゴシック" charset="0"/>
              </a:defRPr>
            </a:lvl2pPr>
            <a:lvl3pPr marL="1142902" indent="-228580" defTabSz="947657" eaLnBrk="0" hangingPunct="0">
              <a:defRPr sz="2000">
                <a:solidFill>
                  <a:schemeClr val="tx1"/>
                </a:solidFill>
                <a:latin typeface="Verdana" charset="0"/>
                <a:ea typeface="ＭＳ Ｐゴシック" charset="0"/>
              </a:defRPr>
            </a:lvl3pPr>
            <a:lvl4pPr marL="1600063" indent="-228580" defTabSz="947657" eaLnBrk="0" hangingPunct="0">
              <a:defRPr sz="2000">
                <a:solidFill>
                  <a:schemeClr val="tx1"/>
                </a:solidFill>
                <a:latin typeface="Verdana" charset="0"/>
                <a:ea typeface="ＭＳ Ｐゴシック" charset="0"/>
              </a:defRPr>
            </a:lvl4pPr>
            <a:lvl5pPr marL="2057224" indent="-228580" defTabSz="947657" eaLnBrk="0" hangingPunct="0">
              <a:defRPr sz="2000">
                <a:solidFill>
                  <a:schemeClr val="tx1"/>
                </a:solidFill>
                <a:latin typeface="Verdana" charset="0"/>
                <a:ea typeface="ＭＳ Ｐゴシック" charset="0"/>
              </a:defRPr>
            </a:lvl5pPr>
            <a:lvl6pPr marL="2514384" indent="-228580" algn="ctr" defTabSz="947657" eaLnBrk="0" fontAlgn="base" hangingPunct="0">
              <a:spcBef>
                <a:spcPct val="0"/>
              </a:spcBef>
              <a:spcAft>
                <a:spcPct val="0"/>
              </a:spcAft>
              <a:defRPr sz="2000">
                <a:solidFill>
                  <a:schemeClr val="tx1"/>
                </a:solidFill>
                <a:latin typeface="Verdana" charset="0"/>
                <a:ea typeface="ＭＳ Ｐゴシック" charset="0"/>
              </a:defRPr>
            </a:lvl6pPr>
            <a:lvl7pPr marL="2971546" indent="-228580" algn="ctr" defTabSz="947657" eaLnBrk="0" fontAlgn="base" hangingPunct="0">
              <a:spcBef>
                <a:spcPct val="0"/>
              </a:spcBef>
              <a:spcAft>
                <a:spcPct val="0"/>
              </a:spcAft>
              <a:defRPr sz="2000">
                <a:solidFill>
                  <a:schemeClr val="tx1"/>
                </a:solidFill>
                <a:latin typeface="Verdana" charset="0"/>
                <a:ea typeface="ＭＳ Ｐゴシック" charset="0"/>
              </a:defRPr>
            </a:lvl7pPr>
            <a:lvl8pPr marL="3428706" indent="-228580" algn="ctr" defTabSz="947657" eaLnBrk="0" fontAlgn="base" hangingPunct="0">
              <a:spcBef>
                <a:spcPct val="0"/>
              </a:spcBef>
              <a:spcAft>
                <a:spcPct val="0"/>
              </a:spcAft>
              <a:defRPr sz="2000">
                <a:solidFill>
                  <a:schemeClr val="tx1"/>
                </a:solidFill>
                <a:latin typeface="Verdana" charset="0"/>
                <a:ea typeface="ＭＳ Ｐゴシック" charset="0"/>
              </a:defRPr>
            </a:lvl8pPr>
            <a:lvl9pPr marL="3885868" indent="-228580" algn="ctr" defTabSz="947657" eaLnBrk="0" fontAlgn="base" hangingPunct="0">
              <a:spcBef>
                <a:spcPct val="0"/>
              </a:spcBef>
              <a:spcAft>
                <a:spcPct val="0"/>
              </a:spcAft>
              <a:defRPr sz="2000">
                <a:solidFill>
                  <a:schemeClr val="tx1"/>
                </a:solidFill>
                <a:latin typeface="Verdana" charset="0"/>
                <a:ea typeface="ＭＳ Ｐゴシック" charset="0"/>
              </a:defRPr>
            </a:lvl9pPr>
          </a:lstStyle>
          <a:p>
            <a:fld id="{3F5E046E-5516-0A42-890E-0113ADEC2BDA}" type="slidenum">
              <a:rPr lang="en-US" altLang="zh-CN" sz="1200">
                <a:ea typeface="宋体" charset="0"/>
                <a:cs typeface="宋体" charset="0"/>
              </a:rPr>
              <a:pPr/>
              <a:t>53</a:t>
            </a:fld>
            <a:endParaRPr lang="en-US" altLang="zh-CN" sz="1200" dirty="0">
              <a:ea typeface="宋体" charset="0"/>
              <a:cs typeface="宋体"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ormAutofit lnSpcReduction="10000"/>
          </a:bodyPr>
          <a:lstStyle/>
          <a:p>
            <a:r>
              <a:rPr lang="en-GB" altLang="zh-CN" dirty="0" smtClean="0">
                <a:latin typeface="Verdana" charset="0"/>
                <a:ea typeface="MS PGothic" charset="0"/>
              </a:rPr>
              <a:t>In</a:t>
            </a:r>
            <a:r>
              <a:rPr lang="en-GB" altLang="zh-CN" baseline="0" dirty="0" smtClean="0">
                <a:latin typeface="Verdana" charset="0"/>
                <a:ea typeface="MS PGothic" charset="0"/>
              </a:rPr>
              <a:t> order to understand that the compiler does call site checking before it decides to generate vector function call inside the loop, lets consider the difference between the top loop and the bottom loop in the middle text box here.</a:t>
            </a:r>
          </a:p>
          <a:p>
            <a:endParaRPr lang="en-GB" altLang="zh-CN" baseline="0" dirty="0" smtClean="0">
              <a:latin typeface="Verdana" charset="0"/>
              <a:ea typeface="MS PGothic" charset="0"/>
            </a:endParaRPr>
          </a:p>
          <a:p>
            <a:r>
              <a:rPr lang="en-GB" altLang="zh-CN" baseline="0" dirty="0" smtClean="0">
                <a:latin typeface="Verdana" charset="0"/>
                <a:ea typeface="MS PGothic" charset="0"/>
              </a:rPr>
              <a:t>The main difference between the two loop sis the second argument to </a:t>
            </a:r>
            <a:r>
              <a:rPr lang="en-GB" altLang="zh-CN" baseline="0" dirty="0" err="1" smtClean="0">
                <a:latin typeface="Verdana" charset="0"/>
                <a:ea typeface="MS PGothic" charset="0"/>
              </a:rPr>
              <a:t>foo</a:t>
            </a:r>
            <a:r>
              <a:rPr lang="en-GB" altLang="zh-CN" baseline="0" dirty="0" smtClean="0">
                <a:latin typeface="Verdana" charset="0"/>
                <a:ea typeface="MS PGothic" charset="0"/>
              </a:rPr>
              <a:t>.</a:t>
            </a:r>
          </a:p>
          <a:p>
            <a:r>
              <a:rPr lang="en-GB" altLang="zh-CN" baseline="0" dirty="0" smtClean="0">
                <a:latin typeface="Verdana" charset="0"/>
                <a:ea typeface="MS PGothic" charset="0"/>
              </a:rPr>
              <a:t>In the top loop, the second argument to </a:t>
            </a:r>
            <a:r>
              <a:rPr lang="en-GB" altLang="zh-CN" baseline="0" dirty="0" err="1" smtClean="0">
                <a:latin typeface="Verdana" charset="0"/>
                <a:ea typeface="MS PGothic" charset="0"/>
              </a:rPr>
              <a:t>foo</a:t>
            </a:r>
            <a:r>
              <a:rPr lang="en-GB" altLang="zh-CN" baseline="0" dirty="0" smtClean="0">
                <a:latin typeface="Verdana" charset="0"/>
                <a:ea typeface="MS PGothic" charset="0"/>
              </a:rPr>
              <a:t> is the loop index </a:t>
            </a:r>
            <a:r>
              <a:rPr lang="en-GB" altLang="zh-CN" baseline="0" dirty="0" err="1" smtClean="0">
                <a:latin typeface="Verdana" charset="0"/>
                <a:ea typeface="MS PGothic" charset="0"/>
              </a:rPr>
              <a:t>i</a:t>
            </a:r>
            <a:r>
              <a:rPr lang="en-GB" altLang="zh-CN" baseline="0" dirty="0" smtClean="0">
                <a:latin typeface="Verdana" charset="0"/>
                <a:ea typeface="MS PGothic" charset="0"/>
              </a:rPr>
              <a:t>, so the compiler sees a linear access pattern for the second argument</a:t>
            </a:r>
          </a:p>
          <a:p>
            <a:endParaRPr lang="en-GB" altLang="zh-CN" baseline="0" dirty="0" smtClean="0">
              <a:latin typeface="Verdana" charset="0"/>
              <a:ea typeface="MS PGothic" charset="0"/>
            </a:endParaRPr>
          </a:p>
          <a:p>
            <a:r>
              <a:rPr lang="en-GB" altLang="zh-CN" baseline="0" dirty="0" smtClean="0">
                <a:latin typeface="Verdana" charset="0"/>
                <a:ea typeface="MS PGothic" charset="0"/>
              </a:rPr>
              <a:t>In the bottom loop, the second argument to </a:t>
            </a:r>
            <a:r>
              <a:rPr lang="en-GB" altLang="zh-CN" baseline="0" dirty="0" err="1" smtClean="0">
                <a:latin typeface="Verdana" charset="0"/>
                <a:ea typeface="MS PGothic" charset="0"/>
              </a:rPr>
              <a:t>foo</a:t>
            </a:r>
            <a:r>
              <a:rPr lang="en-GB" altLang="zh-CN" baseline="0" dirty="0" smtClean="0">
                <a:latin typeface="Verdana" charset="0"/>
                <a:ea typeface="MS PGothic" charset="0"/>
              </a:rPr>
              <a:t> is a variable k which gets its value from the contents of array “b” and will not in general be linear </a:t>
            </a:r>
            <a:r>
              <a:rPr lang="en-GB" altLang="zh-CN" baseline="0" dirty="0" err="1" smtClean="0">
                <a:latin typeface="Verdana" charset="0"/>
                <a:ea typeface="MS PGothic" charset="0"/>
              </a:rPr>
              <a:t>monotnically</a:t>
            </a:r>
            <a:r>
              <a:rPr lang="en-GB" altLang="zh-CN" baseline="0" dirty="0" smtClean="0">
                <a:latin typeface="Verdana" charset="0"/>
                <a:ea typeface="MS PGothic" charset="0"/>
              </a:rPr>
              <a:t> increasing or </a:t>
            </a:r>
            <a:r>
              <a:rPr lang="en-GB" altLang="zh-CN" baseline="0" dirty="0" err="1" smtClean="0">
                <a:latin typeface="Verdana" charset="0"/>
                <a:ea typeface="MS PGothic" charset="0"/>
              </a:rPr>
              <a:t>descreasing</a:t>
            </a:r>
            <a:r>
              <a:rPr lang="en-GB" altLang="zh-CN" baseline="0" dirty="0" smtClean="0">
                <a:latin typeface="Verdana" charset="0"/>
                <a:ea typeface="MS PGothic" charset="0"/>
              </a:rPr>
              <a:t> values.  </a:t>
            </a:r>
          </a:p>
          <a:p>
            <a:endParaRPr lang="en-GB" altLang="zh-CN" baseline="0" dirty="0" smtClean="0">
              <a:latin typeface="Verdana" charset="0"/>
              <a:ea typeface="MS PGothic" charset="0"/>
            </a:endParaRPr>
          </a:p>
          <a:p>
            <a:r>
              <a:rPr lang="en-GB" altLang="zh-CN" baseline="0" dirty="0" smtClean="0">
                <a:latin typeface="Verdana" charset="0"/>
                <a:ea typeface="MS PGothic" charset="0"/>
              </a:rPr>
              <a:t>So, for the bottom loop, what the compiler sees at the call site, is a non linear second argument usage. Three is no </a:t>
            </a:r>
            <a:r>
              <a:rPr lang="en-GB" altLang="zh-CN" baseline="0" dirty="0" err="1" smtClean="0">
                <a:latin typeface="Verdana" charset="0"/>
                <a:ea typeface="MS PGothic" charset="0"/>
              </a:rPr>
              <a:t>declspec</a:t>
            </a:r>
            <a:r>
              <a:rPr lang="en-GB" altLang="zh-CN" baseline="0" dirty="0" smtClean="0">
                <a:latin typeface="Verdana" charset="0"/>
                <a:ea typeface="MS PGothic" charset="0"/>
              </a:rPr>
              <a:t> version of the function that covers the case of uniform 1</a:t>
            </a:r>
            <a:r>
              <a:rPr lang="en-GB" altLang="zh-CN" baseline="30000" dirty="0" smtClean="0">
                <a:latin typeface="Verdana" charset="0"/>
                <a:ea typeface="MS PGothic" charset="0"/>
              </a:rPr>
              <a:t>st</a:t>
            </a:r>
            <a:r>
              <a:rPr lang="en-GB" altLang="zh-CN" baseline="0" dirty="0" smtClean="0">
                <a:latin typeface="Verdana" charset="0"/>
                <a:ea typeface="MS PGothic" charset="0"/>
              </a:rPr>
              <a:t> argument, 2nd argument non linear.</a:t>
            </a:r>
          </a:p>
          <a:p>
            <a:endParaRPr lang="en-GB" altLang="zh-CN" baseline="0" dirty="0" smtClean="0">
              <a:latin typeface="Verdana" charset="0"/>
              <a:ea typeface="MS PGothic" charset="0"/>
            </a:endParaRPr>
          </a:p>
          <a:p>
            <a:r>
              <a:rPr lang="en-GB" altLang="zh-CN" baseline="0" dirty="0" smtClean="0">
                <a:latin typeface="Verdana" charset="0"/>
                <a:ea typeface="MS PGothic" charset="0"/>
              </a:rPr>
              <a:t>As seen above from the vectorization report, it is evident that, second loop’s </a:t>
            </a:r>
            <a:r>
              <a:rPr lang="en-GB" altLang="zh-CN" baseline="0" dirty="0" err="1" smtClean="0">
                <a:latin typeface="Verdana" charset="0"/>
                <a:ea typeface="MS PGothic" charset="0"/>
              </a:rPr>
              <a:t>foo</a:t>
            </a:r>
            <a:r>
              <a:rPr lang="en-GB" altLang="zh-CN" baseline="0" dirty="0" smtClean="0">
                <a:latin typeface="Verdana" charset="0"/>
                <a:ea typeface="MS PGothic" charset="0"/>
              </a:rPr>
              <a:t>() call is not a vector call, the usage at the call does not match up with the </a:t>
            </a:r>
            <a:r>
              <a:rPr lang="en-GB" altLang="zh-CN" baseline="0" dirty="0" err="1" smtClean="0">
                <a:latin typeface="Verdana" charset="0"/>
                <a:ea typeface="MS PGothic" charset="0"/>
              </a:rPr>
              <a:t>declspec</a:t>
            </a:r>
            <a:r>
              <a:rPr lang="en-GB" altLang="zh-CN" baseline="0" dirty="0" smtClean="0">
                <a:latin typeface="Verdana" charset="0"/>
                <a:ea typeface="MS PGothic" charset="0"/>
              </a:rPr>
              <a:t> annotation that defined the function, and we see that the compiler’s </a:t>
            </a:r>
            <a:r>
              <a:rPr lang="en-GB" altLang="zh-CN" baseline="0" dirty="0" err="1" smtClean="0">
                <a:latin typeface="Verdana" charset="0"/>
                <a:ea typeface="MS PGothic" charset="0"/>
              </a:rPr>
              <a:t>vectorizer</a:t>
            </a:r>
            <a:r>
              <a:rPr lang="en-GB" altLang="zh-CN" baseline="0" dirty="0" smtClean="0">
                <a:latin typeface="Verdana" charset="0"/>
                <a:ea typeface="MS PGothic" charset="0"/>
              </a:rPr>
              <a:t> states “No suitable vector variant of function ‘_Z3fooPii’ found”.  There is no match up because the 2</a:t>
            </a:r>
            <a:r>
              <a:rPr lang="en-GB" altLang="zh-CN" baseline="30000" dirty="0" smtClean="0">
                <a:latin typeface="Verdana" charset="0"/>
                <a:ea typeface="MS PGothic" charset="0"/>
              </a:rPr>
              <a:t>nd</a:t>
            </a:r>
            <a:r>
              <a:rPr lang="en-GB" altLang="zh-CN" baseline="0" dirty="0" smtClean="0">
                <a:latin typeface="Verdana" charset="0"/>
                <a:ea typeface="MS PGothic" charset="0"/>
              </a:rPr>
              <a:t> argument is not linear. </a:t>
            </a:r>
          </a:p>
          <a:p>
            <a:endParaRPr lang="en-GB" altLang="zh-CN" baseline="0" dirty="0" smtClean="0">
              <a:latin typeface="Verdana" charset="0"/>
              <a:ea typeface="MS PGothic" charset="0"/>
            </a:endParaRPr>
          </a:p>
          <a:p>
            <a:r>
              <a:rPr lang="en-GB" altLang="zh-CN" baseline="0" dirty="0" smtClean="0">
                <a:latin typeface="Verdana" charset="0"/>
                <a:ea typeface="MS PGothic" charset="0"/>
              </a:rPr>
              <a:t>So though the developer has provided a vector defined version of the function </a:t>
            </a:r>
            <a:r>
              <a:rPr lang="en-GB" altLang="zh-CN" baseline="0" dirty="0" err="1" smtClean="0">
                <a:latin typeface="Verdana" charset="0"/>
                <a:ea typeface="MS PGothic" charset="0"/>
              </a:rPr>
              <a:t>foo</a:t>
            </a:r>
            <a:r>
              <a:rPr lang="en-GB" altLang="zh-CN" baseline="0" dirty="0" smtClean="0">
                <a:latin typeface="Verdana" charset="0"/>
                <a:ea typeface="MS PGothic" charset="0"/>
              </a:rPr>
              <a:t>(), the compiler was intelligent enough to identify that the vector version of the function is not applicable in this case. Because the call site implementation did not match the function definition's vector attributes. So the compiler defaulted to choose the scalar version of the function </a:t>
            </a:r>
            <a:r>
              <a:rPr lang="en-GB" altLang="zh-CN" baseline="0" dirty="0" err="1" smtClean="0">
                <a:latin typeface="Verdana" charset="0"/>
                <a:ea typeface="MS PGothic" charset="0"/>
              </a:rPr>
              <a:t>foo</a:t>
            </a:r>
            <a:r>
              <a:rPr lang="en-GB" altLang="zh-CN" baseline="0" dirty="0" smtClean="0">
                <a:latin typeface="Verdana" charset="0"/>
                <a:ea typeface="MS PGothic" charset="0"/>
              </a:rPr>
              <a:t> for the second loop.  This is all due to the existence of the linear(i:1) imposed on the second argument in the function definition of </a:t>
            </a:r>
            <a:r>
              <a:rPr lang="en-GB" altLang="zh-CN" baseline="0" dirty="0" err="1" smtClean="0">
                <a:latin typeface="Verdana" charset="0"/>
                <a:ea typeface="MS PGothic" charset="0"/>
              </a:rPr>
              <a:t>foo</a:t>
            </a:r>
            <a:r>
              <a:rPr lang="en-GB" altLang="zh-CN" baseline="0" dirty="0" smtClean="0">
                <a:latin typeface="Verdana" charset="0"/>
                <a:ea typeface="MS PGothic" charset="0"/>
              </a:rPr>
              <a:t>.</a:t>
            </a:r>
            <a:endParaRPr lang="en-GB" altLang="zh-CN" dirty="0" smtClean="0">
              <a:latin typeface="Verdana" charset="0"/>
              <a:ea typeface="MS PGothic" charset="0"/>
            </a:endParaRPr>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657" eaLnBrk="0" hangingPunct="0">
              <a:defRPr sz="2000">
                <a:solidFill>
                  <a:schemeClr val="tx1"/>
                </a:solidFill>
                <a:latin typeface="Verdana" charset="0"/>
                <a:ea typeface="ＭＳ Ｐゴシック" charset="0"/>
                <a:cs typeface="ＭＳ Ｐゴシック" charset="0"/>
              </a:defRPr>
            </a:lvl1pPr>
            <a:lvl2pPr marL="742886" indent="-285725" defTabSz="947657" eaLnBrk="0" hangingPunct="0">
              <a:defRPr sz="2000">
                <a:solidFill>
                  <a:schemeClr val="tx1"/>
                </a:solidFill>
                <a:latin typeface="Verdana" charset="0"/>
                <a:ea typeface="ＭＳ Ｐゴシック" charset="0"/>
              </a:defRPr>
            </a:lvl2pPr>
            <a:lvl3pPr marL="1142902" indent="-228580" defTabSz="947657" eaLnBrk="0" hangingPunct="0">
              <a:defRPr sz="2000">
                <a:solidFill>
                  <a:schemeClr val="tx1"/>
                </a:solidFill>
                <a:latin typeface="Verdana" charset="0"/>
                <a:ea typeface="ＭＳ Ｐゴシック" charset="0"/>
              </a:defRPr>
            </a:lvl3pPr>
            <a:lvl4pPr marL="1600063" indent="-228580" defTabSz="947657" eaLnBrk="0" hangingPunct="0">
              <a:defRPr sz="2000">
                <a:solidFill>
                  <a:schemeClr val="tx1"/>
                </a:solidFill>
                <a:latin typeface="Verdana" charset="0"/>
                <a:ea typeface="ＭＳ Ｐゴシック" charset="0"/>
              </a:defRPr>
            </a:lvl4pPr>
            <a:lvl5pPr marL="2057224" indent="-228580" defTabSz="947657" eaLnBrk="0" hangingPunct="0">
              <a:defRPr sz="2000">
                <a:solidFill>
                  <a:schemeClr val="tx1"/>
                </a:solidFill>
                <a:latin typeface="Verdana" charset="0"/>
                <a:ea typeface="ＭＳ Ｐゴシック" charset="0"/>
              </a:defRPr>
            </a:lvl5pPr>
            <a:lvl6pPr marL="2514384" indent="-228580" algn="ctr" defTabSz="947657" eaLnBrk="0" fontAlgn="base" hangingPunct="0">
              <a:spcBef>
                <a:spcPct val="0"/>
              </a:spcBef>
              <a:spcAft>
                <a:spcPct val="0"/>
              </a:spcAft>
              <a:defRPr sz="2000">
                <a:solidFill>
                  <a:schemeClr val="tx1"/>
                </a:solidFill>
                <a:latin typeface="Verdana" charset="0"/>
                <a:ea typeface="ＭＳ Ｐゴシック" charset="0"/>
              </a:defRPr>
            </a:lvl6pPr>
            <a:lvl7pPr marL="2971546" indent="-228580" algn="ctr" defTabSz="947657" eaLnBrk="0" fontAlgn="base" hangingPunct="0">
              <a:spcBef>
                <a:spcPct val="0"/>
              </a:spcBef>
              <a:spcAft>
                <a:spcPct val="0"/>
              </a:spcAft>
              <a:defRPr sz="2000">
                <a:solidFill>
                  <a:schemeClr val="tx1"/>
                </a:solidFill>
                <a:latin typeface="Verdana" charset="0"/>
                <a:ea typeface="ＭＳ Ｐゴシック" charset="0"/>
              </a:defRPr>
            </a:lvl7pPr>
            <a:lvl8pPr marL="3428706" indent="-228580" algn="ctr" defTabSz="947657" eaLnBrk="0" fontAlgn="base" hangingPunct="0">
              <a:spcBef>
                <a:spcPct val="0"/>
              </a:spcBef>
              <a:spcAft>
                <a:spcPct val="0"/>
              </a:spcAft>
              <a:defRPr sz="2000">
                <a:solidFill>
                  <a:schemeClr val="tx1"/>
                </a:solidFill>
                <a:latin typeface="Verdana" charset="0"/>
                <a:ea typeface="ＭＳ Ｐゴシック" charset="0"/>
              </a:defRPr>
            </a:lvl8pPr>
            <a:lvl9pPr marL="3885868" indent="-228580" algn="ctr" defTabSz="947657" eaLnBrk="0" fontAlgn="base" hangingPunct="0">
              <a:spcBef>
                <a:spcPct val="0"/>
              </a:spcBef>
              <a:spcAft>
                <a:spcPct val="0"/>
              </a:spcAft>
              <a:defRPr sz="2000">
                <a:solidFill>
                  <a:schemeClr val="tx1"/>
                </a:solidFill>
                <a:latin typeface="Verdana" charset="0"/>
                <a:ea typeface="ＭＳ Ｐゴシック" charset="0"/>
              </a:defRPr>
            </a:lvl9pPr>
          </a:lstStyle>
          <a:p>
            <a:fld id="{3F5E046E-5516-0A42-890E-0113ADEC2BDA}" type="slidenum">
              <a:rPr lang="en-US" altLang="zh-CN" sz="1200">
                <a:ea typeface="宋体" charset="0"/>
                <a:cs typeface="宋体" charset="0"/>
              </a:rPr>
              <a:pPr/>
              <a:t>54</a:t>
            </a:fld>
            <a:endParaRPr lang="en-US" altLang="zh-CN" sz="1200" dirty="0">
              <a:ea typeface="宋体" charset="0"/>
              <a:cs typeface="宋体"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ormAutofit lnSpcReduction="10000"/>
          </a:bodyPr>
          <a:lstStyle/>
          <a:p>
            <a:r>
              <a:rPr lang="en-GB" altLang="zh-CN" dirty="0" smtClean="0">
                <a:latin typeface="Verdana" charset="0"/>
                <a:ea typeface="MS PGothic" charset="0"/>
              </a:rPr>
              <a:t>In</a:t>
            </a:r>
            <a:r>
              <a:rPr lang="en-GB" altLang="zh-CN" baseline="0" dirty="0" smtClean="0">
                <a:latin typeface="Verdana" charset="0"/>
                <a:ea typeface="MS PGothic" charset="0"/>
              </a:rPr>
              <a:t> the previous slide see a bit of a dilemma</a:t>
            </a:r>
          </a:p>
          <a:p>
            <a:r>
              <a:rPr lang="en-GB" altLang="zh-CN" baseline="0" dirty="0" smtClean="0">
                <a:latin typeface="Verdana" charset="0"/>
                <a:ea typeface="MS PGothic" charset="0"/>
              </a:rPr>
              <a:t>We need the linear clause to be in place to help in cases where we invoke the function with its second argument being linear as in the first loop.  But the presence of the linear clause is preventing us from vectorizing the second loop.</a:t>
            </a:r>
          </a:p>
          <a:p>
            <a:endParaRPr lang="en-GB" altLang="zh-CN" baseline="0" dirty="0" smtClean="0">
              <a:latin typeface="Verdana" charset="0"/>
              <a:ea typeface="MS PGothic" charset="0"/>
            </a:endParaRPr>
          </a:p>
          <a:p>
            <a:r>
              <a:rPr lang="en-GB" altLang="zh-CN" baseline="0" dirty="0" smtClean="0">
                <a:latin typeface="Verdana" charset="0"/>
                <a:ea typeface="MS PGothic" charset="0"/>
              </a:rPr>
              <a:t>So we avert the dilemma by using multiple vector annotations for the function definition.</a:t>
            </a:r>
          </a:p>
          <a:p>
            <a:endParaRPr lang="en-GB" altLang="zh-CN" baseline="0" dirty="0" smtClean="0">
              <a:latin typeface="Verdana" charset="0"/>
              <a:ea typeface="MS PGothic" charset="0"/>
            </a:endParaRPr>
          </a:p>
          <a:p>
            <a:r>
              <a:rPr lang="en-GB" altLang="zh-CN" baseline="0" dirty="0" smtClean="0">
                <a:latin typeface="Verdana" charset="0"/>
                <a:ea typeface="MS PGothic" charset="0"/>
              </a:rPr>
              <a:t>In the previous slide we saw that the second loop introduced wasn’t vectorizing because function </a:t>
            </a:r>
            <a:r>
              <a:rPr lang="en-GB" altLang="zh-CN" baseline="0" dirty="0" err="1" smtClean="0">
                <a:latin typeface="Verdana" charset="0"/>
                <a:ea typeface="MS PGothic" charset="0"/>
              </a:rPr>
              <a:t>foo</a:t>
            </a:r>
            <a:r>
              <a:rPr lang="en-GB" altLang="zh-CN" baseline="0" dirty="0" smtClean="0">
                <a:latin typeface="Verdana" charset="0"/>
                <a:ea typeface="MS PGothic" charset="0"/>
              </a:rPr>
              <a:t>() called inside the loop body did not have a vector version that matched the second argument criteria passed from the call site. The problem is due to the existence of the linear(i:1) clause. What we see in this slide is that developer has now created multiple </a:t>
            </a:r>
            <a:r>
              <a:rPr lang="en-GB" altLang="zh-CN" baseline="0" dirty="0" err="1" smtClean="0">
                <a:latin typeface="Verdana" charset="0"/>
                <a:ea typeface="MS PGothic" charset="0"/>
              </a:rPr>
              <a:t>flavors</a:t>
            </a:r>
            <a:r>
              <a:rPr lang="en-GB" altLang="zh-CN" baseline="0" dirty="0" smtClean="0">
                <a:latin typeface="Verdana" charset="0"/>
                <a:ea typeface="MS PGothic" charset="0"/>
              </a:rPr>
              <a:t> of the simd-function to handle different call site invocations.</a:t>
            </a:r>
          </a:p>
          <a:p>
            <a:endParaRPr lang="en-GB" altLang="zh-CN" baseline="0" dirty="0" smtClean="0">
              <a:latin typeface="Verdana" charset="0"/>
              <a:ea typeface="MS PGothic" charset="0"/>
            </a:endParaRPr>
          </a:p>
          <a:p>
            <a:r>
              <a:rPr lang="en-GB" altLang="zh-CN" baseline="0" dirty="0" smtClean="0">
                <a:latin typeface="Verdana" charset="0"/>
                <a:ea typeface="MS PGothic" charset="0"/>
              </a:rPr>
              <a:t>The first loop continues to vectorize, just as before, because it takes advantage of the linear access pattern identified at the call site. The developer has provided a </a:t>
            </a:r>
            <a:r>
              <a:rPr lang="en-GB" altLang="zh-CN" baseline="0" dirty="0" err="1" smtClean="0">
                <a:latin typeface="Verdana" charset="0"/>
                <a:ea typeface="MS PGothic" charset="0"/>
              </a:rPr>
              <a:t>declspec</a:t>
            </a:r>
            <a:r>
              <a:rPr lang="en-GB" altLang="zh-CN" baseline="0" dirty="0" smtClean="0">
                <a:latin typeface="Verdana" charset="0"/>
                <a:ea typeface="MS PGothic" charset="0"/>
              </a:rPr>
              <a:t> covering this usage scenario.</a:t>
            </a:r>
          </a:p>
          <a:p>
            <a:endParaRPr lang="en-GB" altLang="zh-CN" baseline="0" dirty="0" smtClean="0">
              <a:latin typeface="Verdana" charset="0"/>
              <a:ea typeface="MS PGothic" charset="0"/>
            </a:endParaRPr>
          </a:p>
          <a:p>
            <a:r>
              <a:rPr lang="en-GB" altLang="zh-CN" baseline="0" dirty="0" smtClean="0">
                <a:latin typeface="Verdana" charset="0"/>
                <a:ea typeface="MS PGothic" charset="0"/>
              </a:rPr>
              <a:t>For the second loop, the compiler will do some checking</a:t>
            </a:r>
          </a:p>
          <a:p>
            <a:r>
              <a:rPr lang="en-GB" altLang="zh-CN" baseline="0" dirty="0" smtClean="0">
                <a:latin typeface="Verdana" charset="0"/>
                <a:ea typeface="MS PGothic" charset="0"/>
              </a:rPr>
              <a:t>Here using the </a:t>
            </a:r>
            <a:r>
              <a:rPr lang="en-GB" altLang="zh-CN" baseline="0" dirty="0" err="1" smtClean="0">
                <a:latin typeface="Verdana" charset="0"/>
                <a:ea typeface="MS PGothic" charset="0"/>
              </a:rPr>
              <a:t>declspec</a:t>
            </a:r>
            <a:r>
              <a:rPr lang="en-GB" altLang="zh-CN" baseline="0" dirty="0" smtClean="0">
                <a:latin typeface="Verdana" charset="0"/>
                <a:ea typeface="MS PGothic" charset="0"/>
              </a:rPr>
              <a:t> vector clauses the developer has explicitly stated that there should be at least two vector versions of the functions:</a:t>
            </a:r>
          </a:p>
          <a:p>
            <a:pPr marL="237127" indent="-237127">
              <a:buAutoNum type="arabicPeriod"/>
            </a:pPr>
            <a:r>
              <a:rPr lang="en-GB" altLang="zh-CN" baseline="0" dirty="0" smtClean="0">
                <a:latin typeface="Verdana" charset="0"/>
                <a:ea typeface="MS PGothic" charset="0"/>
              </a:rPr>
              <a:t>One with linear clause</a:t>
            </a:r>
          </a:p>
          <a:p>
            <a:pPr marL="237127" indent="-237127">
              <a:buAutoNum type="arabicPeriod"/>
            </a:pPr>
            <a:r>
              <a:rPr lang="en-GB" altLang="zh-CN" baseline="0" dirty="0" smtClean="0">
                <a:latin typeface="Verdana" charset="0"/>
                <a:ea typeface="MS PGothic" charset="0"/>
              </a:rPr>
              <a:t>Another without the linear clause</a:t>
            </a:r>
          </a:p>
          <a:p>
            <a:pPr marL="237127" indent="-237127">
              <a:buAutoNum type="arabicPeriod"/>
            </a:pPr>
            <a:endParaRPr lang="en-GB" altLang="zh-CN" baseline="0" dirty="0" smtClean="0">
              <a:latin typeface="Verdana" charset="0"/>
              <a:ea typeface="MS PGothic" charset="0"/>
            </a:endParaRPr>
          </a:p>
          <a:p>
            <a:pPr marL="237127" indent="-237127">
              <a:buNone/>
            </a:pPr>
            <a:r>
              <a:rPr lang="en-GB" altLang="zh-CN" baseline="0" dirty="0" smtClean="0">
                <a:latin typeface="Verdana" charset="0"/>
                <a:ea typeface="MS PGothic" charset="0"/>
              </a:rPr>
              <a:t>Now when the compiler attempts to vectorize the second loop at the call site, it sees a pattern for the call site of </a:t>
            </a:r>
            <a:r>
              <a:rPr lang="en-GB" altLang="zh-CN" baseline="0" dirty="0" err="1" smtClean="0">
                <a:latin typeface="Verdana" charset="0"/>
                <a:ea typeface="MS PGothic" charset="0"/>
              </a:rPr>
              <a:t>foo</a:t>
            </a:r>
            <a:r>
              <a:rPr lang="en-GB" altLang="zh-CN" baseline="0" dirty="0" smtClean="0">
                <a:latin typeface="Verdana" charset="0"/>
                <a:ea typeface="MS PGothic" charset="0"/>
              </a:rPr>
              <a:t> whereby the second argument is non linear, and the first argument could be uniform.  So it can check to see if it has a vector annotation of the function </a:t>
            </a:r>
            <a:r>
              <a:rPr lang="en-GB" altLang="zh-CN" baseline="0" dirty="0" err="1" smtClean="0">
                <a:latin typeface="Verdana" charset="0"/>
                <a:ea typeface="MS PGothic" charset="0"/>
              </a:rPr>
              <a:t>foo</a:t>
            </a:r>
            <a:r>
              <a:rPr lang="en-GB" altLang="zh-CN" baseline="0" dirty="0" smtClean="0">
                <a:latin typeface="Verdana" charset="0"/>
                <a:ea typeface="MS PGothic" charset="0"/>
              </a:rPr>
              <a:t> that matches this usage pattern.  Now the developer has provided such a vector </a:t>
            </a:r>
            <a:r>
              <a:rPr lang="en-GB" altLang="zh-CN" baseline="0" dirty="0" err="1" smtClean="0">
                <a:latin typeface="Verdana" charset="0"/>
                <a:ea typeface="MS PGothic" charset="0"/>
              </a:rPr>
              <a:t>defintion</a:t>
            </a:r>
            <a:r>
              <a:rPr lang="en-GB" altLang="zh-CN" baseline="0" dirty="0" smtClean="0">
                <a:latin typeface="Verdana" charset="0"/>
                <a:ea typeface="MS PGothic" charset="0"/>
              </a:rPr>
              <a:t> of the function </a:t>
            </a:r>
            <a:r>
              <a:rPr lang="en-GB" altLang="zh-CN" baseline="0" dirty="0" err="1" smtClean="0">
                <a:latin typeface="Verdana" charset="0"/>
                <a:ea typeface="MS PGothic" charset="0"/>
              </a:rPr>
              <a:t>foo</a:t>
            </a:r>
            <a:r>
              <a:rPr lang="en-GB" altLang="zh-CN" baseline="0" dirty="0" smtClean="0">
                <a:latin typeface="Verdana" charset="0"/>
                <a:ea typeface="MS PGothic" charset="0"/>
              </a:rPr>
              <a:t>() which doesn’t have a restriction on the second argument being linear with unit stride, which fits the pattern the compiler identifies in the call site for the second loop. So the compiler can now vectorize the second loop.</a:t>
            </a:r>
            <a:endParaRPr lang="en-GB" altLang="zh-CN" dirty="0" smtClean="0">
              <a:latin typeface="Verdana" charset="0"/>
              <a:ea typeface="MS PGothic" charset="0"/>
            </a:endParaRPr>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657" eaLnBrk="0" hangingPunct="0">
              <a:defRPr sz="2000">
                <a:solidFill>
                  <a:schemeClr val="tx1"/>
                </a:solidFill>
                <a:latin typeface="Verdana" charset="0"/>
                <a:ea typeface="ＭＳ Ｐゴシック" charset="0"/>
                <a:cs typeface="ＭＳ Ｐゴシック" charset="0"/>
              </a:defRPr>
            </a:lvl1pPr>
            <a:lvl2pPr marL="742886" indent="-285725" defTabSz="947657" eaLnBrk="0" hangingPunct="0">
              <a:defRPr sz="2000">
                <a:solidFill>
                  <a:schemeClr val="tx1"/>
                </a:solidFill>
                <a:latin typeface="Verdana" charset="0"/>
                <a:ea typeface="ＭＳ Ｐゴシック" charset="0"/>
              </a:defRPr>
            </a:lvl2pPr>
            <a:lvl3pPr marL="1142902" indent="-228580" defTabSz="947657" eaLnBrk="0" hangingPunct="0">
              <a:defRPr sz="2000">
                <a:solidFill>
                  <a:schemeClr val="tx1"/>
                </a:solidFill>
                <a:latin typeface="Verdana" charset="0"/>
                <a:ea typeface="ＭＳ Ｐゴシック" charset="0"/>
              </a:defRPr>
            </a:lvl3pPr>
            <a:lvl4pPr marL="1600063" indent="-228580" defTabSz="947657" eaLnBrk="0" hangingPunct="0">
              <a:defRPr sz="2000">
                <a:solidFill>
                  <a:schemeClr val="tx1"/>
                </a:solidFill>
                <a:latin typeface="Verdana" charset="0"/>
                <a:ea typeface="ＭＳ Ｐゴシック" charset="0"/>
              </a:defRPr>
            </a:lvl4pPr>
            <a:lvl5pPr marL="2057224" indent="-228580" defTabSz="947657" eaLnBrk="0" hangingPunct="0">
              <a:defRPr sz="2000">
                <a:solidFill>
                  <a:schemeClr val="tx1"/>
                </a:solidFill>
                <a:latin typeface="Verdana" charset="0"/>
                <a:ea typeface="ＭＳ Ｐゴシック" charset="0"/>
              </a:defRPr>
            </a:lvl5pPr>
            <a:lvl6pPr marL="2514384" indent="-228580" algn="ctr" defTabSz="947657" eaLnBrk="0" fontAlgn="base" hangingPunct="0">
              <a:spcBef>
                <a:spcPct val="0"/>
              </a:spcBef>
              <a:spcAft>
                <a:spcPct val="0"/>
              </a:spcAft>
              <a:defRPr sz="2000">
                <a:solidFill>
                  <a:schemeClr val="tx1"/>
                </a:solidFill>
                <a:latin typeface="Verdana" charset="0"/>
                <a:ea typeface="ＭＳ Ｐゴシック" charset="0"/>
              </a:defRPr>
            </a:lvl6pPr>
            <a:lvl7pPr marL="2971546" indent="-228580" algn="ctr" defTabSz="947657" eaLnBrk="0" fontAlgn="base" hangingPunct="0">
              <a:spcBef>
                <a:spcPct val="0"/>
              </a:spcBef>
              <a:spcAft>
                <a:spcPct val="0"/>
              </a:spcAft>
              <a:defRPr sz="2000">
                <a:solidFill>
                  <a:schemeClr val="tx1"/>
                </a:solidFill>
                <a:latin typeface="Verdana" charset="0"/>
                <a:ea typeface="ＭＳ Ｐゴシック" charset="0"/>
              </a:defRPr>
            </a:lvl7pPr>
            <a:lvl8pPr marL="3428706" indent="-228580" algn="ctr" defTabSz="947657" eaLnBrk="0" fontAlgn="base" hangingPunct="0">
              <a:spcBef>
                <a:spcPct val="0"/>
              </a:spcBef>
              <a:spcAft>
                <a:spcPct val="0"/>
              </a:spcAft>
              <a:defRPr sz="2000">
                <a:solidFill>
                  <a:schemeClr val="tx1"/>
                </a:solidFill>
                <a:latin typeface="Verdana" charset="0"/>
                <a:ea typeface="ＭＳ Ｐゴシック" charset="0"/>
              </a:defRPr>
            </a:lvl8pPr>
            <a:lvl9pPr marL="3885868" indent="-228580" algn="ctr" defTabSz="947657" eaLnBrk="0" fontAlgn="base" hangingPunct="0">
              <a:spcBef>
                <a:spcPct val="0"/>
              </a:spcBef>
              <a:spcAft>
                <a:spcPct val="0"/>
              </a:spcAft>
              <a:defRPr sz="2000">
                <a:solidFill>
                  <a:schemeClr val="tx1"/>
                </a:solidFill>
                <a:latin typeface="Verdana" charset="0"/>
                <a:ea typeface="ＭＳ Ｐゴシック" charset="0"/>
              </a:defRPr>
            </a:lvl9pPr>
          </a:lstStyle>
          <a:p>
            <a:fld id="{3F5E046E-5516-0A42-890E-0113ADEC2BDA}" type="slidenum">
              <a:rPr lang="en-US" altLang="zh-CN" sz="1200">
                <a:ea typeface="宋体" charset="0"/>
                <a:cs typeface="宋体" charset="0"/>
              </a:rPr>
              <a:pPr/>
              <a:t>55</a:t>
            </a:fld>
            <a:endParaRPr lang="en-US" altLang="zh-CN" sz="1200" dirty="0">
              <a:ea typeface="宋体" charset="0"/>
              <a:cs typeface="宋体"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r>
              <a:rPr lang="en-US" baseline="0" dirty="0" smtClean="0"/>
              <a:t>Here is a list of restrictions when using SIMD-enabled functions</a:t>
            </a:r>
          </a:p>
          <a:p>
            <a:endParaRPr lang="en-US" baseline="0" dirty="0" smtClean="0"/>
          </a:p>
          <a:p>
            <a:r>
              <a:rPr lang="en-US" baseline="0" dirty="0" smtClean="0"/>
              <a:t>These constructs are disallowed within an </a:t>
            </a:r>
            <a:r>
              <a:rPr lang="en-US" baseline="0" dirty="0" err="1" smtClean="0"/>
              <a:t>simd</a:t>
            </a:r>
            <a:r>
              <a:rPr lang="en-US" baseline="0" dirty="0" smtClean="0"/>
              <a:t> function</a:t>
            </a:r>
          </a:p>
          <a:p>
            <a:pPr lvl="1"/>
            <a:r>
              <a:rPr lang="en-US" sz="1800" dirty="0" smtClean="0">
                <a:solidFill>
                  <a:schemeClr val="bg2"/>
                </a:solidFill>
              </a:rPr>
              <a:t>The GOTO statement</a:t>
            </a:r>
          </a:p>
          <a:p>
            <a:pPr lvl="1"/>
            <a:r>
              <a:rPr lang="en-US" sz="1800" dirty="0" smtClean="0">
                <a:solidFill>
                  <a:schemeClr val="bg2"/>
                </a:solidFill>
              </a:rPr>
              <a:t>The switch statement with16 or more case statements</a:t>
            </a:r>
          </a:p>
          <a:p>
            <a:pPr lvl="1"/>
            <a:r>
              <a:rPr lang="en-US" sz="1800" dirty="0" smtClean="0">
                <a:solidFill>
                  <a:schemeClr val="bg2"/>
                </a:solidFill>
              </a:rPr>
              <a:t>Operations on classes and </a:t>
            </a:r>
            <a:r>
              <a:rPr lang="en-US" sz="1800" dirty="0" err="1" smtClean="0">
                <a:solidFill>
                  <a:schemeClr val="bg2"/>
                </a:solidFill>
              </a:rPr>
              <a:t>structs</a:t>
            </a:r>
            <a:r>
              <a:rPr lang="en-US" sz="1800" dirty="0" smtClean="0">
                <a:solidFill>
                  <a:schemeClr val="bg2"/>
                </a:solidFill>
              </a:rPr>
              <a:t> (other than member selection)</a:t>
            </a:r>
          </a:p>
          <a:p>
            <a:pPr lvl="1"/>
            <a:r>
              <a:rPr lang="en-US" sz="1800" dirty="0" smtClean="0">
                <a:solidFill>
                  <a:schemeClr val="bg2"/>
                </a:solidFill>
              </a:rPr>
              <a:t>Expressions with array notations</a:t>
            </a:r>
          </a:p>
          <a:p>
            <a:pPr lvl="1"/>
            <a:r>
              <a:rPr lang="en-US" sz="1800" dirty="0" smtClean="0">
                <a:solidFill>
                  <a:schemeClr val="bg2"/>
                </a:solidFill>
              </a:rPr>
              <a:t>No functions calls unless </a:t>
            </a:r>
            <a:r>
              <a:rPr lang="en-US" sz="1800" dirty="0" err="1" smtClean="0">
                <a:solidFill>
                  <a:schemeClr val="bg2"/>
                </a:solidFill>
              </a:rPr>
              <a:t>inlined</a:t>
            </a:r>
            <a:r>
              <a:rPr lang="en-US" sz="1800" dirty="0" smtClean="0">
                <a:solidFill>
                  <a:schemeClr val="bg2"/>
                </a:solidFill>
              </a:rPr>
              <a:t> or vector functions</a:t>
            </a:r>
          </a:p>
          <a:p>
            <a:pPr lvl="2"/>
            <a:r>
              <a:rPr lang="en-US" sz="1600" dirty="0" smtClean="0">
                <a:solidFill>
                  <a:schemeClr val="bg2"/>
                </a:solidFill>
              </a:rPr>
              <a:t>Most math library functions are vector functions</a:t>
            </a:r>
          </a:p>
          <a:p>
            <a:pPr lvl="1"/>
            <a:r>
              <a:rPr lang="en-US" sz="1800" dirty="0" smtClean="0">
                <a:solidFill>
                  <a:schemeClr val="bg2"/>
                </a:solidFill>
              </a:rPr>
              <a:t>No parallel constructs</a:t>
            </a:r>
          </a:p>
          <a:p>
            <a:pPr lvl="2"/>
            <a:r>
              <a:rPr lang="en-US" sz="1600" dirty="0" smtClean="0">
                <a:solidFill>
                  <a:schemeClr val="bg2"/>
                </a:solidFill>
              </a:rPr>
              <a:t>The _</a:t>
            </a:r>
            <a:r>
              <a:rPr lang="en-US" sz="1600" dirty="0" err="1" smtClean="0">
                <a:solidFill>
                  <a:schemeClr val="bg2"/>
                </a:solidFill>
              </a:rPr>
              <a:t>Cilk_spawn</a:t>
            </a:r>
            <a:r>
              <a:rPr lang="en-US" sz="1600" dirty="0" smtClean="0">
                <a:solidFill>
                  <a:schemeClr val="bg2"/>
                </a:solidFill>
              </a:rPr>
              <a:t> keyword, array notation, OpenMP, native threads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56</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D617A7AF-A781-42AA-9F87-84323E585F17}" type="slidenum">
              <a:rPr lang="en-US" altLang="zh-CN" sz="1100">
                <a:latin typeface="Arial" charset="0"/>
              </a:rPr>
              <a:pPr algn="r" eaLnBrk="1" hangingPunct="1"/>
              <a:t>57</a:t>
            </a:fld>
            <a:endParaRPr lang="en-US" altLang="zh-CN" sz="1100">
              <a:latin typeface="Arial" charset="0"/>
            </a:endParaRPr>
          </a:p>
        </p:txBody>
      </p:sp>
      <p:sp>
        <p:nvSpPr>
          <p:cNvPr id="123907" name="Rectangle 2"/>
          <p:cNvSpPr>
            <a:spLocks noGrp="1" noRot="1" noChangeAspect="1" noChangeArrowheads="1" noTextEdit="1"/>
          </p:cNvSpPr>
          <p:nvPr>
            <p:ph type="sldImg"/>
          </p:nvPr>
        </p:nvSpPr>
        <p:spPr>
          <a:xfrm>
            <a:off x="1123950" y="879475"/>
            <a:ext cx="4725988" cy="3544888"/>
          </a:xfrm>
          <a:ln/>
        </p:spPr>
      </p:sp>
      <p:sp>
        <p:nvSpPr>
          <p:cNvPr id="12390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2390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[script]</a:t>
            </a:r>
          </a:p>
          <a:p>
            <a:r>
              <a:rPr lang="en-US" dirty="0" smtClean="0"/>
              <a:t>We’ve wrapped up our discussion</a:t>
            </a:r>
            <a:r>
              <a:rPr lang="en-US" baseline="0" dirty="0" smtClean="0"/>
              <a:t> on simd-enabled functions. Please t</a:t>
            </a:r>
            <a:r>
              <a:rPr lang="en-US" dirty="0" smtClean="0"/>
              <a:t>ake</a:t>
            </a:r>
            <a:r>
              <a:rPr lang="en-US" baseline="0" dirty="0" smtClean="0"/>
              <a:t> a few minutes now to watch the next video in our series on pragma SIMD</a:t>
            </a:r>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altLang="zh-CN" dirty="0" smtClean="0">
                <a:latin typeface="Verdana" charset="0"/>
                <a:ea typeface="MS PGothic" charset="0"/>
              </a:rPr>
              <a:t>At a high level this is one kind of example that could be vectorized</a:t>
            </a:r>
            <a:r>
              <a:rPr lang="en-US" altLang="zh-CN" baseline="0" dirty="0" smtClean="0">
                <a:latin typeface="Verdana" charset="0"/>
                <a:ea typeface="MS PGothic" charset="0"/>
              </a:rPr>
              <a:t> with SIMD that might not be vectorized with auto-vectorization.</a:t>
            </a:r>
          </a:p>
          <a:p>
            <a:endParaRPr lang="en-US" altLang="zh-CN" baseline="0" dirty="0" smtClean="0">
              <a:latin typeface="Verdana" charset="0"/>
              <a:ea typeface="MS PGothic" charset="0"/>
            </a:endParaRPr>
          </a:p>
          <a:p>
            <a:r>
              <a:rPr lang="en-US" altLang="zh-CN" baseline="0" dirty="0" smtClean="0">
                <a:latin typeface="Verdana" charset="0"/>
                <a:ea typeface="MS PGothic" charset="0"/>
              </a:rPr>
              <a:t>This is a loop which cannot be auto-vectorized by compiler in the absence of any pragmas/clauses just using runtime overlap checks inserted by the compiler  </a:t>
            </a:r>
          </a:p>
          <a:p>
            <a:endParaRPr lang="en-US" altLang="zh-CN" baseline="0" dirty="0" smtClean="0">
              <a:latin typeface="Verdana" charset="0"/>
              <a:ea typeface="MS PGothic" charset="0"/>
            </a:endParaRPr>
          </a:p>
          <a:p>
            <a:r>
              <a:rPr lang="en-US" altLang="zh-CN" sz="1200" dirty="0" smtClean="0">
                <a:ea typeface="宋体" charset="0"/>
                <a:cs typeface="宋体" charset="0"/>
              </a:rPr>
              <a:t>Without SIMD directive, vectorization may fail since there may be too many pointer references to do a run-time check for overlapping array</a:t>
            </a:r>
            <a:r>
              <a:rPr lang="en-US" altLang="zh-CN" sz="1200" baseline="0" dirty="0" smtClean="0">
                <a:ea typeface="宋体" charset="0"/>
                <a:cs typeface="宋体" charset="0"/>
              </a:rPr>
              <a:t> accesses</a:t>
            </a:r>
          </a:p>
          <a:p>
            <a:endParaRPr lang="en-US" altLang="zh-CN" sz="1200" baseline="0" dirty="0" smtClean="0">
              <a:ea typeface="宋体" charset="0"/>
            </a:endParaRPr>
          </a:p>
          <a:p>
            <a:r>
              <a:rPr lang="en-US" altLang="zh-CN" sz="1200" baseline="0" dirty="0" smtClean="0">
                <a:ea typeface="宋体" charset="0"/>
              </a:rPr>
              <a:t>But with the SIMD pragma, the developer is asserting to the compiler that we know the usage model of these arrays and that we can assert that arrays </a:t>
            </a:r>
            <a:r>
              <a:rPr lang="en-US" altLang="zh-CN" sz="1200" baseline="0" dirty="0" err="1" smtClean="0">
                <a:ea typeface="宋体" charset="0"/>
              </a:rPr>
              <a:t>a,b,c,d,e</a:t>
            </a:r>
            <a:r>
              <a:rPr lang="en-US" altLang="zh-CN" sz="1200" baseline="0" dirty="0" smtClean="0">
                <a:ea typeface="宋体" charset="0"/>
              </a:rPr>
              <a:t> are all independent. Later on we will look at modifier clauses that can be added to pragma </a:t>
            </a:r>
            <a:r>
              <a:rPr lang="en-US" altLang="zh-CN" sz="1200" baseline="0" dirty="0" err="1" smtClean="0">
                <a:ea typeface="宋体" charset="0"/>
              </a:rPr>
              <a:t>simd</a:t>
            </a:r>
            <a:r>
              <a:rPr lang="en-US" altLang="zh-CN" sz="1200" baseline="0" dirty="0" smtClean="0">
                <a:ea typeface="宋体" charset="0"/>
              </a:rPr>
              <a:t> to explicitly control vector characteristics of loops and data usage.</a:t>
            </a:r>
            <a:endParaRPr lang="en-GB" altLang="zh-CN" sz="1200" dirty="0" smtClean="0"/>
          </a:p>
          <a:p>
            <a:endParaRPr lang="en-US" altLang="zh-CN" dirty="0" smtClean="0">
              <a:latin typeface="Verdana" charset="0"/>
              <a:ea typeface="MS PGothic" charset="0"/>
            </a:endParaRPr>
          </a:p>
          <a:p>
            <a:endParaRPr lang="en-US" altLang="zh-CN" dirty="0" smtClean="0">
              <a:latin typeface="Verdana" charset="0"/>
              <a:ea typeface="MS PGothic" charset="0"/>
            </a:endParaRPr>
          </a:p>
          <a:p>
            <a:r>
              <a:rPr lang="en-US" altLang="zh-CN" dirty="0" smtClean="0">
                <a:latin typeface="Verdana" charset="0"/>
                <a:ea typeface="MS PGothic" charset="0"/>
              </a:rPr>
              <a:t>[Background]</a:t>
            </a:r>
          </a:p>
          <a:p>
            <a:r>
              <a:rPr lang="en-US" altLang="zh-CN" dirty="0" smtClean="0">
                <a:latin typeface="Verdana" charset="0"/>
                <a:ea typeface="MS PGothic" charset="0"/>
              </a:rPr>
              <a:t>Depending </a:t>
            </a:r>
            <a:r>
              <a:rPr lang="en-US" altLang="zh-CN" dirty="0">
                <a:latin typeface="Verdana" charset="0"/>
                <a:ea typeface="MS PGothic" charset="0"/>
              </a:rPr>
              <a:t>on compiler version, this example might not work at all as described here since the compiler wants to be told explicitly, that the arguments don’t overlap ( e.g. by using </a:t>
            </a:r>
            <a:r>
              <a:rPr lang="en-US" altLang="zh-CN" dirty="0" smtClean="0">
                <a:latin typeface="Verdana" charset="0"/>
                <a:ea typeface="MS PGothic" charset="0"/>
              </a:rPr>
              <a:t>restrict </a:t>
            </a:r>
            <a:r>
              <a:rPr lang="en-US" altLang="zh-CN" dirty="0">
                <a:latin typeface="Verdana" charset="0"/>
                <a:ea typeface="MS PGothic" charset="0"/>
              </a:rPr>
              <a:t>keyword or a switch like –</a:t>
            </a:r>
            <a:r>
              <a:rPr lang="en-US" altLang="zh-CN" dirty="0" err="1">
                <a:latin typeface="Verdana" charset="0"/>
                <a:ea typeface="MS PGothic" charset="0"/>
              </a:rPr>
              <a:t>fno</a:t>
            </a:r>
            <a:r>
              <a:rPr lang="en-US" altLang="zh-CN" dirty="0">
                <a:latin typeface="Verdana" charset="0"/>
                <a:ea typeface="MS PGothic" charset="0"/>
              </a:rPr>
              <a:t>-alias / -</a:t>
            </a:r>
            <a:r>
              <a:rPr lang="en-US" altLang="zh-CN" dirty="0" err="1">
                <a:latin typeface="Verdana" charset="0"/>
                <a:ea typeface="MS PGothic" charset="0"/>
              </a:rPr>
              <a:t>fargument-noalias</a:t>
            </a:r>
            <a:r>
              <a:rPr lang="en-US" altLang="zh-CN" dirty="0">
                <a:latin typeface="Verdana" charset="0"/>
                <a:ea typeface="MS PGothic" charset="0"/>
              </a:rPr>
              <a:t> etc. </a:t>
            </a:r>
            <a:br>
              <a:rPr lang="en-US" altLang="zh-CN" dirty="0">
                <a:latin typeface="Verdana" charset="0"/>
                <a:ea typeface="MS PGothic" charset="0"/>
              </a:rPr>
            </a:br>
            <a:r>
              <a:rPr lang="en-US" altLang="zh-CN" dirty="0">
                <a:latin typeface="Verdana" charset="0"/>
                <a:ea typeface="MS PGothic" charset="0"/>
              </a:rPr>
              <a:t>The sample was taken from an compiler engineering talk about this “SIMD Directive” feature but it probably should be replaced by a better one !</a:t>
            </a:r>
          </a:p>
          <a:p>
            <a:endParaRPr lang="en-US" altLang="zh-CN" dirty="0">
              <a:latin typeface="Verdana" charset="0"/>
              <a:ea typeface="MS PGothic" charset="0"/>
            </a:endParaRPr>
          </a:p>
          <a:p>
            <a:endParaRPr lang="en-GB" altLang="zh-CN" dirty="0">
              <a:latin typeface="Verdana" charset="0"/>
              <a:ea typeface="MS PGothic" charset="0"/>
            </a:endParaRP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697" eaLnBrk="0" hangingPunct="0">
              <a:defRPr sz="2000">
                <a:solidFill>
                  <a:schemeClr val="tx1"/>
                </a:solidFill>
                <a:latin typeface="Verdana" charset="0"/>
                <a:ea typeface="ＭＳ Ｐゴシック" charset="0"/>
                <a:cs typeface="ＭＳ Ｐゴシック" charset="0"/>
              </a:defRPr>
            </a:lvl1pPr>
            <a:lvl2pPr marL="742918" indent="-285738" defTabSz="947697" eaLnBrk="0" hangingPunct="0">
              <a:defRPr sz="2000">
                <a:solidFill>
                  <a:schemeClr val="tx1"/>
                </a:solidFill>
                <a:latin typeface="Verdana" charset="0"/>
                <a:ea typeface="ＭＳ Ｐゴシック" charset="0"/>
              </a:defRPr>
            </a:lvl2pPr>
            <a:lvl3pPr marL="1142951" indent="-228590" defTabSz="947697" eaLnBrk="0" hangingPunct="0">
              <a:defRPr sz="2000">
                <a:solidFill>
                  <a:schemeClr val="tx1"/>
                </a:solidFill>
                <a:latin typeface="Verdana" charset="0"/>
                <a:ea typeface="ＭＳ Ｐゴシック" charset="0"/>
              </a:defRPr>
            </a:lvl3pPr>
            <a:lvl4pPr marL="1600132" indent="-228590" defTabSz="947697" eaLnBrk="0" hangingPunct="0">
              <a:defRPr sz="2000">
                <a:solidFill>
                  <a:schemeClr val="tx1"/>
                </a:solidFill>
                <a:latin typeface="Verdana" charset="0"/>
                <a:ea typeface="ＭＳ Ｐゴシック" charset="0"/>
              </a:defRPr>
            </a:lvl4pPr>
            <a:lvl5pPr marL="2057312" indent="-228590" defTabSz="947697" eaLnBrk="0" hangingPunct="0">
              <a:defRPr sz="2000">
                <a:solidFill>
                  <a:schemeClr val="tx1"/>
                </a:solidFill>
                <a:latin typeface="Verdana" charset="0"/>
                <a:ea typeface="ＭＳ Ｐゴシック" charset="0"/>
              </a:defRPr>
            </a:lvl5pPr>
            <a:lvl6pPr marL="2514492" indent="-228590" algn="ctr" defTabSz="947697" eaLnBrk="0" fontAlgn="base" hangingPunct="0">
              <a:spcBef>
                <a:spcPct val="0"/>
              </a:spcBef>
              <a:spcAft>
                <a:spcPct val="0"/>
              </a:spcAft>
              <a:defRPr sz="2000">
                <a:solidFill>
                  <a:schemeClr val="tx1"/>
                </a:solidFill>
                <a:latin typeface="Verdana" charset="0"/>
                <a:ea typeface="ＭＳ Ｐゴシック" charset="0"/>
              </a:defRPr>
            </a:lvl6pPr>
            <a:lvl7pPr marL="2971673" indent="-228590" algn="ctr" defTabSz="947697" eaLnBrk="0" fontAlgn="base" hangingPunct="0">
              <a:spcBef>
                <a:spcPct val="0"/>
              </a:spcBef>
              <a:spcAft>
                <a:spcPct val="0"/>
              </a:spcAft>
              <a:defRPr sz="2000">
                <a:solidFill>
                  <a:schemeClr val="tx1"/>
                </a:solidFill>
                <a:latin typeface="Verdana" charset="0"/>
                <a:ea typeface="ＭＳ Ｐゴシック" charset="0"/>
              </a:defRPr>
            </a:lvl7pPr>
            <a:lvl8pPr marL="3428853" indent="-228590" algn="ctr" defTabSz="947697" eaLnBrk="0" fontAlgn="base" hangingPunct="0">
              <a:spcBef>
                <a:spcPct val="0"/>
              </a:spcBef>
              <a:spcAft>
                <a:spcPct val="0"/>
              </a:spcAft>
              <a:defRPr sz="2000">
                <a:solidFill>
                  <a:schemeClr val="tx1"/>
                </a:solidFill>
                <a:latin typeface="Verdana" charset="0"/>
                <a:ea typeface="ＭＳ Ｐゴシック" charset="0"/>
              </a:defRPr>
            </a:lvl8pPr>
            <a:lvl9pPr marL="3886034" indent="-228590" algn="ctr" defTabSz="947697" eaLnBrk="0" fontAlgn="base" hangingPunct="0">
              <a:spcBef>
                <a:spcPct val="0"/>
              </a:spcBef>
              <a:spcAft>
                <a:spcPct val="0"/>
              </a:spcAft>
              <a:defRPr sz="2000">
                <a:solidFill>
                  <a:schemeClr val="tx1"/>
                </a:solidFill>
                <a:latin typeface="Verdana" charset="0"/>
                <a:ea typeface="ＭＳ Ｐゴシック" charset="0"/>
              </a:defRPr>
            </a:lvl9pPr>
          </a:lstStyle>
          <a:p>
            <a:fld id="{37AB4D88-8945-0742-9B69-E6AB0D65A7C6}" type="slidenum">
              <a:rPr lang="en-US" altLang="zh-CN" sz="1200">
                <a:ea typeface="宋体" charset="0"/>
                <a:cs typeface="宋体" charset="0"/>
              </a:rPr>
              <a:pPr/>
              <a:t>58</a:t>
            </a:fld>
            <a:endParaRPr lang="en-US" altLang="zh-CN" sz="1200" dirty="0">
              <a:ea typeface="宋体" charset="0"/>
              <a:cs typeface="宋体"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baseline="0" dirty="0" smtClean="0"/>
              <a:t>The trouble with relying on auto-vectorization is that it is limited to the serial semantics of the language.  You really have no way as a developer to express to the compiler what you know about the code.  Your </a:t>
            </a:r>
            <a:r>
              <a:rPr lang="en-US" baseline="0" dirty="0" err="1" smtClean="0"/>
              <a:t>apriori</a:t>
            </a:r>
            <a:r>
              <a:rPr lang="en-US" baseline="0" dirty="0" smtClean="0"/>
              <a:t> </a:t>
            </a:r>
            <a:r>
              <a:rPr lang="en-US" baseline="0" dirty="0" err="1" smtClean="0"/>
              <a:t>knowdge</a:t>
            </a:r>
            <a:r>
              <a:rPr lang="en-US" baseline="0" dirty="0" smtClean="0"/>
              <a:t> as a developer cannot be conveyed as to whether or not *p is loop invariant, or whether A,B, or C are loop invariant.  You have limited ability to express whether A is aliased w B or C or sum. The compiler is also forced to be conservative because a store to A[</a:t>
            </a:r>
            <a:r>
              <a:rPr lang="en-US" baseline="0" dirty="0" err="1" smtClean="0"/>
              <a:t>i</a:t>
            </a:r>
            <a:r>
              <a:rPr lang="en-US" baseline="0" dirty="0" smtClean="0"/>
              <a:t>] could potentially change *p</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solidFill>
                  <a:srgbClr val="1F497D"/>
                </a:solidFill>
              </a:rPr>
              <a:t>Auto vectorization is limited by the language rules: </a:t>
            </a:r>
            <a:br>
              <a:rPr lang="en-US" b="1" dirty="0" smtClean="0">
                <a:solidFill>
                  <a:srgbClr val="1F497D"/>
                </a:solidFill>
              </a:rPr>
            </a:br>
            <a:r>
              <a:rPr lang="en-US" b="1" dirty="0" smtClean="0">
                <a:solidFill>
                  <a:srgbClr val="1F497D"/>
                </a:solidFill>
              </a:rPr>
              <a:t>you can’t say what you mean!</a:t>
            </a:r>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59</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1B843900-BA5E-4ED7-88B0-297DF20E291A}" type="slidenum">
              <a:rPr lang="en-US" altLang="zh-CN" sz="1100">
                <a:latin typeface="Arial" charset="0"/>
              </a:rPr>
              <a:pPr algn="r" eaLnBrk="1" hangingPunct="1"/>
              <a:t>6</a:t>
            </a:fld>
            <a:endParaRPr lang="en-US" altLang="zh-CN" sz="1100">
              <a:latin typeface="Arial" charset="0"/>
            </a:endParaRPr>
          </a:p>
        </p:txBody>
      </p:sp>
      <p:sp>
        <p:nvSpPr>
          <p:cNvPr id="177155" name="Rectangle 2"/>
          <p:cNvSpPr>
            <a:spLocks noGrp="1" noRot="1" noChangeAspect="1" noChangeArrowheads="1" noTextEdit="1"/>
          </p:cNvSpPr>
          <p:nvPr>
            <p:ph type="sldImg"/>
          </p:nvPr>
        </p:nvSpPr>
        <p:spPr>
          <a:xfrm>
            <a:off x="1123950" y="879475"/>
            <a:ext cx="4725988" cy="3544888"/>
          </a:xfrm>
          <a:ln/>
        </p:spPr>
      </p:sp>
      <p:sp>
        <p:nvSpPr>
          <p:cNvPr id="177156"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7715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Verdana" pitchFamily="34" charset="0"/>
                <a:ea typeface="MS PGothic" pitchFamily="34" charset="-128"/>
                <a:cs typeface="ＭＳ Ｐゴシック" charset="-128"/>
              </a:rPr>
              <a:t>So how should a developer think about this explicit vector programming paradigm?</a:t>
            </a:r>
            <a:r>
              <a:rPr lang="en-US" sz="1200" kern="1200" baseline="0" dirty="0" smtClean="0">
                <a:solidFill>
                  <a:schemeClr val="tx1"/>
                </a:solidFill>
                <a:latin typeface="Verdana" pitchFamily="34" charset="0"/>
                <a:ea typeface="MS PGothic" pitchFamily="34" charset="-128"/>
                <a:cs typeface="ＭＳ Ｐゴシック" charset="-128"/>
              </a:rPr>
              <a:t> The short answer is to think of it in an analogous way to threaded programming as is done in OpenMP.</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Verdana" pitchFamily="34" charset="0"/>
              <a:ea typeface="MS PGothic" pitchFamily="34" charset="-128"/>
              <a:cs typeface="ＭＳ Ｐゴシック"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Verdana" pitchFamily="34" charset="0"/>
                <a:ea typeface="MS PGothic" pitchFamily="34" charset="-128"/>
                <a:cs typeface="ＭＳ Ｐゴシック" charset="-128"/>
              </a:rPr>
              <a:t>For several years now explicit parallel programming  was widely embraced by programmers to effectively exploit performance with increasing core count.  Now it’s time to also exploit explicit vector programming.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Verdana" pitchFamily="34" charset="0"/>
              <a:ea typeface="MS PGothic" pitchFamily="3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With new Intel products</a:t>
            </a:r>
            <a:r>
              <a:rPr lang="en-US" baseline="0" dirty="0" smtClean="0"/>
              <a:t> spanning Graphics processing, traditional CPUs, co-processors, there is a need for a programming model that a developer can use across any number of platforms and which can take full advantage of the underlying hardware, including multiple cores and increasing vector widths.</a:t>
            </a:r>
            <a:r>
              <a:rPr lang="en-US" dirty="0" smtClean="0"/>
              <a:t> What we will be describing</a:t>
            </a:r>
            <a:r>
              <a:rPr lang="en-US" baseline="0" dirty="0" smtClean="0"/>
              <a:t> in this series are explicit vector programming capabilities that are working their way into compilers, such as the Intel compiler and GCC and LLVM and into standards such as OpenMP 4.0.  </a:t>
            </a:r>
          </a:p>
          <a:p>
            <a:endParaRPr lang="en-US" baseline="0" dirty="0" smtClean="0"/>
          </a:p>
          <a:p>
            <a:r>
              <a:rPr lang="en-US" baseline="0" dirty="0" smtClean="0"/>
              <a:t>In a nutshell, you can think of explicit vector programming as being to compiler auto vectorization, what OpenMP threaded programming has been to compiler auto parallelization. </a:t>
            </a:r>
          </a:p>
          <a:p>
            <a:endParaRPr lang="en-US" baseline="0" dirty="0" smtClean="0"/>
          </a:p>
          <a:p>
            <a:r>
              <a:rPr lang="en-US" baseline="0" dirty="0" smtClean="0"/>
              <a:t>Just as a developer would want to take explicit control over the parallelization opportunities in an application using OpenMP rather than relying on auto parallelization, so to a developer would want to take explicit control over the vectorization opportunities using explicit vector methods rather than relying on auto vectorization.</a:t>
            </a:r>
          </a:p>
          <a:p>
            <a:endParaRPr lang="en-US" baseline="0" dirty="0" smtClean="0"/>
          </a:p>
          <a:p>
            <a:r>
              <a:rPr lang="en-US" baseline="0" dirty="0" smtClean="0"/>
              <a:t>[Click]</a:t>
            </a:r>
          </a:p>
          <a:p>
            <a:r>
              <a:rPr lang="en-US" baseline="0" dirty="0" smtClean="0"/>
              <a:t>So what are the main components of explicit vector programming? These three components: Cilk Plus Array notation, simd-enabled functions formerly known as elemental functions, and  Pragma simd. We will be exploring each of these components in greater depth in future videos in this series.</a:t>
            </a:r>
          </a:p>
          <a:p>
            <a:endParaRPr lang="en-US" baseline="0" dirty="0" smtClean="0"/>
          </a:p>
          <a:p>
            <a:pPr marL="0" lvl="0" indent="0" algn="l" eaLnBrk="0" hangingPunct="0">
              <a:spcBef>
                <a:spcPct val="20000"/>
              </a:spcBef>
              <a:buFontTx/>
              <a:buNone/>
              <a:defRPr/>
            </a:pPr>
            <a:r>
              <a:rPr lang="en-US" altLang="zh-CN" sz="1200" kern="1200" baseline="0" noProof="0" dirty="0" smtClean="0">
                <a:solidFill>
                  <a:schemeClr val="tx1"/>
                </a:solidFill>
                <a:latin typeface="Verdana" pitchFamily="34" charset="0"/>
                <a:ea typeface="MS PGothic" pitchFamily="34" charset="-128"/>
                <a:cs typeface="ＭＳ Ｐゴシック" charset="-128"/>
              </a:rPr>
              <a:t>So what is the key message?  </a:t>
            </a:r>
            <a:r>
              <a:rPr kumimoji="0" lang="en-US" altLang="zh-CN" sz="1200" b="0" i="0" u="none" strike="noStrike" kern="0" cap="none" spc="0" normalizeH="0" baseline="0" noProof="0" dirty="0" smtClean="0">
                <a:ln>
                  <a:noFill/>
                </a:ln>
                <a:solidFill>
                  <a:schemeClr val="tx1"/>
                </a:solidFill>
                <a:effectLst/>
                <a:uLnTx/>
                <a:uFillTx/>
                <a:latin typeface="Verdana" pitchFamily="34" charset="0"/>
                <a:ea typeface="MS PGothic" pitchFamily="34" charset="-128"/>
                <a:cs typeface="ＭＳ Ｐゴシック" charset="-128"/>
              </a:rPr>
              <a:t>Explore explicit vector programming now </a:t>
            </a:r>
            <a:r>
              <a:rPr lang="en-US" sz="1200" dirty="0" smtClean="0"/>
              <a:t>to enable the potential performance in your application</a:t>
            </a:r>
            <a:endParaRPr kumimoji="0" lang="en-US" altLang="zh-CN" sz="1200" b="0" i="0" u="none" strike="noStrike" kern="0" cap="none" spc="0" normalizeH="0" baseline="0" noProof="0" dirty="0" smtClean="0">
              <a:ln>
                <a:noFill/>
              </a:ln>
              <a:solidFill>
                <a:schemeClr val="tx1"/>
              </a:solidFill>
              <a:effectLst/>
              <a:uLnTx/>
              <a:uFillTx/>
              <a:latin typeface="Verdana" pitchFamily="34" charset="0"/>
              <a:ea typeface="MS PGothic" pitchFamily="34" charset="-128"/>
              <a:cs typeface="ＭＳ Ｐゴシック" charset="-128"/>
            </a:endParaRPr>
          </a:p>
          <a:p>
            <a:endParaRPr lang="en-US" sz="1200" kern="1200" baseline="0" dirty="0" smtClean="0">
              <a:solidFill>
                <a:schemeClr val="tx1"/>
              </a:solidFill>
              <a:latin typeface="Verdana" pitchFamily="34" charset="0"/>
              <a:ea typeface="MS PGothic" pitchFamily="34" charset="-128"/>
              <a:cs typeface="ＭＳ Ｐゴシック" charset="-128"/>
            </a:endParaRPr>
          </a:p>
          <a:p>
            <a:endParaRPr lang="en-US" baseline="0" dirty="0" smtClean="0"/>
          </a:p>
          <a:p>
            <a:endParaRPr lang="en-US" baseline="0" dirty="0" smtClean="0"/>
          </a:p>
          <a:p>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explicit vector programming effort here afforded by #pragma SIMD , allows the developer to assert known information about the code, the memory access, and use of data. </a:t>
            </a:r>
            <a:r>
              <a:rPr lang="en-US" sz="1200" kern="1200" baseline="0" dirty="0" smtClean="0">
                <a:solidFill>
                  <a:schemeClr val="tx1"/>
                </a:solidFill>
                <a:latin typeface="Verdana" pitchFamily="34" charset="0"/>
                <a:ea typeface="MS PGothic" pitchFamily="34" charset="-128"/>
              </a:rPr>
              <a:t> T</a:t>
            </a:r>
            <a:r>
              <a:rPr lang="en-US" sz="1200" kern="1200" dirty="0" smtClean="0">
                <a:solidFill>
                  <a:schemeClr val="tx1"/>
                </a:solidFill>
                <a:latin typeface="Verdana" pitchFamily="34" charset="0"/>
                <a:ea typeface="MS PGothic" pitchFamily="34" charset="-128"/>
                <a:cs typeface="ＭＳ Ｐゴシック" charset="-128"/>
              </a:rPr>
              <a:t>he programmer is asserting the truth of these heuristics, so the complier can just treat them as being satisfied and that it is OK to vectorize, even if one of the assertions is incorrect.</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For example, by using the </a:t>
            </a:r>
            <a:r>
              <a:rPr lang="en-US" altLang="zh-CN" sz="1200" b="1" dirty="0" smtClean="0">
                <a:solidFill>
                  <a:srgbClr val="FF5C00"/>
                </a:solidFill>
                <a:latin typeface="Courier New" pitchFamily="49" charset="0"/>
                <a:ea typeface="宋体" charset="-122"/>
                <a:cs typeface="Courier New" pitchFamily="49" charset="0"/>
              </a:rPr>
              <a:t>#pragma </a:t>
            </a:r>
            <a:r>
              <a:rPr lang="en-US" altLang="zh-CN" sz="1200" b="1" dirty="0" err="1" smtClean="0">
                <a:solidFill>
                  <a:srgbClr val="FF5C00"/>
                </a:solidFill>
                <a:latin typeface="Courier New" pitchFamily="49" charset="0"/>
                <a:ea typeface="宋体" charset="-122"/>
                <a:cs typeface="Courier New" pitchFamily="49" charset="0"/>
              </a:rPr>
              <a:t>simd</a:t>
            </a:r>
            <a:r>
              <a:rPr lang="en-US" altLang="zh-CN" sz="1200" b="1" dirty="0" smtClean="0">
                <a:solidFill>
                  <a:srgbClr val="FF5C00"/>
                </a:solidFill>
                <a:latin typeface="Courier New" pitchFamily="49" charset="0"/>
                <a:ea typeface="宋体" charset="-122"/>
                <a:cs typeface="Courier New" pitchFamily="49" charset="0"/>
              </a:rPr>
              <a:t> reduction(+:sum)</a:t>
            </a:r>
            <a:r>
              <a:rPr lang="en-US" altLang="zh-CN" sz="1200" b="1" baseline="0" dirty="0" smtClean="0">
                <a:solidFill>
                  <a:srgbClr val="FF5C00"/>
                </a:solidFill>
                <a:latin typeface="Courier New" pitchFamily="49" charset="0"/>
                <a:ea typeface="宋体" charset="-122"/>
                <a:cs typeface="Courier New" pitchFamily="49" charset="0"/>
              </a:rPr>
              <a:t> </a:t>
            </a:r>
            <a:r>
              <a:rPr lang="en-US" altLang="zh-CN" sz="1200" kern="1200" baseline="0" dirty="0" smtClean="0">
                <a:solidFill>
                  <a:schemeClr val="tx1"/>
                </a:solidFill>
                <a:latin typeface="Verdana" pitchFamily="34" charset="0"/>
                <a:ea typeface="MS PGothic" pitchFamily="34" charset="-128"/>
                <a:cs typeface="ＭＳ Ｐゴシック" charset="-128"/>
              </a:rPr>
              <a:t>clause</a:t>
            </a:r>
            <a:r>
              <a:rPr lang="en-US" sz="1200" kern="1200" baseline="0" dirty="0" smtClean="0">
                <a:solidFill>
                  <a:schemeClr val="tx1"/>
                </a:solidFill>
                <a:latin typeface="Verdana" pitchFamily="34" charset="0"/>
                <a:ea typeface="MS PGothic" pitchFamily="34" charset="-128"/>
                <a:cs typeface="ＭＳ Ｐゴシック" charset="-128"/>
              </a:rPr>
              <a:t>:</a:t>
            </a:r>
          </a:p>
          <a:p>
            <a:r>
              <a:rPr lang="en-US" sz="1200" kern="1200" dirty="0" smtClean="0">
                <a:solidFill>
                  <a:schemeClr val="tx1"/>
                </a:solidFill>
                <a:latin typeface="Verdana" pitchFamily="34" charset="0"/>
                <a:ea typeface="MS PGothic" pitchFamily="34" charset="-128"/>
                <a:cs typeface="ＭＳ Ｐゴシック" charset="-128"/>
              </a:rPr>
              <a:t>We are asserting that the loop is </a:t>
            </a:r>
            <a:r>
              <a:rPr lang="en-US" sz="1200" kern="1200" dirty="0" err="1" smtClean="0">
                <a:solidFill>
                  <a:schemeClr val="tx1"/>
                </a:solidFill>
                <a:latin typeface="Verdana" pitchFamily="34" charset="0"/>
                <a:ea typeface="MS PGothic" pitchFamily="34" charset="-128"/>
                <a:cs typeface="ＭＳ Ｐゴシック" charset="-128"/>
              </a:rPr>
              <a:t>vectorizable</a:t>
            </a:r>
            <a:r>
              <a:rPr lang="en-US" sz="1200" kern="1200" baseline="0" dirty="0" smtClean="0">
                <a:solidFill>
                  <a:schemeClr val="tx1"/>
                </a:solidFill>
                <a:latin typeface="Verdana" pitchFamily="34" charset="0"/>
                <a:ea typeface="MS PGothic" pitchFamily="34" charset="-128"/>
                <a:cs typeface="ＭＳ Ｐゴシック" charset="-128"/>
              </a:rPr>
              <a:t> which means that</a:t>
            </a:r>
            <a:r>
              <a:rPr lang="en-US" sz="1200" i="1" dirty="0" smtClean="0"/>
              <a:t>*p</a:t>
            </a:r>
            <a:r>
              <a:rPr lang="en-US" sz="1200" dirty="0" smtClean="0"/>
              <a:t> will be considered</a:t>
            </a:r>
            <a:r>
              <a:rPr lang="en-US" sz="1200" baseline="0" dirty="0" smtClean="0"/>
              <a:t> </a:t>
            </a:r>
            <a:r>
              <a:rPr lang="en-US" sz="1200" dirty="0" smtClean="0"/>
              <a:t>loop invariant by the compiler</a:t>
            </a:r>
          </a:p>
          <a:p>
            <a:r>
              <a:rPr lang="en-US" sz="1200" i="1" dirty="0" smtClean="0"/>
              <a:t>A[]</a:t>
            </a:r>
            <a:r>
              <a:rPr lang="en-US" sz="1200" dirty="0" smtClean="0"/>
              <a:t> not aliased with </a:t>
            </a:r>
            <a:r>
              <a:rPr lang="en-US" sz="1200" i="1" dirty="0" smtClean="0"/>
              <a:t>B[]</a:t>
            </a:r>
            <a:r>
              <a:rPr lang="en-US" sz="1200" dirty="0" smtClean="0"/>
              <a:t>, </a:t>
            </a:r>
            <a:r>
              <a:rPr lang="en-US" sz="1200" i="1" dirty="0" smtClean="0"/>
              <a:t>C[]</a:t>
            </a:r>
            <a:r>
              <a:rPr lang="en-US" sz="1200" dirty="0" smtClean="0"/>
              <a:t> and </a:t>
            </a:r>
            <a:r>
              <a:rPr lang="en-US" sz="1200" i="1" dirty="0" smtClean="0"/>
              <a:t>sum</a:t>
            </a:r>
            <a:endParaRPr lang="en-US" sz="1200" dirty="0" smtClean="0"/>
          </a:p>
          <a:p>
            <a:r>
              <a:rPr lang="en-US" sz="1200" i="1" dirty="0" smtClean="0"/>
              <a:t>sum</a:t>
            </a:r>
            <a:r>
              <a:rPr lang="en-US" sz="1200" dirty="0" smtClean="0"/>
              <a:t> not aliased with </a:t>
            </a:r>
            <a:r>
              <a:rPr lang="en-US" sz="1200" i="1" dirty="0" smtClean="0"/>
              <a:t>B[]</a:t>
            </a:r>
            <a:r>
              <a:rPr lang="en-US" sz="1200" dirty="0" smtClean="0"/>
              <a:t> and </a:t>
            </a:r>
            <a:r>
              <a:rPr lang="en-US" sz="1200" i="1" dirty="0" smtClean="0"/>
              <a:t>C[] </a:t>
            </a:r>
            <a:r>
              <a:rPr lang="en-US" sz="1200" i="0" dirty="0" smtClean="0"/>
              <a:t>and is in fact a reduction with the </a:t>
            </a:r>
            <a:r>
              <a:rPr lang="en-US" sz="1200" i="1" dirty="0" smtClean="0"/>
              <a:t>+</a:t>
            </a:r>
            <a:r>
              <a:rPr lang="en-US" sz="1200" dirty="0" smtClean="0"/>
              <a:t> operator.</a:t>
            </a:r>
            <a:r>
              <a:rPr lang="en-US" sz="1200" baseline="0" dirty="0" smtClean="0"/>
              <a:t> This also means that the + operator will be treated as an </a:t>
            </a:r>
            <a:r>
              <a:rPr lang="en-US" sz="1200" dirty="0" smtClean="0"/>
              <a:t>associative operation meaning that the compiler can reorder for better vectorization</a:t>
            </a:r>
          </a:p>
          <a:p>
            <a:r>
              <a:rPr lang="en-US" sz="1200" dirty="0" smtClean="0"/>
              <a:t>All</a:t>
            </a:r>
            <a:r>
              <a:rPr lang="en-US" sz="1200" baseline="0" dirty="0" smtClean="0"/>
              <a:t> this taken together means that v</a:t>
            </a:r>
            <a:r>
              <a:rPr lang="en-US" sz="1200" dirty="0" smtClean="0"/>
              <a:t>ectorized code is generated even if efficiency heuristic does not indicate a gain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next effect is that we can express to the compiler what we mean.</a:t>
            </a:r>
          </a:p>
          <a:p>
            <a:r>
              <a:rPr lang="en-US" b="1" dirty="0" smtClean="0">
                <a:solidFill>
                  <a:srgbClr val="1F497D"/>
                </a:solidFill>
              </a:rPr>
              <a:t>Explicit vector programming lets you express what you mean!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60</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altLang="zh-CN" dirty="0" smtClean="0">
                <a:latin typeface="Verdana" charset="0"/>
                <a:ea typeface="MS PGothic" charset="0"/>
              </a:rPr>
              <a:t>So how does a developer use the </a:t>
            </a:r>
            <a:r>
              <a:rPr lang="en-US" altLang="zh-CN" dirty="0" err="1" smtClean="0">
                <a:latin typeface="Verdana" charset="0"/>
                <a:ea typeface="MS PGothic" charset="0"/>
              </a:rPr>
              <a:t>simd</a:t>
            </a:r>
            <a:r>
              <a:rPr lang="en-US" altLang="zh-CN" dirty="0" smtClean="0">
                <a:latin typeface="Verdana" charset="0"/>
                <a:ea typeface="MS PGothic" charset="0"/>
              </a:rPr>
              <a:t> directive?</a:t>
            </a:r>
          </a:p>
          <a:p>
            <a:endParaRPr lang="en-US" altLang="zh-CN" dirty="0" smtClean="0">
              <a:latin typeface="Verdana" charset="0"/>
              <a:ea typeface="MS PGothic" charset="0"/>
            </a:endParaRPr>
          </a:p>
          <a:p>
            <a:r>
              <a:rPr lang="en-US" altLang="zh-CN" dirty="0" smtClean="0">
                <a:latin typeface="Verdana" charset="0"/>
                <a:ea typeface="MS PGothic" charset="0"/>
              </a:rPr>
              <a:t>To use the </a:t>
            </a:r>
            <a:r>
              <a:rPr lang="en-US" altLang="zh-CN" dirty="0" err="1" smtClean="0">
                <a:latin typeface="Verdana" charset="0"/>
                <a:ea typeface="MS PGothic" charset="0"/>
              </a:rPr>
              <a:t>simd</a:t>
            </a:r>
            <a:r>
              <a:rPr lang="en-US" altLang="zh-CN" dirty="0" smtClean="0">
                <a:latin typeface="Verdana" charset="0"/>
                <a:ea typeface="MS PGothic" charset="0"/>
              </a:rPr>
              <a:t> </a:t>
            </a:r>
            <a:r>
              <a:rPr lang="en-US" altLang="zh-CN" dirty="0" err="1" smtClean="0">
                <a:latin typeface="Verdana" charset="0"/>
                <a:ea typeface="MS PGothic" charset="0"/>
              </a:rPr>
              <a:t>driective</a:t>
            </a:r>
            <a:r>
              <a:rPr lang="en-US" altLang="zh-CN" baseline="0" dirty="0" smtClean="0">
                <a:latin typeface="Verdana" charset="0"/>
                <a:ea typeface="MS PGothic" charset="0"/>
              </a:rPr>
              <a:t> you can either use Cilk Plus </a:t>
            </a:r>
            <a:r>
              <a:rPr lang="en-US" altLang="zh-CN" baseline="0" dirty="0" err="1" smtClean="0">
                <a:latin typeface="Verdana" charset="0"/>
                <a:ea typeface="MS PGothic" charset="0"/>
              </a:rPr>
              <a:t>simd</a:t>
            </a:r>
            <a:r>
              <a:rPr lang="en-US" altLang="zh-CN" baseline="0" dirty="0" smtClean="0">
                <a:latin typeface="Verdana" charset="0"/>
                <a:ea typeface="MS PGothic" charset="0"/>
              </a:rPr>
              <a:t> or the new OpenMP 4.0 </a:t>
            </a:r>
            <a:r>
              <a:rPr lang="en-US" altLang="zh-CN" baseline="0" dirty="0" err="1" smtClean="0">
                <a:latin typeface="Verdana" charset="0"/>
                <a:ea typeface="MS PGothic" charset="0"/>
              </a:rPr>
              <a:t>simd</a:t>
            </a:r>
            <a:r>
              <a:rPr lang="en-US" altLang="zh-CN" baseline="0" dirty="0" smtClean="0">
                <a:latin typeface="Verdana" charset="0"/>
                <a:ea typeface="MS PGothic" charset="0"/>
              </a:rPr>
              <a:t> construct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Verdana" charset="0"/>
                <a:ea typeface="MS PGothic" charset="0"/>
              </a:rPr>
              <a:t>Here is how to use the </a:t>
            </a:r>
            <a:r>
              <a:rPr lang="en-US" altLang="zh-CN" dirty="0" err="1" smtClean="0">
                <a:latin typeface="Verdana" charset="0"/>
                <a:ea typeface="MS PGothic" charset="0"/>
              </a:rPr>
              <a:t>simd</a:t>
            </a:r>
            <a:r>
              <a:rPr lang="en-US" altLang="zh-CN" dirty="0" smtClean="0">
                <a:latin typeface="Verdana" charset="0"/>
                <a:ea typeface="MS PGothic" charset="0"/>
              </a:rPr>
              <a:t> clause from either </a:t>
            </a:r>
            <a:r>
              <a:rPr lang="en-US" altLang="zh-CN" dirty="0" err="1" smtClean="0">
                <a:latin typeface="Verdana" charset="0"/>
                <a:ea typeface="MS PGothic" charset="0"/>
              </a:rPr>
              <a:t>cilk</a:t>
            </a:r>
            <a:r>
              <a:rPr lang="en-US" altLang="zh-CN" dirty="0" smtClean="0">
                <a:latin typeface="Verdana" charset="0"/>
                <a:ea typeface="MS PGothic" charset="0"/>
              </a:rPr>
              <a:t> plus or from OpenMP 4.0</a:t>
            </a:r>
          </a:p>
          <a:p>
            <a:pPr>
              <a:buFontTx/>
              <a:buNone/>
            </a:pPr>
            <a:endParaRPr lang="en-US" altLang="ja-JP" sz="1200" b="1" dirty="0" smtClean="0">
              <a:solidFill>
                <a:schemeClr val="bg2"/>
              </a:solidFill>
              <a:latin typeface="Verdana" charset="0"/>
              <a:ea typeface="MS PGothic" charset="0"/>
            </a:endParaRPr>
          </a:p>
          <a:p>
            <a:pPr>
              <a:buFontTx/>
              <a:buNone/>
            </a:pPr>
            <a:r>
              <a:rPr lang="en-US" altLang="ja-JP" sz="1200" b="1" dirty="0" smtClean="0">
                <a:solidFill>
                  <a:schemeClr val="bg2"/>
                </a:solidFill>
                <a:latin typeface="Verdana" charset="0"/>
                <a:ea typeface="MS PGothic" charset="0"/>
              </a:rPr>
              <a:t>C/C++: 	#pragma </a:t>
            </a:r>
            <a:r>
              <a:rPr lang="en-US" altLang="ja-JP" sz="1200" b="1" dirty="0" err="1" smtClean="0">
                <a:solidFill>
                  <a:schemeClr val="bg2"/>
                </a:solidFill>
                <a:latin typeface="Verdana" charset="0"/>
                <a:ea typeface="MS PGothic" charset="0"/>
              </a:rPr>
              <a:t>simd</a:t>
            </a:r>
            <a:r>
              <a:rPr lang="en-US" altLang="ja-JP" sz="1200" b="1" dirty="0" smtClean="0">
                <a:solidFill>
                  <a:schemeClr val="bg2"/>
                </a:solidFill>
                <a:latin typeface="Verdana" charset="0"/>
                <a:ea typeface="MS PGothic" charset="0"/>
              </a:rPr>
              <a:t> [clause  [,clause] …]</a:t>
            </a:r>
            <a:br>
              <a:rPr lang="en-US" altLang="ja-JP" sz="1200" b="1" dirty="0" smtClean="0">
                <a:solidFill>
                  <a:schemeClr val="bg2"/>
                </a:solidFill>
                <a:latin typeface="Verdana" charset="0"/>
                <a:ea typeface="MS PGothic" charset="0"/>
              </a:rPr>
            </a:br>
            <a:endParaRPr lang="en-US" altLang="zh-CN" dirty="0" smtClean="0">
              <a:latin typeface="Verdana" charset="0"/>
              <a:ea typeface="MS PGothic" charset="0"/>
            </a:endParaRPr>
          </a:p>
          <a:p>
            <a:r>
              <a:rPr lang="en-US" altLang="zh-CN" baseline="0" dirty="0" smtClean="0">
                <a:latin typeface="Verdana" charset="0"/>
                <a:ea typeface="MS PGothic" charset="0"/>
              </a:rPr>
              <a:t>The </a:t>
            </a:r>
            <a:r>
              <a:rPr lang="en-US" altLang="zh-CN" baseline="0" dirty="0" err="1" smtClean="0">
                <a:latin typeface="Verdana" charset="0"/>
                <a:ea typeface="MS PGothic" charset="0"/>
              </a:rPr>
              <a:t>simd</a:t>
            </a:r>
            <a:r>
              <a:rPr lang="en-US" altLang="zh-CN" baseline="0" dirty="0" smtClean="0">
                <a:latin typeface="Verdana" charset="0"/>
                <a:ea typeface="MS PGothic" charset="0"/>
              </a:rPr>
              <a:t> directive is targeted at loops. You can target either inner or outer loops with this pragma so it is not just for inner loops. It  has a short lexicon of modifying clauses that change the meaning of data usage patterns so that the compiler is better armed with the information it needs to vectorize the loop.</a:t>
            </a:r>
          </a:p>
          <a:p>
            <a:endParaRPr lang="en-US" altLang="zh-CN" dirty="0" smtClean="0">
              <a:latin typeface="Verdana" charset="0"/>
              <a:ea typeface="MS PGothic"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The developer asserts to the compiler that the following loop is suitable for </a:t>
            </a:r>
            <a:r>
              <a:rPr lang="en-US" sz="1600" dirty="0" err="1" smtClean="0"/>
              <a:t>vectorization</a:t>
            </a:r>
            <a:r>
              <a:rPr lang="en-US" sz="1600" dirty="0" smtClean="0"/>
              <a:t>. This means if the loop contains reductions the</a:t>
            </a:r>
            <a:r>
              <a:rPr lang="en-US" sz="1600" baseline="0" dirty="0" smtClean="0"/>
              <a:t> developer must specify them , if induction variables are used the developer specifies this, if variables are private to each lane this is specified to the compiler as well</a:t>
            </a:r>
            <a:endParaRPr lang="en-US" sz="160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60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Pragma </a:t>
            </a:r>
            <a:r>
              <a:rPr lang="en-US" sz="1600" dirty="0" err="1" smtClean="0"/>
              <a:t>simd</a:t>
            </a:r>
            <a:r>
              <a:rPr lang="en-US" sz="1600" dirty="0" smtClean="0"/>
              <a:t> is </a:t>
            </a:r>
            <a:r>
              <a:rPr lang="en-US" sz="1600" dirty="0" err="1" smtClean="0"/>
              <a:t>simiar</a:t>
            </a:r>
            <a:r>
              <a:rPr lang="en-US" sz="1600" dirty="0" smtClean="0"/>
              <a:t> to </a:t>
            </a:r>
            <a:r>
              <a:rPr lang="en-US" sz="1600" dirty="0" err="1" smtClean="0"/>
              <a:t>openmp</a:t>
            </a:r>
            <a:r>
              <a:rPr lang="en-US" sz="1600" baseline="0" dirty="0" smtClean="0"/>
              <a:t> clauses such as #pragma </a:t>
            </a:r>
            <a:r>
              <a:rPr lang="en-US" sz="1600" baseline="0" dirty="0" err="1" smtClean="0"/>
              <a:t>omp</a:t>
            </a:r>
            <a:r>
              <a:rPr lang="en-US" sz="1600" baseline="0" dirty="0" smtClean="0"/>
              <a:t> parallel or #pragma </a:t>
            </a:r>
            <a:r>
              <a:rPr lang="en-US" sz="1600" baseline="0" dirty="0" err="1" smtClean="0"/>
              <a:t>omp</a:t>
            </a:r>
            <a:r>
              <a:rPr lang="en-US" sz="1600" baseline="0" dirty="0" smtClean="0"/>
              <a:t> for in that when a developer uses these pragmas he is asserting that the loop is suitable for </a:t>
            </a:r>
            <a:r>
              <a:rPr lang="en-US" sz="1600" baseline="0" dirty="0" err="1" smtClean="0"/>
              <a:t>vectorization</a:t>
            </a:r>
            <a:r>
              <a:rPr lang="en-US" sz="1600" baseline="0" dirty="0" smtClean="0"/>
              <a:t> in the case of pragma </a:t>
            </a:r>
            <a:r>
              <a:rPr lang="en-US" sz="1600" baseline="0" dirty="0" err="1" smtClean="0"/>
              <a:t>simd</a:t>
            </a:r>
            <a:r>
              <a:rPr lang="en-US" sz="1600" baseline="0" dirty="0" smtClean="0"/>
              <a:t>. Just as he is asserting that a loop is suitable for the parallel for work sharing construct when he uses pragma </a:t>
            </a:r>
            <a:r>
              <a:rPr lang="en-US" sz="1600" baseline="0" dirty="0" err="1" smtClean="0"/>
              <a:t>omp</a:t>
            </a:r>
            <a:r>
              <a:rPr lang="en-US" sz="1600" baseline="0" dirty="0" smtClean="0"/>
              <a:t> for</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600"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baseline="0" dirty="0" smtClean="0"/>
              <a:t>Just as in the case for explicit parallelization using pragma </a:t>
            </a:r>
            <a:r>
              <a:rPr lang="en-US" sz="1600" baseline="0" dirty="0" err="1" smtClean="0"/>
              <a:t>omp</a:t>
            </a:r>
            <a:r>
              <a:rPr lang="en-US" sz="1600" baseline="0" dirty="0" smtClean="0"/>
              <a:t> for, the developer must validate that the results are correct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600" dirty="0" smtClean="0"/>
          </a:p>
          <a:p>
            <a:endParaRPr lang="en-US" altLang="zh-CN" dirty="0" smtClean="0">
              <a:latin typeface="Verdana" charset="0"/>
              <a:ea typeface="MS PGothic" charset="0"/>
            </a:endParaRPr>
          </a:p>
          <a:p>
            <a:r>
              <a:rPr lang="en-US" altLang="zh-CN" dirty="0" smtClean="0">
                <a:latin typeface="Verdana" charset="0"/>
                <a:ea typeface="MS PGothic" charset="0"/>
              </a:rPr>
              <a:t>[Background]</a:t>
            </a:r>
          </a:p>
          <a:p>
            <a:r>
              <a:rPr lang="en-US" altLang="zh-CN" dirty="0" smtClean="0">
                <a:latin typeface="Verdana" charset="0"/>
                <a:ea typeface="MS PGothic" charset="0"/>
              </a:rPr>
              <a:t>Depending </a:t>
            </a:r>
            <a:r>
              <a:rPr lang="en-US" altLang="zh-CN" dirty="0">
                <a:latin typeface="Verdana" charset="0"/>
                <a:ea typeface="MS PGothic" charset="0"/>
              </a:rPr>
              <a:t>on compiler version, this example might not work at all as described here since the compiler wants to be told explicitly, that the arguments don’t overlap ( e.g. by using </a:t>
            </a:r>
            <a:r>
              <a:rPr lang="en-US" altLang="zh-CN" dirty="0" smtClean="0">
                <a:latin typeface="Verdana" charset="0"/>
                <a:ea typeface="MS PGothic" charset="0"/>
              </a:rPr>
              <a:t>restrict </a:t>
            </a:r>
            <a:r>
              <a:rPr lang="en-US" altLang="zh-CN" dirty="0">
                <a:latin typeface="Verdana" charset="0"/>
                <a:ea typeface="MS PGothic" charset="0"/>
              </a:rPr>
              <a:t>keyword or a switch like –</a:t>
            </a:r>
            <a:r>
              <a:rPr lang="en-US" altLang="zh-CN" dirty="0" err="1">
                <a:latin typeface="Verdana" charset="0"/>
                <a:ea typeface="MS PGothic" charset="0"/>
              </a:rPr>
              <a:t>fno</a:t>
            </a:r>
            <a:r>
              <a:rPr lang="en-US" altLang="zh-CN" dirty="0">
                <a:latin typeface="Verdana" charset="0"/>
                <a:ea typeface="MS PGothic" charset="0"/>
              </a:rPr>
              <a:t>-alias / -</a:t>
            </a:r>
            <a:r>
              <a:rPr lang="en-US" altLang="zh-CN" dirty="0" err="1">
                <a:latin typeface="Verdana" charset="0"/>
                <a:ea typeface="MS PGothic" charset="0"/>
              </a:rPr>
              <a:t>fargument-noalias</a:t>
            </a:r>
            <a:r>
              <a:rPr lang="en-US" altLang="zh-CN" dirty="0">
                <a:latin typeface="Verdana" charset="0"/>
                <a:ea typeface="MS PGothic" charset="0"/>
              </a:rPr>
              <a:t> etc. </a:t>
            </a:r>
            <a:br>
              <a:rPr lang="en-US" altLang="zh-CN" dirty="0">
                <a:latin typeface="Verdana" charset="0"/>
                <a:ea typeface="MS PGothic" charset="0"/>
              </a:rPr>
            </a:br>
            <a:r>
              <a:rPr lang="en-US" altLang="zh-CN" dirty="0">
                <a:latin typeface="Verdana" charset="0"/>
                <a:ea typeface="MS PGothic" charset="0"/>
              </a:rPr>
              <a:t>The sample was taken from an compiler engineering talk about this “SIMD Directive” feature but it probably should be replaced by a better one !</a:t>
            </a:r>
          </a:p>
          <a:p>
            <a:endParaRPr lang="en-US" altLang="zh-CN" dirty="0">
              <a:latin typeface="Verdana" charset="0"/>
              <a:ea typeface="MS PGothic" charset="0"/>
            </a:endParaRPr>
          </a:p>
          <a:p>
            <a:endParaRPr lang="en-GB" altLang="zh-CN" dirty="0">
              <a:latin typeface="Verdana" charset="0"/>
              <a:ea typeface="MS PGothic" charset="0"/>
            </a:endParaRP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697" eaLnBrk="0" hangingPunct="0">
              <a:defRPr sz="2000">
                <a:solidFill>
                  <a:schemeClr val="tx1"/>
                </a:solidFill>
                <a:latin typeface="Verdana" charset="0"/>
                <a:ea typeface="ＭＳ Ｐゴシック" charset="0"/>
                <a:cs typeface="ＭＳ Ｐゴシック" charset="0"/>
              </a:defRPr>
            </a:lvl1pPr>
            <a:lvl2pPr marL="742918" indent="-285738" defTabSz="947697" eaLnBrk="0" hangingPunct="0">
              <a:defRPr sz="2000">
                <a:solidFill>
                  <a:schemeClr val="tx1"/>
                </a:solidFill>
                <a:latin typeface="Verdana" charset="0"/>
                <a:ea typeface="ＭＳ Ｐゴシック" charset="0"/>
              </a:defRPr>
            </a:lvl2pPr>
            <a:lvl3pPr marL="1142951" indent="-228590" defTabSz="947697" eaLnBrk="0" hangingPunct="0">
              <a:defRPr sz="2000">
                <a:solidFill>
                  <a:schemeClr val="tx1"/>
                </a:solidFill>
                <a:latin typeface="Verdana" charset="0"/>
                <a:ea typeface="ＭＳ Ｐゴシック" charset="0"/>
              </a:defRPr>
            </a:lvl3pPr>
            <a:lvl4pPr marL="1600132" indent="-228590" defTabSz="947697" eaLnBrk="0" hangingPunct="0">
              <a:defRPr sz="2000">
                <a:solidFill>
                  <a:schemeClr val="tx1"/>
                </a:solidFill>
                <a:latin typeface="Verdana" charset="0"/>
                <a:ea typeface="ＭＳ Ｐゴシック" charset="0"/>
              </a:defRPr>
            </a:lvl4pPr>
            <a:lvl5pPr marL="2057312" indent="-228590" defTabSz="947697" eaLnBrk="0" hangingPunct="0">
              <a:defRPr sz="2000">
                <a:solidFill>
                  <a:schemeClr val="tx1"/>
                </a:solidFill>
                <a:latin typeface="Verdana" charset="0"/>
                <a:ea typeface="ＭＳ Ｐゴシック" charset="0"/>
              </a:defRPr>
            </a:lvl5pPr>
            <a:lvl6pPr marL="2514492" indent="-228590" algn="ctr" defTabSz="947697" eaLnBrk="0" fontAlgn="base" hangingPunct="0">
              <a:spcBef>
                <a:spcPct val="0"/>
              </a:spcBef>
              <a:spcAft>
                <a:spcPct val="0"/>
              </a:spcAft>
              <a:defRPr sz="2000">
                <a:solidFill>
                  <a:schemeClr val="tx1"/>
                </a:solidFill>
                <a:latin typeface="Verdana" charset="0"/>
                <a:ea typeface="ＭＳ Ｐゴシック" charset="0"/>
              </a:defRPr>
            </a:lvl6pPr>
            <a:lvl7pPr marL="2971673" indent="-228590" algn="ctr" defTabSz="947697" eaLnBrk="0" fontAlgn="base" hangingPunct="0">
              <a:spcBef>
                <a:spcPct val="0"/>
              </a:spcBef>
              <a:spcAft>
                <a:spcPct val="0"/>
              </a:spcAft>
              <a:defRPr sz="2000">
                <a:solidFill>
                  <a:schemeClr val="tx1"/>
                </a:solidFill>
                <a:latin typeface="Verdana" charset="0"/>
                <a:ea typeface="ＭＳ Ｐゴシック" charset="0"/>
              </a:defRPr>
            </a:lvl7pPr>
            <a:lvl8pPr marL="3428853" indent="-228590" algn="ctr" defTabSz="947697" eaLnBrk="0" fontAlgn="base" hangingPunct="0">
              <a:spcBef>
                <a:spcPct val="0"/>
              </a:spcBef>
              <a:spcAft>
                <a:spcPct val="0"/>
              </a:spcAft>
              <a:defRPr sz="2000">
                <a:solidFill>
                  <a:schemeClr val="tx1"/>
                </a:solidFill>
                <a:latin typeface="Verdana" charset="0"/>
                <a:ea typeface="ＭＳ Ｐゴシック" charset="0"/>
              </a:defRPr>
            </a:lvl8pPr>
            <a:lvl9pPr marL="3886034" indent="-228590" algn="ctr" defTabSz="947697" eaLnBrk="0" fontAlgn="base" hangingPunct="0">
              <a:spcBef>
                <a:spcPct val="0"/>
              </a:spcBef>
              <a:spcAft>
                <a:spcPct val="0"/>
              </a:spcAft>
              <a:defRPr sz="2000">
                <a:solidFill>
                  <a:schemeClr val="tx1"/>
                </a:solidFill>
                <a:latin typeface="Verdana" charset="0"/>
                <a:ea typeface="ＭＳ Ｐゴシック" charset="0"/>
              </a:defRPr>
            </a:lvl9pPr>
          </a:lstStyle>
          <a:p>
            <a:fld id="{37AB4D88-8945-0742-9B69-E6AB0D65A7C6}" type="slidenum">
              <a:rPr lang="en-US" altLang="zh-CN" sz="1200">
                <a:ea typeface="宋体" charset="0"/>
                <a:cs typeface="宋体" charset="0"/>
              </a:rPr>
              <a:pPr/>
              <a:t>61</a:t>
            </a:fld>
            <a:endParaRPr lang="en-US" altLang="zh-CN" sz="1200" dirty="0">
              <a:ea typeface="宋体" charset="0"/>
              <a:cs typeface="宋体"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[script]</a:t>
            </a:r>
          </a:p>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Very</a:t>
            </a:r>
            <a:r>
              <a:rPr lang="en-US" baseline="0" dirty="0" smtClean="0"/>
              <a:t> briefly, here is a list of clauses supported by </a:t>
            </a:r>
            <a:r>
              <a:rPr lang="en-US" baseline="0" dirty="0" err="1" smtClean="0"/>
              <a:t>pragma</a:t>
            </a:r>
            <a:r>
              <a:rPr lang="en-US" baseline="0" dirty="0" smtClean="0"/>
              <a:t> SIMD and what they mean. </a:t>
            </a:r>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The reduction clause is important if the loop contains a reduction such as a sum or average</a:t>
            </a:r>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The clauses “private”, “</a:t>
            </a:r>
            <a:r>
              <a:rPr lang="en-US" dirty="0" err="1" smtClean="0"/>
              <a:t>firstprivate</a:t>
            </a:r>
            <a:r>
              <a:rPr lang="en-US" dirty="0" smtClean="0"/>
              <a:t>”, “</a:t>
            </a:r>
            <a:r>
              <a:rPr lang="en-US" dirty="0" err="1" smtClean="0"/>
              <a:t>lastprivate</a:t>
            </a:r>
            <a:r>
              <a:rPr lang="en-US" dirty="0" smtClean="0"/>
              <a:t>” and “reduction” follow the same syntax (and semantic) of the OpenMP* counterparts. Anyone used to OpenMP* should be able to apply those clauses for “#pragma simd” easily as well.</a:t>
            </a:r>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The linear clause identifies loop induction variables</a:t>
            </a:r>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The </a:t>
            </a:r>
            <a:r>
              <a:rPr lang="en-US" dirty="0" err="1" smtClean="0"/>
              <a:t>vectorlength</a:t>
            </a:r>
            <a:r>
              <a:rPr lang="en-US" dirty="0" smtClean="0"/>
              <a:t> clause is used to assert that </a:t>
            </a:r>
            <a:r>
              <a:rPr lang="en-US" sz="1200" b="0" i="0" kern="1200" dirty="0" smtClean="0">
                <a:solidFill>
                  <a:schemeClr val="tx1"/>
                </a:solidFill>
                <a:effectLst/>
                <a:latin typeface="Verdana" pitchFamily="34" charset="0"/>
                <a:ea typeface="MS PGothic" pitchFamily="34" charset="-128"/>
                <a:cs typeface="ＭＳ Ｐゴシック" charset="-128"/>
              </a:rPr>
              <a:t>there are no loop-carried dependencies </a:t>
            </a:r>
            <a:r>
              <a:rPr lang="en-US" sz="1200" b="1" i="0" kern="1200" dirty="0" smtClean="0">
                <a:solidFill>
                  <a:schemeClr val="tx1"/>
                </a:solidFill>
                <a:effectLst/>
                <a:latin typeface="Verdana" pitchFamily="34" charset="0"/>
                <a:ea typeface="MS PGothic" pitchFamily="34" charset="-128"/>
                <a:cs typeface="ＭＳ Ｐゴシック" charset="-128"/>
              </a:rPr>
              <a:t>within a specified window</a:t>
            </a:r>
            <a:r>
              <a:rPr lang="en-US" sz="1200" b="0" i="0" kern="1200" dirty="0" smtClean="0">
                <a:solidFill>
                  <a:schemeClr val="tx1"/>
                </a:solidFill>
                <a:effectLst/>
                <a:latin typeface="Verdana" pitchFamily="34" charset="0"/>
                <a:ea typeface="MS PGothic" pitchFamily="34" charset="-128"/>
                <a:cs typeface="ＭＳ Ｐゴシック" charset="-128"/>
              </a:rPr>
              <a:t> of size VLEN.  For example, for </a:t>
            </a:r>
            <a:r>
              <a:rPr lang="en-US" sz="1200" b="0" i="0" kern="1200" dirty="0" err="1" smtClean="0">
                <a:solidFill>
                  <a:schemeClr val="tx1"/>
                </a:solidFill>
                <a:effectLst/>
                <a:latin typeface="Verdana" pitchFamily="34" charset="0"/>
                <a:ea typeface="MS PGothic" pitchFamily="34" charset="-128"/>
                <a:cs typeface="ＭＳ Ｐゴシック" charset="-128"/>
              </a:rPr>
              <a:t>vectorlength</a:t>
            </a:r>
            <a:r>
              <a:rPr lang="en-US" sz="1200" b="0" i="0" kern="1200" dirty="0" smtClean="0">
                <a:solidFill>
                  <a:schemeClr val="tx1"/>
                </a:solidFill>
                <a:effectLst/>
                <a:latin typeface="Verdana" pitchFamily="34" charset="0"/>
                <a:ea typeface="MS PGothic" pitchFamily="34" charset="-128"/>
                <a:cs typeface="ＭＳ Ｐゴシック" charset="-128"/>
              </a:rPr>
              <a:t>(8), iteration j </a:t>
            </a:r>
            <a:r>
              <a:rPr lang="en-US" sz="1200" b="0" i="1" kern="1200" dirty="0" smtClean="0">
                <a:solidFill>
                  <a:schemeClr val="tx1"/>
                </a:solidFill>
                <a:effectLst/>
                <a:latin typeface="Verdana" pitchFamily="34" charset="0"/>
                <a:ea typeface="MS PGothic" pitchFamily="34" charset="-128"/>
                <a:cs typeface="ＭＳ Ｐゴシック" charset="-128"/>
              </a:rPr>
              <a:t>can</a:t>
            </a:r>
            <a:r>
              <a:rPr lang="en-US" sz="1200" b="0" i="0" kern="1200" dirty="0" smtClean="0">
                <a:solidFill>
                  <a:schemeClr val="tx1"/>
                </a:solidFill>
                <a:effectLst/>
                <a:latin typeface="Verdana" pitchFamily="34" charset="0"/>
                <a:ea typeface="MS PGothic" pitchFamily="34" charset="-128"/>
                <a:cs typeface="ＭＳ Ｐゴシック" charset="-128"/>
              </a:rPr>
              <a:t> depend a value computed in iteration j - 8, but not on a value computed in j - 7.  If </a:t>
            </a:r>
            <a:r>
              <a:rPr lang="en-US" sz="1200" b="0" i="0" kern="1200" dirty="0" err="1" smtClean="0">
                <a:solidFill>
                  <a:schemeClr val="tx1"/>
                </a:solidFill>
                <a:effectLst/>
                <a:latin typeface="Verdana" pitchFamily="34" charset="0"/>
                <a:ea typeface="MS PGothic" pitchFamily="34" charset="-128"/>
                <a:cs typeface="ＭＳ Ｐゴシック" charset="-128"/>
              </a:rPr>
              <a:t>vectorlength</a:t>
            </a:r>
            <a:r>
              <a:rPr lang="en-US" sz="1200" b="0" i="0" kern="1200" dirty="0" smtClean="0">
                <a:solidFill>
                  <a:schemeClr val="tx1"/>
                </a:solidFill>
                <a:effectLst/>
                <a:latin typeface="Verdana" pitchFamily="34" charset="0"/>
                <a:ea typeface="MS PGothic" pitchFamily="34" charset="-128"/>
                <a:cs typeface="ＭＳ Ｐゴシック" charset="-128"/>
              </a:rPr>
              <a:t> is not specified, it defaults to the entire loop count, i.e., no loop-carried dependencies at all. The compiler is </a:t>
            </a:r>
            <a:r>
              <a:rPr lang="en-US" sz="1200" b="1" i="0" kern="1200" dirty="0" smtClean="0">
                <a:solidFill>
                  <a:schemeClr val="tx1"/>
                </a:solidFill>
                <a:effectLst/>
                <a:latin typeface="Verdana" pitchFamily="34" charset="0"/>
                <a:ea typeface="MS PGothic" pitchFamily="34" charset="-128"/>
                <a:cs typeface="ＭＳ Ｐゴシック" charset="-128"/>
              </a:rPr>
              <a:t>never</a:t>
            </a:r>
            <a:r>
              <a:rPr lang="en-US" sz="1200" b="0" i="0" kern="1200" dirty="0" smtClean="0">
                <a:solidFill>
                  <a:schemeClr val="tx1"/>
                </a:solidFill>
                <a:effectLst/>
                <a:latin typeface="Verdana" pitchFamily="34" charset="0"/>
                <a:ea typeface="MS PGothic" pitchFamily="34" charset="-128"/>
                <a:cs typeface="ＭＳ Ｐゴシック" charset="-128"/>
              </a:rPr>
              <a:t> </a:t>
            </a:r>
            <a:r>
              <a:rPr lang="en-US" sz="1200" b="1" i="0" kern="1200" dirty="0" smtClean="0">
                <a:solidFill>
                  <a:schemeClr val="tx1"/>
                </a:solidFill>
                <a:effectLst/>
                <a:latin typeface="Verdana" pitchFamily="34" charset="0"/>
                <a:ea typeface="MS PGothic" pitchFamily="34" charset="-128"/>
                <a:cs typeface="ＭＳ Ｐゴシック" charset="-128"/>
              </a:rPr>
              <a:t>required</a:t>
            </a:r>
            <a:r>
              <a:rPr lang="en-US" sz="1200" b="0" i="0" kern="1200" dirty="0" smtClean="0">
                <a:solidFill>
                  <a:schemeClr val="tx1"/>
                </a:solidFill>
                <a:effectLst/>
                <a:latin typeface="Verdana" pitchFamily="34" charset="0"/>
                <a:ea typeface="MS PGothic" pitchFamily="34" charset="-128"/>
                <a:cs typeface="ＭＳ Ｐゴシック" charset="-128"/>
              </a:rPr>
              <a:t> to use a specific vector length; it is permitted to choose any vector length less than or equal to length specified in the </a:t>
            </a:r>
            <a:r>
              <a:rPr lang="en-US" sz="1200" b="0" i="0" kern="1200" dirty="0" err="1" smtClean="0">
                <a:solidFill>
                  <a:schemeClr val="tx1"/>
                </a:solidFill>
                <a:effectLst/>
                <a:latin typeface="Verdana" pitchFamily="34" charset="0"/>
                <a:ea typeface="MS PGothic" pitchFamily="34" charset="-128"/>
                <a:cs typeface="ＭＳ Ｐゴシック" charset="-128"/>
              </a:rPr>
              <a:t>vectorlength</a:t>
            </a:r>
            <a:r>
              <a:rPr lang="en-US" sz="1200" b="0" i="0" kern="1200" dirty="0" smtClean="0">
                <a:solidFill>
                  <a:schemeClr val="tx1"/>
                </a:solidFill>
                <a:effectLst/>
                <a:latin typeface="Verdana" pitchFamily="34" charset="0"/>
                <a:ea typeface="MS PGothic" pitchFamily="34" charset="-128"/>
                <a:cs typeface="ＭＳ Ｐゴシック" charset="-128"/>
              </a:rPr>
              <a:t> clause.  The </a:t>
            </a:r>
            <a:r>
              <a:rPr lang="en-US" sz="1200" b="0" i="0" kern="1200" dirty="0" err="1" smtClean="0">
                <a:solidFill>
                  <a:schemeClr val="tx1"/>
                </a:solidFill>
                <a:effectLst/>
                <a:latin typeface="Verdana" pitchFamily="34" charset="0"/>
                <a:ea typeface="MS PGothic" pitchFamily="34" charset="-128"/>
                <a:cs typeface="ＭＳ Ｐゴシック" charset="-128"/>
              </a:rPr>
              <a:t>OpenMP</a:t>
            </a:r>
            <a:r>
              <a:rPr lang="en-US" sz="1200" b="0" i="0" kern="1200" dirty="0" smtClean="0">
                <a:solidFill>
                  <a:schemeClr val="tx1"/>
                </a:solidFill>
                <a:effectLst/>
                <a:latin typeface="Verdana" pitchFamily="34" charset="0"/>
                <a:ea typeface="MS PGothic" pitchFamily="34" charset="-128"/>
                <a:cs typeface="ＭＳ Ｐゴシック" charset="-128"/>
              </a:rPr>
              <a:t> 4.0 RC2 draft standard defines #pragma </a:t>
            </a:r>
            <a:r>
              <a:rPr lang="en-US" sz="1200" b="0" i="0" kern="1200" dirty="0" err="1" smtClean="0">
                <a:solidFill>
                  <a:schemeClr val="tx1"/>
                </a:solidFill>
                <a:effectLst/>
                <a:latin typeface="Verdana" pitchFamily="34" charset="0"/>
                <a:ea typeface="MS PGothic" pitchFamily="34" charset="-128"/>
                <a:cs typeface="ＭＳ Ｐゴシック" charset="-128"/>
              </a:rPr>
              <a:t>omp</a:t>
            </a:r>
            <a:r>
              <a:rPr lang="en-US" sz="1200" b="0" i="0" kern="1200" dirty="0" smtClean="0">
                <a:solidFill>
                  <a:schemeClr val="tx1"/>
                </a:solidFill>
                <a:effectLst/>
                <a:latin typeface="Verdana" pitchFamily="34" charset="0"/>
                <a:ea typeface="MS PGothic" pitchFamily="34" charset="-128"/>
                <a:cs typeface="ＭＳ Ｐゴシック" charset="-128"/>
              </a:rPr>
              <a:t> </a:t>
            </a:r>
            <a:r>
              <a:rPr lang="en-US" sz="1200" b="0" i="0" kern="1200" dirty="0" err="1" smtClean="0">
                <a:solidFill>
                  <a:schemeClr val="tx1"/>
                </a:solidFill>
                <a:effectLst/>
                <a:latin typeface="Verdana" pitchFamily="34" charset="0"/>
                <a:ea typeface="MS PGothic" pitchFamily="34" charset="-128"/>
                <a:cs typeface="ＭＳ Ｐゴシック" charset="-128"/>
              </a:rPr>
              <a:t>simd</a:t>
            </a:r>
            <a:r>
              <a:rPr lang="en-US" sz="1200" b="0" i="0" kern="1200" dirty="0" smtClean="0">
                <a:solidFill>
                  <a:schemeClr val="tx1"/>
                </a:solidFill>
                <a:effectLst/>
                <a:latin typeface="Verdana" pitchFamily="34" charset="0"/>
                <a:ea typeface="MS PGothic" pitchFamily="34" charset="-128"/>
                <a:cs typeface="ＭＳ Ｐゴシック" charset="-128"/>
              </a:rPr>
              <a:t> </a:t>
            </a:r>
            <a:r>
              <a:rPr lang="en-US" sz="1200" b="0" i="0" kern="1200" dirty="0" err="1" smtClean="0">
                <a:solidFill>
                  <a:schemeClr val="tx1"/>
                </a:solidFill>
                <a:effectLst/>
                <a:latin typeface="Verdana" pitchFamily="34" charset="0"/>
                <a:ea typeface="MS PGothic" pitchFamily="34" charset="-128"/>
                <a:cs typeface="ＭＳ Ｐゴシック" charset="-128"/>
              </a:rPr>
              <a:t>safelen</a:t>
            </a:r>
            <a:r>
              <a:rPr lang="en-US" sz="1200" b="0" i="0" kern="1200" dirty="0" smtClean="0">
                <a:solidFill>
                  <a:schemeClr val="tx1"/>
                </a:solidFill>
                <a:effectLst/>
                <a:latin typeface="Verdana" pitchFamily="34" charset="0"/>
                <a:ea typeface="MS PGothic" pitchFamily="34" charset="-128"/>
                <a:cs typeface="ＭＳ Ｐゴシック" charset="-128"/>
              </a:rPr>
              <a:t>(length)</a:t>
            </a:r>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endParaRPr lang="en-US" baseline="0" dirty="0" smtClean="0"/>
          </a:p>
          <a:p>
            <a:r>
              <a:rPr lang="en-US" dirty="0" smtClean="0"/>
              <a:t>The “assert” clause is important to validate whether the compiler was able to vectorize a loop or not! (“vectorize or die”). Using “assert” does NOT mean wrong results will be caught at compile-time OR runtime. What it does mean is that you would get a </a:t>
            </a:r>
            <a:r>
              <a:rPr lang="en-US" dirty="0" err="1" smtClean="0"/>
              <a:t>compfail</a:t>
            </a:r>
            <a:r>
              <a:rPr lang="en-US" dirty="0" smtClean="0"/>
              <a:t> ASSERT if the compiler failed to generate vector-code for the </a:t>
            </a:r>
            <a:r>
              <a:rPr lang="en-US" dirty="0" err="1" smtClean="0"/>
              <a:t>simd</a:t>
            </a:r>
            <a:r>
              <a:rPr lang="en-US" dirty="0" smtClean="0"/>
              <a:t>-loop.</a:t>
            </a:r>
          </a:p>
          <a:p>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0"/>
              </a:spcBef>
              <a:spcAft>
                <a:spcPct val="0"/>
              </a:spcAft>
              <a:buClrTx/>
              <a:buSzTx/>
              <a:buFontTx/>
              <a:buNone/>
              <a:tabLst/>
              <a:defRPr/>
            </a:pPr>
            <a:r>
              <a:rPr lang="en-US" baseline="0" dirty="0" smtClean="0"/>
              <a:t>Fore more information </a:t>
            </a:r>
            <a:r>
              <a:rPr lang="en-US" dirty="0" smtClean="0"/>
              <a:t>Refer to </a:t>
            </a:r>
            <a:r>
              <a:rPr lang="en-US" dirty="0" err="1" smtClean="0"/>
              <a:t>CilkPlus</a:t>
            </a:r>
            <a:r>
              <a:rPr lang="en-US" dirty="0" smtClean="0"/>
              <a:t> language extension specification.</a:t>
            </a:r>
          </a:p>
          <a:p>
            <a:pPr>
              <a:spcBef>
                <a:spcPct val="0"/>
              </a:spcBef>
            </a:pPr>
            <a:r>
              <a:rPr lang="en-US" dirty="0" smtClean="0"/>
              <a:t>http://software.intel.com/sites/products/cilk-plus/cilk_plus_language_specification.pdf</a:t>
            </a:r>
          </a:p>
          <a:p>
            <a:pPr>
              <a:spcBef>
                <a:spcPct val="0"/>
              </a:spcBef>
            </a:pPr>
            <a:endParaRPr lang="en-US" dirty="0" smtClean="0"/>
          </a:p>
          <a:p>
            <a:pPr>
              <a:spcBef>
                <a:spcPct val="0"/>
              </a:spcBef>
            </a:pPr>
            <a:endParaRPr lang="en-US" dirty="0" smtClean="0"/>
          </a:p>
          <a:p>
            <a:pPr>
              <a:spcBef>
                <a:spcPct val="0"/>
              </a:spcBef>
            </a:pPr>
            <a:endParaRPr lang="en-US" dirty="0" smtClean="0"/>
          </a:p>
          <a:p>
            <a:pPr>
              <a:spcBef>
                <a:spcPct val="0"/>
              </a:spcBef>
            </a:pPr>
            <a:r>
              <a:rPr lang="en-US" dirty="0" smtClean="0"/>
              <a:t>[background]</a:t>
            </a:r>
          </a:p>
          <a:p>
            <a:pPr>
              <a:spcBef>
                <a:spcPct val="0"/>
              </a:spcBef>
            </a:pPr>
            <a:r>
              <a:rPr lang="en-US" dirty="0" smtClean="0"/>
              <a:t>Don’t try to explain details of each clause. This is a quick cheat sheet.</a:t>
            </a:r>
          </a:p>
          <a:p>
            <a:endParaRPr lang="en-US" altLang="zh-CN" dirty="0" smtClean="0">
              <a:latin typeface="Verdana" charset="0"/>
              <a:ea typeface="MS PGothic" charset="0"/>
            </a:endParaRPr>
          </a:p>
          <a:p>
            <a:r>
              <a:rPr lang="en-US" altLang="zh-CN" dirty="0" smtClean="0">
                <a:latin typeface="Verdana" charset="0"/>
                <a:ea typeface="MS PGothic" charset="0"/>
              </a:rPr>
              <a:t>Regarding vector length:</a:t>
            </a:r>
            <a:r>
              <a:rPr lang="en-US" altLang="zh-CN" dirty="0">
                <a:latin typeface="Verdana" charset="0"/>
                <a:ea typeface="MS PGothic" charset="0"/>
              </a:rPr>
              <a:t/>
            </a:r>
            <a:br>
              <a:rPr lang="en-US" altLang="zh-CN" dirty="0">
                <a:latin typeface="Verdana" charset="0"/>
                <a:ea typeface="MS PGothic" charset="0"/>
              </a:rPr>
            </a:br>
            <a:r>
              <a:rPr lang="en-US" altLang="zh-CN" dirty="0">
                <a:latin typeface="Verdana" charset="0"/>
                <a:ea typeface="MS PGothic" charset="0"/>
              </a:rPr>
              <a:t>    This is what compiler manual says: </a:t>
            </a:r>
          </a:p>
          <a:p>
            <a:r>
              <a:rPr lang="en-GB" altLang="zh-CN" i="1" dirty="0">
                <a:latin typeface="Verdana" charset="0"/>
                <a:ea typeface="MS PGothic" charset="0"/>
              </a:rPr>
              <a:t>	N </a:t>
            </a:r>
            <a:r>
              <a:rPr lang="en-GB" altLang="zh-CN" dirty="0">
                <a:latin typeface="Verdana" charset="0"/>
                <a:ea typeface="MS PGothic" charset="0"/>
              </a:rPr>
              <a:t> is a vector length (VL). It must be an integer that is a power of 2; the value must be 2, 4, 8, or 16. </a:t>
            </a:r>
          </a:p>
          <a:p>
            <a:r>
              <a:rPr lang="en-GB" altLang="zh-CN" dirty="0">
                <a:latin typeface="Verdana" charset="0"/>
                <a:ea typeface="MS PGothic" charset="0"/>
              </a:rPr>
              <a:t>	If you specify more than one </a:t>
            </a:r>
            <a:r>
              <a:rPr lang="en-GB" altLang="zh-CN" i="1" dirty="0">
                <a:latin typeface="Verdana" charset="0"/>
                <a:ea typeface="MS PGothic" charset="0"/>
              </a:rPr>
              <a:t>n</a:t>
            </a:r>
            <a:r>
              <a:rPr lang="en-GB" altLang="zh-CN" dirty="0">
                <a:latin typeface="Verdana" charset="0"/>
                <a:ea typeface="MS PGothic" charset="0"/>
              </a:rPr>
              <a:t>, the </a:t>
            </a:r>
            <a:r>
              <a:rPr lang="en-GB" altLang="zh-CN" dirty="0" err="1">
                <a:latin typeface="Verdana" charset="0"/>
                <a:ea typeface="MS PGothic" charset="0"/>
              </a:rPr>
              <a:t>vectorizor</a:t>
            </a:r>
            <a:r>
              <a:rPr lang="en-GB" altLang="zh-CN" dirty="0">
                <a:latin typeface="Verdana" charset="0"/>
                <a:ea typeface="MS PGothic" charset="0"/>
              </a:rPr>
              <a:t> will choose the VL from the values specified.     </a:t>
            </a:r>
          </a:p>
          <a:p>
            <a:r>
              <a:rPr lang="en-GB" altLang="zh-CN" dirty="0">
                <a:latin typeface="Verdana" charset="0"/>
                <a:ea typeface="MS PGothic" charset="0"/>
              </a:rPr>
              <a:t>	Causes each iteration in the vector loop to execute the computation equivalent to </a:t>
            </a:r>
            <a:r>
              <a:rPr lang="en-GB" altLang="zh-CN" i="1" dirty="0">
                <a:latin typeface="Verdana" charset="0"/>
                <a:ea typeface="MS PGothic" charset="0"/>
              </a:rPr>
              <a:t>n</a:t>
            </a:r>
            <a:r>
              <a:rPr lang="en-GB" altLang="zh-CN" dirty="0">
                <a:latin typeface="Verdana" charset="0"/>
                <a:ea typeface="MS PGothic" charset="0"/>
              </a:rPr>
              <a:t> iterations of scalar loop execution. </a:t>
            </a:r>
          </a:p>
          <a:p>
            <a:r>
              <a:rPr lang="en-GB" altLang="zh-CN" dirty="0">
                <a:latin typeface="Verdana" charset="0"/>
                <a:ea typeface="MS PGothic" charset="0"/>
              </a:rPr>
              <a:t>	Multiple </a:t>
            </a:r>
            <a:r>
              <a:rPr lang="en-GB" altLang="zh-CN" dirty="0" err="1">
                <a:latin typeface="Verdana" charset="0"/>
                <a:ea typeface="MS PGothic" charset="0"/>
              </a:rPr>
              <a:t>vectorlength</a:t>
            </a:r>
            <a:r>
              <a:rPr lang="en-GB" altLang="zh-CN" dirty="0">
                <a:latin typeface="Verdana" charset="0"/>
                <a:ea typeface="MS PGothic" charset="0"/>
              </a:rPr>
              <a:t> clauses are merged as a union.</a:t>
            </a:r>
          </a:p>
          <a:p>
            <a:endParaRPr lang="en-US" altLang="zh-CN" dirty="0">
              <a:latin typeface="Verdana" charset="0"/>
              <a:ea typeface="MS PGothic" charset="0"/>
            </a:endParaRPr>
          </a:p>
          <a:p>
            <a:r>
              <a:rPr lang="en-US" altLang="zh-CN" dirty="0">
                <a:latin typeface="Verdana" charset="0"/>
                <a:ea typeface="MS PGothic" charset="0"/>
              </a:rPr>
              <a:t>Regarding assert:</a:t>
            </a:r>
          </a:p>
          <a:p>
            <a:r>
              <a:rPr lang="en-US" altLang="zh-CN" dirty="0">
                <a:latin typeface="Verdana" charset="0"/>
                <a:ea typeface="MS PGothic" charset="0"/>
              </a:rPr>
              <a:t>    “default” here means using “</a:t>
            </a:r>
            <a:r>
              <a:rPr lang="en-US" altLang="zh-CN" dirty="0" err="1">
                <a:latin typeface="Verdana" charset="0"/>
                <a:ea typeface="MS PGothic" charset="0"/>
              </a:rPr>
              <a:t>pragma</a:t>
            </a:r>
            <a:r>
              <a:rPr lang="en-US" altLang="zh-CN" dirty="0">
                <a:latin typeface="Verdana" charset="0"/>
                <a:ea typeface="MS PGothic" charset="0"/>
              </a:rPr>
              <a:t> </a:t>
            </a:r>
            <a:r>
              <a:rPr lang="en-US" altLang="zh-CN" dirty="0" err="1">
                <a:latin typeface="Verdana" charset="0"/>
                <a:ea typeface="MS PGothic" charset="0"/>
              </a:rPr>
              <a:t>simd</a:t>
            </a:r>
            <a:r>
              <a:rPr lang="en-US" altLang="zh-CN" dirty="0">
                <a:latin typeface="Verdana" charset="0"/>
                <a:ea typeface="MS PGothic" charset="0"/>
              </a:rPr>
              <a:t>” without  ‘assert’ or ‘</a:t>
            </a:r>
            <a:r>
              <a:rPr lang="en-US" altLang="zh-CN" dirty="0" err="1">
                <a:latin typeface="Verdana" charset="0"/>
                <a:ea typeface="MS PGothic" charset="0"/>
              </a:rPr>
              <a:t>noassert</a:t>
            </a:r>
            <a:r>
              <a:rPr lang="en-US" altLang="zh-CN" dirty="0">
                <a:latin typeface="Verdana" charset="0"/>
                <a:ea typeface="MS PGothic" charset="0"/>
              </a:rPr>
              <a:t>’ </a:t>
            </a:r>
          </a:p>
          <a:p>
            <a:r>
              <a:rPr lang="en-US" altLang="zh-CN" dirty="0">
                <a:latin typeface="Verdana" charset="0"/>
                <a:ea typeface="MS PGothic" charset="0"/>
              </a:rPr>
              <a:t>    The default changed: 12.0 Beta releases used ‘assert’ as default; the released compilers use ‘</a:t>
            </a:r>
            <a:r>
              <a:rPr lang="en-US" altLang="zh-CN" dirty="0" err="1">
                <a:latin typeface="Verdana" charset="0"/>
                <a:ea typeface="MS PGothic" charset="0"/>
              </a:rPr>
              <a:t>noassert</a:t>
            </a:r>
            <a:r>
              <a:rPr lang="en-US" altLang="zh-CN" dirty="0">
                <a:latin typeface="Verdana" charset="0"/>
                <a:ea typeface="MS PGothic" charset="0"/>
              </a:rPr>
              <a:t>’ </a:t>
            </a:r>
            <a:endParaRPr lang="en-US" altLang="zh-CN" dirty="0" smtClean="0">
              <a:latin typeface="Verdana" charset="0"/>
              <a:ea typeface="MS PGothic" charset="0"/>
            </a:endParaRPr>
          </a:p>
          <a:p>
            <a:endParaRPr lang="en-US" altLang="zh-CN" dirty="0" smtClean="0">
              <a:latin typeface="Verdana" charset="0"/>
              <a:ea typeface="MS PGothic" charset="0"/>
            </a:endParaRPr>
          </a:p>
          <a:p>
            <a:r>
              <a:rPr lang="en-US" dirty="0" smtClean="0"/>
              <a:t>The “assert” clause is important to validate whether the compiler was able to vectorize a loop or not! (“vectorize or die”)</a:t>
            </a:r>
          </a:p>
          <a:p>
            <a:endParaRPr lang="en-US" dirty="0" smtClean="0"/>
          </a:p>
          <a:p>
            <a:r>
              <a:rPr lang="en-US" dirty="0" smtClean="0"/>
              <a:t>The clauses “private”, “</a:t>
            </a:r>
            <a:r>
              <a:rPr lang="en-US" dirty="0" err="1" smtClean="0"/>
              <a:t>firstprivate</a:t>
            </a:r>
            <a:r>
              <a:rPr lang="en-US" dirty="0" smtClean="0"/>
              <a:t>”, “</a:t>
            </a:r>
            <a:r>
              <a:rPr lang="en-US" dirty="0" err="1" smtClean="0"/>
              <a:t>lastprivate</a:t>
            </a:r>
            <a:r>
              <a:rPr lang="en-US" dirty="0" smtClean="0"/>
              <a:t>” and “reduction” follow the same syntax (and semantic) of the OpenMP* counterparts. Anyone used to OpenMP* should be able to apply those clauses for “#</a:t>
            </a:r>
            <a:r>
              <a:rPr lang="en-US" dirty="0" err="1" smtClean="0"/>
              <a:t>pragma</a:t>
            </a:r>
            <a:r>
              <a:rPr lang="en-US" dirty="0" smtClean="0"/>
              <a:t> </a:t>
            </a:r>
            <a:r>
              <a:rPr lang="en-US" dirty="0" err="1" smtClean="0"/>
              <a:t>simd</a:t>
            </a:r>
            <a:r>
              <a:rPr lang="en-US" dirty="0" smtClean="0"/>
              <a:t>” easily as well.</a:t>
            </a:r>
          </a:p>
          <a:p>
            <a:endParaRPr lang="en-US" dirty="0" smtClean="0"/>
          </a:p>
          <a:p>
            <a:r>
              <a:rPr lang="en-US" dirty="0" smtClean="0"/>
              <a:t>Attention:</a:t>
            </a:r>
          </a:p>
          <a:p>
            <a:r>
              <a:rPr lang="en-US" dirty="0" smtClean="0"/>
              <a:t>Clauses “private”, “</a:t>
            </a:r>
            <a:r>
              <a:rPr lang="en-US" dirty="0" err="1" smtClean="0"/>
              <a:t>lastprivate</a:t>
            </a:r>
            <a:r>
              <a:rPr lang="en-US" dirty="0" smtClean="0"/>
              <a:t>”, “</a:t>
            </a:r>
            <a:r>
              <a:rPr lang="en-US" dirty="0" err="1" smtClean="0"/>
              <a:t>firstprivate</a:t>
            </a:r>
            <a:r>
              <a:rPr lang="en-US" dirty="0" smtClean="0"/>
              <a:t>”, “linear” and “reduction” currently are not always needed because the complier still does some limited analysis. However, in the future this will be dropped completely and hence those clauses are required.</a:t>
            </a:r>
          </a:p>
          <a:p>
            <a:endParaRPr lang="en-US" dirty="0" smtClean="0"/>
          </a:p>
          <a:p>
            <a:r>
              <a:rPr lang="en-US" dirty="0" smtClean="0"/>
              <a:t>To be precise, according to Hideki: Any use of “#</a:t>
            </a:r>
            <a:r>
              <a:rPr lang="en-US" dirty="0" err="1" smtClean="0"/>
              <a:t>pragma</a:t>
            </a:r>
            <a:r>
              <a:rPr lang="en-US" dirty="0" smtClean="0"/>
              <a:t> </a:t>
            </a:r>
            <a:r>
              <a:rPr lang="en-US" dirty="0" err="1" smtClean="0"/>
              <a:t>simd</a:t>
            </a:r>
            <a:r>
              <a:rPr lang="en-US" dirty="0" smtClean="0"/>
              <a:t>” where those clauses would be needed but are not used is already an user error; even though the compiler might still do analysis and detects dependencies on its own. The latter is subject of change in the future. So, such user errors become visible then!</a:t>
            </a:r>
            <a:endParaRPr lang="en-GB" altLang="zh-CN" dirty="0">
              <a:latin typeface="Verdana" charset="0"/>
              <a:ea typeface="MS PGothic" charset="0"/>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697" eaLnBrk="0" hangingPunct="0">
              <a:defRPr sz="2000">
                <a:solidFill>
                  <a:schemeClr val="tx1"/>
                </a:solidFill>
                <a:latin typeface="Verdana" charset="0"/>
                <a:ea typeface="ＭＳ Ｐゴシック" charset="0"/>
                <a:cs typeface="ＭＳ Ｐゴシック" charset="0"/>
              </a:defRPr>
            </a:lvl1pPr>
            <a:lvl2pPr marL="742918" indent="-285738" defTabSz="947697" eaLnBrk="0" hangingPunct="0">
              <a:defRPr sz="2000">
                <a:solidFill>
                  <a:schemeClr val="tx1"/>
                </a:solidFill>
                <a:latin typeface="Verdana" charset="0"/>
                <a:ea typeface="ＭＳ Ｐゴシック" charset="0"/>
              </a:defRPr>
            </a:lvl2pPr>
            <a:lvl3pPr marL="1142951" indent="-228590" defTabSz="947697" eaLnBrk="0" hangingPunct="0">
              <a:defRPr sz="2000">
                <a:solidFill>
                  <a:schemeClr val="tx1"/>
                </a:solidFill>
                <a:latin typeface="Verdana" charset="0"/>
                <a:ea typeface="ＭＳ Ｐゴシック" charset="0"/>
              </a:defRPr>
            </a:lvl3pPr>
            <a:lvl4pPr marL="1600132" indent="-228590" defTabSz="947697" eaLnBrk="0" hangingPunct="0">
              <a:defRPr sz="2000">
                <a:solidFill>
                  <a:schemeClr val="tx1"/>
                </a:solidFill>
                <a:latin typeface="Verdana" charset="0"/>
                <a:ea typeface="ＭＳ Ｐゴシック" charset="0"/>
              </a:defRPr>
            </a:lvl4pPr>
            <a:lvl5pPr marL="2057312" indent="-228590" defTabSz="947697" eaLnBrk="0" hangingPunct="0">
              <a:defRPr sz="2000">
                <a:solidFill>
                  <a:schemeClr val="tx1"/>
                </a:solidFill>
                <a:latin typeface="Verdana" charset="0"/>
                <a:ea typeface="ＭＳ Ｐゴシック" charset="0"/>
              </a:defRPr>
            </a:lvl5pPr>
            <a:lvl6pPr marL="2514492" indent="-228590" algn="ctr" defTabSz="947697" eaLnBrk="0" fontAlgn="base" hangingPunct="0">
              <a:spcBef>
                <a:spcPct val="0"/>
              </a:spcBef>
              <a:spcAft>
                <a:spcPct val="0"/>
              </a:spcAft>
              <a:defRPr sz="2000">
                <a:solidFill>
                  <a:schemeClr val="tx1"/>
                </a:solidFill>
                <a:latin typeface="Verdana" charset="0"/>
                <a:ea typeface="ＭＳ Ｐゴシック" charset="0"/>
              </a:defRPr>
            </a:lvl6pPr>
            <a:lvl7pPr marL="2971673" indent="-228590" algn="ctr" defTabSz="947697" eaLnBrk="0" fontAlgn="base" hangingPunct="0">
              <a:spcBef>
                <a:spcPct val="0"/>
              </a:spcBef>
              <a:spcAft>
                <a:spcPct val="0"/>
              </a:spcAft>
              <a:defRPr sz="2000">
                <a:solidFill>
                  <a:schemeClr val="tx1"/>
                </a:solidFill>
                <a:latin typeface="Verdana" charset="0"/>
                <a:ea typeface="ＭＳ Ｐゴシック" charset="0"/>
              </a:defRPr>
            </a:lvl7pPr>
            <a:lvl8pPr marL="3428853" indent="-228590" algn="ctr" defTabSz="947697" eaLnBrk="0" fontAlgn="base" hangingPunct="0">
              <a:spcBef>
                <a:spcPct val="0"/>
              </a:spcBef>
              <a:spcAft>
                <a:spcPct val="0"/>
              </a:spcAft>
              <a:defRPr sz="2000">
                <a:solidFill>
                  <a:schemeClr val="tx1"/>
                </a:solidFill>
                <a:latin typeface="Verdana" charset="0"/>
                <a:ea typeface="ＭＳ Ｐゴシック" charset="0"/>
              </a:defRPr>
            </a:lvl8pPr>
            <a:lvl9pPr marL="3886034" indent="-228590" algn="ctr" defTabSz="947697" eaLnBrk="0" fontAlgn="base" hangingPunct="0">
              <a:spcBef>
                <a:spcPct val="0"/>
              </a:spcBef>
              <a:spcAft>
                <a:spcPct val="0"/>
              </a:spcAft>
              <a:defRPr sz="2000">
                <a:solidFill>
                  <a:schemeClr val="tx1"/>
                </a:solidFill>
                <a:latin typeface="Verdana" charset="0"/>
                <a:ea typeface="ＭＳ Ｐゴシック" charset="0"/>
              </a:defRPr>
            </a:lvl9pPr>
          </a:lstStyle>
          <a:p>
            <a:fld id="{381059CE-CC19-5F40-8CE1-1F5C66991B8D}" type="slidenum">
              <a:rPr lang="en-US" altLang="zh-CN" sz="1200">
                <a:ea typeface="宋体" charset="0"/>
                <a:cs typeface="宋体" charset="0"/>
              </a:rPr>
              <a:pPr/>
              <a:t>62</a:t>
            </a:fld>
            <a:endParaRPr lang="en-US" altLang="zh-CN" sz="1200" dirty="0">
              <a:ea typeface="宋体" charset="0"/>
              <a:cs typeface="宋体"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72FF9EA6-91B0-4FB8-AD8D-7D387C06B8F5}" type="slidenum">
              <a:rPr lang="en-US" altLang="zh-CN" sz="1100">
                <a:latin typeface="Arial" charset="0"/>
              </a:rPr>
              <a:pPr algn="r" eaLnBrk="1" hangingPunct="1"/>
              <a:t>63</a:t>
            </a:fld>
            <a:endParaRPr lang="en-US" altLang="zh-CN" sz="1100">
              <a:latin typeface="Arial" charset="0"/>
            </a:endParaRPr>
          </a:p>
        </p:txBody>
      </p:sp>
      <p:sp>
        <p:nvSpPr>
          <p:cNvPr id="172035" name="Rectangle 2"/>
          <p:cNvSpPr>
            <a:spLocks noGrp="1" noRot="1" noChangeAspect="1" noChangeArrowheads="1" noTextEdit="1"/>
          </p:cNvSpPr>
          <p:nvPr>
            <p:ph type="sldImg"/>
          </p:nvPr>
        </p:nvSpPr>
        <p:spPr>
          <a:xfrm>
            <a:off x="1123950" y="879475"/>
            <a:ext cx="4725988" cy="3544888"/>
          </a:xfrm>
          <a:ln/>
        </p:spPr>
      </p:sp>
      <p:sp>
        <p:nvSpPr>
          <p:cNvPr id="172036"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7203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Restrictions</a:t>
            </a:r>
            <a:r>
              <a:rPr lang="en-US" baseline="0" dirty="0" smtClean="0"/>
              <a:t> on the use of </a:t>
            </a:r>
            <a:r>
              <a:rPr lang="en-US" baseline="0" dirty="0" err="1" smtClean="0"/>
              <a:t>Prgama</a:t>
            </a:r>
            <a:r>
              <a:rPr lang="en-US" baseline="0" dirty="0" smtClean="0"/>
              <a:t> simd can be found in the document referenced here – but the “readers digest” condensed version is reflected here.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pragma SIMD is applied to C/C++ for loops </a:t>
            </a:r>
            <a:r>
              <a:rPr lang="en-US" baseline="0" dirty="0" smtClean="0"/>
              <a:t>only.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Induction variables should be signed or unsigned int.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Exception handling is not acceptable,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and plain old data types should be used for vector values.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[background]</a:t>
            </a:r>
          </a:p>
          <a:p>
            <a:pPr marL="0" indent="0"/>
            <a:r>
              <a:rPr lang="en-US" altLang="zh-CN" sz="1200" dirty="0" smtClean="0">
                <a:ea typeface="宋体" pitchFamily="2" charset="-122"/>
              </a:rPr>
              <a:t>The loop using SIMD pragma/directive has to be a </a:t>
            </a:r>
            <a:r>
              <a:rPr lang="en-US" altLang="zh-CN" sz="1200" b="1" dirty="0" smtClean="0">
                <a:latin typeface="Courier New" pitchFamily="49" charset="0"/>
                <a:ea typeface="宋体" pitchFamily="2" charset="-122"/>
                <a:cs typeface="Courier New" pitchFamily="49" charset="0"/>
              </a:rPr>
              <a:t>for</a:t>
            </a:r>
            <a:r>
              <a:rPr lang="en-US" altLang="zh-CN" sz="1200" b="1" dirty="0" smtClean="0">
                <a:solidFill>
                  <a:srgbClr val="C00000"/>
                </a:solidFill>
                <a:latin typeface="Courier New" pitchFamily="49" charset="0"/>
                <a:ea typeface="宋体" pitchFamily="2" charset="-122"/>
                <a:cs typeface="Courier New" pitchFamily="49" charset="0"/>
              </a:rPr>
              <a:t> </a:t>
            </a:r>
            <a:r>
              <a:rPr lang="en-US" altLang="zh-CN" sz="1200" dirty="0" smtClean="0">
                <a:ea typeface="宋体" pitchFamily="2" charset="-122"/>
              </a:rPr>
              <a:t>(C/C++) or </a:t>
            </a:r>
            <a:r>
              <a:rPr lang="en-US" altLang="zh-CN" sz="1200" b="1" dirty="0" smtClean="0">
                <a:latin typeface="Courier New" pitchFamily="49" charset="0"/>
                <a:ea typeface="宋体" pitchFamily="2" charset="-122"/>
              </a:rPr>
              <a:t>DO </a:t>
            </a:r>
            <a:r>
              <a:rPr lang="en-US" altLang="zh-CN" sz="1200" dirty="0" smtClean="0">
                <a:ea typeface="宋体" pitchFamily="2" charset="-122"/>
              </a:rPr>
              <a:t>loop (FORTRAN) and conform to OpenMP* work-sharing loop construct (see the OpenMP* 3.1 specification, section 2.5.1)</a:t>
            </a:r>
          </a:p>
          <a:p>
            <a:pPr marL="0" indent="0"/>
            <a:r>
              <a:rPr lang="en-US" altLang="zh-CN" sz="1200" dirty="0" smtClean="0">
                <a:ea typeface="宋体" pitchFamily="2" charset="-122"/>
              </a:rPr>
              <a:t>Induction variable has to be signed/unsigned integer or pointer</a:t>
            </a:r>
          </a:p>
          <a:p>
            <a:pPr marL="0" indent="0"/>
            <a:r>
              <a:rPr lang="en-US" altLang="zh-CN" sz="1200" dirty="0" smtClean="0">
                <a:ea typeface="宋体" pitchFamily="2" charset="-122"/>
              </a:rPr>
              <a:t>Loop body must be free from C++ exceptions and Windows* Structured Exception Handling, </a:t>
            </a:r>
            <a:r>
              <a:rPr lang="en-US" altLang="zh-CN" sz="1200" b="1" dirty="0" err="1" smtClean="0">
                <a:latin typeface="Courier New" pitchFamily="49" charset="0"/>
                <a:ea typeface="宋体" pitchFamily="2" charset="-122"/>
              </a:rPr>
              <a:t>setjmp</a:t>
            </a:r>
            <a:r>
              <a:rPr lang="en-US" altLang="zh-CN" sz="1200" b="1" dirty="0" smtClean="0">
                <a:latin typeface="Courier New" pitchFamily="49" charset="0"/>
                <a:ea typeface="宋体" pitchFamily="2" charset="-122"/>
              </a:rPr>
              <a:t>(…) </a:t>
            </a:r>
            <a:r>
              <a:rPr lang="en-US" altLang="zh-CN" sz="1200" dirty="0" smtClean="0">
                <a:ea typeface="宋体" pitchFamily="2" charset="-122"/>
              </a:rPr>
              <a:t>&amp; </a:t>
            </a:r>
            <a:r>
              <a:rPr lang="en-US" altLang="zh-CN" sz="1200" b="1" dirty="0" err="1" smtClean="0">
                <a:latin typeface="Courier New" pitchFamily="49" charset="0"/>
                <a:ea typeface="宋体" pitchFamily="2" charset="-122"/>
              </a:rPr>
              <a:t>longjmp</a:t>
            </a:r>
            <a:r>
              <a:rPr lang="en-US" altLang="zh-CN" sz="1200" b="1" dirty="0" smtClean="0">
                <a:latin typeface="Courier New" pitchFamily="49" charset="0"/>
                <a:ea typeface="宋体" pitchFamily="2" charset="-122"/>
              </a:rPr>
              <a:t>(…)</a:t>
            </a:r>
            <a:endParaRPr lang="en-US" altLang="zh-CN" sz="1200" dirty="0" smtClean="0">
              <a:ea typeface="宋体" pitchFamily="2" charset="-122"/>
            </a:endParaRPr>
          </a:p>
          <a:p>
            <a:pPr marL="0" indent="0"/>
            <a:r>
              <a:rPr lang="en-US" altLang="zh-CN" sz="1200" dirty="0" smtClean="0">
                <a:ea typeface="宋体" pitchFamily="2" charset="-122"/>
              </a:rPr>
              <a:t>The vector values must be of POD (plain old data) type, i.e. signed/unsigned 8/16/32/64 bit integer, single/double-precision FP or single/double-precision complex types</a:t>
            </a:r>
          </a:p>
          <a:p>
            <a:pPr marL="0" indent="0"/>
            <a:r>
              <a:rPr lang="en-US" altLang="zh-CN" sz="1200" dirty="0" smtClean="0">
                <a:ea typeface="宋体" pitchFamily="2" charset="-122"/>
              </a:rPr>
              <a:t>All memory references are treated unconditionally:</a:t>
            </a:r>
            <a:br>
              <a:rPr lang="en-US" altLang="zh-CN" sz="1200" dirty="0" smtClean="0">
                <a:ea typeface="宋体" pitchFamily="2" charset="-122"/>
              </a:rPr>
            </a:br>
            <a:r>
              <a:rPr lang="en-US" altLang="zh-CN" sz="1200" dirty="0" smtClean="0">
                <a:ea typeface="宋体" pitchFamily="2" charset="-122"/>
              </a:rPr>
              <a:t>All address computations must result in valid memory addresses!</a:t>
            </a:r>
          </a:p>
          <a:p>
            <a:pPr marL="0" indent="0"/>
            <a:r>
              <a:rPr lang="en-US" altLang="zh-CN" sz="1200" dirty="0" smtClean="0">
                <a:ea typeface="宋体" pitchFamily="2" charset="-122"/>
              </a:rPr>
              <a:t>Induction variable </a:t>
            </a:r>
            <a:r>
              <a:rPr lang="en-US" altLang="zh-CN" sz="1200" b="1" dirty="0" smtClean="0">
                <a:latin typeface="Courier New" pitchFamily="49" charset="0"/>
                <a:ea typeface="宋体" pitchFamily="2" charset="-122"/>
              </a:rPr>
              <a:t>p</a:t>
            </a:r>
            <a:r>
              <a:rPr lang="en-US" altLang="zh-CN" sz="1200" dirty="0" smtClean="0">
                <a:ea typeface="宋体" pitchFamily="2" charset="-122"/>
              </a:rPr>
              <a:t> has to have an assignment of the form</a:t>
            </a:r>
            <a:br>
              <a:rPr lang="en-US" altLang="zh-CN" sz="1200" dirty="0" smtClean="0">
                <a:ea typeface="宋体" pitchFamily="2" charset="-122"/>
              </a:rPr>
            </a:br>
            <a:r>
              <a:rPr lang="en-US" altLang="zh-CN" sz="1200" b="1" dirty="0" smtClean="0">
                <a:latin typeface="Courier New" pitchFamily="49" charset="0"/>
                <a:ea typeface="宋体" pitchFamily="2" charset="-122"/>
              </a:rPr>
              <a:t>p += step</a:t>
            </a:r>
            <a:r>
              <a:rPr lang="en-US" altLang="zh-CN" sz="1200" dirty="0" smtClean="0">
                <a:ea typeface="宋体" pitchFamily="2" charset="-122"/>
              </a:rPr>
              <a:t> at the end of the loop body</a:t>
            </a:r>
          </a:p>
          <a:p>
            <a:pPr marL="0" indent="0"/>
            <a:r>
              <a:rPr lang="en-US" altLang="zh-CN" sz="1200" dirty="0" smtClean="0">
                <a:ea typeface="宋体" pitchFamily="2" charset="-122"/>
              </a:rPr>
              <a:t>All memory references are treated unconditionally:</a:t>
            </a:r>
            <a:br>
              <a:rPr lang="en-US" altLang="zh-CN" sz="1200" dirty="0" smtClean="0">
                <a:ea typeface="宋体" pitchFamily="2" charset="-122"/>
              </a:rPr>
            </a:br>
            <a:r>
              <a:rPr lang="en-US" altLang="zh-CN" sz="1200" dirty="0" smtClean="0">
                <a:ea typeface="宋体" pitchFamily="2" charset="-122"/>
              </a:rPr>
              <a:t>All address computations have to result in valid memory addresses, even though not accessed if the loop is executed sequentially!</a:t>
            </a:r>
          </a:p>
          <a:p>
            <a:pPr marL="0" indent="0"/>
            <a:r>
              <a:rPr lang="en-US" altLang="zh-CN" sz="1200" dirty="0" smtClean="0">
                <a:ea typeface="宋体" pitchFamily="2" charset="-122"/>
              </a:rPr>
              <a:t>Induction variable </a:t>
            </a:r>
            <a:r>
              <a:rPr lang="en-US" altLang="zh-CN" sz="1200" b="1" dirty="0" smtClean="0">
                <a:latin typeface="Courier New" pitchFamily="49" charset="0"/>
                <a:ea typeface="宋体" pitchFamily="2" charset="-122"/>
              </a:rPr>
              <a:t>p</a:t>
            </a:r>
            <a:r>
              <a:rPr lang="en-US" altLang="zh-CN" sz="1200" dirty="0" smtClean="0">
                <a:ea typeface="宋体" pitchFamily="2" charset="-122"/>
              </a:rPr>
              <a:t> has to have an assignment of the form</a:t>
            </a:r>
            <a:br>
              <a:rPr lang="en-US" altLang="zh-CN" sz="1200" dirty="0" smtClean="0">
                <a:ea typeface="宋体" pitchFamily="2" charset="-122"/>
              </a:rPr>
            </a:br>
            <a:r>
              <a:rPr lang="en-US" altLang="zh-CN" sz="1200" b="1" dirty="0" smtClean="0">
                <a:latin typeface="Courier New" pitchFamily="49" charset="0"/>
                <a:ea typeface="宋体" pitchFamily="2" charset="-122"/>
              </a:rPr>
              <a:t>p += step</a:t>
            </a:r>
            <a:r>
              <a:rPr lang="en-US" altLang="zh-CN" sz="1200" dirty="0" smtClean="0">
                <a:ea typeface="宋体" pitchFamily="2" charset="-122"/>
              </a:rPr>
              <a:t> at the end of the loop body</a:t>
            </a:r>
          </a:p>
          <a:p>
            <a:endParaRPr lang="en-US" dirty="0" smtClean="0"/>
          </a:p>
          <a:p>
            <a:endParaRPr lang="en-US" dirty="0" smtClean="0"/>
          </a:p>
          <a:p>
            <a:r>
              <a:rPr lang="en-US" dirty="0" smtClean="0"/>
              <a:t>[background]</a:t>
            </a:r>
          </a:p>
          <a:p>
            <a:r>
              <a:rPr lang="en-US" dirty="0" smtClean="0"/>
              <a:t>Regarding memory references treated unconditionally:</a:t>
            </a:r>
          </a:p>
          <a:p>
            <a:r>
              <a:rPr lang="en-US" dirty="0" smtClean="0"/>
              <a:t>That’s required because the compiler might do masked operations (see section “</a:t>
            </a:r>
            <a:r>
              <a:rPr lang="en-US" altLang="zh-CN" dirty="0" smtClean="0"/>
              <a:t>Bit Masking”</a:t>
            </a:r>
            <a:r>
              <a:rPr lang="en-US" dirty="0" smtClean="0"/>
              <a:t>).</a:t>
            </a:r>
          </a:p>
          <a:p>
            <a:endParaRPr lang="en-US" dirty="0" smtClean="0"/>
          </a:p>
          <a:p>
            <a:r>
              <a:rPr lang="en-US" dirty="0" smtClean="0"/>
              <a:t>KB article about the requirements needed to apply SIMD pragma/directive:</a:t>
            </a:r>
          </a:p>
          <a:p>
            <a:r>
              <a:rPr lang="en-US" dirty="0" smtClean="0"/>
              <a:t>http://software.intel.com/en-us/articles/requirements-for-vectorizing-loops-with-pragma-simd/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DCC123CE-7118-4055-9FBE-55D098A39DDC}" type="slidenum">
              <a:rPr lang="en-US" altLang="zh-CN" sz="1100">
                <a:latin typeface="Arial" charset="0"/>
              </a:rPr>
              <a:pPr algn="r" eaLnBrk="1" hangingPunct="1"/>
              <a:t>64</a:t>
            </a:fld>
            <a:endParaRPr lang="en-US" altLang="zh-CN" sz="1100">
              <a:latin typeface="Arial" charset="0"/>
            </a:endParaRPr>
          </a:p>
        </p:txBody>
      </p:sp>
      <p:sp>
        <p:nvSpPr>
          <p:cNvPr id="174083" name="Rectangle 2"/>
          <p:cNvSpPr>
            <a:spLocks noGrp="1" noRot="1" noChangeAspect="1" noChangeArrowheads="1" noTextEdit="1"/>
          </p:cNvSpPr>
          <p:nvPr>
            <p:ph type="sldImg"/>
          </p:nvPr>
        </p:nvSpPr>
        <p:spPr>
          <a:xfrm>
            <a:off x="1123950" y="879475"/>
            <a:ext cx="4725988" cy="3544888"/>
          </a:xfrm>
          <a:ln/>
        </p:spPr>
      </p:sp>
      <p:sp>
        <p:nvSpPr>
          <p:cNvPr id="174084"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74085"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dirty="0" smtClean="0"/>
              <a:t>[script]</a:t>
            </a:r>
          </a:p>
          <a:p>
            <a:pPr algn="l">
              <a:buFont typeface="Arial" pitchFamily="34" charset="0"/>
              <a:buChar char="•"/>
            </a:pPr>
            <a:r>
              <a:rPr lang="en-US" sz="1200" dirty="0" smtClean="0">
                <a:latin typeface="Bookman Old Style" pitchFamily="18" charset="0"/>
              </a:rPr>
              <a:t>This program results in good utilization of vector level parallelism and provides measureable speedups.</a:t>
            </a:r>
          </a:p>
          <a:p>
            <a:pPr algn="l">
              <a:buFont typeface="Arial" pitchFamily="34" charset="0"/>
              <a:buChar char="•"/>
            </a:pPr>
            <a:r>
              <a:rPr lang="en-US" sz="1200" dirty="0" smtClean="0">
                <a:latin typeface="Bookman Old Style" pitchFamily="18" charset="0"/>
              </a:rPr>
              <a:t>Arguably out of reach of auto </a:t>
            </a:r>
            <a:r>
              <a:rPr lang="en-US" sz="1200" dirty="0" err="1" smtClean="0">
                <a:latin typeface="Bookman Old Style" pitchFamily="18" charset="0"/>
              </a:rPr>
              <a:t>vectorizers</a:t>
            </a:r>
            <a:r>
              <a:rPr lang="en-US" sz="1200" baseline="0" dirty="0" smtClean="0">
                <a:latin typeface="Bookman Old Style" pitchFamily="18" charset="0"/>
              </a:rPr>
              <a:t> even with IVDEP which would only work for inner loops</a:t>
            </a:r>
            <a:endParaRPr lang="en-US" sz="1200" dirty="0" smtClean="0">
              <a:latin typeface="Bookman Old Style"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dirty="0" smtClean="0"/>
              <a:t>You may not realize that under the covers</a:t>
            </a:r>
            <a:r>
              <a:rPr lang="en-US" baseline="0" dirty="0" smtClean="0"/>
              <a:t> these two += operations means very different things!</a:t>
            </a:r>
          </a:p>
          <a:p>
            <a:endParaRPr lang="en-US" baseline="0" dirty="0" smtClean="0"/>
          </a:p>
          <a:p>
            <a:r>
              <a:rPr lang="en-US" baseline="0" dirty="0" smtClean="0"/>
              <a:t>Sum += *P means that we are doing a reduction of all the array elements in array p and summing them into variable sum</a:t>
            </a:r>
          </a:p>
          <a:p>
            <a:endParaRPr lang="en-US" baseline="0" dirty="0" smtClean="0"/>
          </a:p>
          <a:p>
            <a:r>
              <a:rPr lang="en-US" baseline="0" dirty="0" smtClean="0"/>
              <a:t>P += Step is incrementing the address of the pointer to access the next element.  Very similar looking statements with very different meanings.  This is why the SIMD directive has been given such a variety of clauses to help tell the compiler what we actually mean by these statements</a:t>
            </a:r>
          </a:p>
          <a:p>
            <a:endParaRPr lang="en-US" baseline="0" dirty="0" smtClean="0"/>
          </a:p>
          <a:p>
            <a:r>
              <a:rPr lang="en-US" baseline="0" dirty="0" smtClean="0"/>
              <a:t>See the corrected SIMD code on the next slide</a:t>
            </a:r>
          </a:p>
          <a:p>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dirty="0" smtClean="0"/>
              <a:t>Here we explicitly call sum out to be a reduction variable on the + operator.,</a:t>
            </a:r>
            <a:r>
              <a:rPr lang="en-US" baseline="0" dirty="0" smtClean="0"/>
              <a:t> and we call the variable p out to be an induction variable with stride step. Now the compiler has explicit information about how the developer intended this application to behave.</a:t>
            </a:r>
          </a:p>
          <a:p>
            <a:endParaRPr lang="en-US" baseline="0" dirty="0" smtClean="0"/>
          </a:p>
          <a:p>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D617A7AF-A781-42AA-9F87-84323E585F17}" type="slidenum">
              <a:rPr lang="en-US" altLang="zh-CN" sz="1100">
                <a:latin typeface="Arial" charset="0"/>
              </a:rPr>
              <a:pPr algn="r" eaLnBrk="1" hangingPunct="1"/>
              <a:t>67</a:t>
            </a:fld>
            <a:endParaRPr lang="en-US" altLang="zh-CN" sz="1100">
              <a:latin typeface="Arial" charset="0"/>
            </a:endParaRPr>
          </a:p>
        </p:txBody>
      </p:sp>
      <p:sp>
        <p:nvSpPr>
          <p:cNvPr id="123907" name="Rectangle 2"/>
          <p:cNvSpPr>
            <a:spLocks noGrp="1" noRot="1" noChangeAspect="1" noChangeArrowheads="1" noTextEdit="1"/>
          </p:cNvSpPr>
          <p:nvPr>
            <p:ph type="sldImg"/>
          </p:nvPr>
        </p:nvSpPr>
        <p:spPr>
          <a:xfrm>
            <a:off x="1123950" y="879475"/>
            <a:ext cx="4725988" cy="3544888"/>
          </a:xfrm>
          <a:ln/>
        </p:spPr>
      </p:sp>
      <p:sp>
        <p:nvSpPr>
          <p:cNvPr id="12390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2390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[script]</a:t>
            </a:r>
          </a:p>
          <a:p>
            <a:r>
              <a:rPr lang="en-US" dirty="0" smtClean="0"/>
              <a:t>That wraps up our discussion of pragma</a:t>
            </a:r>
            <a:r>
              <a:rPr lang="en-US" baseline="0" dirty="0" smtClean="0"/>
              <a:t> simd. </a:t>
            </a:r>
            <a:r>
              <a:rPr lang="en-US" dirty="0" smtClean="0"/>
              <a:t>The next video</a:t>
            </a:r>
            <a:r>
              <a:rPr lang="en-US" baseline="0" dirty="0" smtClean="0"/>
              <a:t> we’ll explore how to validate our vectorization success</a:t>
            </a:r>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dirty="0" smtClean="0"/>
              <a:t>The purpose of this slide is to offer </a:t>
            </a:r>
            <a:r>
              <a:rPr lang="en-US" baseline="0" dirty="0" smtClean="0"/>
              <a:t>a suggestion on how to determine how well your code segment is vectorizing. This is done by comparing a run of the code without vectorization to a run of the code with vectorization on. Actually measure the speedup.</a:t>
            </a:r>
          </a:p>
          <a:p>
            <a:endParaRPr lang="en-US" baseline="0" dirty="0" smtClean="0"/>
          </a:p>
          <a:p>
            <a:r>
              <a:rPr lang="en-US" baseline="0" dirty="0" smtClean="0"/>
              <a:t>The key take away here is that it is very useful to use the compiler flags –no-</a:t>
            </a:r>
            <a:r>
              <a:rPr lang="en-US" baseline="0" dirty="0" err="1" smtClean="0"/>
              <a:t>vec</a:t>
            </a:r>
            <a:r>
              <a:rPr lang="en-US" baseline="0" dirty="0" smtClean="0"/>
              <a:t> –no-</a:t>
            </a:r>
            <a:r>
              <a:rPr lang="en-US" baseline="0" dirty="0" err="1" smtClean="0"/>
              <a:t>simd</a:t>
            </a:r>
            <a:r>
              <a:rPr lang="en-US" baseline="0" dirty="0" smtClean="0"/>
              <a:t> to turn off all vectorization  -no-</a:t>
            </a:r>
            <a:r>
              <a:rPr lang="en-US" baseline="0" dirty="0" err="1" smtClean="0"/>
              <a:t>simd</a:t>
            </a:r>
            <a:r>
              <a:rPr lang="en-US" baseline="0" dirty="0" smtClean="0"/>
              <a:t> actually turns of the pragma </a:t>
            </a:r>
            <a:r>
              <a:rPr lang="en-US" baseline="0" dirty="0" err="1" smtClean="0"/>
              <a:t>simd</a:t>
            </a:r>
            <a:r>
              <a:rPr lang="en-US" baseline="0" dirty="0" smtClean="0"/>
              <a:t> directive. The reason for this is that by turning off vectorization and measuring a baseline performance for a given loop, and armed with knowledge of the vector widths of our target platform we can get an idea of our best case speedup.  Now remove the switches and try to get as much vectorization using these explicit methods as you can targeting the given hot loop in question.  If you are already approaching the theoretical single core SIMD speedup then perhaps you can turn your optimization efforts elsewhere.</a:t>
            </a:r>
          </a:p>
          <a:p>
            <a:endParaRPr lang="en-US" baseline="0" dirty="0" smtClean="0"/>
          </a:p>
          <a:p>
            <a:r>
              <a:rPr lang="en-US" dirty="0" smtClean="0"/>
              <a:t>Note: if your</a:t>
            </a:r>
            <a:r>
              <a:rPr lang="en-US" baseline="0" dirty="0" smtClean="0"/>
              <a:t> </a:t>
            </a:r>
            <a:r>
              <a:rPr lang="en-US" dirty="0" smtClean="0"/>
              <a:t>code time-dominated by MKL calls then you are already effectively using vectorization and are future-ready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68</a:t>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8DFE6627-975C-4C2B-A702-15C7D02E8C4E}" type="slidenum">
              <a:rPr lang="en-US" altLang="zh-CN" sz="1100">
                <a:latin typeface="Arial" charset="0"/>
              </a:rPr>
              <a:pPr algn="r" eaLnBrk="1" hangingPunct="1"/>
              <a:t>69</a:t>
            </a:fld>
            <a:endParaRPr lang="en-US" altLang="zh-CN" sz="1100">
              <a:latin typeface="Arial" charset="0"/>
            </a:endParaRPr>
          </a:p>
        </p:txBody>
      </p:sp>
      <p:sp>
        <p:nvSpPr>
          <p:cNvPr id="180227" name="Rectangle 2"/>
          <p:cNvSpPr>
            <a:spLocks noGrp="1" noRot="1" noChangeAspect="1" noChangeArrowheads="1" noTextEdit="1"/>
          </p:cNvSpPr>
          <p:nvPr>
            <p:ph type="sldImg"/>
          </p:nvPr>
        </p:nvSpPr>
        <p:spPr>
          <a:xfrm>
            <a:off x="1123950" y="879475"/>
            <a:ext cx="4725988" cy="3544888"/>
          </a:xfrm>
          <a:ln/>
        </p:spPr>
      </p:sp>
      <p:sp>
        <p:nvSpPr>
          <p:cNvPr id="18022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8022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dirty="0" smtClean="0"/>
              <a:t>Assembly inspection can reveal the use of packed versus scalar or VEX instructions.  </a:t>
            </a:r>
          </a:p>
          <a:p>
            <a:r>
              <a:rPr lang="en-US" dirty="0" smtClean="0"/>
              <a:t>You can generate</a:t>
            </a:r>
            <a:r>
              <a:rPr lang="en-US" baseline="0" dirty="0" smtClean="0"/>
              <a:t> assembly to look at by using the –</a:t>
            </a:r>
            <a:r>
              <a:rPr lang="en-US" baseline="0" dirty="0" err="1" smtClean="0"/>
              <a:t>Fa</a:t>
            </a:r>
            <a:r>
              <a:rPr lang="en-US" baseline="0" dirty="0" smtClean="0"/>
              <a:t> compiler switch. This is the most reliable method of </a:t>
            </a:r>
            <a:r>
              <a:rPr lang="en-US" baseline="0" dirty="0" err="1" smtClean="0"/>
              <a:t>determinnig</a:t>
            </a:r>
            <a:r>
              <a:rPr lang="en-US" baseline="0" dirty="0" smtClean="0"/>
              <a:t> exactly where vectorization was applied. You scan the assembly for scalar/packed or VEX encoded instructions.  Another nice thing about this </a:t>
            </a:r>
            <a:r>
              <a:rPr lang="en-US" baseline="0" dirty="0" err="1" smtClean="0"/>
              <a:t>techniqie</a:t>
            </a:r>
            <a:r>
              <a:rPr lang="en-US" baseline="0" dirty="0" smtClean="0"/>
              <a:t> is that </a:t>
            </a:r>
            <a:r>
              <a:rPr lang="en-US" altLang="zh-CN" dirty="0" smtClean="0">
                <a:ea typeface="MS PGothic" pitchFamily="34" charset="-128"/>
              </a:rPr>
              <a:t>Assembler listing contains source line numbers mapping generated code to loops in source code</a:t>
            </a:r>
            <a:r>
              <a:rPr lang="en-US" baseline="0" dirty="0" smtClean="0"/>
              <a:t> </a:t>
            </a:r>
          </a:p>
          <a:p>
            <a:endParaRPr lang="en-US" dirty="0" smtClean="0"/>
          </a:p>
          <a:p>
            <a:endParaRPr lang="en-US" dirty="0" smtClean="0"/>
          </a:p>
          <a:p>
            <a:r>
              <a:rPr lang="en-US" dirty="0" smtClean="0"/>
              <a:t>Another alternative is to consult the compiler opt</a:t>
            </a:r>
            <a:r>
              <a:rPr lang="en-US" baseline="0" dirty="0" smtClean="0"/>
              <a:t> report</a:t>
            </a:r>
          </a:p>
          <a:p>
            <a:r>
              <a:rPr lang="en-US" altLang="zh-CN" dirty="0" smtClean="0">
                <a:ea typeface="MS PGothic" pitchFamily="34" charset="-128"/>
              </a:rPr>
              <a:t>In this case the High Performance Optimizer report can be obtained using </a:t>
            </a:r>
            <a:r>
              <a:rPr lang="en-US" altLang="zh-CN" b="1" dirty="0" smtClean="0">
                <a:solidFill>
                  <a:srgbClr val="FF5C00"/>
                </a:solidFill>
                <a:latin typeface="Courier New" pitchFamily="49" charset="0"/>
                <a:ea typeface="MS PGothic" pitchFamily="34" charset="-128"/>
              </a:rPr>
              <a:t>-opt-report&lt;n&gt; -opt-report-phase=</a:t>
            </a:r>
            <a:r>
              <a:rPr lang="en-US" altLang="zh-CN" b="1" dirty="0" err="1" smtClean="0">
                <a:solidFill>
                  <a:srgbClr val="FF5C00"/>
                </a:solidFill>
                <a:latin typeface="Courier New" pitchFamily="49" charset="0"/>
                <a:ea typeface="MS PGothic" pitchFamily="34" charset="-128"/>
              </a:rPr>
              <a:t>hpo</a:t>
            </a:r>
            <a:r>
              <a:rPr lang="en-US" altLang="zh-CN" b="1" dirty="0" smtClean="0">
                <a:solidFill>
                  <a:srgbClr val="FF5C00"/>
                </a:solidFill>
                <a:latin typeface="Courier New" pitchFamily="49" charset="0"/>
                <a:ea typeface="MS PGothic" pitchFamily="34" charset="-128"/>
              </a:rPr>
              <a:t>, </a:t>
            </a:r>
            <a:r>
              <a:rPr lang="en-US" altLang="zh-CN" sz="1200" kern="1200" baseline="0" dirty="0" smtClean="0">
                <a:solidFill>
                  <a:schemeClr val="tx1"/>
                </a:solidFill>
                <a:latin typeface="Verdana" pitchFamily="34" charset="0"/>
                <a:ea typeface="MS PGothic" pitchFamily="34" charset="-128"/>
                <a:cs typeface="ＭＳ Ｐゴシック" charset="-128"/>
              </a:rPr>
              <a:t>where n is a number that specifies the amount of detail provided (default is 2) the max value is 3</a:t>
            </a:r>
            <a:endParaRPr lang="en-US" sz="1200" kern="1200" baseline="0" dirty="0" smtClean="0">
              <a:solidFill>
                <a:schemeClr val="tx1"/>
              </a:solidFill>
              <a:latin typeface="Verdana" pitchFamily="34" charset="0"/>
              <a:ea typeface="MS PGothic" pitchFamily="34" charset="-128"/>
              <a:cs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p:spPr>
      </p:sp>
      <p:sp>
        <p:nvSpPr>
          <p:cNvPr id="83971" name="Rectangle 3"/>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t>Here is a sampling of a number of applications or benchmarks,</a:t>
            </a:r>
            <a:r>
              <a:rPr lang="en-US" sz="1200" b="0" baseline="0" dirty="0" smtClean="0"/>
              <a:t> such as </a:t>
            </a:r>
            <a:r>
              <a:rPr lang="en-US" sz="1200" b="0" baseline="0" dirty="0" err="1" smtClean="0"/>
              <a:t>AoBench</a:t>
            </a:r>
            <a:r>
              <a:rPr lang="en-US" sz="1200" b="0" baseline="0" dirty="0" smtClean="0"/>
              <a:t>, Mandelbrot, N-Body, etc, </a:t>
            </a:r>
            <a:r>
              <a:rPr lang="en-US" sz="1200" b="0" dirty="0" smtClean="0"/>
              <a:t>which</a:t>
            </a:r>
            <a:r>
              <a:rPr lang="en-US" sz="1200" b="0" baseline="0" dirty="0" smtClean="0"/>
              <a:t> </a:t>
            </a:r>
            <a:r>
              <a:rPr lang="en-US" sz="1200" b="0" dirty="0" smtClean="0"/>
              <a:t>get nice performance improvements from using vectorization.  On an</a:t>
            </a:r>
            <a:r>
              <a:rPr lang="en-US" sz="1200" b="0" baseline="0" dirty="0" smtClean="0"/>
              <a:t> Intel Xeon processor these applications are benefitting from the extra performance provided by such explicit vector programming efforts. As you can see, the performance benefit over simple scalar versions in these benchmarks runs in the 2X to 4X range, but as usual, your mileage may vary.  These results are taken from an IPDPS whitepaper entitled “</a:t>
            </a:r>
            <a:r>
              <a:rPr lang="en-US" dirty="0" smtClean="0">
                <a:solidFill>
                  <a:schemeClr val="bg2"/>
                </a:solidFill>
                <a:ea typeface="MS PGothic" pitchFamily="34" charset="-128"/>
                <a:cs typeface="ＭＳ Ｐゴシック" charset="-128"/>
              </a:rPr>
              <a:t>Compiling C/C++ SIMD Extensions for Function</a:t>
            </a:r>
            <a:r>
              <a:rPr lang="en-US" baseline="0" dirty="0" smtClean="0">
                <a:solidFill>
                  <a:schemeClr val="bg2"/>
                </a:solidFill>
                <a:ea typeface="MS PGothic" pitchFamily="34" charset="-128"/>
                <a:cs typeface="ＭＳ Ｐゴシック" charset="-128"/>
              </a:rPr>
              <a:t> </a:t>
            </a:r>
            <a:r>
              <a:rPr lang="en-US" dirty="0" smtClean="0">
                <a:solidFill>
                  <a:schemeClr val="bg2"/>
                </a:solidFill>
                <a:ea typeface="MS PGothic" pitchFamily="34" charset="-128"/>
                <a:cs typeface="ＭＳ Ｐゴシック" charset="-128"/>
              </a:rPr>
              <a:t>and Loop Vectorization on </a:t>
            </a:r>
            <a:r>
              <a:rPr lang="en-US" dirty="0" err="1" smtClean="0">
                <a:solidFill>
                  <a:schemeClr val="bg2"/>
                </a:solidFill>
                <a:ea typeface="MS PGothic" pitchFamily="34" charset="-128"/>
                <a:cs typeface="ＭＳ Ｐゴシック" charset="-128"/>
              </a:rPr>
              <a:t>Multicore</a:t>
            </a:r>
            <a:r>
              <a:rPr lang="en-US" dirty="0" smtClean="0">
                <a:solidFill>
                  <a:schemeClr val="bg2"/>
                </a:solidFill>
                <a:ea typeface="MS PGothic" pitchFamily="34" charset="-128"/>
                <a:cs typeface="ＭＳ Ｐゴシック" charset="-128"/>
              </a:rPr>
              <a:t>-SIMD Processors” published by Intel.</a:t>
            </a:r>
            <a:endParaRPr lang="en-US" baseline="0" dirty="0" smtClean="0">
              <a:solidFill>
                <a:schemeClr val="bg2"/>
              </a:solidFill>
              <a:ea typeface="MS PGothic" pitchFamily="34" charset="-128"/>
              <a:cs typeface="ＭＳ Ｐゴシック"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baseline="0" dirty="0" smtClean="0">
              <a:solidFill>
                <a:schemeClr val="bg2"/>
              </a:solidFill>
              <a:ea typeface="MS PGothic" pitchFamily="3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baseline="0" dirty="0" smtClean="0">
                <a:solidFill>
                  <a:schemeClr val="bg2"/>
                </a:solidFill>
                <a:ea typeface="MS PGothic" pitchFamily="34" charset="-128"/>
              </a:rPr>
              <a:t>[Advance animation]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baseline="0" dirty="0" smtClean="0">
                <a:solidFill>
                  <a:schemeClr val="bg2"/>
                </a:solidFill>
                <a:ea typeface="MS PGothic" pitchFamily="34" charset="-128"/>
              </a:rPr>
              <a:t>The take away is that there is a growing vectorization performance potential in newer architectures and this video series will explore new but familiar feeling programming models to exploit the underlying hardware.</a:t>
            </a:r>
            <a:endParaRPr lang="en-US" sz="1200" b="0" baseline="0" dirty="0" smtClean="0"/>
          </a:p>
          <a:p>
            <a:endParaRPr lang="en-US" sz="1200"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sz="1200" b="1" dirty="0" smtClean="0"/>
              <a:t>Background notes:</a:t>
            </a:r>
            <a:r>
              <a:rPr lang="en-U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Verdana" pitchFamily="34" charset="0"/>
                <a:ea typeface="MS PGothic" pitchFamily="34" charset="-128"/>
                <a:cs typeface="ＭＳ Ｐゴシック" charset="-128"/>
              </a:rPr>
              <a:t>[1]   Tian, X., Saito, H., </a:t>
            </a:r>
            <a:r>
              <a:rPr lang="en-US" sz="1200" kern="1200" dirty="0" err="1" smtClean="0">
                <a:solidFill>
                  <a:schemeClr val="tx1"/>
                </a:solidFill>
                <a:latin typeface="Verdana" pitchFamily="34" charset="0"/>
                <a:ea typeface="MS PGothic" pitchFamily="34" charset="-128"/>
                <a:cs typeface="ＭＳ Ｐゴシック" charset="-128"/>
              </a:rPr>
              <a:t>Preis</a:t>
            </a:r>
            <a:r>
              <a:rPr lang="en-US" sz="1200" kern="1200" dirty="0" smtClean="0">
                <a:solidFill>
                  <a:schemeClr val="tx1"/>
                </a:solidFill>
                <a:latin typeface="Verdana" pitchFamily="34" charset="0"/>
                <a:ea typeface="MS PGothic" pitchFamily="34" charset="-128"/>
                <a:cs typeface="ＭＳ Ｐゴシック" charset="-128"/>
              </a:rPr>
              <a:t>, S.V., </a:t>
            </a:r>
            <a:r>
              <a:rPr lang="en-US" sz="1200" kern="1200" dirty="0" err="1" smtClean="0">
                <a:solidFill>
                  <a:schemeClr val="tx1"/>
                </a:solidFill>
                <a:latin typeface="Verdana" pitchFamily="34" charset="0"/>
                <a:ea typeface="MS PGothic" pitchFamily="34" charset="-128"/>
                <a:cs typeface="ＭＳ Ｐゴシック" charset="-128"/>
              </a:rPr>
              <a:t>Kozhukhov</a:t>
            </a:r>
            <a:r>
              <a:rPr lang="en-US" sz="1200" kern="1200" dirty="0" smtClean="0">
                <a:solidFill>
                  <a:schemeClr val="tx1"/>
                </a:solidFill>
                <a:latin typeface="Verdana" pitchFamily="34" charset="0"/>
                <a:ea typeface="MS PGothic" pitchFamily="34" charset="-128"/>
                <a:cs typeface="ＭＳ Ｐゴシック" charset="-128"/>
              </a:rPr>
              <a:t>, S.S., </a:t>
            </a:r>
            <a:r>
              <a:rPr lang="en-US" sz="1200" kern="1200" dirty="0" err="1" smtClean="0">
                <a:solidFill>
                  <a:schemeClr val="tx1"/>
                </a:solidFill>
                <a:latin typeface="Verdana" pitchFamily="34" charset="0"/>
                <a:ea typeface="MS PGothic" pitchFamily="34" charset="-128"/>
                <a:cs typeface="ＭＳ Ｐゴシック" charset="-128"/>
              </a:rPr>
              <a:t>Cherkasov</a:t>
            </a:r>
            <a:r>
              <a:rPr lang="en-US" sz="1200" kern="1200" dirty="0" smtClean="0">
                <a:solidFill>
                  <a:schemeClr val="tx1"/>
                </a:solidFill>
                <a:latin typeface="Verdana" pitchFamily="34" charset="0"/>
                <a:ea typeface="MS PGothic" pitchFamily="34" charset="-128"/>
                <a:cs typeface="ＭＳ Ｐゴシック" charset="-128"/>
              </a:rPr>
              <a:t>, A.G., Nelson, C., </a:t>
            </a:r>
            <a:r>
              <a:rPr lang="en-US" sz="1200" kern="1200" dirty="0" err="1" smtClean="0">
                <a:solidFill>
                  <a:schemeClr val="tx1"/>
                </a:solidFill>
                <a:latin typeface="Verdana" pitchFamily="34" charset="0"/>
                <a:ea typeface="MS PGothic" pitchFamily="34" charset="-128"/>
                <a:cs typeface="ＭＳ Ｐゴシック" charset="-128"/>
              </a:rPr>
              <a:t>Panchenko</a:t>
            </a:r>
            <a:r>
              <a:rPr lang="en-US" sz="1200" kern="1200" dirty="0" smtClean="0">
                <a:solidFill>
                  <a:schemeClr val="tx1"/>
                </a:solidFill>
                <a:latin typeface="Verdana" pitchFamily="34" charset="0"/>
                <a:ea typeface="MS PGothic" pitchFamily="34" charset="-128"/>
                <a:cs typeface="ＭＳ Ｐゴシック" charset="-128"/>
              </a:rPr>
              <a:t>, N., Geva, R. Compiling C/C++ SIMD Extensions for Function and Loop Vectorization on </a:t>
            </a:r>
            <a:r>
              <a:rPr lang="en-US" sz="1200" kern="1200" dirty="0" err="1" smtClean="0">
                <a:solidFill>
                  <a:schemeClr val="tx1"/>
                </a:solidFill>
                <a:latin typeface="Verdana" pitchFamily="34" charset="0"/>
                <a:ea typeface="MS PGothic" pitchFamily="34" charset="-128"/>
                <a:cs typeface="ＭＳ Ｐゴシック" charset="-128"/>
              </a:rPr>
              <a:t>Multicore</a:t>
            </a:r>
            <a:r>
              <a:rPr lang="en-US" sz="1200" kern="1200" dirty="0" smtClean="0">
                <a:solidFill>
                  <a:schemeClr val="tx1"/>
                </a:solidFill>
                <a:latin typeface="Verdana" pitchFamily="34" charset="0"/>
                <a:ea typeface="MS PGothic" pitchFamily="34" charset="-128"/>
                <a:cs typeface="ＭＳ Ｐゴシック" charset="-128"/>
              </a:rPr>
              <a:t>-SIMD Processors. In proc. of IEEE 26</a:t>
            </a:r>
            <a:r>
              <a:rPr lang="en-US" sz="1200" kern="1200" baseline="30000" dirty="0" smtClean="0">
                <a:solidFill>
                  <a:schemeClr val="tx1"/>
                </a:solidFill>
                <a:latin typeface="Verdana" pitchFamily="34" charset="0"/>
                <a:ea typeface="MS PGothic" pitchFamily="34" charset="-128"/>
                <a:cs typeface="ＭＳ Ｐゴシック" charset="-128"/>
              </a:rPr>
              <a:t>th</a:t>
            </a:r>
            <a:r>
              <a:rPr lang="en-US" sz="1200" kern="1200" dirty="0" smtClean="0">
                <a:solidFill>
                  <a:schemeClr val="tx1"/>
                </a:solidFill>
                <a:latin typeface="Verdana" pitchFamily="34" charset="0"/>
                <a:ea typeface="MS PGothic" pitchFamily="34" charset="-128"/>
                <a:cs typeface="ＭＳ Ｐゴシック" charset="-128"/>
              </a:rPr>
              <a:t> International Parallel and Distributed Processing Symposium - </a:t>
            </a:r>
            <a:r>
              <a:rPr lang="en-US" sz="1200" kern="1200" dirty="0" err="1" smtClean="0">
                <a:solidFill>
                  <a:schemeClr val="tx1"/>
                </a:solidFill>
                <a:latin typeface="Verdana" pitchFamily="34" charset="0"/>
                <a:ea typeface="MS PGothic" pitchFamily="34" charset="-128"/>
                <a:cs typeface="ＭＳ Ｐゴシック" charset="-128"/>
              </a:rPr>
              <a:t>Multicore</a:t>
            </a:r>
            <a:r>
              <a:rPr lang="en-US" sz="1200" kern="1200" dirty="0" smtClean="0">
                <a:solidFill>
                  <a:schemeClr val="tx1"/>
                </a:solidFill>
                <a:latin typeface="Verdana" pitchFamily="34" charset="0"/>
                <a:ea typeface="MS PGothic" pitchFamily="34" charset="-128"/>
                <a:cs typeface="ＭＳ Ｐゴシック" charset="-128"/>
              </a:rPr>
              <a:t> and GPU </a:t>
            </a:r>
            <a:r>
              <a:rPr lang="en-US" sz="1200" kern="1200" dirty="0" err="1" smtClean="0">
                <a:solidFill>
                  <a:schemeClr val="tx1"/>
                </a:solidFill>
                <a:latin typeface="Verdana" pitchFamily="34" charset="0"/>
                <a:ea typeface="MS PGothic" pitchFamily="34" charset="-128"/>
                <a:cs typeface="ＭＳ Ｐゴシック" charset="-128"/>
              </a:rPr>
              <a:t>Prog</a:t>
            </a:r>
            <a:r>
              <a:rPr lang="en-US" sz="1200" kern="1200" dirty="0" smtClean="0">
                <a:solidFill>
                  <a:schemeClr val="tx1"/>
                </a:solidFill>
                <a:latin typeface="Verdana" pitchFamily="34" charset="0"/>
                <a:ea typeface="MS PGothic" pitchFamily="34" charset="-128"/>
                <a:cs typeface="ＭＳ Ｐゴシック" charset="-128"/>
              </a:rPr>
              <a:t>. Models, Languages and Compilers Workshop, pp.2349 – 2358, 2012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b="0" dirty="0" smtClean="0"/>
              <a:t>Measurements by Xinmin Tian for paper in IPDPS, PLC’12</a:t>
            </a:r>
          </a:p>
          <a:p>
            <a:r>
              <a:rPr lang="en-US" sz="1200" dirty="0" smtClean="0"/>
              <a:t>Single threaded comparison</a:t>
            </a:r>
            <a:endParaRPr lang="en-US" sz="1200" b="0" dirty="0" smtClean="0"/>
          </a:p>
          <a:p>
            <a:pPr rtl="0" eaLnBrk="1" fontAlgn="t" latinLnBrk="0" hangingPunct="1"/>
            <a:endParaRPr lang="en-US" sz="1200" b="1" i="0" u="none" strike="noStrike" kern="1200" dirty="0" smtClean="0">
              <a:solidFill>
                <a:schemeClr val="tx1"/>
              </a:solidFill>
              <a:latin typeface="Verdana" pitchFamily="34" charset="0"/>
              <a:ea typeface="+mn-ea"/>
              <a:cs typeface="Arial" pitchFamily="34" charset="0"/>
            </a:endParaRPr>
          </a:p>
          <a:p>
            <a:pPr rtl="0" eaLnBrk="1" fontAlgn="t" latinLnBrk="0" hangingPunct="1"/>
            <a:r>
              <a:rPr lang="en-US" sz="1200" b="1" i="0" u="none" strike="noStrike" kern="1200" dirty="0" smtClean="0">
                <a:solidFill>
                  <a:schemeClr val="tx1"/>
                </a:solidFill>
                <a:latin typeface="Verdana" pitchFamily="34" charset="0"/>
                <a:ea typeface="+mn-ea"/>
                <a:cs typeface="Arial" pitchFamily="34" charset="0"/>
              </a:rPr>
              <a:t>Operating System</a:t>
            </a:r>
          </a:p>
          <a:p>
            <a:pPr rtl="0" eaLnBrk="1" fontAlgn="t" latinLnBrk="0" hangingPunct="1"/>
            <a:r>
              <a:rPr lang="en-US" sz="1200" b="1" i="0" u="none" strike="noStrike" kern="1200" dirty="0" smtClean="0">
                <a:solidFill>
                  <a:schemeClr val="tx1"/>
                </a:solidFill>
                <a:latin typeface="Verdana" pitchFamily="34" charset="0"/>
                <a:ea typeface="+mn-ea"/>
                <a:cs typeface="Arial" pitchFamily="34" charset="0"/>
              </a:rPr>
              <a:t>Windows Server 2008 R2 Enterprise – Service Pack 1</a:t>
            </a:r>
          </a:p>
          <a:p>
            <a:pPr rtl="0" eaLnBrk="1" fontAlgn="t" latinLnBrk="0" hangingPunct="1"/>
            <a:r>
              <a:rPr lang="en-US" sz="1200" b="1" i="0" u="none" strike="noStrike" kern="1200" dirty="0" smtClean="0">
                <a:solidFill>
                  <a:schemeClr val="tx1"/>
                </a:solidFill>
                <a:latin typeface="Verdana" pitchFamily="34" charset="0"/>
                <a:ea typeface="+mn-ea"/>
                <a:cs typeface="Arial" pitchFamily="34" charset="0"/>
              </a:rPr>
              <a:t>Processor</a:t>
            </a:r>
          </a:p>
          <a:p>
            <a:pPr rtl="0" eaLnBrk="1" fontAlgn="t" latinLnBrk="0" hangingPunct="1"/>
            <a:r>
              <a:rPr lang="en-US" sz="1200" b="0" i="0" u="none" strike="noStrike" kern="1200" dirty="0" smtClean="0">
                <a:solidFill>
                  <a:schemeClr val="tx1"/>
                </a:solidFill>
                <a:latin typeface="Verdana" pitchFamily="34" charset="0"/>
                <a:ea typeface="+mn-ea"/>
                <a:cs typeface="Arial" pitchFamily="34" charset="0"/>
              </a:rPr>
              <a:t>Intel® Xeon® CPU X7560 @ 2.27Ghz (4 processors)</a:t>
            </a:r>
          </a:p>
          <a:p>
            <a:pPr rtl="0" eaLnBrk="1" fontAlgn="t" latinLnBrk="0" hangingPunct="1"/>
            <a:r>
              <a:rPr lang="en-US" sz="1200" b="1" i="0" u="none" strike="noStrike" kern="1200" dirty="0" smtClean="0">
                <a:solidFill>
                  <a:schemeClr val="tx1"/>
                </a:solidFill>
                <a:latin typeface="Verdana" pitchFamily="34" charset="0"/>
                <a:ea typeface="+mn-ea"/>
                <a:cs typeface="Arial" pitchFamily="34" charset="0"/>
              </a:rPr>
              <a:t>Installed Memory (RAM)</a:t>
            </a:r>
          </a:p>
          <a:p>
            <a:pPr rtl="0" eaLnBrk="1" fontAlgn="t" latinLnBrk="0" hangingPunct="1"/>
            <a:r>
              <a:rPr lang="en-US" sz="1200" b="0" i="0" u="none" strike="noStrike" kern="1200" dirty="0" smtClean="0">
                <a:solidFill>
                  <a:schemeClr val="tx1"/>
                </a:solidFill>
                <a:latin typeface="Verdana" pitchFamily="34" charset="0"/>
                <a:ea typeface="+mn-ea"/>
                <a:cs typeface="Arial" pitchFamily="34" charset="0"/>
              </a:rPr>
              <a:t>64.0 GB </a:t>
            </a:r>
          </a:p>
          <a:p>
            <a:pPr rtl="0" eaLnBrk="1" fontAlgn="t" latinLnBrk="0" hangingPunct="1"/>
            <a:r>
              <a:rPr lang="en-US" sz="1200" b="1" i="0" u="none" strike="noStrike" kern="1200" dirty="0" smtClean="0">
                <a:solidFill>
                  <a:schemeClr val="tx1"/>
                </a:solidFill>
                <a:latin typeface="Verdana" pitchFamily="34" charset="0"/>
                <a:ea typeface="+mn-ea"/>
                <a:cs typeface="Arial" pitchFamily="34" charset="0"/>
              </a:rPr>
              <a:t>System Type</a:t>
            </a:r>
          </a:p>
          <a:p>
            <a:pPr rtl="0" eaLnBrk="1" fontAlgn="t" latinLnBrk="0" hangingPunct="1"/>
            <a:r>
              <a:rPr lang="en-US" sz="1200" b="0" i="0" u="none" strike="noStrike" kern="1200" dirty="0" smtClean="0">
                <a:solidFill>
                  <a:schemeClr val="tx1"/>
                </a:solidFill>
                <a:latin typeface="Verdana" pitchFamily="34" charset="0"/>
                <a:ea typeface="+mn-ea"/>
                <a:cs typeface="Arial" pitchFamily="34" charset="0"/>
              </a:rPr>
              <a:t>64-bit Operating System</a:t>
            </a:r>
          </a:p>
          <a:p>
            <a:pPr rtl="0" eaLnBrk="1" fontAlgn="t" latinLnBrk="0" hangingPunct="1"/>
            <a:r>
              <a:rPr lang="en-US" sz="1200" b="1" i="0" u="none" strike="noStrike" kern="1200" dirty="0" smtClean="0">
                <a:solidFill>
                  <a:schemeClr val="tx1"/>
                </a:solidFill>
                <a:latin typeface="Verdana" pitchFamily="34" charset="0"/>
                <a:ea typeface="+mn-ea"/>
                <a:cs typeface="Arial" pitchFamily="34" charset="0"/>
              </a:rPr>
              <a:t>Computer name</a:t>
            </a:r>
          </a:p>
          <a:p>
            <a:pPr rtl="0" eaLnBrk="1" fontAlgn="t" latinLnBrk="0" hangingPunct="1"/>
            <a:r>
              <a:rPr lang="en-US" sz="1200" b="0" i="0" u="none" strike="noStrike" kern="1200" dirty="0" smtClean="0">
                <a:solidFill>
                  <a:schemeClr val="tx1"/>
                </a:solidFill>
                <a:latin typeface="Verdana" pitchFamily="34" charset="0"/>
                <a:ea typeface="+mn-ea"/>
                <a:cs typeface="Arial" pitchFamily="34" charset="0"/>
              </a:rPr>
              <a:t>Fxe32win02.amr.corp.intel.com</a:t>
            </a:r>
          </a:p>
          <a:p>
            <a:pPr rtl="0" eaLnBrk="1" fontAlgn="t" latinLnBrk="0" hangingPunct="1"/>
            <a:r>
              <a:rPr lang="en-US" sz="1200" b="1" i="0" u="none" strike="noStrike" kern="1200" dirty="0" smtClean="0">
                <a:solidFill>
                  <a:schemeClr val="tx1"/>
                </a:solidFill>
                <a:latin typeface="Verdana" pitchFamily="34" charset="0"/>
                <a:ea typeface="+mn-ea"/>
                <a:cs typeface="Arial" pitchFamily="34" charset="0"/>
              </a:rPr>
              <a:t>Intel Compiler</a:t>
            </a:r>
          </a:p>
          <a:p>
            <a:pPr rtl="0" eaLnBrk="1" fontAlgn="t" latinLnBrk="0" hangingPunct="1"/>
            <a:r>
              <a:rPr lang="en-US" sz="1200" b="0" i="0" u="none" strike="noStrike" kern="1200" dirty="0" smtClean="0">
                <a:solidFill>
                  <a:schemeClr val="tx1"/>
                </a:solidFill>
                <a:latin typeface="Verdana" pitchFamily="34" charset="0"/>
                <a:ea typeface="+mn-ea"/>
                <a:cs typeface="Arial" pitchFamily="34" charset="0"/>
              </a:rPr>
              <a:t>Intel(R) C++ Intel(R) 64 Compiler XE for applications running on Intel(R) 64, Version 12.10.233 Build 20110811</a:t>
            </a:r>
          </a:p>
          <a:p>
            <a:pPr rtl="0" eaLnBrk="1" fontAlgn="t" latinLnBrk="0" hangingPunct="1"/>
            <a:r>
              <a:rPr lang="en-US" sz="1200" b="1" i="0" u="none" strike="noStrike" kern="1200" dirty="0" smtClean="0">
                <a:solidFill>
                  <a:schemeClr val="tx1"/>
                </a:solidFill>
                <a:latin typeface="Verdana" pitchFamily="34" charset="0"/>
                <a:ea typeface="+mn-ea"/>
                <a:cs typeface="Arial" pitchFamily="34" charset="0"/>
              </a:rPr>
              <a:t>Microsoft Compiler</a:t>
            </a:r>
          </a:p>
          <a:p>
            <a:pPr rtl="0" eaLnBrk="1" fontAlgn="t" latinLnBrk="0" hangingPunct="1"/>
            <a:r>
              <a:rPr lang="en-US" sz="1200" b="0" i="0" u="none" strike="noStrike" kern="1200" dirty="0" smtClean="0">
                <a:solidFill>
                  <a:schemeClr val="tx1"/>
                </a:solidFill>
                <a:latin typeface="Verdana" pitchFamily="34" charset="0"/>
                <a:ea typeface="+mn-ea"/>
                <a:cs typeface="Arial" pitchFamily="34" charset="0"/>
              </a:rPr>
              <a:t>Microsoft Visual Studio 2010, Version 10.0.31118.1.SP1Rel</a:t>
            </a:r>
          </a:p>
          <a:p>
            <a:endParaRPr 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8DFE6627-975C-4C2B-A702-15C7D02E8C4E}" type="slidenum">
              <a:rPr lang="en-US" altLang="zh-CN" sz="1100">
                <a:latin typeface="Arial" charset="0"/>
              </a:rPr>
              <a:pPr algn="r" eaLnBrk="1" hangingPunct="1"/>
              <a:t>70</a:t>
            </a:fld>
            <a:endParaRPr lang="en-US" altLang="zh-CN" sz="1100">
              <a:latin typeface="Arial" charset="0"/>
            </a:endParaRPr>
          </a:p>
        </p:txBody>
      </p:sp>
      <p:sp>
        <p:nvSpPr>
          <p:cNvPr id="180227" name="Rectangle 2"/>
          <p:cNvSpPr>
            <a:spLocks noGrp="1" noRot="1" noChangeAspect="1" noChangeArrowheads="1" noTextEdit="1"/>
          </p:cNvSpPr>
          <p:nvPr>
            <p:ph type="sldImg"/>
          </p:nvPr>
        </p:nvSpPr>
        <p:spPr>
          <a:xfrm>
            <a:off x="1123950" y="879475"/>
            <a:ext cx="4725988" cy="3544888"/>
          </a:xfrm>
          <a:ln/>
        </p:spPr>
      </p:sp>
      <p:sp>
        <p:nvSpPr>
          <p:cNvPr id="18022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8022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en-US" dirty="0" smtClean="0"/>
              <a:t>Intel® </a:t>
            </a:r>
            <a:r>
              <a:rPr lang="en-US" dirty="0" err="1" smtClean="0"/>
              <a:t>VTune</a:t>
            </a:r>
            <a:r>
              <a:rPr lang="en-US" dirty="0" smtClean="0"/>
              <a:t>™ Amplifier can also be used to determine vectorization:</a:t>
            </a:r>
          </a:p>
          <a:p>
            <a:r>
              <a:rPr lang="en-US" dirty="0" smtClean="0"/>
              <a:t>This example counts the packed SSE instructions for single/double precision FP operations. Similar ones also exist for 256 bit AVX (SIMD_FP_256.PACKED_[SINGLE|DOUBLE]).</a:t>
            </a:r>
          </a:p>
          <a:p>
            <a:endParaRPr lang="en-US" dirty="0" smtClean="0"/>
          </a:p>
          <a:p>
            <a:r>
              <a:rPr lang="en-US" dirty="0" smtClean="0"/>
              <a:t>[background]</a:t>
            </a:r>
          </a:p>
          <a:p>
            <a:r>
              <a:rPr lang="en-US" dirty="0" smtClean="0"/>
              <a:t>Attention: This is only validated for 2</a:t>
            </a:r>
            <a:r>
              <a:rPr lang="en-US" baseline="30000" dirty="0" smtClean="0"/>
              <a:t>nd</a:t>
            </a:r>
            <a:r>
              <a:rPr lang="en-US" dirty="0" smtClean="0"/>
              <a:t> and 3</a:t>
            </a:r>
            <a:r>
              <a:rPr lang="en-US" baseline="30000" dirty="0" smtClean="0"/>
              <a:t>rd</a:t>
            </a:r>
            <a:r>
              <a:rPr lang="en-US" dirty="0" smtClean="0"/>
              <a:t> generation Intel® Core™ processors. Other generations might have different events!</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10370AC6-5F74-40E0-8A97-02775B07039B}" type="slidenum">
              <a:rPr lang="en-US" altLang="zh-CN" sz="1100">
                <a:latin typeface="Arial" charset="0"/>
              </a:rPr>
              <a:pPr algn="r" eaLnBrk="1" hangingPunct="1"/>
              <a:t>71</a:t>
            </a:fld>
            <a:endParaRPr lang="en-US" altLang="zh-CN" sz="1100">
              <a:latin typeface="Arial" charset="0"/>
            </a:endParaRPr>
          </a:p>
        </p:txBody>
      </p:sp>
      <p:sp>
        <p:nvSpPr>
          <p:cNvPr id="181251" name="Rectangle 2"/>
          <p:cNvSpPr>
            <a:spLocks noGrp="1" noRot="1" noChangeAspect="1" noChangeArrowheads="1" noTextEdit="1"/>
          </p:cNvSpPr>
          <p:nvPr>
            <p:ph type="sldImg"/>
          </p:nvPr>
        </p:nvSpPr>
        <p:spPr>
          <a:xfrm>
            <a:off x="1123950" y="879475"/>
            <a:ext cx="4725988" cy="3544888"/>
          </a:xfrm>
          <a:ln/>
        </p:spPr>
      </p:sp>
      <p:sp>
        <p:nvSpPr>
          <p:cNvPr id="181252"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81253"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de-DE" dirty="0" smtClean="0"/>
              <a:t>Here are few details about using</a:t>
            </a:r>
            <a:r>
              <a:rPr lang="de-DE" baseline="0" dirty="0" smtClean="0"/>
              <a:t> the compiler vectorization report. The report has 6 different levels of verbosity </a:t>
            </a:r>
          </a:p>
          <a:p>
            <a:r>
              <a:rPr lang="de-DE" baseline="0" dirty="0" smtClean="0"/>
              <a:t>providing different details of the vectorization process. </a:t>
            </a:r>
          </a:p>
          <a:p>
            <a:r>
              <a:rPr lang="de-DE" baseline="0" dirty="0" smtClean="0"/>
              <a:t>You generate a report using the </a:t>
            </a:r>
            <a:r>
              <a:rPr lang="en-US" altLang="zh-CN" sz="1200" b="1" dirty="0" smtClean="0">
                <a:solidFill>
                  <a:srgbClr val="FF5C00"/>
                </a:solidFill>
                <a:latin typeface="Courier New" pitchFamily="49" charset="0"/>
                <a:ea typeface="MS PGothic" pitchFamily="34" charset="-128"/>
              </a:rPr>
              <a:t>-</a:t>
            </a:r>
            <a:r>
              <a:rPr lang="en-US" altLang="zh-CN" sz="1200" b="1" dirty="0" err="1" smtClean="0">
                <a:solidFill>
                  <a:srgbClr val="FF5C00"/>
                </a:solidFill>
                <a:latin typeface="Courier New" pitchFamily="49" charset="0"/>
                <a:ea typeface="MS PGothic" pitchFamily="34" charset="-128"/>
              </a:rPr>
              <a:t>vec</a:t>
            </a:r>
            <a:r>
              <a:rPr lang="en-US" altLang="zh-CN" sz="1200" b="1" dirty="0" smtClean="0">
                <a:solidFill>
                  <a:srgbClr val="FF5C00"/>
                </a:solidFill>
                <a:latin typeface="Courier New" pitchFamily="49" charset="0"/>
                <a:ea typeface="MS PGothic" pitchFamily="34" charset="-128"/>
              </a:rPr>
              <a:t>-report&lt;n&gt;</a:t>
            </a:r>
            <a:r>
              <a:rPr lang="en-US" altLang="zh-CN" sz="1200" b="0" baseline="0" dirty="0" smtClean="0">
                <a:solidFill>
                  <a:srgbClr val="FF5C00"/>
                </a:solidFill>
                <a:latin typeface="Verdana" pitchFamily="34" charset="0"/>
                <a:ea typeface="MS PGothic" pitchFamily="34" charset="-128"/>
              </a:rPr>
              <a:t> compile switch providing the value n</a:t>
            </a:r>
          </a:p>
          <a:p>
            <a:endParaRPr lang="en-US" sz="1200" b="0" baseline="0" dirty="0" smtClean="0">
              <a:solidFill>
                <a:srgbClr val="FF5C00"/>
              </a:solidFill>
              <a:latin typeface="Verdana" pitchFamily="34" charset="0"/>
              <a:ea typeface="MS PGothic" pitchFamily="34" charset="-128"/>
            </a:endParaRPr>
          </a:p>
          <a:p>
            <a:pPr rtl="0" eaLnBrk="1" fontAlgn="t" latinLnBrk="0" hangingPunct="1"/>
            <a:r>
              <a:rPr lang="en-US" sz="1200" b="1" i="0" u="none" strike="noStrike" kern="1200" dirty="0" smtClean="0">
                <a:solidFill>
                  <a:schemeClr val="tx1"/>
                </a:solidFill>
                <a:latin typeface="Verdana" pitchFamily="34" charset="0"/>
                <a:ea typeface="MS PGothic" pitchFamily="34" charset="-128"/>
                <a:cs typeface="ＭＳ Ｐゴシック" charset="-128"/>
              </a:rPr>
              <a:t>0 Default - Tells the </a:t>
            </a:r>
            <a:r>
              <a:rPr lang="en-US" sz="1200" b="1" i="0" u="none" strike="noStrike" kern="1200" dirty="0" err="1" smtClean="0">
                <a:solidFill>
                  <a:schemeClr val="tx1"/>
                </a:solidFill>
                <a:latin typeface="Verdana" pitchFamily="34" charset="0"/>
                <a:ea typeface="MS PGothic" pitchFamily="34" charset="-128"/>
                <a:cs typeface="ＭＳ Ｐゴシック" charset="-128"/>
              </a:rPr>
              <a:t>vectorizer</a:t>
            </a:r>
            <a:r>
              <a:rPr lang="en-US" sz="1200" b="1" i="0" u="none" strike="noStrike" kern="1200" dirty="0" smtClean="0">
                <a:solidFill>
                  <a:schemeClr val="tx1"/>
                </a:solidFill>
                <a:latin typeface="Verdana" pitchFamily="34" charset="0"/>
                <a:ea typeface="MS PGothic" pitchFamily="34" charset="-128"/>
                <a:cs typeface="ＭＳ Ｐゴシック" charset="-128"/>
              </a:rPr>
              <a:t> to report no diagnostic information.</a:t>
            </a:r>
            <a:r>
              <a:rPr lang="en-US" sz="1200" b="1" i="0" u="none" strike="noStrike" kern="1200" baseline="0" dirty="0" smtClean="0">
                <a:solidFill>
                  <a:schemeClr val="tx1"/>
                </a:solidFill>
                <a:latin typeface="Verdana" pitchFamily="34" charset="0"/>
                <a:ea typeface="MS PGothic" pitchFamily="34" charset="-128"/>
                <a:cs typeface="ＭＳ Ｐゴシック" charset="-128"/>
              </a:rPr>
              <a:t> </a:t>
            </a:r>
            <a:r>
              <a:rPr lang="en-US" sz="1200" b="1" i="0" u="none" strike="noStrike" kern="1200" dirty="0" smtClean="0">
                <a:solidFill>
                  <a:schemeClr val="tx1"/>
                </a:solidFill>
                <a:latin typeface="Verdana" pitchFamily="34" charset="0"/>
                <a:ea typeface="MS PGothic" pitchFamily="34" charset="-128"/>
                <a:cs typeface="ＭＳ Ｐゴシック" charset="-128"/>
              </a:rPr>
              <a:t>Useful</a:t>
            </a:r>
            <a:r>
              <a:rPr lang="en-US" sz="1200" b="1" i="0" u="none" strike="noStrike" kern="1200" baseline="0" dirty="0" smtClean="0">
                <a:solidFill>
                  <a:schemeClr val="tx1"/>
                </a:solidFill>
                <a:latin typeface="Verdana" pitchFamily="34" charset="0"/>
                <a:ea typeface="MS PGothic" pitchFamily="34" charset="-128"/>
                <a:cs typeface="ＭＳ Ｐゴシック" charset="-128"/>
              </a:rPr>
              <a:t> for turning off reporting in case it was enabled on command line earlier.</a:t>
            </a:r>
            <a:endParaRPr lang="en-US" sz="1200" b="1" i="0" u="none" strike="noStrike" kern="1200" dirty="0" smtClean="0">
              <a:solidFill>
                <a:schemeClr val="tx1"/>
              </a:solidFill>
              <a:latin typeface="Verdana" pitchFamily="34" charset="0"/>
              <a:ea typeface="MS PGothic" pitchFamily="34" charset="-128"/>
              <a:cs typeface="ＭＳ Ｐゴシック" charset="-128"/>
            </a:endParaRPr>
          </a:p>
          <a:p>
            <a:pPr rtl="0" eaLnBrk="1" fontAlgn="t" latinLnBrk="0" hangingPunct="1"/>
            <a:r>
              <a:rPr lang="en-US" sz="1200" b="0" i="0" u="none" strike="noStrike" kern="1200" dirty="0" smtClean="0">
                <a:solidFill>
                  <a:schemeClr val="tx1"/>
                </a:solidFill>
                <a:latin typeface="Verdana" pitchFamily="34" charset="0"/>
                <a:ea typeface="MS PGothic" pitchFamily="34" charset="-128"/>
                <a:cs typeface="ＭＳ Ｐゴシック" charset="-128"/>
              </a:rPr>
              <a:t>1 Tells the </a:t>
            </a:r>
            <a:r>
              <a:rPr lang="en-US" sz="1200" b="0" i="0" u="none" strike="noStrike" kern="1200" dirty="0" err="1" smtClean="0">
                <a:solidFill>
                  <a:schemeClr val="tx1"/>
                </a:solidFill>
                <a:latin typeface="Verdana" pitchFamily="34" charset="0"/>
                <a:ea typeface="MS PGothic" pitchFamily="34" charset="-128"/>
                <a:cs typeface="ＭＳ Ｐゴシック" charset="-128"/>
              </a:rPr>
              <a:t>vectorizer</a:t>
            </a:r>
            <a:r>
              <a:rPr lang="en-US" sz="1200" b="0" i="0" u="none" strike="noStrike" kern="1200" dirty="0" smtClean="0">
                <a:solidFill>
                  <a:schemeClr val="tx1"/>
                </a:solidFill>
                <a:latin typeface="Verdana" pitchFamily="34" charset="0"/>
                <a:ea typeface="MS PGothic" pitchFamily="34" charset="-128"/>
                <a:cs typeface="ＭＳ Ｐゴシック" charset="-128"/>
              </a:rPr>
              <a:t> to report on vectorized loops.</a:t>
            </a:r>
            <a:br>
              <a:rPr lang="en-US" sz="1200" b="0" i="0" u="none" strike="noStrike" kern="1200" dirty="0" smtClean="0">
                <a:solidFill>
                  <a:schemeClr val="tx1"/>
                </a:solidFill>
                <a:latin typeface="Verdana" pitchFamily="34" charset="0"/>
                <a:ea typeface="MS PGothic" pitchFamily="34" charset="-128"/>
                <a:cs typeface="ＭＳ Ｐゴシック" charset="-128"/>
              </a:rPr>
            </a:br>
            <a:r>
              <a:rPr lang="en-US" sz="1200" b="0" i="0" u="none" strike="noStrike" kern="1200" dirty="0" smtClean="0">
                <a:solidFill>
                  <a:schemeClr val="tx1"/>
                </a:solidFill>
                <a:latin typeface="Verdana" pitchFamily="34" charset="0"/>
                <a:ea typeface="MS PGothic" pitchFamily="34" charset="-128"/>
                <a:cs typeface="ＭＳ Ｐゴシック" charset="-128"/>
              </a:rPr>
              <a:t>[default if </a:t>
            </a:r>
            <a:r>
              <a:rPr lang="en-US" sz="1200" b="1" i="0" u="none" strike="noStrike" kern="1200" dirty="0" smtClean="0">
                <a:solidFill>
                  <a:schemeClr val="tx1"/>
                </a:solidFill>
                <a:latin typeface="Verdana" pitchFamily="34" charset="0"/>
                <a:ea typeface="MS PGothic" pitchFamily="34" charset="-128"/>
                <a:cs typeface="ＭＳ Ｐゴシック" charset="-128"/>
              </a:rPr>
              <a:t>n</a:t>
            </a:r>
            <a:r>
              <a:rPr lang="en-US" sz="1200" b="0" i="0" u="none" strike="noStrike" kern="1200" dirty="0" smtClean="0">
                <a:solidFill>
                  <a:schemeClr val="tx1"/>
                </a:solidFill>
                <a:latin typeface="Verdana" pitchFamily="34" charset="0"/>
                <a:ea typeface="MS PGothic" pitchFamily="34" charset="-128"/>
                <a:cs typeface="ＭＳ Ｐゴシック" charset="-128"/>
              </a:rPr>
              <a:t> missing]</a:t>
            </a:r>
          </a:p>
          <a:p>
            <a:pPr rtl="0" eaLnBrk="1" fontAlgn="t" latinLnBrk="0" hangingPunct="1"/>
            <a:r>
              <a:rPr lang="en-US" sz="1200" b="0" i="0" u="none" strike="noStrike" kern="1200" dirty="0" smtClean="0">
                <a:solidFill>
                  <a:schemeClr val="tx1"/>
                </a:solidFill>
                <a:latin typeface="Verdana" pitchFamily="34" charset="0"/>
                <a:ea typeface="MS PGothic" pitchFamily="34" charset="-128"/>
                <a:cs typeface="ＭＳ Ｐゴシック" charset="-128"/>
              </a:rPr>
              <a:t>2 Tells the </a:t>
            </a:r>
            <a:r>
              <a:rPr lang="en-US" sz="1200" b="0" i="0" u="none" strike="noStrike" kern="1200" dirty="0" err="1" smtClean="0">
                <a:solidFill>
                  <a:schemeClr val="tx1"/>
                </a:solidFill>
                <a:latin typeface="Verdana" pitchFamily="34" charset="0"/>
                <a:ea typeface="MS PGothic" pitchFamily="34" charset="-128"/>
                <a:cs typeface="ＭＳ Ｐゴシック" charset="-128"/>
              </a:rPr>
              <a:t>vectorizer</a:t>
            </a:r>
            <a:r>
              <a:rPr lang="en-US" sz="1200" b="0" i="0" u="none" strike="noStrike" kern="1200" dirty="0" smtClean="0">
                <a:solidFill>
                  <a:schemeClr val="tx1"/>
                </a:solidFill>
                <a:latin typeface="Verdana" pitchFamily="34" charset="0"/>
                <a:ea typeface="MS PGothic" pitchFamily="34" charset="-128"/>
                <a:cs typeface="ＭＳ Ｐゴシック" charset="-128"/>
              </a:rPr>
              <a:t> to report on vectorized and non-vectorized loops.</a:t>
            </a:r>
          </a:p>
          <a:p>
            <a:pPr rtl="0" eaLnBrk="1" fontAlgn="t" latinLnBrk="0" hangingPunct="1"/>
            <a:r>
              <a:rPr lang="en-US" sz="1200" b="0" i="0" u="none" strike="noStrike" kern="1200" dirty="0" smtClean="0">
                <a:solidFill>
                  <a:schemeClr val="tx1"/>
                </a:solidFill>
                <a:latin typeface="Verdana" pitchFamily="34" charset="0"/>
                <a:ea typeface="MS PGothic" pitchFamily="34" charset="-128"/>
                <a:cs typeface="ＭＳ Ｐゴシック" charset="-128"/>
              </a:rPr>
              <a:t>3 Tells the </a:t>
            </a:r>
            <a:r>
              <a:rPr lang="en-US" sz="1200" b="0" i="0" u="none" strike="noStrike" kern="1200" dirty="0" err="1" smtClean="0">
                <a:solidFill>
                  <a:schemeClr val="tx1"/>
                </a:solidFill>
                <a:latin typeface="Verdana" pitchFamily="34" charset="0"/>
                <a:ea typeface="MS PGothic" pitchFamily="34" charset="-128"/>
                <a:cs typeface="ＭＳ Ｐゴシック" charset="-128"/>
              </a:rPr>
              <a:t>vectorizer</a:t>
            </a:r>
            <a:r>
              <a:rPr lang="en-US" sz="1200" b="0" i="0" u="none" strike="noStrike" kern="1200" dirty="0" smtClean="0">
                <a:solidFill>
                  <a:schemeClr val="tx1"/>
                </a:solidFill>
                <a:latin typeface="Verdana" pitchFamily="34" charset="0"/>
                <a:ea typeface="MS PGothic" pitchFamily="34" charset="-128"/>
                <a:cs typeface="ＭＳ Ｐゴシック" charset="-128"/>
              </a:rPr>
              <a:t> to report on vectorized and non-vectorized loops and any proven or assumed data dependences.</a:t>
            </a:r>
          </a:p>
          <a:p>
            <a:pPr rtl="0" eaLnBrk="1" fontAlgn="t" latinLnBrk="0" hangingPunct="1"/>
            <a:r>
              <a:rPr lang="en-US" sz="1200" b="0" i="0" u="none" strike="noStrike" kern="1200" dirty="0" smtClean="0">
                <a:solidFill>
                  <a:schemeClr val="tx1"/>
                </a:solidFill>
                <a:latin typeface="Verdana" pitchFamily="34" charset="0"/>
                <a:ea typeface="MS PGothic" pitchFamily="34" charset="-128"/>
                <a:cs typeface="ＭＳ Ｐゴシック" charset="-128"/>
              </a:rPr>
              <a:t>4 Tells the </a:t>
            </a:r>
            <a:r>
              <a:rPr lang="en-US" sz="1200" b="0" i="0" u="none" strike="noStrike" kern="1200" dirty="0" err="1" smtClean="0">
                <a:solidFill>
                  <a:schemeClr val="tx1"/>
                </a:solidFill>
                <a:latin typeface="Verdana" pitchFamily="34" charset="0"/>
                <a:ea typeface="MS PGothic" pitchFamily="34" charset="-128"/>
                <a:cs typeface="ＭＳ Ｐゴシック" charset="-128"/>
              </a:rPr>
              <a:t>vectorizer</a:t>
            </a:r>
            <a:r>
              <a:rPr lang="en-US" sz="1200" b="0" i="0" u="none" strike="noStrike" kern="1200" dirty="0" smtClean="0">
                <a:solidFill>
                  <a:schemeClr val="tx1"/>
                </a:solidFill>
                <a:latin typeface="Verdana" pitchFamily="34" charset="0"/>
                <a:ea typeface="MS PGothic" pitchFamily="34" charset="-128"/>
                <a:cs typeface="ＭＳ Ｐゴシック" charset="-128"/>
              </a:rPr>
              <a:t> to report on non-vectorized loops.</a:t>
            </a:r>
          </a:p>
          <a:p>
            <a:pPr rtl="0" eaLnBrk="1" fontAlgn="t" latinLnBrk="0" hangingPunct="1"/>
            <a:r>
              <a:rPr lang="en-US" sz="1200" b="0" i="0" u="none" strike="noStrike" kern="1200" dirty="0" smtClean="0">
                <a:solidFill>
                  <a:schemeClr val="tx1"/>
                </a:solidFill>
                <a:latin typeface="Verdana" pitchFamily="34" charset="0"/>
                <a:ea typeface="MS PGothic" pitchFamily="34" charset="-128"/>
                <a:cs typeface="ＭＳ Ｐゴシック" charset="-128"/>
              </a:rPr>
              <a:t>5 Tells the </a:t>
            </a:r>
            <a:r>
              <a:rPr lang="en-US" sz="1200" b="0" i="0" u="none" strike="noStrike" kern="1200" dirty="0" err="1" smtClean="0">
                <a:solidFill>
                  <a:schemeClr val="tx1"/>
                </a:solidFill>
                <a:latin typeface="Verdana" pitchFamily="34" charset="0"/>
                <a:ea typeface="MS PGothic" pitchFamily="34" charset="-128"/>
                <a:cs typeface="ＭＳ Ｐゴシック" charset="-128"/>
              </a:rPr>
              <a:t>vectorizer</a:t>
            </a:r>
            <a:r>
              <a:rPr lang="en-US" sz="1200" b="0" i="0" u="none" strike="noStrike" kern="1200" dirty="0" smtClean="0">
                <a:solidFill>
                  <a:schemeClr val="tx1"/>
                </a:solidFill>
                <a:latin typeface="Verdana" pitchFamily="34" charset="0"/>
                <a:ea typeface="MS PGothic" pitchFamily="34" charset="-128"/>
                <a:cs typeface="ＭＳ Ｐゴシック" charset="-128"/>
              </a:rPr>
              <a:t> to report on non-vectorized loops and the reason why they were not vectorized.</a:t>
            </a:r>
          </a:p>
          <a:p>
            <a:pPr rtl="0" eaLnBrk="1" fontAlgn="t" latinLnBrk="0" hangingPunct="1"/>
            <a:r>
              <a:rPr lang="en-US" sz="1200" b="0" i="0" u="none" strike="noStrike" kern="1200" dirty="0" smtClean="0">
                <a:solidFill>
                  <a:schemeClr val="tx1"/>
                </a:solidFill>
                <a:latin typeface="Verdana" pitchFamily="34" charset="0"/>
                <a:ea typeface="MS PGothic" pitchFamily="34" charset="-128"/>
                <a:cs typeface="ＭＳ Ｐゴシック" charset="-128"/>
              </a:rPr>
              <a:t>6* Tells the </a:t>
            </a:r>
            <a:r>
              <a:rPr lang="en-US" sz="1200" b="0" i="0" u="none" strike="noStrike" kern="1200" dirty="0" err="1" smtClean="0">
                <a:solidFill>
                  <a:schemeClr val="tx1"/>
                </a:solidFill>
                <a:latin typeface="Verdana" pitchFamily="34" charset="0"/>
                <a:ea typeface="MS PGothic" pitchFamily="34" charset="-128"/>
                <a:cs typeface="ＭＳ Ｐゴシック" charset="-128"/>
              </a:rPr>
              <a:t>vectorizer</a:t>
            </a:r>
            <a:r>
              <a:rPr lang="en-US" sz="1200" b="0" i="0" u="none" strike="noStrike" kern="1200" dirty="0" smtClean="0">
                <a:solidFill>
                  <a:schemeClr val="tx1"/>
                </a:solidFill>
                <a:latin typeface="Verdana" pitchFamily="34" charset="0"/>
                <a:ea typeface="MS PGothic" pitchFamily="34" charset="-128"/>
                <a:cs typeface="ＭＳ Ｐゴシック" charset="-128"/>
              </a:rPr>
              <a:t> to use greater detail when reporting on vectorized and non-vectorized loops and any proven or assumed data dependences.</a:t>
            </a:r>
          </a:p>
          <a:p>
            <a:endParaRPr lang="de-DE"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45ED3C3F-6447-4E8D-9A03-620DCB7166D7}" type="slidenum">
              <a:rPr lang="en-US" altLang="zh-CN" sz="1100">
                <a:latin typeface="Arial" charset="0"/>
              </a:rPr>
              <a:pPr algn="r" eaLnBrk="1" hangingPunct="1"/>
              <a:t>72</a:t>
            </a:fld>
            <a:endParaRPr lang="en-US" altLang="zh-CN" sz="1100">
              <a:latin typeface="Arial" charset="0"/>
            </a:endParaRPr>
          </a:p>
        </p:txBody>
      </p:sp>
      <p:sp>
        <p:nvSpPr>
          <p:cNvPr id="182275" name="Rectangle 2"/>
          <p:cNvSpPr>
            <a:spLocks noGrp="1" noRot="1" noChangeAspect="1" noChangeArrowheads="1" noTextEdit="1"/>
          </p:cNvSpPr>
          <p:nvPr>
            <p:ph type="sldImg"/>
          </p:nvPr>
        </p:nvSpPr>
        <p:spPr>
          <a:xfrm>
            <a:off x="1123950" y="879475"/>
            <a:ext cx="4725988" cy="3544888"/>
          </a:xfrm>
          <a:ln/>
        </p:spPr>
      </p:sp>
      <p:sp>
        <p:nvSpPr>
          <p:cNvPr id="182276"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8227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[script]</a:t>
            </a:r>
          </a:p>
          <a:p>
            <a:r>
              <a:rPr lang="de-DE" dirty="0" smtClean="0"/>
              <a:t>The whole subject of why a loop did not vectorize will</a:t>
            </a:r>
            <a:r>
              <a:rPr lang="de-DE" baseline="0" dirty="0" smtClean="0"/>
              <a:t> be taken up in a more advanced set of training materials.  In that presentation we discuss such things as flow , anti, output dependencies, lexically forward forward versus backward dependencies, loop carried dependencies and other topics such as alignment issues that can all help a develoer successfully vectorize her code.</a:t>
            </a:r>
          </a:p>
          <a:p>
            <a:endParaRPr lang="de-DE" baseline="0" dirty="0" smtClean="0"/>
          </a:p>
          <a:p>
            <a:r>
              <a:rPr lang="de-DE" baseline="0" dirty="0" smtClean="0"/>
              <a:t>In this case the function fd is compiled with vec-report3. The report indicates that the loop was not vectorized due to a data dependence. That dependence is identified as a flow dependence.  When we go back and lok at the code we see that iteration n of the loop depends on iteration n-q of the loop and so that is a true dependence</a:t>
            </a:r>
            <a:endParaRPr lang="de-DE" dirty="0" smtClean="0"/>
          </a:p>
          <a:p>
            <a:endParaRPr lang="en-US" dirty="0" smtClean="0"/>
          </a:p>
          <a:p>
            <a:r>
              <a:rPr lang="en-US" dirty="0" smtClean="0"/>
              <a:t>Regarding the note:</a:t>
            </a:r>
          </a:p>
          <a:p>
            <a:r>
              <a:rPr lang="en-US" dirty="0" smtClean="0"/>
              <a:t>When using IPO the optimization takes place at linking step. This is the reason why there won’t be any reports before.</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809A62E8-46EC-42A7-B4EC-B4EA25CE6FCE}" type="slidenum">
              <a:rPr lang="en-US" altLang="zh-CN" sz="1100">
                <a:latin typeface="Arial" charset="0"/>
              </a:rPr>
              <a:pPr algn="r" eaLnBrk="1" hangingPunct="1"/>
              <a:t>73</a:t>
            </a:fld>
            <a:endParaRPr lang="en-US" altLang="zh-CN" sz="1100">
              <a:latin typeface="Arial" charset="0"/>
            </a:endParaRPr>
          </a:p>
        </p:txBody>
      </p:sp>
      <p:sp>
        <p:nvSpPr>
          <p:cNvPr id="237571" name="Rectangle 2"/>
          <p:cNvSpPr>
            <a:spLocks noGrp="1" noRot="1" noChangeAspect="1" noChangeArrowheads="1" noTextEdit="1"/>
          </p:cNvSpPr>
          <p:nvPr>
            <p:ph type="sldImg"/>
          </p:nvPr>
        </p:nvSpPr>
        <p:spPr>
          <a:xfrm>
            <a:off x="1123950" y="879475"/>
            <a:ext cx="4725988" cy="3544888"/>
          </a:xfrm>
          <a:ln/>
        </p:spPr>
      </p:sp>
      <p:sp>
        <p:nvSpPr>
          <p:cNvPr id="237572"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37573"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100" dirty="0" smtClean="0"/>
              <a:t>[script]</a:t>
            </a:r>
          </a:p>
          <a:p>
            <a:r>
              <a:rPr lang="en-US" altLang="zh-CN" sz="1100" dirty="0" smtClean="0"/>
              <a:t>Here is a summary of what we have covered</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099C3C3E-CB24-4367-B21A-006770ED4B9C}" type="slidenum">
              <a:rPr lang="en-US" altLang="zh-CN" sz="1100">
                <a:latin typeface="Arial" charset="0"/>
              </a:rPr>
              <a:pPr algn="r" eaLnBrk="1" hangingPunct="1"/>
              <a:t>74</a:t>
            </a:fld>
            <a:endParaRPr lang="en-US" altLang="zh-CN" sz="1100">
              <a:latin typeface="Arial" charset="0"/>
            </a:endParaRPr>
          </a:p>
        </p:txBody>
      </p:sp>
      <p:sp>
        <p:nvSpPr>
          <p:cNvPr id="238595" name="Rectangle 2"/>
          <p:cNvSpPr>
            <a:spLocks noGrp="1" noRot="1" noChangeAspect="1" noChangeArrowheads="1" noTextEdit="1"/>
          </p:cNvSpPr>
          <p:nvPr>
            <p:ph type="sldImg"/>
          </p:nvPr>
        </p:nvSpPr>
        <p:spPr>
          <a:xfrm>
            <a:off x="1123950" y="879475"/>
            <a:ext cx="4725988" cy="3544888"/>
          </a:xfrm>
          <a:ln/>
        </p:spPr>
      </p:sp>
      <p:sp>
        <p:nvSpPr>
          <p:cNvPr id="238596"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3859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100" dirty="0" smtClean="0"/>
              <a:t>Here are the references to the paper described in the video as well as other reference materials on these topics</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Pragma </a:t>
            </a:r>
            <a:r>
              <a:rPr lang="en-US" sz="1600" dirty="0" err="1" smtClean="0"/>
              <a:t>simd</a:t>
            </a:r>
            <a:r>
              <a:rPr lang="en-US" sz="1600" dirty="0" smtClean="0"/>
              <a:t> not always required but ensures</a:t>
            </a:r>
            <a:r>
              <a:rPr lang="en-US" sz="1600" baseline="0" dirty="0" smtClean="0"/>
              <a:t> vectorization</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600" dirty="0" smtClean="0"/>
          </a:p>
          <a:p>
            <a:r>
              <a:rPr lang="en-US" dirty="0" smtClean="0"/>
              <a:t>These are examples of how SIMD-enabled functions can be invoked</a:t>
            </a:r>
            <a:r>
              <a:rPr lang="en-US" baseline="0" dirty="0" smtClean="0"/>
              <a:t> within your code under different programming approaches.</a:t>
            </a:r>
          </a:p>
          <a:p>
            <a:endParaRPr lang="en-US" baseline="0" dirty="0" smtClean="0"/>
          </a:p>
          <a:p>
            <a:r>
              <a:rPr lang="en-US" dirty="0" smtClean="0"/>
              <a:t>[background]</a:t>
            </a:r>
          </a:p>
          <a:p>
            <a:r>
              <a:rPr lang="en-US" dirty="0" smtClean="0"/>
              <a:t>Note:</a:t>
            </a:r>
            <a:r>
              <a:rPr lang="en-US" baseline="0" dirty="0" smtClean="0"/>
              <a:t> Check automatic concurrency; done: does not work for MIC yet</a:t>
            </a:r>
            <a:endParaRPr lang="ru-RU" dirty="0"/>
          </a:p>
        </p:txBody>
      </p:sp>
      <p:sp>
        <p:nvSpPr>
          <p:cNvPr id="4" name="Slide Number Placeholder 3"/>
          <p:cNvSpPr>
            <a:spLocks noGrp="1"/>
          </p:cNvSpPr>
          <p:nvPr>
            <p:ph type="sldNum" sz="quarter" idx="10"/>
          </p:nvPr>
        </p:nvSpPr>
        <p:spPr/>
        <p:txBody>
          <a:bodyPr/>
          <a:lstStyle/>
          <a:p>
            <a:fld id="{E8F73FF1-BDE3-45EF-8AF3-1EE595819AE6}" type="slidenum">
              <a:rPr lang="en-US" smtClean="0"/>
              <a:pPr/>
              <a:t>80</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r>
              <a:rPr lang="en-US" baseline="0" dirty="0" smtClean="0"/>
              <a:t>Here is a list of restrictions when using SIMD-enabled functions</a:t>
            </a:r>
          </a:p>
          <a:p>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81</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a:t>
            </a:r>
          </a:p>
          <a:p>
            <a:r>
              <a:rPr lang="en-US" altLang="zh-CN" b="1" dirty="0" smtClean="0">
                <a:solidFill>
                  <a:srgbClr val="FF5C00"/>
                </a:solidFill>
                <a:latin typeface="Courier New" pitchFamily="49" charset="0"/>
                <a:ea typeface="宋体" charset="-122"/>
                <a:cs typeface="Courier New" pitchFamily="49" charset="0"/>
              </a:rPr>
              <a:t>__</a:t>
            </a:r>
            <a:r>
              <a:rPr lang="en-US" altLang="zh-CN" b="1" dirty="0" err="1" smtClean="0">
                <a:solidFill>
                  <a:srgbClr val="FF5C00"/>
                </a:solidFill>
                <a:latin typeface="Courier New" pitchFamily="49" charset="0"/>
                <a:ea typeface="宋体" charset="-122"/>
                <a:cs typeface="Courier New" pitchFamily="49" charset="0"/>
              </a:rPr>
              <a:t>declspec</a:t>
            </a:r>
            <a:r>
              <a:rPr lang="en-US" altLang="zh-CN" b="1" dirty="0" smtClean="0">
                <a:solidFill>
                  <a:srgbClr val="FF5C00"/>
                </a:solidFill>
                <a:latin typeface="Courier New" pitchFamily="49" charset="0"/>
                <a:ea typeface="宋体" charset="-122"/>
                <a:cs typeface="Courier New" pitchFamily="49" charset="0"/>
              </a:rPr>
              <a:t>(vector) can be specified on multiple lines if desired</a:t>
            </a:r>
            <a:endParaRPr lang="ru-RU" dirty="0"/>
          </a:p>
        </p:txBody>
      </p:sp>
      <p:sp>
        <p:nvSpPr>
          <p:cNvPr id="4" name="Slide Number Placeholder 3"/>
          <p:cNvSpPr>
            <a:spLocks noGrp="1"/>
          </p:cNvSpPr>
          <p:nvPr>
            <p:ph type="sldNum" sz="quarter" idx="10"/>
          </p:nvPr>
        </p:nvSpPr>
        <p:spPr/>
        <p:txBody>
          <a:bodyPr/>
          <a:lstStyle/>
          <a:p>
            <a:fld id="{E8F73FF1-BDE3-45EF-8AF3-1EE595819AE6}" type="slidenum">
              <a:rPr lang="en-US" smtClean="0"/>
              <a:pPr/>
              <a:t>82</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1600" dirty="0" smtClean="0"/>
              <a:t>[script]</a:t>
            </a:r>
          </a:p>
          <a:p>
            <a:pPr eaLnBrk="1" hangingPunct="1">
              <a:defRPr/>
            </a:pPr>
            <a:r>
              <a:rPr lang="en-US" dirty="0" smtClean="0"/>
              <a:t>All array section shapes (ranks and lengths) in the conditional, and the “then” and “else” parts should be the same</a:t>
            </a:r>
          </a:p>
          <a:p>
            <a:pPr eaLnBrk="1" hangingPunct="1">
              <a:defRPr/>
            </a:pPr>
            <a:endParaRPr lang="en-US" dirty="0" smtClean="0"/>
          </a:p>
          <a:p>
            <a:pPr eaLnBrk="1" hangingPunct="1">
              <a:defRPr/>
            </a:pPr>
            <a:r>
              <a:rPr lang="en-US" altLang="zh-CN" sz="1200" kern="1200" dirty="0" smtClean="0">
                <a:solidFill>
                  <a:schemeClr val="tx1"/>
                </a:solidFill>
                <a:latin typeface="Verdana" pitchFamily="34" charset="0"/>
                <a:ea typeface="宋体" charset="-122"/>
                <a:cs typeface="Courier New" pitchFamily="49" charset="0"/>
              </a:rPr>
              <a:t>B[:][1:5:3] = A[2:7:2]; // FAILs due to length</a:t>
            </a:r>
            <a:r>
              <a:rPr lang="en-US" altLang="zh-CN" sz="1200" kern="1200" baseline="0" dirty="0" smtClean="0">
                <a:solidFill>
                  <a:schemeClr val="tx1"/>
                </a:solidFill>
                <a:latin typeface="Verdana" pitchFamily="34" charset="0"/>
                <a:ea typeface="宋体" charset="-122"/>
                <a:cs typeface="Courier New" pitchFamily="49" charset="0"/>
              </a:rPr>
              <a:t> mismatch – 5 versus 7, 3 versus 2</a:t>
            </a:r>
          </a:p>
          <a:p>
            <a:pPr eaLnBrk="1" hangingPunct="1">
              <a:defRPr/>
            </a:pPr>
            <a:endParaRPr lang="en-US" altLang="zh-CN" sz="1200" kern="1200" dirty="0" smtClean="0">
              <a:solidFill>
                <a:schemeClr val="tx1"/>
              </a:solidFill>
              <a:latin typeface="Verdana" pitchFamily="34" charset="0"/>
              <a:ea typeface="宋体" charset="-122"/>
              <a:cs typeface="Courier New" pitchFamily="49" charset="0"/>
            </a:endParaRPr>
          </a:p>
          <a:p>
            <a:pPr eaLnBrk="1" hangingPunct="1">
              <a:defRPr/>
            </a:pPr>
            <a:r>
              <a:rPr lang="en-US" altLang="zh-CN" sz="1200" kern="1200" dirty="0" smtClean="0">
                <a:solidFill>
                  <a:schemeClr val="tx1"/>
                </a:solidFill>
                <a:latin typeface="Verdana" pitchFamily="34" charset="0"/>
                <a:ea typeface="宋体" charset="-122"/>
                <a:cs typeface="Courier New" pitchFamily="49" charset="0"/>
              </a:rPr>
              <a:t>A[0:5] = B[0:5][1]     //FAILs due to rank mismatch – 1D vector</a:t>
            </a:r>
            <a:r>
              <a:rPr lang="en-US" altLang="zh-CN" sz="1200" kern="1200" baseline="0" dirty="0" smtClean="0">
                <a:solidFill>
                  <a:schemeClr val="tx1"/>
                </a:solidFill>
                <a:latin typeface="Verdana" pitchFamily="34" charset="0"/>
                <a:ea typeface="宋体" charset="-122"/>
                <a:cs typeface="Courier New" pitchFamily="49" charset="0"/>
              </a:rPr>
              <a:t> of length 5 being assigned a 1D 1 element vector value, rank mismatch</a:t>
            </a:r>
            <a:endParaRPr lang="en-US" altLang="zh-CN" sz="1200" kern="1200" dirty="0" smtClean="0">
              <a:solidFill>
                <a:schemeClr val="tx1"/>
              </a:solidFill>
              <a:latin typeface="Verdana" pitchFamily="34" charset="0"/>
              <a:ea typeface="宋体" charset="-122"/>
              <a:cs typeface="Courier New" pitchFamily="49" charset="0"/>
            </a:endParaRPr>
          </a:p>
          <a:p>
            <a:pPr eaLnBrk="1" hangingPunct="1">
              <a:defRPr/>
            </a:pPr>
            <a:endParaRPr lang="en-US" sz="1200" kern="1200" dirty="0" smtClean="0">
              <a:solidFill>
                <a:schemeClr val="tx1"/>
              </a:solidFill>
              <a:latin typeface="Verdana" pitchFamily="34" charset="0"/>
              <a:ea typeface="宋体" charset="-122"/>
              <a:cs typeface="Courier New" pitchFamily="49" charset="0"/>
            </a:endParaRPr>
          </a:p>
          <a:p>
            <a:pPr eaLnBrk="1" hangingPunct="1">
              <a:defRPr/>
            </a:pPr>
            <a:endParaRPr lang="en-US" dirty="0" smtClean="0"/>
          </a:p>
          <a:p>
            <a:pPr algn="l"/>
            <a:r>
              <a:rPr lang="en-US" altLang="zh-CN" sz="1200" kern="1200" dirty="0" smtClean="0">
                <a:solidFill>
                  <a:schemeClr val="tx1"/>
                </a:solidFill>
                <a:latin typeface="Verdana" pitchFamily="34" charset="0"/>
                <a:ea typeface="宋体" charset="-122"/>
                <a:cs typeface="Courier New" pitchFamily="49" charset="0"/>
              </a:rPr>
              <a:t>if (__</a:t>
            </a:r>
            <a:r>
              <a:rPr lang="en-US" altLang="zh-CN" sz="1200" kern="1200" dirty="0" err="1" smtClean="0">
                <a:solidFill>
                  <a:schemeClr val="tx1"/>
                </a:solidFill>
                <a:latin typeface="Verdana" pitchFamily="34" charset="0"/>
                <a:ea typeface="宋体" charset="-122"/>
                <a:cs typeface="Courier New" pitchFamily="49" charset="0"/>
              </a:rPr>
              <a:t>sec_reduce_all_nonzero</a:t>
            </a:r>
            <a:r>
              <a:rPr lang="en-US" altLang="zh-CN" sz="1200" kern="1200" dirty="0" smtClean="0">
                <a:solidFill>
                  <a:schemeClr val="tx1"/>
                </a:solidFill>
                <a:latin typeface="Verdana" pitchFamily="34" charset="0"/>
                <a:ea typeface="宋体" charset="-122"/>
                <a:cs typeface="Courier New" pitchFamily="49" charset="0"/>
              </a:rPr>
              <a:t>(A[:] &gt; 10) ) {</a:t>
            </a:r>
          </a:p>
          <a:p>
            <a:pPr algn="l"/>
            <a:r>
              <a:rPr lang="en-US" altLang="zh-CN" sz="1200" kern="1200" dirty="0" smtClean="0">
                <a:solidFill>
                  <a:schemeClr val="tx1"/>
                </a:solidFill>
                <a:latin typeface="Verdana" pitchFamily="34" charset="0"/>
                <a:ea typeface="宋体" charset="-122"/>
                <a:cs typeface="Courier New" pitchFamily="49" charset="0"/>
              </a:rPr>
              <a:t>   A[:] = 10;  // unmasked all</a:t>
            </a:r>
          </a:p>
          <a:p>
            <a:pPr eaLnBrk="1" hangingPunct="1">
              <a:defRPr/>
            </a:pPr>
            <a:r>
              <a:rPr lang="en-US" dirty="0" smtClean="0"/>
              <a:t>Because - </a:t>
            </a:r>
            <a:r>
              <a:rPr lang="en-US" altLang="zh-CN" sz="1200" kern="1200" dirty="0" smtClean="0">
                <a:solidFill>
                  <a:schemeClr val="tx1"/>
                </a:solidFill>
                <a:latin typeface="Verdana" pitchFamily="34" charset="0"/>
                <a:ea typeface="宋体" charset="-122"/>
                <a:cs typeface="Courier New" pitchFamily="49" charset="0"/>
              </a:rPr>
              <a:t>__</a:t>
            </a:r>
            <a:r>
              <a:rPr lang="en-US" altLang="zh-CN" sz="1200" kern="1200" dirty="0" err="1" smtClean="0">
                <a:solidFill>
                  <a:schemeClr val="tx1"/>
                </a:solidFill>
                <a:latin typeface="Verdana" pitchFamily="34" charset="0"/>
                <a:ea typeface="宋体" charset="-122"/>
                <a:cs typeface="Courier New" pitchFamily="49" charset="0"/>
              </a:rPr>
              <a:t>sec_reduce_all_nonzero</a:t>
            </a:r>
            <a:r>
              <a:rPr lang="en-US" altLang="zh-CN" sz="1200" kern="1200" dirty="0" smtClean="0">
                <a:solidFill>
                  <a:schemeClr val="tx1"/>
                </a:solidFill>
                <a:latin typeface="Verdana" pitchFamily="34" charset="0"/>
                <a:ea typeface="宋体" charset="-122"/>
                <a:cs typeface="Courier New" pitchFamily="49" charset="0"/>
              </a:rPr>
              <a:t>(A[:] &gt; 10) is a scalar – will be either</a:t>
            </a:r>
            <a:r>
              <a:rPr lang="en-US" altLang="zh-CN" sz="1200" kern="1200" baseline="0" dirty="0" smtClean="0">
                <a:solidFill>
                  <a:schemeClr val="tx1"/>
                </a:solidFill>
                <a:latin typeface="Verdana" pitchFamily="34" charset="0"/>
                <a:ea typeface="宋体" charset="-122"/>
                <a:cs typeface="Courier New" pitchFamily="49" charset="0"/>
              </a:rPr>
              <a:t> true or false. If true all of array A gets value 10</a:t>
            </a:r>
          </a:p>
          <a:p>
            <a:pPr eaLnBrk="1" hangingPunct="1">
              <a:defRPr/>
            </a:pPr>
            <a:endParaRPr lang="en-US" sz="1200" kern="1200" baseline="0" dirty="0" smtClean="0">
              <a:solidFill>
                <a:schemeClr val="tx1"/>
              </a:solidFill>
              <a:latin typeface="Verdana" pitchFamily="34" charset="0"/>
              <a:ea typeface="宋体" charset="-122"/>
              <a:cs typeface="Courier New" pitchFamily="49" charset="0"/>
            </a:endParaRPr>
          </a:p>
          <a:p>
            <a:pPr algn="l"/>
            <a:r>
              <a:rPr lang="en-US" altLang="zh-CN" sz="1200" kern="1200" dirty="0" smtClean="0">
                <a:solidFill>
                  <a:schemeClr val="tx1"/>
                </a:solidFill>
                <a:latin typeface="Verdana" pitchFamily="34" charset="0"/>
                <a:ea typeface="宋体" charset="-122"/>
                <a:cs typeface="Courier New" pitchFamily="49" charset="0"/>
              </a:rPr>
              <a:t>else if (A[:] &gt; 10) </a:t>
            </a:r>
          </a:p>
          <a:p>
            <a:pPr algn="l"/>
            <a:r>
              <a:rPr lang="en-US" altLang="zh-CN" sz="1200" kern="1200" dirty="0" smtClean="0">
                <a:solidFill>
                  <a:schemeClr val="tx1"/>
                </a:solidFill>
                <a:latin typeface="Verdana" pitchFamily="34" charset="0"/>
                <a:ea typeface="宋体" charset="-122"/>
                <a:cs typeface="Courier New" pitchFamily="49" charset="0"/>
              </a:rPr>
              <a:t>{</a:t>
            </a:r>
          </a:p>
          <a:p>
            <a:pPr algn="l"/>
            <a:r>
              <a:rPr lang="en-US" altLang="zh-CN" sz="1200" kern="1200" dirty="0" smtClean="0">
                <a:solidFill>
                  <a:schemeClr val="tx1"/>
                </a:solidFill>
                <a:latin typeface="Verdana" pitchFamily="34" charset="0"/>
                <a:ea typeface="宋体" charset="-122"/>
                <a:cs typeface="Courier New" pitchFamily="49" charset="0"/>
              </a:rPr>
              <a:t>   A[:] = 10   // masked some</a:t>
            </a:r>
          </a:p>
          <a:p>
            <a:pPr algn="l"/>
            <a:r>
              <a:rPr lang="en-US" altLang="zh-CN" sz="1200" kern="1200" dirty="0" smtClean="0">
                <a:solidFill>
                  <a:schemeClr val="tx1"/>
                </a:solidFill>
                <a:latin typeface="Verdana" pitchFamily="34" charset="0"/>
                <a:ea typeface="宋体" charset="-122"/>
                <a:cs typeface="Courier New" pitchFamily="49" charset="0"/>
              </a:rPr>
              <a:t>}</a:t>
            </a:r>
          </a:p>
          <a:p>
            <a:pPr eaLnBrk="1" hangingPunct="1">
              <a:defRPr/>
            </a:pPr>
            <a:r>
              <a:rPr lang="en-US" sz="1200" kern="1200" baseline="0" dirty="0" smtClean="0">
                <a:solidFill>
                  <a:schemeClr val="tx1"/>
                </a:solidFill>
                <a:latin typeface="Verdana" pitchFamily="34" charset="0"/>
                <a:ea typeface="宋体" charset="-122"/>
                <a:cs typeface="Courier New" pitchFamily="49" charset="0"/>
              </a:rPr>
              <a:t>Because this is </a:t>
            </a:r>
            <a:r>
              <a:rPr lang="en-US" sz="1200" kern="1200" baseline="0" dirty="0" err="1" smtClean="0">
                <a:solidFill>
                  <a:schemeClr val="tx1"/>
                </a:solidFill>
                <a:latin typeface="Verdana" pitchFamily="34" charset="0"/>
                <a:ea typeface="宋体" charset="-122"/>
                <a:cs typeface="Courier New" pitchFamily="49" charset="0"/>
              </a:rPr>
              <a:t>vectorized</a:t>
            </a:r>
            <a:r>
              <a:rPr lang="en-US" sz="1200" kern="1200" baseline="0" dirty="0" smtClean="0">
                <a:solidFill>
                  <a:schemeClr val="tx1"/>
                </a:solidFill>
                <a:latin typeface="Verdana" pitchFamily="34" charset="0"/>
                <a:ea typeface="宋体" charset="-122"/>
                <a:cs typeface="Courier New" pitchFamily="49" charset="0"/>
              </a:rPr>
              <a:t> conditional mask situation – notice that the conditional is a vector not a scalar,</a:t>
            </a:r>
            <a:r>
              <a:rPr lang="en-US" altLang="zh-CN" sz="1200" kern="1200" dirty="0" smtClean="0">
                <a:solidFill>
                  <a:schemeClr val="tx1"/>
                </a:solidFill>
                <a:latin typeface="Verdana" pitchFamily="34" charset="0"/>
                <a:ea typeface="宋体" charset="-122"/>
                <a:cs typeface="Courier New" pitchFamily="49" charset="0"/>
              </a:rPr>
              <a:t> A[:] &gt; 10</a:t>
            </a:r>
            <a:endParaRPr lang="en-US" sz="1200" kern="1200" baseline="0" dirty="0" smtClean="0">
              <a:solidFill>
                <a:schemeClr val="tx1"/>
              </a:solidFill>
              <a:latin typeface="Verdana" pitchFamily="34" charset="0"/>
              <a:ea typeface="宋体" charset="-122"/>
              <a:cs typeface="Courier New" pitchFamily="49" charset="0"/>
            </a:endParaRPr>
          </a:p>
          <a:p>
            <a:pPr eaLnBrk="1" hangingPunct="1">
              <a:defRPr/>
            </a:pPr>
            <a:endParaRPr lang="en-US" dirty="0" smtClean="0"/>
          </a:p>
          <a:p>
            <a:pPr eaLnBrk="1" hangingPunct="1">
              <a:defRPr/>
            </a:pPr>
            <a:endParaRPr lang="en-US" dirty="0" smtClean="0"/>
          </a:p>
          <a:p>
            <a:r>
              <a:rPr lang="en-US" dirty="0" smtClean="0"/>
              <a:t>[Background Note]:</a:t>
            </a:r>
          </a:p>
          <a:p>
            <a:r>
              <a:rPr lang="en-US" dirty="0" smtClean="0"/>
              <a:t>“if (array)” is where “Array</a:t>
            </a:r>
            <a:r>
              <a:rPr lang="en-US" baseline="0" dirty="0" smtClean="0"/>
              <a:t> Notation vectorization” and “Loop vectorization”</a:t>
            </a:r>
          </a:p>
          <a:p>
            <a:r>
              <a:rPr lang="en-US" baseline="0" dirty="0" smtClean="0"/>
              <a:t>starts to look very similar to </a:t>
            </a:r>
            <a:r>
              <a:rPr lang="en-US" baseline="0" dirty="0" err="1" smtClean="0"/>
              <a:t>vectorizer</a:t>
            </a:r>
            <a:r>
              <a:rPr lang="en-US" baseline="0" dirty="0" smtClean="0"/>
              <a:t>.</a:t>
            </a:r>
          </a:p>
          <a:p>
            <a:endParaRPr lang="en-US" baseline="0" dirty="0" smtClean="0"/>
          </a:p>
          <a:p>
            <a:r>
              <a:rPr lang="en-US" baseline="0" dirty="0" smtClean="0"/>
              <a:t>W/o “if (array)”, </a:t>
            </a:r>
            <a:r>
              <a:rPr lang="en-US" baseline="0" dirty="0" err="1" smtClean="0"/>
              <a:t>vectorizer</a:t>
            </a:r>
            <a:r>
              <a:rPr lang="en-US" baseline="0" dirty="0" smtClean="0"/>
              <a:t> looks at individual array notation statement</a:t>
            </a:r>
          </a:p>
          <a:p>
            <a:r>
              <a:rPr lang="en-US" baseline="0" dirty="0" smtClean="0"/>
              <a:t>and that goes with BKM #2 --- “start small”.</a:t>
            </a:r>
          </a:p>
          <a:p>
            <a:endParaRPr lang="en-US" baseline="0" dirty="0" smtClean="0"/>
          </a:p>
          <a:p>
            <a:r>
              <a:rPr lang="en-US" baseline="0" dirty="0" smtClean="0"/>
              <a:t>W/ “if (array)” </a:t>
            </a:r>
            <a:r>
              <a:rPr lang="en-US" baseline="0" dirty="0" err="1" smtClean="0"/>
              <a:t>vectorizer</a:t>
            </a:r>
            <a:r>
              <a:rPr lang="en-US" baseline="0" dirty="0" smtClean="0"/>
              <a:t> has to look at the entire IF block and </a:t>
            </a:r>
            <a:r>
              <a:rPr lang="en-US" baseline="0" dirty="0" err="1" smtClean="0"/>
              <a:t>vectorize</a:t>
            </a:r>
            <a:endParaRPr lang="en-US" baseline="0" dirty="0" smtClean="0"/>
          </a:p>
          <a:p>
            <a:r>
              <a:rPr lang="en-US" baseline="0" dirty="0" smtClean="0"/>
              <a:t>the whole thing. As the complexity of “the whole thing” increases,</a:t>
            </a:r>
            <a:br>
              <a:rPr lang="en-US" baseline="0" dirty="0" smtClean="0"/>
            </a:br>
            <a:r>
              <a:rPr lang="en-US" baseline="0" dirty="0" smtClean="0"/>
              <a:t>the odds of success tend to decrease (see BKM #2).</a:t>
            </a:r>
            <a:endParaRPr lang="en-US"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83</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smtClean="0"/>
              <a:t>[script]</a:t>
            </a:r>
          </a:p>
          <a:p>
            <a:r>
              <a:rPr lang="en-US" baseline="0" dirty="0" smtClean="0"/>
              <a:t>You may use </a:t>
            </a:r>
            <a:r>
              <a:rPr lang="en-US" sz="1200" i="1" dirty="0" smtClean="0"/>
              <a:t>#pragma inline[recursive] to keep the </a:t>
            </a:r>
            <a:r>
              <a:rPr lang="en-US" sz="1200" i="1" dirty="0" err="1" smtClean="0"/>
              <a:t>simd</a:t>
            </a:r>
            <a:r>
              <a:rPr lang="en-US" sz="1200" i="1" dirty="0" smtClean="0"/>
              <a:t> function in tact and not subject to</a:t>
            </a:r>
            <a:r>
              <a:rPr lang="en-US" sz="1200" i="1" baseline="0" dirty="0" smtClean="0"/>
              <a:t> the compilers </a:t>
            </a:r>
            <a:r>
              <a:rPr lang="en-US" sz="1200" i="1" baseline="0" dirty="0" err="1" smtClean="0"/>
              <a:t>inlining</a:t>
            </a:r>
            <a:r>
              <a:rPr lang="en-US" sz="1200" i="1" baseline="0" dirty="0" smtClean="0"/>
              <a:t> attempts</a:t>
            </a:r>
            <a:endParaRPr lang="en-US" baseline="0" dirty="0" smtClean="0"/>
          </a:p>
        </p:txBody>
      </p:sp>
      <p:sp>
        <p:nvSpPr>
          <p:cNvPr id="4" name="Slide Number Placeholder 3"/>
          <p:cNvSpPr>
            <a:spLocks noGrp="1"/>
          </p:cNvSpPr>
          <p:nvPr>
            <p:ph type="sldNum" sz="quarter" idx="10"/>
          </p:nvPr>
        </p:nvSpPr>
        <p:spPr/>
        <p:txBody>
          <a:bodyPr/>
          <a:lstStyle/>
          <a:p>
            <a:fld id="{E8F73FF1-BDE3-45EF-8AF3-1EE595819AE6}" type="slidenum">
              <a:rPr lang="en-US" smtClean="0"/>
              <a:pPr/>
              <a:t>84</a:t>
            </a:fld>
            <a:endParaRPr lang="en-US"/>
          </a:p>
        </p:txBody>
      </p:sp>
    </p:spTree>
    <p:extLst>
      <p:ext uri="{BB962C8B-B14F-4D97-AF65-F5344CB8AC3E}">
        <p14:creationId xmlns:p14="http://schemas.microsoft.com/office/powerpoint/2010/main" val="2841231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I have alluded in this presentation so far, there is a great </a:t>
            </a:r>
            <a:r>
              <a:rPr lang="en-US" baseline="0" dirty="0" smtClean="0"/>
              <a:t>mapping between Intel Cilk Plus features and OpenMP 4.0 additions to explicitly accommodate SIMD. </a:t>
            </a:r>
          </a:p>
          <a:p>
            <a:endParaRPr lang="en-US" baseline="0" dirty="0" smtClean="0"/>
          </a:p>
          <a:p>
            <a:r>
              <a:rPr lang="en-US" baseline="0" dirty="0" smtClean="0"/>
              <a:t>[Click] </a:t>
            </a:r>
          </a:p>
          <a:p>
            <a:r>
              <a:rPr lang="en-US" baseline="0" dirty="0" smtClean="0"/>
              <a:t>This is because based on our work with Intel® Cilk Plus, Intel took  leadership in adding these same SIMD features into the OpenMP 4.0 specification. Two of the Intel Cilk Plus features map directly to the new vectorization additions in OpenMP 4.0. These vector extensions were adopted by the OpenMP 4.0 specification in Nov 2012 and will be announced prior to Super Computing 2013.</a:t>
            </a:r>
          </a:p>
          <a:p>
            <a:endParaRPr lang="en-US" baseline="0" dirty="0" smtClean="0"/>
          </a:p>
          <a:p>
            <a:r>
              <a:rPr lang="en-US" baseline="0" dirty="0" smtClean="0"/>
              <a:t>The mapping is as follows:</a:t>
            </a:r>
          </a:p>
          <a:p>
            <a:r>
              <a:rPr lang="en-US" b="1" dirty="0" smtClean="0"/>
              <a:t>Intel Cilk Plus #pragma </a:t>
            </a:r>
            <a:r>
              <a:rPr lang="en-US" b="1" dirty="0" err="1" smtClean="0"/>
              <a:t>simd</a:t>
            </a:r>
            <a:r>
              <a:rPr lang="en-US" b="1" dirty="0" smtClean="0"/>
              <a:t> = OpenMP #pragma </a:t>
            </a:r>
            <a:r>
              <a:rPr lang="en-US" b="1" dirty="0" err="1" smtClean="0"/>
              <a:t>omp</a:t>
            </a:r>
            <a:r>
              <a:rPr lang="en-US" b="1" dirty="0" smtClean="0"/>
              <a:t> </a:t>
            </a:r>
            <a:r>
              <a:rPr lang="en-US" b="1" dirty="0" err="1" smtClean="0"/>
              <a:t>simd</a:t>
            </a:r>
            <a:endParaRPr lang="en-US" b="1" dirty="0" smtClean="0"/>
          </a:p>
          <a:p>
            <a:r>
              <a:rPr lang="en-US" sz="1200" kern="1200" baseline="0" dirty="0" smtClean="0">
                <a:solidFill>
                  <a:schemeClr val="tx1"/>
                </a:solidFill>
                <a:latin typeface="Verdana" pitchFamily="34" charset="0"/>
                <a:ea typeface="MS PGothic" pitchFamily="34" charset="-128"/>
                <a:cs typeface="ＭＳ Ｐゴシック" charset="-128"/>
              </a:rPr>
              <a:t>We will explore #pragma simd more in coming foils but for now just remember that when we discuss Intel Cilk Plus pragma simd we are virtually discussing OpenMP #pragma omp simd as well. The pragmas are applied to a given loop and force the compiler to ignore heuristics and compel vectorization of the loop</a:t>
            </a:r>
          </a:p>
          <a:p>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Verdana" pitchFamily="34" charset="0"/>
                <a:ea typeface="MS PGothic" pitchFamily="34" charset="-128"/>
                <a:cs typeface="ＭＳ Ｐゴシック" charset="-128"/>
              </a:rPr>
              <a:t>Similarly , there is a mapping from what we </a:t>
            </a:r>
            <a:r>
              <a:rPr lang="en-US" sz="1200" b="1" kern="1200" baseline="0" dirty="0" smtClean="0">
                <a:solidFill>
                  <a:schemeClr val="tx1"/>
                </a:solidFill>
                <a:latin typeface="Verdana" pitchFamily="34" charset="0"/>
                <a:ea typeface="MS PGothic" pitchFamily="34" charset="-128"/>
                <a:cs typeface="ＭＳ Ｐゴシック" charset="-128"/>
              </a:rPr>
              <a:t>call Intel Cilk Plus simd-enabled functions formerly known as elemental functions, </a:t>
            </a:r>
            <a:r>
              <a:rPr lang="en-US" sz="1200" kern="1200" baseline="0" dirty="0" smtClean="0">
                <a:solidFill>
                  <a:schemeClr val="tx1"/>
                </a:solidFill>
                <a:latin typeface="Verdana" pitchFamily="34" charset="0"/>
                <a:ea typeface="MS PGothic" pitchFamily="34" charset="-128"/>
                <a:cs typeface="ＭＳ Ｐゴシック" charset="-128"/>
              </a:rPr>
              <a:t>to the  OpenMP #pragma omp declare simd declaration.  The intention here is to apply these pragmas to function </a:t>
            </a:r>
            <a:r>
              <a:rPr lang="en-US" sz="1200" kern="1200" baseline="0" dirty="0" err="1" smtClean="0">
                <a:solidFill>
                  <a:schemeClr val="tx1"/>
                </a:solidFill>
                <a:latin typeface="Verdana" pitchFamily="34" charset="0"/>
                <a:ea typeface="MS PGothic" pitchFamily="34" charset="-128"/>
                <a:cs typeface="ＭＳ Ｐゴシック" charset="-128"/>
              </a:rPr>
              <a:t>defintions</a:t>
            </a:r>
            <a:r>
              <a:rPr lang="en-US" sz="1200" kern="1200" baseline="0" dirty="0" smtClean="0">
                <a:solidFill>
                  <a:schemeClr val="tx1"/>
                </a:solidFill>
                <a:latin typeface="Verdana" pitchFamily="34" charset="0"/>
                <a:ea typeface="MS PGothic" pitchFamily="34" charset="-128"/>
                <a:cs typeface="ＭＳ Ｐゴシック" charset="-128"/>
              </a:rPr>
              <a:t> so that the entire function can be treated as a vector function which uses SIMD instructions.</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Verdana" pitchFamily="34" charset="0"/>
                <a:ea typeface="MS PGothic" pitchFamily="34" charset="-128"/>
                <a:cs typeface="ＭＳ Ｐゴシック" charset="-128"/>
              </a:rPr>
              <a:t>In Intel Cilk Plus on Windows* this construct is </a:t>
            </a:r>
            <a:r>
              <a:rPr lang="en-US" sz="1200" b="1" kern="1200" baseline="0" dirty="0" smtClean="0">
                <a:solidFill>
                  <a:schemeClr val="tx1"/>
                </a:solidFill>
                <a:latin typeface="Verdana" pitchFamily="34" charset="0"/>
                <a:ea typeface="MS PGothic" pitchFamily="34" charset="-128"/>
                <a:cs typeface="ＭＳ Ｐゴシック" charset="-128"/>
              </a:rPr>
              <a:t>annotated by __</a:t>
            </a:r>
            <a:r>
              <a:rPr lang="en-US" sz="1200" b="1" kern="1200" baseline="0" dirty="0" err="1" smtClean="0">
                <a:solidFill>
                  <a:schemeClr val="tx1"/>
                </a:solidFill>
                <a:latin typeface="Verdana" pitchFamily="34" charset="0"/>
                <a:ea typeface="MS PGothic" pitchFamily="34" charset="-128"/>
                <a:cs typeface="ＭＳ Ｐゴシック" charset="-128"/>
              </a:rPr>
              <a:t>declspec</a:t>
            </a:r>
            <a:r>
              <a:rPr lang="en-US" sz="1200" b="1" kern="1200" baseline="0" dirty="0" smtClean="0">
                <a:solidFill>
                  <a:schemeClr val="tx1"/>
                </a:solidFill>
                <a:latin typeface="Verdana" pitchFamily="34" charset="0"/>
                <a:ea typeface="MS PGothic" pitchFamily="34" charset="-128"/>
                <a:cs typeface="ＭＳ Ｐゴシック" charset="-128"/>
              </a:rPr>
              <a:t>(vector) </a:t>
            </a:r>
            <a:endParaRPr lang="en-US" sz="1200" kern="1200" baseline="0" dirty="0" smtClean="0">
              <a:solidFill>
                <a:schemeClr val="tx1"/>
              </a:solidFill>
              <a:latin typeface="Verdana" pitchFamily="34" charset="0"/>
              <a:ea typeface="MS PGothic" pitchFamily="34" charset="-128"/>
              <a:cs typeface="ＭＳ Ｐゴシック"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Verdana" pitchFamily="34" charset="0"/>
                <a:ea typeface="MS PGothic" pitchFamily="34" charset="-128"/>
                <a:cs typeface="ＭＳ Ｐゴシック" charset="-128"/>
              </a:rPr>
              <a:t>                        on Linux* it is </a:t>
            </a:r>
            <a:r>
              <a:rPr lang="en-US" sz="1200" b="1" kern="1200" baseline="0" dirty="0" smtClean="0">
                <a:solidFill>
                  <a:schemeClr val="tx1"/>
                </a:solidFill>
                <a:latin typeface="Verdana" pitchFamily="34" charset="0"/>
                <a:ea typeface="MS PGothic" pitchFamily="34" charset="-128"/>
                <a:cs typeface="ＭＳ Ｐゴシック" charset="-128"/>
              </a:rPr>
              <a:t>annotated by __attribute__((vector)) </a:t>
            </a:r>
            <a:endParaRPr lang="en-US" sz="1200" kern="1200" baseline="0" dirty="0" smtClean="0">
              <a:solidFill>
                <a:schemeClr val="tx1"/>
              </a:solidFill>
              <a:latin typeface="Verdana" pitchFamily="34" charset="0"/>
              <a:ea typeface="MS PGothic" pitchFamily="34" charset="-128"/>
              <a:cs typeface="ＭＳ Ｐゴシック"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Verdana" pitchFamily="34" charset="0"/>
              <a:ea typeface="MS PGothic" pitchFamily="34" charset="-128"/>
              <a:cs typeface="ＭＳ Ｐゴシック"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Verdana" pitchFamily="34" charset="0"/>
                <a:ea typeface="MS PGothic" pitchFamily="34" charset="-128"/>
                <a:cs typeface="ＭＳ Ｐゴシック" charset="-128"/>
              </a:rPr>
              <a:t>We will be exploring both of these topics in greater detail later in the series. We give a greater focus in various examples to Intel Cilk Plus syntax throughout the rest  of the series as a means of avoiding redundancy in foils but just remember that there is a great mapping between analogous constructs between Cilk Plus and OpenMP 4.0</a:t>
            </a:r>
            <a:endParaRPr lang="en-US" dirty="0"/>
          </a:p>
        </p:txBody>
      </p:sp>
      <p:sp>
        <p:nvSpPr>
          <p:cNvPr id="4" name="Slide Number Placeholder 3"/>
          <p:cNvSpPr>
            <a:spLocks noGrp="1"/>
          </p:cNvSpPr>
          <p:nvPr>
            <p:ph type="sldNum" sz="quarter" idx="10"/>
          </p:nvPr>
        </p:nvSpPr>
        <p:spPr/>
        <p:txBody>
          <a:bodyPr/>
          <a:lstStyle/>
          <a:p>
            <a:fld id="{21773E56-01EA-4CE7-A794-9406D1E49B24}" type="slidenum">
              <a:rPr lang="en-US" altLang="zh-CN" smtClean="0"/>
              <a:pPr/>
              <a:t>8</a:t>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5B8DFDCE-F7E9-447B-A636-D0BDB115F73D}" type="slidenum">
              <a:rPr lang="en-US" altLang="zh-CN" sz="1100">
                <a:latin typeface="Arial" charset="0"/>
              </a:rPr>
              <a:pPr algn="r" eaLnBrk="1" hangingPunct="1"/>
              <a:t>85</a:t>
            </a:fld>
            <a:endParaRPr lang="en-US" altLang="zh-CN" sz="1100">
              <a:latin typeface="Arial" charset="0"/>
            </a:endParaRPr>
          </a:p>
        </p:txBody>
      </p:sp>
      <p:sp>
        <p:nvSpPr>
          <p:cNvPr id="184323" name="Rectangle 2"/>
          <p:cNvSpPr>
            <a:spLocks noGrp="1" noRot="1" noChangeAspect="1" noChangeArrowheads="1" noTextEdit="1"/>
          </p:cNvSpPr>
          <p:nvPr>
            <p:ph type="sldImg"/>
          </p:nvPr>
        </p:nvSpPr>
        <p:spPr>
          <a:xfrm>
            <a:off x="1123950" y="879475"/>
            <a:ext cx="4725988" cy="3544888"/>
          </a:xfrm>
          <a:ln/>
        </p:spPr>
      </p:sp>
      <p:sp>
        <p:nvSpPr>
          <p:cNvPr id="184324"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84325"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2177169C-B2C6-488D-879C-BBB41AAD2B9E}" type="slidenum">
              <a:rPr lang="en-US" altLang="zh-CN" sz="1100">
                <a:latin typeface="Arial" charset="0"/>
              </a:rPr>
              <a:pPr algn="r" eaLnBrk="1" hangingPunct="1"/>
              <a:t>86</a:t>
            </a:fld>
            <a:endParaRPr lang="en-US" altLang="zh-CN" sz="1100">
              <a:latin typeface="Arial" charset="0"/>
            </a:endParaRPr>
          </a:p>
        </p:txBody>
      </p:sp>
      <p:sp>
        <p:nvSpPr>
          <p:cNvPr id="185347" name="Rectangle 2"/>
          <p:cNvSpPr>
            <a:spLocks noGrp="1" noRot="1" noChangeAspect="1" noChangeArrowheads="1" noTextEdit="1"/>
          </p:cNvSpPr>
          <p:nvPr>
            <p:ph type="sldImg"/>
          </p:nvPr>
        </p:nvSpPr>
        <p:spPr>
          <a:xfrm>
            <a:off x="1123950" y="879475"/>
            <a:ext cx="4725988" cy="3544888"/>
          </a:xfrm>
          <a:ln/>
        </p:spPr>
      </p:sp>
      <p:sp>
        <p:nvSpPr>
          <p:cNvPr id="18534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8534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63EE6092-C85D-44ED-BDB3-CAAF2736242F}" type="slidenum">
              <a:rPr lang="en-US" altLang="zh-CN" sz="1100">
                <a:latin typeface="Arial" charset="0"/>
              </a:rPr>
              <a:pPr algn="r" eaLnBrk="1" hangingPunct="1"/>
              <a:t>87</a:t>
            </a:fld>
            <a:endParaRPr lang="en-US" altLang="zh-CN" sz="1100">
              <a:latin typeface="Arial" charset="0"/>
            </a:endParaRPr>
          </a:p>
        </p:txBody>
      </p:sp>
      <p:sp>
        <p:nvSpPr>
          <p:cNvPr id="186371" name="Rectangle 2"/>
          <p:cNvSpPr>
            <a:spLocks noGrp="1" noRot="1" noChangeAspect="1" noChangeArrowheads="1" noTextEdit="1"/>
          </p:cNvSpPr>
          <p:nvPr>
            <p:ph type="sldImg"/>
          </p:nvPr>
        </p:nvSpPr>
        <p:spPr>
          <a:xfrm>
            <a:off x="1123950" y="879475"/>
            <a:ext cx="4725988" cy="3544888"/>
          </a:xfrm>
          <a:ln/>
        </p:spPr>
      </p:sp>
      <p:sp>
        <p:nvSpPr>
          <p:cNvPr id="186372"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86373"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宋体" pitchFamily="2" charset="-122"/>
              </a:rPr>
              <a:t>Control dependencies in loops frequently can be converted to data dependencies or can be eliminated completely -  we will come back to this later.</a:t>
            </a:r>
            <a:endParaRPr lang="en-US" altLang="zh-CN" sz="1100" smtClean="0">
              <a:ea typeface="宋体"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E71129D3-71D9-4C33-8C89-206F420BAE51}" type="slidenum">
              <a:rPr lang="en-US" altLang="zh-CN" sz="1100">
                <a:latin typeface="Arial" charset="0"/>
              </a:rPr>
              <a:pPr algn="r" eaLnBrk="1" hangingPunct="1"/>
              <a:t>88</a:t>
            </a:fld>
            <a:endParaRPr lang="en-US" altLang="zh-CN" sz="1100">
              <a:latin typeface="Arial" charset="0"/>
            </a:endParaRPr>
          </a:p>
        </p:txBody>
      </p:sp>
      <p:sp>
        <p:nvSpPr>
          <p:cNvPr id="187395" name="Rectangle 2"/>
          <p:cNvSpPr>
            <a:spLocks noGrp="1" noRot="1" noChangeAspect="1" noChangeArrowheads="1" noTextEdit="1"/>
          </p:cNvSpPr>
          <p:nvPr>
            <p:ph type="sldImg"/>
          </p:nvPr>
        </p:nvSpPr>
        <p:spPr>
          <a:xfrm>
            <a:off x="1123950" y="879475"/>
            <a:ext cx="4725988" cy="3544888"/>
          </a:xfrm>
          <a:ln/>
        </p:spPr>
      </p:sp>
      <p:sp>
        <p:nvSpPr>
          <p:cNvPr id="187396"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8739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100" smtClean="0">
                <a:ea typeface="宋体" pitchFamily="2" charset="-122"/>
              </a:rPr>
              <a:t>“</a:t>
            </a:r>
            <a:r>
              <a:rPr lang="en-US" sz="1100" smtClean="0"/>
              <a:t>S</a:t>
            </a:r>
            <a:r>
              <a:rPr lang="en-US" sz="1100" baseline="-25000" smtClean="0"/>
              <a:t>1</a:t>
            </a:r>
            <a:r>
              <a:rPr lang="en-US" sz="1100" smtClean="0"/>
              <a:t> and S</a:t>
            </a:r>
            <a:r>
              <a:rPr lang="en-US" sz="1100" baseline="-25000" smtClean="0"/>
              <a:t>2</a:t>
            </a:r>
            <a:r>
              <a:rPr lang="en-US" sz="1100" smtClean="0"/>
              <a:t> reference a common memory location S</a:t>
            </a:r>
            <a:r>
              <a:rPr lang="en-US" sz="1100" baseline="-25000" smtClean="0"/>
              <a:t>1</a:t>
            </a:r>
            <a:r>
              <a:rPr lang="en-US" sz="1100" smtClean="0"/>
              <a:t> or S</a:t>
            </a:r>
            <a:r>
              <a:rPr lang="en-US" sz="1100" baseline="-25000" smtClean="0"/>
              <a:t>2</a:t>
            </a:r>
            <a:r>
              <a:rPr lang="en-US" sz="1100" smtClean="0"/>
              <a:t> write to</a:t>
            </a:r>
            <a:r>
              <a:rPr lang="en-US" sz="1100" smtClean="0">
                <a:ea typeface="宋体" pitchFamily="2" charset="-122"/>
              </a:rPr>
              <a:t>”: Means that “or” is not exclusive; both </a:t>
            </a:r>
            <a:r>
              <a:rPr lang="en-US" sz="1100" smtClean="0"/>
              <a:t>S</a:t>
            </a:r>
            <a:r>
              <a:rPr lang="en-US" sz="1100" baseline="-25000" smtClean="0"/>
              <a:t>1</a:t>
            </a:r>
            <a:r>
              <a:rPr lang="en-US" sz="1100" smtClean="0"/>
              <a:t> and S</a:t>
            </a:r>
            <a:r>
              <a:rPr lang="en-US" sz="1100" baseline="-25000" smtClean="0"/>
              <a:t>2</a:t>
            </a:r>
            <a:r>
              <a:rPr lang="en-US" sz="1100" smtClean="0"/>
              <a:t> </a:t>
            </a:r>
            <a:r>
              <a:rPr lang="en-US" sz="1100" smtClean="0">
                <a:ea typeface="宋体" pitchFamily="2" charset="-122"/>
              </a:rPr>
              <a:t>can write, too!</a:t>
            </a:r>
          </a:p>
          <a:p>
            <a:pPr eaLnBrk="1" hangingPunct="1"/>
            <a:endParaRPr lang="en-US" sz="1100" smtClean="0">
              <a:ea typeface="宋体" pitchFamily="2" charset="-122"/>
            </a:endParaRPr>
          </a:p>
          <a:p>
            <a:pPr eaLnBrk="1" hangingPunct="1"/>
            <a:r>
              <a:rPr lang="en-US" sz="1100" smtClean="0">
                <a:ea typeface="宋体" pitchFamily="2" charset="-122"/>
              </a:rPr>
              <a:t>Alternative naming for dependency types:</a:t>
            </a:r>
          </a:p>
          <a:p>
            <a:pPr eaLnBrk="1" hangingPunct="1"/>
            <a:r>
              <a:rPr lang="en-US" sz="1100" smtClean="0">
                <a:ea typeface="宋体" pitchFamily="2" charset="-122"/>
              </a:rPr>
              <a:t>Flow = Forward</a:t>
            </a:r>
          </a:p>
          <a:p>
            <a:pPr eaLnBrk="1" hangingPunct="1"/>
            <a:r>
              <a:rPr lang="en-US" sz="1100" smtClean="0">
                <a:ea typeface="宋体" pitchFamily="2" charset="-122"/>
              </a:rPr>
              <a:t>Anti = Backward</a:t>
            </a:r>
          </a:p>
          <a:p>
            <a:pPr eaLnBrk="1" hangingPunct="1"/>
            <a:r>
              <a:rPr lang="en-US" sz="1100" smtClean="0">
                <a:ea typeface="宋体" pitchFamily="2" charset="-122"/>
              </a:rPr>
              <a:t>Output = Order</a:t>
            </a:r>
            <a:endParaRPr lang="en-US" sz="110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2604BA1A-DFE0-4968-A323-76BF17BC4331}" type="slidenum">
              <a:rPr lang="en-US" altLang="zh-CN" sz="1100">
                <a:latin typeface="Arial" charset="0"/>
              </a:rPr>
              <a:pPr algn="r" eaLnBrk="1" hangingPunct="1"/>
              <a:t>89</a:t>
            </a:fld>
            <a:endParaRPr lang="en-US" altLang="zh-CN" sz="1100">
              <a:latin typeface="Arial" charset="0"/>
            </a:endParaRPr>
          </a:p>
        </p:txBody>
      </p:sp>
      <p:sp>
        <p:nvSpPr>
          <p:cNvPr id="188419" name="Rectangle 2"/>
          <p:cNvSpPr>
            <a:spLocks noGrp="1" noRot="1" noChangeAspect="1" noChangeArrowheads="1" noTextEdit="1"/>
          </p:cNvSpPr>
          <p:nvPr>
            <p:ph type="sldImg"/>
          </p:nvPr>
        </p:nvSpPr>
        <p:spPr>
          <a:xfrm>
            <a:off x="1123950" y="879475"/>
            <a:ext cx="4725988" cy="3544888"/>
          </a:xfrm>
          <a:ln/>
        </p:spPr>
      </p:sp>
      <p:sp>
        <p:nvSpPr>
          <p:cNvPr id="188420"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88421"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sz="110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60950FF-7F89-49CC-B67D-54DF33B266F4}" type="slidenum">
              <a:rPr lang="en-US" altLang="zh-CN" sz="1100">
                <a:latin typeface="Arial" charset="0"/>
              </a:rPr>
              <a:pPr algn="r" eaLnBrk="1" hangingPunct="1"/>
              <a:t>90</a:t>
            </a:fld>
            <a:endParaRPr lang="en-US" altLang="zh-CN" sz="1100">
              <a:latin typeface="Arial" charset="0"/>
            </a:endParaRPr>
          </a:p>
        </p:txBody>
      </p:sp>
      <p:sp>
        <p:nvSpPr>
          <p:cNvPr id="189443" name="Rectangle 2"/>
          <p:cNvSpPr>
            <a:spLocks noGrp="1" noRot="1" noChangeAspect="1" noChangeArrowheads="1" noTextEdit="1"/>
          </p:cNvSpPr>
          <p:nvPr>
            <p:ph type="sldImg"/>
          </p:nvPr>
        </p:nvSpPr>
        <p:spPr>
          <a:xfrm>
            <a:off x="1123950" y="879475"/>
            <a:ext cx="4725988" cy="3544888"/>
          </a:xfrm>
          <a:ln/>
        </p:spPr>
      </p:sp>
      <p:sp>
        <p:nvSpPr>
          <p:cNvPr id="189444"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89445"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baseline="-25000" dirty="0" smtClean="0">
              <a:sym typeface="Symbol" pitchFamily="18" charset="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60950FF-7F89-49CC-B67D-54DF33B266F4}" type="slidenum">
              <a:rPr lang="en-US" altLang="zh-CN" sz="1100">
                <a:latin typeface="Arial" charset="0"/>
              </a:rPr>
              <a:pPr algn="r" eaLnBrk="1" hangingPunct="1"/>
              <a:t>91</a:t>
            </a:fld>
            <a:endParaRPr lang="en-US" altLang="zh-CN" sz="1100">
              <a:latin typeface="Arial" charset="0"/>
            </a:endParaRPr>
          </a:p>
        </p:txBody>
      </p:sp>
      <p:sp>
        <p:nvSpPr>
          <p:cNvPr id="189443" name="Rectangle 2"/>
          <p:cNvSpPr>
            <a:spLocks noGrp="1" noRot="1" noChangeAspect="1" noChangeArrowheads="1" noTextEdit="1"/>
          </p:cNvSpPr>
          <p:nvPr>
            <p:ph type="sldImg"/>
          </p:nvPr>
        </p:nvSpPr>
        <p:spPr>
          <a:xfrm>
            <a:off x="1123950" y="879475"/>
            <a:ext cx="4725988" cy="3544888"/>
          </a:xfrm>
          <a:ln/>
        </p:spPr>
      </p:sp>
      <p:sp>
        <p:nvSpPr>
          <p:cNvPr id="189444"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89445"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sym typeface="Symbol" pitchFamily="18" charset="2"/>
              </a:rPr>
              <a:t>1) No dependence at all if MAX &lt; 3</a:t>
            </a:r>
          </a:p>
          <a:p>
            <a:r>
              <a:rPr lang="en-US" altLang="zh-CN" dirty="0" smtClean="0">
                <a:sym typeface="Symbol" pitchFamily="18" charset="2"/>
              </a:rPr>
              <a:t>First two iterations: no dependence; succeeding iterations: loop-carried flow dependence from S</a:t>
            </a:r>
            <a:r>
              <a:rPr lang="en-US" altLang="zh-CN" baseline="-25000" dirty="0" smtClean="0">
                <a:sym typeface="Symbol" pitchFamily="18" charset="2"/>
              </a:rPr>
              <a:t>1</a:t>
            </a:r>
            <a:r>
              <a:rPr lang="en-US" altLang="zh-CN" dirty="0" smtClean="0">
                <a:sym typeface="Symbol" pitchFamily="18" charset="2"/>
              </a:rPr>
              <a:t> to S</a:t>
            </a:r>
            <a:r>
              <a:rPr lang="en-US" altLang="zh-CN" baseline="-25000" dirty="0" smtClean="0">
                <a:sym typeface="Symbol" pitchFamily="18" charset="2"/>
              </a:rPr>
              <a:t>1</a:t>
            </a:r>
          </a:p>
          <a:p>
            <a:endParaRPr lang="en-US" altLang="zh-CN" dirty="0" smtClean="0">
              <a:sym typeface="Symbol" pitchFamily="18" charset="2"/>
            </a:endParaRPr>
          </a:p>
          <a:p>
            <a:r>
              <a:rPr lang="en-US" altLang="zh-CN" dirty="0" smtClean="0">
                <a:sym typeface="Symbol" pitchFamily="18" charset="2"/>
              </a:rPr>
              <a:t>2) No dependence at all if MAX &lt; 2</a:t>
            </a:r>
          </a:p>
          <a:p>
            <a:r>
              <a:rPr lang="en-US" altLang="zh-CN" dirty="0" smtClean="0">
                <a:sym typeface="Symbol" pitchFamily="18" charset="2"/>
              </a:rPr>
              <a:t>Control dependence from S</a:t>
            </a:r>
            <a:r>
              <a:rPr lang="en-US" altLang="zh-CN" baseline="-25000" dirty="0" smtClean="0">
                <a:sym typeface="Symbol" pitchFamily="18" charset="2"/>
              </a:rPr>
              <a:t>2</a:t>
            </a:r>
            <a:r>
              <a:rPr lang="en-US" altLang="zh-CN" dirty="0" smtClean="0">
                <a:sym typeface="Symbol" pitchFamily="18" charset="2"/>
              </a:rPr>
              <a:t> to S</a:t>
            </a:r>
            <a:r>
              <a:rPr lang="en-US" altLang="zh-CN" baseline="-25000" dirty="0" smtClean="0">
                <a:sym typeface="Symbol" pitchFamily="18" charset="2"/>
              </a:rPr>
              <a:t>3</a:t>
            </a:r>
            <a:r>
              <a:rPr lang="en-US" altLang="zh-CN" dirty="0" smtClean="0">
                <a:sym typeface="Symbol" pitchFamily="18" charset="2"/>
              </a:rPr>
              <a:t> if MAX &gt; 1</a:t>
            </a:r>
          </a:p>
          <a:p>
            <a:r>
              <a:rPr lang="en-US" altLang="zh-CN" dirty="0" smtClean="0">
                <a:sym typeface="Symbol" pitchFamily="18" charset="2"/>
              </a:rPr>
              <a:t>For first iteration: no dependence; succeeding iterations: loop-carried flow dependence from S</a:t>
            </a:r>
            <a:r>
              <a:rPr lang="en-US" altLang="zh-CN" baseline="-25000" dirty="0" smtClean="0">
                <a:sym typeface="Symbol" pitchFamily="18" charset="2"/>
              </a:rPr>
              <a:t>2</a:t>
            </a:r>
            <a:r>
              <a:rPr lang="en-US" altLang="zh-CN" dirty="0" smtClean="0">
                <a:sym typeface="Symbol" pitchFamily="18" charset="2"/>
              </a:rPr>
              <a:t> to S</a:t>
            </a:r>
            <a:r>
              <a:rPr lang="en-US" altLang="zh-CN" baseline="-25000" dirty="0" smtClean="0">
                <a:sym typeface="Symbol" pitchFamily="18" charset="2"/>
              </a:rPr>
              <a:t>2</a:t>
            </a:r>
            <a:endParaRPr lang="en-US" altLang="zh-CN" dirty="0" smtClean="0">
              <a:sym typeface="Symbol" pitchFamily="18" charset="2"/>
            </a:endParaRPr>
          </a:p>
          <a:p>
            <a:r>
              <a:rPr lang="en-US" altLang="zh-CN" dirty="0" smtClean="0">
                <a:sym typeface="Symbol" pitchFamily="18" charset="2"/>
              </a:rPr>
              <a:t>For first iteration: no dependence; succeeding iterations: loop-carried flow dependence from S</a:t>
            </a:r>
            <a:r>
              <a:rPr lang="en-US" altLang="zh-CN" baseline="-25000" dirty="0" smtClean="0">
                <a:sym typeface="Symbol" pitchFamily="18" charset="2"/>
              </a:rPr>
              <a:t>2</a:t>
            </a:r>
            <a:r>
              <a:rPr lang="en-US" altLang="zh-CN" dirty="0" smtClean="0">
                <a:sym typeface="Symbol" pitchFamily="18" charset="2"/>
              </a:rPr>
              <a:t> to S</a:t>
            </a:r>
            <a:r>
              <a:rPr lang="en-US" altLang="zh-CN" baseline="-25000" dirty="0" smtClean="0">
                <a:sym typeface="Symbol" pitchFamily="18" charset="2"/>
              </a:rPr>
              <a:t>3</a:t>
            </a:r>
            <a:endParaRPr lang="en-US" altLang="zh-CN" dirty="0" smtClean="0">
              <a:sym typeface="Symbol" pitchFamily="18" charset="2"/>
            </a:endParaRPr>
          </a:p>
          <a:p>
            <a:r>
              <a:rPr lang="en-US" altLang="zh-CN" dirty="0" smtClean="0">
                <a:sym typeface="Symbol" pitchFamily="18" charset="2"/>
              </a:rPr>
              <a:t>Second and following iterations: loop-carried output dependence from S</a:t>
            </a:r>
            <a:r>
              <a:rPr lang="en-US" altLang="zh-CN" baseline="-25000" dirty="0" smtClean="0">
                <a:sym typeface="Symbol" pitchFamily="18" charset="2"/>
              </a:rPr>
              <a:t>3</a:t>
            </a:r>
            <a:r>
              <a:rPr lang="en-US" altLang="zh-CN" dirty="0" smtClean="0">
                <a:sym typeface="Symbol" pitchFamily="18" charset="2"/>
              </a:rPr>
              <a:t> to S</a:t>
            </a:r>
            <a:r>
              <a:rPr lang="en-US" altLang="zh-CN" baseline="-25000" dirty="0" smtClean="0">
                <a:sym typeface="Symbol" pitchFamily="18" charset="2"/>
              </a:rPr>
              <a:t>3</a:t>
            </a:r>
          </a:p>
          <a:p>
            <a:endParaRPr lang="en-US" altLang="zh-CN" dirty="0" smtClean="0">
              <a:sym typeface="Symbol" pitchFamily="18" charset="2"/>
            </a:endParaRPr>
          </a:p>
          <a:p>
            <a:r>
              <a:rPr lang="en-US" altLang="zh-CN" dirty="0" smtClean="0">
                <a:sym typeface="Symbol" pitchFamily="18" charset="2"/>
              </a:rPr>
              <a:t>3) No dependence at all if MAX &lt; 2</a:t>
            </a:r>
            <a:br>
              <a:rPr lang="en-US" altLang="zh-CN" dirty="0" smtClean="0">
                <a:sym typeface="Symbol" pitchFamily="18" charset="2"/>
              </a:rPr>
            </a:br>
            <a:r>
              <a:rPr lang="en-US" altLang="zh-CN" dirty="0" smtClean="0">
                <a:sym typeface="Symbol" pitchFamily="18" charset="2"/>
              </a:rPr>
              <a:t>For first iteration: no dependence; succeeding iterations: loop-carried flow dependence from S</a:t>
            </a:r>
            <a:r>
              <a:rPr lang="en-US" altLang="zh-CN" baseline="-25000" dirty="0" smtClean="0">
                <a:sym typeface="Symbol" pitchFamily="18" charset="2"/>
              </a:rPr>
              <a:t>4</a:t>
            </a:r>
            <a:r>
              <a:rPr lang="en-US" altLang="zh-CN" dirty="0" smtClean="0">
                <a:sym typeface="Symbol" pitchFamily="18" charset="2"/>
              </a:rPr>
              <a:t> to S</a:t>
            </a:r>
            <a:r>
              <a:rPr lang="en-US" altLang="zh-CN" baseline="-25000" dirty="0" smtClean="0">
                <a:sym typeface="Symbol" pitchFamily="18" charset="2"/>
              </a:rPr>
              <a:t>4</a:t>
            </a:r>
          </a:p>
          <a:p>
            <a:endParaRPr lang="en-US" altLang="zh-CN" dirty="0" smtClean="0">
              <a:sym typeface="Symbol" pitchFamily="18" charset="2"/>
            </a:endParaRPr>
          </a:p>
          <a:p>
            <a:r>
              <a:rPr lang="en-US" altLang="zh-CN" dirty="0" smtClean="0">
                <a:sym typeface="Symbol" pitchFamily="18" charset="2"/>
              </a:rPr>
              <a:t>4) No dependence at all if MAX &lt; 2</a:t>
            </a:r>
          </a:p>
          <a:p>
            <a:r>
              <a:rPr lang="en-US" altLang="zh-CN" dirty="0" smtClean="0">
                <a:sym typeface="Symbol" pitchFamily="18" charset="2"/>
              </a:rPr>
              <a:t>All iterations except the last one: loop-carried anti dependence from S</a:t>
            </a:r>
            <a:r>
              <a:rPr lang="en-US" altLang="zh-CN" baseline="-25000" dirty="0" smtClean="0">
                <a:sym typeface="Symbol" pitchFamily="18" charset="2"/>
              </a:rPr>
              <a:t>5</a:t>
            </a:r>
            <a:r>
              <a:rPr lang="en-US" altLang="zh-CN" dirty="0" smtClean="0">
                <a:sym typeface="Symbol" pitchFamily="18" charset="2"/>
              </a:rPr>
              <a:t> to S</a:t>
            </a:r>
            <a:r>
              <a:rPr lang="en-US" altLang="zh-CN" baseline="-25000" dirty="0" smtClean="0">
                <a:sym typeface="Symbol" pitchFamily="18" charset="2"/>
              </a:rPr>
              <a:t>5</a:t>
            </a:r>
          </a:p>
          <a:p>
            <a:endParaRPr lang="en-US" altLang="zh-CN" dirty="0" smtClean="0">
              <a:sym typeface="Symbol" pitchFamily="18" charset="2"/>
            </a:endParaRPr>
          </a:p>
          <a:p>
            <a:r>
              <a:rPr lang="en-US" altLang="zh-CN" dirty="0" smtClean="0">
                <a:sym typeface="Symbol" pitchFamily="18" charset="2"/>
              </a:rPr>
              <a:t>Notes:</a:t>
            </a:r>
          </a:p>
          <a:p>
            <a:r>
              <a:rPr lang="en-US" altLang="zh-CN" dirty="0" smtClean="0">
                <a:sym typeface="Symbol" pitchFamily="18" charset="2"/>
              </a:rPr>
              <a:t>Control dependencies along iterations of a loop are implicit and true for all examples above!</a:t>
            </a:r>
          </a:p>
          <a:p>
            <a:r>
              <a:rPr lang="en-US" altLang="zh-CN" dirty="0" smtClean="0">
                <a:sym typeface="Symbol" pitchFamily="18" charset="2"/>
              </a:rPr>
              <a:t>For the exercise only dependencies inside the provided code fragments should be considered. “External” dependencies can be ignored because there’s no context!</a:t>
            </a:r>
            <a:endParaRPr lang="en-US" altLang="zh-CN" baseline="-25000" dirty="0" smtClean="0">
              <a:sym typeface="Symbol" pitchFamily="18" charset="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748EB2D4-A64C-41F7-9ABA-E304FA5417B5}" type="slidenum">
              <a:rPr lang="en-US" altLang="zh-CN" sz="1100">
                <a:latin typeface="Arial" charset="0"/>
              </a:rPr>
              <a:pPr algn="r" eaLnBrk="1" hangingPunct="1"/>
              <a:t>92</a:t>
            </a:fld>
            <a:endParaRPr lang="en-US" altLang="zh-CN" sz="1100">
              <a:latin typeface="Arial" charset="0"/>
            </a:endParaRPr>
          </a:p>
        </p:txBody>
      </p:sp>
      <p:sp>
        <p:nvSpPr>
          <p:cNvPr id="190467" name="Rectangle 2"/>
          <p:cNvSpPr>
            <a:spLocks noGrp="1" noRot="1" noChangeAspect="1" noChangeArrowheads="1" noTextEdit="1"/>
          </p:cNvSpPr>
          <p:nvPr>
            <p:ph type="sldImg"/>
          </p:nvPr>
        </p:nvSpPr>
        <p:spPr>
          <a:xfrm>
            <a:off x="1123950" y="879475"/>
            <a:ext cx="4725988" cy="3544888"/>
          </a:xfrm>
          <a:ln/>
        </p:spPr>
      </p:sp>
      <p:sp>
        <p:nvSpPr>
          <p:cNvPr id="19046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9046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smtClean="0"/>
              <a:t>Example: There’s a loop-carried dependence which breaks correct parallelization of loop. Both loop-carried &amp; loop-independent dependencies still allow correct vectorization as seen on the right side of the arrow.</a:t>
            </a:r>
          </a:p>
          <a:p>
            <a:pPr eaLnBrk="1" hangingPunct="1"/>
            <a:endParaRPr lang="en-US" sz="1100" smtClean="0"/>
          </a:p>
          <a:p>
            <a:pPr eaLnBrk="1" hangingPunct="1"/>
            <a:r>
              <a:rPr lang="en-US" sz="1100" smtClean="0"/>
              <a:t>Note: This rather academic description assumes that you take the loop as is, without applying any other modifications.</a:t>
            </a:r>
          </a:p>
          <a:p>
            <a:pPr eaLnBrk="1" hangingPunct="1"/>
            <a:r>
              <a:rPr lang="en-US" sz="1100" smtClean="0"/>
              <a:t>E.g.: It would be possible to parallelize the loop if we’d split the two statements of the body into two separate loops (only one single flow dependency between the two statements)!</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E591D64F-E756-41EA-B75F-AD8D18A62F4A}" type="slidenum">
              <a:rPr lang="en-US" altLang="zh-CN" sz="1100">
                <a:latin typeface="Arial" charset="0"/>
              </a:rPr>
              <a:pPr algn="r" eaLnBrk="1" hangingPunct="1"/>
              <a:t>93</a:t>
            </a:fld>
            <a:endParaRPr lang="en-US" altLang="zh-CN" sz="1100">
              <a:latin typeface="Arial" charset="0"/>
            </a:endParaRPr>
          </a:p>
        </p:txBody>
      </p:sp>
      <p:sp>
        <p:nvSpPr>
          <p:cNvPr id="192515" name="Rectangle 2"/>
          <p:cNvSpPr>
            <a:spLocks noGrp="1" noRot="1" noChangeAspect="1" noChangeArrowheads="1" noTextEdit="1"/>
          </p:cNvSpPr>
          <p:nvPr>
            <p:ph type="sldImg"/>
          </p:nvPr>
        </p:nvSpPr>
        <p:spPr>
          <a:xfrm>
            <a:off x="1123950" y="879475"/>
            <a:ext cx="4725988" cy="3544888"/>
          </a:xfrm>
          <a:ln/>
        </p:spPr>
      </p:sp>
      <p:sp>
        <p:nvSpPr>
          <p:cNvPr id="192516"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92517"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sz="1100"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0C0F9401-F6BE-4531-A0FA-42E74B3FAAE5}" type="slidenum">
              <a:rPr lang="en-US" altLang="zh-CN" sz="1100">
                <a:latin typeface="Arial" charset="0"/>
              </a:rPr>
              <a:pPr algn="r" eaLnBrk="1" hangingPunct="1"/>
              <a:t>94</a:t>
            </a:fld>
            <a:endParaRPr lang="en-US" altLang="zh-CN" sz="1100">
              <a:latin typeface="Arial" charset="0"/>
            </a:endParaRPr>
          </a:p>
        </p:txBody>
      </p:sp>
      <p:sp>
        <p:nvSpPr>
          <p:cNvPr id="193539" name="Rectangle 2"/>
          <p:cNvSpPr>
            <a:spLocks noGrp="1" noRot="1" noChangeAspect="1" noChangeArrowheads="1" noTextEdit="1"/>
          </p:cNvSpPr>
          <p:nvPr>
            <p:ph type="sldImg"/>
          </p:nvPr>
        </p:nvSpPr>
        <p:spPr>
          <a:xfrm>
            <a:off x="1123950" y="879475"/>
            <a:ext cx="4725988" cy="3544888"/>
          </a:xfrm>
          <a:ln/>
        </p:spPr>
      </p:sp>
      <p:sp>
        <p:nvSpPr>
          <p:cNvPr id="193540"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93541"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sz="1100" dirty="0" smtClean="0"/>
              <a:t>The “restrict” keyword is not specified in C++ standard (only C99); Intel® C++ Compiler still allows it</a:t>
            </a:r>
          </a:p>
          <a:p>
            <a:pPr marL="228600" indent="-228600" eaLnBrk="1" hangingPunct="1">
              <a:buFontTx/>
              <a:buAutoNum type="arabicPeriod"/>
            </a:pPr>
            <a:r>
              <a:rPr lang="en-US" sz="1100" dirty="0" smtClean="0"/>
              <a:t>If used for C++ it </a:t>
            </a:r>
            <a:r>
              <a:rPr lang="en-US" sz="1100" b="1" dirty="0" smtClean="0"/>
              <a:t>only works with pointers</a:t>
            </a:r>
            <a:r>
              <a:rPr lang="en-US" sz="1100" dirty="0" smtClean="0"/>
              <a:t>; it compiles for references too but result is undefined!</a:t>
            </a:r>
          </a:p>
          <a:p>
            <a:pPr marL="228600" indent="-228600"/>
            <a:endParaRPr lang="en-US" altLang="zh-CN" sz="1100" dirty="0" smtClean="0"/>
          </a:p>
          <a:p>
            <a:pPr marL="228600" indent="-228600"/>
            <a:r>
              <a:rPr lang="en-US" altLang="zh-CN" sz="1100" dirty="0" smtClean="0"/>
              <a:t>As mentioned before: Any hint (and thus the “restrict” keyword, too) can cause incorrect results if it is incorrectly used!</a:t>
            </a:r>
          </a:p>
          <a:p>
            <a:pPr marL="228600" indent="-228600"/>
            <a:endParaRPr lang="en-US" altLang="zh-CN" sz="1100" dirty="0" smtClean="0"/>
          </a:p>
          <a:p>
            <a:pPr marL="228600" indent="-228600"/>
            <a:r>
              <a:rPr lang="en-US" altLang="zh-CN" sz="1100" dirty="0" smtClean="0"/>
              <a:t>Notes:</a:t>
            </a:r>
          </a:p>
          <a:p>
            <a:pPr marL="228600" indent="-228600"/>
            <a:r>
              <a:rPr lang="en-US" altLang="zh-CN" sz="1100" dirty="0" smtClean="0"/>
              <a:t>Many other popular compilers like MS VC, IBM’s AIX Compiler do support “restrict” keyword for C++ too</a:t>
            </a:r>
          </a:p>
          <a:p>
            <a:pPr marL="228600" indent="-228600"/>
            <a:r>
              <a:rPr lang="en-US" altLang="zh-CN" sz="1100" dirty="0" smtClean="0"/>
              <a:t>The audience should be informed that using “restrict” keyword for C++ might cause portability issues, though.</a:t>
            </a:r>
          </a:p>
          <a:p>
            <a:pPr marL="228600" indent="-228600" eaLnBrk="1" hangingPunct="1">
              <a:buFontTx/>
              <a:buAutoNum type="arabicPeriod"/>
            </a:pPr>
            <a:endParaRPr lang="en-US" sz="11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D617A7AF-A781-42AA-9F87-84323E585F17}" type="slidenum">
              <a:rPr lang="en-US" altLang="zh-CN" sz="1100">
                <a:latin typeface="Arial" charset="0"/>
              </a:rPr>
              <a:pPr algn="r" eaLnBrk="1" hangingPunct="1"/>
              <a:t>9</a:t>
            </a:fld>
            <a:endParaRPr lang="en-US" altLang="zh-CN" sz="1100">
              <a:latin typeface="Arial" charset="0"/>
            </a:endParaRPr>
          </a:p>
        </p:txBody>
      </p:sp>
      <p:sp>
        <p:nvSpPr>
          <p:cNvPr id="123907" name="Rectangle 2"/>
          <p:cNvSpPr>
            <a:spLocks noGrp="1" noRot="1" noChangeAspect="1" noChangeArrowheads="1" noTextEdit="1"/>
          </p:cNvSpPr>
          <p:nvPr>
            <p:ph type="sldImg"/>
          </p:nvPr>
        </p:nvSpPr>
        <p:spPr>
          <a:xfrm>
            <a:off x="1123950" y="879475"/>
            <a:ext cx="4725988" cy="3544888"/>
          </a:xfrm>
          <a:ln/>
        </p:spPr>
      </p:sp>
      <p:sp>
        <p:nvSpPr>
          <p:cNvPr id="12390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2390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[script]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Now that we have</a:t>
            </a:r>
            <a:r>
              <a:rPr lang="en-US" baseline="0" dirty="0" smtClean="0"/>
              <a:t> discussed the motivation behind why a developer would want to use explicit vector programming, lets explore what vectorization and SIMD parallelization mean.  Take a few minutes to explore the next video in this series called </a:t>
            </a:r>
            <a:r>
              <a:rPr lang="en-US" altLang="zh-CN" dirty="0" smtClean="0">
                <a:solidFill>
                  <a:schemeClr val="bg2"/>
                </a:solidFill>
              </a:rPr>
              <a:t>Introduction to Vectorization &amp; SIMD for Intel® Architecture</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solidFill>
                <a:schemeClr val="bg2"/>
              </a:solidFill>
            </a:endParaRP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36801EF5-76EF-43CE-9006-14A9C7952DE9}" type="slidenum">
              <a:rPr lang="en-US" altLang="zh-CN" sz="1100">
                <a:latin typeface="Arial" charset="0"/>
              </a:rPr>
              <a:pPr algn="r" eaLnBrk="1" hangingPunct="1"/>
              <a:t>95</a:t>
            </a:fld>
            <a:endParaRPr lang="en-US" altLang="zh-CN" sz="1100">
              <a:latin typeface="Arial" charset="0"/>
            </a:endParaRPr>
          </a:p>
        </p:txBody>
      </p:sp>
      <p:sp>
        <p:nvSpPr>
          <p:cNvPr id="194563" name="Rectangle 2"/>
          <p:cNvSpPr>
            <a:spLocks noGrp="1" noRot="1" noChangeAspect="1" noChangeArrowheads="1" noTextEdit="1"/>
          </p:cNvSpPr>
          <p:nvPr>
            <p:ph type="sldImg"/>
          </p:nvPr>
        </p:nvSpPr>
        <p:spPr>
          <a:xfrm>
            <a:off x="1123950" y="879475"/>
            <a:ext cx="4725988" cy="3544888"/>
          </a:xfrm>
          <a:ln/>
        </p:spPr>
      </p:sp>
      <p:sp>
        <p:nvSpPr>
          <p:cNvPr id="194564"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94565"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dirty="0" smtClean="0"/>
              <a:t>Both IVDEP and SIMD can create incorrect code; IVDEP usually is less problematic than SIMD but the latter offers better/more aggressive potential</a:t>
            </a:r>
          </a:p>
          <a:p>
            <a:pPr eaLnBrk="1" hangingPunct="1"/>
            <a:endParaRPr lang="en-US" sz="1100" dirty="0" smtClean="0"/>
          </a:p>
          <a:p>
            <a:pPr eaLnBrk="1" hangingPunct="1"/>
            <a:r>
              <a:rPr lang="en-US" sz="1100" dirty="0" smtClean="0"/>
              <a:t>Also ignoring aliasing in general can create incorrect code, if there are pointers that alias! It also might not always help because not all dependencies can be resolved by this.</a:t>
            </a:r>
          </a:p>
          <a:p>
            <a:pPr eaLnBrk="1" hangingPunct="1"/>
            <a:endParaRPr lang="en-US" sz="1100" dirty="0" smtClean="0"/>
          </a:p>
          <a:p>
            <a:pPr eaLnBrk="1" hangingPunct="1"/>
            <a:r>
              <a:rPr lang="en-US" sz="1100" dirty="0" smtClean="0"/>
              <a:t>Ignoring aliasing of arguments can be an alternative to using the “restrict” keyword. However, provides less control as all parameters are seen to not alias.</a:t>
            </a:r>
          </a:p>
          <a:p>
            <a:pPr eaLnBrk="1" hangingPunct="1"/>
            <a:endParaRPr lang="en-US" sz="1100" dirty="0" smtClean="0"/>
          </a:p>
          <a:p>
            <a:pPr eaLnBrk="1" hangingPunct="1"/>
            <a:r>
              <a:rPr lang="en-US" sz="1100" dirty="0" smtClean="0"/>
              <a:t>Clarify this:</a:t>
            </a:r>
          </a:p>
          <a:p>
            <a:pPr eaLnBrk="1" hangingPunct="1"/>
            <a:r>
              <a:rPr lang="en-US" sz="1100" dirty="0" smtClean="0"/>
              <a:t>Aliasing in general means that there are no two pointers (or objects in general) sharing the same memory location.</a:t>
            </a:r>
          </a:p>
          <a:p>
            <a:pPr eaLnBrk="1" hangingPunct="1"/>
            <a:r>
              <a:rPr lang="en-US" sz="1100" dirty="0" smtClean="0"/>
              <a:t>Strict or ANSI-aliasing means that dereferencing pointers to objects of different types referring to the same memory location (the pointers alias each other). Pointers of same type to same memory location are still allowed.</a:t>
            </a:r>
          </a:p>
          <a:p>
            <a:pPr eaLnBrk="1" hangingPunct="1"/>
            <a:r>
              <a:rPr lang="en-US" sz="1100" dirty="0" smtClean="0"/>
              <a:t>Using the “restrict” keyword for a pointer assumes that it refers to a memory location no other pointer refers to (no matter what the pointer types are)!</a:t>
            </a:r>
          </a:p>
          <a:p>
            <a:pPr eaLnBrk="1" hangingPunct="1"/>
            <a:endParaRPr lang="en-US" sz="1100" dirty="0" smtClean="0"/>
          </a:p>
          <a:p>
            <a:pPr eaLnBrk="1" hangingPunct="1"/>
            <a:r>
              <a:rPr lang="en-US" sz="1100" dirty="0" smtClean="0"/>
              <a:t>Strict interpretation of language standards restricts aliasing and this should be used as much as possible (allows better </a:t>
            </a:r>
            <a:r>
              <a:rPr lang="en-US" sz="1100" dirty="0" err="1" smtClean="0"/>
              <a:t>optimziation</a:t>
            </a:r>
            <a:r>
              <a:rPr lang="en-US" sz="1100" dirty="0" smtClean="0"/>
              <a:t>/vectorization).</a:t>
            </a:r>
          </a:p>
          <a:p>
            <a:pPr eaLnBrk="1" hangingPunct="1"/>
            <a:r>
              <a:rPr lang="en-US" sz="1100" b="1" dirty="0" smtClean="0"/>
              <a:t>Also: GCC 3.4.1 and higher turn on strict aliasing by default; Intel Compilers do not!</a:t>
            </a:r>
          </a:p>
          <a:p>
            <a:pPr eaLnBrk="1" hangingPunct="1"/>
            <a:r>
              <a:rPr lang="en-US" sz="1100" dirty="0" smtClean="0"/>
              <a:t>Make sure to invoke Intel Compilers at least with –</a:t>
            </a:r>
            <a:r>
              <a:rPr lang="en-US" sz="1100" dirty="0" err="1" smtClean="0"/>
              <a:t>ansi</a:t>
            </a:r>
            <a:r>
              <a:rPr lang="en-US" sz="1100" dirty="0" smtClean="0"/>
              <a:t>-alias or /</a:t>
            </a:r>
            <a:r>
              <a:rPr lang="en-US" sz="1100" dirty="0" err="1" smtClean="0"/>
              <a:t>Qansi</a:t>
            </a:r>
            <a:r>
              <a:rPr lang="en-US" sz="1100" dirty="0" smtClean="0"/>
              <a:t>-alias when underlying code follows ANSI standards.</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5A07C058-1DA7-4767-8F23-8C1EAF9183C8}" type="slidenum">
              <a:rPr lang="en-US" altLang="zh-CN" sz="1100">
                <a:latin typeface="Arial" charset="0"/>
              </a:rPr>
              <a:pPr algn="r" eaLnBrk="1" hangingPunct="1"/>
              <a:t>96</a:t>
            </a:fld>
            <a:endParaRPr lang="en-US" altLang="zh-CN" sz="1100">
              <a:latin typeface="Arial" charset="0"/>
            </a:endParaRPr>
          </a:p>
        </p:txBody>
      </p:sp>
      <p:sp>
        <p:nvSpPr>
          <p:cNvPr id="195587" name="Rectangle 2"/>
          <p:cNvSpPr>
            <a:spLocks noGrp="1" noRot="1" noChangeAspect="1" noChangeArrowheads="1" noTextEdit="1"/>
          </p:cNvSpPr>
          <p:nvPr>
            <p:ph type="sldImg"/>
          </p:nvPr>
        </p:nvSpPr>
        <p:spPr>
          <a:xfrm>
            <a:off x="1123950" y="879475"/>
            <a:ext cx="4725988" cy="3544888"/>
          </a:xfrm>
          <a:ln/>
        </p:spPr>
      </p:sp>
      <p:sp>
        <p:nvSpPr>
          <p:cNvPr id="19558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9558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sz="1100"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19A07429-238B-4DD8-8442-CF5F8236A209}" type="slidenum">
              <a:rPr lang="en-US" altLang="zh-CN" sz="1100">
                <a:latin typeface="Arial" charset="0"/>
              </a:rPr>
              <a:pPr algn="r" eaLnBrk="1" hangingPunct="1"/>
              <a:t>97</a:t>
            </a:fld>
            <a:endParaRPr lang="en-US" altLang="zh-CN" sz="1100">
              <a:latin typeface="Arial" charset="0"/>
            </a:endParaRPr>
          </a:p>
        </p:txBody>
      </p:sp>
      <p:sp>
        <p:nvSpPr>
          <p:cNvPr id="198659" name="Rectangle 2"/>
          <p:cNvSpPr>
            <a:spLocks noGrp="1" noRot="1" noChangeAspect="1" noChangeArrowheads="1" noTextEdit="1"/>
          </p:cNvSpPr>
          <p:nvPr>
            <p:ph type="sldImg"/>
          </p:nvPr>
        </p:nvSpPr>
        <p:spPr>
          <a:xfrm>
            <a:off x="1123950" y="879475"/>
            <a:ext cx="4725988" cy="3544888"/>
          </a:xfrm>
          <a:ln/>
        </p:spPr>
      </p:sp>
      <p:sp>
        <p:nvSpPr>
          <p:cNvPr id="198660"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98661"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smtClean="0"/>
              <a:t>A cache-line is 64 byte: Aligned SSE or AVX vectors always fit into one. Unaligned ones might spawn across two cache-lines requiring higher I/O (fetching 2 cache-lines at once). That’s worse for random (non-linear) access.</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FF5FD3D6-FCB1-4C32-B361-F6239F8E9692}" type="slidenum">
              <a:rPr lang="en-US" altLang="zh-CN" sz="1100">
                <a:latin typeface="Arial" charset="0"/>
              </a:rPr>
              <a:pPr algn="r" eaLnBrk="1" hangingPunct="1"/>
              <a:t>98</a:t>
            </a:fld>
            <a:endParaRPr lang="en-US" altLang="zh-CN" sz="1100">
              <a:latin typeface="Arial" charset="0"/>
            </a:endParaRPr>
          </a:p>
        </p:txBody>
      </p:sp>
      <p:sp>
        <p:nvSpPr>
          <p:cNvPr id="199683" name="Rectangle 2"/>
          <p:cNvSpPr>
            <a:spLocks noGrp="1" noRot="1" noChangeAspect="1" noChangeArrowheads="1" noTextEdit="1"/>
          </p:cNvSpPr>
          <p:nvPr>
            <p:ph type="sldImg"/>
          </p:nvPr>
        </p:nvSpPr>
        <p:spPr>
          <a:xfrm>
            <a:off x="1123950" y="879475"/>
            <a:ext cx="4725988" cy="3544888"/>
          </a:xfrm>
          <a:ln/>
        </p:spPr>
      </p:sp>
      <p:sp>
        <p:nvSpPr>
          <p:cNvPr id="199684"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199685"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sz="1100"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068E602-0E56-4AB4-A48B-BFF62F82FC05}" type="slidenum">
              <a:rPr lang="en-US" altLang="zh-CN" sz="1100">
                <a:latin typeface="Arial" charset="0"/>
              </a:rPr>
              <a:pPr algn="r" eaLnBrk="1" hangingPunct="1"/>
              <a:t>99</a:t>
            </a:fld>
            <a:endParaRPr lang="en-US" altLang="zh-CN" sz="1100">
              <a:latin typeface="Arial" charset="0"/>
            </a:endParaRPr>
          </a:p>
        </p:txBody>
      </p:sp>
      <p:sp>
        <p:nvSpPr>
          <p:cNvPr id="200707" name="Rectangle 2"/>
          <p:cNvSpPr>
            <a:spLocks noGrp="1" noRot="1" noChangeAspect="1" noChangeArrowheads="1" noTextEdit="1"/>
          </p:cNvSpPr>
          <p:nvPr>
            <p:ph type="sldImg"/>
          </p:nvPr>
        </p:nvSpPr>
        <p:spPr>
          <a:xfrm>
            <a:off x="1123950" y="879475"/>
            <a:ext cx="4725988" cy="3544888"/>
          </a:xfrm>
          <a:ln/>
        </p:spPr>
      </p:sp>
      <p:sp>
        <p:nvSpPr>
          <p:cNvPr id="20070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0070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smtClean="0"/>
              <a:t>Difference between ASSUME_ALIGNED and ATTRIBUTES ALIGN:</a:t>
            </a:r>
          </a:p>
          <a:p>
            <a:pPr eaLnBrk="1" hangingPunct="1"/>
            <a:r>
              <a:rPr lang="en-US" sz="1100" smtClean="0"/>
              <a:t>ASSUME_ALIGNED:</a:t>
            </a:r>
          </a:p>
          <a:p>
            <a:pPr marL="231775" lvl="2" indent="0">
              <a:buFont typeface="Verdana" pitchFamily="34" charset="0"/>
              <a:buNone/>
            </a:pPr>
            <a:r>
              <a:rPr lang="en-US" smtClean="0"/>
              <a:t>Treats a memory entity defined by a reference as aligned. It can be of any data type, kind, or rank. It cannot be any of the following: </a:t>
            </a:r>
          </a:p>
          <a:p>
            <a:pPr marL="231775" lvl="2" indent="0"/>
            <a:r>
              <a:rPr lang="en-US" smtClean="0"/>
              <a:t>An entity in COMMON (or an entity EQUIVALENCE’d to something in COMMON)</a:t>
            </a:r>
          </a:p>
          <a:p>
            <a:pPr marL="231775" lvl="2" indent="0"/>
            <a:r>
              <a:rPr lang="en-US" smtClean="0"/>
              <a:t>A component of a variable of derived type or a record field reference</a:t>
            </a:r>
          </a:p>
          <a:p>
            <a:pPr marL="231775" lvl="2" indent="0"/>
            <a:r>
              <a:rPr lang="en-US" smtClean="0"/>
              <a:t>An entity accessed by use or host association</a:t>
            </a:r>
          </a:p>
          <a:p>
            <a:pPr eaLnBrk="1" hangingPunct="1"/>
            <a:endParaRPr lang="en-US" sz="1100" smtClean="0"/>
          </a:p>
          <a:p>
            <a:pPr eaLnBrk="1" hangingPunct="1"/>
            <a:r>
              <a:rPr lang="en-US" sz="1100" smtClean="0"/>
              <a:t>ATTRIBUTES ALIGN:</a:t>
            </a:r>
          </a:p>
          <a:p>
            <a:pPr lvl="1" indent="0" eaLnBrk="1" hangingPunct="1">
              <a:buFontTx/>
              <a:buNone/>
            </a:pPr>
            <a:r>
              <a:rPr lang="en-US" sz="1100" smtClean="0"/>
              <a:t>Aligns variables when defined</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4F271C0A-0CEC-464E-9C45-5182C7B40323}" type="slidenum">
              <a:rPr lang="en-US" altLang="zh-CN" sz="1100">
                <a:latin typeface="Arial" charset="0"/>
              </a:rPr>
              <a:pPr algn="r" eaLnBrk="1" hangingPunct="1"/>
              <a:t>100</a:t>
            </a:fld>
            <a:endParaRPr lang="en-US" altLang="zh-CN" sz="1100">
              <a:latin typeface="Arial" charset="0"/>
            </a:endParaRPr>
          </a:p>
        </p:txBody>
      </p:sp>
      <p:sp>
        <p:nvSpPr>
          <p:cNvPr id="201731" name="Rectangle 2"/>
          <p:cNvSpPr>
            <a:spLocks noGrp="1" noRot="1" noChangeAspect="1" noChangeArrowheads="1" noTextEdit="1"/>
          </p:cNvSpPr>
          <p:nvPr>
            <p:ph type="sldImg"/>
          </p:nvPr>
        </p:nvSpPr>
        <p:spPr>
          <a:xfrm>
            <a:off x="1123950" y="879475"/>
            <a:ext cx="4725988" cy="3544888"/>
          </a:xfrm>
          <a:ln/>
        </p:spPr>
      </p:sp>
      <p:sp>
        <p:nvSpPr>
          <p:cNvPr id="201732"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01733"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100" smtClean="0"/>
              <a:t>It should be emphasized here, that the relative alignment of consecutive rows is much more important for vectorization than the absolute alignment of the array start address. The compiler frequently can enforce alignment of the start address but can’ t do anything to change the relative alignment (among elements in array).</a:t>
            </a:r>
          </a:p>
          <a:p>
            <a:endParaRPr lang="en-US" altLang="zh-CN" sz="1100" smtClean="0"/>
          </a:p>
          <a:p>
            <a:r>
              <a:rPr lang="en-US" altLang="zh-CN" sz="1100" smtClean="0"/>
              <a:t>In general in might be worthwhile to pad the row length (COLWIDTH) so that it is a multiple of 16 bytes for SSE and 32 bytes for AVX!</a:t>
            </a:r>
          </a:p>
          <a:p>
            <a:endParaRPr lang="en-US" altLang="zh-CN" sz="1100" smtClean="0"/>
          </a:p>
          <a:p>
            <a:r>
              <a:rPr lang="en-US" altLang="zh-CN" sz="1100" smtClean="0"/>
              <a:t>Regarding use of Intel® AVX here:</a:t>
            </a:r>
          </a:p>
          <a:p>
            <a:r>
              <a:rPr lang="en-US" altLang="zh-CN" sz="1100" smtClean="0"/>
              <a:t>Assume 32 byte alignment of start address. Then, there are four (4) combinations of arranging double elements, not two (even/odd like above). However, vectorization would only work for AVX here if COLWIDTH is a multiple of 4 (not 2 as opposed to SSE)!</a:t>
            </a:r>
          </a:p>
          <a:p>
            <a:pPr eaLnBrk="1" hangingPunct="1"/>
            <a:endParaRPr lang="en-US" sz="1100"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20C787AA-5A4A-4DDF-AFC3-873BFB9CB3F8}" type="slidenum">
              <a:rPr lang="en-US" altLang="zh-CN" sz="1100">
                <a:latin typeface="Arial" charset="0"/>
              </a:rPr>
              <a:pPr algn="r" eaLnBrk="1" hangingPunct="1"/>
              <a:t>101</a:t>
            </a:fld>
            <a:endParaRPr lang="en-US" altLang="zh-CN" sz="1100">
              <a:latin typeface="Arial" charset="0"/>
            </a:endParaRPr>
          </a:p>
        </p:txBody>
      </p:sp>
      <p:sp>
        <p:nvSpPr>
          <p:cNvPr id="203779" name="Rectangle 2"/>
          <p:cNvSpPr>
            <a:spLocks noGrp="1" noRot="1" noChangeAspect="1" noChangeArrowheads="1" noTextEdit="1"/>
          </p:cNvSpPr>
          <p:nvPr>
            <p:ph type="sldImg"/>
          </p:nvPr>
        </p:nvSpPr>
        <p:spPr>
          <a:xfrm>
            <a:off x="1123950" y="879475"/>
            <a:ext cx="4725988" cy="3544888"/>
          </a:xfrm>
          <a:ln/>
        </p:spPr>
      </p:sp>
      <p:sp>
        <p:nvSpPr>
          <p:cNvPr id="203780"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03781"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smtClean="0"/>
              <a:t>“vmovntpd” instruction only allows aligned access but has the benefit of bypassing the cache for stores (non-temporal hint)! If any pointer (a, b or c) in the “aligned” case is not aligned a SEGV would result. This is OK since we asserted to the compiler that this cannot be the case!</a:t>
            </a:r>
          </a:p>
          <a:p>
            <a:pPr eaLnBrk="1" hangingPunct="1"/>
            <a:endParaRPr lang="en-US" sz="1100" smtClean="0"/>
          </a:p>
          <a:p>
            <a:pPr eaLnBrk="1" hangingPunct="1"/>
            <a:r>
              <a:rPr lang="en-US" sz="1100" smtClean="0"/>
              <a:t>Key message: If user can guarantee alignment of data the compiler can use more efficient instructions. The use of the pragma in this example is not that important: It is true that the user can assert alignment by using it but the compiler can find out itself in some cases, too.</a:t>
            </a:r>
          </a:p>
          <a:p>
            <a:pPr eaLnBrk="1" hangingPunct="1"/>
            <a:endParaRPr lang="en-US" sz="1100" smtClean="0"/>
          </a:p>
          <a:p>
            <a:pPr eaLnBrk="1" hangingPunct="1"/>
            <a:r>
              <a:rPr lang="en-US" sz="1100" smtClean="0"/>
              <a:t>Some might ask why the loads are different, too. Answer: There are lots of optimization tricks going on in the compiler, it might be interleaving loads/stores to keep the execution units busy… but that doesn’t matter! We focus here on just the store! The compiler cannot use the more beneficial “vmovntpd” in the unaligned case.</a:t>
            </a:r>
          </a:p>
          <a:p>
            <a:pPr eaLnBrk="1" hangingPunct="1"/>
            <a:endParaRPr lang="en-US" sz="1100" smtClean="0"/>
          </a:p>
          <a:p>
            <a:pPr eaLnBrk="1" hangingPunct="1"/>
            <a:r>
              <a:rPr lang="en-US" sz="1100" smtClean="0"/>
              <a:t>Note: Per default the compiler will use unaligned accesses (if there’s no way to be sure). There’s no overhead compared to aligned accesses if the data is actually aligned (see previous slide). E.g., in the aligned example above the load is still unaligned even though the data is aligned – there’s no penalty and the code is more flexible.</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C46CCDF6-AC55-4A75-8159-8B9E61D0D10E}" type="slidenum">
              <a:rPr lang="en-US" altLang="zh-CN" sz="1100">
                <a:latin typeface="Arial" charset="0"/>
              </a:rPr>
              <a:pPr algn="r" eaLnBrk="1" hangingPunct="1"/>
              <a:t>102</a:t>
            </a:fld>
            <a:endParaRPr lang="en-US" altLang="zh-CN" sz="1100">
              <a:latin typeface="Arial" charset="0"/>
            </a:endParaRPr>
          </a:p>
        </p:txBody>
      </p:sp>
      <p:sp>
        <p:nvSpPr>
          <p:cNvPr id="204803" name="Rectangle 2"/>
          <p:cNvSpPr>
            <a:spLocks noGrp="1" noRot="1" noChangeAspect="1" noChangeArrowheads="1" noTextEdit="1"/>
          </p:cNvSpPr>
          <p:nvPr>
            <p:ph type="sldImg"/>
          </p:nvPr>
        </p:nvSpPr>
        <p:spPr>
          <a:xfrm>
            <a:off x="1123950" y="879475"/>
            <a:ext cx="4725988" cy="3544888"/>
          </a:xfrm>
          <a:ln/>
        </p:spPr>
      </p:sp>
      <p:sp>
        <p:nvSpPr>
          <p:cNvPr id="204804"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04805"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dirty="0" smtClean="0"/>
              <a:t>In this example “x-&gt;bound” is external dependency and needs to be loaded for each iteration to comply to language standards (it could have been modified externally during iteration).</a:t>
            </a:r>
          </a:p>
          <a:p>
            <a:pPr eaLnBrk="1" hangingPunct="1"/>
            <a:r>
              <a:rPr lang="en-US" sz="1100" dirty="0" smtClean="0"/>
              <a:t>Rewriting it to store the upper bound to a local variable asserts to the compiler that it’s loop-invariant. The compiler can now combine multiple iterations at once without doing a load &amp; test for each iteration.</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B5404A6F-927D-4308-8530-34D9C6C24049}" type="slidenum">
              <a:rPr lang="en-US" altLang="zh-CN" sz="1100">
                <a:latin typeface="Arial" charset="0"/>
              </a:rPr>
              <a:pPr algn="r" eaLnBrk="1" hangingPunct="1"/>
              <a:t>103</a:t>
            </a:fld>
            <a:endParaRPr lang="en-US" altLang="zh-CN" sz="1100">
              <a:latin typeface="Arial" charset="0"/>
            </a:endParaRPr>
          </a:p>
        </p:txBody>
      </p:sp>
      <p:sp>
        <p:nvSpPr>
          <p:cNvPr id="205827" name="Rectangle 2"/>
          <p:cNvSpPr>
            <a:spLocks noGrp="1" noRot="1" noChangeAspect="1" noChangeArrowheads="1" noTextEdit="1"/>
          </p:cNvSpPr>
          <p:nvPr>
            <p:ph type="sldImg"/>
          </p:nvPr>
        </p:nvSpPr>
        <p:spPr>
          <a:xfrm>
            <a:off x="1123950" y="879475"/>
            <a:ext cx="4725988" cy="3544888"/>
          </a:xfrm>
          <a:ln/>
        </p:spPr>
      </p:sp>
      <p:sp>
        <p:nvSpPr>
          <p:cNvPr id="205828"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05829"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smtClean="0"/>
              <a:t>C/C++ in this example: row-major storage (elements of a single row stored contiguously)</a:t>
            </a:r>
          </a:p>
          <a:p>
            <a:pPr eaLnBrk="1" hangingPunct="1"/>
            <a:r>
              <a:rPr lang="en-US" sz="1100" smtClean="0"/>
              <a:t>[For Fortran it would be column-major (elements of a single column stored contiguously)]</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4049713" y="8974138"/>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1" tIns="47416" rIns="94831" bIns="47416" anchor="b"/>
          <a:lstStyle>
            <a:lvl1pPr defTabSz="947738" eaLnBrk="0" hangingPunct="0">
              <a:defRPr sz="2000">
                <a:solidFill>
                  <a:schemeClr val="tx1"/>
                </a:solidFill>
                <a:latin typeface="Verdana" pitchFamily="34" charset="0"/>
                <a:cs typeface="Arial" charset="0"/>
              </a:defRPr>
            </a:lvl1pPr>
            <a:lvl2pPr marL="742950" indent="-285750" defTabSz="947738" eaLnBrk="0" hangingPunct="0">
              <a:defRPr sz="2000">
                <a:solidFill>
                  <a:schemeClr val="tx1"/>
                </a:solidFill>
                <a:latin typeface="Verdana" pitchFamily="34" charset="0"/>
                <a:cs typeface="Arial" charset="0"/>
              </a:defRPr>
            </a:lvl2pPr>
            <a:lvl3pPr marL="1143000" indent="-228600" defTabSz="947738" eaLnBrk="0" hangingPunct="0">
              <a:defRPr sz="2000">
                <a:solidFill>
                  <a:schemeClr val="tx1"/>
                </a:solidFill>
                <a:latin typeface="Verdana" pitchFamily="34" charset="0"/>
                <a:cs typeface="Arial" charset="0"/>
              </a:defRPr>
            </a:lvl3pPr>
            <a:lvl4pPr marL="1600200" indent="-228600" defTabSz="947738" eaLnBrk="0" hangingPunct="0">
              <a:defRPr sz="2000">
                <a:solidFill>
                  <a:schemeClr val="tx1"/>
                </a:solidFill>
                <a:latin typeface="Verdana" pitchFamily="34" charset="0"/>
                <a:cs typeface="Arial" charset="0"/>
              </a:defRPr>
            </a:lvl4pPr>
            <a:lvl5pPr marL="2057400" indent="-228600" defTabSz="947738" eaLnBrk="0" hangingPunct="0">
              <a:defRPr sz="2000">
                <a:solidFill>
                  <a:schemeClr val="tx1"/>
                </a:solidFill>
                <a:latin typeface="Verdana" pitchFamily="34" charset="0"/>
                <a:cs typeface="Arial" charset="0"/>
              </a:defRPr>
            </a:lvl5pPr>
            <a:lvl6pPr marL="2514600" indent="-228600" algn="ctr" defTabSz="947738"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defTabSz="947738"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defTabSz="947738"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defTabSz="947738" eaLnBrk="0" fontAlgn="base" hangingPunct="0">
              <a:spcBef>
                <a:spcPct val="0"/>
              </a:spcBef>
              <a:spcAft>
                <a:spcPct val="0"/>
              </a:spcAft>
              <a:defRPr sz="2000">
                <a:solidFill>
                  <a:schemeClr val="tx1"/>
                </a:solidFill>
                <a:latin typeface="Verdana" pitchFamily="34" charset="0"/>
                <a:cs typeface="Arial" charset="0"/>
              </a:defRPr>
            </a:lvl9pPr>
          </a:lstStyle>
          <a:p>
            <a:pPr algn="r" eaLnBrk="1" hangingPunct="1"/>
            <a:fld id="{94DC35E4-17A2-46B4-8EBA-F22854E9AA9A}" type="slidenum">
              <a:rPr lang="en-US" altLang="zh-CN" sz="1100">
                <a:latin typeface="Arial" charset="0"/>
              </a:rPr>
              <a:pPr algn="r" eaLnBrk="1" hangingPunct="1"/>
              <a:t>104</a:t>
            </a:fld>
            <a:endParaRPr lang="en-US" altLang="zh-CN" sz="1100">
              <a:latin typeface="Arial" charset="0"/>
            </a:endParaRPr>
          </a:p>
        </p:txBody>
      </p:sp>
      <p:sp>
        <p:nvSpPr>
          <p:cNvPr id="206851" name="Rectangle 2"/>
          <p:cNvSpPr>
            <a:spLocks noGrp="1" noRot="1" noChangeAspect="1" noChangeArrowheads="1" noTextEdit="1"/>
          </p:cNvSpPr>
          <p:nvPr>
            <p:ph type="sldImg"/>
          </p:nvPr>
        </p:nvSpPr>
        <p:spPr>
          <a:xfrm>
            <a:off x="1123950" y="879475"/>
            <a:ext cx="4725988" cy="3544888"/>
          </a:xfrm>
          <a:ln/>
        </p:spPr>
      </p:sp>
      <p:sp>
        <p:nvSpPr>
          <p:cNvPr id="206852" name="Notes Placeholder 4"/>
          <p:cNvSpPr>
            <a:spLocks noGrp="1"/>
          </p:cNvSpPr>
          <p:nvPr/>
        </p:nvSpPr>
        <p:spPr bwMode="auto">
          <a:xfrm>
            <a:off x="954088" y="4487863"/>
            <a:ext cx="5241925"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pPr algn="l" eaLnBrk="0" hangingPunct="0">
              <a:spcBef>
                <a:spcPct val="30000"/>
              </a:spcBef>
            </a:pPr>
            <a:endParaRPr lang="en-GB" altLang="zh-CN" sz="1200">
              <a:ea typeface="MS PGothic" pitchFamily="34" charset="-128"/>
            </a:endParaRPr>
          </a:p>
        </p:txBody>
      </p:sp>
      <p:sp>
        <p:nvSpPr>
          <p:cNvPr id="206853"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smtClean="0"/>
              <a:t>Matrix multiplication example:</a:t>
            </a:r>
          </a:p>
          <a:p>
            <a:pPr eaLnBrk="1" hangingPunct="1"/>
            <a:r>
              <a:rPr lang="en-US" sz="1100" smtClean="0"/>
              <a:t>With moving for-k above for-j unit stride access is possible for c[i][j] &amp; b[k][j] (a[i][k] is constant for innermost loop)</a:t>
            </a:r>
          </a:p>
          <a:p>
            <a:pPr eaLnBrk="1" hangingPunct="1"/>
            <a:r>
              <a:rPr lang="en-US" sz="1100" smtClean="0"/>
              <a:t>In original version: Only a[i][k] has unit stride access but not b[k][j] (c[i][j] is constant here)!</a:t>
            </a:r>
          </a:p>
          <a:p>
            <a:pPr eaLnBrk="1" hangingPunct="1"/>
            <a:endParaRPr lang="en-US" sz="1100" smtClean="0"/>
          </a:p>
          <a:p>
            <a:pPr eaLnBrk="1" hangingPunct="1"/>
            <a:r>
              <a:rPr lang="en-US" sz="1100" smtClean="0"/>
              <a:t>Manual example:</a:t>
            </a:r>
          </a:p>
          <a:p>
            <a:pPr eaLnBrk="1" hangingPunct="1"/>
            <a:r>
              <a:rPr lang="en-US" sz="1100" smtClean="0"/>
              <a:t>Too complex for compiler heuristic to detect (just a symbolic example; Intel Compilers might do this example automatically meanwhile)</a:t>
            </a:r>
          </a:p>
          <a:p>
            <a:pPr eaLnBrk="1" hangingPunct="1"/>
            <a:endParaRPr lang="en-US" sz="1100" smtClean="0"/>
          </a:p>
          <a:p>
            <a:pPr eaLnBrk="1" hangingPunct="1"/>
            <a:endParaRPr lang="en-US" sz="11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6395" y="127578"/>
            <a:ext cx="7372350" cy="63095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5613" y="1132609"/>
            <a:ext cx="8237537" cy="4956464"/>
          </a:xfrm>
          <a:prstGeom prst="rect">
            <a:avLst/>
          </a:prstGeom>
        </p:spPr>
        <p:txBody>
          <a:bodyPr/>
          <a:lstStyle>
            <a:lvl1pPr>
              <a:defRPr/>
            </a:lvl1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21"/>
          <p:cNvSpPr>
            <a:spLocks noGrp="1"/>
          </p:cNvSpPr>
          <p:nvPr>
            <p:ph type="dt" sz="half" idx="10"/>
          </p:nvPr>
        </p:nvSpPr>
        <p:spPr/>
        <p:txBody>
          <a:bodyPr/>
          <a:lstStyle>
            <a:lvl1pPr>
              <a:defRPr/>
            </a:lvl1pPr>
          </a:lstStyle>
          <a:p>
            <a:fld id="{8F60EDB0-3EB2-4E53-8F76-D00E29666349}" type="datetime1">
              <a:rPr lang="en-US" altLang="zh-CN"/>
              <a:pPr/>
              <a:t>9/11/2013</a:t>
            </a:fld>
            <a:endParaRPr lang="en-US" altLang="zh-CN"/>
          </a:p>
        </p:txBody>
      </p:sp>
      <p:sp>
        <p:nvSpPr>
          <p:cNvPr id="5" name="Slide Number Placeholder 22"/>
          <p:cNvSpPr>
            <a:spLocks noGrp="1"/>
          </p:cNvSpPr>
          <p:nvPr>
            <p:ph type="sldNum" sz="quarter" idx="11"/>
          </p:nvPr>
        </p:nvSpPr>
        <p:spPr/>
        <p:txBody>
          <a:bodyPr/>
          <a:lstStyle>
            <a:lvl1pPr>
              <a:defRPr/>
            </a:lvl1pPr>
          </a:lstStyle>
          <a:p>
            <a:fld id="{12EE83FD-6247-4144-8CAA-477DDBB2F442}" type="slidenum">
              <a:rPr lang="en-US" altLang="zh-CN"/>
              <a:pPr/>
              <a:t>‹#›</a:t>
            </a:fld>
            <a:endParaRPr lang="en-US" altLang="zh-CN"/>
          </a:p>
        </p:txBody>
      </p:sp>
    </p:spTree>
    <p:extLst>
      <p:ext uri="{BB962C8B-B14F-4D97-AF65-F5344CB8AC3E}">
        <p14:creationId xmlns:p14="http://schemas.microsoft.com/office/powerpoint/2010/main" val="214148862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416050" y="2435225"/>
            <a:ext cx="7372350" cy="1212850"/>
          </a:xfrm>
          <a:prstGeom prst="rect">
            <a:avLst/>
          </a:prstGeom>
        </p:spPr>
        <p:txBody>
          <a:bodyPr/>
          <a:lstStyle>
            <a:lvl1pPr algn="r">
              <a:defRPr/>
            </a:lvl1pPr>
          </a:lstStyle>
          <a:p>
            <a:r>
              <a:rPr lang="en-US" dirty="0" smtClean="0"/>
              <a:t>Click to edit Master title style</a:t>
            </a:r>
            <a:endParaRPr lang="en-US" dirty="0"/>
          </a:p>
        </p:txBody>
      </p:sp>
      <p:sp>
        <p:nvSpPr>
          <p:cNvPr id="8" name="Content Placeholder 7"/>
          <p:cNvSpPr>
            <a:spLocks noGrp="1"/>
          </p:cNvSpPr>
          <p:nvPr>
            <p:ph sz="quarter" idx="13"/>
          </p:nvPr>
        </p:nvSpPr>
        <p:spPr>
          <a:xfrm>
            <a:off x="4216400" y="4152900"/>
            <a:ext cx="4572000" cy="781050"/>
          </a:xfrm>
          <a:prstGeom prst="rect">
            <a:avLst/>
          </a:prstGeom>
        </p:spPr>
        <p:txBody>
          <a:bodyPr/>
          <a:lstStyle>
            <a:lvl1pPr marL="0" indent="0">
              <a:buNone/>
              <a:defRPr sz="2000" baseline="0"/>
            </a:lvl1pPr>
          </a:lstStyle>
          <a:p>
            <a:pPr lvl="0"/>
            <a:r>
              <a:rPr lang="en-US" smtClean="0"/>
              <a:t>Click to edit Master text styles</a:t>
            </a:r>
          </a:p>
        </p:txBody>
      </p:sp>
      <p:sp>
        <p:nvSpPr>
          <p:cNvPr id="4" name="Date Placeholder 21"/>
          <p:cNvSpPr>
            <a:spLocks noGrp="1"/>
          </p:cNvSpPr>
          <p:nvPr>
            <p:ph type="dt" sz="half" idx="14"/>
          </p:nvPr>
        </p:nvSpPr>
        <p:spPr/>
        <p:txBody>
          <a:bodyPr/>
          <a:lstStyle>
            <a:lvl1pPr>
              <a:defRPr/>
            </a:lvl1pPr>
          </a:lstStyle>
          <a:p>
            <a:fld id="{071F43C5-1CDA-44D3-9621-5AC2205B4EC9}" type="datetime1">
              <a:rPr lang="en-US" altLang="zh-CN"/>
              <a:pPr/>
              <a:t>9/11/2013</a:t>
            </a:fld>
            <a:endParaRPr lang="en-US" altLang="zh-CN"/>
          </a:p>
        </p:txBody>
      </p:sp>
      <p:sp>
        <p:nvSpPr>
          <p:cNvPr id="5" name="Slide Number Placeholder 22"/>
          <p:cNvSpPr>
            <a:spLocks noGrp="1"/>
          </p:cNvSpPr>
          <p:nvPr>
            <p:ph type="sldNum" sz="quarter" idx="15"/>
          </p:nvPr>
        </p:nvSpPr>
        <p:spPr/>
        <p:txBody>
          <a:bodyPr/>
          <a:lstStyle>
            <a:lvl1pPr>
              <a:defRPr/>
            </a:lvl1pPr>
          </a:lstStyle>
          <a:p>
            <a:fld id="{DD444457-087B-438B-AA62-2E91BC9D7B23}" type="slidenum">
              <a:rPr lang="en-US" altLang="zh-CN"/>
              <a:pPr/>
              <a:t>‹#›</a:t>
            </a:fld>
            <a:endParaRPr lang="en-US" altLang="zh-CN"/>
          </a:p>
        </p:txBody>
      </p:sp>
    </p:spTree>
    <p:extLst>
      <p:ext uri="{BB962C8B-B14F-4D97-AF65-F5344CB8AC3E}">
        <p14:creationId xmlns:p14="http://schemas.microsoft.com/office/powerpoint/2010/main" val="19643156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9088" y="269875"/>
            <a:ext cx="8237537" cy="889000"/>
          </a:xfrm>
          <a:prstGeom prst="rect">
            <a:avLst/>
          </a:prstGeom>
        </p:spPr>
        <p:txBody>
          <a:bodyPr/>
          <a:lstStyle/>
          <a:p>
            <a:r>
              <a:rPr lang="en-US" dirty="0" smtClean="0"/>
              <a:t>Click to edit Master title style</a:t>
            </a:r>
            <a:endParaRPr lang="en-US" dirty="0"/>
          </a:p>
        </p:txBody>
      </p:sp>
      <p:sp>
        <p:nvSpPr>
          <p:cNvPr id="5" name="Rectangle 6"/>
          <p:cNvSpPr>
            <a:spLocks noGrp="1" noChangeArrowheads="1"/>
          </p:cNvSpPr>
          <p:nvPr>
            <p:ph type="sldNum" sz="quarter" idx="4"/>
          </p:nvPr>
        </p:nvSpPr>
        <p:spPr bwMode="auto">
          <a:xfrm>
            <a:off x="0" y="6477000"/>
            <a:ext cx="762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i="0">
                <a:solidFill>
                  <a:srgbClr val="0860A8"/>
                </a:solidFill>
                <a:latin typeface="+mn-lt"/>
              </a:defRPr>
            </a:lvl1pPr>
          </a:lstStyle>
          <a:p>
            <a:pPr>
              <a:defRPr/>
            </a:pPr>
            <a:fld id="{25A24FAE-641F-40D5-95D6-576E79D4F177}" type="slidenum">
              <a:rPr lang="en-US"/>
              <a:pPr>
                <a:defRPr/>
              </a:pPr>
              <a:t>‹#›</a:t>
            </a:fld>
            <a:endParaRPr lang="en-US" dirty="0"/>
          </a:p>
        </p:txBody>
      </p:sp>
    </p:spTree>
    <p:extLst>
      <p:ext uri="{BB962C8B-B14F-4D97-AF65-F5344CB8AC3E}">
        <p14:creationId xmlns:p14="http://schemas.microsoft.com/office/powerpoint/2010/main" val="371679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1"/>
          <p:cNvSpPr>
            <a:spLocks noGrp="1"/>
          </p:cNvSpPr>
          <p:nvPr>
            <p:ph type="ftr" sz="quarter" idx="10"/>
          </p:nvPr>
        </p:nvSpPr>
        <p:spPr>
          <a:xfrm>
            <a:off x="5872163" y="6137275"/>
            <a:ext cx="3271837" cy="228600"/>
          </a:xfrm>
          <a:prstGeom prst="rect">
            <a:avLst/>
          </a:prstGeom>
        </p:spPr>
        <p:txBody>
          <a:bodyPr/>
          <a:lstStyle>
            <a:lvl1pPr>
              <a:defRPr/>
            </a:lvl1pPr>
          </a:lstStyle>
          <a:p>
            <a:pPr>
              <a:defRPr/>
            </a:pPr>
            <a:r>
              <a:rPr lang="en-US"/>
              <a:t>Intel Internal Use Only – Do Not Distribute </a:t>
            </a:r>
          </a:p>
        </p:txBody>
      </p:sp>
      <p:sp>
        <p:nvSpPr>
          <p:cNvPr id="3" name="Date Placeholder 21"/>
          <p:cNvSpPr>
            <a:spLocks noGrp="1"/>
          </p:cNvSpPr>
          <p:nvPr>
            <p:ph type="dt" sz="half" idx="11"/>
          </p:nvPr>
        </p:nvSpPr>
        <p:spPr/>
        <p:txBody>
          <a:bodyPr/>
          <a:lstStyle>
            <a:lvl1pPr>
              <a:defRPr/>
            </a:lvl1pPr>
          </a:lstStyle>
          <a:p>
            <a:pPr>
              <a:defRPr/>
            </a:pPr>
            <a:fld id="{BB4304B1-B92D-4AFF-A3C9-D311AC71E090}" type="datetime1">
              <a:rPr lang="en-US"/>
              <a:pPr>
                <a:defRPr/>
              </a:pPr>
              <a:t>9/11/2013</a:t>
            </a:fld>
            <a:endParaRPr lang="en-US"/>
          </a:p>
        </p:txBody>
      </p:sp>
      <p:sp>
        <p:nvSpPr>
          <p:cNvPr id="4" name="Slide Number Placeholder 22"/>
          <p:cNvSpPr>
            <a:spLocks noGrp="1"/>
          </p:cNvSpPr>
          <p:nvPr>
            <p:ph type="sldNum" sz="quarter" idx="12"/>
          </p:nvPr>
        </p:nvSpPr>
        <p:spPr/>
        <p:txBody>
          <a:bodyPr/>
          <a:lstStyle>
            <a:lvl1pPr>
              <a:defRPr/>
            </a:lvl1pPr>
          </a:lstStyle>
          <a:p>
            <a:pPr>
              <a:defRPr/>
            </a:pPr>
            <a:fld id="{B9F5A0E1-788A-489F-8EE7-4A743AE8503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5613" y="158750"/>
            <a:ext cx="7372350" cy="889000"/>
          </a:xfrm>
          <a:prstGeom prst="rect">
            <a:avLst/>
          </a:prstGeom>
        </p:spPr>
        <p:txBody>
          <a:bodyPr/>
          <a:lstStyle/>
          <a:p>
            <a:r>
              <a:rPr lang="en-US" smtClean="0"/>
              <a:t>Click to edit Master title style</a:t>
            </a:r>
            <a:endParaRPr lang="en-US"/>
          </a:p>
        </p:txBody>
      </p:sp>
      <p:sp>
        <p:nvSpPr>
          <p:cNvPr id="3" name="Date Placeholder 21"/>
          <p:cNvSpPr>
            <a:spLocks noGrp="1"/>
          </p:cNvSpPr>
          <p:nvPr>
            <p:ph type="dt" sz="half" idx="10"/>
          </p:nvPr>
        </p:nvSpPr>
        <p:spPr/>
        <p:txBody>
          <a:bodyPr/>
          <a:lstStyle>
            <a:lvl1pPr>
              <a:defRPr/>
            </a:lvl1pPr>
          </a:lstStyle>
          <a:p>
            <a:pPr>
              <a:defRPr/>
            </a:pPr>
            <a:fld id="{F8188F26-30D6-44C1-A7F6-7E80D1CDF42B}" type="datetime1">
              <a:rPr lang="en-US"/>
              <a:pPr>
                <a:defRPr/>
              </a:pPr>
              <a:t>9/11/2013</a:t>
            </a:fld>
            <a:endParaRPr lang="en-US"/>
          </a:p>
        </p:txBody>
      </p:sp>
      <p:sp>
        <p:nvSpPr>
          <p:cNvPr id="4" name="Slide Number Placeholder 22"/>
          <p:cNvSpPr>
            <a:spLocks noGrp="1"/>
          </p:cNvSpPr>
          <p:nvPr>
            <p:ph type="sldNum" sz="quarter" idx="11"/>
          </p:nvPr>
        </p:nvSpPr>
        <p:spPr/>
        <p:txBody>
          <a:bodyPr/>
          <a:lstStyle>
            <a:lvl1pPr>
              <a:defRPr/>
            </a:lvl1pPr>
          </a:lstStyle>
          <a:p>
            <a:pPr>
              <a:defRPr/>
            </a:pPr>
            <a:fld id="{9963133C-1985-4CC2-BDD7-196E69C0727D}"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software.intel.com/en-us/articles/optimization-notice/" TargetMode="Externa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92CBF3"/>
            </a:gs>
            <a:gs pos="100000">
              <a:srgbClr val="4489B6"/>
            </a:gs>
            <a:gs pos="30000">
              <a:schemeClr val="bg1">
                <a:alpha val="58000"/>
              </a:schemeClr>
            </a:gs>
            <a:gs pos="68000">
              <a:schemeClr val="bg1"/>
            </a:gs>
          </a:gsLst>
          <a:lin ang="1980000" scaled="0"/>
          <a:tileRect/>
        </a:gradFill>
        <a:effectLst/>
      </p:bgPr>
    </p:bg>
    <p:spTree>
      <p:nvGrpSpPr>
        <p:cNvPr id="1" name=""/>
        <p:cNvGrpSpPr/>
        <p:nvPr/>
      </p:nvGrpSpPr>
      <p:grpSpPr>
        <a:xfrm>
          <a:off x="0" y="0"/>
          <a:ext cx="0" cy="0"/>
          <a:chOff x="0" y="0"/>
          <a:chExt cx="0" cy="0"/>
        </a:xfrm>
      </p:grpSpPr>
      <p:pic>
        <p:nvPicPr>
          <p:cNvPr id="1026" name="Picture 12" descr="footer.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60896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8" descr="background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9145588"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22" descr="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27963" y="146050"/>
            <a:ext cx="114776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8"/>
          <p:cNvSpPr txBox="1">
            <a:spLocks noChangeArrowheads="1"/>
          </p:cNvSpPr>
          <p:nvPr/>
        </p:nvSpPr>
        <p:spPr bwMode="auto">
          <a:xfrm>
            <a:off x="681038" y="6280150"/>
            <a:ext cx="2243137" cy="457200"/>
          </a:xfrm>
          <a:prstGeom prst="rect">
            <a:avLst/>
          </a:prstGeom>
          <a:noFill/>
          <a:ln w="9525">
            <a:noFill/>
            <a:miter lim="800000"/>
            <a:headEnd/>
            <a:tailEnd/>
          </a:ln>
          <a:effectLst/>
        </p:spPr>
        <p:txBody>
          <a:bodyPr wrap="none"/>
          <a:lstStyle>
            <a:lvl1pPr eaLnBrk="0" hangingPunct="0">
              <a:defRPr sz="2000">
                <a:solidFill>
                  <a:schemeClr val="tx1"/>
                </a:solidFill>
                <a:latin typeface="Verdana" charset="0"/>
                <a:ea typeface="MS PGothic" charset="0"/>
                <a:cs typeface="MS PGothic" charset="0"/>
              </a:defRPr>
            </a:lvl1pPr>
            <a:lvl2pPr marL="742950" indent="-285750" eaLnBrk="0" hangingPunct="0">
              <a:defRPr sz="2000">
                <a:solidFill>
                  <a:schemeClr val="tx1"/>
                </a:solidFill>
                <a:latin typeface="Verdana" charset="0"/>
                <a:ea typeface="MS PGothic" charset="0"/>
                <a:cs typeface="MS PGothic" charset="0"/>
              </a:defRPr>
            </a:lvl2pPr>
            <a:lvl3pPr marL="1143000" indent="-228600" eaLnBrk="0" hangingPunct="0">
              <a:defRPr sz="2000">
                <a:solidFill>
                  <a:schemeClr val="tx1"/>
                </a:solidFill>
                <a:latin typeface="Verdana" charset="0"/>
                <a:ea typeface="MS PGothic" charset="0"/>
                <a:cs typeface="MS PGothic" charset="0"/>
              </a:defRPr>
            </a:lvl3pPr>
            <a:lvl4pPr marL="1600200" indent="-228600" eaLnBrk="0" hangingPunct="0">
              <a:defRPr sz="2000">
                <a:solidFill>
                  <a:schemeClr val="tx1"/>
                </a:solidFill>
                <a:latin typeface="Verdana" charset="0"/>
                <a:ea typeface="MS PGothic" charset="0"/>
                <a:cs typeface="MS PGothic" charset="0"/>
              </a:defRPr>
            </a:lvl4pPr>
            <a:lvl5pPr marL="2057400" indent="-228600" eaLnBrk="0" hangingPunct="0">
              <a:defRPr sz="20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0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0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0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000">
                <a:solidFill>
                  <a:schemeClr val="tx1"/>
                </a:solidFill>
                <a:latin typeface="Verdana" charset="0"/>
                <a:ea typeface="MS PGothic" charset="0"/>
                <a:cs typeface="MS PGothic" charset="0"/>
              </a:defRPr>
            </a:lvl9pPr>
          </a:lstStyle>
          <a:p>
            <a:pPr eaLnBrk="1" hangingPunct="1">
              <a:lnSpc>
                <a:spcPct val="120000"/>
              </a:lnSpc>
              <a:spcBef>
                <a:spcPct val="50000"/>
              </a:spcBef>
              <a:defRPr/>
            </a:pPr>
            <a:r>
              <a:rPr lang="en-US" sz="1000" b="1" dirty="0">
                <a:solidFill>
                  <a:srgbClr val="FFFFFF"/>
                </a:solidFill>
              </a:rPr>
              <a:t>Software &amp; Services </a:t>
            </a:r>
            <a:r>
              <a:rPr lang="en-US" sz="1000" b="1" dirty="0" smtClean="0">
                <a:solidFill>
                  <a:srgbClr val="FFFFFF"/>
                </a:solidFill>
              </a:rPr>
              <a:t>Group</a:t>
            </a:r>
            <a:br>
              <a:rPr lang="en-US" sz="1000" b="1" dirty="0" smtClean="0">
                <a:solidFill>
                  <a:srgbClr val="FFFFFF"/>
                </a:solidFill>
              </a:rPr>
            </a:br>
            <a:r>
              <a:rPr lang="en-US" sz="1000" b="1" dirty="0" smtClean="0">
                <a:solidFill>
                  <a:srgbClr val="FFFFFF"/>
                </a:solidFill>
              </a:rPr>
              <a:t>Developer </a:t>
            </a:r>
            <a:r>
              <a:rPr lang="en-US" sz="1000" b="1" dirty="0">
                <a:solidFill>
                  <a:srgbClr val="FFFFFF"/>
                </a:solidFill>
              </a:rPr>
              <a:t>Products </a:t>
            </a:r>
            <a:r>
              <a:rPr lang="en-US" sz="1000" b="1" dirty="0" smtClean="0">
                <a:solidFill>
                  <a:srgbClr val="FFFFFF"/>
                </a:solidFill>
              </a:rPr>
              <a:t>Division</a:t>
            </a:r>
            <a:endParaRPr lang="en-US" sz="1000" b="1" dirty="0">
              <a:solidFill>
                <a:srgbClr val="FFFFFF"/>
              </a:solidFill>
            </a:endParaRPr>
          </a:p>
        </p:txBody>
      </p:sp>
      <p:pic>
        <p:nvPicPr>
          <p:cNvPr id="1030" name="Picture 12" descr="intSFT_w.eps"/>
          <p:cNvPicPr>
            <a:picLocks noChangeAspect="1"/>
          </p:cNvPicPr>
          <p:nvPr/>
        </p:nvPicPr>
        <p:blipFill>
          <a:blip r:embed="rId10" cstate="print">
            <a:extLst>
              <a:ext uri="{28A0092B-C50C-407E-A947-70E740481C1C}">
                <a14:useLocalDpi xmlns:a14="http://schemas.microsoft.com/office/drawing/2010/main" val="0"/>
              </a:ext>
            </a:extLst>
          </a:blip>
          <a:srcRect l="4047" r="2625" b="8128"/>
          <a:stretch>
            <a:fillRect/>
          </a:stretch>
        </p:blipFill>
        <p:spPr bwMode="auto">
          <a:xfrm>
            <a:off x="-11113" y="6142038"/>
            <a:ext cx="77946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20"/>
          <p:cNvSpPr>
            <a:spLocks noChangeArrowheads="1"/>
          </p:cNvSpPr>
          <p:nvPr/>
        </p:nvSpPr>
        <p:spPr bwMode="auto">
          <a:xfrm>
            <a:off x="2871788" y="6546850"/>
            <a:ext cx="34004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500" b="1" dirty="0">
                <a:solidFill>
                  <a:srgbClr val="FFFFFF"/>
                </a:solidFill>
                <a:ea typeface="宋体" pitchFamily="2" charset="-122"/>
              </a:rPr>
              <a:t>Copyright© </a:t>
            </a:r>
            <a:r>
              <a:rPr lang="en-US" altLang="zh-CN" sz="500" b="1" dirty="0" smtClean="0">
                <a:solidFill>
                  <a:srgbClr val="FFFFFF"/>
                </a:solidFill>
                <a:ea typeface="宋体" pitchFamily="2" charset="-122"/>
              </a:rPr>
              <a:t>2013, </a:t>
            </a:r>
            <a:r>
              <a:rPr lang="en-US" altLang="zh-CN" sz="500" b="1" dirty="0">
                <a:solidFill>
                  <a:srgbClr val="FFFFFF"/>
                </a:solidFill>
                <a:ea typeface="宋体" pitchFamily="2" charset="-122"/>
              </a:rPr>
              <a:t>Intel Corporation. All rights reserved. </a:t>
            </a:r>
            <a:br>
              <a:rPr lang="en-US" altLang="zh-CN" sz="500" b="1" dirty="0">
                <a:solidFill>
                  <a:srgbClr val="FFFFFF"/>
                </a:solidFill>
                <a:ea typeface="宋体" pitchFamily="2" charset="-122"/>
              </a:rPr>
            </a:br>
            <a:r>
              <a:rPr lang="en-US" altLang="zh-CN" sz="500" b="1" dirty="0">
                <a:solidFill>
                  <a:srgbClr val="FFFFFF"/>
                </a:solidFill>
                <a:ea typeface="宋体" pitchFamily="2" charset="-122"/>
              </a:rPr>
              <a:t>*Other brands and names are the property of their respective owners.</a:t>
            </a:r>
            <a:endParaRPr lang="en-US" altLang="zh-CN" sz="500" b="1" dirty="0">
              <a:solidFill>
                <a:srgbClr val="000000"/>
              </a:solidFill>
              <a:ea typeface="宋体" pitchFamily="2" charset="-122"/>
            </a:endParaRPr>
          </a:p>
        </p:txBody>
      </p:sp>
      <p:pic>
        <p:nvPicPr>
          <p:cNvPr id="1032" name="Picture 25">
            <a:hlinkClick r:id="rId11"/>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43638" y="6535738"/>
            <a:ext cx="635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Date Placeholder 21"/>
          <p:cNvSpPr>
            <a:spLocks noGrp="1"/>
          </p:cNvSpPr>
          <p:nvPr>
            <p:ph type="dt" sz="half" idx="2"/>
          </p:nvPr>
        </p:nvSpPr>
        <p:spPr>
          <a:xfrm>
            <a:off x="7142163" y="6553200"/>
            <a:ext cx="1109662" cy="258763"/>
          </a:xfrm>
          <a:prstGeom prst="rect">
            <a:avLst/>
          </a:prstGeom>
        </p:spPr>
        <p:txBody>
          <a:bodyPr vert="horz" wrap="square" lIns="91440" tIns="45720" rIns="91440" bIns="45720" numCol="1" anchor="t" anchorCtr="0" compatLnSpc="1">
            <a:prstTxWarp prst="textNoShape">
              <a:avLst/>
            </a:prstTxWarp>
          </a:bodyPr>
          <a:lstStyle>
            <a:lvl1pPr>
              <a:defRPr sz="1000">
                <a:solidFill>
                  <a:schemeClr val="bg1"/>
                </a:solidFill>
                <a:ea typeface="宋体" pitchFamily="2" charset="-122"/>
              </a:defRPr>
            </a:lvl1pPr>
          </a:lstStyle>
          <a:p>
            <a:fld id="{3BA0B8C1-4DB8-4627-8C1F-DA7389FE636C}" type="datetime1">
              <a:rPr lang="en-US" altLang="zh-CN"/>
              <a:pPr/>
              <a:t>9/11/2013</a:t>
            </a:fld>
            <a:endParaRPr lang="en-US" altLang="zh-CN"/>
          </a:p>
        </p:txBody>
      </p:sp>
      <p:sp>
        <p:nvSpPr>
          <p:cNvPr id="25" name="Slide Number Placeholder 22"/>
          <p:cNvSpPr>
            <a:spLocks noGrp="1"/>
          </p:cNvSpPr>
          <p:nvPr>
            <p:ph type="sldNum" sz="quarter" idx="4"/>
          </p:nvPr>
        </p:nvSpPr>
        <p:spPr>
          <a:xfrm>
            <a:off x="8505825" y="6553200"/>
            <a:ext cx="501650" cy="258763"/>
          </a:xfrm>
          <a:prstGeom prst="rect">
            <a:avLst/>
          </a:prstGeom>
        </p:spPr>
        <p:txBody>
          <a:bodyPr vert="horz" wrap="square" lIns="91440" tIns="45720" rIns="91440" bIns="45720" numCol="1" anchor="t" anchorCtr="0" compatLnSpc="1">
            <a:prstTxWarp prst="textNoShape">
              <a:avLst/>
            </a:prstTxWarp>
          </a:bodyPr>
          <a:lstStyle>
            <a:lvl1pPr>
              <a:defRPr sz="1000">
                <a:solidFill>
                  <a:schemeClr val="bg1"/>
                </a:solidFill>
                <a:ea typeface="宋体" pitchFamily="2" charset="-122"/>
              </a:defRPr>
            </a:lvl1pPr>
          </a:lstStyle>
          <a:p>
            <a:fld id="{040A1401-2C08-4505-BB28-5311203B00C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Lst>
  <p:transition/>
  <p:timing>
    <p:tnLst>
      <p:par>
        <p:cTn id="1" dur="indefinite" restart="never" nodeType="tmRoot"/>
      </p:par>
    </p:tnLst>
  </p:timing>
  <p:hf hdr="0" ftr="0"/>
  <p:txStyles>
    <p:titleStyle>
      <a:lvl1pPr algn="l" rtl="0" eaLnBrk="0" fontAlgn="base" hangingPunct="0">
        <a:spcBef>
          <a:spcPct val="0"/>
        </a:spcBef>
        <a:spcAft>
          <a:spcPct val="0"/>
        </a:spcAft>
        <a:defRPr sz="2600" b="1">
          <a:solidFill>
            <a:schemeClr val="tx2"/>
          </a:solidFill>
          <a:latin typeface="+mn-lt"/>
          <a:ea typeface="MS PGothic" pitchFamily="34" charset="-128"/>
          <a:cs typeface="ＭＳ Ｐゴシック" charset="-128"/>
        </a:defRPr>
      </a:lvl1pPr>
      <a:lvl2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2pPr>
      <a:lvl3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3pPr>
      <a:lvl4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4pPr>
      <a:lvl5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mn-lt"/>
          <a:ea typeface="MS PGothic" pitchFamily="34" charset="-128"/>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mn-lt"/>
          <a:ea typeface="MS PGothic" pitchFamily="34" charset="-128"/>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8.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oftware.intel.com/en-us/articles/usage-of-linear-and-uniform-clause-in-elemental-function-simd-enabled-function-clause"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oftware.intel.com/en-us/articles/call-site-dependence-for-elemental-functions-simd-enabled-functions-in-c" TargetMode="External"/><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hyperlink" Target="http://software.intel.com/en-us/articles/requirements-for-vectorizing-loops-with-pragma-simd/" TargetMode="External"/><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intel.com/intelpress/sum_vmmx.htm" TargetMode="External"/><Relationship Id="rId7" Type="http://schemas.openxmlformats.org/officeDocument/2006/relationships/hyperlink" Target="http://software.intel.com/en-us/articles/performance-tools-for-software-developers-intel-compiler-options-for-sse-generation-and-processor-specific-optimizations/" TargetMode="External"/><Relationship Id="rId2" Type="http://schemas.openxmlformats.org/officeDocument/2006/relationships/notesSlide" Target="../notesSlides/notesSlide74.xml"/><Relationship Id="rId1" Type="http://schemas.openxmlformats.org/officeDocument/2006/relationships/slideLayout" Target="../slideLayouts/slideLayout1.xml"/><Relationship Id="rId6" Type="http://schemas.openxmlformats.org/officeDocument/2006/relationships/hyperlink" Target="http://software.intel.com/en-us/articles/requirements-for-vectorizable-loops/" TargetMode="External"/><Relationship Id="rId5" Type="http://schemas.openxmlformats.org/officeDocument/2006/relationships/hyperlink" Target="http://software.intel.com/en-us/articles/a-guide-to-auto-vectorization-with-intel-c-compilers/" TargetMode="External"/><Relationship Id="rId4" Type="http://schemas.openxmlformats.org/officeDocument/2006/relationships/hyperlink" Target="http://software.intel.co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hyperlink" Target="http://intel.com/software/products" TargetMode="External"/><Relationship Id="rId2" Type="http://schemas.openxmlformats.org/officeDocument/2006/relationships/hyperlink" Target="http://www.intel.com/software/products" TargetMode="Externa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zh-CN" sz="2800" dirty="0" smtClean="0"/>
              <a:t>Vectorization Essentials</a:t>
            </a:r>
            <a:br>
              <a:rPr lang="en-US" altLang="zh-CN" sz="2800" dirty="0" smtClean="0"/>
            </a:br>
            <a:r>
              <a:rPr lang="en-US" altLang="zh-CN" sz="2800" dirty="0" smtClean="0"/>
              <a:t>for Intel® C/C++ </a:t>
            </a:r>
            <a:br>
              <a:rPr lang="en-US" altLang="zh-CN" sz="2800" dirty="0" smtClean="0"/>
            </a:br>
            <a:r>
              <a:rPr lang="en-US" altLang="zh-CN" sz="2800" dirty="0" smtClean="0"/>
              <a:t>Compiler</a:t>
            </a:r>
            <a:endParaRPr lang="en-US" sz="2800" dirty="0" smtClean="0"/>
          </a:p>
        </p:txBody>
      </p:sp>
      <p:sp>
        <p:nvSpPr>
          <p:cNvPr id="3075" name="Date Placeholder 2"/>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C6E20E9-0A62-47B7-9AD9-13147AEB2610}" type="datetime1">
              <a:rPr lang="en-US" altLang="zh-CN" sz="1000">
                <a:solidFill>
                  <a:schemeClr val="bg1"/>
                </a:solidFill>
              </a:rPr>
              <a:pPr eaLnBrk="1" hangingPunct="1"/>
              <a:t>9/11/2013</a:t>
            </a:fld>
            <a:endParaRPr lang="en-US" altLang="zh-CN" sz="1000">
              <a:solidFill>
                <a:schemeClr val="bg1"/>
              </a:solidFill>
            </a:endParaRPr>
          </a:p>
        </p:txBody>
      </p:sp>
      <p:sp>
        <p:nvSpPr>
          <p:cNvPr id="3076"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FC5FDCD6-BCE7-420E-9B53-993046691B65}" type="slidenum">
              <a:rPr lang="en-US" altLang="zh-CN" sz="1000">
                <a:solidFill>
                  <a:schemeClr val="bg1"/>
                </a:solidFill>
              </a:rPr>
              <a:pPr eaLnBrk="1" hangingPunct="1"/>
              <a:t>1</a:t>
            </a:fld>
            <a:endParaRPr lang="en-US" altLang="zh-CN" sz="1000">
              <a:solidFill>
                <a:schemeClr val="bg1"/>
              </a:solidFill>
            </a:endParaRPr>
          </a:p>
        </p:txBody>
      </p:sp>
      <p:sp>
        <p:nvSpPr>
          <p:cNvPr id="3077" name="Content Placeholder 4"/>
          <p:cNvSpPr>
            <a:spLocks noGrp="1"/>
          </p:cNvSpPr>
          <p:nvPr>
            <p:ph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Author: Bob Chesebrough</a:t>
            </a:r>
          </a:p>
          <a:p>
            <a:r>
              <a:rPr lang="en-US" dirty="0" smtClean="0"/>
              <a:t>Revision: 08/08/2013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4"/>
          <p:cNvSpPr>
            <a:spLocks noGrp="1"/>
          </p:cNvSpPr>
          <p:nvPr>
            <p:ph idx="1"/>
          </p:nvPr>
        </p:nvSpPr>
        <p:spPr bwMode="auto">
          <a:xfrm>
            <a:off x="457200" y="824701"/>
            <a:ext cx="5986907" cy="52458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1800" b="1" dirty="0" smtClean="0"/>
              <a:t>S</a:t>
            </a:r>
            <a:r>
              <a:rPr lang="en-US" altLang="zh-CN" sz="1800" dirty="0" smtClean="0"/>
              <a:t>ingle </a:t>
            </a:r>
            <a:r>
              <a:rPr lang="en-US" altLang="zh-CN" sz="1800" b="1" dirty="0" smtClean="0"/>
              <a:t>I</a:t>
            </a:r>
            <a:r>
              <a:rPr lang="en-US" altLang="zh-CN" sz="1800" dirty="0" smtClean="0"/>
              <a:t>nstruction </a:t>
            </a:r>
            <a:r>
              <a:rPr lang="en-US" altLang="zh-CN" sz="1800" b="1" dirty="0" smtClean="0"/>
              <a:t>M</a:t>
            </a:r>
            <a:r>
              <a:rPr lang="en-US" altLang="zh-CN" sz="1800" dirty="0" smtClean="0"/>
              <a:t>ultiple </a:t>
            </a:r>
            <a:r>
              <a:rPr lang="en-US" altLang="zh-CN" sz="1800" b="1" dirty="0" smtClean="0"/>
              <a:t>D</a:t>
            </a:r>
            <a:r>
              <a:rPr lang="en-US" altLang="zh-CN" sz="1800" dirty="0" smtClean="0"/>
              <a:t>ata (SIMD):</a:t>
            </a:r>
          </a:p>
          <a:p>
            <a:pPr lvl="1"/>
            <a:r>
              <a:rPr lang="en-US" sz="1600" dirty="0" smtClean="0"/>
              <a:t>Hardware supported technique which allows an operation to be performed on multiple data points simultaneously. </a:t>
            </a:r>
          </a:p>
          <a:p>
            <a:pPr lvl="1"/>
            <a:r>
              <a:rPr lang="en-US" altLang="zh-CN" sz="1600" dirty="0" smtClean="0"/>
              <a:t>Provides data level parallelism (DLP) which is more efficient than scalar processing</a:t>
            </a:r>
          </a:p>
          <a:p>
            <a:r>
              <a:rPr lang="en-US" altLang="zh-CN" sz="1800" b="1" dirty="0" smtClean="0"/>
              <a:t>Vector:</a:t>
            </a:r>
          </a:p>
          <a:p>
            <a:pPr lvl="1"/>
            <a:r>
              <a:rPr lang="en-US" altLang="zh-CN" sz="1600" dirty="0" smtClean="0"/>
              <a:t>Consists of more than one element</a:t>
            </a:r>
          </a:p>
          <a:p>
            <a:pPr lvl="1"/>
            <a:r>
              <a:rPr lang="en-US" altLang="zh-CN" sz="1600" dirty="0" smtClean="0"/>
              <a:t>Elements are of same scalar data types</a:t>
            </a:r>
            <a:br>
              <a:rPr lang="en-US" altLang="zh-CN" sz="1600" dirty="0" smtClean="0"/>
            </a:br>
            <a:r>
              <a:rPr lang="en-US" altLang="zh-CN" sz="1600" dirty="0" smtClean="0"/>
              <a:t>(e.g. floats, integers, …)</a:t>
            </a:r>
          </a:p>
          <a:p>
            <a:r>
              <a:rPr lang="en-US" altLang="zh-CN" sz="1800" b="1" dirty="0" smtClean="0"/>
              <a:t>Vector length (VL): </a:t>
            </a:r>
          </a:p>
          <a:p>
            <a:pPr lvl="1"/>
            <a:r>
              <a:rPr lang="en-US" altLang="zh-CN" sz="1600" dirty="0" smtClean="0"/>
              <a:t>Number of elements of the vector which are processed together</a:t>
            </a:r>
          </a:p>
          <a:p>
            <a:r>
              <a:rPr lang="en-US" altLang="zh-CN" sz="1800" b="1" dirty="0" smtClean="0"/>
              <a:t>Vectorization</a:t>
            </a:r>
            <a:r>
              <a:rPr lang="en-US" altLang="zh-CN" dirty="0" smtClean="0"/>
              <a:t> </a:t>
            </a:r>
          </a:p>
          <a:p>
            <a:pPr lvl="1"/>
            <a:r>
              <a:rPr lang="en-US" sz="1600" dirty="0" smtClean="0"/>
              <a:t>Process which converts procedural loops that iterate over multiple pairs of data items and assigns a separate processing unit to each pair</a:t>
            </a:r>
            <a:endParaRPr lang="en-US" altLang="zh-CN" sz="1600" dirty="0" smtClean="0"/>
          </a:p>
        </p:txBody>
      </p:sp>
      <p:sp>
        <p:nvSpPr>
          <p:cNvPr id="5123"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What is SIMD &amp; Vectorization</a:t>
            </a:r>
            <a:endParaRPr lang="en-US" altLang="zh-CN" sz="2200" dirty="0" smtClean="0"/>
          </a:p>
        </p:txBody>
      </p:sp>
      <p:grpSp>
        <p:nvGrpSpPr>
          <p:cNvPr id="48" name="Group 47"/>
          <p:cNvGrpSpPr/>
          <p:nvPr/>
        </p:nvGrpSpPr>
        <p:grpSpPr>
          <a:xfrm>
            <a:off x="6406565" y="1138936"/>
            <a:ext cx="2699144" cy="1443037"/>
            <a:chOff x="6233961" y="1138936"/>
            <a:chExt cx="2699144" cy="1443037"/>
          </a:xfrm>
        </p:grpSpPr>
        <p:sp>
          <p:nvSpPr>
            <p:cNvPr id="5124" name="Text Box 102"/>
            <p:cNvSpPr txBox="1">
              <a:spLocks noChangeArrowheads="1"/>
            </p:cNvSpPr>
            <p:nvPr/>
          </p:nvSpPr>
          <p:spPr bwMode="auto">
            <a:xfrm>
              <a:off x="7196380" y="1612695"/>
              <a:ext cx="1736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r>
                <a:rPr lang="en-US" altLang="zh-CN" b="1" dirty="0">
                  <a:ea typeface="宋体" pitchFamily="2" charset="-122"/>
                </a:rPr>
                <a:t>Scalar </a:t>
              </a:r>
            </a:p>
            <a:p>
              <a:pPr eaLnBrk="1" hangingPunct="1"/>
              <a:r>
                <a:rPr lang="en-US" altLang="zh-CN" b="1" dirty="0">
                  <a:ea typeface="宋体" pitchFamily="2" charset="-122"/>
                </a:rPr>
                <a:t>Processing</a:t>
              </a:r>
            </a:p>
          </p:txBody>
        </p:sp>
        <p:grpSp>
          <p:nvGrpSpPr>
            <p:cNvPr id="27" name="Group 26"/>
            <p:cNvGrpSpPr/>
            <p:nvPr/>
          </p:nvGrpSpPr>
          <p:grpSpPr>
            <a:xfrm>
              <a:off x="6233961" y="1138936"/>
              <a:ext cx="1321341" cy="1443037"/>
              <a:chOff x="7382620" y="1069023"/>
              <a:chExt cx="1321341" cy="1443037"/>
            </a:xfrm>
            <a:effectLst>
              <a:outerShdw blurRad="50800" dist="38100" dir="2700000" algn="tl" rotWithShape="0">
                <a:prstClr val="black">
                  <a:alpha val="40000"/>
                </a:prstClr>
              </a:outerShdw>
            </a:effectLst>
          </p:grpSpPr>
          <p:sp>
            <p:nvSpPr>
              <p:cNvPr id="90" name="Rectangle 12"/>
              <p:cNvSpPr>
                <a:spLocks noChangeArrowheads="1"/>
              </p:cNvSpPr>
              <p:nvPr/>
            </p:nvSpPr>
            <p:spPr bwMode="auto">
              <a:xfrm>
                <a:off x="7382620" y="1069023"/>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A</a:t>
                </a:r>
              </a:p>
            </p:txBody>
          </p:sp>
          <p:sp>
            <p:nvSpPr>
              <p:cNvPr id="91" name="Rectangle 12"/>
              <p:cNvSpPr>
                <a:spLocks noChangeArrowheads="1"/>
              </p:cNvSpPr>
              <p:nvPr/>
            </p:nvSpPr>
            <p:spPr bwMode="auto">
              <a:xfrm>
                <a:off x="8263514" y="1069023"/>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B</a:t>
                </a:r>
              </a:p>
            </p:txBody>
          </p:sp>
          <p:sp>
            <p:nvSpPr>
              <p:cNvPr id="92" name="Rectangle 12"/>
              <p:cNvSpPr>
                <a:spLocks noChangeArrowheads="1"/>
              </p:cNvSpPr>
              <p:nvPr/>
            </p:nvSpPr>
            <p:spPr bwMode="auto">
              <a:xfrm>
                <a:off x="7823067" y="2143760"/>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C</a:t>
                </a:r>
              </a:p>
            </p:txBody>
          </p:sp>
          <p:sp>
            <p:nvSpPr>
              <p:cNvPr id="93" name="Oval 9"/>
              <p:cNvSpPr>
                <a:spLocks noChangeArrowheads="1"/>
              </p:cNvSpPr>
              <p:nvPr/>
            </p:nvSpPr>
            <p:spPr bwMode="auto">
              <a:xfrm>
                <a:off x="7913624" y="1632476"/>
                <a:ext cx="263497" cy="261144"/>
              </a:xfrm>
              <a:prstGeom prst="ellipse">
                <a:avLst/>
              </a:prstGeom>
              <a:solidFill>
                <a:schemeClr val="accent1"/>
              </a:solidFill>
              <a:ln w="25400">
                <a:solidFill>
                  <a:schemeClr val="tx1"/>
                </a:solidFill>
                <a:round/>
                <a:headEnd/>
                <a:tailEnd/>
              </a:ln>
            </p:spPr>
            <p:txBody>
              <a:bodyPr wrap="none" anchor="ctr"/>
              <a:lstStyle/>
              <a:p>
                <a:pPr>
                  <a:defRPr/>
                </a:pPr>
                <a:r>
                  <a:rPr lang="en-GB" altLang="zh-CN" b="1" dirty="0">
                    <a:solidFill>
                      <a:schemeClr val="bg1"/>
                    </a:solidFill>
                    <a:ea typeface="宋体" pitchFamily="2" charset="-122"/>
                  </a:rPr>
                  <a:t>+</a:t>
                </a:r>
              </a:p>
            </p:txBody>
          </p:sp>
          <p:cxnSp>
            <p:nvCxnSpPr>
              <p:cNvPr id="5" name="Straight Arrow Connector 4"/>
              <p:cNvCxnSpPr>
                <a:stCxn id="90" idx="2"/>
                <a:endCxn id="93" idx="1"/>
              </p:cNvCxnSpPr>
              <p:nvPr/>
            </p:nvCxnSpPr>
            <p:spPr bwMode="auto">
              <a:xfrm>
                <a:off x="7602844" y="1437323"/>
                <a:ext cx="349368"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02" name="Straight Arrow Connector 101"/>
              <p:cNvCxnSpPr>
                <a:stCxn id="91" idx="2"/>
                <a:endCxn id="93" idx="7"/>
              </p:cNvCxnSpPr>
              <p:nvPr/>
            </p:nvCxnSpPr>
            <p:spPr bwMode="auto">
              <a:xfrm flipH="1">
                <a:off x="8138533" y="1437323"/>
                <a:ext cx="345205"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05" name="Straight Arrow Connector 104"/>
              <p:cNvCxnSpPr>
                <a:stCxn id="93" idx="4"/>
                <a:endCxn id="92" idx="0"/>
              </p:cNvCxnSpPr>
              <p:nvPr/>
            </p:nvCxnSpPr>
            <p:spPr bwMode="auto">
              <a:xfrm flipH="1">
                <a:off x="8043291" y="1893620"/>
                <a:ext cx="2082" cy="250140"/>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grpSp>
      </p:grpSp>
      <p:sp>
        <p:nvSpPr>
          <p:cNvPr id="512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DF2D424F-4566-40B5-82C8-2D4C364EEAD1}" type="datetime1">
              <a:rPr lang="en-US" altLang="zh-CN" sz="1000">
                <a:solidFill>
                  <a:schemeClr val="bg1"/>
                </a:solidFill>
              </a:rPr>
              <a:pPr eaLnBrk="1" hangingPunct="1"/>
              <a:t>9/11/2013</a:t>
            </a:fld>
            <a:endParaRPr lang="en-US" altLang="zh-CN" sz="1000">
              <a:solidFill>
                <a:schemeClr val="bg1"/>
              </a:solidFill>
            </a:endParaRPr>
          </a:p>
        </p:txBody>
      </p:sp>
      <p:sp>
        <p:nvSpPr>
          <p:cNvPr id="512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951FD53D-144D-4444-9907-1E188061CED5}" type="slidenum">
              <a:rPr lang="en-US" altLang="zh-CN" sz="1000">
                <a:solidFill>
                  <a:schemeClr val="bg1"/>
                </a:solidFill>
              </a:rPr>
              <a:pPr eaLnBrk="1" hangingPunct="1"/>
              <a:t>10</a:t>
            </a:fld>
            <a:endParaRPr lang="en-US" altLang="zh-CN" sz="1000">
              <a:solidFill>
                <a:schemeClr val="bg1"/>
              </a:solidFill>
            </a:endParaRPr>
          </a:p>
        </p:txBody>
      </p:sp>
      <p:grpSp>
        <p:nvGrpSpPr>
          <p:cNvPr id="56" name="Group 55"/>
          <p:cNvGrpSpPr/>
          <p:nvPr/>
        </p:nvGrpSpPr>
        <p:grpSpPr>
          <a:xfrm>
            <a:off x="5674095" y="2942550"/>
            <a:ext cx="3354681" cy="2399634"/>
            <a:chOff x="5674095" y="2942550"/>
            <a:chExt cx="3354681" cy="2399634"/>
          </a:xfrm>
        </p:grpSpPr>
        <p:grpSp>
          <p:nvGrpSpPr>
            <p:cNvPr id="54" name="Group 53"/>
            <p:cNvGrpSpPr/>
            <p:nvPr/>
          </p:nvGrpSpPr>
          <p:grpSpPr>
            <a:xfrm>
              <a:off x="5674095" y="2942550"/>
              <a:ext cx="3354681" cy="2399634"/>
              <a:chOff x="5674095" y="2942550"/>
              <a:chExt cx="3354681" cy="2399634"/>
            </a:xfrm>
          </p:grpSpPr>
          <p:grpSp>
            <p:nvGrpSpPr>
              <p:cNvPr id="49" name="Group 48"/>
              <p:cNvGrpSpPr/>
              <p:nvPr/>
            </p:nvGrpSpPr>
            <p:grpSpPr>
              <a:xfrm>
                <a:off x="6095262" y="3444870"/>
                <a:ext cx="2933514" cy="1897314"/>
                <a:chOff x="6095262" y="3444870"/>
                <a:chExt cx="2933514" cy="1897314"/>
              </a:xfrm>
            </p:grpSpPr>
            <p:sp>
              <p:nvSpPr>
                <p:cNvPr id="5125" name="Text Box 103"/>
                <p:cNvSpPr txBox="1">
                  <a:spLocks noChangeArrowheads="1"/>
                </p:cNvSpPr>
                <p:nvPr/>
              </p:nvSpPr>
              <p:spPr bwMode="auto">
                <a:xfrm>
                  <a:off x="7292051" y="3999938"/>
                  <a:ext cx="1736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r>
                    <a:rPr lang="en-US" altLang="zh-CN" b="1" dirty="0">
                      <a:ea typeface="宋体" pitchFamily="2" charset="-122"/>
                    </a:rPr>
                    <a:t>Vector </a:t>
                  </a:r>
                </a:p>
                <a:p>
                  <a:pPr eaLnBrk="1" hangingPunct="1"/>
                  <a:r>
                    <a:rPr lang="en-US" altLang="zh-CN" b="1" dirty="0">
                      <a:ea typeface="宋体" pitchFamily="2" charset="-122"/>
                    </a:rPr>
                    <a:t>Processing</a:t>
                  </a:r>
                </a:p>
              </p:txBody>
            </p:sp>
            <p:grpSp>
              <p:nvGrpSpPr>
                <p:cNvPr id="85" name="Group 84"/>
                <p:cNvGrpSpPr/>
                <p:nvPr/>
              </p:nvGrpSpPr>
              <p:grpSpPr>
                <a:xfrm>
                  <a:off x="6095262" y="3444870"/>
                  <a:ext cx="1589185" cy="1897314"/>
                  <a:chOff x="6348865" y="4192336"/>
                  <a:chExt cx="1589185" cy="1897314"/>
                </a:xfrm>
                <a:effectLst>
                  <a:outerShdw blurRad="50800" dist="38100" dir="2700000" algn="tl" rotWithShape="0">
                    <a:prstClr val="black">
                      <a:alpha val="40000"/>
                    </a:prstClr>
                  </a:outerShdw>
                </a:effectLst>
              </p:grpSpPr>
              <p:sp>
                <p:nvSpPr>
                  <p:cNvPr id="151" name="Rectangle 12"/>
                  <p:cNvSpPr>
                    <a:spLocks noChangeArrowheads="1"/>
                  </p:cNvSpPr>
                  <p:nvPr/>
                </p:nvSpPr>
                <p:spPr bwMode="auto">
                  <a:xfrm>
                    <a:off x="7057156" y="5267073"/>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err="1">
                        <a:solidFill>
                          <a:schemeClr val="bg1"/>
                        </a:solidFill>
                        <a:ea typeface="宋体" pitchFamily="2" charset="-122"/>
                      </a:rPr>
                      <a:t>C</a:t>
                    </a:r>
                    <a:r>
                      <a:rPr lang="en-GB" altLang="zh-CN" b="1" baseline="-25000" dirty="0" err="1">
                        <a:solidFill>
                          <a:schemeClr val="bg1"/>
                        </a:solidFill>
                        <a:ea typeface="宋体" pitchFamily="2" charset="-122"/>
                      </a:rPr>
                      <a:t>i</a:t>
                    </a:r>
                    <a:endParaRPr lang="en-GB" altLang="zh-CN" b="1" baseline="-25000" dirty="0">
                      <a:solidFill>
                        <a:schemeClr val="bg1"/>
                      </a:solidFill>
                      <a:ea typeface="宋体" pitchFamily="2" charset="-122"/>
                    </a:endParaRPr>
                  </a:p>
                </p:txBody>
              </p:sp>
              <p:sp>
                <p:nvSpPr>
                  <p:cNvPr id="174" name="Oval 9"/>
                  <p:cNvSpPr>
                    <a:spLocks noChangeArrowheads="1"/>
                  </p:cNvSpPr>
                  <p:nvPr/>
                </p:nvSpPr>
                <p:spPr bwMode="auto">
                  <a:xfrm>
                    <a:off x="7148235" y="4763774"/>
                    <a:ext cx="263497" cy="261144"/>
                  </a:xfrm>
                  <a:prstGeom prst="ellipse">
                    <a:avLst/>
                  </a:prstGeom>
                  <a:solidFill>
                    <a:schemeClr val="accent1"/>
                  </a:solidFill>
                  <a:ln w="25400">
                    <a:solidFill>
                      <a:schemeClr val="tx1"/>
                    </a:solidFill>
                    <a:round/>
                    <a:headEnd/>
                    <a:tailEnd/>
                  </a:ln>
                </p:spPr>
                <p:txBody>
                  <a:bodyPr wrap="none" anchor="ctr"/>
                  <a:lstStyle/>
                  <a:p>
                    <a:pPr>
                      <a:defRPr/>
                    </a:pPr>
                    <a:endParaRPr lang="en-GB" altLang="zh-CN" b="1" dirty="0">
                      <a:solidFill>
                        <a:schemeClr val="bg1"/>
                      </a:solidFill>
                      <a:ea typeface="宋体" pitchFamily="2" charset="-122"/>
                    </a:endParaRPr>
                  </a:p>
                </p:txBody>
              </p:sp>
              <p:sp>
                <p:nvSpPr>
                  <p:cNvPr id="75" name="Rectangle 74"/>
                  <p:cNvSpPr/>
                  <p:nvPr/>
                </p:nvSpPr>
                <p:spPr bwMode="auto">
                  <a:xfrm rot="2674145">
                    <a:off x="7015925" y="4865866"/>
                    <a:ext cx="244767" cy="351386"/>
                  </a:xfrm>
                  <a:prstGeom prst="rect">
                    <a:avLst/>
                  </a:prstGeom>
                  <a:solidFill>
                    <a:schemeClr val="accent1"/>
                  </a:solidFill>
                  <a:ln w="25400">
                    <a:noFill/>
                    <a:round/>
                    <a:headEnd/>
                    <a:tailEnd/>
                  </a:ln>
                </p:spPr>
                <p:txBody>
                  <a:bodyPr wrap="none" anchor="ctr"/>
                  <a:lstStyle/>
                  <a:p>
                    <a:pPr>
                      <a:defRPr/>
                    </a:pPr>
                    <a:endParaRPr lang="en-US" b="1">
                      <a:solidFill>
                        <a:schemeClr val="bg1"/>
                      </a:solidFill>
                      <a:ea typeface="宋体" pitchFamily="2" charset="-122"/>
                    </a:endParaRPr>
                  </a:p>
                </p:txBody>
              </p:sp>
              <p:cxnSp>
                <p:nvCxnSpPr>
                  <p:cNvPr id="72" name="Straight Connector 71"/>
                  <p:cNvCxnSpPr>
                    <a:stCxn id="175" idx="1"/>
                    <a:endCxn id="174" idx="1"/>
                  </p:cNvCxnSpPr>
                  <p:nvPr/>
                </p:nvCxnSpPr>
                <p:spPr bwMode="auto">
                  <a:xfrm flipV="1">
                    <a:off x="6918979" y="4802018"/>
                    <a:ext cx="267844" cy="265935"/>
                  </a:xfrm>
                  <a:prstGeom prst="line">
                    <a:avLst/>
                  </a:prstGeom>
                  <a:solidFill>
                    <a:schemeClr val="accent1"/>
                  </a:solidFill>
                  <a:ln w="25400">
                    <a:solidFill>
                      <a:schemeClr val="tx1"/>
                    </a:solidFill>
                    <a:round/>
                    <a:headEnd/>
                    <a:tailEnd/>
                  </a:ln>
                </p:spPr>
              </p:cxnSp>
              <p:cxnSp>
                <p:nvCxnSpPr>
                  <p:cNvPr id="182" name="Straight Connector 181"/>
                  <p:cNvCxnSpPr>
                    <a:stCxn id="175" idx="5"/>
                    <a:endCxn id="174" idx="5"/>
                  </p:cNvCxnSpPr>
                  <p:nvPr/>
                </p:nvCxnSpPr>
                <p:spPr bwMode="auto">
                  <a:xfrm flipV="1">
                    <a:off x="7105300" y="4986674"/>
                    <a:ext cx="267844" cy="265935"/>
                  </a:xfrm>
                  <a:prstGeom prst="line">
                    <a:avLst/>
                  </a:prstGeom>
                  <a:solidFill>
                    <a:schemeClr val="accent1"/>
                  </a:solidFill>
                  <a:ln w="25400">
                    <a:solidFill>
                      <a:schemeClr val="tx1"/>
                    </a:solidFill>
                    <a:round/>
                    <a:headEnd/>
                    <a:tailEnd/>
                  </a:ln>
                </p:spPr>
              </p:cxnSp>
              <p:sp>
                <p:nvSpPr>
                  <p:cNvPr id="175" name="Oval 9"/>
                  <p:cNvSpPr>
                    <a:spLocks noChangeArrowheads="1"/>
                  </p:cNvSpPr>
                  <p:nvPr/>
                </p:nvSpPr>
                <p:spPr bwMode="auto">
                  <a:xfrm>
                    <a:off x="6880391" y="5029709"/>
                    <a:ext cx="263497" cy="261144"/>
                  </a:xfrm>
                  <a:prstGeom prst="ellipse">
                    <a:avLst/>
                  </a:prstGeom>
                  <a:solidFill>
                    <a:schemeClr val="accent1"/>
                  </a:solidFill>
                  <a:ln w="25400">
                    <a:solidFill>
                      <a:schemeClr val="tx1"/>
                    </a:solidFill>
                    <a:round/>
                    <a:headEnd/>
                    <a:tailEnd/>
                  </a:ln>
                </p:spPr>
                <p:txBody>
                  <a:bodyPr wrap="none" anchor="ctr"/>
                  <a:lstStyle/>
                  <a:p>
                    <a:pPr>
                      <a:defRPr/>
                    </a:pPr>
                    <a:r>
                      <a:rPr lang="en-GB" altLang="zh-CN" b="1" dirty="0">
                        <a:solidFill>
                          <a:schemeClr val="bg1"/>
                        </a:solidFill>
                        <a:ea typeface="宋体" pitchFamily="2" charset="-122"/>
                      </a:rPr>
                      <a:t>+</a:t>
                    </a:r>
                  </a:p>
                </p:txBody>
              </p:sp>
              <p:sp>
                <p:nvSpPr>
                  <p:cNvPr id="149" name="Rectangle 12"/>
                  <p:cNvSpPr>
                    <a:spLocks noChangeArrowheads="1"/>
                  </p:cNvSpPr>
                  <p:nvPr/>
                </p:nvSpPr>
                <p:spPr bwMode="auto">
                  <a:xfrm>
                    <a:off x="6616709" y="4192336"/>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A</a:t>
                    </a:r>
                    <a:r>
                      <a:rPr lang="en-GB" altLang="zh-CN" b="1" baseline="-25000" dirty="0">
                        <a:solidFill>
                          <a:schemeClr val="bg1"/>
                        </a:solidFill>
                        <a:ea typeface="宋体" pitchFamily="2" charset="-122"/>
                      </a:rPr>
                      <a:t>i</a:t>
                    </a:r>
                  </a:p>
                </p:txBody>
              </p:sp>
              <p:sp>
                <p:nvSpPr>
                  <p:cNvPr id="150" name="Rectangle 12"/>
                  <p:cNvSpPr>
                    <a:spLocks noChangeArrowheads="1"/>
                  </p:cNvSpPr>
                  <p:nvPr/>
                </p:nvSpPr>
                <p:spPr bwMode="auto">
                  <a:xfrm>
                    <a:off x="7497603" y="4192336"/>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B</a:t>
                    </a:r>
                    <a:r>
                      <a:rPr lang="en-GB" altLang="zh-CN" b="1" baseline="-25000" dirty="0">
                        <a:solidFill>
                          <a:schemeClr val="bg1"/>
                        </a:solidFill>
                        <a:ea typeface="宋体" pitchFamily="2" charset="-122"/>
                      </a:rPr>
                      <a:t>i</a:t>
                    </a:r>
                  </a:p>
                </p:txBody>
              </p:sp>
              <p:cxnSp>
                <p:nvCxnSpPr>
                  <p:cNvPr id="153" name="Straight Arrow Connector 152"/>
                  <p:cNvCxnSpPr>
                    <a:stCxn id="149" idx="2"/>
                  </p:cNvCxnSpPr>
                  <p:nvPr/>
                </p:nvCxnSpPr>
                <p:spPr bwMode="auto">
                  <a:xfrm>
                    <a:off x="6836933" y="4560636"/>
                    <a:ext cx="349368"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54" name="Straight Arrow Connector 153"/>
                  <p:cNvCxnSpPr>
                    <a:stCxn id="150" idx="2"/>
                  </p:cNvCxnSpPr>
                  <p:nvPr/>
                </p:nvCxnSpPr>
                <p:spPr bwMode="auto">
                  <a:xfrm flipH="1">
                    <a:off x="7372622" y="4560636"/>
                    <a:ext cx="345205"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55" name="Straight Arrow Connector 154"/>
                  <p:cNvCxnSpPr>
                    <a:endCxn id="151" idx="0"/>
                  </p:cNvCxnSpPr>
                  <p:nvPr/>
                </p:nvCxnSpPr>
                <p:spPr bwMode="auto">
                  <a:xfrm flipH="1">
                    <a:off x="7277380" y="5067953"/>
                    <a:ext cx="2603" cy="199120"/>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35" name="Rectangle 12"/>
                  <p:cNvSpPr>
                    <a:spLocks noChangeArrowheads="1"/>
                  </p:cNvSpPr>
                  <p:nvPr/>
                </p:nvSpPr>
                <p:spPr bwMode="auto">
                  <a:xfrm>
                    <a:off x="6971470" y="5351103"/>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err="1">
                        <a:solidFill>
                          <a:schemeClr val="bg1"/>
                        </a:solidFill>
                        <a:ea typeface="宋体" pitchFamily="2" charset="-122"/>
                      </a:rPr>
                      <a:t>C</a:t>
                    </a:r>
                    <a:r>
                      <a:rPr lang="en-GB" altLang="zh-CN" b="1" baseline="-25000" dirty="0" err="1">
                        <a:solidFill>
                          <a:schemeClr val="bg1"/>
                        </a:solidFill>
                        <a:ea typeface="宋体" pitchFamily="2" charset="-122"/>
                      </a:rPr>
                      <a:t>i</a:t>
                    </a:r>
                    <a:endParaRPr lang="en-GB" altLang="zh-CN" b="1" baseline="-25000" dirty="0">
                      <a:solidFill>
                        <a:schemeClr val="bg1"/>
                      </a:solidFill>
                      <a:ea typeface="宋体" pitchFamily="2" charset="-122"/>
                    </a:endParaRPr>
                  </a:p>
                </p:txBody>
              </p:sp>
              <p:sp>
                <p:nvSpPr>
                  <p:cNvPr id="133" name="Rectangle 12"/>
                  <p:cNvSpPr>
                    <a:spLocks noChangeArrowheads="1"/>
                  </p:cNvSpPr>
                  <p:nvPr/>
                </p:nvSpPr>
                <p:spPr bwMode="auto">
                  <a:xfrm>
                    <a:off x="6531023" y="4276366"/>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A</a:t>
                    </a:r>
                    <a:r>
                      <a:rPr lang="en-GB" altLang="zh-CN" b="1" baseline="-25000" dirty="0">
                        <a:solidFill>
                          <a:schemeClr val="bg1"/>
                        </a:solidFill>
                        <a:ea typeface="宋体" pitchFamily="2" charset="-122"/>
                      </a:rPr>
                      <a:t>i</a:t>
                    </a:r>
                  </a:p>
                </p:txBody>
              </p:sp>
              <p:sp>
                <p:nvSpPr>
                  <p:cNvPr id="134" name="Rectangle 12"/>
                  <p:cNvSpPr>
                    <a:spLocks noChangeArrowheads="1"/>
                  </p:cNvSpPr>
                  <p:nvPr/>
                </p:nvSpPr>
                <p:spPr bwMode="auto">
                  <a:xfrm>
                    <a:off x="7411917" y="4276366"/>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B</a:t>
                    </a:r>
                    <a:r>
                      <a:rPr lang="en-GB" altLang="zh-CN" b="1" baseline="-25000" dirty="0">
                        <a:solidFill>
                          <a:schemeClr val="bg1"/>
                        </a:solidFill>
                        <a:ea typeface="宋体" pitchFamily="2" charset="-122"/>
                      </a:rPr>
                      <a:t>i</a:t>
                    </a:r>
                  </a:p>
                </p:txBody>
              </p:sp>
              <p:cxnSp>
                <p:nvCxnSpPr>
                  <p:cNvPr id="137" name="Straight Arrow Connector 136"/>
                  <p:cNvCxnSpPr>
                    <a:stCxn id="133" idx="2"/>
                  </p:cNvCxnSpPr>
                  <p:nvPr/>
                </p:nvCxnSpPr>
                <p:spPr bwMode="auto">
                  <a:xfrm>
                    <a:off x="6751247" y="4644666"/>
                    <a:ext cx="349368"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38" name="Straight Arrow Connector 137"/>
                  <p:cNvCxnSpPr>
                    <a:stCxn id="134" idx="2"/>
                  </p:cNvCxnSpPr>
                  <p:nvPr/>
                </p:nvCxnSpPr>
                <p:spPr bwMode="auto">
                  <a:xfrm flipH="1">
                    <a:off x="7286936" y="4644666"/>
                    <a:ext cx="345205"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39" name="Straight Arrow Connector 138"/>
                  <p:cNvCxnSpPr>
                    <a:endCxn id="135" idx="0"/>
                  </p:cNvCxnSpPr>
                  <p:nvPr/>
                </p:nvCxnSpPr>
                <p:spPr bwMode="auto">
                  <a:xfrm>
                    <a:off x="7191693" y="5160281"/>
                    <a:ext cx="1" cy="190822"/>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43" name="Rectangle 12"/>
                  <p:cNvSpPr>
                    <a:spLocks noChangeArrowheads="1"/>
                  </p:cNvSpPr>
                  <p:nvPr/>
                </p:nvSpPr>
                <p:spPr bwMode="auto">
                  <a:xfrm>
                    <a:off x="6880391" y="5449079"/>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err="1">
                        <a:solidFill>
                          <a:schemeClr val="bg1"/>
                        </a:solidFill>
                        <a:ea typeface="宋体" pitchFamily="2" charset="-122"/>
                      </a:rPr>
                      <a:t>C</a:t>
                    </a:r>
                    <a:r>
                      <a:rPr lang="en-GB" altLang="zh-CN" b="1" baseline="-25000" dirty="0" err="1">
                        <a:solidFill>
                          <a:schemeClr val="bg1"/>
                        </a:solidFill>
                        <a:ea typeface="宋体" pitchFamily="2" charset="-122"/>
                      </a:rPr>
                      <a:t>i</a:t>
                    </a:r>
                    <a:endParaRPr lang="en-GB" altLang="zh-CN" b="1" baseline="-25000" dirty="0">
                      <a:solidFill>
                        <a:schemeClr val="bg1"/>
                      </a:solidFill>
                      <a:ea typeface="宋体" pitchFamily="2" charset="-122"/>
                    </a:endParaRPr>
                  </a:p>
                </p:txBody>
              </p:sp>
              <p:sp>
                <p:nvSpPr>
                  <p:cNvPr id="141" name="Rectangle 12"/>
                  <p:cNvSpPr>
                    <a:spLocks noChangeArrowheads="1"/>
                  </p:cNvSpPr>
                  <p:nvPr/>
                </p:nvSpPr>
                <p:spPr bwMode="auto">
                  <a:xfrm>
                    <a:off x="6439944" y="4374342"/>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A</a:t>
                    </a:r>
                    <a:r>
                      <a:rPr lang="en-GB" altLang="zh-CN" b="1" baseline="-25000" dirty="0">
                        <a:solidFill>
                          <a:schemeClr val="bg1"/>
                        </a:solidFill>
                        <a:ea typeface="宋体" pitchFamily="2" charset="-122"/>
                      </a:rPr>
                      <a:t>i</a:t>
                    </a:r>
                  </a:p>
                </p:txBody>
              </p:sp>
              <p:sp>
                <p:nvSpPr>
                  <p:cNvPr id="142" name="Rectangle 12"/>
                  <p:cNvSpPr>
                    <a:spLocks noChangeArrowheads="1"/>
                  </p:cNvSpPr>
                  <p:nvPr/>
                </p:nvSpPr>
                <p:spPr bwMode="auto">
                  <a:xfrm>
                    <a:off x="7320838" y="4374342"/>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B</a:t>
                    </a:r>
                    <a:r>
                      <a:rPr lang="en-GB" altLang="zh-CN" b="1" baseline="-25000" dirty="0">
                        <a:solidFill>
                          <a:schemeClr val="bg1"/>
                        </a:solidFill>
                        <a:ea typeface="宋体" pitchFamily="2" charset="-122"/>
                      </a:rPr>
                      <a:t>i</a:t>
                    </a:r>
                  </a:p>
                </p:txBody>
              </p:sp>
              <p:cxnSp>
                <p:nvCxnSpPr>
                  <p:cNvPr id="145" name="Straight Arrow Connector 144"/>
                  <p:cNvCxnSpPr>
                    <a:stCxn id="141" idx="2"/>
                  </p:cNvCxnSpPr>
                  <p:nvPr/>
                </p:nvCxnSpPr>
                <p:spPr bwMode="auto">
                  <a:xfrm>
                    <a:off x="6660168" y="4742642"/>
                    <a:ext cx="349368"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46" name="Straight Arrow Connector 145"/>
                  <p:cNvCxnSpPr>
                    <a:stCxn id="142" idx="2"/>
                  </p:cNvCxnSpPr>
                  <p:nvPr/>
                </p:nvCxnSpPr>
                <p:spPr bwMode="auto">
                  <a:xfrm flipH="1">
                    <a:off x="7195857" y="4742642"/>
                    <a:ext cx="345205"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47" name="Straight Arrow Connector 146"/>
                  <p:cNvCxnSpPr>
                    <a:endCxn id="143" idx="0"/>
                  </p:cNvCxnSpPr>
                  <p:nvPr/>
                </p:nvCxnSpPr>
                <p:spPr bwMode="auto">
                  <a:xfrm flipH="1">
                    <a:off x="7100615" y="5244197"/>
                    <a:ext cx="4685" cy="204882"/>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59" name="Rectangle 12"/>
                  <p:cNvSpPr>
                    <a:spLocks noChangeArrowheads="1"/>
                  </p:cNvSpPr>
                  <p:nvPr/>
                </p:nvSpPr>
                <p:spPr bwMode="auto">
                  <a:xfrm>
                    <a:off x="6789312" y="5533008"/>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err="1">
                        <a:solidFill>
                          <a:schemeClr val="bg1"/>
                        </a:solidFill>
                        <a:ea typeface="宋体" pitchFamily="2" charset="-122"/>
                      </a:rPr>
                      <a:t>C</a:t>
                    </a:r>
                    <a:r>
                      <a:rPr lang="en-GB" altLang="zh-CN" b="1" baseline="-25000" dirty="0" err="1">
                        <a:solidFill>
                          <a:schemeClr val="bg1"/>
                        </a:solidFill>
                        <a:ea typeface="宋体" pitchFamily="2" charset="-122"/>
                      </a:rPr>
                      <a:t>i</a:t>
                    </a:r>
                    <a:endParaRPr lang="en-GB" altLang="zh-CN" b="1" baseline="-25000" dirty="0">
                      <a:solidFill>
                        <a:schemeClr val="bg1"/>
                      </a:solidFill>
                      <a:ea typeface="宋体" pitchFamily="2" charset="-122"/>
                    </a:endParaRPr>
                  </a:p>
                </p:txBody>
              </p:sp>
              <p:sp>
                <p:nvSpPr>
                  <p:cNvPr id="157" name="Rectangle 12"/>
                  <p:cNvSpPr>
                    <a:spLocks noChangeArrowheads="1"/>
                  </p:cNvSpPr>
                  <p:nvPr/>
                </p:nvSpPr>
                <p:spPr bwMode="auto">
                  <a:xfrm>
                    <a:off x="6348865" y="4458271"/>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A</a:t>
                    </a:r>
                    <a:r>
                      <a:rPr lang="en-GB" altLang="zh-CN" b="1" baseline="-25000" dirty="0">
                        <a:solidFill>
                          <a:schemeClr val="bg1"/>
                        </a:solidFill>
                        <a:ea typeface="宋体" pitchFamily="2" charset="-122"/>
                      </a:rPr>
                      <a:t>i</a:t>
                    </a:r>
                  </a:p>
                </p:txBody>
              </p:sp>
              <p:sp>
                <p:nvSpPr>
                  <p:cNvPr id="158" name="Rectangle 12"/>
                  <p:cNvSpPr>
                    <a:spLocks noChangeArrowheads="1"/>
                  </p:cNvSpPr>
                  <p:nvPr/>
                </p:nvSpPr>
                <p:spPr bwMode="auto">
                  <a:xfrm>
                    <a:off x="7229759" y="4458271"/>
                    <a:ext cx="440447" cy="368300"/>
                  </a:xfrm>
                  <a:prstGeom prst="rect">
                    <a:avLst/>
                  </a:prstGeom>
                  <a:solidFill>
                    <a:schemeClr val="accent1"/>
                  </a:solidFill>
                  <a:ln w="25400">
                    <a:solidFill>
                      <a:schemeClr val="tx1"/>
                    </a:solidFill>
                    <a:miter lim="800000"/>
                    <a:headEnd/>
                    <a:tailEnd/>
                  </a:ln>
                </p:spPr>
                <p:txBody>
                  <a:bodyPr wrap="none" anchor="ctr"/>
                  <a:lstStyle/>
                  <a:p>
                    <a:pPr>
                      <a:defRPr/>
                    </a:pPr>
                    <a:r>
                      <a:rPr lang="en-GB" altLang="zh-CN" b="1" dirty="0">
                        <a:solidFill>
                          <a:schemeClr val="bg1"/>
                        </a:solidFill>
                        <a:ea typeface="宋体" pitchFamily="2" charset="-122"/>
                      </a:rPr>
                      <a:t>B</a:t>
                    </a:r>
                    <a:r>
                      <a:rPr lang="en-GB" altLang="zh-CN" b="1" baseline="-25000" dirty="0">
                        <a:solidFill>
                          <a:schemeClr val="bg1"/>
                        </a:solidFill>
                        <a:ea typeface="宋体" pitchFamily="2" charset="-122"/>
                      </a:rPr>
                      <a:t>i</a:t>
                    </a:r>
                  </a:p>
                </p:txBody>
              </p:sp>
              <p:cxnSp>
                <p:nvCxnSpPr>
                  <p:cNvPr id="161" name="Straight Arrow Connector 160"/>
                  <p:cNvCxnSpPr>
                    <a:stCxn id="157" idx="2"/>
                  </p:cNvCxnSpPr>
                  <p:nvPr/>
                </p:nvCxnSpPr>
                <p:spPr bwMode="auto">
                  <a:xfrm>
                    <a:off x="6569089" y="4826571"/>
                    <a:ext cx="349368"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62" name="Straight Arrow Connector 161"/>
                  <p:cNvCxnSpPr>
                    <a:stCxn id="158" idx="2"/>
                  </p:cNvCxnSpPr>
                  <p:nvPr/>
                </p:nvCxnSpPr>
                <p:spPr bwMode="auto">
                  <a:xfrm flipH="1">
                    <a:off x="7104778" y="4826571"/>
                    <a:ext cx="345205" cy="233397"/>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63" name="Straight Arrow Connector 162"/>
                  <p:cNvCxnSpPr>
                    <a:endCxn id="159" idx="0"/>
                  </p:cNvCxnSpPr>
                  <p:nvPr/>
                </p:nvCxnSpPr>
                <p:spPr bwMode="auto">
                  <a:xfrm flipH="1">
                    <a:off x="7009536" y="5282868"/>
                    <a:ext cx="2082" cy="250140"/>
                  </a:xfrm>
                  <a:prstGeom prst="straightConnector1">
                    <a:avLst/>
                  </a:prstGeom>
                  <a:ln w="28575">
                    <a:solidFill>
                      <a:schemeClr val="accent4"/>
                    </a:solidFill>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166" name="Straight Arrow Connector 165"/>
                  <p:cNvCxnSpPr/>
                  <p:nvPr/>
                </p:nvCxnSpPr>
                <p:spPr bwMode="auto">
                  <a:xfrm flipH="1">
                    <a:off x="7279464" y="5678487"/>
                    <a:ext cx="352676" cy="330913"/>
                  </a:xfrm>
                  <a:prstGeom prst="straightConnector1">
                    <a:avLst/>
                  </a:prstGeom>
                  <a:ln w="28575">
                    <a:solidFill>
                      <a:schemeClr val="accent4"/>
                    </a:solidFill>
                    <a:headEnd type="arrow" w="med" len="med"/>
                    <a:tailEnd type="arrow"/>
                  </a:ln>
                </p:spPr>
                <p:style>
                  <a:lnRef idx="1">
                    <a:schemeClr val="accent4"/>
                  </a:lnRef>
                  <a:fillRef idx="0">
                    <a:schemeClr val="accent4"/>
                  </a:fillRef>
                  <a:effectRef idx="0">
                    <a:schemeClr val="accent4"/>
                  </a:effectRef>
                  <a:fontRef idx="minor">
                    <a:schemeClr val="tx1"/>
                  </a:fontRef>
                </p:style>
              </p:cxnSp>
              <p:sp>
                <p:nvSpPr>
                  <p:cNvPr id="65" name="Rectangle 64"/>
                  <p:cNvSpPr/>
                  <p:nvPr/>
                </p:nvSpPr>
                <p:spPr>
                  <a:xfrm>
                    <a:off x="7459507" y="5781873"/>
                    <a:ext cx="407483" cy="307777"/>
                  </a:xfrm>
                  <a:prstGeom prst="rect">
                    <a:avLst/>
                  </a:prstGeom>
                </p:spPr>
                <p:txBody>
                  <a:bodyPr wrap="none">
                    <a:spAutoFit/>
                  </a:bodyPr>
                  <a:lstStyle/>
                  <a:p>
                    <a:pPr>
                      <a:defRPr/>
                    </a:pPr>
                    <a:r>
                      <a:rPr lang="en-US" altLang="zh-CN" sz="1400" dirty="0"/>
                      <a:t>VL</a:t>
                    </a:r>
                    <a:endParaRPr lang="en-US" sz="1400" dirty="0"/>
                  </a:p>
                </p:txBody>
              </p:sp>
            </p:grpSp>
          </p:grpSp>
          <p:sp>
            <p:nvSpPr>
              <p:cNvPr id="51" name="Rectangle 50"/>
              <p:cNvSpPr/>
              <p:nvPr/>
            </p:nvSpPr>
            <p:spPr>
              <a:xfrm rot="18554466">
                <a:off x="5449899" y="3166746"/>
                <a:ext cx="756169" cy="307777"/>
              </a:xfrm>
              <a:prstGeom prst="rect">
                <a:avLst/>
              </a:prstGeom>
            </p:spPr>
            <p:txBody>
              <a:bodyPr wrap="none">
                <a:spAutoFit/>
              </a:bodyPr>
              <a:lstStyle/>
              <a:p>
                <a:pPr>
                  <a:defRPr/>
                </a:pPr>
                <a:r>
                  <a:rPr lang="en-US" altLang="zh-CN" sz="1400" dirty="0" smtClean="0"/>
                  <a:t>Vector</a:t>
                </a:r>
                <a:endParaRPr lang="en-US" sz="1400" dirty="0"/>
              </a:p>
            </p:txBody>
          </p:sp>
        </p:grpSp>
        <p:sp>
          <p:nvSpPr>
            <p:cNvPr id="53" name="Left Brace 52"/>
            <p:cNvSpPr/>
            <p:nvPr/>
          </p:nvSpPr>
          <p:spPr bwMode="auto">
            <a:xfrm rot="2211757">
              <a:off x="5898413" y="3152425"/>
              <a:ext cx="393700" cy="752951"/>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  </a:t>
              </a: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2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Problems Defining Alignment</a:t>
            </a:r>
          </a:p>
        </p:txBody>
      </p:sp>
      <p:sp>
        <p:nvSpPr>
          <p:cNvPr id="81923"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102870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buFont typeface="Arial" charset="0"/>
              <a:buChar char="•"/>
            </a:pPr>
            <a:endParaRPr lang="en-US" altLang="zh-CN" sz="1600">
              <a:ea typeface="MS PGothic" pitchFamily="34" charset="-128"/>
            </a:endParaRPr>
          </a:p>
          <a:p>
            <a:pPr algn="l" eaLnBrk="1" hangingPunct="1">
              <a:spcBef>
                <a:spcPct val="20000"/>
              </a:spcBef>
              <a:buFont typeface="Arial" charset="0"/>
              <a:buChar char="•"/>
            </a:pPr>
            <a:endParaRPr lang="en-US" altLang="zh-CN" sz="1600">
              <a:ea typeface="MS PGothic" pitchFamily="34" charset="-128"/>
            </a:endParaRPr>
          </a:p>
          <a:p>
            <a:pPr algn="l" eaLnBrk="1" hangingPunct="1">
              <a:spcBef>
                <a:spcPct val="20000"/>
              </a:spcBef>
              <a:buFont typeface="Arial" charset="0"/>
              <a:buChar char="•"/>
            </a:pPr>
            <a:endParaRPr lang="en-US" altLang="zh-CN" sz="1600">
              <a:ea typeface="MS PGothic" pitchFamily="34" charset="-128"/>
            </a:endParaRPr>
          </a:p>
          <a:p>
            <a:pPr algn="l" eaLnBrk="1" hangingPunct="1">
              <a:spcBef>
                <a:spcPct val="20000"/>
              </a:spcBef>
              <a:buFont typeface="Arial" charset="0"/>
              <a:buChar char="•"/>
            </a:pPr>
            <a:endParaRPr lang="en-US" altLang="zh-CN" sz="1600">
              <a:ea typeface="MS PGothic" pitchFamily="34" charset="-128"/>
            </a:endParaRPr>
          </a:p>
          <a:p>
            <a:pPr algn="l" eaLnBrk="1" hangingPunct="1">
              <a:spcBef>
                <a:spcPct val="20000"/>
              </a:spcBef>
              <a:buFont typeface="Arial" charset="0"/>
              <a:buChar char="•"/>
            </a:pPr>
            <a:endParaRPr lang="en-US" altLang="zh-CN" sz="1600">
              <a:ea typeface="MS PGothic" pitchFamily="34" charset="-128"/>
            </a:endParaRPr>
          </a:p>
          <a:p>
            <a:pPr algn="l" eaLnBrk="1" hangingPunct="1">
              <a:spcBef>
                <a:spcPct val="20000"/>
              </a:spcBef>
              <a:buFont typeface="Arial" charset="0"/>
              <a:buChar char="•"/>
            </a:pPr>
            <a:endParaRPr lang="en-US" altLang="zh-CN" sz="1600">
              <a:ea typeface="MS PGothic" pitchFamily="34" charset="-128"/>
            </a:endParaRPr>
          </a:p>
          <a:p>
            <a:pPr algn="l" eaLnBrk="1" hangingPunct="1">
              <a:spcBef>
                <a:spcPct val="20000"/>
              </a:spcBef>
              <a:buFont typeface="Arial" charset="0"/>
              <a:buChar char="•"/>
            </a:pPr>
            <a:endParaRPr lang="en-US" altLang="zh-CN" sz="1600">
              <a:ea typeface="MS PGothic" pitchFamily="34" charset="-128"/>
            </a:endParaRPr>
          </a:p>
          <a:p>
            <a:pPr algn="l" eaLnBrk="1" hangingPunct="1">
              <a:spcBef>
                <a:spcPct val="20000"/>
              </a:spcBef>
              <a:buFont typeface="Arial" charset="0"/>
              <a:buChar char="•"/>
            </a:pPr>
            <a:endParaRPr lang="en-US" altLang="zh-CN" sz="1600">
              <a:ea typeface="MS PGothic" pitchFamily="34" charset="-128"/>
            </a:endParaRPr>
          </a:p>
          <a:p>
            <a:pPr algn="l" eaLnBrk="1" hangingPunct="1">
              <a:spcBef>
                <a:spcPct val="20000"/>
              </a:spcBef>
              <a:buFont typeface="Arial" charset="0"/>
              <a:buChar char="•"/>
            </a:pPr>
            <a:endParaRPr lang="en-US" altLang="zh-CN" sz="1600">
              <a:ea typeface="MS PGothic" pitchFamily="34" charset="-128"/>
            </a:endParaRPr>
          </a:p>
          <a:p>
            <a:pPr algn="l" eaLnBrk="1" hangingPunct="1">
              <a:spcBef>
                <a:spcPct val="20000"/>
              </a:spcBef>
              <a:buFont typeface="Verdana" pitchFamily="34" charset="0"/>
              <a:buChar char="●"/>
            </a:pPr>
            <a:r>
              <a:rPr lang="en-US" altLang="zh-CN" sz="1600">
                <a:ea typeface="MS PGothic" pitchFamily="34" charset="-128"/>
              </a:rPr>
              <a:t>Let’s assume </a:t>
            </a:r>
            <a:r>
              <a:rPr lang="en-US" altLang="zh-CN" sz="1600" b="1">
                <a:latin typeface="Courier New" pitchFamily="49" charset="0"/>
                <a:ea typeface="MS PGothic" pitchFamily="34" charset="-128"/>
                <a:cs typeface="Courier New" pitchFamily="49" charset="0"/>
              </a:rPr>
              <a:t>a</a:t>
            </a:r>
            <a:r>
              <a:rPr lang="en-US" altLang="zh-CN" sz="1600">
                <a:ea typeface="MS PGothic" pitchFamily="34" charset="-128"/>
              </a:rPr>
              <a:t>, </a:t>
            </a:r>
            <a:r>
              <a:rPr lang="en-US" altLang="zh-CN" sz="1600" b="1">
                <a:latin typeface="Courier New" pitchFamily="49" charset="0"/>
                <a:ea typeface="MS PGothic" pitchFamily="34" charset="-128"/>
              </a:rPr>
              <a:t>b</a:t>
            </a:r>
            <a:r>
              <a:rPr lang="en-US" altLang="zh-CN" sz="1600">
                <a:ea typeface="MS PGothic" pitchFamily="34" charset="-128"/>
              </a:rPr>
              <a:t> and </a:t>
            </a:r>
            <a:r>
              <a:rPr lang="en-US" altLang="zh-CN" sz="1600" b="1">
                <a:latin typeface="Courier New" pitchFamily="49" charset="0"/>
                <a:ea typeface="MS PGothic" pitchFamily="34" charset="-128"/>
              </a:rPr>
              <a:t>c</a:t>
            </a:r>
            <a:r>
              <a:rPr lang="en-US" altLang="zh-CN" sz="1600">
                <a:ea typeface="MS PGothic" pitchFamily="34" charset="-128"/>
              </a:rPr>
              <a:t> are be declared 16 byte aligned in calling routine</a:t>
            </a:r>
          </a:p>
          <a:p>
            <a:pPr algn="l" eaLnBrk="1" hangingPunct="1">
              <a:spcBef>
                <a:spcPct val="20000"/>
              </a:spcBef>
              <a:buFont typeface="Verdana" pitchFamily="34" charset="0"/>
              <a:buChar char="●"/>
            </a:pPr>
            <a:r>
              <a:rPr lang="en-US" altLang="zh-CN" sz="1600" b="1">
                <a:ea typeface="MS PGothic" pitchFamily="34" charset="-128"/>
              </a:rPr>
              <a:t>Question:</a:t>
            </a:r>
            <a:r>
              <a:rPr lang="en-US" altLang="zh-CN" sz="1600">
                <a:ea typeface="MS PGothic" pitchFamily="34" charset="-128"/>
              </a:rPr>
              <a:t> Would this be correct when compiled for Intel® SSE2?</a:t>
            </a:r>
          </a:p>
          <a:p>
            <a:pPr algn="l" eaLnBrk="1" hangingPunct="1">
              <a:spcBef>
                <a:spcPct val="20000"/>
              </a:spcBef>
              <a:buFont typeface="Verdana" pitchFamily="34" charset="0"/>
              <a:buChar char="●"/>
            </a:pPr>
            <a:r>
              <a:rPr lang="en-US" altLang="zh-CN" sz="1600" b="1">
                <a:ea typeface="MS PGothic" pitchFamily="34" charset="-128"/>
              </a:rPr>
              <a:t>Answer:</a:t>
            </a:r>
            <a:r>
              <a:rPr lang="en-US" altLang="zh-CN" sz="1600">
                <a:ea typeface="MS PGothic" pitchFamily="34" charset="-128"/>
              </a:rPr>
              <a:t> It depends on </a:t>
            </a:r>
            <a:r>
              <a:rPr lang="en-US" altLang="zh-CN" sz="1600" b="1">
                <a:latin typeface="Courier New" pitchFamily="49" charset="0"/>
                <a:ea typeface="MS PGothic" pitchFamily="34" charset="-128"/>
              </a:rPr>
              <a:t>COLWIDTH</a:t>
            </a:r>
            <a:r>
              <a:rPr lang="en-US" altLang="zh-CN" sz="1600">
                <a:ea typeface="MS PGothic" pitchFamily="34" charset="-128"/>
              </a:rPr>
              <a:t>!</a:t>
            </a:r>
          </a:p>
          <a:p>
            <a:pPr lvl="1" algn="l" eaLnBrk="1" hangingPunct="1">
              <a:spcBef>
                <a:spcPct val="20000"/>
              </a:spcBef>
              <a:buFontTx/>
              <a:buChar char="-"/>
            </a:pPr>
            <a:r>
              <a:rPr lang="en-US" altLang="zh-CN" sz="1600">
                <a:ea typeface="MS PGothic" pitchFamily="34" charset="-128"/>
              </a:rPr>
              <a:t>In case </a:t>
            </a:r>
            <a:r>
              <a:rPr lang="en-US" altLang="zh-CN" sz="1600" b="1">
                <a:latin typeface="Courier New" pitchFamily="49" charset="0"/>
                <a:ea typeface="MS PGothic" pitchFamily="34" charset="-128"/>
              </a:rPr>
              <a:t>COLWIDTH</a:t>
            </a:r>
            <a:r>
              <a:rPr lang="en-US" altLang="zh-CN" sz="1600">
                <a:ea typeface="MS PGothic" pitchFamily="34" charset="-128"/>
              </a:rPr>
              <a:t> is even: Yes</a:t>
            </a:r>
          </a:p>
          <a:p>
            <a:pPr lvl="1" algn="l" eaLnBrk="1" hangingPunct="1">
              <a:spcBef>
                <a:spcPct val="20000"/>
              </a:spcBef>
              <a:buFontTx/>
              <a:buChar char="-"/>
            </a:pPr>
            <a:r>
              <a:rPr lang="en-US" altLang="zh-CN" sz="1600">
                <a:ea typeface="MS PGothic" pitchFamily="34" charset="-128"/>
              </a:rPr>
              <a:t>In case </a:t>
            </a:r>
            <a:r>
              <a:rPr lang="en-US" altLang="zh-CN" sz="1600" b="1">
                <a:latin typeface="Courier New" pitchFamily="49" charset="0"/>
                <a:ea typeface="MS PGothic" pitchFamily="34" charset="-128"/>
              </a:rPr>
              <a:t>COLWIDTH</a:t>
            </a:r>
            <a:r>
              <a:rPr lang="en-US" altLang="zh-CN" sz="1600">
                <a:ea typeface="MS PGothic" pitchFamily="34" charset="-128"/>
              </a:rPr>
              <a:t> is odd: No, vectorized code would fail by alignment error after first row!</a:t>
            </a:r>
          </a:p>
          <a:p>
            <a:pPr algn="l" eaLnBrk="1" hangingPunct="1">
              <a:spcBef>
                <a:spcPct val="20000"/>
              </a:spcBef>
              <a:buFont typeface="Verdana" pitchFamily="34" charset="0"/>
              <a:buChar char="●"/>
            </a:pPr>
            <a:r>
              <a:rPr lang="en-US" altLang="zh-CN" sz="1600" b="1">
                <a:ea typeface="MS PGothic" pitchFamily="34" charset="-128"/>
              </a:rPr>
              <a:t>Solution:</a:t>
            </a:r>
            <a:r>
              <a:rPr lang="en-US" altLang="zh-CN" sz="1600">
                <a:ea typeface="MS PGothic" pitchFamily="34" charset="-128"/>
              </a:rPr>
              <a:t/>
            </a:r>
            <a:br>
              <a:rPr lang="en-US" altLang="zh-CN" sz="1600">
                <a:ea typeface="MS PGothic" pitchFamily="34" charset="-128"/>
              </a:rPr>
            </a:br>
            <a:r>
              <a:rPr lang="en-US" altLang="zh-CN" sz="1600">
                <a:ea typeface="MS PGothic" pitchFamily="34" charset="-128"/>
              </a:rPr>
              <a:t>Instead of pragma use </a:t>
            </a:r>
            <a:r>
              <a:rPr lang="en-US" altLang="zh-CN" sz="1600" b="1">
                <a:solidFill>
                  <a:srgbClr val="C00000"/>
                </a:solidFill>
                <a:latin typeface="Courier New" pitchFamily="49" charset="0"/>
                <a:ea typeface="MS PGothic" pitchFamily="34" charset="-128"/>
              </a:rPr>
              <a:t>__assume_aligned(&lt;array&gt;, base)</a:t>
            </a:r>
            <a:r>
              <a:rPr lang="en-US" altLang="zh-CN" sz="1600">
                <a:ea typeface="MS PGothic" pitchFamily="34" charset="-128"/>
              </a:rPr>
              <a:t> here as this refers to the start address only. It wouldn’t allow vectorization, nevertheless!</a:t>
            </a:r>
          </a:p>
        </p:txBody>
      </p:sp>
      <p:sp>
        <p:nvSpPr>
          <p:cNvPr id="4" name="Text Box 73"/>
          <p:cNvSpPr txBox="1">
            <a:spLocks noChangeArrowheads="1"/>
          </p:cNvSpPr>
          <p:nvPr/>
        </p:nvSpPr>
        <p:spPr bwMode="auto">
          <a:xfrm>
            <a:off x="1060450" y="1047750"/>
            <a:ext cx="6945313" cy="2246313"/>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a:latin typeface="Courier New" pitchFamily="49" charset="0"/>
                <a:cs typeface="Courier New" pitchFamily="49" charset="0"/>
              </a:rPr>
              <a:t>void </a:t>
            </a:r>
            <a:r>
              <a:rPr lang="en-US" sz="1400" b="1" dirty="0" err="1">
                <a:latin typeface="Courier New" pitchFamily="49" charset="0"/>
                <a:cs typeface="Courier New" pitchFamily="49" charset="0"/>
              </a:rPr>
              <a:t>matvec</a:t>
            </a:r>
            <a:r>
              <a:rPr lang="en-US" sz="1400" b="1" dirty="0">
                <a:latin typeface="Courier New" pitchFamily="49" charset="0"/>
                <a:cs typeface="Courier New" pitchFamily="49" charset="0"/>
              </a:rPr>
              <a:t>(double a[][COLWIDTH], double b[], double </a:t>
            </a:r>
            <a:r>
              <a:rPr lang="en-US" sz="1400" b="1" dirty="0" smtClean="0">
                <a:latin typeface="Courier New" pitchFamily="49" charset="0"/>
                <a:cs typeface="Courier New" pitchFamily="49" charset="0"/>
              </a:rPr>
              <a:t>c[])</a:t>
            </a:r>
            <a:endParaRPr lang="en-US" sz="1400" b="1" dirty="0">
              <a:latin typeface="Courier New" pitchFamily="49" charset="0"/>
              <a:cs typeface="Courier New" pitchFamily="49" charset="0"/>
            </a:endParaRPr>
          </a:p>
          <a:p>
            <a:pPr algn="l">
              <a:defRPr/>
            </a:pPr>
            <a:r>
              <a:rPr lang="en-US" sz="1400" b="1" dirty="0">
                <a:latin typeface="Courier New" pitchFamily="49" charset="0"/>
                <a:cs typeface="Courier New" pitchFamily="49" charset="0"/>
              </a:rPr>
              <a:t>{</a:t>
            </a:r>
          </a:p>
          <a:p>
            <a:pPr algn="l">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i, j;</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for(i </a:t>
            </a:r>
            <a:r>
              <a:rPr lang="en-US" sz="1400" b="1" dirty="0">
                <a:latin typeface="Courier New" pitchFamily="49" charset="0"/>
                <a:cs typeface="Courier New" pitchFamily="49" charset="0"/>
              </a:rPr>
              <a:t>= 0; i &lt; size1; i++) {</a:t>
            </a:r>
          </a:p>
          <a:p>
            <a:pPr algn="l">
              <a:defRPr/>
            </a:pPr>
            <a:r>
              <a:rPr lang="en-US" sz="1400" b="1" dirty="0">
                <a:latin typeface="Courier New" pitchFamily="49" charset="0"/>
                <a:cs typeface="Courier New" pitchFamily="49" charset="0"/>
              </a:rPr>
              <a:t>    b[i] = 0;</a:t>
            </a:r>
          </a:p>
          <a:p>
            <a:pPr algn="l">
              <a:defRPr/>
            </a:pPr>
            <a:r>
              <a:rPr lang="en-US" sz="1400" b="1" dirty="0" smtClean="0">
                <a:solidFill>
                  <a:srgbClr val="C00000"/>
                </a:solidFill>
                <a:latin typeface="Courier New" pitchFamily="49" charset="0"/>
                <a:cs typeface="Courier New" pitchFamily="49" charset="0"/>
              </a:rPr>
              <a:t>#</a:t>
            </a:r>
            <a:r>
              <a:rPr lang="en-US" sz="1400" b="1" dirty="0">
                <a:solidFill>
                  <a:srgbClr val="C00000"/>
                </a:solidFill>
                <a:latin typeface="Courier New" pitchFamily="49" charset="0"/>
                <a:cs typeface="Courier New" pitchFamily="49" charset="0"/>
              </a:rPr>
              <a:t>pragma vector aligned</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for(j </a:t>
            </a:r>
            <a:r>
              <a:rPr lang="en-US" sz="1400" b="1" dirty="0">
                <a:latin typeface="Courier New" pitchFamily="49" charset="0"/>
                <a:cs typeface="Courier New" pitchFamily="49" charset="0"/>
              </a:rPr>
              <a:t>= 0</a:t>
            </a:r>
            <a:r>
              <a:rPr lang="en-US" sz="1400" b="1" dirty="0" smtClean="0">
                <a:latin typeface="Courier New" pitchFamily="49" charset="0"/>
                <a:cs typeface="Courier New" pitchFamily="49" charset="0"/>
              </a:rPr>
              <a:t>; j </a:t>
            </a:r>
            <a:r>
              <a:rPr lang="en-US" sz="1400" b="1" dirty="0">
                <a:latin typeface="Courier New" pitchFamily="49" charset="0"/>
                <a:cs typeface="Courier New" pitchFamily="49" charset="0"/>
              </a:rPr>
              <a:t>&lt; size2; </a:t>
            </a:r>
            <a:r>
              <a:rPr lang="en-US" sz="1400" b="1" dirty="0" smtClean="0">
                <a:latin typeface="Courier New" pitchFamily="49" charset="0"/>
                <a:cs typeface="Courier New" pitchFamily="49" charset="0"/>
              </a:rPr>
              <a:t>j</a:t>
            </a:r>
            <a:r>
              <a:rPr lang="en-US" sz="1400" b="1" dirty="0">
                <a:latin typeface="Courier New" pitchFamily="49" charset="0"/>
                <a:cs typeface="Courier New" pitchFamily="49" charset="0"/>
              </a:rPr>
              <a:t>++)</a:t>
            </a:r>
          </a:p>
          <a:p>
            <a:pPr algn="l">
              <a:defRPr/>
            </a:pPr>
            <a:r>
              <a:rPr lang="en-US" sz="1400" b="1" dirty="0">
                <a:latin typeface="Courier New" pitchFamily="49" charset="0"/>
                <a:cs typeface="Courier New" pitchFamily="49" charset="0"/>
              </a:rPr>
              <a:t>      b[i] += a[i][j] * </a:t>
            </a:r>
            <a:r>
              <a:rPr lang="en-US" sz="1400" b="1" dirty="0" smtClean="0">
                <a:latin typeface="Courier New" pitchFamily="49" charset="0"/>
                <a:cs typeface="Courier New" pitchFamily="49" charset="0"/>
              </a:rPr>
              <a:t>c[j</a:t>
            </a:r>
            <a:r>
              <a:rPr lang="en-US" sz="1400" b="1" dirty="0">
                <a:latin typeface="Courier New" pitchFamily="49" charset="0"/>
                <a:cs typeface="Courier New" pitchFamily="49" charset="0"/>
              </a:rPr>
              <a:t>];</a:t>
            </a:r>
          </a:p>
          <a:p>
            <a:pPr algn="l">
              <a:defRPr/>
            </a:pPr>
            <a:r>
              <a:rPr lang="en-US" sz="1400" b="1" dirty="0">
                <a:latin typeface="Courier New" pitchFamily="49" charset="0"/>
                <a:cs typeface="Courier New" pitchFamily="49" charset="0"/>
              </a:rPr>
              <a:t>  }</a:t>
            </a:r>
          </a:p>
          <a:p>
            <a:pPr algn="l">
              <a:defRPr/>
            </a:pP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81925"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9C31C19B-4432-4B80-87B7-0DEEEAD89DEA}" type="datetime1">
              <a:rPr lang="en-US" altLang="zh-CN" sz="1000">
                <a:solidFill>
                  <a:schemeClr val="bg1"/>
                </a:solidFill>
              </a:rPr>
              <a:pPr eaLnBrk="1" hangingPunct="1"/>
              <a:t>9/11/2013</a:t>
            </a:fld>
            <a:endParaRPr lang="en-US" altLang="zh-CN" sz="1000">
              <a:solidFill>
                <a:schemeClr val="bg1"/>
              </a:solidFill>
            </a:endParaRPr>
          </a:p>
        </p:txBody>
      </p:sp>
      <p:sp>
        <p:nvSpPr>
          <p:cNvPr id="81926"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E2FE924D-A017-4F98-8C1F-063C92F84F2D}" type="slidenum">
              <a:rPr lang="en-US" altLang="zh-CN" sz="1000">
                <a:solidFill>
                  <a:schemeClr val="bg1"/>
                </a:solidFill>
              </a:rPr>
              <a:pPr eaLnBrk="1" hangingPunct="1"/>
              <a:t>100</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Alignment Impact: Example</a:t>
            </a:r>
            <a:endParaRPr lang="en-US" altLang="zh-CN" smtClean="0">
              <a:solidFill>
                <a:schemeClr val="bg2"/>
              </a:solidFill>
              <a:ea typeface="宋体" pitchFamily="2" charset="-122"/>
            </a:endParaRPr>
          </a:p>
        </p:txBody>
      </p:sp>
      <p:sp>
        <p:nvSpPr>
          <p:cNvPr id="83971"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pPr>
            <a:r>
              <a:rPr lang="en-US" altLang="zh-CN" sz="1600">
                <a:ea typeface="MS PGothic" pitchFamily="34" charset="-128"/>
              </a:rPr>
              <a:t>Compiled both cases using </a:t>
            </a:r>
            <a:r>
              <a:rPr lang="en-US" altLang="zh-CN" sz="1600" b="1">
                <a:solidFill>
                  <a:srgbClr val="C00000"/>
                </a:solidFill>
                <a:latin typeface="Courier New" pitchFamily="49" charset="0"/>
                <a:ea typeface="MS PGothic" pitchFamily="34" charset="-128"/>
                <a:cs typeface="Courier New" pitchFamily="49" charset="0"/>
              </a:rPr>
              <a:t>–xAVX:</a:t>
            </a:r>
          </a:p>
          <a:p>
            <a:pPr algn="l" eaLnBrk="1" hangingPunct="1">
              <a:spcBef>
                <a:spcPct val="20000"/>
              </a:spcBef>
            </a:pPr>
            <a:endParaRPr lang="en-US" altLang="zh-CN" sz="1600">
              <a:ea typeface="MS PGothic" pitchFamily="34" charset="-128"/>
            </a:endParaRPr>
          </a:p>
          <a:p>
            <a:pPr algn="l" eaLnBrk="1" hangingPunct="1">
              <a:spcBef>
                <a:spcPct val="20000"/>
              </a:spcBef>
            </a:pPr>
            <a:endParaRPr lang="en-US" altLang="zh-CN" sz="1600">
              <a:ea typeface="MS PGothic" pitchFamily="34" charset="-128"/>
            </a:endParaRPr>
          </a:p>
          <a:p>
            <a:pPr algn="l" eaLnBrk="1" hangingPunct="1">
              <a:spcBef>
                <a:spcPct val="20000"/>
              </a:spcBef>
            </a:pPr>
            <a:endParaRPr lang="en-US" altLang="zh-CN" sz="1600">
              <a:ea typeface="MS PGothic" pitchFamily="34" charset="-128"/>
            </a:endParaRPr>
          </a:p>
          <a:p>
            <a:pPr algn="l" eaLnBrk="1" hangingPunct="1">
              <a:spcBef>
                <a:spcPct val="20000"/>
              </a:spcBef>
            </a:pPr>
            <a:endParaRPr lang="en-US" altLang="zh-CN" sz="1600">
              <a:ea typeface="MS PGothic" pitchFamily="34" charset="-128"/>
            </a:endParaRPr>
          </a:p>
          <a:p>
            <a:pPr algn="l" eaLnBrk="1" hangingPunct="1">
              <a:spcBef>
                <a:spcPct val="20000"/>
              </a:spcBef>
            </a:pPr>
            <a:endParaRPr lang="en-US" altLang="zh-CN" sz="1600">
              <a:ea typeface="MS PGothic" pitchFamily="34" charset="-128"/>
            </a:endParaRPr>
          </a:p>
          <a:p>
            <a:pPr algn="l" eaLnBrk="1" hangingPunct="1">
              <a:spcBef>
                <a:spcPct val="20000"/>
              </a:spcBef>
            </a:pPr>
            <a:endParaRPr lang="en-US" altLang="zh-CN" sz="1600">
              <a:ea typeface="MS PGothic" pitchFamily="34" charset="-128"/>
            </a:endParaRPr>
          </a:p>
          <a:p>
            <a:pPr algn="l" eaLnBrk="1" hangingPunct="1">
              <a:spcBef>
                <a:spcPct val="20000"/>
              </a:spcBef>
            </a:pPr>
            <a:endParaRPr lang="en-US" altLang="zh-CN" sz="1600">
              <a:ea typeface="MS PGothic" pitchFamily="34" charset="-128"/>
            </a:endParaRPr>
          </a:p>
          <a:p>
            <a:pPr algn="l" eaLnBrk="1" hangingPunct="1">
              <a:spcBef>
                <a:spcPct val="20000"/>
              </a:spcBef>
            </a:pPr>
            <a:endParaRPr lang="en-US" altLang="zh-CN" sz="1600">
              <a:ea typeface="MS PGothic" pitchFamily="34" charset="-128"/>
            </a:endParaRPr>
          </a:p>
          <a:p>
            <a:pPr algn="l" eaLnBrk="1" hangingPunct="1">
              <a:spcBef>
                <a:spcPct val="20000"/>
              </a:spcBef>
            </a:pPr>
            <a:endParaRPr lang="en-US" altLang="zh-CN" sz="1600">
              <a:ea typeface="MS PGothic" pitchFamily="34" charset="-128"/>
            </a:endParaRPr>
          </a:p>
          <a:p>
            <a:pPr algn="l" eaLnBrk="1" hangingPunct="1">
              <a:spcBef>
                <a:spcPct val="20000"/>
              </a:spcBef>
            </a:pPr>
            <a:endParaRPr lang="en-US" altLang="zh-CN" sz="1600">
              <a:ea typeface="MS PGothic" pitchFamily="34" charset="-128"/>
            </a:endParaRPr>
          </a:p>
          <a:p>
            <a:pPr algn="l" eaLnBrk="1" hangingPunct="1">
              <a:spcBef>
                <a:spcPct val="20000"/>
              </a:spcBef>
            </a:pPr>
            <a:endParaRPr lang="en-US" altLang="zh-CN" sz="1600">
              <a:ea typeface="MS PGothic" pitchFamily="34" charset="-128"/>
            </a:endParaRPr>
          </a:p>
          <a:p>
            <a:pPr algn="l" eaLnBrk="1" hangingPunct="1">
              <a:spcBef>
                <a:spcPct val="20000"/>
              </a:spcBef>
            </a:pPr>
            <a:endParaRPr lang="en-US" altLang="zh-CN" sz="1600">
              <a:ea typeface="MS PGothic" pitchFamily="34" charset="-128"/>
            </a:endParaRPr>
          </a:p>
          <a:p>
            <a:pPr algn="l" eaLnBrk="1" hangingPunct="1">
              <a:spcBef>
                <a:spcPct val="20000"/>
              </a:spcBef>
            </a:pPr>
            <a:endParaRPr lang="en-US" altLang="zh-CN" sz="1600">
              <a:ea typeface="MS PGothic" pitchFamily="34" charset="-128"/>
            </a:endParaRPr>
          </a:p>
          <a:p>
            <a:pPr algn="l" eaLnBrk="1" hangingPunct="1">
              <a:spcBef>
                <a:spcPct val="20000"/>
              </a:spcBef>
            </a:pPr>
            <a:endParaRPr lang="en-US" altLang="zh-CN" sz="1600">
              <a:ea typeface="MS PGothic" pitchFamily="34" charset="-128"/>
            </a:endParaRPr>
          </a:p>
          <a:p>
            <a:pPr algn="l" eaLnBrk="1" hangingPunct="1">
              <a:spcBef>
                <a:spcPct val="20000"/>
              </a:spcBef>
            </a:pPr>
            <a:r>
              <a:rPr lang="en-US" altLang="zh-CN" sz="1600" b="1">
                <a:ea typeface="MS PGothic" pitchFamily="34" charset="-128"/>
              </a:rPr>
              <a:t>Compiler can create more</a:t>
            </a:r>
            <a:br>
              <a:rPr lang="en-US" altLang="zh-CN" sz="1600" b="1">
                <a:ea typeface="MS PGothic" pitchFamily="34" charset="-128"/>
              </a:rPr>
            </a:br>
            <a:r>
              <a:rPr lang="en-US" altLang="zh-CN" sz="1600" b="1">
                <a:ea typeface="MS PGothic" pitchFamily="34" charset="-128"/>
              </a:rPr>
              <a:t>efficient code if alignment</a:t>
            </a:r>
            <a:br>
              <a:rPr lang="en-US" altLang="zh-CN" sz="1600" b="1">
                <a:ea typeface="MS PGothic" pitchFamily="34" charset="-128"/>
              </a:rPr>
            </a:br>
            <a:r>
              <a:rPr lang="en-US" altLang="zh-CN" sz="1600" b="1">
                <a:ea typeface="MS PGothic" pitchFamily="34" charset="-128"/>
              </a:rPr>
              <a:t>can be guaranteed!</a:t>
            </a:r>
          </a:p>
          <a:p>
            <a:pPr algn="l" eaLnBrk="1" hangingPunct="1">
              <a:spcBef>
                <a:spcPct val="20000"/>
              </a:spcBef>
            </a:pPr>
            <a:endParaRPr lang="en-US" altLang="zh-CN" sz="1600">
              <a:ea typeface="MS PGothic" pitchFamily="34" charset="-128"/>
            </a:endParaRPr>
          </a:p>
          <a:p>
            <a:pPr algn="l" eaLnBrk="1" hangingPunct="1">
              <a:spcBef>
                <a:spcPct val="20000"/>
              </a:spcBef>
              <a:buFont typeface="Arial" charset="0"/>
              <a:buChar char="•"/>
            </a:pPr>
            <a:endParaRPr lang="en-US" altLang="zh-CN" sz="1600">
              <a:ea typeface="MS PGothic" pitchFamily="34" charset="-128"/>
            </a:endParaRPr>
          </a:p>
        </p:txBody>
      </p:sp>
      <p:sp>
        <p:nvSpPr>
          <p:cNvPr id="5" name="Text Box 73"/>
          <p:cNvSpPr txBox="1">
            <a:spLocks noChangeArrowheads="1"/>
          </p:cNvSpPr>
          <p:nvPr/>
        </p:nvSpPr>
        <p:spPr bwMode="auto">
          <a:xfrm>
            <a:off x="455613" y="1171575"/>
            <a:ext cx="4678362" cy="1600200"/>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a:latin typeface="Courier New" pitchFamily="49" charset="0"/>
                <a:cs typeface="Courier New" pitchFamily="49" charset="0"/>
              </a:rPr>
              <a:t>void </a:t>
            </a:r>
            <a:r>
              <a:rPr lang="en-US" sz="1400" b="1" dirty="0" err="1" smtClean="0">
                <a:latin typeface="Courier New" pitchFamily="49" charset="0"/>
                <a:cs typeface="Courier New" pitchFamily="49" charset="0"/>
              </a:rPr>
              <a:t>mult</a:t>
            </a:r>
            <a:r>
              <a:rPr lang="en-US" sz="1400" b="1" dirty="0" smtClean="0">
                <a:latin typeface="Courier New" pitchFamily="49" charset="0"/>
                <a:cs typeface="Courier New" pitchFamily="49" charset="0"/>
              </a:rPr>
              <a:t>(double</a:t>
            </a:r>
            <a:r>
              <a:rPr lang="en-US" sz="1400" b="1" dirty="0">
                <a:latin typeface="Courier New" pitchFamily="49" charset="0"/>
                <a:cs typeface="Courier New" pitchFamily="49" charset="0"/>
              </a:rPr>
              <a:t>* a</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double* b</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double* </a:t>
            </a:r>
            <a:r>
              <a:rPr lang="en-US" sz="1400" b="1" dirty="0" smtClean="0">
                <a:latin typeface="Courier New" pitchFamily="49" charset="0"/>
                <a:cs typeface="Courier New" pitchFamily="49" charset="0"/>
              </a:rPr>
              <a:t>c)</a:t>
            </a:r>
            <a:endParaRPr lang="en-US" sz="1400" b="1" dirty="0">
              <a:latin typeface="Courier New" pitchFamily="49" charset="0"/>
              <a:cs typeface="Courier New" pitchFamily="49" charset="0"/>
            </a:endParaRPr>
          </a:p>
          <a:p>
            <a:pPr algn="l">
              <a:defRPr/>
            </a:pPr>
            <a:r>
              <a:rPr lang="en-US" sz="1400" b="1" dirty="0">
                <a:latin typeface="Courier New" pitchFamily="49" charset="0"/>
                <a:cs typeface="Courier New" pitchFamily="49" charset="0"/>
              </a:rPr>
              <a:t>{</a:t>
            </a:r>
          </a:p>
          <a:p>
            <a:pPr algn="l">
              <a:defRPr/>
            </a:pPr>
            <a:r>
              <a:rPr lang="en-US" sz="1400" b="1" dirty="0" smtClean="0">
                <a:latin typeface="Courier New" pitchFamily="49" charset="0"/>
                <a:cs typeface="Courier New" pitchFamily="49" charset="0"/>
              </a:rPr>
              <a:t>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i;</a:t>
            </a:r>
          </a:p>
          <a:p>
            <a:pPr algn="l">
              <a:defRPr/>
            </a:pPr>
            <a:r>
              <a:rPr lang="en-US" sz="1400" b="1" dirty="0">
                <a:latin typeface="Courier New" pitchFamily="49" charset="0"/>
                <a:cs typeface="Courier New" pitchFamily="49" charset="0"/>
              </a:rPr>
              <a:t>#pragma vector </a:t>
            </a:r>
            <a:r>
              <a:rPr lang="en-US" sz="1400" b="1" dirty="0">
                <a:solidFill>
                  <a:srgbClr val="C00000"/>
                </a:solidFill>
                <a:latin typeface="Courier New" pitchFamily="49" charset="0"/>
                <a:cs typeface="Courier New" pitchFamily="49" charset="0"/>
              </a:rPr>
              <a:t>aligned</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for </a:t>
            </a:r>
            <a:r>
              <a:rPr lang="en-US" sz="1400" b="1" dirty="0">
                <a:latin typeface="Courier New" pitchFamily="49" charset="0"/>
                <a:cs typeface="Courier New" pitchFamily="49" charset="0"/>
              </a:rPr>
              <a:t>(</a:t>
            </a:r>
            <a:r>
              <a:rPr lang="en-US" sz="1400" b="1" dirty="0" smtClean="0">
                <a:latin typeface="Courier New" pitchFamily="49" charset="0"/>
                <a:cs typeface="Courier New" pitchFamily="49" charset="0"/>
              </a:rPr>
              <a:t>i = 0; i &lt; N; i++)</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c[i</a:t>
            </a:r>
            <a:r>
              <a:rPr lang="en-US" sz="1400" b="1" dirty="0">
                <a:latin typeface="Courier New" pitchFamily="49" charset="0"/>
                <a:cs typeface="Courier New" pitchFamily="49" charset="0"/>
              </a:rPr>
              <a:t>] = </a:t>
            </a:r>
            <a:r>
              <a:rPr lang="en-US" sz="1400" b="1" dirty="0" smtClean="0">
                <a:latin typeface="Courier New" pitchFamily="49" charset="0"/>
                <a:cs typeface="Courier New" pitchFamily="49" charset="0"/>
              </a:rPr>
              <a:t>a[i</a:t>
            </a:r>
            <a:r>
              <a:rPr lang="en-US" sz="1400" b="1" dirty="0">
                <a:latin typeface="Courier New" pitchFamily="49" charset="0"/>
                <a:cs typeface="Courier New" pitchFamily="49" charset="0"/>
              </a:rPr>
              <a:t>] * </a:t>
            </a:r>
            <a:r>
              <a:rPr lang="en-US" sz="1400" b="1" dirty="0" smtClean="0">
                <a:latin typeface="Courier New" pitchFamily="49" charset="0"/>
                <a:cs typeface="Courier New" pitchFamily="49" charset="0"/>
              </a:rPr>
              <a:t>b[i</a:t>
            </a:r>
            <a:r>
              <a:rPr lang="en-US" sz="1400" b="1" dirty="0">
                <a:latin typeface="Courier New" pitchFamily="49" charset="0"/>
                <a:cs typeface="Courier New" pitchFamily="49" charset="0"/>
              </a:rPr>
              <a:t>];</a:t>
            </a:r>
          </a:p>
          <a:p>
            <a:pPr algn="l">
              <a:defRPr/>
            </a:pPr>
            <a:r>
              <a:rPr lang="en-US" sz="1400" b="1" dirty="0">
                <a:latin typeface="Courier New" pitchFamily="49" charset="0"/>
                <a:cs typeface="Courier New" pitchFamily="49" charset="0"/>
              </a:rPr>
              <a:t>}</a:t>
            </a:r>
          </a:p>
        </p:txBody>
      </p:sp>
      <p:sp>
        <p:nvSpPr>
          <p:cNvPr id="7" name="Text Box 73"/>
          <p:cNvSpPr txBox="1">
            <a:spLocks noChangeArrowheads="1"/>
          </p:cNvSpPr>
          <p:nvPr/>
        </p:nvSpPr>
        <p:spPr bwMode="auto">
          <a:xfrm>
            <a:off x="454025" y="3213100"/>
            <a:ext cx="4678363" cy="1601788"/>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a:latin typeface="Courier New" pitchFamily="49" charset="0"/>
                <a:cs typeface="Courier New" pitchFamily="49" charset="0"/>
              </a:rPr>
              <a:t>void </a:t>
            </a:r>
            <a:r>
              <a:rPr lang="en-US" sz="1400" b="1" dirty="0" err="1" smtClean="0">
                <a:latin typeface="Courier New" pitchFamily="49" charset="0"/>
                <a:cs typeface="Courier New" pitchFamily="49" charset="0"/>
              </a:rPr>
              <a:t>mult</a:t>
            </a:r>
            <a:r>
              <a:rPr lang="en-US" sz="1400" b="1" dirty="0" smtClean="0">
                <a:latin typeface="Courier New" pitchFamily="49" charset="0"/>
                <a:cs typeface="Courier New" pitchFamily="49" charset="0"/>
              </a:rPr>
              <a:t>(double</a:t>
            </a:r>
            <a:r>
              <a:rPr lang="en-US" sz="1400" b="1" dirty="0">
                <a:latin typeface="Courier New" pitchFamily="49" charset="0"/>
                <a:cs typeface="Courier New" pitchFamily="49" charset="0"/>
              </a:rPr>
              <a:t>* a</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double* b</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double* </a:t>
            </a:r>
            <a:r>
              <a:rPr lang="en-US" sz="1400" b="1" dirty="0" smtClean="0">
                <a:latin typeface="Courier New" pitchFamily="49" charset="0"/>
                <a:cs typeface="Courier New" pitchFamily="49" charset="0"/>
              </a:rPr>
              <a:t>c)</a:t>
            </a:r>
            <a:endParaRPr lang="en-US" sz="1400" b="1" dirty="0">
              <a:latin typeface="Courier New" pitchFamily="49" charset="0"/>
              <a:cs typeface="Courier New" pitchFamily="49" charset="0"/>
            </a:endParaRPr>
          </a:p>
          <a:p>
            <a:pPr algn="l">
              <a:defRPr/>
            </a:pPr>
            <a:r>
              <a:rPr lang="en-US" sz="1400" b="1" dirty="0">
                <a:latin typeface="Courier New" pitchFamily="49" charset="0"/>
                <a:cs typeface="Courier New" pitchFamily="49" charset="0"/>
              </a:rPr>
              <a:t>{</a:t>
            </a:r>
          </a:p>
          <a:p>
            <a:pPr algn="l">
              <a:defRPr/>
            </a:pPr>
            <a:r>
              <a:rPr lang="en-US" sz="1400" b="1" dirty="0" smtClean="0">
                <a:latin typeface="Courier New" pitchFamily="49" charset="0"/>
                <a:cs typeface="Courier New" pitchFamily="49" charset="0"/>
              </a:rPr>
              <a:t>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i;</a:t>
            </a:r>
          </a:p>
          <a:p>
            <a:pPr algn="l">
              <a:defRPr/>
            </a:pPr>
            <a:r>
              <a:rPr lang="en-US" sz="1400" b="1" dirty="0">
                <a:latin typeface="Courier New" pitchFamily="49" charset="0"/>
                <a:cs typeface="Courier New" pitchFamily="49" charset="0"/>
              </a:rPr>
              <a:t>#pragma vector </a:t>
            </a:r>
            <a:r>
              <a:rPr lang="en-US" sz="1400" b="1" dirty="0" smtClean="0">
                <a:solidFill>
                  <a:srgbClr val="C00000"/>
                </a:solidFill>
                <a:latin typeface="Courier New" pitchFamily="49" charset="0"/>
                <a:cs typeface="Courier New" pitchFamily="49" charset="0"/>
              </a:rPr>
              <a:t>unaligned</a:t>
            </a:r>
            <a:endParaRPr lang="en-US" sz="1400" b="1" dirty="0">
              <a:solidFill>
                <a:srgbClr val="C00000"/>
              </a:solidFill>
              <a:latin typeface="Courier New" pitchFamily="49" charset="0"/>
              <a:cs typeface="Courier New" pitchFamily="49" charset="0"/>
            </a:endParaRP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for </a:t>
            </a:r>
            <a:r>
              <a:rPr lang="en-US" sz="1400" b="1" dirty="0">
                <a:latin typeface="Courier New" pitchFamily="49" charset="0"/>
                <a:cs typeface="Courier New" pitchFamily="49" charset="0"/>
              </a:rPr>
              <a:t>(</a:t>
            </a:r>
            <a:r>
              <a:rPr lang="en-US" sz="1400" b="1" dirty="0" smtClean="0">
                <a:latin typeface="Courier New" pitchFamily="49" charset="0"/>
                <a:cs typeface="Courier New" pitchFamily="49" charset="0"/>
              </a:rPr>
              <a:t>i = 0; i &lt; N; i++)</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c[i</a:t>
            </a:r>
            <a:r>
              <a:rPr lang="en-US" sz="1400" b="1" dirty="0">
                <a:latin typeface="Courier New" pitchFamily="49" charset="0"/>
                <a:cs typeface="Courier New" pitchFamily="49" charset="0"/>
              </a:rPr>
              <a:t>] = </a:t>
            </a:r>
            <a:r>
              <a:rPr lang="en-US" sz="1400" b="1" dirty="0" smtClean="0">
                <a:latin typeface="Courier New" pitchFamily="49" charset="0"/>
                <a:cs typeface="Courier New" pitchFamily="49" charset="0"/>
              </a:rPr>
              <a:t>a[i</a:t>
            </a:r>
            <a:r>
              <a:rPr lang="en-US" sz="1400" b="1" dirty="0">
                <a:latin typeface="Courier New" pitchFamily="49" charset="0"/>
                <a:cs typeface="Courier New" pitchFamily="49" charset="0"/>
              </a:rPr>
              <a:t>] * </a:t>
            </a:r>
            <a:r>
              <a:rPr lang="en-US" sz="1400" b="1" dirty="0" smtClean="0">
                <a:latin typeface="Courier New" pitchFamily="49" charset="0"/>
                <a:cs typeface="Courier New" pitchFamily="49" charset="0"/>
              </a:rPr>
              <a:t>b[i</a:t>
            </a:r>
            <a:r>
              <a:rPr lang="en-US" sz="1400" b="1" dirty="0">
                <a:latin typeface="Courier New" pitchFamily="49" charset="0"/>
                <a:cs typeface="Courier New" pitchFamily="49" charset="0"/>
              </a:rPr>
              <a:t>];</a:t>
            </a:r>
          </a:p>
          <a:p>
            <a:pPr algn="l">
              <a:defRPr/>
            </a:pPr>
            <a:r>
              <a:rPr lang="en-US" sz="1400" b="1" dirty="0">
                <a:latin typeface="Courier New" pitchFamily="49" charset="0"/>
                <a:cs typeface="Courier New" pitchFamily="49" charset="0"/>
              </a:rPr>
              <a:t>}</a:t>
            </a:r>
          </a:p>
        </p:txBody>
      </p:sp>
      <p:sp>
        <p:nvSpPr>
          <p:cNvPr id="8" name="Text Box 73"/>
          <p:cNvSpPr txBox="1">
            <a:spLocks noChangeArrowheads="1"/>
          </p:cNvSpPr>
          <p:nvPr/>
        </p:nvSpPr>
        <p:spPr bwMode="auto">
          <a:xfrm>
            <a:off x="3579015" y="1430022"/>
            <a:ext cx="5191921" cy="1600438"/>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a:latin typeface="Courier New" pitchFamily="49" charset="0"/>
                <a:cs typeface="Courier New" pitchFamily="49" charset="0"/>
              </a:rPr>
              <a:t>..</a:t>
            </a:r>
            <a:r>
              <a:rPr lang="en-US" sz="1400" b="1" dirty="0" smtClean="0">
                <a:latin typeface="Courier New" pitchFamily="49" charset="0"/>
                <a:cs typeface="Courier New" pitchFamily="49" charset="0"/>
              </a:rPr>
              <a:t>B2.2</a:t>
            </a:r>
            <a:r>
              <a:rPr lang="en-US" sz="1400" b="1" dirty="0">
                <a:latin typeface="Courier New" pitchFamily="49" charset="0"/>
                <a:cs typeface="Courier New" pitchFamily="49" charset="0"/>
              </a:rPr>
              <a:t>:</a:t>
            </a:r>
            <a:endParaRPr lang="en-US" sz="1400" b="1" dirty="0" smtClean="0">
              <a:latin typeface="Courier New" pitchFamily="49" charset="0"/>
              <a:cs typeface="Courier New" pitchFamily="49" charset="0"/>
            </a:endParaRPr>
          </a:p>
          <a:p>
            <a:pPr algn="l">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vmovupd</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(%rdi,%rax,8), %</a:t>
            </a:r>
            <a:r>
              <a:rPr lang="en-US" sz="1400" b="1" dirty="0" smtClean="0">
                <a:latin typeface="Courier New" pitchFamily="49" charset="0"/>
                <a:cs typeface="Courier New" pitchFamily="49" charset="0"/>
              </a:rPr>
              <a:t>ymm0</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vmulpd</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(%rsi,%rax,8), %ymm0, %</a:t>
            </a:r>
            <a:r>
              <a:rPr lang="en-US" sz="1400" b="1" dirty="0" smtClean="0">
                <a:latin typeface="Courier New" pitchFamily="49" charset="0"/>
                <a:cs typeface="Courier New" pitchFamily="49" charset="0"/>
              </a:rPr>
              <a:t>ymm1</a:t>
            </a:r>
          </a:p>
          <a:p>
            <a:pPr algn="l">
              <a:defRPr/>
            </a:pPr>
            <a:r>
              <a:rPr lang="en-US" sz="1400" b="1" dirty="0">
                <a:effectLst>
                  <a:glow rad="228600">
                    <a:schemeClr val="accent1">
                      <a:satMod val="175000"/>
                      <a:alpha val="40000"/>
                    </a:schemeClr>
                  </a:glow>
                </a:effectLst>
                <a:latin typeface="Courier New" pitchFamily="49" charset="0"/>
                <a:cs typeface="Courier New" pitchFamily="49" charset="0"/>
              </a:rPr>
              <a:t> </a:t>
            </a:r>
            <a:r>
              <a:rPr lang="en-US" sz="1400" b="1" dirty="0" smtClean="0">
                <a:effectLst>
                  <a:glow rad="228600">
                    <a:schemeClr val="accent1">
                      <a:satMod val="175000"/>
                      <a:alpha val="40000"/>
                    </a:schemeClr>
                  </a:glow>
                </a:effectLst>
                <a:latin typeface="Courier New" pitchFamily="49" charset="0"/>
                <a:cs typeface="Courier New" pitchFamily="49" charset="0"/>
              </a:rPr>
              <a:t> </a:t>
            </a:r>
            <a:r>
              <a:rPr lang="en-US" sz="1400" b="1" dirty="0" err="1" smtClean="0">
                <a:effectLst>
                  <a:glow rad="228600">
                    <a:schemeClr val="accent1">
                      <a:satMod val="175000"/>
                      <a:alpha val="40000"/>
                    </a:schemeClr>
                  </a:glow>
                </a:effectLst>
                <a:latin typeface="Courier New" pitchFamily="49" charset="0"/>
                <a:cs typeface="Courier New" pitchFamily="49" charset="0"/>
              </a:rPr>
              <a:t>vmovntpd</a:t>
            </a:r>
            <a:r>
              <a:rPr lang="en-US" sz="1400" b="1" dirty="0" smtClean="0">
                <a:effectLst>
                  <a:glow rad="228600">
                    <a:schemeClr val="accent1">
                      <a:satMod val="175000"/>
                      <a:alpha val="40000"/>
                    </a:schemeClr>
                  </a:glow>
                </a:effectLst>
                <a:latin typeface="Courier New" pitchFamily="49" charset="0"/>
                <a:cs typeface="Courier New" pitchFamily="49" charset="0"/>
              </a:rPr>
              <a:t>  </a:t>
            </a:r>
            <a:r>
              <a:rPr lang="en-US" sz="1400" b="1" dirty="0">
                <a:effectLst>
                  <a:glow rad="228600">
                    <a:schemeClr val="accent1">
                      <a:satMod val="175000"/>
                      <a:alpha val="40000"/>
                    </a:schemeClr>
                  </a:glow>
                </a:effectLst>
                <a:latin typeface="Courier New" pitchFamily="49" charset="0"/>
                <a:cs typeface="Courier New" pitchFamily="49" charset="0"/>
              </a:rPr>
              <a:t>%ymm1, (%rdx,%</a:t>
            </a:r>
            <a:r>
              <a:rPr lang="en-US" sz="1400" b="1" dirty="0" smtClean="0">
                <a:effectLst>
                  <a:glow rad="228600">
                    <a:schemeClr val="accent1">
                      <a:satMod val="175000"/>
                      <a:alpha val="40000"/>
                    </a:schemeClr>
                  </a:glow>
                </a:effectLst>
                <a:latin typeface="Courier New" pitchFamily="49" charset="0"/>
                <a:cs typeface="Courier New" pitchFamily="49" charset="0"/>
              </a:rPr>
              <a:t>rax,8)</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addq</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$4, %</a:t>
            </a:r>
            <a:r>
              <a:rPr lang="en-US" sz="1400" b="1" dirty="0" err="1" smtClean="0">
                <a:latin typeface="Courier New" pitchFamily="49" charset="0"/>
                <a:cs typeface="Courier New" pitchFamily="49" charset="0"/>
              </a:rPr>
              <a:t>rax</a:t>
            </a:r>
            <a:endParaRPr lang="en-US" sz="1400" b="1" dirty="0" smtClean="0">
              <a:latin typeface="Courier New" pitchFamily="49" charset="0"/>
              <a:cs typeface="Courier New" pitchFamily="49" charset="0"/>
            </a:endParaRP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cmpq</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$1000000, %</a:t>
            </a:r>
            <a:r>
              <a:rPr lang="en-US" sz="1400" b="1" dirty="0" err="1" smtClean="0">
                <a:latin typeface="Courier New" pitchFamily="49" charset="0"/>
                <a:cs typeface="Courier New" pitchFamily="49" charset="0"/>
              </a:rPr>
              <a:t>rax</a:t>
            </a:r>
            <a:endParaRPr lang="en-US" sz="1400" b="1" dirty="0" smtClean="0">
              <a:latin typeface="Courier New" pitchFamily="49" charset="0"/>
              <a:cs typeface="Courier New" pitchFamily="49" charset="0"/>
            </a:endParaRP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jb</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a:t>
            </a:r>
            <a:r>
              <a:rPr lang="en-US" sz="1400" b="1" dirty="0" smtClean="0">
                <a:latin typeface="Courier New" pitchFamily="49" charset="0"/>
                <a:cs typeface="Courier New" pitchFamily="49" charset="0"/>
              </a:rPr>
              <a:t>B2.2</a:t>
            </a:r>
            <a:endParaRPr lang="en-US" sz="1400" b="1" dirty="0">
              <a:latin typeface="Courier New" pitchFamily="49" charset="0"/>
              <a:cs typeface="Courier New" pitchFamily="49" charset="0"/>
            </a:endParaRPr>
          </a:p>
        </p:txBody>
      </p:sp>
      <p:sp>
        <p:nvSpPr>
          <p:cNvPr id="9" name="Text Box 73"/>
          <p:cNvSpPr txBox="1">
            <a:spLocks noChangeArrowheads="1"/>
          </p:cNvSpPr>
          <p:nvPr/>
        </p:nvSpPr>
        <p:spPr bwMode="auto">
          <a:xfrm>
            <a:off x="3579015" y="3458369"/>
            <a:ext cx="5191920" cy="2462213"/>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a:latin typeface="Courier New" pitchFamily="49" charset="0"/>
                <a:cs typeface="Courier New" pitchFamily="49" charset="0"/>
              </a:rPr>
              <a:t>..</a:t>
            </a:r>
            <a:r>
              <a:rPr lang="en-US" sz="1400" b="1" dirty="0" smtClean="0">
                <a:latin typeface="Courier New" pitchFamily="49" charset="0"/>
                <a:cs typeface="Courier New" pitchFamily="49" charset="0"/>
              </a:rPr>
              <a:t>B2.2:</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vmovupd</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(%rdi,%rax,8), %</a:t>
            </a:r>
            <a:r>
              <a:rPr lang="en-US" sz="1400" b="1" dirty="0" smtClean="0">
                <a:latin typeface="Courier New" pitchFamily="49" charset="0"/>
                <a:cs typeface="Courier New" pitchFamily="49" charset="0"/>
              </a:rPr>
              <a:t>xmm0</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vmovupd</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(%rsi,%rax,8), %</a:t>
            </a:r>
            <a:r>
              <a:rPr lang="en-US" sz="1400" b="1" dirty="0" smtClean="0">
                <a:latin typeface="Courier New" pitchFamily="49" charset="0"/>
                <a:cs typeface="Courier New" pitchFamily="49" charset="0"/>
              </a:rPr>
              <a:t>xmm1</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vinsertf128 </a:t>
            </a:r>
            <a:r>
              <a:rPr lang="en-US" sz="1400" b="1" dirty="0">
                <a:latin typeface="Courier New" pitchFamily="49" charset="0"/>
                <a:cs typeface="Courier New" pitchFamily="49" charset="0"/>
              </a:rPr>
              <a:t>$1, 16(%rsi,%rax,8), %ymm1, %</a:t>
            </a:r>
            <a:r>
              <a:rPr lang="en-US" sz="1400" b="1" dirty="0" smtClean="0">
                <a:latin typeface="Courier New" pitchFamily="49" charset="0"/>
                <a:cs typeface="Courier New" pitchFamily="49" charset="0"/>
              </a:rPr>
              <a:t>ymm3</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vinsertf128 </a:t>
            </a:r>
            <a:r>
              <a:rPr lang="en-US" sz="1400" b="1" dirty="0">
                <a:latin typeface="Courier New" pitchFamily="49" charset="0"/>
                <a:cs typeface="Courier New" pitchFamily="49" charset="0"/>
              </a:rPr>
              <a:t>$1, 16(%rdi,%rax,8), %ymm0, %</a:t>
            </a:r>
            <a:r>
              <a:rPr lang="en-US" sz="1400" b="1" dirty="0" smtClean="0">
                <a:latin typeface="Courier New" pitchFamily="49" charset="0"/>
                <a:cs typeface="Courier New" pitchFamily="49" charset="0"/>
              </a:rPr>
              <a:t>ymm2</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vmulpd</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%ymm3, %ymm2, %</a:t>
            </a:r>
            <a:r>
              <a:rPr lang="en-US" sz="1400" b="1" dirty="0" smtClean="0">
                <a:latin typeface="Courier New" pitchFamily="49" charset="0"/>
                <a:cs typeface="Courier New" pitchFamily="49" charset="0"/>
              </a:rPr>
              <a:t>ymm4</a:t>
            </a:r>
          </a:p>
          <a:p>
            <a:pPr algn="l">
              <a:defRPr/>
            </a:pPr>
            <a:r>
              <a:rPr lang="en-US" sz="1400" b="1" dirty="0">
                <a:effectLst>
                  <a:glow rad="228600">
                    <a:schemeClr val="accent1">
                      <a:satMod val="175000"/>
                      <a:alpha val="40000"/>
                    </a:schemeClr>
                  </a:glow>
                </a:effectLst>
                <a:latin typeface="Courier New" pitchFamily="49" charset="0"/>
                <a:cs typeface="Courier New" pitchFamily="49" charset="0"/>
              </a:rPr>
              <a:t> </a:t>
            </a:r>
            <a:r>
              <a:rPr lang="en-US" sz="1400" b="1" dirty="0" smtClean="0">
                <a:effectLst>
                  <a:glow rad="228600">
                    <a:schemeClr val="accent1">
                      <a:satMod val="175000"/>
                      <a:alpha val="40000"/>
                    </a:schemeClr>
                  </a:glow>
                </a:effectLst>
                <a:latin typeface="Courier New" pitchFamily="49" charset="0"/>
                <a:cs typeface="Courier New" pitchFamily="49" charset="0"/>
              </a:rPr>
              <a:t> </a:t>
            </a:r>
            <a:r>
              <a:rPr lang="en-US" sz="1400" b="1" dirty="0" err="1" smtClean="0">
                <a:effectLst>
                  <a:glow rad="228600">
                    <a:schemeClr val="accent1">
                      <a:satMod val="175000"/>
                      <a:alpha val="40000"/>
                    </a:schemeClr>
                  </a:glow>
                </a:effectLst>
                <a:latin typeface="Courier New" pitchFamily="49" charset="0"/>
                <a:cs typeface="Courier New" pitchFamily="49" charset="0"/>
              </a:rPr>
              <a:t>vmovupd</a:t>
            </a:r>
            <a:r>
              <a:rPr lang="en-US" sz="1400" b="1" dirty="0" smtClean="0">
                <a:effectLst>
                  <a:glow rad="228600">
                    <a:schemeClr val="accent1">
                      <a:satMod val="175000"/>
                      <a:alpha val="40000"/>
                    </a:schemeClr>
                  </a:glow>
                </a:effectLst>
                <a:latin typeface="Courier New" pitchFamily="49" charset="0"/>
                <a:cs typeface="Courier New" pitchFamily="49" charset="0"/>
              </a:rPr>
              <a:t>   </a:t>
            </a:r>
            <a:r>
              <a:rPr lang="en-US" sz="1400" b="1" dirty="0">
                <a:effectLst>
                  <a:glow rad="228600">
                    <a:schemeClr val="accent1">
                      <a:satMod val="175000"/>
                      <a:alpha val="40000"/>
                    </a:schemeClr>
                  </a:glow>
                </a:effectLst>
                <a:latin typeface="Courier New" pitchFamily="49" charset="0"/>
                <a:cs typeface="Courier New" pitchFamily="49" charset="0"/>
              </a:rPr>
              <a:t>%xmm4, (%rdx,%</a:t>
            </a:r>
            <a:r>
              <a:rPr lang="en-US" sz="1400" b="1" dirty="0" smtClean="0">
                <a:effectLst>
                  <a:glow rad="228600">
                    <a:schemeClr val="accent1">
                      <a:satMod val="175000"/>
                      <a:alpha val="40000"/>
                    </a:schemeClr>
                  </a:glow>
                </a:effectLst>
                <a:latin typeface="Courier New" pitchFamily="49" charset="0"/>
                <a:cs typeface="Courier New" pitchFamily="49" charset="0"/>
              </a:rPr>
              <a:t>rax,8)</a:t>
            </a:r>
          </a:p>
          <a:p>
            <a:pPr algn="l">
              <a:defRPr/>
            </a:pPr>
            <a:r>
              <a:rPr lang="en-US" sz="1400" b="1" dirty="0">
                <a:effectLst>
                  <a:glow rad="228600">
                    <a:schemeClr val="accent1">
                      <a:satMod val="175000"/>
                      <a:alpha val="40000"/>
                    </a:schemeClr>
                  </a:glow>
                </a:effectLst>
                <a:latin typeface="Courier New" pitchFamily="49" charset="0"/>
                <a:cs typeface="Courier New" pitchFamily="49" charset="0"/>
              </a:rPr>
              <a:t> </a:t>
            </a:r>
            <a:r>
              <a:rPr lang="en-US" sz="1400" b="1" dirty="0" smtClean="0">
                <a:effectLst>
                  <a:glow rad="228600">
                    <a:schemeClr val="accent1">
                      <a:satMod val="175000"/>
                      <a:alpha val="40000"/>
                    </a:schemeClr>
                  </a:glow>
                </a:effectLst>
                <a:latin typeface="Courier New" pitchFamily="49" charset="0"/>
                <a:cs typeface="Courier New" pitchFamily="49" charset="0"/>
              </a:rPr>
              <a:t> vextractf128 </a:t>
            </a:r>
            <a:r>
              <a:rPr lang="en-US" sz="1400" b="1" dirty="0">
                <a:effectLst>
                  <a:glow rad="228600">
                    <a:schemeClr val="accent1">
                      <a:satMod val="175000"/>
                      <a:alpha val="40000"/>
                    </a:schemeClr>
                  </a:glow>
                </a:effectLst>
                <a:latin typeface="Courier New" pitchFamily="49" charset="0"/>
                <a:cs typeface="Courier New" pitchFamily="49" charset="0"/>
              </a:rPr>
              <a:t>$1, %ymm4, 16(%rdx,%</a:t>
            </a:r>
            <a:r>
              <a:rPr lang="en-US" sz="1400" b="1" dirty="0" smtClean="0">
                <a:effectLst>
                  <a:glow rad="228600">
                    <a:schemeClr val="accent1">
                      <a:satMod val="175000"/>
                      <a:alpha val="40000"/>
                    </a:schemeClr>
                  </a:glow>
                </a:effectLst>
                <a:latin typeface="Courier New" pitchFamily="49" charset="0"/>
                <a:cs typeface="Courier New" pitchFamily="49" charset="0"/>
              </a:rPr>
              <a:t>rax,8)</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addq</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$4, %</a:t>
            </a:r>
            <a:r>
              <a:rPr lang="en-US" sz="1400" b="1" dirty="0" err="1" smtClean="0">
                <a:latin typeface="Courier New" pitchFamily="49" charset="0"/>
                <a:cs typeface="Courier New" pitchFamily="49" charset="0"/>
              </a:rPr>
              <a:t>rax</a:t>
            </a:r>
            <a:endParaRPr lang="en-US" sz="1400" b="1" dirty="0" smtClean="0">
              <a:latin typeface="Courier New" pitchFamily="49" charset="0"/>
              <a:cs typeface="Courier New" pitchFamily="49" charset="0"/>
            </a:endParaRP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cmpq</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$1000000, %</a:t>
            </a:r>
            <a:r>
              <a:rPr lang="en-US" sz="1400" b="1" dirty="0" err="1" smtClean="0">
                <a:latin typeface="Courier New" pitchFamily="49" charset="0"/>
                <a:cs typeface="Courier New" pitchFamily="49" charset="0"/>
              </a:rPr>
              <a:t>rax</a:t>
            </a:r>
            <a:endParaRPr lang="en-US" sz="1400" b="1" dirty="0" smtClean="0">
              <a:latin typeface="Courier New" pitchFamily="49" charset="0"/>
              <a:cs typeface="Courier New" pitchFamily="49" charset="0"/>
            </a:endParaRP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jb</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a:t>
            </a:r>
            <a:r>
              <a:rPr lang="en-US" sz="1400" b="1" dirty="0" smtClean="0">
                <a:latin typeface="Courier New" pitchFamily="49" charset="0"/>
                <a:cs typeface="Courier New" pitchFamily="49" charset="0"/>
              </a:rPr>
              <a:t>B2.2</a:t>
            </a:r>
            <a:endParaRPr lang="en-US" sz="1400" b="1" dirty="0">
              <a:latin typeface="Courier New" pitchFamily="49" charset="0"/>
              <a:cs typeface="Courier New" pitchFamily="49" charset="0"/>
            </a:endParaRPr>
          </a:p>
        </p:txBody>
      </p:sp>
      <p:sp>
        <p:nvSpPr>
          <p:cNvPr id="8397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9CA8D3F8-F39C-4E6E-9C05-0035C1296EDE}" type="datetime1">
              <a:rPr lang="en-US" altLang="zh-CN" sz="1000">
                <a:solidFill>
                  <a:schemeClr val="bg1"/>
                </a:solidFill>
              </a:rPr>
              <a:pPr eaLnBrk="1" hangingPunct="1"/>
              <a:t>9/11/2013</a:t>
            </a:fld>
            <a:endParaRPr lang="en-US" altLang="zh-CN" sz="1000">
              <a:solidFill>
                <a:schemeClr val="bg1"/>
              </a:solidFill>
            </a:endParaRPr>
          </a:p>
        </p:txBody>
      </p:sp>
      <p:sp>
        <p:nvSpPr>
          <p:cNvPr id="8397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157B9C8A-E158-41E7-8268-F29F9AECE62C}" type="slidenum">
              <a:rPr lang="en-US" altLang="zh-CN" sz="1000">
                <a:solidFill>
                  <a:schemeClr val="bg1"/>
                </a:solidFill>
              </a:rPr>
              <a:pPr eaLnBrk="1" hangingPunct="1"/>
              <a:t>101</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Unsupported Loop Structure</a:t>
            </a:r>
            <a:endParaRPr lang="en-US" altLang="zh-CN" smtClean="0">
              <a:solidFill>
                <a:schemeClr val="bg2"/>
              </a:solidFill>
              <a:ea typeface="宋体" pitchFamily="2" charset="-122"/>
            </a:endParaRPr>
          </a:p>
        </p:txBody>
      </p:sp>
      <p:sp>
        <p:nvSpPr>
          <p:cNvPr id="84995"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102870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buFont typeface="Verdana" pitchFamily="34" charset="0"/>
              <a:buChar char="●"/>
            </a:pPr>
            <a:r>
              <a:rPr lang="en-US" altLang="zh-CN" sz="1800" dirty="0">
                <a:ea typeface="MS PGothic" pitchFamily="34" charset="-128"/>
              </a:rPr>
              <a:t>Loops where compiler does not know the iteration count – neither during compile time nor runtime:</a:t>
            </a:r>
          </a:p>
          <a:p>
            <a:pPr lvl="1" algn="l" eaLnBrk="1" hangingPunct="1">
              <a:spcBef>
                <a:spcPct val="20000"/>
              </a:spcBef>
              <a:buFont typeface="Verdana" pitchFamily="34" charset="0"/>
              <a:buChar char="-"/>
            </a:pPr>
            <a:r>
              <a:rPr lang="en-US" altLang="zh-CN" sz="1600" dirty="0">
                <a:ea typeface="MS PGothic" pitchFamily="34" charset="-128"/>
              </a:rPr>
              <a:t>Upper/lower bound of a loop are not loop-invariant</a:t>
            </a:r>
          </a:p>
          <a:p>
            <a:pPr lvl="1" algn="l" eaLnBrk="1" hangingPunct="1">
              <a:spcBef>
                <a:spcPct val="20000"/>
              </a:spcBef>
              <a:buFont typeface="Verdana" pitchFamily="34" charset="0"/>
              <a:buChar char="-"/>
            </a:pPr>
            <a:r>
              <a:rPr lang="en-US" altLang="zh-CN" sz="1600" dirty="0">
                <a:ea typeface="MS PGothic" pitchFamily="34" charset="-128"/>
              </a:rPr>
              <a:t>Loop stride is not constant</a:t>
            </a:r>
          </a:p>
          <a:p>
            <a:pPr lvl="1" algn="l" eaLnBrk="1" hangingPunct="1">
              <a:spcBef>
                <a:spcPct val="20000"/>
              </a:spcBef>
              <a:buFont typeface="Verdana" pitchFamily="34" charset="0"/>
              <a:buChar char="-"/>
            </a:pPr>
            <a:r>
              <a:rPr lang="en-US" altLang="zh-CN" sz="1600" dirty="0">
                <a:ea typeface="MS PGothic" pitchFamily="34" charset="-128"/>
              </a:rPr>
              <a:t>Early bail-out during iterations (e.g. </a:t>
            </a:r>
            <a:r>
              <a:rPr lang="en-US" altLang="zh-CN" sz="1600" b="1" dirty="0">
                <a:solidFill>
                  <a:srgbClr val="C00000"/>
                </a:solidFill>
                <a:latin typeface="Courier New" pitchFamily="49" charset="0"/>
                <a:ea typeface="MS PGothic" pitchFamily="34" charset="-128"/>
                <a:cs typeface="Courier New" pitchFamily="49" charset="0"/>
              </a:rPr>
              <a:t>break</a:t>
            </a:r>
            <a:r>
              <a:rPr lang="en-US" altLang="zh-CN" sz="1600" dirty="0">
                <a:ea typeface="MS PGothic" pitchFamily="34" charset="-128"/>
              </a:rPr>
              <a:t>, exceptions, etc.)</a:t>
            </a:r>
          </a:p>
          <a:p>
            <a:pPr lvl="1" algn="l" eaLnBrk="1" hangingPunct="1">
              <a:spcBef>
                <a:spcPct val="20000"/>
              </a:spcBef>
              <a:buFont typeface="Verdana" pitchFamily="34" charset="0"/>
              <a:buChar char="-"/>
            </a:pPr>
            <a:r>
              <a:rPr lang="en-US" altLang="zh-CN" sz="1600" dirty="0">
                <a:ea typeface="MS PGothic" pitchFamily="34" charset="-128"/>
              </a:rPr>
              <a:t>Too complex conditions in loop body for which no SIMD feature set instruction exists (yet)</a:t>
            </a:r>
          </a:p>
          <a:p>
            <a:pPr lvl="1" algn="l" eaLnBrk="1" hangingPunct="1">
              <a:spcBef>
                <a:spcPct val="20000"/>
              </a:spcBef>
              <a:buFont typeface="Verdana" pitchFamily="34" charset="0"/>
              <a:buChar char="-"/>
            </a:pPr>
            <a:r>
              <a:rPr lang="en-US" altLang="zh-CN" sz="1600" dirty="0">
                <a:ea typeface="MS PGothic" pitchFamily="34" charset="-128"/>
              </a:rPr>
              <a:t>Loop dependent parameters are globally modifiable during iteration</a:t>
            </a:r>
            <a:br>
              <a:rPr lang="en-US" altLang="zh-CN" sz="1600" dirty="0">
                <a:ea typeface="MS PGothic" pitchFamily="34" charset="-128"/>
              </a:rPr>
            </a:br>
            <a:r>
              <a:rPr lang="en-US" altLang="zh-CN" sz="1600" dirty="0">
                <a:ea typeface="MS PGothic" pitchFamily="34" charset="-128"/>
              </a:rPr>
              <a:t>(language standards require load and test for each iteration)</a:t>
            </a:r>
          </a:p>
          <a:p>
            <a:pPr lvl="1" algn="l" eaLnBrk="1" hangingPunct="1">
              <a:spcBef>
                <a:spcPct val="20000"/>
              </a:spcBef>
              <a:buFont typeface="Verdana" pitchFamily="34" charset="0"/>
              <a:buChar char="-"/>
            </a:pPr>
            <a:r>
              <a:rPr lang="en-US" altLang="zh-CN" sz="1600" dirty="0">
                <a:ea typeface="MS PGothic" pitchFamily="34" charset="-128"/>
              </a:rPr>
              <a:t>…</a:t>
            </a:r>
          </a:p>
          <a:p>
            <a:pPr algn="l" eaLnBrk="1" hangingPunct="1">
              <a:spcBef>
                <a:spcPct val="20000"/>
              </a:spcBef>
              <a:buFont typeface="Verdana" pitchFamily="34" charset="0"/>
              <a:buChar char="●"/>
            </a:pPr>
            <a:r>
              <a:rPr lang="en-US" altLang="zh-CN" sz="1800" dirty="0">
                <a:ea typeface="MS PGothic" pitchFamily="34" charset="-128"/>
              </a:rPr>
              <a:t>Solution can be simple, e.g.:</a:t>
            </a:r>
          </a:p>
        </p:txBody>
      </p:sp>
      <p:sp>
        <p:nvSpPr>
          <p:cNvPr id="4" name="Text Box 73"/>
          <p:cNvSpPr txBox="1">
            <a:spLocks noChangeArrowheads="1"/>
          </p:cNvSpPr>
          <p:nvPr/>
        </p:nvSpPr>
        <p:spPr bwMode="auto">
          <a:xfrm>
            <a:off x="384175" y="4162425"/>
            <a:ext cx="3924300" cy="1814513"/>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sz="1400" b="1">
                <a:latin typeface="Courier New" pitchFamily="49" charset="0"/>
                <a:cs typeface="Courier New" pitchFamily="49" charset="0"/>
              </a:rPr>
              <a:t>struct _x { int d; int bound; };</a:t>
            </a:r>
          </a:p>
          <a:p>
            <a:pPr algn="l"/>
            <a:endParaRPr lang="en-US" sz="1400" b="1">
              <a:latin typeface="Courier New" pitchFamily="49" charset="0"/>
              <a:cs typeface="Courier New" pitchFamily="49" charset="0"/>
            </a:endParaRPr>
          </a:p>
          <a:p>
            <a:pPr algn="l"/>
            <a:r>
              <a:rPr lang="en-US" sz="1400" b="1">
                <a:latin typeface="Courier New" pitchFamily="49" charset="0"/>
                <a:cs typeface="Courier New" pitchFamily="49" charset="0"/>
              </a:rPr>
              <a:t>void doit(int *a, struct _x *x)</a:t>
            </a:r>
          </a:p>
          <a:p>
            <a:pPr algn="l"/>
            <a:r>
              <a:rPr lang="en-US" sz="1400" b="1">
                <a:latin typeface="Courier New" pitchFamily="49" charset="0"/>
                <a:cs typeface="Courier New" pitchFamily="49" charset="0"/>
              </a:rPr>
              <a:t>{</a:t>
            </a:r>
          </a:p>
          <a:p>
            <a:pPr algn="l"/>
            <a:endParaRPr lang="en-US" sz="1400" b="1">
              <a:latin typeface="Courier New" pitchFamily="49" charset="0"/>
              <a:cs typeface="Courier New" pitchFamily="49" charset="0"/>
            </a:endParaRPr>
          </a:p>
          <a:p>
            <a:pPr algn="l"/>
            <a:r>
              <a:rPr lang="en-US" sz="1400" b="1">
                <a:latin typeface="Courier New" pitchFamily="49" charset="0"/>
                <a:cs typeface="Courier New" pitchFamily="49" charset="0"/>
              </a:rPr>
              <a:t>  for(int i = 0; i &lt; </a:t>
            </a:r>
            <a:r>
              <a:rPr lang="en-US" sz="1400" b="1">
                <a:solidFill>
                  <a:srgbClr val="C00000"/>
                </a:solidFill>
                <a:latin typeface="Courier New" pitchFamily="49" charset="0"/>
                <a:cs typeface="Courier New" pitchFamily="49" charset="0"/>
              </a:rPr>
              <a:t>x-&gt;bound</a:t>
            </a:r>
            <a:r>
              <a:rPr lang="en-US" sz="1400" b="1">
                <a:latin typeface="Courier New" pitchFamily="49" charset="0"/>
                <a:cs typeface="Courier New" pitchFamily="49" charset="0"/>
              </a:rPr>
              <a:t>; i++)</a:t>
            </a:r>
          </a:p>
          <a:p>
            <a:pPr algn="l"/>
            <a:r>
              <a:rPr lang="en-US" sz="1400" b="1">
                <a:latin typeface="Courier New" pitchFamily="49" charset="0"/>
                <a:cs typeface="Courier New" pitchFamily="49" charset="0"/>
              </a:rPr>
              <a:t>    a[i] = 0;</a:t>
            </a:r>
          </a:p>
          <a:p>
            <a:pPr algn="l"/>
            <a:r>
              <a:rPr lang="en-US" sz="1400" b="1">
                <a:latin typeface="Courier New" pitchFamily="49" charset="0"/>
                <a:cs typeface="Courier New" pitchFamily="49" charset="0"/>
              </a:rPr>
              <a:t>}</a:t>
            </a:r>
          </a:p>
        </p:txBody>
      </p:sp>
      <p:sp>
        <p:nvSpPr>
          <p:cNvPr id="5" name="Text Box 73"/>
          <p:cNvSpPr txBox="1">
            <a:spLocks noChangeArrowheads="1"/>
          </p:cNvSpPr>
          <p:nvPr/>
        </p:nvSpPr>
        <p:spPr bwMode="auto">
          <a:xfrm>
            <a:off x="4894263" y="4162425"/>
            <a:ext cx="3924300" cy="1814513"/>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sz="1400" b="1">
                <a:latin typeface="Courier New" pitchFamily="49" charset="0"/>
                <a:cs typeface="Courier New" pitchFamily="49" charset="0"/>
              </a:rPr>
              <a:t>struct _x { int d; int bound; };</a:t>
            </a:r>
          </a:p>
          <a:p>
            <a:pPr algn="l"/>
            <a:endParaRPr lang="en-US" sz="1400" b="1">
              <a:latin typeface="Courier New" pitchFamily="49" charset="0"/>
              <a:cs typeface="Courier New" pitchFamily="49" charset="0"/>
            </a:endParaRPr>
          </a:p>
          <a:p>
            <a:pPr algn="l"/>
            <a:r>
              <a:rPr lang="en-US" sz="1400" b="1">
                <a:latin typeface="Courier New" pitchFamily="49" charset="0"/>
                <a:cs typeface="Courier New" pitchFamily="49" charset="0"/>
              </a:rPr>
              <a:t>void doit(int *a, struct _x *x)</a:t>
            </a:r>
          </a:p>
          <a:p>
            <a:pPr algn="l"/>
            <a:r>
              <a:rPr lang="en-US" sz="1400" b="1">
                <a:latin typeface="Courier New" pitchFamily="49" charset="0"/>
                <a:cs typeface="Courier New" pitchFamily="49" charset="0"/>
              </a:rPr>
              <a:t>{</a:t>
            </a:r>
          </a:p>
          <a:p>
            <a:pPr algn="l"/>
            <a:r>
              <a:rPr lang="en-US" altLang="zh-CN" sz="1400" b="1">
                <a:solidFill>
                  <a:srgbClr val="C00000"/>
                </a:solidFill>
                <a:latin typeface="Courier New" pitchFamily="49" charset="0"/>
                <a:ea typeface="宋体" pitchFamily="2" charset="-122"/>
              </a:rPr>
              <a:t>  int local_ub = x-&gt;bound;</a:t>
            </a:r>
          </a:p>
          <a:p>
            <a:pPr algn="l"/>
            <a:r>
              <a:rPr lang="en-US" sz="1400" b="1">
                <a:latin typeface="Courier New" pitchFamily="49" charset="0"/>
                <a:cs typeface="Courier New" pitchFamily="49" charset="0"/>
              </a:rPr>
              <a:t>  for(int i = 0; i &lt; </a:t>
            </a:r>
            <a:r>
              <a:rPr lang="en-US" sz="1400" b="1">
                <a:solidFill>
                  <a:srgbClr val="C00000"/>
                </a:solidFill>
                <a:latin typeface="Courier New" pitchFamily="49" charset="0"/>
                <a:cs typeface="Courier New" pitchFamily="49" charset="0"/>
              </a:rPr>
              <a:t>local_ub</a:t>
            </a:r>
            <a:r>
              <a:rPr lang="en-US" sz="1400" b="1">
                <a:latin typeface="Courier New" pitchFamily="49" charset="0"/>
                <a:cs typeface="Courier New" pitchFamily="49" charset="0"/>
              </a:rPr>
              <a:t>; i++)</a:t>
            </a:r>
          </a:p>
          <a:p>
            <a:pPr algn="l"/>
            <a:r>
              <a:rPr lang="en-US" sz="1400" b="1">
                <a:latin typeface="Courier New" pitchFamily="49" charset="0"/>
                <a:cs typeface="Courier New" pitchFamily="49" charset="0"/>
              </a:rPr>
              <a:t>    a[i] = 0;</a:t>
            </a:r>
          </a:p>
          <a:p>
            <a:pPr algn="l"/>
            <a:r>
              <a:rPr lang="en-US" sz="1400" b="1">
                <a:latin typeface="Courier New" pitchFamily="49" charset="0"/>
                <a:cs typeface="Courier New" pitchFamily="49" charset="0"/>
              </a:rPr>
              <a:t>}</a:t>
            </a:r>
          </a:p>
        </p:txBody>
      </p:sp>
      <p:sp>
        <p:nvSpPr>
          <p:cNvPr id="6" name="Down Arrow 5"/>
          <p:cNvSpPr/>
          <p:nvPr/>
        </p:nvSpPr>
        <p:spPr bwMode="auto">
          <a:xfrm rot="16200000">
            <a:off x="4264025" y="4845050"/>
            <a:ext cx="723900" cy="450850"/>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spAutoFit/>
          </a:bodyPr>
          <a:lstStyle/>
          <a:p>
            <a:pPr eaLnBrk="0" hangingPunct="0">
              <a:lnSpc>
                <a:spcPct val="80000"/>
              </a:lnSpc>
              <a:spcBef>
                <a:spcPct val="50000"/>
              </a:spcBef>
            </a:pPr>
            <a:endParaRPr lang="en-US">
              <a:solidFill>
                <a:schemeClr val="tx1"/>
              </a:solidFill>
              <a:cs typeface="Arial" charset="0"/>
            </a:endParaRPr>
          </a:p>
        </p:txBody>
      </p:sp>
      <p:sp>
        <p:nvSpPr>
          <p:cNvPr id="8499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8D8A7B1B-82E2-48A1-B838-68639A1ED5AB}" type="datetime1">
              <a:rPr lang="en-US" altLang="zh-CN" sz="1000">
                <a:solidFill>
                  <a:schemeClr val="bg1"/>
                </a:solidFill>
              </a:rPr>
              <a:pPr eaLnBrk="1" hangingPunct="1"/>
              <a:t>9/11/2013</a:t>
            </a:fld>
            <a:endParaRPr lang="en-US" altLang="zh-CN" sz="1000">
              <a:solidFill>
                <a:schemeClr val="bg1"/>
              </a:solidFill>
            </a:endParaRPr>
          </a:p>
        </p:txBody>
      </p:sp>
      <p:sp>
        <p:nvSpPr>
          <p:cNvPr id="8500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D98A13FF-7EC8-48C3-8778-3A691A54579A}" type="slidenum">
              <a:rPr lang="en-US" altLang="zh-CN" sz="1000">
                <a:solidFill>
                  <a:schemeClr val="bg1"/>
                </a:solidFill>
              </a:rPr>
              <a:pPr eaLnBrk="1" hangingPunct="1"/>
              <a:t>102</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Non-Unit Stride Access</a:t>
            </a:r>
            <a:endParaRPr lang="en-US" altLang="zh-CN" smtClean="0">
              <a:solidFill>
                <a:schemeClr val="bg2"/>
              </a:solidFill>
              <a:ea typeface="宋体" pitchFamily="2" charset="-122"/>
            </a:endParaRPr>
          </a:p>
        </p:txBody>
      </p:sp>
      <p:sp>
        <p:nvSpPr>
          <p:cNvPr id="86019"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102870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buFont typeface="Verdana" pitchFamily="34" charset="0"/>
              <a:buChar char="●"/>
            </a:pPr>
            <a:r>
              <a:rPr lang="en-US" altLang="zh-CN" sz="1800">
                <a:ea typeface="MS PGothic" pitchFamily="34" charset="-128"/>
              </a:rPr>
              <a:t>Non-consecutive memory locations are being accessed in the loop</a:t>
            </a:r>
          </a:p>
          <a:p>
            <a:pPr algn="l" eaLnBrk="1" hangingPunct="1">
              <a:spcBef>
                <a:spcPct val="20000"/>
              </a:spcBef>
              <a:buFont typeface="Verdana" pitchFamily="34" charset="0"/>
              <a:buChar char="●"/>
            </a:pPr>
            <a:r>
              <a:rPr lang="en-US" altLang="zh-CN" sz="1800">
                <a:ea typeface="MS PGothic" pitchFamily="34" charset="-128"/>
              </a:rPr>
              <a:t>Vectorization works best with contiguous memory accesses  </a:t>
            </a:r>
          </a:p>
          <a:p>
            <a:pPr algn="l" eaLnBrk="1" hangingPunct="1">
              <a:spcBef>
                <a:spcPct val="20000"/>
              </a:spcBef>
              <a:buFont typeface="Verdana" pitchFamily="34" charset="0"/>
              <a:buChar char="●"/>
            </a:pPr>
            <a:r>
              <a:rPr lang="en-US" altLang="zh-CN" sz="1800">
                <a:ea typeface="MS PGothic" pitchFamily="34" charset="-128"/>
              </a:rPr>
              <a:t>Vectorization might still be possible in cases of non-contiguous memory access but…</a:t>
            </a:r>
          </a:p>
          <a:p>
            <a:pPr lvl="1" algn="l" eaLnBrk="1" hangingPunct="1">
              <a:spcBef>
                <a:spcPct val="20000"/>
              </a:spcBef>
              <a:buFont typeface="Verdana" pitchFamily="34" charset="0"/>
              <a:buChar char="-"/>
            </a:pPr>
            <a:r>
              <a:rPr lang="en-US" altLang="zh-CN" sz="1800">
                <a:ea typeface="MS PGothic" pitchFamily="34" charset="-128"/>
              </a:rPr>
              <a:t>Data arrangement operations might be too expensive</a:t>
            </a:r>
            <a:br>
              <a:rPr lang="en-US" altLang="zh-CN" sz="1800">
                <a:ea typeface="MS PGothic" pitchFamily="34" charset="-128"/>
              </a:rPr>
            </a:br>
            <a:r>
              <a:rPr lang="en-US" altLang="zh-CN" sz="1800">
                <a:ea typeface="MS PGothic" pitchFamily="34" charset="-128"/>
              </a:rPr>
              <a:t>(e.g. access pattern linear/regular)</a:t>
            </a:r>
          </a:p>
          <a:p>
            <a:pPr lvl="1" algn="l" eaLnBrk="1" hangingPunct="1">
              <a:spcBef>
                <a:spcPct val="20000"/>
              </a:spcBef>
              <a:buFontTx/>
              <a:buChar char="-"/>
            </a:pPr>
            <a:r>
              <a:rPr lang="en-US" altLang="zh-CN" sz="1800">
                <a:ea typeface="MS PGothic" pitchFamily="34" charset="-128"/>
              </a:rPr>
              <a:t>Vector report issued when too expensive:</a:t>
            </a:r>
            <a:br>
              <a:rPr lang="en-US" altLang="zh-CN" sz="1800">
                <a:ea typeface="MS PGothic" pitchFamily="34" charset="-128"/>
              </a:rPr>
            </a:br>
            <a:r>
              <a:rPr lang="en-US" altLang="zh-CN" sz="1800" b="1">
                <a:latin typeface="Courier New" pitchFamily="49" charset="0"/>
                <a:ea typeface="MS PGothic" pitchFamily="34" charset="-128"/>
                <a:cs typeface="Courier New" pitchFamily="49" charset="0"/>
              </a:rPr>
              <a:t>Loop was not vectorized: vectorization possible but seems inefficient</a:t>
            </a:r>
          </a:p>
          <a:p>
            <a:pPr algn="l" eaLnBrk="1" hangingPunct="1">
              <a:spcBef>
                <a:spcPct val="20000"/>
              </a:spcBef>
              <a:buFont typeface="Verdana" pitchFamily="34" charset="0"/>
              <a:buChar char="●"/>
            </a:pPr>
            <a:r>
              <a:rPr lang="en-US" altLang="zh-CN" sz="1800">
                <a:ea typeface="MS PGothic" pitchFamily="34" charset="-128"/>
              </a:rPr>
              <a:t>Examples:</a:t>
            </a:r>
            <a:endParaRPr lang="en-US" altLang="zh-CN" sz="1800" b="1">
              <a:latin typeface="Courier New" pitchFamily="49" charset="0"/>
              <a:ea typeface="MS PGothic" pitchFamily="34" charset="-128"/>
            </a:endParaRPr>
          </a:p>
        </p:txBody>
      </p:sp>
      <p:sp>
        <p:nvSpPr>
          <p:cNvPr id="4" name="Text Box 73"/>
          <p:cNvSpPr txBox="1">
            <a:spLocks noChangeArrowheads="1"/>
          </p:cNvSpPr>
          <p:nvPr/>
        </p:nvSpPr>
        <p:spPr bwMode="auto">
          <a:xfrm>
            <a:off x="906463" y="3924300"/>
            <a:ext cx="7253287" cy="2032000"/>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smtClean="0">
                <a:latin typeface="Courier New" pitchFamily="49" charset="0"/>
                <a:cs typeface="Courier New" pitchFamily="49" charset="0"/>
              </a:rPr>
              <a:t>for(i = 0; i &lt;= MAX; i++) {</a:t>
            </a:r>
            <a:endParaRPr lang="en-US" sz="1400" b="1" dirty="0">
              <a:latin typeface="Courier New" pitchFamily="49" charset="0"/>
              <a:cs typeface="Courier New" pitchFamily="49" charset="0"/>
            </a:endParaRP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for(j = 0; j &lt;= MAX; j++) {</a:t>
            </a:r>
            <a:endParaRPr lang="en-US" sz="1400" b="1" dirty="0">
              <a:latin typeface="Courier New" pitchFamily="49" charset="0"/>
              <a:cs typeface="Courier New" pitchFamily="49" charset="0"/>
            </a:endParaRPr>
          </a:p>
          <a:p>
            <a:pPr algn="l">
              <a:defRPr/>
            </a:pPr>
            <a:r>
              <a:rPr lang="en-US" sz="1400" b="1" dirty="0" smtClean="0">
                <a:latin typeface="Courier New" pitchFamily="49" charset="0"/>
                <a:cs typeface="Courier New" pitchFamily="49" charset="0"/>
              </a:rPr>
              <a:t>    D[i][j] += 1;                  // </a:t>
            </a:r>
            <a:r>
              <a:rPr lang="en-US" sz="1400" b="1" dirty="0">
                <a:latin typeface="Courier New" pitchFamily="49" charset="0"/>
                <a:cs typeface="Courier New" pitchFamily="49" charset="0"/>
              </a:rPr>
              <a:t>Unit </a:t>
            </a:r>
            <a:r>
              <a:rPr lang="en-US" sz="1400" b="1" dirty="0" smtClean="0">
                <a:latin typeface="Courier New" pitchFamily="49" charset="0"/>
                <a:cs typeface="Courier New" pitchFamily="49" charset="0"/>
              </a:rPr>
              <a:t>stride</a:t>
            </a:r>
            <a:endParaRPr lang="en-US" sz="1400" b="1" dirty="0">
              <a:latin typeface="Courier New" pitchFamily="49" charset="0"/>
              <a:cs typeface="Courier New" pitchFamily="49" charset="0"/>
            </a:endParaRPr>
          </a:p>
          <a:p>
            <a:pPr algn="l">
              <a:defRPr/>
            </a:pPr>
            <a:r>
              <a:rPr lang="en-US" sz="1400" b="1" dirty="0" smtClean="0">
                <a:latin typeface="Courier New" pitchFamily="49" charset="0"/>
                <a:cs typeface="Courier New" pitchFamily="49" charset="0"/>
              </a:rPr>
              <a:t>    D[j][i] += 1;                  // Non-unit stride but </a:t>
            </a:r>
            <a:r>
              <a:rPr lang="en-US" sz="1400" b="1" dirty="0">
                <a:latin typeface="Courier New" pitchFamily="49" charset="0"/>
                <a:cs typeface="Courier New" pitchFamily="49" charset="0"/>
              </a:rPr>
              <a:t>linear</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A[j * j] += 1;                 // Non-unit stride</a:t>
            </a:r>
            <a:endParaRPr lang="en-US" sz="1400" b="1" dirty="0">
              <a:latin typeface="Courier New" pitchFamily="49" charset="0"/>
              <a:cs typeface="Courier New" pitchFamily="49" charset="0"/>
            </a:endParaRP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A[B[j]] += 1;                  // Non-unit stride (scatter)</a:t>
            </a:r>
            <a:endParaRPr lang="en-US" sz="1400" b="1" dirty="0">
              <a:latin typeface="Courier New" pitchFamily="49" charset="0"/>
              <a:cs typeface="Courier New" pitchFamily="49" charset="0"/>
            </a:endParaRP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if(A[MAX - j]) == 1</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last = j; // Non-unit stride</a:t>
            </a:r>
            <a:endParaRPr lang="en-US" sz="1400" b="1" dirty="0">
              <a:latin typeface="Courier New" pitchFamily="49" charset="0"/>
              <a:cs typeface="Courier New" pitchFamily="49" charset="0"/>
            </a:endParaRP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a:t>
            </a:r>
          </a:p>
          <a:p>
            <a:pPr algn="l">
              <a:defRPr/>
            </a:pPr>
            <a:r>
              <a:rPr lang="en-US" sz="1400" b="1" dirty="0">
                <a:latin typeface="Courier New" pitchFamily="49" charset="0"/>
                <a:cs typeface="Courier New" pitchFamily="49" charset="0"/>
              </a:rPr>
              <a:t>}</a:t>
            </a:r>
          </a:p>
        </p:txBody>
      </p:sp>
      <p:sp>
        <p:nvSpPr>
          <p:cNvPr id="86021"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8AD3CE53-721D-45DB-98B6-446535E46209}" type="datetime1">
              <a:rPr lang="en-US" altLang="zh-CN" sz="1000">
                <a:solidFill>
                  <a:schemeClr val="bg1"/>
                </a:solidFill>
              </a:rPr>
              <a:pPr eaLnBrk="1" hangingPunct="1"/>
              <a:t>9/11/2013</a:t>
            </a:fld>
            <a:endParaRPr lang="en-US" altLang="zh-CN" sz="1000">
              <a:solidFill>
                <a:schemeClr val="bg1"/>
              </a:solidFill>
            </a:endParaRPr>
          </a:p>
        </p:txBody>
      </p:sp>
      <p:sp>
        <p:nvSpPr>
          <p:cNvPr id="8602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90824050-2464-473E-87C0-351EDE1566C6}" type="slidenum">
              <a:rPr lang="en-US" altLang="zh-CN" sz="1000">
                <a:solidFill>
                  <a:schemeClr val="bg1"/>
                </a:solidFill>
              </a:rPr>
              <a:pPr eaLnBrk="1" hangingPunct="1"/>
              <a:t>103</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Avoiding Non-Unit Stride Access</a:t>
            </a:r>
            <a:endParaRPr lang="en-US" altLang="zh-CN" smtClean="0">
              <a:solidFill>
                <a:schemeClr val="bg2"/>
              </a:solidFill>
              <a:ea typeface="宋体" pitchFamily="2" charset="-122"/>
            </a:endParaRPr>
          </a:p>
        </p:txBody>
      </p:sp>
      <p:sp>
        <p:nvSpPr>
          <p:cNvPr id="87043" name="Rectangle 3"/>
          <p:cNvSpPr txBox="1">
            <a:spLocks noChangeArrowheads="1"/>
          </p:cNvSpPr>
          <p:nvPr/>
        </p:nvSpPr>
        <p:spPr bwMode="auto">
          <a:xfrm>
            <a:off x="455613" y="849313"/>
            <a:ext cx="815181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buFont typeface="Verdana" pitchFamily="34" charset="0"/>
              <a:buChar char="●"/>
            </a:pPr>
            <a:r>
              <a:rPr lang="en-US" altLang="zh-CN" sz="1800">
                <a:ea typeface="MS PGothic" pitchFamily="34" charset="-128"/>
              </a:rPr>
              <a:t>Code transformations like loop interchange can avoid non-unit access frequently in case access is linear</a:t>
            </a:r>
          </a:p>
          <a:p>
            <a:pPr algn="l" eaLnBrk="1" hangingPunct="1">
              <a:spcBef>
                <a:spcPct val="20000"/>
              </a:spcBef>
              <a:buFont typeface="Verdana" pitchFamily="34" charset="0"/>
              <a:buChar char="●"/>
            </a:pPr>
            <a:r>
              <a:rPr lang="en-US" altLang="zh-CN" sz="1800">
                <a:ea typeface="MS PGothic" pitchFamily="34" charset="-128"/>
              </a:rPr>
              <a:t>Compiler can do this automatically via loop interchange in most cases, e.g. matrix multiplication loop:</a:t>
            </a:r>
          </a:p>
          <a:p>
            <a:pPr algn="l" eaLnBrk="1" hangingPunct="1">
              <a:spcBef>
                <a:spcPct val="20000"/>
              </a:spcBef>
              <a:buFont typeface="Verdana" pitchFamily="34" charset="0"/>
              <a:buChar char="●"/>
            </a:pPr>
            <a:endParaRPr lang="en-US" altLang="zh-CN" sz="1800">
              <a:ea typeface="MS PGothic" pitchFamily="34" charset="-128"/>
            </a:endParaRPr>
          </a:p>
          <a:p>
            <a:pPr algn="l" eaLnBrk="1" hangingPunct="1">
              <a:spcBef>
                <a:spcPct val="20000"/>
              </a:spcBef>
              <a:buFont typeface="Verdana" pitchFamily="34" charset="0"/>
              <a:buChar char="●"/>
            </a:pPr>
            <a:endParaRPr lang="en-US" altLang="zh-CN" sz="1800">
              <a:ea typeface="MS PGothic" pitchFamily="34" charset="-128"/>
            </a:endParaRPr>
          </a:p>
          <a:p>
            <a:pPr algn="l" eaLnBrk="1" hangingPunct="1">
              <a:spcBef>
                <a:spcPct val="20000"/>
              </a:spcBef>
              <a:buFont typeface="Verdana" pitchFamily="34" charset="0"/>
              <a:buChar char="●"/>
            </a:pPr>
            <a:endParaRPr lang="en-US" altLang="zh-CN" sz="1800">
              <a:ea typeface="MS PGothic" pitchFamily="34" charset="-128"/>
            </a:endParaRPr>
          </a:p>
          <a:p>
            <a:pPr algn="l" eaLnBrk="1" hangingPunct="1">
              <a:spcBef>
                <a:spcPct val="20000"/>
              </a:spcBef>
              <a:buFont typeface="Verdana" pitchFamily="34" charset="0"/>
              <a:buChar char="●"/>
            </a:pPr>
            <a:endParaRPr lang="en-US" altLang="zh-CN" sz="1800">
              <a:ea typeface="MS PGothic" pitchFamily="34" charset="-128"/>
            </a:endParaRPr>
          </a:p>
          <a:p>
            <a:pPr algn="l" eaLnBrk="1" hangingPunct="1">
              <a:spcBef>
                <a:spcPct val="20000"/>
              </a:spcBef>
              <a:buFont typeface="Verdana" pitchFamily="34" charset="0"/>
              <a:buChar char="●"/>
            </a:pPr>
            <a:endParaRPr lang="en-US" altLang="zh-CN" sz="1800">
              <a:ea typeface="MS PGothic" pitchFamily="34" charset="-128"/>
            </a:endParaRPr>
          </a:p>
          <a:p>
            <a:pPr algn="l" eaLnBrk="1" hangingPunct="1">
              <a:spcBef>
                <a:spcPct val="20000"/>
              </a:spcBef>
              <a:buFont typeface="Verdana" pitchFamily="34" charset="0"/>
              <a:buChar char="●"/>
            </a:pPr>
            <a:r>
              <a:rPr lang="en-US" altLang="zh-CN" sz="1800">
                <a:ea typeface="MS PGothic" pitchFamily="34" charset="-128"/>
              </a:rPr>
              <a:t>But in other cases the exchange has to be done manually,</a:t>
            </a:r>
            <a:br>
              <a:rPr lang="en-US" altLang="zh-CN" sz="1800">
                <a:ea typeface="MS PGothic" pitchFamily="34" charset="-128"/>
              </a:rPr>
            </a:br>
            <a:r>
              <a:rPr lang="en-US" altLang="zh-CN" sz="1800">
                <a:ea typeface="MS PGothic" pitchFamily="34" charset="-128"/>
              </a:rPr>
              <a:t>e.g.:</a:t>
            </a:r>
            <a:br>
              <a:rPr lang="en-US" altLang="zh-CN" sz="1800">
                <a:ea typeface="MS PGothic" pitchFamily="34" charset="-128"/>
              </a:rPr>
            </a:br>
            <a:endParaRPr lang="en-US" altLang="zh-CN" sz="1800">
              <a:solidFill>
                <a:srgbClr val="0000CC"/>
              </a:solidFill>
              <a:ea typeface="MS PGothic" pitchFamily="34" charset="-128"/>
            </a:endParaRPr>
          </a:p>
          <a:p>
            <a:pPr algn="l" eaLnBrk="1" hangingPunct="1">
              <a:spcBef>
                <a:spcPct val="20000"/>
              </a:spcBef>
              <a:buFont typeface="Arial" charset="0"/>
              <a:buChar char="•"/>
            </a:pPr>
            <a:endParaRPr lang="en-US" altLang="zh-CN" sz="1800">
              <a:ea typeface="MS PGothic" pitchFamily="34" charset="-128"/>
            </a:endParaRPr>
          </a:p>
        </p:txBody>
      </p:sp>
      <p:grpSp>
        <p:nvGrpSpPr>
          <p:cNvPr id="2" name="Group 1"/>
          <p:cNvGrpSpPr>
            <a:grpSpLocks/>
          </p:cNvGrpSpPr>
          <p:nvPr/>
        </p:nvGrpSpPr>
        <p:grpSpPr bwMode="auto">
          <a:xfrm>
            <a:off x="2095500" y="2212975"/>
            <a:ext cx="4875213" cy="954088"/>
            <a:chOff x="1771451" y="2869797"/>
            <a:chExt cx="4875610" cy="954107"/>
          </a:xfrm>
        </p:grpSpPr>
        <p:sp>
          <p:nvSpPr>
            <p:cNvPr id="4" name="Text Box 73"/>
            <p:cNvSpPr txBox="1">
              <a:spLocks noChangeArrowheads="1"/>
            </p:cNvSpPr>
            <p:nvPr/>
          </p:nvSpPr>
          <p:spPr bwMode="auto">
            <a:xfrm>
              <a:off x="1771451" y="2869797"/>
              <a:ext cx="4875610" cy="954107"/>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smtClean="0">
                  <a:latin typeface="Courier New" pitchFamily="49" charset="0"/>
                  <a:cs typeface="Courier New" pitchFamily="49" charset="0"/>
                </a:rPr>
                <a:t>for(i = 0; i &lt; N; i</a:t>
              </a:r>
              <a:r>
                <a:rPr lang="en-US" sz="1400" b="1" dirty="0">
                  <a:latin typeface="Courier New" pitchFamily="49" charset="0"/>
                  <a:cs typeface="Courier New" pitchFamily="49" charset="0"/>
                </a:rPr>
                <a:t>++)</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for(j = 0; j &lt; N; j</a:t>
              </a:r>
              <a:r>
                <a:rPr lang="en-US" sz="1400" b="1" dirty="0">
                  <a:latin typeface="Courier New" pitchFamily="49" charset="0"/>
                  <a:cs typeface="Courier New" pitchFamily="49" charset="0"/>
                </a:rPr>
                <a:t>++)</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for(k = 0; k &lt; N; k</a:t>
              </a:r>
              <a:r>
                <a:rPr lang="en-US" sz="1400" b="1" dirty="0">
                  <a:latin typeface="Courier New" pitchFamily="49" charset="0"/>
                  <a:cs typeface="Courier New" pitchFamily="49" charset="0"/>
                </a:rPr>
                <a:t>++)</a:t>
              </a:r>
            </a:p>
            <a:p>
              <a:pPr algn="l">
                <a:defRPr/>
              </a:pPr>
              <a:r>
                <a:rPr lang="en-US" sz="1400" b="1" dirty="0">
                  <a:latin typeface="Courier New" pitchFamily="49" charset="0"/>
                  <a:cs typeface="Courier New" pitchFamily="49" charset="0"/>
                </a:rPr>
                <a:t>      c[i][j] = c[i][j] + a[i][k</a:t>
              </a:r>
              <a:r>
                <a:rPr lang="en-US" sz="1400" b="1" dirty="0" smtClean="0">
                  <a:latin typeface="Courier New" pitchFamily="49" charset="0"/>
                  <a:cs typeface="Courier New" pitchFamily="49" charset="0"/>
                </a:rPr>
                <a:t>] * b[k</a:t>
              </a:r>
              <a:r>
                <a:rPr lang="en-US" sz="1400" b="1" dirty="0">
                  <a:latin typeface="Courier New" pitchFamily="49" charset="0"/>
                  <a:cs typeface="Courier New" pitchFamily="49" charset="0"/>
                </a:rPr>
                <a:t>][j];</a:t>
              </a:r>
            </a:p>
          </p:txBody>
        </p:sp>
        <p:sp>
          <p:nvSpPr>
            <p:cNvPr id="5" name="Freeform 39"/>
            <p:cNvSpPr>
              <a:spLocks/>
            </p:cNvSpPr>
            <p:nvPr/>
          </p:nvSpPr>
          <p:spPr bwMode="auto">
            <a:xfrm flipH="1">
              <a:off x="4599019" y="3215879"/>
              <a:ext cx="296886" cy="261943"/>
            </a:xfrm>
            <a:custGeom>
              <a:avLst/>
              <a:gdLst>
                <a:gd name="T0" fmla="*/ 2147483647 w 335"/>
                <a:gd name="T1" fmla="*/ 0 h 362"/>
                <a:gd name="T2" fmla="*/ 2147483647 w 335"/>
                <a:gd name="T3" fmla="*/ 2147483647 h 362"/>
                <a:gd name="T4" fmla="*/ 2147483647 w 335"/>
                <a:gd name="T5" fmla="*/ 2147483647 h 362"/>
                <a:gd name="T6" fmla="*/ 2147483647 w 335"/>
                <a:gd name="T7" fmla="*/ 2147483647 h 362"/>
                <a:gd name="T8" fmla="*/ 0 60000 65536"/>
                <a:gd name="T9" fmla="*/ 0 60000 65536"/>
                <a:gd name="T10" fmla="*/ 0 60000 65536"/>
                <a:gd name="T11" fmla="*/ 0 60000 65536"/>
                <a:gd name="T12" fmla="*/ 0 w 335"/>
                <a:gd name="T13" fmla="*/ 0 h 362"/>
                <a:gd name="T14" fmla="*/ 335 w 335"/>
                <a:gd name="T15" fmla="*/ 362 h 362"/>
              </a:gdLst>
              <a:ahLst/>
              <a:cxnLst>
                <a:cxn ang="T8">
                  <a:pos x="T0" y="T1"/>
                </a:cxn>
                <a:cxn ang="T9">
                  <a:pos x="T2" y="T3"/>
                </a:cxn>
                <a:cxn ang="T10">
                  <a:pos x="T4" y="T5"/>
                </a:cxn>
                <a:cxn ang="T11">
                  <a:pos x="T6" y="T7"/>
                </a:cxn>
              </a:cxnLst>
              <a:rect l="T12" t="T13" r="T14" b="T15"/>
              <a:pathLst>
                <a:path w="335" h="362">
                  <a:moveTo>
                    <a:pt x="335" y="0"/>
                  </a:moveTo>
                  <a:cubicBezTo>
                    <a:pt x="214" y="41"/>
                    <a:pt x="94" y="83"/>
                    <a:pt x="47" y="126"/>
                  </a:cubicBezTo>
                  <a:cubicBezTo>
                    <a:pt x="0" y="169"/>
                    <a:pt x="8" y="219"/>
                    <a:pt x="55" y="258"/>
                  </a:cubicBezTo>
                  <a:cubicBezTo>
                    <a:pt x="102" y="297"/>
                    <a:pt x="216" y="329"/>
                    <a:pt x="331" y="362"/>
                  </a:cubicBezTo>
                </a:path>
              </a:pathLst>
            </a:custGeom>
            <a:ln>
              <a:headEnd type="arrow"/>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defRPr/>
              </a:pPr>
              <a:endParaRPr lang="en-US"/>
            </a:p>
          </p:txBody>
        </p:sp>
      </p:grpSp>
      <p:sp>
        <p:nvSpPr>
          <p:cNvPr id="7" name="Text Box 73"/>
          <p:cNvSpPr txBox="1">
            <a:spLocks noChangeArrowheads="1"/>
          </p:cNvSpPr>
          <p:nvPr/>
        </p:nvSpPr>
        <p:spPr bwMode="auto">
          <a:xfrm>
            <a:off x="725488" y="4438650"/>
            <a:ext cx="3619500" cy="955675"/>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a:latin typeface="Courier New" pitchFamily="49" charset="0"/>
                <a:cs typeface="Courier New" pitchFamily="49" charset="0"/>
              </a:rPr>
              <a:t>// Non-unit </a:t>
            </a:r>
            <a:r>
              <a:rPr lang="en-US" sz="1400" b="1" dirty="0" smtClean="0">
                <a:latin typeface="Courier New" pitchFamily="49" charset="0"/>
                <a:cs typeface="Courier New" pitchFamily="49" charset="0"/>
              </a:rPr>
              <a:t>stride</a:t>
            </a:r>
            <a:endParaRPr lang="en-US" sz="1400" b="1" dirty="0">
              <a:latin typeface="Courier New" pitchFamily="49" charset="0"/>
              <a:cs typeface="Courier New" pitchFamily="49" charset="0"/>
            </a:endParaRPr>
          </a:p>
          <a:p>
            <a:pPr algn="l">
              <a:defRPr/>
            </a:pPr>
            <a:r>
              <a:rPr lang="en-US" sz="1400" b="1" dirty="0">
                <a:latin typeface="Courier New" pitchFamily="49" charset="0"/>
                <a:cs typeface="Courier New" pitchFamily="49" charset="0"/>
              </a:rPr>
              <a:t>for (j = 0; j &lt; N; j++)</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for </a:t>
            </a:r>
            <a:r>
              <a:rPr lang="en-US" sz="1400" b="1" dirty="0">
                <a:latin typeface="Courier New" pitchFamily="49" charset="0"/>
                <a:cs typeface="Courier New" pitchFamily="49" charset="0"/>
              </a:rPr>
              <a:t>(i = </a:t>
            </a:r>
            <a:r>
              <a:rPr lang="en-US" sz="1400" b="1" dirty="0">
                <a:solidFill>
                  <a:srgbClr val="C00000"/>
                </a:solidFill>
                <a:latin typeface="Courier New" pitchFamily="49" charset="0"/>
                <a:cs typeface="Courier New" pitchFamily="49" charset="0"/>
              </a:rPr>
              <a:t>0</a:t>
            </a:r>
            <a:r>
              <a:rPr lang="en-US" sz="1400" b="1" dirty="0">
                <a:latin typeface="Courier New" pitchFamily="49" charset="0"/>
                <a:cs typeface="Courier New" pitchFamily="49" charset="0"/>
              </a:rPr>
              <a:t>; i &lt; </a:t>
            </a:r>
            <a:r>
              <a:rPr lang="en-US" sz="1400" b="1" dirty="0">
                <a:solidFill>
                  <a:srgbClr val="C00000"/>
                </a:solidFill>
                <a:latin typeface="Courier New" pitchFamily="49" charset="0"/>
                <a:cs typeface="Courier New" pitchFamily="49" charset="0"/>
              </a:rPr>
              <a:t>j</a:t>
            </a:r>
            <a:r>
              <a:rPr lang="en-US" sz="1400" b="1" dirty="0">
                <a:latin typeface="Courier New" pitchFamily="49" charset="0"/>
                <a:cs typeface="Courier New" pitchFamily="49" charset="0"/>
              </a:rPr>
              <a:t>; i++)</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c[i][j] = a[i][j</a:t>
            </a:r>
            <a:r>
              <a:rPr lang="en-US" sz="1400" b="1" dirty="0" smtClean="0">
                <a:latin typeface="Courier New" pitchFamily="49" charset="0"/>
                <a:cs typeface="Courier New" pitchFamily="49" charset="0"/>
              </a:rPr>
              <a:t>] + b[i</a:t>
            </a:r>
            <a:r>
              <a:rPr lang="en-US" sz="1400" b="1" dirty="0">
                <a:latin typeface="Courier New" pitchFamily="49" charset="0"/>
                <a:cs typeface="Courier New" pitchFamily="49" charset="0"/>
              </a:rPr>
              <a:t>][j];</a:t>
            </a:r>
          </a:p>
        </p:txBody>
      </p:sp>
      <p:sp>
        <p:nvSpPr>
          <p:cNvPr id="8" name="Text Box 73"/>
          <p:cNvSpPr txBox="1">
            <a:spLocks noChangeArrowheads="1"/>
          </p:cNvSpPr>
          <p:nvPr/>
        </p:nvSpPr>
        <p:spPr bwMode="auto">
          <a:xfrm>
            <a:off x="4922838" y="4438650"/>
            <a:ext cx="3619500" cy="955675"/>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a:latin typeface="Courier New" pitchFamily="49" charset="0"/>
                <a:cs typeface="Courier New" pitchFamily="49" charset="0"/>
              </a:rPr>
              <a:t>// Unit </a:t>
            </a:r>
            <a:r>
              <a:rPr lang="en-US" sz="1400" b="1" dirty="0" smtClean="0">
                <a:latin typeface="Courier New" pitchFamily="49" charset="0"/>
                <a:cs typeface="Courier New" pitchFamily="49" charset="0"/>
              </a:rPr>
              <a:t>stride</a:t>
            </a:r>
            <a:endParaRPr lang="en-US" sz="1400" b="1" dirty="0">
              <a:latin typeface="Courier New" pitchFamily="49" charset="0"/>
              <a:cs typeface="Courier New" pitchFamily="49" charset="0"/>
            </a:endParaRPr>
          </a:p>
          <a:p>
            <a:pPr algn="l">
              <a:defRPr/>
            </a:pPr>
            <a:r>
              <a:rPr lang="en-US" sz="1400" b="1" dirty="0">
                <a:latin typeface="Courier New" pitchFamily="49" charset="0"/>
                <a:cs typeface="Courier New" pitchFamily="49" charset="0"/>
              </a:rPr>
              <a:t>for (i = 0; i &lt; N; i++)</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for </a:t>
            </a:r>
            <a:r>
              <a:rPr lang="en-US" sz="1400" b="1" dirty="0">
                <a:latin typeface="Courier New" pitchFamily="49" charset="0"/>
                <a:cs typeface="Courier New" pitchFamily="49" charset="0"/>
              </a:rPr>
              <a:t>(j = </a:t>
            </a:r>
            <a:r>
              <a:rPr lang="en-US" sz="1400" b="1" dirty="0" smtClean="0">
                <a:solidFill>
                  <a:srgbClr val="C00000"/>
                </a:solidFill>
                <a:latin typeface="Courier New" pitchFamily="49" charset="0"/>
                <a:cs typeface="Courier New" pitchFamily="49" charset="0"/>
              </a:rPr>
              <a:t>i + 1</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i &lt; </a:t>
            </a:r>
            <a:r>
              <a:rPr lang="en-US" sz="1400" b="1" dirty="0">
                <a:solidFill>
                  <a:srgbClr val="C00000"/>
                </a:solidFill>
                <a:latin typeface="Courier New" pitchFamily="49" charset="0"/>
                <a:cs typeface="Courier New" pitchFamily="49" charset="0"/>
              </a:rPr>
              <a:t>N</a:t>
            </a:r>
            <a:r>
              <a:rPr lang="en-US" sz="1400" b="1" dirty="0">
                <a:latin typeface="Courier New" pitchFamily="49" charset="0"/>
                <a:cs typeface="Courier New" pitchFamily="49" charset="0"/>
              </a:rPr>
              <a:t>; j++)</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c[i</a:t>
            </a:r>
            <a:r>
              <a:rPr lang="en-US" sz="1400" b="1" dirty="0">
                <a:latin typeface="Courier New" pitchFamily="49" charset="0"/>
                <a:cs typeface="Courier New" pitchFamily="49" charset="0"/>
              </a:rPr>
              <a:t>][j] = a[i][j</a:t>
            </a:r>
            <a:r>
              <a:rPr lang="en-US" sz="1400" b="1" dirty="0" smtClean="0">
                <a:latin typeface="Courier New" pitchFamily="49" charset="0"/>
                <a:cs typeface="Courier New" pitchFamily="49" charset="0"/>
              </a:rPr>
              <a:t>] + b[i</a:t>
            </a:r>
            <a:r>
              <a:rPr lang="en-US" sz="1400" b="1" dirty="0">
                <a:latin typeface="Courier New" pitchFamily="49" charset="0"/>
                <a:cs typeface="Courier New" pitchFamily="49" charset="0"/>
              </a:rPr>
              <a:t>][j];</a:t>
            </a:r>
          </a:p>
        </p:txBody>
      </p:sp>
      <p:sp>
        <p:nvSpPr>
          <p:cNvPr id="10" name="Down Arrow 9"/>
          <p:cNvSpPr/>
          <p:nvPr/>
        </p:nvSpPr>
        <p:spPr bwMode="auto">
          <a:xfrm rot="16200000">
            <a:off x="4289425" y="4691063"/>
            <a:ext cx="723900" cy="450850"/>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spAutoFit/>
          </a:bodyPr>
          <a:lstStyle/>
          <a:p>
            <a:pPr eaLnBrk="0" hangingPunct="0">
              <a:lnSpc>
                <a:spcPct val="80000"/>
              </a:lnSpc>
              <a:spcBef>
                <a:spcPct val="50000"/>
              </a:spcBef>
            </a:pPr>
            <a:endParaRPr lang="en-US">
              <a:solidFill>
                <a:schemeClr val="tx1"/>
              </a:solidFill>
              <a:cs typeface="Arial" charset="0"/>
            </a:endParaRPr>
          </a:p>
        </p:txBody>
      </p:sp>
      <p:sp>
        <p:nvSpPr>
          <p:cNvPr id="8704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565354-BE26-41A0-947A-060F898271CC}" type="datetime1">
              <a:rPr lang="en-US" altLang="zh-CN" sz="1000">
                <a:solidFill>
                  <a:schemeClr val="bg1"/>
                </a:solidFill>
              </a:rPr>
              <a:pPr eaLnBrk="1" hangingPunct="1"/>
              <a:t>9/11/2013</a:t>
            </a:fld>
            <a:endParaRPr lang="en-US" altLang="zh-CN" sz="1000">
              <a:solidFill>
                <a:schemeClr val="bg1"/>
              </a:solidFill>
            </a:endParaRPr>
          </a:p>
        </p:txBody>
      </p:sp>
      <p:sp>
        <p:nvSpPr>
          <p:cNvPr id="8704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A4650171-0392-4CCC-A727-EB5BAE2F9A7B}" type="slidenum">
              <a:rPr lang="en-US" altLang="zh-CN" sz="1000">
                <a:solidFill>
                  <a:schemeClr val="bg1"/>
                </a:solidFill>
              </a:rPr>
              <a:pPr eaLnBrk="1" hangingPunct="1"/>
              <a:t>104</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Function Calls/In-lining I</a:t>
            </a:r>
            <a:endParaRPr lang="en-US" altLang="zh-CN" smtClean="0">
              <a:solidFill>
                <a:schemeClr val="bg2"/>
              </a:solidFill>
              <a:ea typeface="宋体" pitchFamily="2" charset="-122"/>
            </a:endParaRPr>
          </a:p>
        </p:txBody>
      </p:sp>
      <p:sp>
        <p:nvSpPr>
          <p:cNvPr id="88067" name="Rectangle 3"/>
          <p:cNvSpPr txBox="1">
            <a:spLocks noChangeArrowheads="1"/>
          </p:cNvSpPr>
          <p:nvPr/>
        </p:nvSpPr>
        <p:spPr bwMode="auto">
          <a:xfrm>
            <a:off x="455613" y="849313"/>
            <a:ext cx="815181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102870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buFont typeface="Verdana" pitchFamily="34" charset="0"/>
              <a:buChar char="●"/>
            </a:pPr>
            <a:r>
              <a:rPr lang="en-US" altLang="zh-CN" sz="1800">
                <a:ea typeface="MS PGothic" pitchFamily="34" charset="-128"/>
              </a:rPr>
              <a:t>Function calls prevent vectorization in general</a:t>
            </a:r>
          </a:p>
          <a:p>
            <a:pPr algn="l" eaLnBrk="1" hangingPunct="1">
              <a:spcBef>
                <a:spcPct val="20000"/>
              </a:spcBef>
              <a:buFont typeface="Verdana" pitchFamily="34" charset="0"/>
              <a:buChar char="●"/>
            </a:pPr>
            <a:r>
              <a:rPr lang="en-US" altLang="zh-CN" sz="1800">
                <a:ea typeface="MS PGothic" pitchFamily="34" charset="-128"/>
              </a:rPr>
              <a:t>Exceptions:</a:t>
            </a:r>
          </a:p>
          <a:p>
            <a:pPr lvl="1" algn="l" eaLnBrk="1" hangingPunct="1">
              <a:spcBef>
                <a:spcPct val="20000"/>
              </a:spcBef>
              <a:buFont typeface="Verdana" pitchFamily="34" charset="0"/>
              <a:buChar char="-"/>
            </a:pPr>
            <a:r>
              <a:rPr lang="en-US" altLang="zh-CN" sz="1800">
                <a:ea typeface="MS PGothic" pitchFamily="34" charset="-128"/>
              </a:rPr>
              <a:t>Call of intrinsic routines such as mathematical functions:</a:t>
            </a:r>
            <a:br>
              <a:rPr lang="en-US" altLang="zh-CN" sz="1800">
                <a:ea typeface="MS PGothic" pitchFamily="34" charset="-128"/>
              </a:rPr>
            </a:br>
            <a:r>
              <a:rPr lang="en-US" altLang="zh-CN" sz="1800">
                <a:ea typeface="MS PGothic" pitchFamily="34" charset="-128"/>
              </a:rPr>
              <a:t>Implementation is known to compiler</a:t>
            </a:r>
          </a:p>
          <a:p>
            <a:pPr lvl="1" algn="l" eaLnBrk="1" hangingPunct="1">
              <a:spcBef>
                <a:spcPct val="20000"/>
              </a:spcBef>
              <a:buFont typeface="Verdana" pitchFamily="34" charset="0"/>
              <a:buChar char="-"/>
            </a:pPr>
            <a:r>
              <a:rPr lang="en-US" altLang="zh-CN" sz="1800">
                <a:ea typeface="MS PGothic" pitchFamily="34" charset="-128"/>
              </a:rPr>
              <a:t>Successful in-lining of called routine:</a:t>
            </a:r>
            <a:br>
              <a:rPr lang="en-US" altLang="zh-CN" sz="1800">
                <a:ea typeface="MS PGothic" pitchFamily="34" charset="-128"/>
              </a:rPr>
            </a:br>
            <a:r>
              <a:rPr lang="en-US" altLang="zh-CN" sz="1800">
                <a:ea typeface="MS PGothic" pitchFamily="34" charset="-128"/>
              </a:rPr>
              <a:t>Inter-procedural optimization (IPO) enables in-lining of routines defined even in separate source files</a:t>
            </a:r>
          </a:p>
        </p:txBody>
      </p:sp>
      <p:sp>
        <p:nvSpPr>
          <p:cNvPr id="7" name="Text Box 73"/>
          <p:cNvSpPr txBox="1">
            <a:spLocks noChangeArrowheads="1"/>
          </p:cNvSpPr>
          <p:nvPr/>
        </p:nvSpPr>
        <p:spPr bwMode="auto">
          <a:xfrm>
            <a:off x="1370013" y="3074988"/>
            <a:ext cx="6323012" cy="2892425"/>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sz="1400" b="1">
                <a:latin typeface="Courier New" pitchFamily="49" charset="0"/>
                <a:cs typeface="Courier New" pitchFamily="49" charset="0"/>
              </a:rPr>
              <a:t>for (i = 1; i &lt; nx; i++) {</a:t>
            </a:r>
          </a:p>
          <a:p>
            <a:pPr algn="l"/>
            <a:r>
              <a:rPr lang="en-US" sz="1400" b="1">
                <a:latin typeface="Courier New" pitchFamily="49" charset="0"/>
                <a:cs typeface="Courier New" pitchFamily="49" charset="0"/>
              </a:rPr>
              <a:t>  x = x0 + i * h;</a:t>
            </a:r>
          </a:p>
          <a:p>
            <a:pPr algn="l"/>
            <a:r>
              <a:rPr lang="en-US" sz="1400" b="1">
                <a:latin typeface="Courier New" pitchFamily="49" charset="0"/>
                <a:cs typeface="Courier New" pitchFamily="49" charset="0"/>
              </a:rPr>
              <a:t>  sumx = sumx + </a:t>
            </a:r>
            <a:r>
              <a:rPr lang="en-US" sz="1400" b="1">
                <a:solidFill>
                  <a:srgbClr val="C00000"/>
                </a:solidFill>
                <a:latin typeface="Courier New" pitchFamily="49" charset="0"/>
                <a:cs typeface="Courier New" pitchFamily="49" charset="0"/>
              </a:rPr>
              <a:t>func</a:t>
            </a:r>
            <a:r>
              <a:rPr lang="en-US" sz="1400" b="1">
                <a:latin typeface="Courier New" pitchFamily="49" charset="0"/>
                <a:cs typeface="Courier New" pitchFamily="49" charset="0"/>
              </a:rPr>
              <a:t>(x, y, xp, yp);</a:t>
            </a:r>
          </a:p>
          <a:p>
            <a:pPr algn="l"/>
            <a:r>
              <a:rPr lang="en-US" sz="1400" b="1">
                <a:latin typeface="Courier New" pitchFamily="49" charset="0"/>
                <a:cs typeface="Courier New" pitchFamily="49" charset="0"/>
              </a:rPr>
              <a:t>}</a:t>
            </a:r>
          </a:p>
          <a:p>
            <a:pPr algn="l"/>
            <a:endParaRPr lang="en-US" sz="1400" b="1">
              <a:latin typeface="Courier New" pitchFamily="49" charset="0"/>
              <a:cs typeface="Courier New" pitchFamily="49" charset="0"/>
            </a:endParaRPr>
          </a:p>
          <a:p>
            <a:pPr algn="l"/>
            <a:r>
              <a:rPr lang="en-US" sz="1400" b="1">
                <a:latin typeface="Courier New" pitchFamily="49" charset="0"/>
                <a:cs typeface="Courier New" pitchFamily="49" charset="0"/>
              </a:rPr>
              <a:t>// Defined in different compilation unit!</a:t>
            </a:r>
          </a:p>
          <a:p>
            <a:pPr algn="l"/>
            <a:r>
              <a:rPr lang="en-US" sz="1400" b="1">
                <a:latin typeface="Courier New" pitchFamily="49" charset="0"/>
                <a:cs typeface="Courier New" pitchFamily="49" charset="0"/>
              </a:rPr>
              <a:t>float </a:t>
            </a:r>
            <a:r>
              <a:rPr lang="en-US" sz="1400" b="1">
                <a:solidFill>
                  <a:srgbClr val="C00000"/>
                </a:solidFill>
                <a:latin typeface="Courier New" pitchFamily="49" charset="0"/>
                <a:cs typeface="Courier New" pitchFamily="49" charset="0"/>
              </a:rPr>
              <a:t>func</a:t>
            </a:r>
            <a:r>
              <a:rPr lang="en-US" sz="1400" b="1">
                <a:latin typeface="Courier New" pitchFamily="49" charset="0"/>
                <a:cs typeface="Courier New" pitchFamily="49" charset="0"/>
              </a:rPr>
              <a:t>(float x, float y, float xp, float yp)</a:t>
            </a:r>
          </a:p>
          <a:p>
            <a:pPr algn="l"/>
            <a:r>
              <a:rPr lang="en-US" sz="1400" b="1">
                <a:latin typeface="Courier New" pitchFamily="49" charset="0"/>
                <a:cs typeface="Courier New" pitchFamily="49" charset="0"/>
              </a:rPr>
              <a:t>{</a:t>
            </a:r>
          </a:p>
          <a:p>
            <a:pPr algn="l"/>
            <a:r>
              <a:rPr lang="en-US" sz="1400" b="1">
                <a:latin typeface="Courier New" pitchFamily="49" charset="0"/>
                <a:cs typeface="Courier New" pitchFamily="49" charset="0"/>
              </a:rPr>
              <a:t>  float denom;</a:t>
            </a:r>
          </a:p>
          <a:p>
            <a:pPr algn="l"/>
            <a:r>
              <a:rPr lang="en-US" sz="1400" b="1">
                <a:latin typeface="Courier New" pitchFamily="49" charset="0"/>
                <a:cs typeface="Courier New" pitchFamily="49" charset="0"/>
              </a:rPr>
              <a:t>  denom = (x - xp) * (x - xp) + (y - yp) * (y - yp);</a:t>
            </a:r>
          </a:p>
          <a:p>
            <a:pPr algn="l"/>
            <a:r>
              <a:rPr lang="en-US" sz="1400" b="1">
                <a:latin typeface="Courier New" pitchFamily="49" charset="0"/>
                <a:cs typeface="Courier New" pitchFamily="49" charset="0"/>
              </a:rPr>
              <a:t>  denom = 1. / </a:t>
            </a:r>
            <a:r>
              <a:rPr lang="en-US" sz="1400" b="1">
                <a:solidFill>
                  <a:srgbClr val="C00000"/>
                </a:solidFill>
                <a:latin typeface="Courier New" pitchFamily="49" charset="0"/>
                <a:cs typeface="Courier New" pitchFamily="49" charset="0"/>
              </a:rPr>
              <a:t>sqrt</a:t>
            </a:r>
            <a:r>
              <a:rPr lang="en-US" sz="1400" b="1">
                <a:latin typeface="Courier New" pitchFamily="49" charset="0"/>
                <a:cs typeface="Courier New" pitchFamily="49" charset="0"/>
              </a:rPr>
              <a:t>(denom);</a:t>
            </a:r>
          </a:p>
          <a:p>
            <a:pPr algn="l"/>
            <a:r>
              <a:rPr lang="en-US" sz="1400" b="1">
                <a:latin typeface="Courier New" pitchFamily="49" charset="0"/>
                <a:cs typeface="Courier New" pitchFamily="49" charset="0"/>
              </a:rPr>
              <a:t>  return denom;</a:t>
            </a:r>
            <a:br>
              <a:rPr lang="en-US" sz="1400" b="1">
                <a:latin typeface="Courier New" pitchFamily="49" charset="0"/>
                <a:cs typeface="Courier New" pitchFamily="49" charset="0"/>
              </a:rPr>
            </a:br>
            <a:r>
              <a:rPr lang="en-US" sz="1400" b="1">
                <a:latin typeface="Courier New" pitchFamily="49" charset="0"/>
                <a:cs typeface="Courier New" pitchFamily="49" charset="0"/>
              </a:rPr>
              <a:t>}</a:t>
            </a:r>
          </a:p>
        </p:txBody>
      </p:sp>
      <p:sp>
        <p:nvSpPr>
          <p:cNvPr id="8806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34D939A5-4ABD-4BAC-9253-CCB7CAFF33C0}" type="datetime1">
              <a:rPr lang="en-US" altLang="zh-CN" sz="1000">
                <a:solidFill>
                  <a:schemeClr val="bg1"/>
                </a:solidFill>
              </a:rPr>
              <a:pPr eaLnBrk="1" hangingPunct="1"/>
              <a:t>9/11/2013</a:t>
            </a:fld>
            <a:endParaRPr lang="en-US" altLang="zh-CN" sz="1000">
              <a:solidFill>
                <a:schemeClr val="bg1"/>
              </a:solidFill>
            </a:endParaRPr>
          </a:p>
        </p:txBody>
      </p:sp>
      <p:sp>
        <p:nvSpPr>
          <p:cNvPr id="8807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D1C1AD99-CA76-4206-9D57-C94F293ECBE6}" type="slidenum">
              <a:rPr lang="en-US" altLang="zh-CN" sz="1000">
                <a:solidFill>
                  <a:schemeClr val="bg1"/>
                </a:solidFill>
              </a:rPr>
              <a:pPr eaLnBrk="1" hangingPunct="1"/>
              <a:t>105</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Function Calls/In-lining II</a:t>
            </a:r>
            <a:endParaRPr lang="en-US" altLang="zh-CN" smtClean="0">
              <a:solidFill>
                <a:schemeClr val="bg2"/>
              </a:solidFill>
              <a:ea typeface="宋体" pitchFamily="2" charset="-122"/>
            </a:endParaRPr>
          </a:p>
        </p:txBody>
      </p:sp>
      <p:sp>
        <p:nvSpPr>
          <p:cNvPr id="89091" name="Rectangle 3"/>
          <p:cNvSpPr txBox="1">
            <a:spLocks noChangeArrowheads="1"/>
          </p:cNvSpPr>
          <p:nvPr/>
        </p:nvSpPr>
        <p:spPr bwMode="auto">
          <a:xfrm>
            <a:off x="455613" y="849313"/>
            <a:ext cx="815181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102870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buFont typeface="Verdana" pitchFamily="34" charset="0"/>
              <a:buChar char="●"/>
            </a:pPr>
            <a:r>
              <a:rPr lang="en-US" altLang="zh-CN" sz="1800">
                <a:ea typeface="MS PGothic" pitchFamily="34" charset="-128"/>
              </a:rPr>
              <a:t>Success of in-lining can be verified using the optimization report:</a:t>
            </a:r>
            <a:br>
              <a:rPr lang="en-US" altLang="zh-CN" sz="1800">
                <a:ea typeface="MS PGothic" pitchFamily="34" charset="-128"/>
              </a:rPr>
            </a:br>
            <a:r>
              <a:rPr lang="en-US" altLang="zh-CN" sz="1800">
                <a:ea typeface="MS PGothic" pitchFamily="34" charset="-128"/>
              </a:rPr>
              <a:t>Linux*, Mac OS* X: </a:t>
            </a:r>
            <a:r>
              <a:rPr lang="en-US" altLang="zh-CN" sz="1800" b="1">
                <a:solidFill>
                  <a:srgbClr val="C00000"/>
                </a:solidFill>
                <a:latin typeface="Courier New" pitchFamily="49" charset="0"/>
                <a:ea typeface="MS PGothic" pitchFamily="34" charset="-128"/>
              </a:rPr>
              <a:t>-opt-report&lt;n&gt; -opt-report-phase=ipo_inl</a:t>
            </a:r>
            <a:br>
              <a:rPr lang="en-US" altLang="zh-CN" sz="1800" b="1">
                <a:solidFill>
                  <a:srgbClr val="C00000"/>
                </a:solidFill>
                <a:latin typeface="Courier New" pitchFamily="49" charset="0"/>
                <a:ea typeface="MS PGothic" pitchFamily="34" charset="-128"/>
              </a:rPr>
            </a:br>
            <a:r>
              <a:rPr lang="en-US" altLang="zh-CN" sz="1800">
                <a:ea typeface="MS PGothic" pitchFamily="34" charset="-128"/>
              </a:rPr>
              <a:t>Windows*: </a:t>
            </a:r>
            <a:r>
              <a:rPr lang="en-US" altLang="zh-CN" sz="1800" b="1">
                <a:solidFill>
                  <a:srgbClr val="C00000"/>
                </a:solidFill>
                <a:latin typeface="Courier New" pitchFamily="49" charset="0"/>
                <a:ea typeface="MS PGothic" pitchFamily="34" charset="-128"/>
              </a:rPr>
              <a:t>/Qopt-report:&lt;n&gt; /Qopt-report-phase:ipo_inl</a:t>
            </a:r>
          </a:p>
          <a:p>
            <a:pPr algn="l" eaLnBrk="1" hangingPunct="1">
              <a:spcBef>
                <a:spcPct val="20000"/>
              </a:spcBef>
              <a:buFont typeface="Verdana" pitchFamily="34" charset="0"/>
              <a:buChar char="●"/>
            </a:pPr>
            <a:endParaRPr lang="en-US" altLang="zh-CN" sz="1800" b="1">
              <a:solidFill>
                <a:srgbClr val="C00000"/>
              </a:solidFill>
              <a:latin typeface="Courier New" pitchFamily="49" charset="0"/>
              <a:ea typeface="MS PGothic" pitchFamily="34" charset="-128"/>
            </a:endParaRPr>
          </a:p>
          <a:p>
            <a:pPr algn="l" eaLnBrk="1" hangingPunct="1">
              <a:spcBef>
                <a:spcPct val="20000"/>
              </a:spcBef>
              <a:buFont typeface="Verdana" pitchFamily="34" charset="0"/>
              <a:buChar char="●"/>
            </a:pPr>
            <a:r>
              <a:rPr lang="en-US" altLang="zh-CN" sz="1800">
                <a:ea typeface="MS PGothic" pitchFamily="34" charset="-128"/>
              </a:rPr>
              <a:t>Intel compilers offer a large set of switches, directives and language extensions to control in-lining globally or locally, e.g.:</a:t>
            </a:r>
          </a:p>
          <a:p>
            <a:pPr lvl="1" algn="l" eaLnBrk="1" hangingPunct="1">
              <a:spcBef>
                <a:spcPct val="20000"/>
              </a:spcBef>
              <a:buFont typeface="Courier New" pitchFamily="49" charset="0"/>
              <a:buChar char="-"/>
            </a:pPr>
            <a:r>
              <a:rPr lang="en-US" altLang="zh-CN" sz="1600" b="1">
                <a:solidFill>
                  <a:srgbClr val="C00000"/>
                </a:solidFill>
                <a:latin typeface="Courier New" pitchFamily="49" charset="0"/>
                <a:ea typeface="MS PGothic" pitchFamily="34" charset="-128"/>
                <a:cs typeface="Courier New" pitchFamily="49" charset="0"/>
              </a:rPr>
              <a:t>#pragma [no]inline</a:t>
            </a:r>
            <a:r>
              <a:rPr lang="en-US" altLang="zh-CN" sz="1600">
                <a:ea typeface="MS PGothic" pitchFamily="34" charset="-128"/>
              </a:rPr>
              <a:t> (C/C++), </a:t>
            </a:r>
            <a:r>
              <a:rPr lang="en-US" sz="1600" b="1">
                <a:solidFill>
                  <a:srgbClr val="C00000"/>
                </a:solidFill>
                <a:latin typeface="Courier New" pitchFamily="49" charset="0"/>
                <a:cs typeface="Courier New" pitchFamily="49" charset="0"/>
              </a:rPr>
              <a:t>!DIR$ [NO]iNLINE </a:t>
            </a:r>
            <a:r>
              <a:rPr lang="en-US" altLang="zh-CN" sz="1600">
                <a:ea typeface="MS PGothic" pitchFamily="34" charset="-128"/>
              </a:rPr>
              <a:t>(Fortran):</a:t>
            </a:r>
            <a:r>
              <a:rPr lang="en-US" sz="1600" b="1">
                <a:solidFill>
                  <a:srgbClr val="C00000"/>
                </a:solidFill>
                <a:latin typeface="Courier New" pitchFamily="49" charset="0"/>
                <a:cs typeface="Courier New" pitchFamily="49" charset="0"/>
              </a:rPr>
              <a:t/>
            </a:r>
            <a:br>
              <a:rPr lang="en-US" sz="1600" b="1">
                <a:solidFill>
                  <a:srgbClr val="C00000"/>
                </a:solidFill>
                <a:latin typeface="Courier New" pitchFamily="49" charset="0"/>
                <a:cs typeface="Courier New" pitchFamily="49" charset="0"/>
              </a:rPr>
            </a:br>
            <a:r>
              <a:rPr lang="en-US" altLang="zh-CN" sz="1600">
                <a:ea typeface="MS PGothic" pitchFamily="34" charset="-128"/>
              </a:rPr>
              <a:t>Instructs compiler that all calls in the following statement can be in-lined or may never be in-lined</a:t>
            </a:r>
            <a:endParaRPr lang="en-US" altLang="zh-CN" sz="1600" b="1">
              <a:solidFill>
                <a:srgbClr val="C00000"/>
              </a:solidFill>
              <a:latin typeface="Courier New" pitchFamily="49" charset="0"/>
              <a:ea typeface="MS PGothic" pitchFamily="34" charset="-128"/>
            </a:endParaRPr>
          </a:p>
          <a:p>
            <a:pPr lvl="1" algn="l" eaLnBrk="1" hangingPunct="1">
              <a:spcBef>
                <a:spcPct val="20000"/>
              </a:spcBef>
              <a:buFont typeface="Courier New" pitchFamily="49" charset="0"/>
              <a:buChar char="-"/>
            </a:pPr>
            <a:r>
              <a:rPr lang="en-US" altLang="zh-CN" sz="1600" b="1">
                <a:solidFill>
                  <a:srgbClr val="C00000"/>
                </a:solidFill>
                <a:latin typeface="Courier New" pitchFamily="49" charset="0"/>
                <a:ea typeface="MS PGothic" pitchFamily="34" charset="-128"/>
              </a:rPr>
              <a:t>#pragma forceinline</a:t>
            </a:r>
            <a:r>
              <a:rPr lang="en-US" altLang="zh-CN" sz="1600">
                <a:ea typeface="MS PGothic" pitchFamily="34" charset="-128"/>
              </a:rPr>
              <a:t> (C/C++), </a:t>
            </a:r>
            <a:r>
              <a:rPr lang="en-US" sz="1600" b="1">
                <a:solidFill>
                  <a:srgbClr val="C00000"/>
                </a:solidFill>
                <a:latin typeface="Courier New" pitchFamily="49" charset="0"/>
                <a:cs typeface="Courier New" pitchFamily="49" charset="0"/>
              </a:rPr>
              <a:t>!DIR$ FORCEINLINE</a:t>
            </a:r>
            <a:r>
              <a:rPr lang="en-US" altLang="zh-CN" sz="1600">
                <a:ea typeface="MS PGothic" pitchFamily="34" charset="-128"/>
              </a:rPr>
              <a:t> (Fortran)</a:t>
            </a:r>
            <a:r>
              <a:rPr lang="en-US" sz="1600"/>
              <a:t>:</a:t>
            </a:r>
            <a:br>
              <a:rPr lang="en-US" sz="1600"/>
            </a:br>
            <a:r>
              <a:rPr lang="en-US" altLang="zh-CN" sz="1600">
                <a:ea typeface="MS PGothic" pitchFamily="34" charset="-128"/>
              </a:rPr>
              <a:t>Instructs compiler to ignore the heuristic for in-lining and to inline all calls in the following statement</a:t>
            </a:r>
          </a:p>
          <a:p>
            <a:pPr lvl="1" algn="l" eaLnBrk="1" hangingPunct="1">
              <a:spcBef>
                <a:spcPct val="20000"/>
              </a:spcBef>
              <a:buFont typeface="Courier New" pitchFamily="49" charset="0"/>
              <a:buChar char="-"/>
            </a:pPr>
            <a:r>
              <a:rPr lang="en-US" altLang="zh-CN" sz="1600">
                <a:ea typeface="MS PGothic" pitchFamily="34" charset="-128"/>
              </a:rPr>
              <a:t>See section “Inlining Options” in compiler manual for full list of options</a:t>
            </a:r>
          </a:p>
          <a:p>
            <a:pPr algn="l" eaLnBrk="1" hangingPunct="1">
              <a:spcBef>
                <a:spcPct val="20000"/>
              </a:spcBef>
              <a:buFont typeface="Verdana" pitchFamily="34" charset="0"/>
              <a:buChar char="●"/>
            </a:pPr>
            <a:r>
              <a:rPr lang="en-US" altLang="zh-CN" sz="1800">
                <a:ea typeface="MS PGothic" pitchFamily="34" charset="-128"/>
              </a:rPr>
              <a:t>Inter-procedural optimization (IPO) offers additional advantages to vectorization</a:t>
            </a:r>
          </a:p>
          <a:p>
            <a:pPr lvl="1" algn="l" eaLnBrk="1" hangingPunct="1">
              <a:spcBef>
                <a:spcPct val="20000"/>
              </a:spcBef>
              <a:buFont typeface="Verdana" pitchFamily="34" charset="0"/>
              <a:buChar char="-"/>
            </a:pPr>
            <a:r>
              <a:rPr lang="en-US" altLang="zh-CN" sz="1600">
                <a:ea typeface="MS PGothic" pitchFamily="34" charset="-128"/>
              </a:rPr>
              <a:t>Inter-procedural alignment analysis</a:t>
            </a:r>
          </a:p>
          <a:p>
            <a:pPr lvl="1" algn="l" eaLnBrk="1" hangingPunct="1">
              <a:spcBef>
                <a:spcPct val="20000"/>
              </a:spcBef>
              <a:buFont typeface="Verdana" pitchFamily="34" charset="0"/>
              <a:buChar char="-"/>
            </a:pPr>
            <a:r>
              <a:rPr lang="en-US" altLang="zh-CN" sz="1600">
                <a:ea typeface="MS PGothic" pitchFamily="34" charset="-128"/>
              </a:rPr>
              <a:t>Improved (more precise) dependency analysis</a:t>
            </a:r>
          </a:p>
        </p:txBody>
      </p:sp>
      <p:sp>
        <p:nvSpPr>
          <p:cNvPr id="8909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FED431EB-9B34-40E1-AF03-9A640CAACCDD}" type="datetime1">
              <a:rPr lang="en-US" altLang="zh-CN" sz="1000">
                <a:solidFill>
                  <a:schemeClr val="bg1"/>
                </a:solidFill>
              </a:rPr>
              <a:pPr eaLnBrk="1" hangingPunct="1"/>
              <a:t>9/11/2013</a:t>
            </a:fld>
            <a:endParaRPr lang="en-US" altLang="zh-CN" sz="1000">
              <a:solidFill>
                <a:schemeClr val="bg1"/>
              </a:solidFill>
            </a:endParaRPr>
          </a:p>
        </p:txBody>
      </p:sp>
      <p:sp>
        <p:nvSpPr>
          <p:cNvPr id="8909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9F319BA3-992E-4DD2-A23A-C4707448A2BF}" type="slidenum">
              <a:rPr lang="en-US" altLang="zh-CN" sz="1000">
                <a:solidFill>
                  <a:schemeClr val="bg1"/>
                </a:solidFill>
              </a:rPr>
              <a:pPr eaLnBrk="1" hangingPunct="1"/>
              <a:t>106</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Vectorizable Mathematical Functions</a:t>
            </a:r>
            <a:endParaRPr lang="en-US" altLang="zh-CN" smtClean="0">
              <a:solidFill>
                <a:schemeClr val="bg2"/>
              </a:solidFill>
              <a:ea typeface="宋体" pitchFamily="2" charset="-122"/>
            </a:endParaRPr>
          </a:p>
        </p:txBody>
      </p:sp>
      <p:sp>
        <p:nvSpPr>
          <p:cNvPr id="90115" name="Rectangle 3"/>
          <p:cNvSpPr txBox="1">
            <a:spLocks noChangeArrowheads="1"/>
          </p:cNvSpPr>
          <p:nvPr/>
        </p:nvSpPr>
        <p:spPr bwMode="auto">
          <a:xfrm>
            <a:off x="455613" y="849313"/>
            <a:ext cx="815181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102870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buFont typeface="Verdana" pitchFamily="34" charset="0"/>
              <a:buChar char="●"/>
            </a:pPr>
            <a:r>
              <a:rPr lang="en-US" altLang="zh-CN" sz="1800">
                <a:ea typeface="MS PGothic" pitchFamily="34" charset="-128"/>
              </a:rPr>
              <a:t>Calls to most mathematical functions in a loop body can be vectorized using “Short Vector Math Library”:</a:t>
            </a:r>
          </a:p>
          <a:p>
            <a:pPr lvl="1" algn="l" eaLnBrk="1" hangingPunct="1">
              <a:spcBef>
                <a:spcPct val="20000"/>
              </a:spcBef>
              <a:buFont typeface="Verdana" pitchFamily="34" charset="0"/>
              <a:buChar char="-"/>
            </a:pPr>
            <a:r>
              <a:rPr lang="en-US" altLang="zh-CN" sz="1800">
                <a:ea typeface="MS PGothic" pitchFamily="34" charset="-128"/>
              </a:rPr>
              <a:t>Short Vector Math Library (libsvml) provides vectorized implementations of different mathematical functions</a:t>
            </a:r>
          </a:p>
          <a:p>
            <a:pPr lvl="1" algn="l" eaLnBrk="1" hangingPunct="1">
              <a:spcBef>
                <a:spcPct val="20000"/>
              </a:spcBef>
              <a:buFont typeface="Verdana" pitchFamily="34" charset="0"/>
              <a:buChar char="-"/>
            </a:pPr>
            <a:r>
              <a:rPr lang="en-US" altLang="zh-CN" sz="1800">
                <a:ea typeface="MS PGothic" pitchFamily="34" charset="-128"/>
              </a:rPr>
              <a:t>Optimized for latency compared to the VML library component of Intel® MKL which realizes same functionality but which is optimized for throughput</a:t>
            </a:r>
          </a:p>
          <a:p>
            <a:pPr lvl="1" algn="l" eaLnBrk="1" hangingPunct="1">
              <a:spcBef>
                <a:spcPct val="20000"/>
              </a:spcBef>
              <a:buFont typeface="Verdana" pitchFamily="34" charset="0"/>
              <a:buChar char="-"/>
            </a:pPr>
            <a:endParaRPr lang="en-US" altLang="zh-CN" sz="1800">
              <a:ea typeface="MS PGothic" pitchFamily="34" charset="-128"/>
            </a:endParaRPr>
          </a:p>
          <a:p>
            <a:pPr algn="l" eaLnBrk="1" hangingPunct="1">
              <a:spcBef>
                <a:spcPct val="20000"/>
              </a:spcBef>
              <a:buFont typeface="Verdana" pitchFamily="34" charset="0"/>
              <a:buChar char="●"/>
            </a:pPr>
            <a:r>
              <a:rPr lang="en-US" altLang="zh-CN" sz="1800">
                <a:ea typeface="MS PGothic" pitchFamily="34" charset="-128"/>
              </a:rPr>
              <a:t>Routines in libsvml can also be called explicitly, using intrinsics</a:t>
            </a:r>
            <a:br>
              <a:rPr lang="en-US" altLang="zh-CN" sz="1800">
                <a:ea typeface="MS PGothic" pitchFamily="34" charset="-128"/>
              </a:rPr>
            </a:br>
            <a:r>
              <a:rPr lang="en-US" altLang="zh-CN" sz="1800">
                <a:ea typeface="MS PGothic" pitchFamily="34" charset="-128"/>
              </a:rPr>
              <a:t>(see manual)</a:t>
            </a:r>
          </a:p>
          <a:p>
            <a:pPr algn="l" eaLnBrk="1" hangingPunct="1">
              <a:spcBef>
                <a:spcPct val="20000"/>
              </a:spcBef>
              <a:buFont typeface="Verdana" pitchFamily="34" charset="0"/>
              <a:buChar char="●"/>
            </a:pPr>
            <a:endParaRPr lang="en-US" altLang="zh-CN" sz="1800">
              <a:ea typeface="MS PGothic" pitchFamily="34" charset="-128"/>
            </a:endParaRPr>
          </a:p>
          <a:p>
            <a:pPr algn="l" eaLnBrk="1" hangingPunct="1">
              <a:spcBef>
                <a:spcPct val="20000"/>
              </a:spcBef>
              <a:buFont typeface="Verdana" pitchFamily="34" charset="0"/>
              <a:buChar char="●"/>
            </a:pPr>
            <a:r>
              <a:rPr lang="en-US" altLang="zh-CN" sz="1800">
                <a:ea typeface="MS PGothic" pitchFamily="34" charset="-128"/>
              </a:rPr>
              <a:t>These mathematical functions are currently supported:</a:t>
            </a:r>
            <a:br>
              <a:rPr lang="en-US" altLang="zh-CN" sz="1800">
                <a:ea typeface="MS PGothic" pitchFamily="34" charset="-128"/>
              </a:rPr>
            </a:br>
            <a:endParaRPr lang="en-US" altLang="zh-CN" sz="1800">
              <a:ea typeface="MS PGothic" pitchFamily="34" charset="-128"/>
            </a:endParaRPr>
          </a:p>
        </p:txBody>
      </p:sp>
      <p:graphicFrame>
        <p:nvGraphicFramePr>
          <p:cNvPr id="5" name="Table 4"/>
          <p:cNvGraphicFramePr>
            <a:graphicFrameLocks noGrp="1"/>
          </p:cNvGraphicFramePr>
          <p:nvPr/>
        </p:nvGraphicFramePr>
        <p:xfrm>
          <a:off x="1212850" y="4614863"/>
          <a:ext cx="6637338" cy="1341288"/>
        </p:xfrm>
        <a:graphic>
          <a:graphicData uri="http://schemas.openxmlformats.org/drawingml/2006/table">
            <a:tbl>
              <a:tblPr/>
              <a:tblGrid>
                <a:gridCol w="828675"/>
                <a:gridCol w="828675"/>
                <a:gridCol w="828675"/>
                <a:gridCol w="830263"/>
                <a:gridCol w="830262"/>
                <a:gridCol w="830263"/>
                <a:gridCol w="830262"/>
                <a:gridCol w="830263"/>
              </a:tblGrid>
              <a:tr h="334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acos</a:t>
                      </a:r>
                    </a:p>
                  </a:txBody>
                  <a:tcPr marT="45741" marB="45741" horzOverflow="overflow">
                    <a:lnL>
                      <a:noFill/>
                    </a:lnL>
                    <a:lnR>
                      <a:noFill/>
                    </a:lnR>
                    <a:lnT>
                      <a:noFill/>
                    </a:lnT>
                    <a:lnB>
                      <a:noFill/>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acosh</a:t>
                      </a:r>
                    </a:p>
                  </a:txBody>
                  <a:tcPr marT="45741" marB="45741" horzOverflow="overflow">
                    <a:lnL>
                      <a:noFill/>
                    </a:lnL>
                    <a:lnR>
                      <a:noFill/>
                    </a:lnR>
                    <a:lnT>
                      <a:noFill/>
                    </a:lnT>
                    <a:lnB>
                      <a:noFill/>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asin</a:t>
                      </a:r>
                    </a:p>
                  </a:txBody>
                  <a:tcPr marT="45741" marB="45741" horzOverflow="overflow">
                    <a:lnL>
                      <a:noFill/>
                    </a:lnL>
                    <a:lnR>
                      <a:noFill/>
                    </a:lnR>
                    <a:lnT>
                      <a:noFill/>
                    </a:lnT>
                    <a:lnB>
                      <a:noFill/>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asinh</a:t>
                      </a:r>
                    </a:p>
                  </a:txBody>
                  <a:tcPr marT="45741" marB="45741" horzOverflow="overflow">
                    <a:lnL>
                      <a:noFill/>
                    </a:lnL>
                    <a:lnR>
                      <a:noFill/>
                    </a:lnR>
                    <a:lnT>
                      <a:noFill/>
                    </a:lnT>
                    <a:lnB>
                      <a:noFill/>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atan</a:t>
                      </a:r>
                    </a:p>
                  </a:txBody>
                  <a:tcPr marT="45741" marB="45741" horzOverflow="overflow">
                    <a:lnL>
                      <a:noFill/>
                    </a:lnL>
                    <a:lnR>
                      <a:noFill/>
                    </a:lnR>
                    <a:lnT>
                      <a:noFill/>
                    </a:lnT>
                    <a:lnB>
                      <a:noFill/>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atan2</a:t>
                      </a:r>
                    </a:p>
                  </a:txBody>
                  <a:tcPr marT="45741" marB="45741" horzOverflow="overflow">
                    <a:lnL>
                      <a:noFill/>
                    </a:lnL>
                    <a:lnR>
                      <a:noFill/>
                    </a:lnR>
                    <a:lnT>
                      <a:noFill/>
                    </a:lnT>
                    <a:lnB>
                      <a:noFill/>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atanh</a:t>
                      </a:r>
                    </a:p>
                  </a:txBody>
                  <a:tcPr marT="45741" marB="45741" horzOverflow="overflow">
                    <a:lnL>
                      <a:noFill/>
                    </a:lnL>
                    <a:lnR>
                      <a:noFill/>
                    </a:lnR>
                    <a:lnT>
                      <a:noFill/>
                    </a:lnT>
                    <a:lnB>
                      <a:noFill/>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cbrt</a:t>
                      </a:r>
                    </a:p>
                  </a:txBody>
                  <a:tcPr marT="45741" marB="45741" horzOverflow="overflow">
                    <a:lnL>
                      <a:noFill/>
                    </a:lnL>
                    <a:lnR>
                      <a:noFill/>
                    </a:lnR>
                    <a:lnT>
                      <a:noFill/>
                    </a:lnT>
                    <a:lnB>
                      <a:noFill/>
                    </a:lnB>
                    <a:lnTlToBr>
                      <a:noFill/>
                    </a:lnTlToBr>
                    <a:lnBlToTr>
                      <a:noFill/>
                    </a:lnBlToTr>
                    <a:solidFill>
                      <a:schemeClr val="tx2"/>
                    </a:solidFill>
                  </a:tcPr>
                </a:tc>
              </a:tr>
              <a:tr h="334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ceil</a:t>
                      </a:r>
                    </a:p>
                  </a:txBody>
                  <a:tcPr marT="45741" marB="45741" horzOverflow="overflow">
                    <a:lnL>
                      <a:noFill/>
                    </a:lnL>
                    <a:lnR>
                      <a:noFill/>
                    </a:lnR>
                    <a:lnT>
                      <a:noFill/>
                    </a:lnT>
                    <a:lnB>
                      <a:noFill/>
                    </a:lnB>
                    <a:lnTlToBr>
                      <a:noFill/>
                    </a:lnTlToBr>
                    <a:lnBlToTr>
                      <a:noFill/>
                    </a:lnBlToTr>
                    <a:solidFill>
                      <a:srgbClr val="7FC2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cos</a:t>
                      </a:r>
                    </a:p>
                  </a:txBody>
                  <a:tcPr marT="45741" marB="45741" horzOverflow="overflow">
                    <a:lnL>
                      <a:noFill/>
                    </a:lnL>
                    <a:lnR>
                      <a:noFill/>
                    </a:lnR>
                    <a:lnT>
                      <a:noFill/>
                    </a:lnT>
                    <a:lnB>
                      <a:noFill/>
                    </a:lnB>
                    <a:lnTlToBr>
                      <a:noFill/>
                    </a:lnTlToBr>
                    <a:lnBlToTr>
                      <a:noFill/>
                    </a:lnBlToTr>
                    <a:solidFill>
                      <a:srgbClr val="7FC2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cosh</a:t>
                      </a:r>
                    </a:p>
                  </a:txBody>
                  <a:tcPr marT="45741" marB="45741" horzOverflow="overflow">
                    <a:lnL>
                      <a:noFill/>
                    </a:lnL>
                    <a:lnR>
                      <a:noFill/>
                    </a:lnR>
                    <a:lnT>
                      <a:noFill/>
                    </a:lnT>
                    <a:lnB>
                      <a:noFill/>
                    </a:lnB>
                    <a:lnTlToBr>
                      <a:noFill/>
                    </a:lnTlToBr>
                    <a:lnBlToTr>
                      <a:noFill/>
                    </a:lnBlToTr>
                    <a:solidFill>
                      <a:srgbClr val="7FC2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erf</a:t>
                      </a:r>
                    </a:p>
                  </a:txBody>
                  <a:tcPr marT="45741" marB="45741" horzOverflow="overflow">
                    <a:lnL>
                      <a:noFill/>
                    </a:lnL>
                    <a:lnR>
                      <a:noFill/>
                    </a:lnR>
                    <a:lnT>
                      <a:noFill/>
                    </a:lnT>
                    <a:lnB>
                      <a:noFill/>
                    </a:lnB>
                    <a:lnTlToBr>
                      <a:noFill/>
                    </a:lnTlToBr>
                    <a:lnBlToTr>
                      <a:noFill/>
                    </a:lnBlToTr>
                    <a:solidFill>
                      <a:srgbClr val="7FC2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erfc</a:t>
                      </a:r>
                    </a:p>
                  </a:txBody>
                  <a:tcPr marT="45741" marB="45741" horzOverflow="overflow">
                    <a:lnL>
                      <a:noFill/>
                    </a:lnL>
                    <a:lnR>
                      <a:noFill/>
                    </a:lnR>
                    <a:lnT>
                      <a:noFill/>
                    </a:lnT>
                    <a:lnB>
                      <a:noFill/>
                    </a:lnB>
                    <a:lnTlToBr>
                      <a:noFill/>
                    </a:lnTlToBr>
                    <a:lnBlToTr>
                      <a:noFill/>
                    </a:lnBlToTr>
                    <a:solidFill>
                      <a:srgbClr val="7FC2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erfinv</a:t>
                      </a:r>
                    </a:p>
                  </a:txBody>
                  <a:tcPr marT="45741" marB="45741" horzOverflow="overflow">
                    <a:lnL>
                      <a:noFill/>
                    </a:lnL>
                    <a:lnR>
                      <a:noFill/>
                    </a:lnR>
                    <a:lnT>
                      <a:noFill/>
                    </a:lnT>
                    <a:lnB>
                      <a:noFill/>
                    </a:lnB>
                    <a:lnTlToBr>
                      <a:noFill/>
                    </a:lnTlToBr>
                    <a:lnBlToTr>
                      <a:noFill/>
                    </a:lnBlToTr>
                    <a:solidFill>
                      <a:srgbClr val="7FC2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exp</a:t>
                      </a:r>
                    </a:p>
                  </a:txBody>
                  <a:tcPr marT="45741" marB="45741" horzOverflow="overflow">
                    <a:lnL>
                      <a:noFill/>
                    </a:lnL>
                    <a:lnR>
                      <a:noFill/>
                    </a:lnR>
                    <a:lnT>
                      <a:noFill/>
                    </a:lnT>
                    <a:lnB>
                      <a:noFill/>
                    </a:lnB>
                    <a:lnTlToBr>
                      <a:noFill/>
                    </a:lnTlToBr>
                    <a:lnBlToTr>
                      <a:noFill/>
                    </a:lnBlToTr>
                    <a:solidFill>
                      <a:srgbClr val="7FC2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exp2</a:t>
                      </a:r>
                    </a:p>
                  </a:txBody>
                  <a:tcPr marT="45741" marB="45741" horzOverflow="overflow">
                    <a:lnL>
                      <a:noFill/>
                    </a:lnL>
                    <a:lnR>
                      <a:noFill/>
                    </a:lnR>
                    <a:lnT>
                      <a:noFill/>
                    </a:lnT>
                    <a:lnB>
                      <a:noFill/>
                    </a:lnB>
                    <a:lnTlToBr>
                      <a:noFill/>
                    </a:lnTlToBr>
                    <a:lnBlToTr>
                      <a:noFill/>
                    </a:lnBlToTr>
                    <a:solidFill>
                      <a:srgbClr val="7FC2F9"/>
                    </a:solidFill>
                  </a:tcPr>
                </a:tc>
              </a:tr>
              <a:tr h="334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fabs</a:t>
                      </a:r>
                    </a:p>
                  </a:txBody>
                  <a:tcPr marT="45741" marB="45741" horzOverflow="overflow">
                    <a:lnL>
                      <a:noFill/>
                    </a:lnL>
                    <a:lnR>
                      <a:noFill/>
                    </a:lnR>
                    <a:lnT>
                      <a:noFill/>
                    </a:lnT>
                    <a:lnB>
                      <a:noFill/>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floor</a:t>
                      </a:r>
                    </a:p>
                  </a:txBody>
                  <a:tcPr marT="45741" marB="45741" horzOverflow="overflow">
                    <a:lnL>
                      <a:noFill/>
                    </a:lnL>
                    <a:lnR>
                      <a:noFill/>
                    </a:lnR>
                    <a:lnT>
                      <a:noFill/>
                    </a:lnT>
                    <a:lnB>
                      <a:noFill/>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fmax</a:t>
                      </a:r>
                    </a:p>
                  </a:txBody>
                  <a:tcPr marT="45741" marB="45741" horzOverflow="overflow">
                    <a:lnL>
                      <a:noFill/>
                    </a:lnL>
                    <a:lnR>
                      <a:noFill/>
                    </a:lnR>
                    <a:lnT>
                      <a:noFill/>
                    </a:lnT>
                    <a:lnB>
                      <a:noFill/>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fmin</a:t>
                      </a:r>
                    </a:p>
                  </a:txBody>
                  <a:tcPr marT="45741" marB="45741" horzOverflow="overflow">
                    <a:lnL>
                      <a:noFill/>
                    </a:lnL>
                    <a:lnR>
                      <a:noFill/>
                    </a:lnR>
                    <a:lnT>
                      <a:noFill/>
                    </a:lnT>
                    <a:lnB>
                      <a:noFill/>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log</a:t>
                      </a:r>
                    </a:p>
                  </a:txBody>
                  <a:tcPr marT="45741" marB="45741" horzOverflow="overflow">
                    <a:lnL>
                      <a:noFill/>
                    </a:lnL>
                    <a:lnR>
                      <a:noFill/>
                    </a:lnR>
                    <a:lnT>
                      <a:noFill/>
                    </a:lnT>
                    <a:lnB>
                      <a:noFill/>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log10</a:t>
                      </a:r>
                    </a:p>
                  </a:txBody>
                  <a:tcPr marT="45741" marB="45741" horzOverflow="overflow">
                    <a:lnL>
                      <a:noFill/>
                    </a:lnL>
                    <a:lnR>
                      <a:noFill/>
                    </a:lnR>
                    <a:lnT>
                      <a:noFill/>
                    </a:lnT>
                    <a:lnB>
                      <a:noFill/>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log2</a:t>
                      </a:r>
                    </a:p>
                  </a:txBody>
                  <a:tcPr marT="45741" marB="45741" horzOverflow="overflow">
                    <a:lnL>
                      <a:noFill/>
                    </a:lnL>
                    <a:lnR>
                      <a:noFill/>
                    </a:lnR>
                    <a:lnT>
                      <a:noFill/>
                    </a:lnT>
                    <a:lnB>
                      <a:noFill/>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pow</a:t>
                      </a:r>
                    </a:p>
                  </a:txBody>
                  <a:tcPr marT="45741" marB="45741" horzOverflow="overflow">
                    <a:lnL>
                      <a:noFill/>
                    </a:lnL>
                    <a:lnR>
                      <a:noFill/>
                    </a:lnR>
                    <a:lnT>
                      <a:noFill/>
                    </a:lnT>
                    <a:lnB>
                      <a:noFill/>
                    </a:lnB>
                    <a:lnTlToBr>
                      <a:noFill/>
                    </a:lnTlToBr>
                    <a:lnBlToTr>
                      <a:noFill/>
                    </a:lnBlToTr>
                    <a:solidFill>
                      <a:schemeClr val="tx2"/>
                    </a:solidFill>
                  </a:tcPr>
                </a:tc>
              </a:tr>
              <a:tr h="334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round</a:t>
                      </a:r>
                    </a:p>
                  </a:txBody>
                  <a:tcPr marT="45741" marB="45741" horzOverflow="overflow">
                    <a:lnL>
                      <a:noFill/>
                    </a:lnL>
                    <a:lnR>
                      <a:noFill/>
                    </a:lnR>
                    <a:lnT>
                      <a:noFill/>
                    </a:lnT>
                    <a:lnB>
                      <a:noFill/>
                    </a:lnB>
                    <a:lnTlToBr>
                      <a:noFill/>
                    </a:lnTlToBr>
                    <a:lnBlToTr>
                      <a:noFill/>
                    </a:lnBlToTr>
                    <a:solidFill>
                      <a:srgbClr val="7FC2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sin</a:t>
                      </a:r>
                    </a:p>
                  </a:txBody>
                  <a:tcPr marT="45741" marB="45741" horzOverflow="overflow">
                    <a:lnL>
                      <a:noFill/>
                    </a:lnL>
                    <a:lnR>
                      <a:noFill/>
                    </a:lnR>
                    <a:lnT>
                      <a:noFill/>
                    </a:lnT>
                    <a:lnB>
                      <a:noFill/>
                    </a:lnB>
                    <a:lnTlToBr>
                      <a:noFill/>
                    </a:lnTlToBr>
                    <a:lnBlToTr>
                      <a:noFill/>
                    </a:lnBlToTr>
                    <a:solidFill>
                      <a:srgbClr val="7FC2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sinh</a:t>
                      </a:r>
                    </a:p>
                  </a:txBody>
                  <a:tcPr marT="45741" marB="45741" horzOverflow="overflow">
                    <a:lnL>
                      <a:noFill/>
                    </a:lnL>
                    <a:lnR>
                      <a:noFill/>
                    </a:lnR>
                    <a:lnT>
                      <a:noFill/>
                    </a:lnT>
                    <a:lnB>
                      <a:noFill/>
                    </a:lnB>
                    <a:lnTlToBr>
                      <a:noFill/>
                    </a:lnTlToBr>
                    <a:lnBlToTr>
                      <a:noFill/>
                    </a:lnBlToTr>
                    <a:solidFill>
                      <a:srgbClr val="7FC2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sqrt</a:t>
                      </a:r>
                    </a:p>
                  </a:txBody>
                  <a:tcPr marT="45741" marB="45741" horzOverflow="overflow">
                    <a:lnL>
                      <a:noFill/>
                    </a:lnL>
                    <a:lnR>
                      <a:noFill/>
                    </a:lnR>
                    <a:lnT>
                      <a:noFill/>
                    </a:lnT>
                    <a:lnB>
                      <a:noFill/>
                    </a:lnB>
                    <a:lnTlToBr>
                      <a:noFill/>
                    </a:lnTlToBr>
                    <a:lnBlToTr>
                      <a:noFill/>
                    </a:lnBlToTr>
                    <a:solidFill>
                      <a:srgbClr val="7FC2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tan</a:t>
                      </a:r>
                    </a:p>
                  </a:txBody>
                  <a:tcPr marT="45741" marB="45741" horzOverflow="overflow">
                    <a:lnL>
                      <a:noFill/>
                    </a:lnL>
                    <a:lnR>
                      <a:noFill/>
                    </a:lnR>
                    <a:lnT>
                      <a:noFill/>
                    </a:lnT>
                    <a:lnB>
                      <a:noFill/>
                    </a:lnB>
                    <a:lnTlToBr>
                      <a:noFill/>
                    </a:lnTlToBr>
                    <a:lnBlToTr>
                      <a:noFill/>
                    </a:lnBlToTr>
                    <a:solidFill>
                      <a:srgbClr val="7FC2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tanh</a:t>
                      </a:r>
                    </a:p>
                  </a:txBody>
                  <a:tcPr marT="45741" marB="45741" horzOverflow="overflow">
                    <a:lnL>
                      <a:noFill/>
                    </a:lnL>
                    <a:lnR>
                      <a:noFill/>
                    </a:lnR>
                    <a:lnT>
                      <a:noFill/>
                    </a:lnT>
                    <a:lnB>
                      <a:noFill/>
                    </a:lnB>
                    <a:lnTlToBr>
                      <a:noFill/>
                    </a:lnTlToBr>
                    <a:lnBlToTr>
                      <a:noFill/>
                    </a:lnBlToTr>
                    <a:solidFill>
                      <a:srgbClr val="7FC2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bg1"/>
                          </a:solidFill>
                          <a:effectLst/>
                          <a:latin typeface="Verdana" pitchFamily="34" charset="0"/>
                          <a:ea typeface="MS PGothic" pitchFamily="34" charset="-128"/>
                          <a:cs typeface="Arial" charset="0"/>
                        </a:rPr>
                        <a:t>trunc</a:t>
                      </a:r>
                    </a:p>
                  </a:txBody>
                  <a:tcPr marT="45741" marB="45741" horzOverflow="overflow">
                    <a:lnL>
                      <a:noFill/>
                    </a:lnL>
                    <a:lnR>
                      <a:noFill/>
                    </a:lnR>
                    <a:lnT>
                      <a:noFill/>
                    </a:lnT>
                    <a:lnB>
                      <a:noFill/>
                    </a:lnB>
                    <a:lnTlToBr>
                      <a:noFill/>
                    </a:lnTlToBr>
                    <a:lnBlToTr>
                      <a:noFill/>
                    </a:lnBlToTr>
                    <a:solidFill>
                      <a:srgbClr val="7FC2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1600" b="0" i="0" u="none" strike="noStrike" cap="none" normalizeH="0" baseline="0" dirty="0" smtClean="0">
                        <a:ln>
                          <a:noFill/>
                        </a:ln>
                        <a:solidFill>
                          <a:schemeClr val="bg1"/>
                        </a:solidFill>
                        <a:effectLst/>
                        <a:latin typeface="Verdana" pitchFamily="34" charset="0"/>
                        <a:ea typeface="MS PGothic" pitchFamily="34" charset="-128"/>
                        <a:cs typeface="Arial" charset="0"/>
                      </a:endParaRPr>
                    </a:p>
                  </a:txBody>
                  <a:tcPr marT="45741" marB="45741" horzOverflow="overflow">
                    <a:lnL>
                      <a:noFill/>
                    </a:lnL>
                    <a:lnR>
                      <a:noFill/>
                    </a:lnR>
                    <a:lnT>
                      <a:noFill/>
                    </a:lnT>
                    <a:lnB>
                      <a:noFill/>
                    </a:lnB>
                    <a:lnTlToBr>
                      <a:noFill/>
                    </a:lnTlToBr>
                    <a:lnBlToTr>
                      <a:noFill/>
                    </a:lnBlToTr>
                    <a:solidFill>
                      <a:srgbClr val="7FC2F9"/>
                    </a:solidFill>
                  </a:tcPr>
                </a:tc>
              </a:tr>
            </a:tbl>
          </a:graphicData>
        </a:graphic>
      </p:graphicFrame>
      <p:sp>
        <p:nvSpPr>
          <p:cNvPr id="9014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F0091DFD-C61E-4950-8A46-BF9E8F3351F3}" type="datetime1">
              <a:rPr lang="en-US" altLang="zh-CN" sz="1000">
                <a:solidFill>
                  <a:schemeClr val="bg1"/>
                </a:solidFill>
              </a:rPr>
              <a:pPr eaLnBrk="1" hangingPunct="1"/>
              <a:t>9/11/2013</a:t>
            </a:fld>
            <a:endParaRPr lang="en-US" altLang="zh-CN" sz="1000">
              <a:solidFill>
                <a:schemeClr val="bg1"/>
              </a:solidFill>
            </a:endParaRPr>
          </a:p>
        </p:txBody>
      </p:sp>
      <p:sp>
        <p:nvSpPr>
          <p:cNvPr id="9015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A07EFD20-5658-4448-B489-01F181A793FB}" type="slidenum">
              <a:rPr lang="en-US" altLang="zh-CN" sz="1000">
                <a:solidFill>
                  <a:schemeClr val="bg1"/>
                </a:solidFill>
              </a:rPr>
              <a:pPr eaLnBrk="1" hangingPunct="1"/>
              <a:t>107</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Data Types</a:t>
            </a:r>
            <a:endParaRPr lang="en-US" altLang="zh-CN" smtClean="0">
              <a:solidFill>
                <a:schemeClr val="bg2"/>
              </a:solidFill>
              <a:ea typeface="宋体" pitchFamily="2" charset="-122"/>
            </a:endParaRPr>
          </a:p>
        </p:txBody>
      </p:sp>
      <p:sp>
        <p:nvSpPr>
          <p:cNvPr id="91139" name="Rectangle 3"/>
          <p:cNvSpPr txBox="1">
            <a:spLocks noChangeArrowheads="1"/>
          </p:cNvSpPr>
          <p:nvPr/>
        </p:nvSpPr>
        <p:spPr bwMode="auto">
          <a:xfrm>
            <a:off x="455613" y="849313"/>
            <a:ext cx="815181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102870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buFont typeface="Verdana" pitchFamily="34" charset="0"/>
              <a:buChar char="●"/>
            </a:pPr>
            <a:r>
              <a:rPr lang="en-US" altLang="zh-CN" sz="1800" dirty="0">
                <a:ea typeface="MS PGothic" pitchFamily="34" charset="-128"/>
              </a:rPr>
              <a:t>Objects (variables, constants, …) used in a statement to be vectorized may have different types and/or sizes</a:t>
            </a:r>
          </a:p>
          <a:p>
            <a:pPr algn="l" eaLnBrk="1" hangingPunct="1">
              <a:spcBef>
                <a:spcPct val="20000"/>
              </a:spcBef>
              <a:buFont typeface="Verdana" pitchFamily="34" charset="0"/>
              <a:buChar char="●"/>
            </a:pPr>
            <a:r>
              <a:rPr lang="en-US" altLang="zh-CN" sz="1800" dirty="0">
                <a:ea typeface="MS PGothic" pitchFamily="34" charset="-128"/>
              </a:rPr>
              <a:t>The compiler frequently can still vectorize them, e.g. using</a:t>
            </a:r>
            <a:br>
              <a:rPr lang="en-US" altLang="zh-CN" sz="1800" dirty="0">
                <a:ea typeface="MS PGothic" pitchFamily="34" charset="-128"/>
              </a:rPr>
            </a:br>
            <a:r>
              <a:rPr lang="en-US" altLang="zh-CN" sz="1800" dirty="0">
                <a:ea typeface="MS PGothic" pitchFamily="34" charset="-128"/>
              </a:rPr>
              <a:t>SSE/AVX conversion, insertion, extraction, etc. instructions</a:t>
            </a:r>
          </a:p>
          <a:p>
            <a:pPr algn="l" eaLnBrk="1" hangingPunct="1">
              <a:spcBef>
                <a:spcPct val="20000"/>
              </a:spcBef>
              <a:buFont typeface="Verdana" pitchFamily="34" charset="0"/>
              <a:buChar char="●"/>
            </a:pPr>
            <a:r>
              <a:rPr lang="en-US" altLang="zh-CN" sz="1800" dirty="0">
                <a:ea typeface="MS PGothic" pitchFamily="34" charset="-128"/>
              </a:rPr>
              <a:t>To analyze the cases where this is not possible (unsupported data type) consider:</a:t>
            </a:r>
          </a:p>
          <a:p>
            <a:pPr lvl="1" algn="l" eaLnBrk="1" hangingPunct="1">
              <a:spcBef>
                <a:spcPct val="20000"/>
              </a:spcBef>
              <a:buFont typeface="Verdana" pitchFamily="34" charset="0"/>
              <a:buChar char="-"/>
            </a:pPr>
            <a:r>
              <a:rPr lang="en-US" altLang="zh-CN" sz="1600" dirty="0">
                <a:ea typeface="MS PGothic" pitchFamily="34" charset="-128"/>
              </a:rPr>
              <a:t>Partially surprising rules for implicit data type promotions defined by the programming language standard</a:t>
            </a:r>
          </a:p>
          <a:p>
            <a:pPr lvl="1" algn="l" eaLnBrk="1" hangingPunct="1">
              <a:spcBef>
                <a:spcPct val="20000"/>
              </a:spcBef>
              <a:buFont typeface="Verdana" pitchFamily="34" charset="0"/>
              <a:buChar char="-"/>
            </a:pPr>
            <a:r>
              <a:rPr lang="en-US" altLang="zh-CN" sz="1600" dirty="0">
                <a:ea typeface="MS PGothic" pitchFamily="34" charset="-128"/>
              </a:rPr>
              <a:t>Potentially SSE/AVX instructions</a:t>
            </a:r>
          </a:p>
          <a:p>
            <a:pPr lvl="1" algn="l" eaLnBrk="1" hangingPunct="1">
              <a:spcBef>
                <a:spcPct val="20000"/>
              </a:spcBef>
              <a:buFont typeface="Verdana" pitchFamily="34" charset="0"/>
              <a:buChar char="-"/>
            </a:pPr>
            <a:r>
              <a:rPr lang="en-US" altLang="zh-CN" sz="1600" dirty="0">
                <a:ea typeface="MS PGothic" pitchFamily="34" charset="-128"/>
              </a:rPr>
              <a:t>The size differences for source and result operands required for operations like a multiplication</a:t>
            </a:r>
          </a:p>
          <a:p>
            <a:pPr lvl="1" algn="l" eaLnBrk="1" hangingPunct="1">
              <a:spcBef>
                <a:spcPct val="20000"/>
              </a:spcBef>
              <a:buFont typeface="Verdana" pitchFamily="34" charset="0"/>
              <a:buChar char="-"/>
            </a:pPr>
            <a:endParaRPr lang="en-US" altLang="zh-CN" sz="1600" dirty="0">
              <a:ea typeface="MS PGothic" pitchFamily="34" charset="-128"/>
            </a:endParaRPr>
          </a:p>
          <a:p>
            <a:pPr algn="l" eaLnBrk="1" hangingPunct="1">
              <a:spcBef>
                <a:spcPct val="20000"/>
              </a:spcBef>
              <a:buFont typeface="Verdana" pitchFamily="34" charset="0"/>
              <a:buChar char="●"/>
            </a:pPr>
            <a:r>
              <a:rPr lang="en-US" altLang="zh-CN" sz="1800" dirty="0">
                <a:ea typeface="MS PGothic" pitchFamily="34" charset="-128"/>
              </a:rPr>
              <a:t>In case the “complex” data type (Fortran or C99) is being used Intel® SSE3 provides the basic arithmetic instructions to support vectorization</a:t>
            </a:r>
          </a:p>
        </p:txBody>
      </p:sp>
      <p:sp>
        <p:nvSpPr>
          <p:cNvPr id="9114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E4EC4A5F-1F88-48AE-941E-1255FC3098C7}" type="datetime1">
              <a:rPr lang="en-US" altLang="zh-CN" sz="1000">
                <a:solidFill>
                  <a:schemeClr val="bg1"/>
                </a:solidFill>
              </a:rPr>
              <a:pPr eaLnBrk="1" hangingPunct="1"/>
              <a:t>9/11/2013</a:t>
            </a:fld>
            <a:endParaRPr lang="en-US" altLang="zh-CN" sz="1000">
              <a:solidFill>
                <a:schemeClr val="bg1"/>
              </a:solidFill>
            </a:endParaRPr>
          </a:p>
        </p:txBody>
      </p:sp>
      <p:sp>
        <p:nvSpPr>
          <p:cNvPr id="9114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F2E1C6D2-41A0-4724-BB33-AFB5D1271725}" type="slidenum">
              <a:rPr lang="en-US" altLang="zh-CN" sz="1000">
                <a:solidFill>
                  <a:schemeClr val="bg1"/>
                </a:solidFill>
              </a:rPr>
              <a:pPr eaLnBrk="1" hangingPunct="1"/>
              <a:t>108</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Data Types Impact: Student Exercise</a:t>
            </a:r>
            <a:endParaRPr lang="en-US" altLang="zh-CN" smtClean="0">
              <a:solidFill>
                <a:schemeClr val="bg2"/>
              </a:solidFill>
              <a:ea typeface="宋体" pitchFamily="2" charset="-122"/>
            </a:endParaRPr>
          </a:p>
        </p:txBody>
      </p:sp>
      <p:sp>
        <p:nvSpPr>
          <p:cNvPr id="92163" name="Rectangle 3"/>
          <p:cNvSpPr txBox="1">
            <a:spLocks noChangeArrowheads="1"/>
          </p:cNvSpPr>
          <p:nvPr/>
        </p:nvSpPr>
        <p:spPr bwMode="auto">
          <a:xfrm>
            <a:off x="455613" y="849313"/>
            <a:ext cx="815181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endParaRPr lang="en-US" altLang="zh-CN" sz="1800" dirty="0">
              <a:ea typeface="宋体" pitchFamily="2" charset="-122"/>
            </a:endParaRPr>
          </a:p>
          <a:p>
            <a:pPr algn="l" eaLnBrk="1" hangingPunct="1"/>
            <a:endParaRPr lang="en-US" altLang="zh-CN" sz="1800" dirty="0">
              <a:ea typeface="宋体" pitchFamily="2" charset="-122"/>
            </a:endParaRPr>
          </a:p>
          <a:p>
            <a:pPr algn="l" eaLnBrk="1" hangingPunct="1"/>
            <a:r>
              <a:rPr lang="en-US" altLang="zh-CN" sz="1800" dirty="0">
                <a:ea typeface="宋体" pitchFamily="2" charset="-122"/>
              </a:rPr>
              <a:t>Explain why the code on the right…</a:t>
            </a:r>
          </a:p>
          <a:p>
            <a:pPr algn="l" eaLnBrk="1" hangingPunct="1"/>
            <a:endParaRPr lang="en-US" altLang="zh-CN" sz="1800" dirty="0">
              <a:ea typeface="宋体" pitchFamily="2" charset="-122"/>
            </a:endParaRPr>
          </a:p>
          <a:p>
            <a:pPr algn="l" eaLnBrk="1" hangingPunct="1">
              <a:buFont typeface="Arial" charset="0"/>
              <a:buChar char="•"/>
            </a:pPr>
            <a:r>
              <a:rPr lang="en-US" altLang="zh-CN" sz="1800" dirty="0" err="1">
                <a:ea typeface="宋体" pitchFamily="2" charset="-122"/>
              </a:rPr>
              <a:t>vectorizes</a:t>
            </a:r>
            <a:r>
              <a:rPr lang="en-US" altLang="zh-CN" sz="1800" dirty="0">
                <a:ea typeface="宋体" pitchFamily="2" charset="-122"/>
              </a:rPr>
              <a:t> if </a:t>
            </a:r>
            <a:r>
              <a:rPr lang="en-US" altLang="zh-CN" sz="1800" b="1" dirty="0">
                <a:latin typeface="Courier New" pitchFamily="49" charset="0"/>
                <a:ea typeface="宋体" pitchFamily="2" charset="-122"/>
                <a:cs typeface="Courier New" pitchFamily="49" charset="0"/>
              </a:rPr>
              <a:t>SUM_TYPE</a:t>
            </a:r>
            <a:r>
              <a:rPr lang="en-US" altLang="zh-CN" sz="1800" dirty="0">
                <a:ea typeface="宋体" pitchFamily="2" charset="-122"/>
                <a:cs typeface="Courier New" pitchFamily="49" charset="0"/>
              </a:rPr>
              <a:t> is </a:t>
            </a:r>
            <a:r>
              <a:rPr lang="en-US" altLang="zh-CN" sz="1800" b="1" dirty="0" err="1">
                <a:latin typeface="Courier New" pitchFamily="49" charset="0"/>
                <a:ea typeface="宋体" pitchFamily="2" charset="-122"/>
              </a:rPr>
              <a:t>int</a:t>
            </a:r>
            <a:endParaRPr lang="en-US" altLang="zh-CN" sz="1800" b="1" dirty="0">
              <a:latin typeface="Courier New" pitchFamily="49" charset="0"/>
              <a:ea typeface="宋体" pitchFamily="2" charset="-122"/>
            </a:endParaRPr>
          </a:p>
          <a:p>
            <a:pPr algn="l" eaLnBrk="1" hangingPunct="1">
              <a:buFont typeface="Arial" charset="0"/>
              <a:buChar char="•"/>
            </a:pPr>
            <a:r>
              <a:rPr lang="en-US" altLang="zh-CN" sz="1800" dirty="0">
                <a:ea typeface="宋体" pitchFamily="2" charset="-122"/>
              </a:rPr>
              <a:t>not </a:t>
            </a:r>
            <a:r>
              <a:rPr lang="en-US" altLang="zh-CN" sz="1800" dirty="0" err="1">
                <a:ea typeface="宋体" pitchFamily="2" charset="-122"/>
              </a:rPr>
              <a:t>vectorizes</a:t>
            </a:r>
            <a:r>
              <a:rPr lang="en-US" altLang="zh-CN" sz="1800" dirty="0">
                <a:ea typeface="宋体" pitchFamily="2" charset="-122"/>
              </a:rPr>
              <a:t> if </a:t>
            </a:r>
            <a:r>
              <a:rPr lang="en-US" altLang="zh-CN" sz="1800" b="1" dirty="0">
                <a:latin typeface="Courier New" pitchFamily="49" charset="0"/>
                <a:ea typeface="宋体" pitchFamily="2" charset="-122"/>
              </a:rPr>
              <a:t>SUM_TYPE</a:t>
            </a:r>
            <a:r>
              <a:rPr lang="en-US" altLang="zh-CN" sz="1800" dirty="0">
                <a:ea typeface="宋体" pitchFamily="2" charset="-122"/>
              </a:rPr>
              <a:t> is </a:t>
            </a:r>
            <a:r>
              <a:rPr lang="en-US" altLang="zh-CN" sz="1800" b="1" dirty="0">
                <a:latin typeface="Courier New" pitchFamily="49" charset="0"/>
                <a:ea typeface="宋体" pitchFamily="2" charset="-122"/>
              </a:rPr>
              <a:t>short</a:t>
            </a:r>
          </a:p>
          <a:p>
            <a:pPr algn="l" eaLnBrk="1" hangingPunct="1"/>
            <a:endParaRPr lang="en-US" altLang="zh-CN" sz="1800" dirty="0">
              <a:ea typeface="宋体" pitchFamily="2" charset="-122"/>
            </a:endParaRPr>
          </a:p>
          <a:p>
            <a:pPr algn="l" eaLnBrk="1" hangingPunct="1"/>
            <a:r>
              <a:rPr lang="en-US" altLang="zh-CN" sz="1800" dirty="0">
                <a:ea typeface="宋体" pitchFamily="2" charset="-122"/>
              </a:rPr>
              <a:t>… when using Intel® SSE2</a:t>
            </a:r>
          </a:p>
          <a:p>
            <a:pPr algn="l" eaLnBrk="1" hangingPunct="1"/>
            <a:endParaRPr lang="en-US" altLang="zh-CN" sz="1800" dirty="0">
              <a:ea typeface="宋体" pitchFamily="2" charset="-122"/>
            </a:endParaRPr>
          </a:p>
          <a:p>
            <a:pPr algn="l" eaLnBrk="1" hangingPunct="1"/>
            <a:endParaRPr lang="en-US" altLang="zh-CN" sz="1800" dirty="0">
              <a:ea typeface="宋体" pitchFamily="2" charset="-122"/>
            </a:endParaRPr>
          </a:p>
          <a:p>
            <a:pPr algn="l" eaLnBrk="1" hangingPunct="1"/>
            <a:r>
              <a:rPr lang="en-US" altLang="zh-CN" sz="1800" dirty="0">
                <a:ea typeface="宋体" pitchFamily="2" charset="-122"/>
              </a:rPr>
              <a:t>The type of the intermediate result of the addition of </a:t>
            </a:r>
            <a:r>
              <a:rPr lang="en-US" altLang="zh-CN" sz="1800" b="1" dirty="0">
                <a:latin typeface="Courier New" pitchFamily="49" charset="0"/>
                <a:ea typeface="宋体" pitchFamily="2" charset="-122"/>
              </a:rPr>
              <a:t>v[</a:t>
            </a:r>
            <a:r>
              <a:rPr lang="en-US" altLang="zh-CN" sz="1800" b="1" dirty="0" err="1">
                <a:latin typeface="Courier New" pitchFamily="49" charset="0"/>
                <a:ea typeface="宋体" pitchFamily="2" charset="-122"/>
              </a:rPr>
              <a:t>i</a:t>
            </a:r>
            <a:r>
              <a:rPr lang="en-US" altLang="zh-CN" sz="1800" b="1" dirty="0">
                <a:latin typeface="Courier New" pitchFamily="49" charset="0"/>
                <a:ea typeface="宋体" pitchFamily="2" charset="-122"/>
              </a:rPr>
              <a:t>]</a:t>
            </a:r>
            <a:r>
              <a:rPr lang="en-US" altLang="zh-CN" sz="1800" dirty="0">
                <a:ea typeface="宋体" pitchFamily="2" charset="-122"/>
              </a:rPr>
              <a:t> and </a:t>
            </a:r>
            <a:r>
              <a:rPr lang="en-US" altLang="zh-CN" sz="1800" b="1" dirty="0">
                <a:latin typeface="Courier New" pitchFamily="49" charset="0"/>
                <a:ea typeface="宋体" pitchFamily="2" charset="-122"/>
              </a:rPr>
              <a:t>c</a:t>
            </a:r>
            <a:r>
              <a:rPr lang="en-US" altLang="zh-CN" sz="1800" dirty="0">
                <a:ea typeface="宋体" pitchFamily="2" charset="-122"/>
              </a:rPr>
              <a:t> can be the same as the LHS type, which is </a:t>
            </a:r>
            <a:r>
              <a:rPr lang="en-US" altLang="zh-CN" sz="1800" b="1" dirty="0">
                <a:latin typeface="Courier New" pitchFamily="49" charset="0"/>
                <a:ea typeface="宋体" pitchFamily="2" charset="-122"/>
              </a:rPr>
              <a:t>SUM_TYPE</a:t>
            </a:r>
            <a:r>
              <a:rPr lang="en-US" altLang="zh-CN" sz="1800" dirty="0">
                <a:ea typeface="宋体" pitchFamily="2" charset="-122"/>
              </a:rPr>
              <a:t>. Hence the compiler </a:t>
            </a:r>
            <a:r>
              <a:rPr lang="en-US" altLang="zh-CN" sz="1800" b="1" dirty="0">
                <a:ea typeface="宋体" pitchFamily="2" charset="-122"/>
              </a:rPr>
              <a:t>could</a:t>
            </a:r>
            <a:r>
              <a:rPr lang="en-US" altLang="zh-CN" sz="1800" dirty="0">
                <a:ea typeface="宋体" pitchFamily="2" charset="-122"/>
              </a:rPr>
              <a:t> vectorize the loop with a vector length of 4 for the case </a:t>
            </a:r>
            <a:r>
              <a:rPr lang="en-US" altLang="zh-CN" sz="1800" b="1" dirty="0">
                <a:latin typeface="Courier New" pitchFamily="49" charset="0"/>
                <a:ea typeface="宋体" pitchFamily="2" charset="-122"/>
              </a:rPr>
              <a:t>SUM_TYPE </a:t>
            </a:r>
            <a:r>
              <a:rPr lang="en-US" altLang="zh-CN" sz="1800" dirty="0">
                <a:ea typeface="宋体" pitchFamily="2" charset="-122"/>
              </a:rPr>
              <a:t>is </a:t>
            </a:r>
            <a:r>
              <a:rPr lang="en-US" altLang="zh-CN" sz="1800" b="1" dirty="0" err="1">
                <a:latin typeface="Courier New" pitchFamily="49" charset="0"/>
                <a:ea typeface="宋体" pitchFamily="2" charset="-122"/>
              </a:rPr>
              <a:t>int</a:t>
            </a:r>
            <a:r>
              <a:rPr lang="en-US" altLang="zh-CN" sz="1800" b="1" dirty="0">
                <a:latin typeface="Courier New" pitchFamily="49" charset="0"/>
                <a:ea typeface="宋体" pitchFamily="2" charset="-122"/>
              </a:rPr>
              <a:t> </a:t>
            </a:r>
            <a:r>
              <a:rPr lang="en-US" altLang="zh-CN" sz="1800" dirty="0">
                <a:ea typeface="宋体" pitchFamily="2" charset="-122"/>
              </a:rPr>
              <a:t>and 8 for </a:t>
            </a:r>
            <a:r>
              <a:rPr lang="en-US" altLang="zh-CN" sz="1800" b="1" dirty="0">
                <a:latin typeface="Courier New" pitchFamily="49" charset="0"/>
                <a:ea typeface="宋体" pitchFamily="2" charset="-122"/>
              </a:rPr>
              <a:t>SUM_TYPE </a:t>
            </a:r>
            <a:r>
              <a:rPr lang="en-US" altLang="zh-CN" sz="1800" dirty="0">
                <a:ea typeface="宋体" pitchFamily="2" charset="-122"/>
              </a:rPr>
              <a:t>being </a:t>
            </a:r>
            <a:r>
              <a:rPr lang="en-US" altLang="zh-CN" sz="1800" b="1" dirty="0">
                <a:latin typeface="Courier New" pitchFamily="49" charset="0"/>
                <a:ea typeface="宋体" pitchFamily="2" charset="-122"/>
              </a:rPr>
              <a:t>short</a:t>
            </a:r>
            <a:r>
              <a:rPr lang="en-US" altLang="zh-CN" sz="1800" dirty="0">
                <a:ea typeface="宋体" pitchFamily="2" charset="-122"/>
              </a:rPr>
              <a:t>.</a:t>
            </a:r>
          </a:p>
          <a:p>
            <a:pPr algn="l" eaLnBrk="1" hangingPunct="1"/>
            <a:r>
              <a:rPr lang="en-US" altLang="zh-CN" sz="1800" dirty="0">
                <a:ea typeface="宋体" pitchFamily="2" charset="-122"/>
              </a:rPr>
              <a:t>To use packed addition with </a:t>
            </a:r>
            <a:r>
              <a:rPr lang="en-US" altLang="zh-CN" sz="1800" b="1" dirty="0">
                <a:latin typeface="Courier New" pitchFamily="49" charset="0"/>
                <a:ea typeface="宋体" pitchFamily="2" charset="-122"/>
              </a:rPr>
              <a:t>v[</a:t>
            </a:r>
            <a:r>
              <a:rPr lang="en-US" altLang="zh-CN" sz="1800" b="1" dirty="0" err="1">
                <a:latin typeface="Courier New" pitchFamily="49" charset="0"/>
                <a:ea typeface="宋体" pitchFamily="2" charset="-122"/>
              </a:rPr>
              <a:t>i</a:t>
            </a:r>
            <a:r>
              <a:rPr lang="en-US" altLang="zh-CN" sz="1800" b="1" dirty="0">
                <a:latin typeface="Courier New" pitchFamily="49" charset="0"/>
                <a:ea typeface="宋体" pitchFamily="2" charset="-122"/>
              </a:rPr>
              <a:t>]</a:t>
            </a:r>
            <a:r>
              <a:rPr lang="en-US" altLang="zh-CN" sz="1800" dirty="0">
                <a:ea typeface="宋体" pitchFamily="2" charset="-122"/>
              </a:rPr>
              <a:t> and </a:t>
            </a:r>
            <a:r>
              <a:rPr lang="en-US" altLang="zh-CN" sz="1800" b="1" dirty="0">
                <a:latin typeface="Courier New" pitchFamily="49" charset="0"/>
                <a:ea typeface="宋体" pitchFamily="2" charset="-122"/>
              </a:rPr>
              <a:t>c</a:t>
            </a:r>
            <a:r>
              <a:rPr lang="en-US" altLang="zh-CN" sz="1800" dirty="0">
                <a:ea typeface="宋体" pitchFamily="2" charset="-122"/>
              </a:rPr>
              <a:t>, the scalar </a:t>
            </a:r>
            <a:r>
              <a:rPr lang="en-US" altLang="zh-CN" sz="1800" b="1" dirty="0">
                <a:latin typeface="Courier New" pitchFamily="49" charset="0"/>
                <a:ea typeface="宋体" pitchFamily="2" charset="-122"/>
              </a:rPr>
              <a:t>c</a:t>
            </a:r>
            <a:r>
              <a:rPr lang="en-US" altLang="zh-CN" sz="1800" dirty="0">
                <a:ea typeface="宋体" pitchFamily="2" charset="-122"/>
              </a:rPr>
              <a:t> needs to be broadcast to each of the 4 or 8 elements of a XMM register vector.</a:t>
            </a:r>
          </a:p>
          <a:p>
            <a:pPr algn="l" eaLnBrk="1" hangingPunct="1"/>
            <a:r>
              <a:rPr lang="en-US" altLang="zh-CN" sz="1800" dirty="0">
                <a:ea typeface="宋体" pitchFamily="2" charset="-122"/>
              </a:rPr>
              <a:t>So, why does this only work with </a:t>
            </a:r>
            <a:r>
              <a:rPr lang="en-US" altLang="zh-CN" sz="1800" b="1" dirty="0">
                <a:latin typeface="Courier New" pitchFamily="49" charset="0"/>
                <a:ea typeface="宋体" pitchFamily="2" charset="-122"/>
              </a:rPr>
              <a:t>SUM_TYPE </a:t>
            </a:r>
            <a:r>
              <a:rPr lang="en-US" altLang="zh-CN" sz="1800" dirty="0">
                <a:ea typeface="宋体" pitchFamily="2" charset="-122"/>
              </a:rPr>
              <a:t>being </a:t>
            </a:r>
            <a:r>
              <a:rPr lang="en-US" altLang="zh-CN" sz="1800" b="1" dirty="0" err="1">
                <a:latin typeface="Courier New" pitchFamily="49" charset="0"/>
                <a:ea typeface="宋体" pitchFamily="2" charset="-122"/>
              </a:rPr>
              <a:t>int</a:t>
            </a:r>
            <a:r>
              <a:rPr lang="en-US" altLang="zh-CN" sz="1800" b="1" dirty="0">
                <a:latin typeface="Courier New" pitchFamily="49" charset="0"/>
                <a:ea typeface="宋体" pitchFamily="2" charset="-122"/>
              </a:rPr>
              <a:t> </a:t>
            </a:r>
            <a:r>
              <a:rPr lang="en-US" altLang="zh-CN" sz="1800" dirty="0">
                <a:ea typeface="宋体" pitchFamily="2" charset="-122"/>
              </a:rPr>
              <a:t>and not </a:t>
            </a:r>
            <a:r>
              <a:rPr lang="en-US" altLang="zh-CN" sz="1800" b="1" dirty="0">
                <a:latin typeface="Courier New" pitchFamily="49" charset="0"/>
                <a:ea typeface="宋体" pitchFamily="2" charset="-122"/>
              </a:rPr>
              <a:t>short</a:t>
            </a:r>
            <a:r>
              <a:rPr lang="en-US" altLang="zh-CN" sz="1800" dirty="0">
                <a:ea typeface="宋体" pitchFamily="2" charset="-122"/>
              </a:rPr>
              <a:t>?</a:t>
            </a:r>
          </a:p>
          <a:p>
            <a:pPr algn="l" eaLnBrk="1" hangingPunct="1"/>
            <a:endParaRPr lang="en-US" altLang="zh-CN" sz="1800" dirty="0">
              <a:ea typeface="宋体" pitchFamily="2" charset="-122"/>
            </a:endParaRPr>
          </a:p>
          <a:p>
            <a:pPr algn="l" eaLnBrk="1" hangingPunct="1"/>
            <a:r>
              <a:rPr lang="en-US" altLang="zh-CN" sz="1800" b="1" dirty="0">
                <a:ea typeface="宋体" pitchFamily="2" charset="-122"/>
              </a:rPr>
              <a:t>Hint: </a:t>
            </a:r>
            <a:r>
              <a:rPr lang="en-US" altLang="zh-CN" sz="1800" dirty="0">
                <a:ea typeface="宋体" pitchFamily="2" charset="-122"/>
              </a:rPr>
              <a:t>The key instructions here are </a:t>
            </a:r>
            <a:r>
              <a:rPr lang="en-US" altLang="zh-CN" sz="1800" b="1" dirty="0" err="1">
                <a:solidFill>
                  <a:srgbClr val="C00000"/>
                </a:solidFill>
                <a:latin typeface="Courier New" pitchFamily="49" charset="0"/>
                <a:ea typeface="宋体" pitchFamily="2" charset="-122"/>
              </a:rPr>
              <a:t>pshuf</a:t>
            </a:r>
            <a:r>
              <a:rPr lang="en-US" altLang="zh-CN" sz="1800" b="1" dirty="0">
                <a:solidFill>
                  <a:srgbClr val="C00000"/>
                </a:solidFill>
                <a:latin typeface="Courier New" pitchFamily="49" charset="0"/>
                <a:ea typeface="宋体" pitchFamily="2" charset="-122"/>
              </a:rPr>
              <a:t>[</a:t>
            </a:r>
            <a:r>
              <a:rPr lang="en-US" altLang="zh-CN" sz="1800" b="1" dirty="0" err="1">
                <a:solidFill>
                  <a:srgbClr val="C00000"/>
                </a:solidFill>
                <a:latin typeface="Courier New" pitchFamily="49" charset="0"/>
                <a:ea typeface="宋体" pitchFamily="2" charset="-122"/>
              </a:rPr>
              <a:t>d|w</a:t>
            </a:r>
            <a:r>
              <a:rPr lang="en-US" altLang="zh-CN" sz="1800" b="1" dirty="0">
                <a:solidFill>
                  <a:srgbClr val="C00000"/>
                </a:solidFill>
                <a:latin typeface="Courier New" pitchFamily="49" charset="0"/>
                <a:ea typeface="宋体" pitchFamily="2" charset="-122"/>
              </a:rPr>
              <a:t>]</a:t>
            </a:r>
            <a:r>
              <a:rPr lang="en-US" altLang="zh-CN" sz="1800" dirty="0">
                <a:ea typeface="宋体" pitchFamily="2" charset="-122"/>
              </a:rPr>
              <a:t>.</a:t>
            </a:r>
          </a:p>
          <a:p>
            <a:pPr algn="l" eaLnBrk="1" hangingPunct="1"/>
            <a:endParaRPr lang="en-US" altLang="zh-CN" sz="1800" dirty="0">
              <a:ea typeface="宋体" pitchFamily="2" charset="-122"/>
            </a:endParaRPr>
          </a:p>
        </p:txBody>
      </p:sp>
      <p:sp>
        <p:nvSpPr>
          <p:cNvPr id="4" name="Text Box 73"/>
          <p:cNvSpPr txBox="1">
            <a:spLocks noChangeArrowheads="1"/>
          </p:cNvSpPr>
          <p:nvPr/>
        </p:nvSpPr>
        <p:spPr bwMode="auto">
          <a:xfrm>
            <a:off x="4800600" y="1009650"/>
            <a:ext cx="3806825" cy="2462213"/>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sz="1400" b="1">
                <a:latin typeface="Courier New" pitchFamily="49" charset="0"/>
                <a:cs typeface="Courier New" pitchFamily="49" charset="0"/>
              </a:rPr>
              <a:t>int (char *v, char c)</a:t>
            </a:r>
          </a:p>
          <a:p>
            <a:pPr algn="l"/>
            <a:r>
              <a:rPr lang="en-US" sz="1400" b="1">
                <a:latin typeface="Courier New" pitchFamily="49" charset="0"/>
                <a:cs typeface="Courier New" pitchFamily="49" charset="0"/>
              </a:rPr>
              <a:t>{</a:t>
            </a:r>
          </a:p>
          <a:p>
            <a:pPr algn="l"/>
            <a:r>
              <a:rPr lang="en-US" sz="1400" b="1">
                <a:latin typeface="Courier New" pitchFamily="49" charset="0"/>
                <a:cs typeface="Courier New" pitchFamily="49" charset="0"/>
              </a:rPr>
              <a:t>  int i;</a:t>
            </a:r>
          </a:p>
          <a:p>
            <a:pPr algn="l"/>
            <a:r>
              <a:rPr lang="en-US" sz="1400" b="1">
                <a:latin typeface="Courier New" pitchFamily="49" charset="0"/>
                <a:cs typeface="Courier New" pitchFamily="49" charset="0"/>
              </a:rPr>
              <a:t>  SUM_TYPE inner_product = 0;</a:t>
            </a:r>
          </a:p>
          <a:p>
            <a:pPr algn="l"/>
            <a:endParaRPr lang="en-US" sz="1400" b="1">
              <a:latin typeface="Courier New" pitchFamily="49" charset="0"/>
              <a:cs typeface="Courier New" pitchFamily="49" charset="0"/>
            </a:endParaRPr>
          </a:p>
          <a:p>
            <a:pPr algn="l"/>
            <a:r>
              <a:rPr lang="en-US" sz="1400" b="1">
                <a:latin typeface="Courier New" pitchFamily="49" charset="0"/>
                <a:cs typeface="Courier New" pitchFamily="49" charset="0"/>
              </a:rPr>
              <a:t>#pragma vector aligned</a:t>
            </a:r>
          </a:p>
          <a:p>
            <a:pPr algn="l"/>
            <a:r>
              <a:rPr lang="en-US" sz="1400" b="1">
                <a:latin typeface="Courier New" pitchFamily="49" charset="0"/>
                <a:cs typeface="Courier New" pitchFamily="49" charset="0"/>
              </a:rPr>
              <a:t>  for(i = 0; i &lt; N; i++)</a:t>
            </a:r>
          </a:p>
          <a:p>
            <a:pPr algn="l"/>
            <a:r>
              <a:rPr lang="en-US" sz="1400" b="1">
                <a:latin typeface="Courier New" pitchFamily="49" charset="0"/>
                <a:cs typeface="Courier New" pitchFamily="49" charset="0"/>
              </a:rPr>
              <a:t>    inner_product += v[i] + c;</a:t>
            </a:r>
          </a:p>
          <a:p>
            <a:pPr algn="l"/>
            <a:endParaRPr lang="en-US" sz="1400" b="1">
              <a:latin typeface="Courier New" pitchFamily="49" charset="0"/>
              <a:cs typeface="Courier New" pitchFamily="49" charset="0"/>
            </a:endParaRPr>
          </a:p>
          <a:p>
            <a:pPr algn="l"/>
            <a:r>
              <a:rPr lang="en-US" sz="1400" b="1">
                <a:latin typeface="Courier New" pitchFamily="49" charset="0"/>
                <a:cs typeface="Courier New" pitchFamily="49" charset="0"/>
              </a:rPr>
              <a:t>  return inner_product;</a:t>
            </a:r>
          </a:p>
          <a:p>
            <a:pPr algn="l"/>
            <a:r>
              <a:rPr lang="en-US" sz="1400" b="1">
                <a:latin typeface="Courier New" pitchFamily="49" charset="0"/>
                <a:cs typeface="Courier New" pitchFamily="49" charset="0"/>
              </a:rPr>
              <a:t>}</a:t>
            </a:r>
          </a:p>
        </p:txBody>
      </p:sp>
      <p:sp>
        <p:nvSpPr>
          <p:cNvPr id="92165"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8B2AA35-0A52-411C-A4C7-03C9672674F5}" type="datetime1">
              <a:rPr lang="en-US" altLang="zh-CN" sz="1000">
                <a:solidFill>
                  <a:schemeClr val="bg1"/>
                </a:solidFill>
              </a:rPr>
              <a:pPr eaLnBrk="1" hangingPunct="1"/>
              <a:t>9/11/2013</a:t>
            </a:fld>
            <a:endParaRPr lang="en-US" altLang="zh-CN" sz="1000">
              <a:solidFill>
                <a:schemeClr val="bg1"/>
              </a:solidFill>
            </a:endParaRPr>
          </a:p>
        </p:txBody>
      </p:sp>
      <p:sp>
        <p:nvSpPr>
          <p:cNvPr id="92166"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23CFD6DA-CA43-4999-B302-651FC662F985}" type="slidenum">
              <a:rPr lang="en-US" altLang="zh-CN" sz="1000">
                <a:solidFill>
                  <a:schemeClr val="bg1"/>
                </a:solidFill>
              </a:rPr>
              <a:pPr eaLnBrk="1" hangingPunct="1"/>
              <a:t>109</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2836863" y="1790700"/>
            <a:ext cx="5245983" cy="3139321"/>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effectLst/>
                <a:latin typeface="Verdana" pitchFamily="34" charset="0"/>
              </a:rPr>
              <a:t>Vector Addition</a:t>
            </a: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dirty="0" smtClean="0">
              <a:solidFill>
                <a:schemeClr val="bg2"/>
              </a:solidFill>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dirty="0" smtClean="0">
              <a:solidFill>
                <a:schemeClr val="bg2"/>
              </a:solidFill>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bg2"/>
              </a:solidFill>
              <a:effectLst/>
              <a:latin typeface="Verdana" pitchFamily="34" charset="0"/>
            </a:endParaRPr>
          </a:p>
        </p:txBody>
      </p:sp>
      <p:sp>
        <p:nvSpPr>
          <p:cNvPr id="42" name="Rectangle 41"/>
          <p:cNvSpPr/>
          <p:nvPr/>
        </p:nvSpPr>
        <p:spPr bwMode="auto">
          <a:xfrm>
            <a:off x="571500" y="1790700"/>
            <a:ext cx="1603375" cy="3105466"/>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effectLst/>
                <a:latin typeface="Verdana" pitchFamily="34" charset="0"/>
              </a:rPr>
              <a:t>Scalar Addition</a:t>
            </a:r>
            <a:endParaRPr kumimoji="0" lang="en-US" sz="1800" b="0" i="0" u="none" strike="noStrike" cap="none" normalizeH="0" baseline="0" dirty="0" smtClean="0">
              <a:ln>
                <a:noFill/>
              </a:ln>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800" b="0" i="0" u="none" strike="noStrike" cap="none" normalizeH="0" baseline="0" dirty="0" smtClean="0">
              <a:ln>
                <a:noFill/>
              </a:ln>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800" b="0" i="0" u="none" strike="noStrike" cap="none" normalizeH="0" baseline="0" dirty="0" smtClean="0">
              <a:ln>
                <a:noFill/>
              </a:ln>
              <a:solidFill>
                <a:schemeClr val="bg2"/>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sz="1800" dirty="0" smtClean="0">
              <a:solidFill>
                <a:schemeClr val="bg2"/>
              </a:solidFill>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800" b="0" i="0" u="none" strike="noStrike" cap="none" normalizeH="0" baseline="0" dirty="0" smtClean="0">
              <a:ln>
                <a:noFill/>
              </a:ln>
              <a:solidFill>
                <a:schemeClr val="bg2"/>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sz="1800" dirty="0" smtClean="0">
              <a:solidFill>
                <a:schemeClr val="bg2"/>
              </a:solidFill>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800" b="0" i="0" u="none" strike="noStrike" cap="none" normalizeH="0" baseline="0" dirty="0" smtClean="0">
              <a:ln>
                <a:noFill/>
              </a:ln>
              <a:solidFill>
                <a:schemeClr val="bg2"/>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800" b="0" i="0" u="none" strike="noStrike" cap="none" normalizeH="0" baseline="0" dirty="0" smtClean="0">
              <a:ln>
                <a:noFill/>
              </a:ln>
              <a:solidFill>
                <a:schemeClr val="bg2"/>
              </a:solidFill>
              <a:effectLst/>
              <a:latin typeface="Verdana" pitchFamily="34" charset="0"/>
            </a:endParaRPr>
          </a:p>
        </p:txBody>
      </p:sp>
      <p:sp>
        <p:nvSpPr>
          <p:cNvPr id="2" name="Title 1"/>
          <p:cNvSpPr>
            <a:spLocks noGrp="1"/>
          </p:cNvSpPr>
          <p:nvPr>
            <p:ph type="title"/>
          </p:nvPr>
        </p:nvSpPr>
        <p:spPr>
          <a:xfrm>
            <a:off x="879475" y="342900"/>
            <a:ext cx="7372350" cy="1212850"/>
          </a:xfrm>
        </p:spPr>
        <p:txBody>
          <a:bodyPr/>
          <a:lstStyle/>
          <a:p>
            <a:pPr algn="ctr"/>
            <a:r>
              <a:rPr lang="en-US" altLang="zh-CN" dirty="0" smtClean="0"/>
              <a:t>Example: Scalar versus Vector Addition</a:t>
            </a:r>
            <a:br>
              <a:rPr lang="en-US" altLang="zh-CN" dirty="0" smtClean="0"/>
            </a:br>
            <a:endParaRPr lang="en-US" dirty="0"/>
          </a:p>
        </p:txBody>
      </p:sp>
      <p:sp>
        <p:nvSpPr>
          <p:cNvPr id="4" name="Date Placeholder 3"/>
          <p:cNvSpPr>
            <a:spLocks noGrp="1"/>
          </p:cNvSpPr>
          <p:nvPr>
            <p:ph type="dt" sz="half" idx="14"/>
          </p:nvPr>
        </p:nvSpPr>
        <p:spPr/>
        <p:txBody>
          <a:bodyPr/>
          <a:lstStyle/>
          <a:p>
            <a:fld id="{071F43C5-1CDA-44D3-9621-5AC2205B4EC9}" type="datetime1">
              <a:rPr lang="en-US" altLang="zh-CN" smtClean="0"/>
              <a:pPr/>
              <a:t>9/11/2013</a:t>
            </a:fld>
            <a:endParaRPr lang="en-US" altLang="zh-CN"/>
          </a:p>
        </p:txBody>
      </p:sp>
      <p:sp>
        <p:nvSpPr>
          <p:cNvPr id="5" name="Slide Number Placeholder 4"/>
          <p:cNvSpPr>
            <a:spLocks noGrp="1"/>
          </p:cNvSpPr>
          <p:nvPr>
            <p:ph type="sldNum" sz="quarter" idx="15"/>
          </p:nvPr>
        </p:nvSpPr>
        <p:spPr/>
        <p:txBody>
          <a:bodyPr/>
          <a:lstStyle/>
          <a:p>
            <a:fld id="{DD444457-087B-438B-AA62-2E91BC9D7B23}" type="slidenum">
              <a:rPr lang="en-US" altLang="zh-CN" smtClean="0"/>
              <a:pPr/>
              <a:t>11</a:t>
            </a:fld>
            <a:endParaRPr lang="en-US" altLang="zh-CN"/>
          </a:p>
        </p:txBody>
      </p:sp>
      <p:sp>
        <p:nvSpPr>
          <p:cNvPr id="7" name="AutoShape 67"/>
          <p:cNvSpPr>
            <a:spLocks noChangeArrowheads="1"/>
          </p:cNvSpPr>
          <p:nvPr/>
        </p:nvSpPr>
        <p:spPr bwMode="auto">
          <a:xfrm>
            <a:off x="3236913" y="2473325"/>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8" name="AutoShape 67"/>
          <p:cNvSpPr>
            <a:spLocks noChangeArrowheads="1"/>
          </p:cNvSpPr>
          <p:nvPr/>
        </p:nvSpPr>
        <p:spPr bwMode="auto">
          <a:xfrm>
            <a:off x="3762375" y="2473325"/>
            <a:ext cx="658813"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9" name="AutoShape 67"/>
          <p:cNvSpPr>
            <a:spLocks noChangeArrowheads="1"/>
          </p:cNvSpPr>
          <p:nvPr/>
        </p:nvSpPr>
        <p:spPr bwMode="auto">
          <a:xfrm>
            <a:off x="4278313" y="2473325"/>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0" name="AutoShape 67"/>
          <p:cNvSpPr>
            <a:spLocks noChangeArrowheads="1"/>
          </p:cNvSpPr>
          <p:nvPr/>
        </p:nvSpPr>
        <p:spPr bwMode="auto">
          <a:xfrm>
            <a:off x="4799013" y="2473325"/>
            <a:ext cx="633412"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1" name="AutoShape 67"/>
          <p:cNvSpPr>
            <a:spLocks noChangeArrowheads="1"/>
          </p:cNvSpPr>
          <p:nvPr/>
        </p:nvSpPr>
        <p:spPr bwMode="auto">
          <a:xfrm>
            <a:off x="5311775" y="2473325"/>
            <a:ext cx="627063"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2" name="AutoShape 67"/>
          <p:cNvSpPr>
            <a:spLocks noChangeArrowheads="1"/>
          </p:cNvSpPr>
          <p:nvPr/>
        </p:nvSpPr>
        <p:spPr bwMode="auto">
          <a:xfrm>
            <a:off x="5837238" y="2473325"/>
            <a:ext cx="627062"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3" name="AutoShape 67"/>
          <p:cNvSpPr>
            <a:spLocks noChangeArrowheads="1"/>
          </p:cNvSpPr>
          <p:nvPr/>
        </p:nvSpPr>
        <p:spPr bwMode="auto">
          <a:xfrm>
            <a:off x="6353175" y="2471737"/>
            <a:ext cx="627063" cy="398463"/>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4" name="AutoShape 67"/>
          <p:cNvSpPr>
            <a:spLocks noChangeArrowheads="1"/>
          </p:cNvSpPr>
          <p:nvPr/>
        </p:nvSpPr>
        <p:spPr bwMode="auto">
          <a:xfrm>
            <a:off x="6873875" y="2471737"/>
            <a:ext cx="603250" cy="398463"/>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6" name="AutoShape 67"/>
          <p:cNvSpPr>
            <a:spLocks noChangeArrowheads="1"/>
          </p:cNvSpPr>
          <p:nvPr/>
        </p:nvSpPr>
        <p:spPr bwMode="auto">
          <a:xfrm>
            <a:off x="3236913" y="3240374"/>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7" name="AutoShape 67"/>
          <p:cNvSpPr>
            <a:spLocks noChangeArrowheads="1"/>
          </p:cNvSpPr>
          <p:nvPr/>
        </p:nvSpPr>
        <p:spPr bwMode="auto">
          <a:xfrm>
            <a:off x="3762375" y="3240374"/>
            <a:ext cx="658813"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8" name="AutoShape 67"/>
          <p:cNvSpPr>
            <a:spLocks noChangeArrowheads="1"/>
          </p:cNvSpPr>
          <p:nvPr/>
        </p:nvSpPr>
        <p:spPr bwMode="auto">
          <a:xfrm>
            <a:off x="4278313" y="3240374"/>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9" name="AutoShape 67"/>
          <p:cNvSpPr>
            <a:spLocks noChangeArrowheads="1"/>
          </p:cNvSpPr>
          <p:nvPr/>
        </p:nvSpPr>
        <p:spPr bwMode="auto">
          <a:xfrm>
            <a:off x="4799013" y="3240374"/>
            <a:ext cx="633412"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0" name="AutoShape 67"/>
          <p:cNvSpPr>
            <a:spLocks noChangeArrowheads="1"/>
          </p:cNvSpPr>
          <p:nvPr/>
        </p:nvSpPr>
        <p:spPr bwMode="auto">
          <a:xfrm>
            <a:off x="5311775" y="3240374"/>
            <a:ext cx="627063"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1" name="AutoShape 67"/>
          <p:cNvSpPr>
            <a:spLocks noChangeArrowheads="1"/>
          </p:cNvSpPr>
          <p:nvPr/>
        </p:nvSpPr>
        <p:spPr bwMode="auto">
          <a:xfrm>
            <a:off x="5837238" y="3240374"/>
            <a:ext cx="627062"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2" name="AutoShape 67"/>
          <p:cNvSpPr>
            <a:spLocks noChangeArrowheads="1"/>
          </p:cNvSpPr>
          <p:nvPr/>
        </p:nvSpPr>
        <p:spPr bwMode="auto">
          <a:xfrm>
            <a:off x="6353175" y="3238786"/>
            <a:ext cx="627063" cy="398463"/>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3" name="AutoShape 67"/>
          <p:cNvSpPr>
            <a:spLocks noChangeArrowheads="1"/>
          </p:cNvSpPr>
          <p:nvPr/>
        </p:nvSpPr>
        <p:spPr bwMode="auto">
          <a:xfrm>
            <a:off x="6873875" y="3238786"/>
            <a:ext cx="603250" cy="398463"/>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4" name="AutoShape 67"/>
          <p:cNvSpPr>
            <a:spLocks noChangeArrowheads="1"/>
          </p:cNvSpPr>
          <p:nvPr/>
        </p:nvSpPr>
        <p:spPr bwMode="auto">
          <a:xfrm>
            <a:off x="3255963" y="4122738"/>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5" name="AutoShape 67"/>
          <p:cNvSpPr>
            <a:spLocks noChangeArrowheads="1"/>
          </p:cNvSpPr>
          <p:nvPr/>
        </p:nvSpPr>
        <p:spPr bwMode="auto">
          <a:xfrm>
            <a:off x="3781425" y="4122738"/>
            <a:ext cx="658813"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6" name="AutoShape 67"/>
          <p:cNvSpPr>
            <a:spLocks noChangeArrowheads="1"/>
          </p:cNvSpPr>
          <p:nvPr/>
        </p:nvSpPr>
        <p:spPr bwMode="auto">
          <a:xfrm>
            <a:off x="4297363" y="4122738"/>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7" name="AutoShape 67"/>
          <p:cNvSpPr>
            <a:spLocks noChangeArrowheads="1"/>
          </p:cNvSpPr>
          <p:nvPr/>
        </p:nvSpPr>
        <p:spPr bwMode="auto">
          <a:xfrm>
            <a:off x="4818063" y="4122738"/>
            <a:ext cx="633412"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8" name="AutoShape 67"/>
          <p:cNvSpPr>
            <a:spLocks noChangeArrowheads="1"/>
          </p:cNvSpPr>
          <p:nvPr/>
        </p:nvSpPr>
        <p:spPr bwMode="auto">
          <a:xfrm>
            <a:off x="5330825" y="4122738"/>
            <a:ext cx="627063"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29" name="AutoShape 67"/>
          <p:cNvSpPr>
            <a:spLocks noChangeArrowheads="1"/>
          </p:cNvSpPr>
          <p:nvPr/>
        </p:nvSpPr>
        <p:spPr bwMode="auto">
          <a:xfrm>
            <a:off x="5856288" y="4122738"/>
            <a:ext cx="627062"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30" name="AutoShape 67"/>
          <p:cNvSpPr>
            <a:spLocks noChangeArrowheads="1"/>
          </p:cNvSpPr>
          <p:nvPr/>
        </p:nvSpPr>
        <p:spPr bwMode="auto">
          <a:xfrm>
            <a:off x="6372225" y="4121150"/>
            <a:ext cx="627063" cy="398463"/>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31" name="AutoShape 67"/>
          <p:cNvSpPr>
            <a:spLocks noChangeArrowheads="1"/>
          </p:cNvSpPr>
          <p:nvPr/>
        </p:nvSpPr>
        <p:spPr bwMode="auto">
          <a:xfrm>
            <a:off x="6892925" y="4121150"/>
            <a:ext cx="603250" cy="398463"/>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cxnSp>
        <p:nvCxnSpPr>
          <p:cNvPr id="34" name="Straight Connector 33"/>
          <p:cNvCxnSpPr/>
          <p:nvPr/>
        </p:nvCxnSpPr>
        <p:spPr bwMode="auto">
          <a:xfrm>
            <a:off x="3236913" y="3873500"/>
            <a:ext cx="4240212" cy="0"/>
          </a:xfrm>
          <a:prstGeom prst="line">
            <a:avLst/>
          </a:prstGeom>
          <a:noFill/>
          <a:ln w="19050" cap="flat" cmpd="sng" algn="ctr">
            <a:solidFill>
              <a:schemeClr val="bg2"/>
            </a:solidFill>
            <a:prstDash val="dash"/>
            <a:round/>
            <a:headEnd type="none" w="med" len="med"/>
            <a:tailEnd type="none" w="med" len="med"/>
          </a:ln>
          <a:effectLst/>
        </p:spPr>
      </p:cxnSp>
      <p:sp>
        <p:nvSpPr>
          <p:cNvPr id="38" name="AutoShape 67"/>
          <p:cNvSpPr>
            <a:spLocks noChangeArrowheads="1"/>
          </p:cNvSpPr>
          <p:nvPr/>
        </p:nvSpPr>
        <p:spPr bwMode="auto">
          <a:xfrm>
            <a:off x="867569" y="2473325"/>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r>
              <a:rPr lang="en-US" altLang="zh-CN" dirty="0" smtClean="0">
                <a:solidFill>
                  <a:schemeClr val="bg1"/>
                </a:solidFill>
              </a:rPr>
              <a:t>C</a:t>
            </a:r>
            <a:endParaRPr lang="en-GB" altLang="zh-CN" dirty="0">
              <a:solidFill>
                <a:schemeClr val="bg1"/>
              </a:solidFill>
              <a:effectLst>
                <a:outerShdw blurRad="38100" dist="38100" dir="2700000" algn="tl">
                  <a:srgbClr val="FFFFFF"/>
                </a:outerShdw>
              </a:effectLst>
              <a:latin typeface="Arial" charset="0"/>
              <a:ea typeface="宋体" pitchFamily="2" charset="-122"/>
            </a:endParaRPr>
          </a:p>
        </p:txBody>
      </p:sp>
      <p:sp>
        <p:nvSpPr>
          <p:cNvPr id="39" name="AutoShape 67"/>
          <p:cNvSpPr>
            <a:spLocks noChangeArrowheads="1"/>
          </p:cNvSpPr>
          <p:nvPr/>
        </p:nvSpPr>
        <p:spPr bwMode="auto">
          <a:xfrm>
            <a:off x="867569" y="3240374"/>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r>
              <a:rPr lang="en-US" altLang="zh-CN" dirty="0" smtClean="0">
                <a:solidFill>
                  <a:schemeClr val="bg1"/>
                </a:solidFill>
              </a:rPr>
              <a:t>B</a:t>
            </a:r>
            <a:endParaRPr lang="en-GB" altLang="zh-CN" dirty="0">
              <a:solidFill>
                <a:schemeClr val="bg1"/>
              </a:solidFill>
              <a:effectLst>
                <a:outerShdw blurRad="38100" dist="38100" dir="2700000" algn="tl">
                  <a:srgbClr val="FFFFFF"/>
                </a:outerShdw>
              </a:effectLst>
              <a:latin typeface="Arial" charset="0"/>
              <a:ea typeface="宋体" pitchFamily="2" charset="-122"/>
            </a:endParaRPr>
          </a:p>
        </p:txBody>
      </p:sp>
      <p:sp>
        <p:nvSpPr>
          <p:cNvPr id="40" name="AutoShape 67"/>
          <p:cNvSpPr>
            <a:spLocks noChangeArrowheads="1"/>
          </p:cNvSpPr>
          <p:nvPr/>
        </p:nvSpPr>
        <p:spPr bwMode="auto">
          <a:xfrm>
            <a:off x="886619" y="4122738"/>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r>
              <a:rPr lang="en-US" altLang="zh-CN" dirty="0" smtClean="0">
                <a:solidFill>
                  <a:schemeClr val="bg1"/>
                </a:solidFill>
              </a:rPr>
              <a:t>A</a:t>
            </a:r>
            <a:endParaRPr lang="en-GB" altLang="zh-CN" dirty="0">
              <a:solidFill>
                <a:schemeClr val="bg1"/>
              </a:solidFill>
              <a:effectLst>
                <a:outerShdw blurRad="38100" dist="38100" dir="2700000" algn="tl">
                  <a:srgbClr val="FFFFFF"/>
                </a:outerShdw>
              </a:effectLst>
              <a:latin typeface="Arial" charset="0"/>
              <a:ea typeface="宋体" pitchFamily="2" charset="-122"/>
            </a:endParaRPr>
          </a:p>
        </p:txBody>
      </p:sp>
      <p:cxnSp>
        <p:nvCxnSpPr>
          <p:cNvPr id="41" name="Straight Connector 40"/>
          <p:cNvCxnSpPr/>
          <p:nvPr/>
        </p:nvCxnSpPr>
        <p:spPr bwMode="auto">
          <a:xfrm>
            <a:off x="3236913" y="3873500"/>
            <a:ext cx="1553368" cy="0"/>
          </a:xfrm>
          <a:prstGeom prst="line">
            <a:avLst/>
          </a:prstGeom>
          <a:noFill/>
          <a:ln w="19050" cap="flat" cmpd="sng" algn="ctr">
            <a:solidFill>
              <a:schemeClr val="tx1"/>
            </a:solidFill>
            <a:prstDash val="dash"/>
            <a:round/>
            <a:headEnd type="none" w="med" len="med"/>
            <a:tailEnd type="none" w="med" len="med"/>
          </a:ln>
          <a:effectLst/>
        </p:spPr>
      </p:cxnSp>
      <p:sp>
        <p:nvSpPr>
          <p:cNvPr id="44" name="TextBox 43"/>
          <p:cNvSpPr txBox="1"/>
          <p:nvPr/>
        </p:nvSpPr>
        <p:spPr>
          <a:xfrm>
            <a:off x="996553" y="2870200"/>
            <a:ext cx="400844" cy="400110"/>
          </a:xfrm>
          <a:prstGeom prst="rect">
            <a:avLst/>
          </a:prstGeom>
          <a:noFill/>
        </p:spPr>
        <p:txBody>
          <a:bodyPr wrap="square" rtlCol="0">
            <a:spAutoFit/>
          </a:bodyPr>
          <a:lstStyle/>
          <a:p>
            <a:r>
              <a:rPr lang="en-US" dirty="0" smtClean="0"/>
              <a:t>+</a:t>
            </a:r>
            <a:endParaRPr lang="en-US" dirty="0"/>
          </a:p>
        </p:txBody>
      </p:sp>
      <p:sp>
        <p:nvSpPr>
          <p:cNvPr id="45" name="TextBox 44"/>
          <p:cNvSpPr txBox="1"/>
          <p:nvPr/>
        </p:nvSpPr>
        <p:spPr>
          <a:xfrm>
            <a:off x="5050631" y="2870200"/>
            <a:ext cx="400844" cy="400110"/>
          </a:xfrm>
          <a:prstGeom prst="rect">
            <a:avLst/>
          </a:prstGeom>
          <a:noFill/>
        </p:spPr>
        <p:txBody>
          <a:bodyPr wrap="square" rtlCol="0">
            <a:spAutoFit/>
          </a:bodyPr>
          <a:lstStyle/>
          <a:p>
            <a:r>
              <a:rPr lang="en-US" dirty="0" smtClean="0"/>
              <a:t>+</a:t>
            </a:r>
            <a:endParaRPr lang="en-US" dirty="0"/>
          </a:p>
        </p:txBody>
      </p:sp>
      <p:sp>
        <p:nvSpPr>
          <p:cNvPr id="46" name="Rectangle 45"/>
          <p:cNvSpPr/>
          <p:nvPr/>
        </p:nvSpPr>
        <p:spPr bwMode="auto">
          <a:xfrm>
            <a:off x="3165605" y="2571333"/>
            <a:ext cx="4208140" cy="338554"/>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solidFill>
                  <a:schemeClr val="bg1"/>
                </a:solidFill>
              </a:rPr>
              <a:t>C</a:t>
            </a:r>
            <a:r>
              <a:rPr kumimoji="0" lang="en-US" sz="2000" b="0" i="0" u="none" strike="noStrike" cap="none" normalizeH="0" baseline="0" dirty="0" smtClean="0">
                <a:ln>
                  <a:noFill/>
                </a:ln>
                <a:solidFill>
                  <a:schemeClr val="bg1"/>
                </a:solidFill>
                <a:effectLst/>
                <a:latin typeface="Verdana" pitchFamily="34" charset="0"/>
              </a:rPr>
              <a:t> (Single Precision Float Array)</a:t>
            </a:r>
          </a:p>
        </p:txBody>
      </p:sp>
      <p:sp>
        <p:nvSpPr>
          <p:cNvPr id="47" name="Rectangle 46"/>
          <p:cNvSpPr/>
          <p:nvPr/>
        </p:nvSpPr>
        <p:spPr bwMode="auto">
          <a:xfrm>
            <a:off x="3168010" y="3300282"/>
            <a:ext cx="4203330" cy="338554"/>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Verdana" pitchFamily="34" charset="0"/>
              </a:rPr>
              <a:t>B (Single Precision Float Array)</a:t>
            </a:r>
          </a:p>
        </p:txBody>
      </p:sp>
      <p:sp>
        <p:nvSpPr>
          <p:cNvPr id="48" name="Rectangle 47"/>
          <p:cNvSpPr/>
          <p:nvPr/>
        </p:nvSpPr>
        <p:spPr bwMode="auto">
          <a:xfrm>
            <a:off x="3187059" y="4220746"/>
            <a:ext cx="4203330" cy="338554"/>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solidFill>
                  <a:schemeClr val="bg1"/>
                </a:solidFill>
              </a:rPr>
              <a:t>A</a:t>
            </a:r>
            <a:r>
              <a:rPr kumimoji="0" lang="en-US" sz="2000" b="0" i="0" u="none" strike="noStrike" cap="none" normalizeH="0" baseline="0" dirty="0" smtClean="0">
                <a:ln>
                  <a:noFill/>
                </a:ln>
                <a:solidFill>
                  <a:schemeClr val="bg1"/>
                </a:solidFill>
                <a:effectLst/>
                <a:latin typeface="Verdana" pitchFamily="34" charset="0"/>
              </a:rPr>
              <a:t> (Single Precision Float Array)</a:t>
            </a:r>
          </a:p>
        </p:txBody>
      </p:sp>
      <p:cxnSp>
        <p:nvCxnSpPr>
          <p:cNvPr id="49" name="Straight Connector 48"/>
          <p:cNvCxnSpPr/>
          <p:nvPr/>
        </p:nvCxnSpPr>
        <p:spPr bwMode="auto">
          <a:xfrm>
            <a:off x="886619" y="3873500"/>
            <a:ext cx="658812" cy="0"/>
          </a:xfrm>
          <a:prstGeom prst="line">
            <a:avLst/>
          </a:prstGeom>
          <a:noFill/>
          <a:ln w="19050" cap="flat" cmpd="sng" algn="ctr">
            <a:solidFill>
              <a:schemeClr val="tx1"/>
            </a:solidFill>
            <a:prstDash val="dash"/>
            <a:round/>
            <a:headEnd type="none" w="med" len="med"/>
            <a:tailEnd type="none" w="med" len="med"/>
          </a:ln>
          <a:effectLst/>
        </p:spPr>
      </p:cxnSp>
      <p:sp>
        <p:nvSpPr>
          <p:cNvPr id="50" name="TextBox 49"/>
          <p:cNvSpPr txBox="1"/>
          <p:nvPr/>
        </p:nvSpPr>
        <p:spPr>
          <a:xfrm>
            <a:off x="867570" y="5270500"/>
            <a:ext cx="7215276" cy="707886"/>
          </a:xfrm>
          <a:prstGeom prst="rect">
            <a:avLst/>
          </a:prstGeom>
          <a:noFill/>
        </p:spPr>
        <p:txBody>
          <a:bodyPr wrap="square" rtlCol="0">
            <a:spAutoFit/>
          </a:bodyPr>
          <a:lstStyle/>
          <a:p>
            <a:r>
              <a:rPr lang="en-US" dirty="0" smtClean="0"/>
              <a:t>Vector length [ in number of elements] = size of vector register [in bits] / size of the data type [in bits]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Control Dependence</a:t>
            </a:r>
            <a:endParaRPr lang="en-US" altLang="zh-CN" smtClean="0">
              <a:solidFill>
                <a:schemeClr val="bg2"/>
              </a:solidFill>
              <a:ea typeface="宋体" pitchFamily="2" charset="-122"/>
            </a:endParaRPr>
          </a:p>
        </p:txBody>
      </p:sp>
      <p:sp>
        <p:nvSpPr>
          <p:cNvPr id="93187" name="Rectangle 3"/>
          <p:cNvSpPr txBox="1">
            <a:spLocks noChangeArrowheads="1"/>
          </p:cNvSpPr>
          <p:nvPr/>
        </p:nvSpPr>
        <p:spPr bwMode="auto">
          <a:xfrm>
            <a:off x="455613" y="849313"/>
            <a:ext cx="815181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buFont typeface="Verdana" pitchFamily="34" charset="0"/>
              <a:buChar char="●"/>
            </a:pPr>
            <a:r>
              <a:rPr lang="en-US" altLang="zh-CN" sz="1800">
                <a:ea typeface="宋体" pitchFamily="2" charset="-122"/>
              </a:rPr>
              <a:t>Control dependencies caused by a complex control flow within the loop body prevent vectorization in general</a:t>
            </a:r>
          </a:p>
          <a:p>
            <a:pPr algn="l" eaLnBrk="1" hangingPunct="1">
              <a:buFont typeface="Verdana" pitchFamily="34" charset="0"/>
              <a:buChar char="●"/>
            </a:pPr>
            <a:r>
              <a:rPr lang="en-US" altLang="zh-CN" sz="1800">
                <a:ea typeface="宋体" pitchFamily="2" charset="-122"/>
              </a:rPr>
              <a:t>However loops with conditional statements can be vectorized frequently using a bit masking technique, e.g.:</a:t>
            </a:r>
          </a:p>
          <a:p>
            <a:pPr algn="l" eaLnBrk="1" hangingPunct="1">
              <a:buFont typeface="Verdana" pitchFamily="34" charset="0"/>
              <a:buChar char="●"/>
            </a:pPr>
            <a:endParaRPr lang="en-US" altLang="zh-CN" sz="1800">
              <a:ea typeface="宋体" pitchFamily="2" charset="-122"/>
            </a:endParaRPr>
          </a:p>
          <a:p>
            <a:pPr algn="l" eaLnBrk="1" hangingPunct="1">
              <a:buFont typeface="Verdana" pitchFamily="34" charset="0"/>
              <a:buChar char="●"/>
            </a:pPr>
            <a:endParaRPr lang="en-US" altLang="zh-CN" sz="1800">
              <a:ea typeface="宋体" pitchFamily="2" charset="-122"/>
            </a:endParaRPr>
          </a:p>
          <a:p>
            <a:pPr algn="l" eaLnBrk="1" hangingPunct="1">
              <a:buFont typeface="Verdana" pitchFamily="34" charset="0"/>
              <a:buChar char="●"/>
            </a:pPr>
            <a:endParaRPr lang="en-US" altLang="zh-CN" sz="1800">
              <a:ea typeface="宋体" pitchFamily="2" charset="-122"/>
            </a:endParaRPr>
          </a:p>
          <a:p>
            <a:pPr algn="l" eaLnBrk="1" hangingPunct="1">
              <a:buFont typeface="Verdana" pitchFamily="34" charset="0"/>
              <a:buChar char="●"/>
            </a:pPr>
            <a:endParaRPr lang="en-US" altLang="zh-CN" sz="1800">
              <a:ea typeface="宋体" pitchFamily="2" charset="-122"/>
            </a:endParaRPr>
          </a:p>
          <a:p>
            <a:pPr algn="l" eaLnBrk="1" hangingPunct="1">
              <a:buFont typeface="Verdana" pitchFamily="34" charset="0"/>
              <a:buChar char="●"/>
            </a:pPr>
            <a:endParaRPr lang="en-US" altLang="zh-CN" sz="1800">
              <a:ea typeface="宋体" pitchFamily="2" charset="-122"/>
            </a:endParaRPr>
          </a:p>
          <a:p>
            <a:pPr algn="l" eaLnBrk="1" hangingPunct="1">
              <a:buFont typeface="Verdana" pitchFamily="34" charset="0"/>
              <a:buChar char="●"/>
            </a:pPr>
            <a:endParaRPr lang="en-US" altLang="zh-CN" sz="1800">
              <a:ea typeface="宋体" pitchFamily="2" charset="-122"/>
            </a:endParaRPr>
          </a:p>
          <a:p>
            <a:pPr algn="l" eaLnBrk="1" hangingPunct="1">
              <a:buFont typeface="Verdana" pitchFamily="34" charset="0"/>
              <a:buChar char="●"/>
            </a:pPr>
            <a:endParaRPr lang="en-US" altLang="zh-CN" sz="1800">
              <a:ea typeface="宋体" pitchFamily="2" charset="-122"/>
            </a:endParaRPr>
          </a:p>
          <a:p>
            <a:pPr algn="l" eaLnBrk="1" hangingPunct="1">
              <a:buFont typeface="Verdana" pitchFamily="34" charset="0"/>
              <a:buChar char="●"/>
            </a:pPr>
            <a:endParaRPr lang="en-US" altLang="zh-CN" sz="1800">
              <a:ea typeface="宋体" pitchFamily="2" charset="-122"/>
            </a:endParaRPr>
          </a:p>
          <a:p>
            <a:pPr algn="l" eaLnBrk="1" hangingPunct="1">
              <a:buFont typeface="Verdana" pitchFamily="34" charset="0"/>
              <a:buChar char="●"/>
            </a:pPr>
            <a:r>
              <a:rPr lang="en-US" altLang="zh-CN" sz="1800">
                <a:ea typeface="宋体" pitchFamily="2" charset="-122"/>
              </a:rPr>
              <a:t>This conversion by bit-masking works as well for conditions with no alternative (no “else” statement)</a:t>
            </a:r>
          </a:p>
          <a:p>
            <a:pPr algn="l" eaLnBrk="1" hangingPunct="1">
              <a:buFont typeface="Verdana" pitchFamily="34" charset="0"/>
              <a:buChar char="●"/>
            </a:pPr>
            <a:r>
              <a:rPr lang="en-US" altLang="zh-CN" sz="1800">
                <a:ea typeface="宋体" pitchFamily="2" charset="-122"/>
              </a:rPr>
              <a:t>The SSE feature set facilitates basic construction of bit mask generation and masking (see earlier </a:t>
            </a:r>
            <a:r>
              <a:rPr lang="en-US" altLang="zh-CN" sz="1800">
                <a:ea typeface="宋体" pitchFamily="2" charset="-122"/>
                <a:hlinkClick r:id="rId3" action="ppaction://hlinksldjump"/>
              </a:rPr>
              <a:t>example</a:t>
            </a:r>
            <a:r>
              <a:rPr lang="en-US" altLang="zh-CN" sz="1800">
                <a:ea typeface="宋体" pitchFamily="2" charset="-122"/>
              </a:rPr>
              <a:t>); AVX even provides more advanced masked operations.</a:t>
            </a:r>
          </a:p>
        </p:txBody>
      </p:sp>
      <p:sp>
        <p:nvSpPr>
          <p:cNvPr id="4" name="Text Box 73"/>
          <p:cNvSpPr txBox="1">
            <a:spLocks noChangeArrowheads="1"/>
          </p:cNvSpPr>
          <p:nvPr/>
        </p:nvSpPr>
        <p:spPr bwMode="auto">
          <a:xfrm>
            <a:off x="455613" y="2189163"/>
            <a:ext cx="3478212" cy="1600200"/>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smtClean="0">
                <a:latin typeface="Courier New" pitchFamily="49" charset="0"/>
                <a:cs typeface="Courier New" pitchFamily="49" charset="0"/>
              </a:rPr>
              <a:t>for(</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i = 0; i &lt; N; </a:t>
            </a:r>
            <a:r>
              <a:rPr lang="en-US" sz="1400" b="1" dirty="0">
                <a:latin typeface="Courier New" pitchFamily="49" charset="0"/>
                <a:cs typeface="Courier New" pitchFamily="49" charset="0"/>
              </a:rPr>
              <a:t>i</a:t>
            </a:r>
            <a:r>
              <a:rPr lang="en-US" sz="1400" b="1" dirty="0" smtClean="0">
                <a:latin typeface="Courier New" pitchFamily="49" charset="0"/>
                <a:cs typeface="Courier New" pitchFamily="49" charset="0"/>
              </a:rPr>
              <a:t>++)</a:t>
            </a:r>
          </a:p>
          <a:p>
            <a:pPr algn="l">
              <a:defRPr/>
            </a:pPr>
            <a:r>
              <a:rPr lang="en-US" sz="1400" b="1" dirty="0">
                <a:latin typeface="Courier New" pitchFamily="49" charset="0"/>
                <a:cs typeface="Courier New" pitchFamily="49" charset="0"/>
              </a:rPr>
              <a:t>{</a:t>
            </a:r>
          </a:p>
          <a:p>
            <a:pPr algn="l">
              <a:defRPr/>
            </a:pPr>
            <a:r>
              <a:rPr lang="en-US" sz="1400" b="1" dirty="0">
                <a:latin typeface="Courier New" pitchFamily="49" charset="0"/>
                <a:cs typeface="Courier New" pitchFamily="49" charset="0"/>
              </a:rPr>
              <a:t>  if </a:t>
            </a:r>
            <a:r>
              <a:rPr lang="en-US" sz="1400" b="1" dirty="0" smtClean="0">
                <a:latin typeface="Courier New" pitchFamily="49" charset="0"/>
                <a:cs typeface="Courier New" pitchFamily="49" charset="0"/>
              </a:rPr>
              <a:t>(R1[i</a:t>
            </a:r>
            <a:r>
              <a:rPr lang="en-US" sz="1400" b="1" dirty="0">
                <a:latin typeface="Courier New" pitchFamily="49" charset="0"/>
                <a:cs typeface="Courier New" pitchFamily="49" charset="0"/>
              </a:rPr>
              <a:t>] &gt; R2[i</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L1[i</a:t>
            </a:r>
            <a:r>
              <a:rPr lang="en-US" sz="1400" b="1" dirty="0">
                <a:latin typeface="Courier New" pitchFamily="49" charset="0"/>
                <a:cs typeface="Courier New" pitchFamily="49" charset="0"/>
              </a:rPr>
              <a:t>] = R1[i];</a:t>
            </a:r>
          </a:p>
          <a:p>
            <a:pPr algn="l">
              <a:defRPr/>
            </a:pPr>
            <a:r>
              <a:rPr lang="en-US" sz="1400" b="1" dirty="0">
                <a:latin typeface="Courier New" pitchFamily="49" charset="0"/>
                <a:cs typeface="Courier New" pitchFamily="49" charset="0"/>
              </a:rPr>
              <a:t>  else</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L2[i</a:t>
            </a:r>
            <a:r>
              <a:rPr lang="en-US" sz="1400" b="1" dirty="0">
                <a:latin typeface="Courier New" pitchFamily="49" charset="0"/>
                <a:cs typeface="Courier New" pitchFamily="49" charset="0"/>
              </a:rPr>
              <a:t>] = R2[i</a:t>
            </a:r>
            <a:r>
              <a:rPr lang="en-US" sz="1400" b="1" dirty="0" smtClean="0">
                <a:latin typeface="Courier New" pitchFamily="49" charset="0"/>
                <a:cs typeface="Courier New" pitchFamily="49" charset="0"/>
              </a:rPr>
              <a:t>];</a:t>
            </a:r>
          </a:p>
          <a:p>
            <a:pPr algn="l">
              <a:defRPr/>
            </a:pPr>
            <a:r>
              <a:rPr lang="en-US" sz="1400" b="1" dirty="0">
                <a:latin typeface="Courier New" pitchFamily="49" charset="0"/>
                <a:cs typeface="Courier New" pitchFamily="49" charset="0"/>
              </a:rPr>
              <a:t>}</a:t>
            </a:r>
          </a:p>
        </p:txBody>
      </p:sp>
      <p:sp>
        <p:nvSpPr>
          <p:cNvPr id="5" name="Text Box 73"/>
          <p:cNvSpPr txBox="1">
            <a:spLocks noChangeArrowheads="1"/>
          </p:cNvSpPr>
          <p:nvPr/>
        </p:nvSpPr>
        <p:spPr bwMode="auto">
          <a:xfrm>
            <a:off x="4857750" y="2405063"/>
            <a:ext cx="3749675" cy="1168400"/>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pl-PL" sz="1400" b="1" dirty="0" smtClean="0">
                <a:latin typeface="Courier New" pitchFamily="49" charset="0"/>
                <a:cs typeface="Courier New" pitchFamily="49" charset="0"/>
              </a:rPr>
              <a:t>MASK[</a:t>
            </a:r>
            <a:r>
              <a:rPr lang="en-US" sz="1400" b="1" dirty="0" smtClean="0">
                <a:latin typeface="Courier New" pitchFamily="49" charset="0"/>
                <a:cs typeface="Courier New" pitchFamily="49" charset="0"/>
              </a:rPr>
              <a:t>0</a:t>
            </a:r>
            <a:r>
              <a:rPr lang="pl-PL"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N</a:t>
            </a:r>
            <a:r>
              <a:rPr lang="pl-PL" sz="1400" b="1" dirty="0" smtClean="0">
                <a:latin typeface="Courier New" pitchFamily="49" charset="0"/>
                <a:cs typeface="Courier New" pitchFamily="49" charset="0"/>
              </a:rPr>
              <a:t>] </a:t>
            </a:r>
            <a:r>
              <a:rPr lang="pl-PL" sz="1400" b="1" dirty="0">
                <a:latin typeface="Courier New" pitchFamily="49" charset="0"/>
                <a:cs typeface="Courier New" pitchFamily="49" charset="0"/>
              </a:rPr>
              <a:t>= (</a:t>
            </a:r>
            <a:r>
              <a:rPr lang="pl-PL" sz="1400" b="1" dirty="0" smtClean="0">
                <a:latin typeface="Courier New" pitchFamily="49" charset="0"/>
                <a:cs typeface="Courier New" pitchFamily="49" charset="0"/>
              </a:rPr>
              <a:t>R1[</a:t>
            </a:r>
            <a:r>
              <a:rPr lang="en-US" sz="1400" b="1" dirty="0" smtClean="0">
                <a:latin typeface="Courier New" pitchFamily="49" charset="0"/>
                <a:cs typeface="Courier New" pitchFamily="49" charset="0"/>
              </a:rPr>
              <a:t>0</a:t>
            </a:r>
            <a:r>
              <a:rPr lang="pl-PL"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N</a:t>
            </a:r>
            <a:r>
              <a:rPr lang="pl-PL" sz="1400" b="1" dirty="0" smtClean="0">
                <a:latin typeface="Courier New" pitchFamily="49" charset="0"/>
                <a:cs typeface="Courier New" pitchFamily="49" charset="0"/>
              </a:rPr>
              <a:t>] </a:t>
            </a:r>
            <a:r>
              <a:rPr lang="pl-PL" sz="1400" b="1" dirty="0">
                <a:latin typeface="Courier New" pitchFamily="49" charset="0"/>
                <a:cs typeface="Courier New" pitchFamily="49" charset="0"/>
              </a:rPr>
              <a:t>&gt; </a:t>
            </a:r>
            <a:r>
              <a:rPr lang="pl-PL" sz="1400" b="1" dirty="0" smtClean="0">
                <a:latin typeface="Courier New" pitchFamily="49" charset="0"/>
                <a:cs typeface="Courier New" pitchFamily="49" charset="0"/>
              </a:rPr>
              <a:t>R2[</a:t>
            </a:r>
            <a:r>
              <a:rPr lang="en-US" sz="1400" b="1" dirty="0" smtClean="0">
                <a:latin typeface="Courier New" pitchFamily="49" charset="0"/>
                <a:cs typeface="Courier New" pitchFamily="49" charset="0"/>
              </a:rPr>
              <a:t>0</a:t>
            </a:r>
            <a:r>
              <a:rPr lang="pl-PL"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N</a:t>
            </a:r>
            <a:r>
              <a:rPr lang="pl-PL" sz="1400" b="1" dirty="0" smtClean="0">
                <a:latin typeface="Courier New" pitchFamily="49" charset="0"/>
                <a:cs typeface="Courier New" pitchFamily="49" charset="0"/>
              </a:rPr>
              <a:t>]);</a:t>
            </a:r>
            <a:endParaRPr lang="pl-PL" sz="1400" b="1" dirty="0">
              <a:latin typeface="Courier New" pitchFamily="49" charset="0"/>
              <a:cs typeface="Courier New" pitchFamily="49" charset="0"/>
            </a:endParaRPr>
          </a:p>
          <a:p>
            <a:pPr algn="l">
              <a:defRPr/>
            </a:pPr>
            <a:r>
              <a:rPr lang="pl-PL" sz="1400" b="1" dirty="0" smtClean="0">
                <a:latin typeface="Courier New" pitchFamily="49" charset="0"/>
                <a:cs typeface="Courier New" pitchFamily="49" charset="0"/>
              </a:rPr>
              <a:t>L1[</a:t>
            </a:r>
            <a:r>
              <a:rPr lang="en-US" sz="1400" b="1" dirty="0" smtClean="0">
                <a:latin typeface="Courier New" pitchFamily="49" charset="0"/>
                <a:cs typeface="Courier New" pitchFamily="49" charset="0"/>
              </a:rPr>
              <a:t>0</a:t>
            </a:r>
            <a:r>
              <a:rPr lang="pl-PL"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N</a:t>
            </a:r>
            <a:r>
              <a:rPr lang="pl-PL" sz="1400" b="1" dirty="0" smtClean="0">
                <a:latin typeface="Courier New" pitchFamily="49" charset="0"/>
                <a:cs typeface="Courier New" pitchFamily="49" charset="0"/>
              </a:rPr>
              <a:t>] </a:t>
            </a:r>
            <a:r>
              <a:rPr lang="pl-PL" sz="1400" b="1" dirty="0">
                <a:latin typeface="Courier New" pitchFamily="49" charset="0"/>
                <a:cs typeface="Courier New" pitchFamily="49" charset="0"/>
              </a:rPr>
              <a:t>= (</a:t>
            </a:r>
            <a:r>
              <a:rPr lang="pl-PL" sz="1400" b="1" dirty="0" smtClean="0">
                <a:latin typeface="Courier New" pitchFamily="49" charset="0"/>
                <a:cs typeface="Courier New" pitchFamily="49" charset="0"/>
              </a:rPr>
              <a:t>MASK[</a:t>
            </a:r>
            <a:r>
              <a:rPr lang="en-US" sz="1400" b="1" dirty="0" smtClean="0">
                <a:latin typeface="Courier New" pitchFamily="49" charset="0"/>
                <a:cs typeface="Courier New" pitchFamily="49" charset="0"/>
              </a:rPr>
              <a:t>0</a:t>
            </a:r>
            <a:r>
              <a:rPr lang="pl-PL"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N</a:t>
            </a:r>
            <a:r>
              <a:rPr lang="pl-PL" sz="1400" b="1" dirty="0" smtClean="0">
                <a:latin typeface="Courier New" pitchFamily="49" charset="0"/>
                <a:cs typeface="Courier New" pitchFamily="49" charset="0"/>
              </a:rPr>
              <a:t>] </a:t>
            </a:r>
            <a:r>
              <a:rPr lang="pl-PL" sz="1400" b="1" dirty="0">
                <a:latin typeface="Courier New" pitchFamily="49" charset="0"/>
                <a:cs typeface="Courier New" pitchFamily="49" charset="0"/>
              </a:rPr>
              <a:t>&amp; </a:t>
            </a:r>
            <a:r>
              <a:rPr lang="pl-PL" sz="1400" b="1" dirty="0" smtClean="0">
                <a:latin typeface="Courier New" pitchFamily="49" charset="0"/>
                <a:cs typeface="Courier New" pitchFamily="49" charset="0"/>
              </a:rPr>
              <a:t>R1[</a:t>
            </a:r>
            <a:r>
              <a:rPr lang="en-US" sz="1400" b="1" dirty="0" smtClean="0">
                <a:latin typeface="Courier New" pitchFamily="49" charset="0"/>
                <a:cs typeface="Courier New" pitchFamily="49" charset="0"/>
              </a:rPr>
              <a:t>0</a:t>
            </a:r>
            <a:r>
              <a:rPr lang="pl-PL"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N</a:t>
            </a:r>
            <a:r>
              <a:rPr lang="pl-PL" sz="1400" b="1" dirty="0" smtClean="0">
                <a:latin typeface="Courier New" pitchFamily="49" charset="0"/>
                <a:cs typeface="Courier New" pitchFamily="49" charset="0"/>
              </a:rPr>
              <a:t>]) </a:t>
            </a:r>
            <a:r>
              <a:rPr lang="pl-PL" sz="1400" b="1" dirty="0">
                <a:latin typeface="Courier New" pitchFamily="49" charset="0"/>
                <a:cs typeface="Courier New" pitchFamily="49" charset="0"/>
              </a:rPr>
              <a:t>|</a:t>
            </a:r>
          </a:p>
          <a:p>
            <a:pPr algn="l">
              <a:defRPr/>
            </a:pPr>
            <a:r>
              <a:rPr lang="pl-PL" sz="1400" b="1" dirty="0">
                <a:latin typeface="Courier New" pitchFamily="49" charset="0"/>
                <a:cs typeface="Courier New" pitchFamily="49" charset="0"/>
              </a:rPr>
              <a:t>          (!</a:t>
            </a:r>
            <a:r>
              <a:rPr lang="pl-PL" sz="1400" b="1" dirty="0" smtClean="0">
                <a:latin typeface="Courier New" pitchFamily="49" charset="0"/>
                <a:cs typeface="Courier New" pitchFamily="49" charset="0"/>
              </a:rPr>
              <a:t>MASK[</a:t>
            </a:r>
            <a:r>
              <a:rPr lang="en-US" sz="1400" b="1" dirty="0" smtClean="0">
                <a:latin typeface="Courier New" pitchFamily="49" charset="0"/>
                <a:cs typeface="Courier New" pitchFamily="49" charset="0"/>
              </a:rPr>
              <a:t>0</a:t>
            </a:r>
            <a:r>
              <a:rPr lang="pl-PL"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N</a:t>
            </a:r>
            <a:r>
              <a:rPr lang="pl-PL" sz="1400" b="1" dirty="0" smtClean="0">
                <a:latin typeface="Courier New" pitchFamily="49" charset="0"/>
                <a:cs typeface="Courier New" pitchFamily="49" charset="0"/>
              </a:rPr>
              <a:t>] </a:t>
            </a:r>
            <a:r>
              <a:rPr lang="pl-PL" sz="1400" b="1" dirty="0">
                <a:latin typeface="Courier New" pitchFamily="49" charset="0"/>
                <a:cs typeface="Courier New" pitchFamily="49" charset="0"/>
              </a:rPr>
              <a:t>&amp; </a:t>
            </a:r>
            <a:r>
              <a:rPr lang="pl-PL" sz="1400" b="1" dirty="0" smtClean="0">
                <a:latin typeface="Courier New" pitchFamily="49" charset="0"/>
                <a:cs typeface="Courier New" pitchFamily="49" charset="0"/>
              </a:rPr>
              <a:t>L1[</a:t>
            </a:r>
            <a:r>
              <a:rPr lang="en-US" sz="1400" b="1" dirty="0" smtClean="0">
                <a:latin typeface="Courier New" pitchFamily="49" charset="0"/>
                <a:cs typeface="Courier New" pitchFamily="49" charset="0"/>
              </a:rPr>
              <a:t>0</a:t>
            </a:r>
            <a:r>
              <a:rPr lang="pl-PL"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N</a:t>
            </a:r>
            <a:r>
              <a:rPr lang="pl-PL" sz="1400" b="1" dirty="0" smtClean="0">
                <a:latin typeface="Courier New" pitchFamily="49" charset="0"/>
                <a:cs typeface="Courier New" pitchFamily="49" charset="0"/>
              </a:rPr>
              <a:t>]);</a:t>
            </a:r>
            <a:endParaRPr lang="pl-PL" sz="1400" b="1" dirty="0">
              <a:latin typeface="Courier New" pitchFamily="49" charset="0"/>
              <a:cs typeface="Courier New" pitchFamily="49" charset="0"/>
            </a:endParaRPr>
          </a:p>
          <a:p>
            <a:pPr algn="l">
              <a:defRPr/>
            </a:pPr>
            <a:r>
              <a:rPr lang="pl-PL" sz="1400" b="1" dirty="0" smtClean="0">
                <a:latin typeface="Courier New" pitchFamily="49" charset="0"/>
                <a:cs typeface="Courier New" pitchFamily="49" charset="0"/>
              </a:rPr>
              <a:t>L2[</a:t>
            </a:r>
            <a:r>
              <a:rPr lang="en-US" sz="1400" b="1" dirty="0" smtClean="0">
                <a:latin typeface="Courier New" pitchFamily="49" charset="0"/>
                <a:cs typeface="Courier New" pitchFamily="49" charset="0"/>
              </a:rPr>
              <a:t>0</a:t>
            </a:r>
            <a:r>
              <a:rPr lang="pl-PL"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N</a:t>
            </a:r>
            <a:r>
              <a:rPr lang="pl-PL" sz="1400" b="1" dirty="0" smtClean="0">
                <a:latin typeface="Courier New" pitchFamily="49" charset="0"/>
                <a:cs typeface="Courier New" pitchFamily="49" charset="0"/>
              </a:rPr>
              <a:t>] </a:t>
            </a:r>
            <a:r>
              <a:rPr lang="pl-PL" sz="1400" b="1" dirty="0">
                <a:latin typeface="Courier New" pitchFamily="49" charset="0"/>
                <a:cs typeface="Courier New" pitchFamily="49" charset="0"/>
              </a:rPr>
              <a:t>= (</a:t>
            </a:r>
            <a:r>
              <a:rPr lang="pl-PL" sz="1400" b="1" dirty="0" smtClean="0">
                <a:latin typeface="Courier New" pitchFamily="49" charset="0"/>
                <a:cs typeface="Courier New" pitchFamily="49" charset="0"/>
              </a:rPr>
              <a:t>MASK[</a:t>
            </a:r>
            <a:r>
              <a:rPr lang="en-US" sz="1400" b="1" dirty="0" smtClean="0">
                <a:latin typeface="Courier New" pitchFamily="49" charset="0"/>
                <a:cs typeface="Courier New" pitchFamily="49" charset="0"/>
              </a:rPr>
              <a:t>0</a:t>
            </a:r>
            <a:r>
              <a:rPr lang="pl-PL"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N</a:t>
            </a:r>
            <a:r>
              <a:rPr lang="pl-PL" sz="1400" b="1" dirty="0" smtClean="0">
                <a:latin typeface="Courier New" pitchFamily="49" charset="0"/>
                <a:cs typeface="Courier New" pitchFamily="49" charset="0"/>
              </a:rPr>
              <a:t>] </a:t>
            </a:r>
            <a:r>
              <a:rPr lang="pl-PL" sz="1400" b="1" dirty="0">
                <a:latin typeface="Courier New" pitchFamily="49" charset="0"/>
                <a:cs typeface="Courier New" pitchFamily="49" charset="0"/>
              </a:rPr>
              <a:t>&amp; </a:t>
            </a:r>
            <a:r>
              <a:rPr lang="pl-PL" sz="1400" b="1" dirty="0" smtClean="0">
                <a:latin typeface="Courier New" pitchFamily="49" charset="0"/>
                <a:cs typeface="Courier New" pitchFamily="49" charset="0"/>
              </a:rPr>
              <a:t>L2[</a:t>
            </a:r>
            <a:r>
              <a:rPr lang="en-US" sz="1400" b="1" dirty="0" smtClean="0">
                <a:latin typeface="Courier New" pitchFamily="49" charset="0"/>
                <a:cs typeface="Courier New" pitchFamily="49" charset="0"/>
              </a:rPr>
              <a:t>0</a:t>
            </a:r>
            <a:r>
              <a:rPr lang="pl-PL"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N</a:t>
            </a:r>
            <a:r>
              <a:rPr lang="pl-PL" sz="1400" b="1" dirty="0" smtClean="0">
                <a:latin typeface="Courier New" pitchFamily="49" charset="0"/>
                <a:cs typeface="Courier New" pitchFamily="49" charset="0"/>
              </a:rPr>
              <a:t>]) </a:t>
            </a:r>
            <a:r>
              <a:rPr lang="pl-PL" sz="1400" b="1" dirty="0">
                <a:latin typeface="Courier New" pitchFamily="49" charset="0"/>
                <a:cs typeface="Courier New" pitchFamily="49" charset="0"/>
              </a:rPr>
              <a:t>|</a:t>
            </a:r>
          </a:p>
          <a:p>
            <a:pPr algn="l">
              <a:defRPr/>
            </a:pPr>
            <a:r>
              <a:rPr lang="pl-PL" sz="1400" b="1" dirty="0">
                <a:latin typeface="Courier New" pitchFamily="49" charset="0"/>
                <a:cs typeface="Courier New" pitchFamily="49" charset="0"/>
              </a:rPr>
              <a:t>          (!</a:t>
            </a:r>
            <a:r>
              <a:rPr lang="pl-PL" sz="1400" b="1" dirty="0" smtClean="0">
                <a:latin typeface="Courier New" pitchFamily="49" charset="0"/>
                <a:cs typeface="Courier New" pitchFamily="49" charset="0"/>
              </a:rPr>
              <a:t>MASK[</a:t>
            </a:r>
            <a:r>
              <a:rPr lang="en-US" sz="1400" b="1" dirty="0" smtClean="0">
                <a:latin typeface="Courier New" pitchFamily="49" charset="0"/>
                <a:cs typeface="Courier New" pitchFamily="49" charset="0"/>
              </a:rPr>
              <a:t>0</a:t>
            </a:r>
            <a:r>
              <a:rPr lang="pl-PL"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N</a:t>
            </a:r>
            <a:r>
              <a:rPr lang="pl-PL" sz="1400" b="1" dirty="0" smtClean="0">
                <a:latin typeface="Courier New" pitchFamily="49" charset="0"/>
                <a:cs typeface="Courier New" pitchFamily="49" charset="0"/>
              </a:rPr>
              <a:t>] </a:t>
            </a:r>
            <a:r>
              <a:rPr lang="pl-PL" sz="1400" b="1" dirty="0">
                <a:latin typeface="Courier New" pitchFamily="49" charset="0"/>
                <a:cs typeface="Courier New" pitchFamily="49" charset="0"/>
              </a:rPr>
              <a:t>&amp; </a:t>
            </a:r>
            <a:r>
              <a:rPr lang="pl-PL" sz="1400" b="1" dirty="0" smtClean="0">
                <a:latin typeface="Courier New" pitchFamily="49" charset="0"/>
                <a:cs typeface="Courier New" pitchFamily="49" charset="0"/>
              </a:rPr>
              <a:t>R2[</a:t>
            </a:r>
            <a:r>
              <a:rPr lang="en-US" sz="1400" b="1" dirty="0" smtClean="0">
                <a:latin typeface="Courier New" pitchFamily="49" charset="0"/>
                <a:cs typeface="Courier New" pitchFamily="49" charset="0"/>
              </a:rPr>
              <a:t>0</a:t>
            </a:r>
            <a:r>
              <a:rPr lang="pl-PL" sz="1400" b="1" dirty="0" smtClean="0">
                <a:latin typeface="Courier New" pitchFamily="49" charset="0"/>
                <a:cs typeface="Courier New" pitchFamily="49" charset="0"/>
              </a:rPr>
              <a:t>:</a:t>
            </a:r>
            <a:r>
              <a:rPr lang="en-US" sz="1400" b="1" dirty="0" smtClean="0">
                <a:latin typeface="Courier New" pitchFamily="49" charset="0"/>
                <a:cs typeface="Courier New" pitchFamily="49" charset="0"/>
              </a:rPr>
              <a:t>N</a:t>
            </a:r>
            <a:r>
              <a:rPr lang="pl-PL" sz="1400" b="1" dirty="0" smtClean="0">
                <a:latin typeface="Courier New" pitchFamily="49" charset="0"/>
                <a:cs typeface="Courier New" pitchFamily="49" charset="0"/>
              </a:rPr>
              <a:t>]);</a:t>
            </a:r>
            <a:endParaRPr lang="pl-PL" sz="1400" b="1" dirty="0">
              <a:latin typeface="Courier New" pitchFamily="49" charset="0"/>
              <a:cs typeface="Courier New" pitchFamily="49" charset="0"/>
            </a:endParaRPr>
          </a:p>
        </p:txBody>
      </p:sp>
      <p:sp>
        <p:nvSpPr>
          <p:cNvPr id="6" name="Down Arrow 5"/>
          <p:cNvSpPr/>
          <p:nvPr/>
        </p:nvSpPr>
        <p:spPr bwMode="auto">
          <a:xfrm rot="16200000">
            <a:off x="4077494" y="2764632"/>
            <a:ext cx="723900" cy="44926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spAutoFit/>
          </a:bodyPr>
          <a:lstStyle/>
          <a:p>
            <a:pPr eaLnBrk="0" hangingPunct="0">
              <a:lnSpc>
                <a:spcPct val="80000"/>
              </a:lnSpc>
              <a:spcBef>
                <a:spcPct val="50000"/>
              </a:spcBef>
            </a:pPr>
            <a:endParaRPr lang="en-US">
              <a:solidFill>
                <a:schemeClr val="tx1"/>
              </a:solidFill>
              <a:cs typeface="Arial" charset="0"/>
            </a:endParaRPr>
          </a:p>
        </p:txBody>
      </p:sp>
      <p:sp>
        <p:nvSpPr>
          <p:cNvPr id="93191"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2F94921F-B272-4168-AB0D-325DCDDFA6B9}" type="datetime1">
              <a:rPr lang="en-US" altLang="zh-CN" sz="1000">
                <a:solidFill>
                  <a:schemeClr val="bg1"/>
                </a:solidFill>
              </a:rPr>
              <a:pPr eaLnBrk="1" hangingPunct="1"/>
              <a:t>9/11/2013</a:t>
            </a:fld>
            <a:endParaRPr lang="en-US" altLang="zh-CN" sz="1000">
              <a:solidFill>
                <a:schemeClr val="bg1"/>
              </a:solidFill>
            </a:endParaRPr>
          </a:p>
        </p:txBody>
      </p:sp>
      <p:sp>
        <p:nvSpPr>
          <p:cNvPr id="9319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7F78EB5-9D65-43DF-98F2-399067270865}" type="slidenum">
              <a:rPr lang="en-US" altLang="zh-CN" sz="1000">
                <a:solidFill>
                  <a:schemeClr val="bg1"/>
                </a:solidFill>
              </a:rPr>
              <a:pPr eaLnBrk="1" hangingPunct="1"/>
              <a:t>110</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Bit Masking: Guarding against Errors</a:t>
            </a:r>
            <a:endParaRPr lang="en-US" altLang="zh-CN" smtClean="0">
              <a:solidFill>
                <a:schemeClr val="bg2"/>
              </a:solidFill>
              <a:ea typeface="宋体" pitchFamily="2" charset="-122"/>
            </a:endParaRPr>
          </a:p>
        </p:txBody>
      </p:sp>
      <p:sp>
        <p:nvSpPr>
          <p:cNvPr id="94211" name="Rectangle 3"/>
          <p:cNvSpPr txBox="1">
            <a:spLocks noChangeArrowheads="1"/>
          </p:cNvSpPr>
          <p:nvPr/>
        </p:nvSpPr>
        <p:spPr bwMode="auto">
          <a:xfrm>
            <a:off x="455613" y="849313"/>
            <a:ext cx="815181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buFont typeface="Verdana" pitchFamily="34" charset="0"/>
              <a:buChar char="●"/>
            </a:pPr>
            <a:r>
              <a:rPr lang="en-US" altLang="zh-CN" sz="1800">
                <a:ea typeface="宋体" pitchFamily="2" charset="-122"/>
              </a:rPr>
              <a:t>In the previous example the conversion causes both paths (consequence &amp; alternative) to be evaluated for all iterations</a:t>
            </a:r>
          </a:p>
          <a:p>
            <a:pPr algn="l" eaLnBrk="1" hangingPunct="1">
              <a:buFont typeface="Verdana" pitchFamily="34" charset="0"/>
              <a:buChar char="●"/>
            </a:pPr>
            <a:r>
              <a:rPr lang="en-US" altLang="zh-CN" sz="1800">
                <a:ea typeface="宋体" pitchFamily="2" charset="-122"/>
              </a:rPr>
              <a:t>The compiler does this </a:t>
            </a:r>
            <a:r>
              <a:rPr lang="en-US" altLang="zh-CN" sz="1800" b="1">
                <a:ea typeface="宋体" pitchFamily="2" charset="-122"/>
              </a:rPr>
              <a:t>only in case it won’t introduce errors </a:t>
            </a:r>
            <a:r>
              <a:rPr lang="en-US" altLang="zh-CN" sz="1800">
                <a:ea typeface="宋体" pitchFamily="2" charset="-122"/>
              </a:rPr>
              <a:t>which have been protected in the original (sequential) code</a:t>
            </a:r>
          </a:p>
          <a:p>
            <a:pPr algn="l" eaLnBrk="1" hangingPunct="1">
              <a:buFont typeface="Verdana" pitchFamily="34" charset="0"/>
              <a:buChar char="●"/>
            </a:pPr>
            <a:r>
              <a:rPr lang="en-US" altLang="zh-CN" sz="1800">
                <a:ea typeface="宋体" pitchFamily="2" charset="-122"/>
              </a:rPr>
              <a:t>In the previous example the compiler can be sure to not introduce a new  exception since the RHS expressions are touched in the test anyway for each iteration</a:t>
            </a:r>
          </a:p>
          <a:p>
            <a:pPr algn="l" eaLnBrk="1" hangingPunct="1">
              <a:buFont typeface="Verdana" pitchFamily="34" charset="0"/>
              <a:buChar char="●"/>
            </a:pPr>
            <a:endParaRPr lang="en-US" altLang="zh-CN" sz="1800" b="1">
              <a:ea typeface="宋体" pitchFamily="2" charset="-122"/>
            </a:endParaRPr>
          </a:p>
          <a:p>
            <a:pPr algn="l" eaLnBrk="1" hangingPunct="1">
              <a:buFont typeface="Verdana" pitchFamily="34" charset="0"/>
              <a:buChar char="●"/>
            </a:pPr>
            <a:r>
              <a:rPr lang="en-US" altLang="zh-CN" sz="1800" b="1">
                <a:ea typeface="宋体" pitchFamily="2" charset="-122"/>
              </a:rPr>
              <a:t>Example:</a:t>
            </a:r>
            <a:r>
              <a:rPr lang="en-US" altLang="zh-CN" sz="1800">
                <a:ea typeface="宋体" pitchFamily="2" charset="-122"/>
              </a:rPr>
              <a:t/>
            </a:r>
            <a:br>
              <a:rPr lang="en-US" altLang="zh-CN" sz="1800">
                <a:ea typeface="宋体" pitchFamily="2" charset="-122"/>
              </a:rPr>
            </a:br>
            <a:r>
              <a:rPr lang="en-US" altLang="zh-CN" sz="1800">
                <a:ea typeface="宋体" pitchFamily="2" charset="-122"/>
              </a:rPr>
              <a:t>Illegal memory access is possible for</a:t>
            </a:r>
            <a:br>
              <a:rPr lang="en-US" altLang="zh-CN" sz="1800">
                <a:ea typeface="宋体" pitchFamily="2" charset="-122"/>
              </a:rPr>
            </a:br>
            <a:r>
              <a:rPr lang="en-US" altLang="zh-CN" sz="1800">
                <a:ea typeface="宋体" pitchFamily="2" charset="-122"/>
              </a:rPr>
              <a:t>element </a:t>
            </a:r>
            <a:r>
              <a:rPr lang="en-US" altLang="zh-CN" sz="1800" b="1">
                <a:latin typeface="Courier New" pitchFamily="49" charset="0"/>
                <a:ea typeface="宋体" pitchFamily="2" charset="-122"/>
                <a:cs typeface="Courier New" pitchFamily="49" charset="0"/>
              </a:rPr>
              <a:t>a[n]</a:t>
            </a:r>
            <a:r>
              <a:rPr lang="en-US" altLang="zh-CN" sz="1800">
                <a:ea typeface="宋体" pitchFamily="2" charset="-122"/>
              </a:rPr>
              <a:t>, depending on values of</a:t>
            </a:r>
            <a:br>
              <a:rPr lang="en-US" altLang="zh-CN" sz="1800">
                <a:ea typeface="宋体" pitchFamily="2" charset="-122"/>
              </a:rPr>
            </a:br>
            <a:r>
              <a:rPr lang="en-US" altLang="zh-CN" sz="1800">
                <a:ea typeface="宋体" pitchFamily="2" charset="-122"/>
              </a:rPr>
              <a:t>array </a:t>
            </a:r>
            <a:r>
              <a:rPr lang="en-US" altLang="zh-CN" sz="1800" b="1">
                <a:latin typeface="Courier New" pitchFamily="49" charset="0"/>
                <a:ea typeface="宋体" pitchFamily="2" charset="-122"/>
              </a:rPr>
              <a:t>b</a:t>
            </a:r>
            <a:r>
              <a:rPr lang="en-US" altLang="zh-CN" sz="1800">
                <a:ea typeface="宋体" pitchFamily="2" charset="-122"/>
              </a:rPr>
              <a:t>.</a:t>
            </a:r>
            <a:br>
              <a:rPr lang="en-US" altLang="zh-CN" sz="1800">
                <a:ea typeface="宋体" pitchFamily="2" charset="-122"/>
              </a:rPr>
            </a:br>
            <a:r>
              <a:rPr lang="en-US" altLang="zh-CN" sz="1800">
                <a:ea typeface="宋体" pitchFamily="2" charset="-122"/>
              </a:rPr>
              <a:t>Vector report would be the following:</a:t>
            </a:r>
            <a:br>
              <a:rPr lang="en-US" altLang="zh-CN" sz="1800">
                <a:ea typeface="宋体" pitchFamily="2" charset="-122"/>
              </a:rPr>
            </a:br>
            <a:r>
              <a:rPr lang="en-US" altLang="zh-CN" sz="1800" b="1">
                <a:latin typeface="Courier New" pitchFamily="49" charset="0"/>
                <a:ea typeface="宋体" pitchFamily="2" charset="-122"/>
              </a:rPr>
              <a:t>loop was not vectorized: condition may protect exception</a:t>
            </a:r>
            <a:endParaRPr lang="en-US" sz="1800" b="1">
              <a:latin typeface="Courier New" pitchFamily="49" charset="0"/>
              <a:cs typeface="Courier New" pitchFamily="49" charset="0"/>
            </a:endParaRPr>
          </a:p>
          <a:p>
            <a:pPr algn="l" eaLnBrk="1" hangingPunct="1">
              <a:buFont typeface="Verdana" pitchFamily="34" charset="0"/>
              <a:buChar char="●"/>
            </a:pPr>
            <a:endParaRPr lang="en-US" altLang="zh-CN" sz="1800" b="1">
              <a:latin typeface="Courier New" pitchFamily="49" charset="0"/>
              <a:ea typeface="宋体" pitchFamily="2" charset="-122"/>
            </a:endParaRPr>
          </a:p>
          <a:p>
            <a:pPr algn="l" eaLnBrk="1" hangingPunct="1">
              <a:buFont typeface="Verdana" pitchFamily="34" charset="0"/>
              <a:buChar char="●"/>
            </a:pPr>
            <a:r>
              <a:rPr lang="en-US" altLang="zh-CN" sz="1800">
                <a:ea typeface="宋体" pitchFamily="2" charset="-122"/>
              </a:rPr>
              <a:t>Vectorization related directives like </a:t>
            </a:r>
            <a:r>
              <a:rPr lang="en-US" altLang="zh-CN" sz="1800" b="1">
                <a:solidFill>
                  <a:srgbClr val="C00000"/>
                </a:solidFill>
                <a:latin typeface="Courier New" pitchFamily="49" charset="0"/>
                <a:ea typeface="宋体" pitchFamily="2" charset="-122"/>
              </a:rPr>
              <a:t>#pragma vector always</a:t>
            </a:r>
            <a:r>
              <a:rPr lang="en-US" altLang="zh-CN" sz="1800">
                <a:ea typeface="宋体" pitchFamily="2" charset="-122"/>
              </a:rPr>
              <a:t>, </a:t>
            </a:r>
            <a:r>
              <a:rPr lang="en-US" altLang="zh-CN" sz="1800" b="1">
                <a:solidFill>
                  <a:srgbClr val="C00000"/>
                </a:solidFill>
                <a:latin typeface="Courier New" pitchFamily="49" charset="0"/>
                <a:ea typeface="宋体" pitchFamily="2" charset="-122"/>
              </a:rPr>
              <a:t>#pragma ivdep </a:t>
            </a:r>
            <a:r>
              <a:rPr lang="en-US" altLang="zh-CN" sz="1800">
                <a:ea typeface="宋体" pitchFamily="2" charset="-122"/>
              </a:rPr>
              <a:t>&amp; </a:t>
            </a:r>
            <a:r>
              <a:rPr lang="en-US" altLang="zh-CN" sz="1800" b="1">
                <a:solidFill>
                  <a:srgbClr val="C00000"/>
                </a:solidFill>
                <a:latin typeface="Courier New" pitchFamily="49" charset="0"/>
                <a:ea typeface="宋体" pitchFamily="2" charset="-122"/>
              </a:rPr>
              <a:t>#pragma simd</a:t>
            </a:r>
            <a:r>
              <a:rPr lang="en-US" altLang="zh-CN" sz="1800">
                <a:ea typeface="宋体" pitchFamily="2" charset="-122"/>
              </a:rPr>
              <a:t> assert to compiler that the masking transformation is still safe</a:t>
            </a:r>
          </a:p>
        </p:txBody>
      </p:sp>
      <p:sp>
        <p:nvSpPr>
          <p:cNvPr id="4" name="Text Box 73"/>
          <p:cNvSpPr txBox="1">
            <a:spLocks noChangeArrowheads="1"/>
          </p:cNvSpPr>
          <p:nvPr/>
        </p:nvSpPr>
        <p:spPr bwMode="auto">
          <a:xfrm>
            <a:off x="5329238" y="3136900"/>
            <a:ext cx="2668587" cy="1168400"/>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smtClean="0">
                <a:latin typeface="Courier New" pitchFamily="49" charset="0"/>
                <a:cs typeface="Courier New" pitchFamily="49" charset="0"/>
              </a:rPr>
              <a:t>for </a:t>
            </a:r>
            <a:r>
              <a:rPr lang="en-US" sz="1400" b="1" dirty="0">
                <a:latin typeface="Courier New" pitchFamily="49" charset="0"/>
                <a:cs typeface="Courier New" pitchFamily="49" charset="0"/>
              </a:rPr>
              <a:t>(i = 0; i &lt; n; i</a:t>
            </a:r>
            <a:r>
              <a:rPr lang="en-US" sz="1400" b="1" dirty="0" smtClean="0">
                <a:latin typeface="Courier New" pitchFamily="49" charset="0"/>
                <a:cs typeface="Courier New" pitchFamily="49" charset="0"/>
              </a:rPr>
              <a:t>++)</a:t>
            </a:r>
          </a:p>
          <a:p>
            <a:pPr algn="l">
              <a:defRPr/>
            </a:pPr>
            <a:r>
              <a:rPr lang="en-US" sz="1400" b="1" dirty="0" smtClean="0">
                <a:latin typeface="Courier New" pitchFamily="49" charset="0"/>
                <a:cs typeface="Courier New" pitchFamily="49" charset="0"/>
              </a:rPr>
              <a:t>  if </a:t>
            </a:r>
            <a:r>
              <a:rPr lang="en-US" sz="1400" b="1" dirty="0">
                <a:latin typeface="Courier New" pitchFamily="49" charset="0"/>
                <a:cs typeface="Courier New" pitchFamily="49" charset="0"/>
              </a:rPr>
              <a:t>(b[i] == 0)</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a[i</a:t>
            </a:r>
            <a:r>
              <a:rPr lang="en-US" sz="1400" b="1" dirty="0">
                <a:latin typeface="Courier New" pitchFamily="49" charset="0"/>
                <a:cs typeface="Courier New" pitchFamily="49" charset="0"/>
              </a:rPr>
              <a:t>] = b[i];</a:t>
            </a:r>
          </a:p>
          <a:p>
            <a:pPr algn="l">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else</a:t>
            </a:r>
            <a:endParaRPr lang="en-US" sz="1400" b="1" dirty="0">
              <a:latin typeface="Courier New" pitchFamily="49" charset="0"/>
              <a:cs typeface="Courier New" pitchFamily="49" charset="0"/>
            </a:endParaRPr>
          </a:p>
          <a:p>
            <a:pPr algn="l">
              <a:defRPr/>
            </a:pPr>
            <a:r>
              <a:rPr lang="en-US" sz="1400" b="1" dirty="0" smtClean="0">
                <a:latin typeface="Courier New" pitchFamily="49" charset="0"/>
                <a:cs typeface="Courier New" pitchFamily="49" charset="0"/>
              </a:rPr>
              <a:t>    a[n</a:t>
            </a:r>
            <a:r>
              <a:rPr lang="en-US" sz="1400" b="1" dirty="0">
                <a:latin typeface="Courier New" pitchFamily="49" charset="0"/>
                <a:cs typeface="Courier New" pitchFamily="49" charset="0"/>
              </a:rPr>
              <a:t>] = i</a:t>
            </a:r>
            <a:r>
              <a:rPr lang="en-US" sz="1400" b="1" dirty="0" smtClean="0">
                <a:latin typeface="Courier New" pitchFamily="49" charset="0"/>
                <a:cs typeface="Courier New" pitchFamily="49" charset="0"/>
              </a:rPr>
              <a:t>;</a:t>
            </a:r>
          </a:p>
        </p:txBody>
      </p:sp>
      <p:sp>
        <p:nvSpPr>
          <p:cNvPr id="94213"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515A5895-DA86-419A-AB88-738217DEE2F1}" type="datetime1">
              <a:rPr lang="en-US" altLang="zh-CN" sz="1000">
                <a:solidFill>
                  <a:schemeClr val="bg1"/>
                </a:solidFill>
              </a:rPr>
              <a:pPr eaLnBrk="1" hangingPunct="1"/>
              <a:t>9/11/2013</a:t>
            </a:fld>
            <a:endParaRPr lang="en-US" altLang="zh-CN" sz="1000">
              <a:solidFill>
                <a:schemeClr val="bg1"/>
              </a:solidFill>
            </a:endParaRPr>
          </a:p>
        </p:txBody>
      </p:sp>
      <p:sp>
        <p:nvSpPr>
          <p:cNvPr id="9421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453D2C13-C59B-4569-8BB3-47A5AC605721}" type="slidenum">
              <a:rPr lang="en-US" altLang="zh-CN" sz="1000">
                <a:solidFill>
                  <a:schemeClr val="bg1"/>
                </a:solidFill>
              </a:rPr>
              <a:pPr eaLnBrk="1" hangingPunct="1"/>
              <a:t>111</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Vectorization: Student Exercise I</a:t>
            </a:r>
            <a:br>
              <a:rPr lang="en-US" altLang="zh-CN" smtClean="0">
                <a:solidFill>
                  <a:schemeClr val="bg2"/>
                </a:solidFill>
                <a:ea typeface="宋体" pitchFamily="2" charset="-122"/>
              </a:rPr>
            </a:br>
            <a:endParaRPr lang="en-US" altLang="zh-CN" smtClean="0">
              <a:solidFill>
                <a:schemeClr val="bg2"/>
              </a:solidFill>
              <a:ea typeface="宋体" pitchFamily="2" charset="-122"/>
            </a:endParaRPr>
          </a:p>
        </p:txBody>
      </p:sp>
      <p:sp>
        <p:nvSpPr>
          <p:cNvPr id="95235"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pPr>
            <a:r>
              <a:rPr lang="en-US" sz="1800">
                <a:ea typeface="MS PGothic" pitchFamily="34" charset="-128"/>
              </a:rPr>
              <a:t>Which loops will vectorize?</a:t>
            </a:r>
          </a:p>
        </p:txBody>
      </p:sp>
      <p:sp>
        <p:nvSpPr>
          <p:cNvPr id="4" name="Text Box 73"/>
          <p:cNvSpPr txBox="1">
            <a:spLocks noChangeArrowheads="1"/>
          </p:cNvSpPr>
          <p:nvPr/>
        </p:nvSpPr>
        <p:spPr bwMode="auto">
          <a:xfrm>
            <a:off x="908050" y="1220788"/>
            <a:ext cx="7250113" cy="4770437"/>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marL="342900" indent="-3429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buFontTx/>
              <a:buAutoNum type="arabicParenR"/>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1;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&lt; MAX;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lgn="l"/>
            <a:r>
              <a:rPr lang="en-US" sz="1600" b="1" dirty="0">
                <a:latin typeface="Courier New" pitchFamily="49" charset="0"/>
                <a:cs typeface="Courier New" pitchFamily="49" charset="0"/>
              </a:rPr>
              <a:t>     a[</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a[</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n] + b[</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algn="l"/>
            <a:r>
              <a:rPr lang="en-US" sz="1600" b="1" dirty="0">
                <a:latin typeface="Courier New" pitchFamily="49" charset="0"/>
                <a:cs typeface="Courier New" pitchFamily="49" charset="0"/>
              </a:rPr>
              <a:t>  </a:t>
            </a:r>
          </a:p>
          <a:p>
            <a:pPr algn="l"/>
            <a:r>
              <a:rPr lang="en-US" sz="1600" b="1" dirty="0">
                <a:latin typeface="Courier New" pitchFamily="49" charset="0"/>
                <a:cs typeface="Courier New" pitchFamily="49" charset="0"/>
              </a:rPr>
              <a:t>2) for(</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0;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&lt; MAX;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2)</a:t>
            </a:r>
          </a:p>
          <a:p>
            <a:pPr algn="l"/>
            <a:r>
              <a:rPr lang="en-US" sz="1600" b="1" dirty="0">
                <a:latin typeface="Courier New" pitchFamily="49" charset="0"/>
                <a:cs typeface="Courier New" pitchFamily="49" charset="0"/>
              </a:rPr>
              <a:t>     b[</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a[</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x[</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lgn="l"/>
            <a:endParaRPr lang="en-US" sz="1600" b="1" dirty="0">
              <a:latin typeface="Courier New" pitchFamily="49" charset="0"/>
              <a:cs typeface="Courier New" pitchFamily="49" charset="0"/>
            </a:endParaRPr>
          </a:p>
          <a:p>
            <a:pPr algn="l"/>
            <a:r>
              <a:rPr lang="en-US" sz="1600" b="1" dirty="0">
                <a:latin typeface="Courier New" pitchFamily="49" charset="0"/>
                <a:cs typeface="Courier New" pitchFamily="49" charset="0"/>
              </a:rPr>
              <a:t>3) for(</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0;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&lt; MAX; j++)</a:t>
            </a:r>
          </a:p>
          <a:p>
            <a:pPr algn="l"/>
            <a:r>
              <a:rPr lang="en-US" sz="1600" b="1" dirty="0">
                <a:latin typeface="Courier New" pitchFamily="49" charset="0"/>
                <a:cs typeface="Courier New" pitchFamily="49" charset="0"/>
              </a:rPr>
              <a:t>     for(</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j = 0; j &lt; MAX; j++) </a:t>
            </a:r>
          </a:p>
          <a:p>
            <a:pPr algn="l"/>
            <a:r>
              <a:rPr lang="en-US" sz="1600" b="1" dirty="0">
                <a:latin typeface="Courier New" pitchFamily="49" charset="0"/>
                <a:cs typeface="Courier New" pitchFamily="49" charset="0"/>
              </a:rPr>
              <a:t>       b[</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a[</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][j] * x[j];</a:t>
            </a:r>
          </a:p>
          <a:p>
            <a:pPr algn="l"/>
            <a:endParaRPr lang="en-US" sz="1600" b="1" dirty="0">
              <a:latin typeface="Courier New" pitchFamily="49" charset="0"/>
              <a:cs typeface="Courier New" pitchFamily="49" charset="0"/>
            </a:endParaRPr>
          </a:p>
          <a:p>
            <a:pPr algn="l"/>
            <a:r>
              <a:rPr lang="en-US" sz="1600" b="1" dirty="0">
                <a:latin typeface="Courier New" pitchFamily="49" charset="0"/>
                <a:cs typeface="Courier New" pitchFamily="49" charset="0"/>
              </a:rPr>
              <a:t>4) for(</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0;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&lt; MAX;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lgn="l"/>
            <a:r>
              <a:rPr lang="en-US" sz="1600" b="1" dirty="0">
                <a:latin typeface="Courier New" pitchFamily="49" charset="0"/>
                <a:cs typeface="Courier New" pitchFamily="49" charset="0"/>
              </a:rPr>
              <a:t>     b[</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a[</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x[index[</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lgn="l"/>
            <a:endParaRPr lang="en-US" sz="1600" b="1" dirty="0">
              <a:latin typeface="Courier New" pitchFamily="49" charset="0"/>
              <a:cs typeface="Courier New" pitchFamily="49" charset="0"/>
            </a:endParaRPr>
          </a:p>
          <a:p>
            <a:pPr algn="l"/>
            <a:r>
              <a:rPr lang="en-US" sz="1600" b="1" dirty="0">
                <a:latin typeface="Courier New" pitchFamily="49" charset="0"/>
                <a:cs typeface="Courier New" pitchFamily="49" charset="0"/>
              </a:rPr>
              <a:t>5) for(</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1;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&lt; MAX;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lgn="l"/>
            <a:r>
              <a:rPr lang="en-US" sz="1600" b="1" dirty="0">
                <a:latin typeface="Courier New" pitchFamily="49" charset="0"/>
                <a:cs typeface="Courier New" pitchFamily="49" charset="0"/>
              </a:rPr>
              <a:t>     sum = sum + a[</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b[</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lgn="l"/>
            <a:endParaRPr lang="en-US" sz="1600" b="1" dirty="0">
              <a:latin typeface="Courier New" pitchFamily="49" charset="0"/>
              <a:cs typeface="Courier New" pitchFamily="49" charset="0"/>
            </a:endParaRPr>
          </a:p>
          <a:p>
            <a:pPr algn="l"/>
            <a:r>
              <a:rPr lang="en-US" sz="1600" b="1" dirty="0">
                <a:latin typeface="Courier New" pitchFamily="49" charset="0"/>
                <a:cs typeface="Courier New" pitchFamily="49" charset="0"/>
              </a:rPr>
              <a:t>6) for(</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0;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&lt; MAX;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algn="l"/>
            <a:r>
              <a:rPr lang="en-US" sz="1600" b="1" dirty="0">
                <a:latin typeface="Courier New" pitchFamily="49" charset="0"/>
                <a:cs typeface="Courier New" pitchFamily="49" charset="0"/>
              </a:rPr>
              <a:t>     if(s &gt;= 0)</a:t>
            </a:r>
          </a:p>
          <a:p>
            <a:pPr algn="l"/>
            <a:r>
              <a:rPr lang="en-US" sz="1600" b="1" dirty="0">
                <a:latin typeface="Courier New" pitchFamily="49" charset="0"/>
                <a:cs typeface="Courier New" pitchFamily="49" charset="0"/>
              </a:rPr>
              <a:t>       x2[</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(-b[</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sqrt</a:t>
            </a:r>
            <a:r>
              <a:rPr lang="en-US" sz="1600" b="1" dirty="0">
                <a:latin typeface="Courier New" pitchFamily="49" charset="0"/>
                <a:cs typeface="Courier New" pitchFamily="49" charset="0"/>
              </a:rPr>
              <a:t>(s)) / (2. * a[</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p:txBody>
      </p:sp>
      <p:sp>
        <p:nvSpPr>
          <p:cNvPr id="9523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A726CD42-85BA-42B9-9C6C-0D8A1DB7E188}" type="datetime1">
              <a:rPr lang="en-US" altLang="zh-CN" sz="1000">
                <a:solidFill>
                  <a:schemeClr val="bg1"/>
                </a:solidFill>
              </a:rPr>
              <a:pPr eaLnBrk="1" hangingPunct="1"/>
              <a:t>9/11/2013</a:t>
            </a:fld>
            <a:endParaRPr lang="en-US" altLang="zh-CN" sz="1000">
              <a:solidFill>
                <a:schemeClr val="bg1"/>
              </a:solidFill>
            </a:endParaRPr>
          </a:p>
        </p:txBody>
      </p:sp>
      <p:sp>
        <p:nvSpPr>
          <p:cNvPr id="9523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5E18441A-16E1-49C4-AB1A-FB37D6CB268A}" type="slidenum">
              <a:rPr lang="en-US" altLang="zh-CN" sz="1000">
                <a:solidFill>
                  <a:schemeClr val="bg1"/>
                </a:solidFill>
              </a:rPr>
              <a:pPr eaLnBrk="1" hangingPunct="1"/>
              <a:t>112</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Vectorization: Student Exercise II</a:t>
            </a:r>
            <a:endParaRPr lang="en-US" altLang="zh-CN" smtClean="0">
              <a:solidFill>
                <a:schemeClr val="bg2"/>
              </a:solidFill>
              <a:ea typeface="宋体" pitchFamily="2" charset="-122"/>
            </a:endParaRPr>
          </a:p>
        </p:txBody>
      </p:sp>
      <p:sp>
        <p:nvSpPr>
          <p:cNvPr id="96259" name="Rectangle 3"/>
          <p:cNvSpPr txBox="1">
            <a:spLocks noChangeArrowheads="1"/>
          </p:cNvSpPr>
          <p:nvPr/>
        </p:nvSpPr>
        <p:spPr bwMode="auto">
          <a:xfrm>
            <a:off x="455613" y="849313"/>
            <a:ext cx="815181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buFont typeface="Verdana" pitchFamily="34" charset="0"/>
              <a:buChar char="●"/>
            </a:pPr>
            <a:r>
              <a:rPr lang="en-US" altLang="zh-CN" sz="1800">
                <a:ea typeface="宋体" pitchFamily="2" charset="-122"/>
              </a:rPr>
              <a:t>Compile and run a simple program multiplying a matrix with a vector showing some of the topics introduced up to now like vectorization reports, dependence, memory disambiguation and alignment!</a:t>
            </a:r>
          </a:p>
          <a:p>
            <a:pPr algn="l" eaLnBrk="1" hangingPunct="1">
              <a:buFont typeface="Verdana" pitchFamily="34" charset="0"/>
              <a:buChar char="●"/>
            </a:pPr>
            <a:endParaRPr lang="en-US" altLang="zh-CN" sz="1800">
              <a:ea typeface="宋体" pitchFamily="2" charset="-122"/>
            </a:endParaRPr>
          </a:p>
          <a:p>
            <a:pPr algn="l" eaLnBrk="1" hangingPunct="1">
              <a:buFont typeface="Verdana" pitchFamily="34" charset="0"/>
              <a:buChar char="●"/>
            </a:pPr>
            <a:r>
              <a:rPr lang="en-US" altLang="zh-CN" sz="1800">
                <a:ea typeface="宋体" pitchFamily="2" charset="-122"/>
              </a:rPr>
              <a:t>Create a program showing the benefits of inter-procedural optimization!</a:t>
            </a:r>
          </a:p>
          <a:p>
            <a:pPr algn="l" eaLnBrk="1" hangingPunct="1">
              <a:buFont typeface="Verdana" pitchFamily="34" charset="0"/>
              <a:buChar char="●"/>
            </a:pPr>
            <a:endParaRPr lang="en-US" altLang="zh-CN" sz="1800">
              <a:ea typeface="宋体" pitchFamily="2" charset="-122"/>
            </a:endParaRPr>
          </a:p>
          <a:p>
            <a:pPr algn="l" eaLnBrk="1" hangingPunct="1">
              <a:buFont typeface="Verdana" pitchFamily="34" charset="0"/>
              <a:buChar char="●"/>
            </a:pPr>
            <a:r>
              <a:rPr lang="en-US" altLang="zh-CN" sz="1800">
                <a:ea typeface="宋体" pitchFamily="2" charset="-122"/>
              </a:rPr>
              <a:t>Create a program using </a:t>
            </a:r>
            <a:r>
              <a:rPr lang="en-US" altLang="zh-CN" sz="1800">
                <a:ea typeface="MS PGothic" pitchFamily="34" charset="-128"/>
              </a:rPr>
              <a:t>Short Vector Math Library and verify its use!</a:t>
            </a:r>
          </a:p>
        </p:txBody>
      </p:sp>
      <p:sp>
        <p:nvSpPr>
          <p:cNvPr id="9626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AF75CBB-0059-4832-9A9F-EC3F80B03541}" type="datetime1">
              <a:rPr lang="en-US" altLang="zh-CN" sz="1000">
                <a:solidFill>
                  <a:schemeClr val="bg1"/>
                </a:solidFill>
              </a:rPr>
              <a:pPr eaLnBrk="1" hangingPunct="1"/>
              <a:t>9/11/2013</a:t>
            </a:fld>
            <a:endParaRPr lang="en-US" altLang="zh-CN" sz="1000">
              <a:solidFill>
                <a:schemeClr val="bg1"/>
              </a:solidFill>
            </a:endParaRPr>
          </a:p>
        </p:txBody>
      </p:sp>
      <p:sp>
        <p:nvSpPr>
          <p:cNvPr id="9626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09AC93E8-0DA4-4D95-9D36-A1F1F3235691}" type="slidenum">
              <a:rPr lang="en-US" altLang="zh-CN" sz="1000">
                <a:solidFill>
                  <a:schemeClr val="bg1"/>
                </a:solidFill>
              </a:rPr>
              <a:pPr eaLnBrk="1" hangingPunct="1"/>
              <a:t>113</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How to Succeed in Vectorization?</a:t>
            </a:r>
            <a:endParaRPr lang="en-US" altLang="zh-CN" smtClean="0">
              <a:solidFill>
                <a:schemeClr val="bg2"/>
              </a:solidFill>
              <a:ea typeface="宋体" pitchFamily="2" charset="-122"/>
            </a:endParaRPr>
          </a:p>
        </p:txBody>
      </p:sp>
      <p:sp>
        <p:nvSpPr>
          <p:cNvPr id="97283" name="Rectangle 3"/>
          <p:cNvSpPr txBox="1">
            <a:spLocks noChangeArrowheads="1"/>
          </p:cNvSpPr>
          <p:nvPr/>
        </p:nvSpPr>
        <p:spPr bwMode="auto">
          <a:xfrm>
            <a:off x="455613" y="849313"/>
            <a:ext cx="815181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buFont typeface="Verdana" pitchFamily="34" charset="0"/>
              <a:buChar char="●"/>
            </a:pPr>
            <a:r>
              <a:rPr lang="en-US" altLang="zh-CN" sz="1800" dirty="0">
                <a:ea typeface="宋体" pitchFamily="2" charset="-122"/>
              </a:rPr>
              <a:t>Most frequent reason of failing vectorization is </a:t>
            </a:r>
            <a:r>
              <a:rPr lang="en-US" altLang="zh-CN" sz="1800" b="1" dirty="0">
                <a:ea typeface="宋体" pitchFamily="2" charset="-122"/>
              </a:rPr>
              <a:t>Dependence</a:t>
            </a:r>
            <a:r>
              <a:rPr lang="en-US" altLang="zh-CN" sz="1800" dirty="0">
                <a:ea typeface="宋体" pitchFamily="2" charset="-122"/>
              </a:rPr>
              <a:t>:</a:t>
            </a:r>
            <a:br>
              <a:rPr lang="en-US" altLang="zh-CN" sz="1800" dirty="0">
                <a:ea typeface="宋体" pitchFamily="2" charset="-122"/>
              </a:rPr>
            </a:br>
            <a:r>
              <a:rPr lang="en-US" altLang="zh-CN" sz="1800" dirty="0">
                <a:ea typeface="宋体" pitchFamily="2" charset="-122"/>
              </a:rPr>
              <a:t>Minimize dependencies among iterations by design!</a:t>
            </a:r>
          </a:p>
          <a:p>
            <a:pPr algn="l" eaLnBrk="1" hangingPunct="1">
              <a:buFont typeface="Verdana" pitchFamily="34" charset="0"/>
              <a:buChar char="●"/>
            </a:pPr>
            <a:endParaRPr lang="en-US" altLang="zh-CN" sz="1800" b="1" dirty="0">
              <a:ea typeface="宋体" pitchFamily="2" charset="-122"/>
            </a:endParaRPr>
          </a:p>
          <a:p>
            <a:pPr algn="l" eaLnBrk="1" hangingPunct="1">
              <a:buFont typeface="Verdana" pitchFamily="34" charset="0"/>
              <a:buChar char="●"/>
            </a:pPr>
            <a:r>
              <a:rPr lang="en-US" altLang="zh-CN" sz="1800" b="1" dirty="0">
                <a:ea typeface="宋体" pitchFamily="2" charset="-122"/>
              </a:rPr>
              <a:t>Alignment</a:t>
            </a:r>
            <a:r>
              <a:rPr lang="en-US" altLang="zh-CN" sz="1800" dirty="0">
                <a:ea typeface="宋体" pitchFamily="2" charset="-122"/>
              </a:rPr>
              <a:t>: Align your arrays/data structures</a:t>
            </a:r>
          </a:p>
          <a:p>
            <a:pPr algn="l" eaLnBrk="1" hangingPunct="1">
              <a:buFont typeface="Verdana" pitchFamily="34" charset="0"/>
              <a:buChar char="●"/>
            </a:pPr>
            <a:r>
              <a:rPr lang="en-US" altLang="zh-CN" sz="1800" b="1" dirty="0">
                <a:ea typeface="宋体" pitchFamily="2" charset="-122"/>
              </a:rPr>
              <a:t>Function calls in loop body</a:t>
            </a:r>
            <a:r>
              <a:rPr lang="en-US" altLang="zh-CN" sz="1800" dirty="0">
                <a:ea typeface="宋体" pitchFamily="2" charset="-122"/>
              </a:rPr>
              <a:t>: Use aggressive in-lining (IPO)</a:t>
            </a:r>
          </a:p>
          <a:p>
            <a:pPr algn="l" eaLnBrk="1" hangingPunct="1">
              <a:buFont typeface="Verdana" pitchFamily="34" charset="0"/>
              <a:buChar char="●"/>
            </a:pPr>
            <a:r>
              <a:rPr lang="en-US" altLang="zh-CN" sz="1800" b="1" dirty="0">
                <a:ea typeface="宋体" pitchFamily="2" charset="-122"/>
              </a:rPr>
              <a:t>Complex control flow/conditional branches</a:t>
            </a:r>
            <a:r>
              <a:rPr lang="en-US" altLang="zh-CN" sz="1800" dirty="0">
                <a:ea typeface="宋体" pitchFamily="2" charset="-122"/>
              </a:rPr>
              <a:t>:</a:t>
            </a:r>
            <a:br>
              <a:rPr lang="en-US" altLang="zh-CN" sz="1800" dirty="0">
                <a:ea typeface="宋体" pitchFamily="2" charset="-122"/>
              </a:rPr>
            </a:br>
            <a:r>
              <a:rPr lang="en-US" altLang="zh-CN" sz="1800" dirty="0">
                <a:ea typeface="宋体" pitchFamily="2" charset="-122"/>
              </a:rPr>
              <a:t>Avoid them in loops by creating multiple versions of loops</a:t>
            </a:r>
          </a:p>
          <a:p>
            <a:pPr algn="l" eaLnBrk="1" hangingPunct="1">
              <a:buFont typeface="Verdana" pitchFamily="34" charset="0"/>
              <a:buChar char="●"/>
            </a:pPr>
            <a:r>
              <a:rPr lang="en-US" altLang="zh-CN" sz="1800" b="1" dirty="0">
                <a:ea typeface="宋体" pitchFamily="2" charset="-122"/>
              </a:rPr>
              <a:t>Unsupported loop structure</a:t>
            </a:r>
            <a:r>
              <a:rPr lang="en-US" altLang="zh-CN" sz="1800" dirty="0">
                <a:ea typeface="宋体" pitchFamily="2" charset="-122"/>
              </a:rPr>
              <a:t>: Use loop invariant expressions</a:t>
            </a:r>
          </a:p>
          <a:p>
            <a:pPr algn="l" eaLnBrk="1" hangingPunct="1">
              <a:buFont typeface="Verdana" pitchFamily="34" charset="0"/>
              <a:buChar char="●"/>
            </a:pPr>
            <a:r>
              <a:rPr lang="en-US" altLang="zh-CN" sz="1800" b="1" dirty="0">
                <a:ea typeface="宋体" pitchFamily="2" charset="-122"/>
              </a:rPr>
              <a:t>Not inner loop</a:t>
            </a:r>
            <a:r>
              <a:rPr lang="en-US" altLang="zh-CN" sz="1800" dirty="0">
                <a:ea typeface="宋体" pitchFamily="2" charset="-122"/>
              </a:rPr>
              <a:t>:</a:t>
            </a:r>
            <a:br>
              <a:rPr lang="en-US" altLang="zh-CN" sz="1800" dirty="0">
                <a:ea typeface="宋体" pitchFamily="2" charset="-122"/>
              </a:rPr>
            </a:br>
            <a:r>
              <a:rPr lang="en-US" altLang="zh-CN" sz="1800" dirty="0">
                <a:ea typeface="宋体" pitchFamily="2" charset="-122"/>
              </a:rPr>
              <a:t>Manual loop interchange possible? Intel Compilers 12.1 and higher can do outer loop vectorization now as well!</a:t>
            </a:r>
          </a:p>
          <a:p>
            <a:pPr algn="l" eaLnBrk="1" hangingPunct="1">
              <a:buFont typeface="Verdana" pitchFamily="34" charset="0"/>
              <a:buChar char="●"/>
            </a:pPr>
            <a:r>
              <a:rPr lang="en-US" altLang="zh-CN" sz="1800" b="1" dirty="0">
                <a:ea typeface="宋体" pitchFamily="2" charset="-122"/>
              </a:rPr>
              <a:t>Mixed data types</a:t>
            </a:r>
            <a:r>
              <a:rPr lang="en-US" altLang="zh-CN" sz="1800" dirty="0">
                <a:ea typeface="宋体" pitchFamily="2" charset="-122"/>
              </a:rPr>
              <a:t>:</a:t>
            </a:r>
            <a:br>
              <a:rPr lang="en-US" altLang="zh-CN" sz="1800" dirty="0">
                <a:ea typeface="宋体" pitchFamily="2" charset="-122"/>
              </a:rPr>
            </a:br>
            <a:r>
              <a:rPr lang="en-US" altLang="zh-CN" sz="1800" dirty="0">
                <a:ea typeface="宋体" pitchFamily="2" charset="-122"/>
              </a:rPr>
              <a:t>Avoid type conversions in rare cases Intel Compiler cannot do automatically</a:t>
            </a:r>
          </a:p>
          <a:p>
            <a:pPr algn="l" eaLnBrk="1" hangingPunct="1">
              <a:buFont typeface="Verdana" pitchFamily="34" charset="0"/>
              <a:buChar char="●"/>
            </a:pPr>
            <a:r>
              <a:rPr lang="en-US" altLang="zh-CN" sz="1800" b="1" dirty="0">
                <a:ea typeface="宋体" pitchFamily="2" charset="-122"/>
              </a:rPr>
              <a:t>Non-unit stride between elements</a:t>
            </a:r>
            <a:r>
              <a:rPr lang="en-US" altLang="zh-CN" sz="1800" dirty="0">
                <a:ea typeface="宋体" pitchFamily="2" charset="-122"/>
              </a:rPr>
              <a:t>:</a:t>
            </a:r>
            <a:br>
              <a:rPr lang="en-US" altLang="zh-CN" sz="1800" dirty="0">
                <a:ea typeface="宋体" pitchFamily="2" charset="-122"/>
              </a:rPr>
            </a:br>
            <a:r>
              <a:rPr lang="en-US" altLang="zh-CN" sz="1800" dirty="0" smtClean="0">
                <a:ea typeface="宋体" pitchFamily="2" charset="-122"/>
              </a:rPr>
              <a:t>Advise changing </a:t>
            </a:r>
            <a:r>
              <a:rPr lang="en-US" altLang="zh-CN" sz="1800" dirty="0">
                <a:ea typeface="宋体" pitchFamily="2" charset="-122"/>
              </a:rPr>
              <a:t>algorithm to allow linear/consecutive access?</a:t>
            </a:r>
          </a:p>
          <a:p>
            <a:pPr algn="l" eaLnBrk="1" hangingPunct="1">
              <a:buFont typeface="Verdana" pitchFamily="34" charset="0"/>
              <a:buChar char="●"/>
            </a:pPr>
            <a:r>
              <a:rPr lang="en-US" altLang="zh-CN" sz="1800" b="1" dirty="0">
                <a:ea typeface="宋体" pitchFamily="2" charset="-122"/>
              </a:rPr>
              <a:t>Loop body too complex reports</a:t>
            </a:r>
            <a:r>
              <a:rPr lang="en-US" altLang="zh-CN" sz="1800" dirty="0">
                <a:ea typeface="宋体" pitchFamily="2" charset="-122"/>
              </a:rPr>
              <a:t>: Try splitting up the loops!</a:t>
            </a:r>
          </a:p>
          <a:p>
            <a:pPr algn="l" eaLnBrk="1" hangingPunct="1">
              <a:buFont typeface="Verdana" pitchFamily="34" charset="0"/>
              <a:buChar char="●"/>
            </a:pPr>
            <a:r>
              <a:rPr lang="en-US" altLang="zh-CN" sz="1800" b="1" dirty="0">
                <a:ea typeface="宋体" pitchFamily="2" charset="-122"/>
              </a:rPr>
              <a:t>Vectorization seems inefficient reports</a:t>
            </a:r>
            <a:r>
              <a:rPr lang="en-US" altLang="zh-CN" sz="1800" dirty="0">
                <a:ea typeface="宋体" pitchFamily="2" charset="-122"/>
              </a:rPr>
              <a:t>:</a:t>
            </a:r>
            <a:br>
              <a:rPr lang="en-US" altLang="zh-CN" sz="1800" dirty="0">
                <a:ea typeface="宋体" pitchFamily="2" charset="-122"/>
              </a:rPr>
            </a:br>
            <a:r>
              <a:rPr lang="en-US" altLang="zh-CN" sz="1800" dirty="0">
                <a:ea typeface="宋体" pitchFamily="2" charset="-122"/>
              </a:rPr>
              <a:t>Enforce vectorization, benchmark and verify results!</a:t>
            </a:r>
          </a:p>
        </p:txBody>
      </p:sp>
      <p:sp>
        <p:nvSpPr>
          <p:cNvPr id="9728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97E14FC7-9359-41C4-9EB5-2D9B73A928FC}" type="datetime1">
              <a:rPr lang="en-US" altLang="zh-CN" sz="1000">
                <a:solidFill>
                  <a:schemeClr val="bg1"/>
                </a:solidFill>
              </a:rPr>
              <a:pPr eaLnBrk="1" hangingPunct="1"/>
              <a:t>9/11/2013</a:t>
            </a:fld>
            <a:endParaRPr lang="en-US" altLang="zh-CN" sz="1000">
              <a:solidFill>
                <a:schemeClr val="bg1"/>
              </a:solidFill>
            </a:endParaRPr>
          </a:p>
        </p:txBody>
      </p:sp>
      <p:sp>
        <p:nvSpPr>
          <p:cNvPr id="9728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7B27931D-E19D-4625-8E4D-96796B13ED49}" type="slidenum">
              <a:rPr lang="en-US" altLang="zh-CN" sz="1000">
                <a:solidFill>
                  <a:schemeClr val="bg1"/>
                </a:solidFill>
              </a:rPr>
              <a:pPr eaLnBrk="1" hangingPunct="1"/>
              <a:t>114</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4"/>
          <p:cNvSpPr>
            <a:spLocks noGrp="1"/>
          </p:cNvSpPr>
          <p:nvPr>
            <p:ph idx="1"/>
          </p:nvPr>
        </p:nvSpPr>
        <p:spPr bwMode="auto">
          <a:xfrm>
            <a:off x="457200" y="849313"/>
            <a:ext cx="8235950"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30200" indent="-342900"/>
            <a:endParaRPr lang="en-US" altLang="zh-CN" dirty="0" smtClean="0"/>
          </a:p>
          <a:p>
            <a:pPr marL="330200" indent="-342900"/>
            <a:r>
              <a:rPr lang="en-US" altLang="zh-CN" dirty="0" smtClean="0"/>
              <a:t>Motivation </a:t>
            </a:r>
          </a:p>
          <a:p>
            <a:pPr marL="330200" indent="-342900"/>
            <a:r>
              <a:rPr lang="en-US" altLang="zh-CN" dirty="0" smtClean="0"/>
              <a:t>Introduction to SIMD for Intel® Architecture</a:t>
            </a:r>
          </a:p>
          <a:p>
            <a:pPr marL="330200" indent="-342900"/>
            <a:r>
              <a:rPr lang="en-US" altLang="zh-CN" dirty="0" smtClean="0"/>
              <a:t>Vectorization</a:t>
            </a:r>
          </a:p>
          <a:p>
            <a:pPr marL="330200" lvl="0" indent="-342900"/>
            <a:r>
              <a:rPr lang="en-US" dirty="0" smtClean="0"/>
              <a:t>Ways to Write Vector Code</a:t>
            </a:r>
          </a:p>
          <a:p>
            <a:pPr lvl="2" fontAlgn="ctr"/>
            <a:r>
              <a:rPr lang="en-US" altLang="zh-CN" sz="2200" dirty="0" smtClean="0">
                <a:cs typeface="ＭＳ Ｐゴシック" charset="-128"/>
              </a:rPr>
              <a:t>Intel® Cilk™ Plus Array Notation</a:t>
            </a:r>
          </a:p>
          <a:p>
            <a:pPr lvl="2" fontAlgn="ctr"/>
            <a:r>
              <a:rPr lang="en-US" altLang="zh-CN" sz="2200" dirty="0" err="1" smtClean="0">
                <a:cs typeface="ＭＳ Ｐゴシック" charset="-128"/>
              </a:rPr>
              <a:t>simd</a:t>
            </a:r>
            <a:r>
              <a:rPr lang="en-US" altLang="zh-CN" sz="2200" dirty="0" smtClean="0">
                <a:cs typeface="ＭＳ Ｐゴシック" charset="-128"/>
              </a:rPr>
              <a:t> function</a:t>
            </a:r>
          </a:p>
          <a:p>
            <a:pPr lvl="2" fontAlgn="ctr"/>
            <a:r>
              <a:rPr lang="en-US" sz="2200" dirty="0" smtClean="0">
                <a:cs typeface="ＭＳ Ｐゴシック" charset="-128"/>
              </a:rPr>
              <a:t>SIMD Directive</a:t>
            </a:r>
            <a:endParaRPr lang="en-US" altLang="zh-CN" sz="2200" dirty="0" smtClean="0">
              <a:cs typeface="ＭＳ Ｐゴシック" charset="-128"/>
            </a:endParaRPr>
          </a:p>
          <a:p>
            <a:pPr marL="330200" indent="-342900"/>
            <a:r>
              <a:rPr lang="en-US" altLang="zh-CN" dirty="0" smtClean="0"/>
              <a:t>Validating Vectorization Success</a:t>
            </a:r>
          </a:p>
          <a:p>
            <a:pPr marL="330200" indent="-342900"/>
            <a:r>
              <a:rPr lang="en-US" altLang="zh-CN" dirty="0" smtClean="0">
                <a:solidFill>
                  <a:srgbClr val="0860A8"/>
                </a:solidFill>
              </a:rPr>
              <a:t>Summary</a:t>
            </a:r>
          </a:p>
          <a:p>
            <a:pPr marL="330200" indent="-342900">
              <a:buFontTx/>
              <a:buNone/>
            </a:pPr>
            <a:endParaRPr lang="en-US" altLang="zh-CN" dirty="0" smtClean="0"/>
          </a:p>
        </p:txBody>
      </p:sp>
      <p:sp>
        <p:nvSpPr>
          <p:cNvPr id="4099"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Agenda</a:t>
            </a:r>
            <a:endParaRPr lang="en-US" altLang="zh-CN" sz="2200" dirty="0" smtClean="0"/>
          </a:p>
        </p:txBody>
      </p:sp>
      <p:sp>
        <p:nvSpPr>
          <p:cNvPr id="410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5E9FB3C-F87A-4FD3-A28B-76B5FF7B48F9}" type="datetime1">
              <a:rPr lang="en-US" altLang="zh-CN" sz="1000">
                <a:solidFill>
                  <a:schemeClr val="bg1"/>
                </a:solidFill>
              </a:rPr>
              <a:pPr eaLnBrk="1" hangingPunct="1"/>
              <a:t>9/11/2013</a:t>
            </a:fld>
            <a:endParaRPr lang="en-US" altLang="zh-CN" sz="1000">
              <a:solidFill>
                <a:schemeClr val="bg1"/>
              </a:solidFill>
            </a:endParaRPr>
          </a:p>
        </p:txBody>
      </p:sp>
      <p:sp>
        <p:nvSpPr>
          <p:cNvPr id="410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CBFF5C-A42E-477C-B027-5F569F0B6479}" type="slidenum">
              <a:rPr lang="en-US" altLang="zh-CN" sz="1000">
                <a:solidFill>
                  <a:schemeClr val="bg1"/>
                </a:solidFill>
              </a:rPr>
              <a:pPr eaLnBrk="1" hangingPunct="1"/>
              <a:t>115</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SIMD-enabled functions: Vector Length</a:t>
            </a:r>
            <a:endParaRPr lang="en-US" i="1" dirty="0"/>
          </a:p>
        </p:txBody>
      </p:sp>
      <p:sp>
        <p:nvSpPr>
          <p:cNvPr id="3" name="Content Placeholder 2"/>
          <p:cNvSpPr>
            <a:spLocks noGrp="1"/>
          </p:cNvSpPr>
          <p:nvPr>
            <p:ph idx="1"/>
          </p:nvPr>
        </p:nvSpPr>
        <p:spPr>
          <a:xfrm>
            <a:off x="455613" y="609600"/>
            <a:ext cx="4116387" cy="5359400"/>
          </a:xfrm>
        </p:spPr>
        <p:txBody>
          <a:bodyPr>
            <a:noAutofit/>
          </a:bodyPr>
          <a:lstStyle/>
          <a:p>
            <a:r>
              <a:rPr lang="en-US" sz="1600" dirty="0" smtClean="0"/>
              <a:t>Constraints: This </a:t>
            </a:r>
            <a:r>
              <a:rPr lang="en-US" sz="1600" dirty="0"/>
              <a:t>ratio must be determined consistently yet independently for the function declaration and its </a:t>
            </a:r>
            <a:r>
              <a:rPr lang="en-US" sz="1600" dirty="0" smtClean="0"/>
              <a:t>callers (cannot </a:t>
            </a:r>
            <a:r>
              <a:rPr lang="en-US" sz="1600" dirty="0"/>
              <a:t>rely on the code inside the function, only </a:t>
            </a:r>
            <a:r>
              <a:rPr lang="en-US" sz="1600" dirty="0" smtClean="0"/>
              <a:t>on return </a:t>
            </a:r>
            <a:r>
              <a:rPr lang="en-US" sz="1600" dirty="0"/>
              <a:t>type and </a:t>
            </a:r>
            <a:r>
              <a:rPr lang="en-US" sz="1600" dirty="0" smtClean="0"/>
              <a:t>parameters)</a:t>
            </a:r>
            <a:endParaRPr lang="en-US" sz="1600" dirty="0"/>
          </a:p>
          <a:p>
            <a:r>
              <a:rPr lang="en-US" sz="1600" dirty="0"/>
              <a:t>The cases of </a:t>
            </a:r>
            <a:r>
              <a:rPr lang="en-US" sz="1600" i="1" dirty="0" err="1"/>
              <a:t>v_add_f</a:t>
            </a:r>
            <a:r>
              <a:rPr lang="en-US" sz="1600" i="1" dirty="0"/>
              <a:t> </a:t>
            </a:r>
            <a:r>
              <a:rPr lang="en-US" sz="1600" dirty="0"/>
              <a:t>and </a:t>
            </a:r>
            <a:r>
              <a:rPr lang="en-US" sz="1600" i="1" dirty="0" err="1"/>
              <a:t>v_add_d</a:t>
            </a:r>
            <a:r>
              <a:rPr lang="en-US" sz="1600" dirty="0"/>
              <a:t> are handled as expected.</a:t>
            </a:r>
          </a:p>
          <a:p>
            <a:r>
              <a:rPr lang="en-US" sz="1600" dirty="0"/>
              <a:t>In </a:t>
            </a:r>
            <a:r>
              <a:rPr lang="en-US" sz="1600" i="1" dirty="0" smtClean="0"/>
              <a:t>oops</a:t>
            </a:r>
            <a:r>
              <a:rPr lang="en-US" sz="1600" dirty="0" smtClean="0"/>
              <a:t>, </a:t>
            </a:r>
            <a:r>
              <a:rPr lang="en-US" sz="1600" dirty="0"/>
              <a:t>most of the time is being spent in single precision, but the compiler cannot automatically use it as the “characteristic type” of the function</a:t>
            </a:r>
          </a:p>
          <a:p>
            <a:r>
              <a:rPr lang="en-US" sz="1600" dirty="0"/>
              <a:t>The clauses </a:t>
            </a:r>
            <a:r>
              <a:rPr lang="en-US" sz="1600" i="1" dirty="0" err="1" smtClean="0"/>
              <a:t>vectorlength</a:t>
            </a:r>
            <a:r>
              <a:rPr lang="en-US" sz="1600" i="1" dirty="0" smtClean="0"/>
              <a:t>(…)</a:t>
            </a:r>
            <a:r>
              <a:rPr lang="en-US" sz="1600" dirty="0" smtClean="0"/>
              <a:t> </a:t>
            </a:r>
            <a:r>
              <a:rPr lang="en-US" sz="1600" dirty="0"/>
              <a:t>and </a:t>
            </a:r>
            <a:r>
              <a:rPr lang="en-US" sz="1600" i="1" dirty="0" err="1" smtClean="0"/>
              <a:t>vectorlengthfor</a:t>
            </a:r>
            <a:r>
              <a:rPr lang="en-US" sz="1600" i="1" dirty="0" smtClean="0"/>
              <a:t>(…)</a:t>
            </a:r>
            <a:r>
              <a:rPr lang="en-US" sz="1600" dirty="0" smtClean="0"/>
              <a:t> </a:t>
            </a:r>
            <a:r>
              <a:rPr lang="en-US" sz="1600" dirty="0"/>
              <a:t>are provided for </a:t>
            </a:r>
            <a:r>
              <a:rPr lang="en-US" sz="1600" dirty="0" smtClean="0"/>
              <a:t>override</a:t>
            </a:r>
            <a:endParaRPr lang="en-US" sz="16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116</a:t>
            </a:fld>
            <a:endParaRPr lang="en-US"/>
          </a:p>
        </p:txBody>
      </p:sp>
      <p:sp>
        <p:nvSpPr>
          <p:cNvPr id="19" name="Content Placeholder 3"/>
          <p:cNvSpPr txBox="1">
            <a:spLocks/>
          </p:cNvSpPr>
          <p:nvPr/>
        </p:nvSpPr>
        <p:spPr>
          <a:xfrm>
            <a:off x="4572000" y="838200"/>
            <a:ext cx="4572000" cy="5299075"/>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defPPr>
              <a:defRPr lang="en-US"/>
            </a:defPPr>
            <a:lvl1pPr>
              <a:defRPr sz="1600">
                <a:latin typeface="Consolas" pitchFamily="49" charset="0"/>
                <a:cs typeface="Consolas" pitchFamily="49" charset="0"/>
              </a:defRPr>
            </a:lvl1pPr>
          </a:lstStyle>
          <a:p>
            <a:pPr algn="l"/>
            <a:r>
              <a:rPr lang="de-DE" altLang="zh-CN" dirty="0">
                <a:latin typeface="Courier New" pitchFamily="49" charset="0"/>
                <a:ea typeface="宋体" charset="-122"/>
                <a:cs typeface="Courier New" pitchFamily="49" charset="0"/>
              </a:rPr>
              <a:t>__</a:t>
            </a:r>
            <a:r>
              <a:rPr lang="de-DE" altLang="zh-CN" dirty="0" err="1">
                <a:latin typeface="Courier New" pitchFamily="49" charset="0"/>
                <a:ea typeface="宋体" charset="-122"/>
                <a:cs typeface="Courier New" pitchFamily="49" charset="0"/>
              </a:rPr>
              <a:t>declspec</a:t>
            </a:r>
            <a:r>
              <a:rPr lang="de-DE" altLang="zh-CN" dirty="0">
                <a:latin typeface="Courier New" pitchFamily="49" charset="0"/>
                <a:ea typeface="宋体" charset="-122"/>
                <a:cs typeface="Courier New" pitchFamily="49" charset="0"/>
              </a:rPr>
              <a:t>(</a:t>
            </a:r>
            <a:r>
              <a:rPr lang="de-DE" altLang="zh-CN" dirty="0" err="1">
                <a:latin typeface="Courier New" pitchFamily="49" charset="0"/>
                <a:ea typeface="宋体" charset="-122"/>
                <a:cs typeface="Courier New" pitchFamily="49" charset="0"/>
              </a:rPr>
              <a:t>vector</a:t>
            </a:r>
            <a:r>
              <a:rPr lang="de-DE" altLang="zh-CN" dirty="0">
                <a:latin typeface="Courier New" pitchFamily="49" charset="0"/>
                <a:ea typeface="宋体" charset="-122"/>
                <a:cs typeface="Courier New" pitchFamily="49" charset="0"/>
              </a:rPr>
              <a:t>)</a:t>
            </a:r>
          </a:p>
          <a:p>
            <a:pPr algn="l"/>
            <a:r>
              <a:rPr lang="de-DE" altLang="zh-CN" dirty="0" err="1">
                <a:latin typeface="Courier New" pitchFamily="49" charset="0"/>
                <a:ea typeface="宋体" charset="-122"/>
                <a:cs typeface="Courier New" pitchFamily="49" charset="0"/>
              </a:rPr>
              <a:t>float</a:t>
            </a:r>
            <a:r>
              <a:rPr lang="de-DE" altLang="zh-CN" dirty="0">
                <a:latin typeface="Courier New" pitchFamily="49" charset="0"/>
                <a:ea typeface="宋体" charset="-122"/>
                <a:cs typeface="Courier New" pitchFamily="49" charset="0"/>
              </a:rPr>
              <a:t> </a:t>
            </a:r>
            <a:r>
              <a:rPr lang="de-DE" altLang="zh-CN" dirty="0" err="1">
                <a:latin typeface="Courier New" pitchFamily="49" charset="0"/>
                <a:ea typeface="宋体" charset="-122"/>
                <a:cs typeface="Courier New" pitchFamily="49" charset="0"/>
              </a:rPr>
              <a:t>v_add_f</a:t>
            </a:r>
            <a:r>
              <a:rPr lang="de-DE" altLang="zh-CN" dirty="0">
                <a:latin typeface="Courier New" pitchFamily="49" charset="0"/>
                <a:ea typeface="宋体" charset="-122"/>
                <a:cs typeface="Courier New" pitchFamily="49" charset="0"/>
              </a:rPr>
              <a:t>(</a:t>
            </a:r>
            <a:r>
              <a:rPr lang="de-DE" altLang="zh-CN" dirty="0" err="1">
                <a:latin typeface="Courier New" pitchFamily="49" charset="0"/>
                <a:ea typeface="宋体" charset="-122"/>
                <a:cs typeface="Courier New" pitchFamily="49" charset="0"/>
              </a:rPr>
              <a:t>float</a:t>
            </a:r>
            <a:r>
              <a:rPr lang="de-DE" altLang="zh-CN" dirty="0">
                <a:latin typeface="Courier New" pitchFamily="49" charset="0"/>
                <a:ea typeface="宋体" charset="-122"/>
                <a:cs typeface="Courier New" pitchFamily="49" charset="0"/>
              </a:rPr>
              <a:t> b, </a:t>
            </a:r>
            <a:r>
              <a:rPr lang="de-DE" altLang="zh-CN" dirty="0" err="1">
                <a:latin typeface="Courier New" pitchFamily="49" charset="0"/>
                <a:ea typeface="宋体" charset="-122"/>
                <a:cs typeface="Courier New" pitchFamily="49" charset="0"/>
              </a:rPr>
              <a:t>float</a:t>
            </a:r>
            <a:r>
              <a:rPr lang="de-DE" altLang="zh-CN" dirty="0">
                <a:latin typeface="Courier New" pitchFamily="49" charset="0"/>
                <a:ea typeface="宋体" charset="-122"/>
                <a:cs typeface="Courier New" pitchFamily="49" charset="0"/>
              </a:rPr>
              <a:t> c)</a:t>
            </a:r>
          </a:p>
          <a:p>
            <a:pPr algn="l"/>
            <a:r>
              <a:rPr lang="de-DE" altLang="zh-CN" dirty="0">
                <a:latin typeface="Courier New" pitchFamily="49" charset="0"/>
                <a:ea typeface="宋体" charset="-122"/>
                <a:cs typeface="Courier New" pitchFamily="49" charset="0"/>
              </a:rPr>
              <a:t>{</a:t>
            </a:r>
          </a:p>
          <a:p>
            <a:pPr algn="l"/>
            <a:r>
              <a:rPr lang="de-DE" altLang="zh-CN" dirty="0">
                <a:latin typeface="Courier New" pitchFamily="49" charset="0"/>
                <a:ea typeface="宋体" charset="-122"/>
                <a:cs typeface="Courier New" pitchFamily="49" charset="0"/>
              </a:rPr>
              <a:t>  </a:t>
            </a:r>
            <a:r>
              <a:rPr lang="de-DE" altLang="zh-CN" dirty="0" err="1">
                <a:latin typeface="Courier New" pitchFamily="49" charset="0"/>
                <a:ea typeface="宋体" charset="-122"/>
                <a:cs typeface="Courier New" pitchFamily="49" charset="0"/>
              </a:rPr>
              <a:t>return</a:t>
            </a:r>
            <a:r>
              <a:rPr lang="de-DE" altLang="zh-CN" dirty="0">
                <a:latin typeface="Courier New" pitchFamily="49" charset="0"/>
                <a:ea typeface="宋体" charset="-122"/>
                <a:cs typeface="Courier New" pitchFamily="49" charset="0"/>
              </a:rPr>
              <a:t> b + c;</a:t>
            </a:r>
          </a:p>
          <a:p>
            <a:pPr algn="l"/>
            <a:r>
              <a:rPr lang="de-DE" altLang="zh-CN" dirty="0">
                <a:latin typeface="Courier New" pitchFamily="49" charset="0"/>
                <a:ea typeface="宋体" charset="-122"/>
                <a:cs typeface="Courier New" pitchFamily="49" charset="0"/>
              </a:rPr>
              <a:t>}</a:t>
            </a:r>
          </a:p>
          <a:p>
            <a:pPr algn="l"/>
            <a:endParaRPr lang="en-US" altLang="zh-CN" dirty="0" smtClean="0">
              <a:latin typeface="Courier New" pitchFamily="49" charset="0"/>
              <a:ea typeface="宋体" charset="-122"/>
              <a:cs typeface="Courier New" pitchFamily="49" charset="0"/>
            </a:endParaRPr>
          </a:p>
          <a:p>
            <a:pPr algn="l"/>
            <a:endParaRPr lang="de-DE" altLang="zh-CN" dirty="0">
              <a:latin typeface="Courier New" pitchFamily="49" charset="0"/>
              <a:ea typeface="宋体" charset="-122"/>
              <a:cs typeface="Courier New" pitchFamily="49" charset="0"/>
            </a:endParaRPr>
          </a:p>
          <a:p>
            <a:pPr algn="l"/>
            <a:r>
              <a:rPr lang="de-DE" altLang="zh-CN" dirty="0">
                <a:latin typeface="Courier New" pitchFamily="49" charset="0"/>
                <a:ea typeface="宋体" charset="-122"/>
                <a:cs typeface="Courier New" pitchFamily="49" charset="0"/>
              </a:rPr>
              <a:t>__</a:t>
            </a:r>
            <a:r>
              <a:rPr lang="de-DE" altLang="zh-CN" dirty="0" err="1">
                <a:latin typeface="Courier New" pitchFamily="49" charset="0"/>
                <a:ea typeface="宋体" charset="-122"/>
                <a:cs typeface="Courier New" pitchFamily="49" charset="0"/>
              </a:rPr>
              <a:t>declspec</a:t>
            </a:r>
            <a:r>
              <a:rPr lang="de-DE" altLang="zh-CN" dirty="0">
                <a:latin typeface="Courier New" pitchFamily="49" charset="0"/>
                <a:ea typeface="宋体" charset="-122"/>
                <a:cs typeface="Courier New" pitchFamily="49" charset="0"/>
              </a:rPr>
              <a:t>(</a:t>
            </a:r>
            <a:r>
              <a:rPr lang="de-DE" altLang="zh-CN" dirty="0" err="1">
                <a:latin typeface="Courier New" pitchFamily="49" charset="0"/>
                <a:ea typeface="宋体" charset="-122"/>
                <a:cs typeface="Courier New" pitchFamily="49" charset="0"/>
              </a:rPr>
              <a:t>vector</a:t>
            </a:r>
            <a:r>
              <a:rPr lang="de-DE" altLang="zh-CN" dirty="0">
                <a:latin typeface="Courier New" pitchFamily="49" charset="0"/>
                <a:ea typeface="宋体" charset="-122"/>
                <a:cs typeface="Courier New" pitchFamily="49" charset="0"/>
              </a:rPr>
              <a:t>)</a:t>
            </a:r>
            <a:br>
              <a:rPr lang="de-DE" altLang="zh-CN" dirty="0">
                <a:latin typeface="Courier New" pitchFamily="49" charset="0"/>
                <a:ea typeface="宋体" charset="-122"/>
                <a:cs typeface="Courier New" pitchFamily="49" charset="0"/>
              </a:rPr>
            </a:br>
            <a:r>
              <a:rPr lang="de-DE" altLang="zh-CN" dirty="0">
                <a:latin typeface="Courier New" pitchFamily="49" charset="0"/>
                <a:ea typeface="宋体" charset="-122"/>
                <a:cs typeface="Courier New" pitchFamily="49" charset="0"/>
              </a:rPr>
              <a:t>double </a:t>
            </a:r>
            <a:r>
              <a:rPr lang="de-DE" altLang="zh-CN" dirty="0" err="1">
                <a:latin typeface="Courier New" pitchFamily="49" charset="0"/>
                <a:ea typeface="宋体" charset="-122"/>
                <a:cs typeface="Courier New" pitchFamily="49" charset="0"/>
              </a:rPr>
              <a:t>v_add_d</a:t>
            </a:r>
            <a:r>
              <a:rPr lang="de-DE" altLang="zh-CN" dirty="0">
                <a:latin typeface="Courier New" pitchFamily="49" charset="0"/>
                <a:ea typeface="宋体" charset="-122"/>
                <a:cs typeface="Courier New" pitchFamily="49" charset="0"/>
              </a:rPr>
              <a:t>(double b, double c)</a:t>
            </a:r>
          </a:p>
          <a:p>
            <a:pPr algn="l"/>
            <a:r>
              <a:rPr lang="de-DE" altLang="zh-CN" dirty="0">
                <a:latin typeface="Courier New" pitchFamily="49" charset="0"/>
                <a:ea typeface="宋体" charset="-122"/>
                <a:cs typeface="Courier New" pitchFamily="49" charset="0"/>
              </a:rPr>
              <a:t>{</a:t>
            </a:r>
          </a:p>
          <a:p>
            <a:pPr algn="l"/>
            <a:r>
              <a:rPr lang="de-DE" altLang="zh-CN" dirty="0">
                <a:latin typeface="Courier New" pitchFamily="49" charset="0"/>
                <a:ea typeface="宋体" charset="-122"/>
                <a:cs typeface="Courier New" pitchFamily="49" charset="0"/>
              </a:rPr>
              <a:t>  </a:t>
            </a:r>
            <a:r>
              <a:rPr lang="de-DE" altLang="zh-CN" dirty="0" err="1">
                <a:latin typeface="Courier New" pitchFamily="49" charset="0"/>
                <a:ea typeface="宋体" charset="-122"/>
                <a:cs typeface="Courier New" pitchFamily="49" charset="0"/>
              </a:rPr>
              <a:t>return</a:t>
            </a:r>
            <a:r>
              <a:rPr lang="de-DE" altLang="zh-CN" dirty="0">
                <a:latin typeface="Courier New" pitchFamily="49" charset="0"/>
                <a:ea typeface="宋体" charset="-122"/>
                <a:cs typeface="Courier New" pitchFamily="49" charset="0"/>
              </a:rPr>
              <a:t> b + c;</a:t>
            </a:r>
          </a:p>
          <a:p>
            <a:pPr algn="l"/>
            <a:r>
              <a:rPr lang="de-DE" altLang="zh-CN" dirty="0">
                <a:latin typeface="Courier New" pitchFamily="49" charset="0"/>
                <a:ea typeface="宋体" charset="-122"/>
                <a:cs typeface="Courier New" pitchFamily="49" charset="0"/>
              </a:rPr>
              <a:t>}</a:t>
            </a:r>
          </a:p>
          <a:p>
            <a:pPr algn="l"/>
            <a:endParaRPr lang="en-US" altLang="zh-CN" dirty="0" smtClean="0">
              <a:latin typeface="Courier New" pitchFamily="49" charset="0"/>
              <a:ea typeface="宋体" charset="-122"/>
              <a:cs typeface="Courier New" pitchFamily="49" charset="0"/>
            </a:endParaRPr>
          </a:p>
          <a:p>
            <a:pPr algn="l"/>
            <a:endParaRPr lang="de-DE" altLang="zh-CN" dirty="0">
              <a:latin typeface="Courier New" pitchFamily="49" charset="0"/>
              <a:ea typeface="宋体" charset="-122"/>
              <a:cs typeface="Courier New" pitchFamily="49" charset="0"/>
            </a:endParaRPr>
          </a:p>
          <a:p>
            <a:pPr algn="l"/>
            <a:r>
              <a:rPr lang="de-DE" altLang="zh-CN" dirty="0">
                <a:latin typeface="Courier New" pitchFamily="49" charset="0"/>
                <a:ea typeface="宋体" charset="-122"/>
                <a:cs typeface="Courier New" pitchFamily="49" charset="0"/>
              </a:rPr>
              <a:t>__</a:t>
            </a:r>
            <a:r>
              <a:rPr lang="de-DE" altLang="zh-CN" dirty="0" err="1">
                <a:latin typeface="Courier New" pitchFamily="49" charset="0"/>
                <a:ea typeface="宋体" charset="-122"/>
                <a:cs typeface="Courier New" pitchFamily="49" charset="0"/>
              </a:rPr>
              <a:t>declspec</a:t>
            </a:r>
            <a:r>
              <a:rPr lang="de-DE" altLang="zh-CN" dirty="0">
                <a:latin typeface="Courier New" pitchFamily="49" charset="0"/>
                <a:ea typeface="宋体" charset="-122"/>
                <a:cs typeface="Courier New" pitchFamily="49" charset="0"/>
              </a:rPr>
              <a:t>(</a:t>
            </a:r>
            <a:r>
              <a:rPr lang="de-DE" altLang="zh-CN" dirty="0" err="1">
                <a:latin typeface="Courier New" pitchFamily="49" charset="0"/>
                <a:ea typeface="宋体" charset="-122"/>
                <a:cs typeface="Courier New" pitchFamily="49" charset="0"/>
              </a:rPr>
              <a:t>vector</a:t>
            </a:r>
            <a:r>
              <a:rPr lang="de-DE" altLang="zh-CN" dirty="0">
                <a:latin typeface="Courier New" pitchFamily="49" charset="0"/>
                <a:ea typeface="宋体" charset="-122"/>
                <a:cs typeface="Courier New" pitchFamily="49" charset="0"/>
              </a:rPr>
              <a:t>)</a:t>
            </a:r>
          </a:p>
          <a:p>
            <a:pPr algn="l"/>
            <a:r>
              <a:rPr lang="de-DE" altLang="zh-CN" dirty="0">
                <a:latin typeface="Courier New" pitchFamily="49" charset="0"/>
                <a:ea typeface="宋体" charset="-122"/>
                <a:cs typeface="Courier New" pitchFamily="49" charset="0"/>
              </a:rPr>
              <a:t>double </a:t>
            </a:r>
            <a:r>
              <a:rPr lang="de-DE" altLang="zh-CN" dirty="0" err="1">
                <a:latin typeface="Courier New" pitchFamily="49" charset="0"/>
                <a:ea typeface="宋体" charset="-122"/>
                <a:cs typeface="Courier New" pitchFamily="49" charset="0"/>
              </a:rPr>
              <a:t>oops</a:t>
            </a:r>
            <a:r>
              <a:rPr lang="de-DE" altLang="zh-CN" dirty="0">
                <a:latin typeface="Courier New" pitchFamily="49" charset="0"/>
                <a:ea typeface="宋体" charset="-122"/>
                <a:cs typeface="Courier New" pitchFamily="49" charset="0"/>
              </a:rPr>
              <a:t>(double e, double f)</a:t>
            </a:r>
          </a:p>
          <a:p>
            <a:pPr algn="l"/>
            <a:r>
              <a:rPr lang="de-DE" altLang="zh-CN" dirty="0">
                <a:latin typeface="Courier New" pitchFamily="49" charset="0"/>
                <a:ea typeface="宋体" charset="-122"/>
                <a:cs typeface="Courier New" pitchFamily="49" charset="0"/>
              </a:rPr>
              <a:t>{</a:t>
            </a:r>
          </a:p>
          <a:p>
            <a:pPr algn="l"/>
            <a:r>
              <a:rPr lang="de-DE" altLang="zh-CN" dirty="0">
                <a:latin typeface="Courier New" pitchFamily="49" charset="0"/>
                <a:ea typeface="宋体" charset="-122"/>
                <a:cs typeface="Courier New" pitchFamily="49" charset="0"/>
              </a:rPr>
              <a:t>  </a:t>
            </a:r>
            <a:r>
              <a:rPr lang="de-DE" altLang="zh-CN" dirty="0" err="1">
                <a:latin typeface="Courier New" pitchFamily="49" charset="0"/>
                <a:ea typeface="宋体" charset="-122"/>
                <a:cs typeface="Courier New" pitchFamily="49" charset="0"/>
              </a:rPr>
              <a:t>return</a:t>
            </a:r>
            <a:r>
              <a:rPr lang="de-DE" altLang="zh-CN" dirty="0">
                <a:latin typeface="Courier New" pitchFamily="49" charset="0"/>
                <a:ea typeface="宋体" charset="-122"/>
                <a:cs typeface="Courier New" pitchFamily="49" charset="0"/>
              </a:rPr>
              <a:t> </a:t>
            </a:r>
            <a:r>
              <a:rPr lang="de-DE" altLang="zh-CN" dirty="0" err="1">
                <a:latin typeface="Courier New" pitchFamily="49" charset="0"/>
                <a:ea typeface="宋体" charset="-122"/>
                <a:cs typeface="Courier New" pitchFamily="49" charset="0"/>
              </a:rPr>
              <a:t>sinf</a:t>
            </a:r>
            <a:r>
              <a:rPr lang="de-DE" altLang="zh-CN" dirty="0">
                <a:latin typeface="Courier New" pitchFamily="49" charset="0"/>
                <a:ea typeface="宋体" charset="-122"/>
                <a:cs typeface="Courier New" pitchFamily="49" charset="0"/>
              </a:rPr>
              <a:t>((</a:t>
            </a:r>
            <a:r>
              <a:rPr lang="de-DE" altLang="zh-CN" dirty="0" err="1">
                <a:latin typeface="Courier New" pitchFamily="49" charset="0"/>
                <a:ea typeface="宋体" charset="-122"/>
                <a:cs typeface="Courier New" pitchFamily="49" charset="0"/>
              </a:rPr>
              <a:t>float</a:t>
            </a:r>
            <a:r>
              <a:rPr lang="de-DE" altLang="zh-CN" dirty="0">
                <a:latin typeface="Courier New" pitchFamily="49" charset="0"/>
                <a:ea typeface="宋体" charset="-122"/>
                <a:cs typeface="Courier New" pitchFamily="49" charset="0"/>
              </a:rPr>
              <a:t>)e * </a:t>
            </a:r>
            <a:r>
              <a:rPr lang="de-DE" altLang="zh-CN" dirty="0" err="1">
                <a:latin typeface="Courier New" pitchFamily="49" charset="0"/>
                <a:ea typeface="宋体" charset="-122"/>
                <a:cs typeface="Courier New" pitchFamily="49" charset="0"/>
              </a:rPr>
              <a:t>sinf</a:t>
            </a:r>
            <a:r>
              <a:rPr lang="de-DE" altLang="zh-CN" dirty="0">
                <a:latin typeface="Courier New" pitchFamily="49" charset="0"/>
                <a:ea typeface="宋体" charset="-122"/>
                <a:cs typeface="Courier New" pitchFamily="49" charset="0"/>
              </a:rPr>
              <a:t>((</a:t>
            </a:r>
            <a:r>
              <a:rPr lang="de-DE" altLang="zh-CN" dirty="0" err="1">
                <a:latin typeface="Courier New" pitchFamily="49" charset="0"/>
                <a:ea typeface="宋体" charset="-122"/>
                <a:cs typeface="Courier New" pitchFamily="49" charset="0"/>
              </a:rPr>
              <a:t>float</a:t>
            </a:r>
            <a:r>
              <a:rPr lang="de-DE" altLang="zh-CN" dirty="0">
                <a:latin typeface="Courier New" pitchFamily="49" charset="0"/>
                <a:ea typeface="宋体" charset="-122"/>
                <a:cs typeface="Courier New" pitchFamily="49" charset="0"/>
              </a:rPr>
              <a:t>)f);</a:t>
            </a:r>
          </a:p>
          <a:p>
            <a:pPr algn="l"/>
            <a:r>
              <a:rPr lang="de-DE" altLang="zh-CN" dirty="0">
                <a:latin typeface="Courier New" pitchFamily="49" charset="0"/>
                <a:ea typeface="宋体" charset="-122"/>
                <a:cs typeface="Courier New" pitchFamily="49" charset="0"/>
              </a:rPr>
              <a:t>} </a:t>
            </a:r>
          </a:p>
          <a:p>
            <a:pPr algn="l"/>
            <a:endParaRPr lang="de-DE" altLang="zh-CN" dirty="0">
              <a:latin typeface="Courier New" pitchFamily="49" charset="0"/>
              <a:ea typeface="宋体" charset="-122"/>
              <a:cs typeface="Courier New" pitchFamily="49" charset="0"/>
            </a:endParaRPr>
          </a:p>
          <a:p>
            <a:pPr algn="l"/>
            <a:endParaRPr lang="en-US" altLang="zh-CN" dirty="0" smtClean="0">
              <a:latin typeface="Courier New" pitchFamily="49" charset="0"/>
              <a:ea typeface="宋体" charset="-122"/>
              <a:cs typeface="Courier New" pitchFamily="49" charset="0"/>
            </a:endParaRPr>
          </a:p>
          <a:p>
            <a:pPr algn="l"/>
            <a:endParaRPr lang="de-DE" altLang="zh-CN" dirty="0">
              <a:latin typeface="Courier New" pitchFamily="49" charset="0"/>
              <a:ea typeface="宋体" charset="-122"/>
              <a:cs typeface="Courier New" pitchFamily="49" charset="0"/>
            </a:endParaRPr>
          </a:p>
        </p:txBody>
      </p:sp>
      <p:grpSp>
        <p:nvGrpSpPr>
          <p:cNvPr id="6" name="Group 31"/>
          <p:cNvGrpSpPr/>
          <p:nvPr/>
        </p:nvGrpSpPr>
        <p:grpSpPr>
          <a:xfrm>
            <a:off x="6915809" y="1618346"/>
            <a:ext cx="1828799" cy="339401"/>
            <a:chOff x="6624145" y="1594097"/>
            <a:chExt cx="1828799" cy="339401"/>
          </a:xfrm>
          <a:solidFill>
            <a:schemeClr val="bg2">
              <a:lumMod val="20000"/>
              <a:lumOff val="80000"/>
            </a:schemeClr>
          </a:solidFill>
        </p:grpSpPr>
        <p:sp>
          <p:nvSpPr>
            <p:cNvPr id="20" name="TextBox 19"/>
            <p:cNvSpPr txBox="1"/>
            <p:nvPr/>
          </p:nvSpPr>
          <p:spPr>
            <a:xfrm>
              <a:off x="6624145" y="1594944"/>
              <a:ext cx="457200" cy="338554"/>
            </a:xfrm>
            <a:prstGeom prst="rect">
              <a:avLst/>
            </a:prstGeom>
            <a:grp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rPr>
                <a:t>F3</a:t>
              </a:r>
              <a:endParaRPr kumimoji="0" lang="en-US" sz="1600" b="0" i="0" u="none" strike="noStrike" kern="0" cap="none" spc="0" normalizeH="0" baseline="0" noProof="0" dirty="0">
                <a:ln>
                  <a:noFill/>
                </a:ln>
                <a:solidFill>
                  <a:schemeClr val="tx1"/>
                </a:solidFill>
                <a:effectLst/>
                <a:uLnTx/>
                <a:uFillTx/>
              </a:endParaRPr>
            </a:p>
          </p:txBody>
        </p:sp>
        <p:sp>
          <p:nvSpPr>
            <p:cNvPr id="21" name="TextBox 20"/>
            <p:cNvSpPr txBox="1"/>
            <p:nvPr/>
          </p:nvSpPr>
          <p:spPr>
            <a:xfrm>
              <a:off x="7081345" y="1594097"/>
              <a:ext cx="457200" cy="338554"/>
            </a:xfrm>
            <a:prstGeom prst="rect">
              <a:avLst/>
            </a:prstGeom>
            <a:grp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rPr>
                <a:t>F2</a:t>
              </a:r>
              <a:endParaRPr kumimoji="0" lang="en-US" sz="1600" b="0" i="0" u="none" strike="noStrike" kern="0" cap="none" spc="0" normalizeH="0" baseline="0" noProof="0" dirty="0">
                <a:ln>
                  <a:noFill/>
                </a:ln>
                <a:solidFill>
                  <a:schemeClr val="tx1"/>
                </a:solidFill>
                <a:effectLst/>
                <a:uLnTx/>
                <a:uFillTx/>
              </a:endParaRPr>
            </a:p>
          </p:txBody>
        </p:sp>
        <p:sp>
          <p:nvSpPr>
            <p:cNvPr id="22" name="TextBox 21"/>
            <p:cNvSpPr txBox="1"/>
            <p:nvPr/>
          </p:nvSpPr>
          <p:spPr>
            <a:xfrm>
              <a:off x="7538544" y="1594944"/>
              <a:ext cx="457200" cy="338554"/>
            </a:xfrm>
            <a:prstGeom prst="rect">
              <a:avLst/>
            </a:prstGeom>
            <a:grp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rPr>
                <a:t>F1</a:t>
              </a:r>
              <a:endParaRPr kumimoji="0" lang="en-US" sz="1600" b="0" i="0" u="none" strike="noStrike" kern="0" cap="none" spc="0" normalizeH="0" baseline="0" noProof="0" dirty="0">
                <a:ln>
                  <a:noFill/>
                </a:ln>
                <a:solidFill>
                  <a:schemeClr val="tx1"/>
                </a:solidFill>
                <a:effectLst/>
                <a:uLnTx/>
                <a:uFillTx/>
              </a:endParaRPr>
            </a:p>
          </p:txBody>
        </p:sp>
        <p:sp>
          <p:nvSpPr>
            <p:cNvPr id="23" name="TextBox 22"/>
            <p:cNvSpPr txBox="1"/>
            <p:nvPr/>
          </p:nvSpPr>
          <p:spPr>
            <a:xfrm>
              <a:off x="7995744" y="1594097"/>
              <a:ext cx="457200" cy="338554"/>
            </a:xfrm>
            <a:prstGeom prst="rect">
              <a:avLst/>
            </a:prstGeom>
            <a:grp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rPr>
                <a:t>F0</a:t>
              </a:r>
              <a:endParaRPr kumimoji="0" lang="en-US" sz="1600" b="0" i="0" u="none" strike="noStrike" kern="0" cap="none" spc="0" normalizeH="0" baseline="0" noProof="0" dirty="0">
                <a:ln>
                  <a:noFill/>
                </a:ln>
                <a:solidFill>
                  <a:schemeClr val="tx1"/>
                </a:solidFill>
                <a:effectLst/>
                <a:uLnTx/>
                <a:uFillTx/>
              </a:endParaRPr>
            </a:p>
          </p:txBody>
        </p:sp>
      </p:grpSp>
      <p:grpSp>
        <p:nvGrpSpPr>
          <p:cNvPr id="7" name="Group 32"/>
          <p:cNvGrpSpPr/>
          <p:nvPr/>
        </p:nvGrpSpPr>
        <p:grpSpPr>
          <a:xfrm>
            <a:off x="6910553" y="5353574"/>
            <a:ext cx="1834055" cy="677866"/>
            <a:chOff x="6934200" y="5029598"/>
            <a:chExt cx="1834055" cy="677866"/>
          </a:xfrm>
          <a:solidFill>
            <a:schemeClr val="bg2">
              <a:lumMod val="20000"/>
              <a:lumOff val="80000"/>
            </a:schemeClr>
          </a:solidFill>
        </p:grpSpPr>
        <p:sp>
          <p:nvSpPr>
            <p:cNvPr id="24" name="TextBox 23"/>
            <p:cNvSpPr txBox="1"/>
            <p:nvPr/>
          </p:nvSpPr>
          <p:spPr>
            <a:xfrm>
              <a:off x="6934200" y="5030356"/>
              <a:ext cx="457200" cy="338554"/>
            </a:xfrm>
            <a:prstGeom prst="rect">
              <a:avLst/>
            </a:prstGeom>
            <a:grp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25" name="TextBox 24"/>
            <p:cNvSpPr txBox="1"/>
            <p:nvPr/>
          </p:nvSpPr>
          <p:spPr>
            <a:xfrm>
              <a:off x="7391400" y="5030356"/>
              <a:ext cx="457200" cy="338554"/>
            </a:xfrm>
            <a:prstGeom prst="rect">
              <a:avLst/>
            </a:prstGeom>
            <a:grp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26" name="TextBox 25"/>
            <p:cNvSpPr txBox="1"/>
            <p:nvPr/>
          </p:nvSpPr>
          <p:spPr>
            <a:xfrm>
              <a:off x="7848600" y="5029598"/>
              <a:ext cx="457200" cy="339312"/>
            </a:xfrm>
            <a:prstGeom prst="rect">
              <a:avLst/>
            </a:prstGeom>
            <a:grp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rPr>
                <a:t>F1</a:t>
              </a:r>
              <a:endParaRPr kumimoji="0" lang="en-US" sz="1600" b="0" i="0" u="none" strike="noStrike" kern="0" cap="none" spc="0" normalizeH="0" baseline="0" noProof="0" dirty="0">
                <a:ln>
                  <a:noFill/>
                </a:ln>
                <a:solidFill>
                  <a:schemeClr val="tx1"/>
                </a:solidFill>
                <a:effectLst/>
                <a:uLnTx/>
                <a:uFillTx/>
              </a:endParaRPr>
            </a:p>
          </p:txBody>
        </p:sp>
        <p:sp>
          <p:nvSpPr>
            <p:cNvPr id="27" name="TextBox 26"/>
            <p:cNvSpPr txBox="1"/>
            <p:nvPr/>
          </p:nvSpPr>
          <p:spPr>
            <a:xfrm>
              <a:off x="8311055" y="5029598"/>
              <a:ext cx="457200" cy="339312"/>
            </a:xfrm>
            <a:prstGeom prst="rect">
              <a:avLst/>
            </a:prstGeom>
            <a:grp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rPr>
                <a:t>F0</a:t>
              </a:r>
              <a:endParaRPr kumimoji="0" lang="en-US" sz="1600" b="0" i="0" u="none" strike="noStrike" kern="0" cap="none" spc="0" normalizeH="0" baseline="0" noProof="0" dirty="0">
                <a:ln>
                  <a:noFill/>
                </a:ln>
                <a:solidFill>
                  <a:schemeClr val="tx1"/>
                </a:solidFill>
                <a:effectLst/>
                <a:uLnTx/>
                <a:uFillTx/>
              </a:endParaRPr>
            </a:p>
          </p:txBody>
        </p:sp>
        <p:sp>
          <p:nvSpPr>
            <p:cNvPr id="28" name="TextBox 27"/>
            <p:cNvSpPr txBox="1"/>
            <p:nvPr/>
          </p:nvSpPr>
          <p:spPr>
            <a:xfrm>
              <a:off x="6934200" y="5368910"/>
              <a:ext cx="914400" cy="338554"/>
            </a:xfrm>
            <a:prstGeom prst="rect">
              <a:avLst/>
            </a:prstGeom>
            <a:grp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rPr>
                <a:t>D1</a:t>
              </a:r>
              <a:endParaRPr kumimoji="0" lang="en-US" sz="1600" b="0" i="0" u="none" strike="noStrike" kern="0" cap="none" spc="0" normalizeH="0" baseline="0" noProof="0" dirty="0">
                <a:ln>
                  <a:noFill/>
                </a:ln>
                <a:solidFill>
                  <a:schemeClr val="tx1"/>
                </a:solidFill>
                <a:effectLst/>
                <a:uLnTx/>
                <a:uFillTx/>
              </a:endParaRPr>
            </a:p>
          </p:txBody>
        </p:sp>
        <p:sp>
          <p:nvSpPr>
            <p:cNvPr id="29" name="TextBox 28"/>
            <p:cNvSpPr txBox="1"/>
            <p:nvPr/>
          </p:nvSpPr>
          <p:spPr>
            <a:xfrm>
              <a:off x="7848600" y="5368910"/>
              <a:ext cx="919655" cy="338554"/>
            </a:xfrm>
            <a:prstGeom prst="rect">
              <a:avLst/>
            </a:prstGeom>
            <a:grp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rPr>
                <a:t>D0</a:t>
              </a:r>
              <a:endParaRPr kumimoji="0" lang="en-US" sz="1600" b="0" i="0" u="none" strike="noStrike" kern="0" cap="none" spc="0" normalizeH="0" baseline="0" noProof="0" dirty="0">
                <a:ln>
                  <a:noFill/>
                </a:ln>
                <a:solidFill>
                  <a:schemeClr val="tx1"/>
                </a:solidFill>
                <a:effectLst/>
                <a:uLnTx/>
                <a:uFillTx/>
              </a:endParaRPr>
            </a:p>
          </p:txBody>
        </p:sp>
      </p:grpSp>
      <p:grpSp>
        <p:nvGrpSpPr>
          <p:cNvPr id="8" name="Group 34"/>
          <p:cNvGrpSpPr/>
          <p:nvPr/>
        </p:nvGrpSpPr>
        <p:grpSpPr>
          <a:xfrm>
            <a:off x="6931718" y="3347002"/>
            <a:ext cx="1834054" cy="338554"/>
            <a:chOff x="6676697" y="2892972"/>
            <a:chExt cx="1834054" cy="338554"/>
          </a:xfrm>
          <a:solidFill>
            <a:schemeClr val="bg2">
              <a:lumMod val="20000"/>
              <a:lumOff val="80000"/>
            </a:schemeClr>
          </a:solidFill>
        </p:grpSpPr>
        <p:sp>
          <p:nvSpPr>
            <p:cNvPr id="31" name="TextBox 30"/>
            <p:cNvSpPr txBox="1"/>
            <p:nvPr/>
          </p:nvSpPr>
          <p:spPr>
            <a:xfrm>
              <a:off x="7591096" y="2892972"/>
              <a:ext cx="919655" cy="338554"/>
            </a:xfrm>
            <a:prstGeom prst="rect">
              <a:avLst/>
            </a:prstGeom>
            <a:grp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rPr>
                <a:t>D0</a:t>
              </a:r>
              <a:endParaRPr kumimoji="0" lang="en-US" sz="1600" b="0" i="0" u="none" strike="noStrike" kern="0" cap="none" spc="0" normalizeH="0" baseline="0" noProof="0" dirty="0">
                <a:ln>
                  <a:noFill/>
                </a:ln>
                <a:solidFill>
                  <a:schemeClr val="tx1"/>
                </a:solidFill>
                <a:effectLst/>
                <a:uLnTx/>
                <a:uFillTx/>
              </a:endParaRPr>
            </a:p>
          </p:txBody>
        </p:sp>
        <p:sp>
          <p:nvSpPr>
            <p:cNvPr id="30" name="TextBox 29"/>
            <p:cNvSpPr txBox="1"/>
            <p:nvPr/>
          </p:nvSpPr>
          <p:spPr>
            <a:xfrm>
              <a:off x="6676697" y="2892972"/>
              <a:ext cx="914400" cy="338554"/>
            </a:xfrm>
            <a:prstGeom prst="rect">
              <a:avLst/>
            </a:prstGeom>
            <a:grp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tx1"/>
                  </a:solidFill>
                  <a:effectLst/>
                  <a:uLnTx/>
                  <a:uFillTx/>
                </a:rPr>
                <a:t>D1</a:t>
              </a:r>
              <a:endParaRPr kumimoji="0" lang="en-US" sz="1600" b="0" i="0" u="none" strike="noStrike" kern="0" cap="none" spc="0" normalizeH="0" baseline="0" noProof="0" dirty="0">
                <a:ln>
                  <a:noFill/>
                </a:ln>
                <a:solidFill>
                  <a:schemeClr val="tx1"/>
                </a:solidFill>
                <a:effectLst/>
                <a:uLnTx/>
                <a:uFillTx/>
              </a:endParaRPr>
            </a:p>
          </p:txBody>
        </p:sp>
      </p:grpSp>
    </p:spTree>
    <p:extLst>
      <p:ext uri="{BB962C8B-B14F-4D97-AF65-F5344CB8AC3E}">
        <p14:creationId xmlns:p14="http://schemas.microsoft.com/office/powerpoint/2010/main" val="31732606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Cilk™ Plus Array Notation</a:t>
            </a:r>
            <a:br>
              <a:rPr lang="en-US" dirty="0"/>
            </a:br>
            <a:r>
              <a:rPr lang="en-US" dirty="0" smtClean="0"/>
              <a:t>More Advanced Example</a:t>
            </a:r>
            <a:endParaRPr lang="en-US" i="1" dirty="0"/>
          </a:p>
        </p:txBody>
      </p:sp>
      <p:sp>
        <p:nvSpPr>
          <p:cNvPr id="3" name="Content Placeholder 2"/>
          <p:cNvSpPr>
            <a:spLocks noGrp="1"/>
          </p:cNvSpPr>
          <p:nvPr>
            <p:ph idx="1"/>
          </p:nvPr>
        </p:nvSpPr>
        <p:spPr/>
        <p:txBody>
          <a:bodyPr>
            <a:noAutofit/>
          </a:bodyPr>
          <a:lstStyle/>
          <a:p>
            <a:pPr marL="0" indent="0">
              <a:spcBef>
                <a:spcPct val="0"/>
              </a:spcBef>
              <a:buNone/>
            </a:pPr>
            <a:r>
              <a:rPr lang="en-US" altLang="zh-CN" sz="2000" dirty="0">
                <a:ea typeface="ＭＳ Ｐゴシック" pitchFamily="34" charset="-128"/>
                <a:cs typeface="Courier New" pitchFamily="49" charset="0"/>
              </a:rPr>
              <a:t>Serial version:</a:t>
            </a:r>
          </a:p>
          <a:p>
            <a:pPr marL="0" indent="0">
              <a:spcBef>
                <a:spcPct val="0"/>
              </a:spcBef>
              <a:buNone/>
            </a:pPr>
            <a:endParaRPr lang="en-US" altLang="zh-CN" sz="1800" b="1" dirty="0">
              <a:ea typeface="ＭＳ Ｐゴシック" pitchFamily="34" charset="-128"/>
              <a:cs typeface="Courier New" pitchFamily="49" charset="0"/>
            </a:endParaRPr>
          </a:p>
          <a:p>
            <a:pPr marL="0" indent="0">
              <a:spcBef>
                <a:spcPct val="0"/>
              </a:spcBef>
              <a:buNone/>
            </a:pPr>
            <a:endParaRPr lang="en-US" altLang="zh-CN" sz="2000" dirty="0" smtClean="0">
              <a:ea typeface="ＭＳ Ｐゴシック" pitchFamily="34" charset="-128"/>
              <a:cs typeface="Courier New" pitchFamily="49" charset="0"/>
            </a:endParaRPr>
          </a:p>
          <a:p>
            <a:pPr marL="0" indent="0">
              <a:spcBef>
                <a:spcPct val="0"/>
              </a:spcBef>
              <a:buNone/>
            </a:pPr>
            <a:endParaRPr lang="en-US" altLang="zh-CN" sz="2000" dirty="0" smtClean="0">
              <a:ea typeface="ＭＳ Ｐゴシック" pitchFamily="34" charset="-128"/>
              <a:cs typeface="Courier New" pitchFamily="49" charset="0"/>
            </a:endParaRPr>
          </a:p>
          <a:p>
            <a:pPr marL="0" indent="0">
              <a:spcBef>
                <a:spcPct val="0"/>
              </a:spcBef>
              <a:buNone/>
            </a:pPr>
            <a:endParaRPr lang="en-US" altLang="zh-CN" sz="2000" dirty="0" smtClean="0">
              <a:ea typeface="ＭＳ Ｐゴシック" pitchFamily="34" charset="-128"/>
              <a:cs typeface="Courier New" pitchFamily="49" charset="0"/>
            </a:endParaRPr>
          </a:p>
          <a:p>
            <a:pPr marL="0" indent="0">
              <a:spcBef>
                <a:spcPct val="0"/>
              </a:spcBef>
              <a:buNone/>
            </a:pPr>
            <a:endParaRPr lang="en-US" altLang="zh-CN" sz="2000" dirty="0" smtClean="0">
              <a:ea typeface="ＭＳ Ｐゴシック" pitchFamily="34" charset="-128"/>
              <a:cs typeface="Courier New" pitchFamily="49" charset="0"/>
            </a:endParaRPr>
          </a:p>
          <a:p>
            <a:pPr marL="0" indent="0">
              <a:spcBef>
                <a:spcPct val="0"/>
              </a:spcBef>
              <a:buNone/>
            </a:pPr>
            <a:endParaRPr lang="en-US" altLang="zh-CN" sz="2000" dirty="0" smtClean="0">
              <a:ea typeface="ＭＳ Ｐゴシック" pitchFamily="34" charset="-128"/>
              <a:cs typeface="Courier New" pitchFamily="49" charset="0"/>
            </a:endParaRPr>
          </a:p>
          <a:p>
            <a:pPr marL="0" indent="0">
              <a:spcBef>
                <a:spcPct val="0"/>
              </a:spcBef>
              <a:buNone/>
            </a:pPr>
            <a:endParaRPr lang="en-US" altLang="zh-CN" sz="2000" dirty="0" smtClean="0">
              <a:ea typeface="ＭＳ Ｐゴシック" pitchFamily="34" charset="-128"/>
              <a:cs typeface="Courier New" pitchFamily="49" charset="0"/>
            </a:endParaRPr>
          </a:p>
          <a:p>
            <a:pPr marL="0" indent="0">
              <a:spcBef>
                <a:spcPct val="0"/>
              </a:spcBef>
              <a:buNone/>
            </a:pPr>
            <a:endParaRPr lang="en-US" altLang="zh-CN" sz="2000" dirty="0" smtClean="0">
              <a:ea typeface="ＭＳ Ｐゴシック" pitchFamily="34" charset="-128"/>
              <a:cs typeface="Courier New" pitchFamily="49" charset="0"/>
            </a:endParaRPr>
          </a:p>
          <a:p>
            <a:pPr marL="0" indent="0">
              <a:spcBef>
                <a:spcPct val="0"/>
              </a:spcBef>
              <a:buNone/>
            </a:pPr>
            <a:endParaRPr lang="en-US" altLang="zh-CN" sz="2000" dirty="0" smtClean="0">
              <a:ea typeface="ＭＳ Ｐゴシック" pitchFamily="34" charset="-128"/>
              <a:cs typeface="Courier New" pitchFamily="49" charset="0"/>
            </a:endParaRPr>
          </a:p>
          <a:p>
            <a:pPr marL="0" indent="0">
              <a:spcBef>
                <a:spcPct val="0"/>
              </a:spcBef>
              <a:buNone/>
            </a:pPr>
            <a:r>
              <a:rPr lang="en-US" altLang="zh-CN" sz="2000" dirty="0" smtClean="0">
                <a:ea typeface="ＭＳ Ｐゴシック" pitchFamily="34" charset="-128"/>
                <a:cs typeface="Courier New" pitchFamily="49" charset="0"/>
              </a:rPr>
              <a:t>Array Notation version:</a:t>
            </a:r>
          </a:p>
          <a:p>
            <a:pPr marL="0" indent="0">
              <a:spcBef>
                <a:spcPct val="0"/>
              </a:spcBef>
              <a:buNone/>
            </a:pPr>
            <a:endParaRPr lang="en-US" altLang="zh-CN" sz="2000" dirty="0">
              <a:ea typeface="ＭＳ Ｐゴシック" pitchFamily="34" charset="-128"/>
              <a:cs typeface="Courier New" pitchFamily="49" charset="0"/>
            </a:endParaRPr>
          </a:p>
          <a:p>
            <a:pPr marL="0" indent="0">
              <a:buNone/>
            </a:pPr>
            <a:endParaRPr lang="en-US" sz="2000" dirty="0" smtClean="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117</a:t>
            </a:fld>
            <a:endParaRPr lang="en-US"/>
          </a:p>
        </p:txBody>
      </p:sp>
      <p:sp>
        <p:nvSpPr>
          <p:cNvPr id="6" name="TextBox 5"/>
          <p:cNvSpPr txBox="1"/>
          <p:nvPr/>
        </p:nvSpPr>
        <p:spPr>
          <a:xfrm>
            <a:off x="777464" y="4602480"/>
            <a:ext cx="6461536" cy="1254125"/>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400" dirty="0" smtClean="0">
                <a:latin typeface="+mn-lt"/>
                <a:ea typeface="宋体" charset="-122"/>
                <a:cs typeface="Courier New" pitchFamily="49" charset="0"/>
              </a:rPr>
              <a:t>float </a:t>
            </a:r>
            <a:r>
              <a:rPr lang="en-US" altLang="zh-CN" sz="1400" dirty="0" err="1" smtClean="0">
                <a:latin typeface="+mn-lt"/>
                <a:ea typeface="宋体" charset="-122"/>
                <a:cs typeface="Courier New" pitchFamily="49" charset="0"/>
              </a:rPr>
              <a:t>dot_product</a:t>
            </a:r>
            <a:r>
              <a:rPr lang="en-US" altLang="zh-CN" sz="1400" dirty="0" smtClean="0">
                <a:latin typeface="+mn-lt"/>
                <a:ea typeface="宋体" charset="-122"/>
                <a:cs typeface="Courier New" pitchFamily="49" charset="0"/>
              </a:rPr>
              <a:t>(unsigned </a:t>
            </a:r>
            <a:r>
              <a:rPr lang="en-US" altLang="zh-CN" sz="1400" dirty="0" err="1" smtClean="0">
                <a:latin typeface="+mn-lt"/>
                <a:ea typeface="宋体" charset="-122"/>
                <a:cs typeface="Courier New" pitchFamily="49" charset="0"/>
              </a:rPr>
              <a:t>int</a:t>
            </a:r>
            <a:r>
              <a:rPr lang="en-US" altLang="zh-CN" sz="1400" dirty="0" smtClean="0">
                <a:latin typeface="+mn-lt"/>
                <a:ea typeface="宋体" charset="-122"/>
                <a:cs typeface="Courier New" pitchFamily="49" charset="0"/>
              </a:rPr>
              <a:t> size, float A[size], float B[size])</a:t>
            </a:r>
          </a:p>
          <a:p>
            <a:pPr algn="l"/>
            <a:r>
              <a:rPr lang="en-US" altLang="zh-CN" sz="1400" dirty="0" smtClean="0">
                <a:latin typeface="+mn-lt"/>
                <a:ea typeface="宋体" charset="-122"/>
                <a:cs typeface="Courier New" pitchFamily="49" charset="0"/>
              </a:rPr>
              <a:t>{</a:t>
            </a:r>
          </a:p>
          <a:p>
            <a:pPr algn="l"/>
            <a:r>
              <a:rPr lang="en-US" altLang="zh-CN" sz="1400" dirty="0" smtClean="0">
                <a:latin typeface="+mn-lt"/>
                <a:ea typeface="宋体" charset="-122"/>
                <a:cs typeface="Courier New" pitchFamily="49" charset="0"/>
              </a:rPr>
              <a:t>    return __</a:t>
            </a:r>
            <a:r>
              <a:rPr lang="en-US" altLang="zh-CN" sz="1400" dirty="0" err="1" smtClean="0">
                <a:latin typeface="+mn-lt"/>
                <a:ea typeface="宋体" charset="-122"/>
                <a:cs typeface="Courier New" pitchFamily="49" charset="0"/>
              </a:rPr>
              <a:t>sec_reduce_add</a:t>
            </a:r>
            <a:r>
              <a:rPr lang="en-US" altLang="zh-CN" sz="1400" dirty="0" smtClean="0">
                <a:latin typeface="+mn-lt"/>
                <a:ea typeface="宋体" charset="-122"/>
                <a:cs typeface="Courier New" pitchFamily="49" charset="0"/>
              </a:rPr>
              <a:t>(A[:] * B[:]);</a:t>
            </a:r>
          </a:p>
          <a:p>
            <a:pPr algn="l"/>
            <a:r>
              <a:rPr lang="en-US" altLang="zh-CN" sz="1400" dirty="0" smtClean="0">
                <a:latin typeface="+mn-lt"/>
                <a:ea typeface="宋体" charset="-122"/>
                <a:cs typeface="Courier New" pitchFamily="49" charset="0"/>
              </a:rPr>
              <a:t>	// A[:] can also be written as A[0:size]</a:t>
            </a:r>
          </a:p>
          <a:p>
            <a:pPr algn="l"/>
            <a:r>
              <a:rPr lang="en-US" altLang="zh-CN" sz="1400" dirty="0" smtClean="0">
                <a:latin typeface="+mn-lt"/>
                <a:ea typeface="宋体" charset="-122"/>
                <a:cs typeface="Courier New" pitchFamily="49" charset="0"/>
              </a:rPr>
              <a:t>}</a:t>
            </a:r>
          </a:p>
        </p:txBody>
      </p:sp>
      <p:sp>
        <p:nvSpPr>
          <p:cNvPr id="7" name="TextBox 6"/>
          <p:cNvSpPr txBox="1"/>
          <p:nvPr/>
        </p:nvSpPr>
        <p:spPr>
          <a:xfrm>
            <a:off x="777463" y="1767840"/>
            <a:ext cx="6461537" cy="208788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400" dirty="0" smtClean="0">
                <a:latin typeface="+mn-lt"/>
                <a:ea typeface="宋体" charset="-122"/>
                <a:cs typeface="Courier New" pitchFamily="49" charset="0"/>
              </a:rPr>
              <a:t>float </a:t>
            </a:r>
            <a:r>
              <a:rPr lang="en-US" altLang="zh-CN" sz="1400" dirty="0" err="1" smtClean="0">
                <a:latin typeface="+mn-lt"/>
                <a:ea typeface="宋体" charset="-122"/>
                <a:cs typeface="Courier New" pitchFamily="49" charset="0"/>
              </a:rPr>
              <a:t>dot_product</a:t>
            </a:r>
            <a:r>
              <a:rPr lang="en-US" altLang="zh-CN" sz="1400" dirty="0" smtClean="0">
                <a:latin typeface="+mn-lt"/>
                <a:ea typeface="宋体" charset="-122"/>
                <a:cs typeface="Courier New" pitchFamily="49" charset="0"/>
              </a:rPr>
              <a:t>(unsigned </a:t>
            </a:r>
            <a:r>
              <a:rPr lang="en-US" altLang="zh-CN" sz="1400" dirty="0" err="1" smtClean="0">
                <a:latin typeface="+mn-lt"/>
                <a:ea typeface="宋体" charset="-122"/>
                <a:cs typeface="Courier New" pitchFamily="49" charset="0"/>
              </a:rPr>
              <a:t>int</a:t>
            </a:r>
            <a:r>
              <a:rPr lang="en-US" altLang="zh-CN" sz="1400" dirty="0" smtClean="0">
                <a:latin typeface="+mn-lt"/>
                <a:ea typeface="宋体" charset="-122"/>
                <a:cs typeface="Courier New" pitchFamily="49" charset="0"/>
              </a:rPr>
              <a:t> size, float A[size], float B[size])</a:t>
            </a:r>
          </a:p>
          <a:p>
            <a:pPr algn="l"/>
            <a:r>
              <a:rPr lang="en-US" altLang="zh-CN" sz="1400" dirty="0" smtClean="0">
                <a:latin typeface="+mn-lt"/>
                <a:ea typeface="宋体" charset="-122"/>
                <a:cs typeface="Courier New" pitchFamily="49" charset="0"/>
              </a:rPr>
              <a:t>{</a:t>
            </a:r>
          </a:p>
          <a:p>
            <a:pPr algn="l"/>
            <a:r>
              <a:rPr lang="en-US" altLang="zh-CN" sz="1400" dirty="0" smtClean="0">
                <a:latin typeface="+mn-lt"/>
                <a:ea typeface="宋体" charset="-122"/>
                <a:cs typeface="Courier New" pitchFamily="49" charset="0"/>
              </a:rPr>
              <a:t>    </a:t>
            </a:r>
            <a:r>
              <a:rPr lang="en-US" altLang="zh-CN" sz="1400" dirty="0" err="1" smtClean="0">
                <a:latin typeface="+mn-lt"/>
                <a:ea typeface="宋体" charset="-122"/>
                <a:cs typeface="Courier New" pitchFamily="49" charset="0"/>
              </a:rPr>
              <a:t>int</a:t>
            </a:r>
            <a:r>
              <a:rPr lang="en-US" altLang="zh-CN" sz="1400" dirty="0" smtClean="0">
                <a:latin typeface="+mn-lt"/>
                <a:ea typeface="宋体" charset="-122"/>
                <a:cs typeface="Courier New" pitchFamily="49" charset="0"/>
              </a:rPr>
              <a:t> </a:t>
            </a:r>
            <a:r>
              <a:rPr lang="en-US" altLang="zh-CN" sz="1400" dirty="0" err="1" smtClean="0">
                <a:latin typeface="+mn-lt"/>
                <a:ea typeface="宋体" charset="-122"/>
                <a:cs typeface="Courier New" pitchFamily="49" charset="0"/>
              </a:rPr>
              <a:t>i</a:t>
            </a:r>
            <a:r>
              <a:rPr lang="en-US" altLang="zh-CN" sz="1400" dirty="0" smtClean="0">
                <a:latin typeface="+mn-lt"/>
                <a:ea typeface="宋体" charset="-122"/>
                <a:cs typeface="Courier New" pitchFamily="49" charset="0"/>
              </a:rPr>
              <a:t>;</a:t>
            </a:r>
          </a:p>
          <a:p>
            <a:pPr algn="l"/>
            <a:r>
              <a:rPr lang="en-US" altLang="zh-CN" sz="1400" dirty="0" smtClean="0">
                <a:latin typeface="+mn-lt"/>
                <a:ea typeface="宋体" charset="-122"/>
                <a:cs typeface="Courier New" pitchFamily="49" charset="0"/>
              </a:rPr>
              <a:t>    float </a:t>
            </a:r>
            <a:r>
              <a:rPr lang="en-US" altLang="zh-CN" sz="1400" dirty="0" err="1" smtClean="0">
                <a:latin typeface="+mn-lt"/>
                <a:ea typeface="宋体" charset="-122"/>
                <a:cs typeface="Courier New" pitchFamily="49" charset="0"/>
              </a:rPr>
              <a:t>dp</a:t>
            </a:r>
            <a:r>
              <a:rPr lang="en-US" altLang="zh-CN" sz="1400" dirty="0" smtClean="0">
                <a:latin typeface="+mn-lt"/>
                <a:ea typeface="宋体" charset="-122"/>
                <a:cs typeface="Courier New" pitchFamily="49" charset="0"/>
              </a:rPr>
              <a:t> = 0.0f;</a:t>
            </a:r>
          </a:p>
          <a:p>
            <a:pPr algn="l"/>
            <a:r>
              <a:rPr lang="en-US" altLang="zh-CN" sz="1400" dirty="0" smtClean="0">
                <a:latin typeface="+mn-lt"/>
                <a:ea typeface="宋体" charset="-122"/>
                <a:cs typeface="Courier New" pitchFamily="49" charset="0"/>
              </a:rPr>
              <a:t>    for (</a:t>
            </a:r>
            <a:r>
              <a:rPr lang="en-US" altLang="zh-CN" sz="1400" dirty="0" err="1" smtClean="0">
                <a:latin typeface="+mn-lt"/>
                <a:ea typeface="宋体" charset="-122"/>
                <a:cs typeface="Courier New" pitchFamily="49" charset="0"/>
              </a:rPr>
              <a:t>i</a:t>
            </a:r>
            <a:r>
              <a:rPr lang="en-US" altLang="zh-CN" sz="1400" dirty="0" smtClean="0">
                <a:latin typeface="+mn-lt"/>
                <a:ea typeface="宋体" charset="-122"/>
                <a:cs typeface="Courier New" pitchFamily="49" charset="0"/>
              </a:rPr>
              <a:t>=0; </a:t>
            </a:r>
            <a:r>
              <a:rPr lang="en-US" altLang="zh-CN" sz="1400" dirty="0" err="1" smtClean="0">
                <a:latin typeface="+mn-lt"/>
                <a:ea typeface="宋体" charset="-122"/>
                <a:cs typeface="Courier New" pitchFamily="49" charset="0"/>
              </a:rPr>
              <a:t>i</a:t>
            </a:r>
            <a:r>
              <a:rPr lang="en-US" altLang="zh-CN" sz="1400" dirty="0" smtClean="0">
                <a:latin typeface="+mn-lt"/>
                <a:ea typeface="宋体" charset="-122"/>
                <a:cs typeface="Courier New" pitchFamily="49" charset="0"/>
              </a:rPr>
              <a:t>&lt;size; </a:t>
            </a:r>
            <a:r>
              <a:rPr lang="en-US" altLang="zh-CN" sz="1400" dirty="0" err="1" smtClean="0">
                <a:latin typeface="+mn-lt"/>
                <a:ea typeface="宋体" charset="-122"/>
                <a:cs typeface="Courier New" pitchFamily="49" charset="0"/>
              </a:rPr>
              <a:t>i</a:t>
            </a:r>
            <a:r>
              <a:rPr lang="en-US" altLang="zh-CN" sz="1400" dirty="0" smtClean="0">
                <a:latin typeface="+mn-lt"/>
                <a:ea typeface="宋体" charset="-122"/>
                <a:cs typeface="Courier New" pitchFamily="49" charset="0"/>
              </a:rPr>
              <a:t>++) {</a:t>
            </a:r>
          </a:p>
          <a:p>
            <a:pPr algn="l"/>
            <a:r>
              <a:rPr lang="en-US" altLang="zh-CN" sz="1400" dirty="0" smtClean="0">
                <a:latin typeface="+mn-lt"/>
                <a:ea typeface="宋体" charset="-122"/>
                <a:cs typeface="Courier New" pitchFamily="49" charset="0"/>
              </a:rPr>
              <a:t>         </a:t>
            </a:r>
            <a:r>
              <a:rPr lang="en-US" altLang="zh-CN" sz="1400" dirty="0" err="1" smtClean="0">
                <a:latin typeface="+mn-lt"/>
                <a:ea typeface="宋体" charset="-122"/>
                <a:cs typeface="Courier New" pitchFamily="49" charset="0"/>
              </a:rPr>
              <a:t>dp</a:t>
            </a:r>
            <a:r>
              <a:rPr lang="en-US" altLang="zh-CN" sz="1400" dirty="0" smtClean="0">
                <a:latin typeface="+mn-lt"/>
                <a:ea typeface="宋体" charset="-122"/>
                <a:cs typeface="Courier New" pitchFamily="49" charset="0"/>
              </a:rPr>
              <a:t> += A[</a:t>
            </a:r>
            <a:r>
              <a:rPr lang="en-US" altLang="zh-CN" sz="1400" dirty="0" err="1" smtClean="0">
                <a:latin typeface="+mn-lt"/>
                <a:ea typeface="宋体" charset="-122"/>
                <a:cs typeface="Courier New" pitchFamily="49" charset="0"/>
              </a:rPr>
              <a:t>i</a:t>
            </a:r>
            <a:r>
              <a:rPr lang="en-US" altLang="zh-CN" sz="1400" dirty="0" smtClean="0">
                <a:latin typeface="+mn-lt"/>
                <a:ea typeface="宋体" charset="-122"/>
                <a:cs typeface="Courier New" pitchFamily="49" charset="0"/>
              </a:rPr>
              <a:t>] * B[</a:t>
            </a:r>
            <a:r>
              <a:rPr lang="en-US" altLang="zh-CN" sz="1400" dirty="0" err="1" smtClean="0">
                <a:latin typeface="+mn-lt"/>
                <a:ea typeface="宋体" charset="-122"/>
                <a:cs typeface="Courier New" pitchFamily="49" charset="0"/>
              </a:rPr>
              <a:t>i</a:t>
            </a:r>
            <a:r>
              <a:rPr lang="en-US" altLang="zh-CN" sz="1400" dirty="0" smtClean="0">
                <a:latin typeface="+mn-lt"/>
                <a:ea typeface="宋体" charset="-122"/>
                <a:cs typeface="Courier New" pitchFamily="49" charset="0"/>
              </a:rPr>
              <a:t>];</a:t>
            </a:r>
          </a:p>
          <a:p>
            <a:pPr algn="l"/>
            <a:r>
              <a:rPr lang="en-US" altLang="zh-CN" sz="1400" dirty="0" smtClean="0">
                <a:latin typeface="+mn-lt"/>
                <a:ea typeface="宋体" charset="-122"/>
                <a:cs typeface="Courier New" pitchFamily="49" charset="0"/>
              </a:rPr>
              <a:t>    }</a:t>
            </a:r>
          </a:p>
          <a:p>
            <a:pPr algn="l"/>
            <a:r>
              <a:rPr lang="en-US" altLang="zh-CN" sz="1400" dirty="0" smtClean="0">
                <a:latin typeface="+mn-lt"/>
                <a:ea typeface="宋体" charset="-122"/>
                <a:cs typeface="Courier New" pitchFamily="49" charset="0"/>
              </a:rPr>
              <a:t>    return </a:t>
            </a:r>
            <a:r>
              <a:rPr lang="en-US" altLang="zh-CN" sz="1400" dirty="0" err="1" smtClean="0">
                <a:latin typeface="+mn-lt"/>
                <a:ea typeface="宋体" charset="-122"/>
                <a:cs typeface="Courier New" pitchFamily="49" charset="0"/>
              </a:rPr>
              <a:t>dp</a:t>
            </a:r>
            <a:r>
              <a:rPr lang="en-US" altLang="zh-CN" sz="1400" dirty="0" smtClean="0">
                <a:latin typeface="+mn-lt"/>
                <a:ea typeface="宋体" charset="-122"/>
                <a:cs typeface="Courier New" pitchFamily="49" charset="0"/>
              </a:rPr>
              <a:t>;</a:t>
            </a:r>
          </a:p>
          <a:p>
            <a:pPr algn="l"/>
            <a:r>
              <a:rPr lang="en-US" altLang="zh-CN" sz="1400" dirty="0" smtClean="0">
                <a:latin typeface="+mn-lt"/>
                <a:ea typeface="宋体" charset="-122"/>
                <a:cs typeface="Courier New" pitchFamily="49" charset="0"/>
              </a:rPr>
              <a:t>}</a:t>
            </a:r>
            <a:endParaRPr lang="en-US" altLang="zh-CN" sz="1400" dirty="0">
              <a:latin typeface="+mn-lt"/>
              <a:ea typeface="宋体" charset="-122"/>
              <a:cs typeface="Courier New" pitchFamily="49" charset="0"/>
            </a:endParaRPr>
          </a:p>
        </p:txBody>
      </p:sp>
    </p:spTree>
    <p:extLst>
      <p:ext uri="{BB962C8B-B14F-4D97-AF65-F5344CB8AC3E}">
        <p14:creationId xmlns:p14="http://schemas.microsoft.com/office/powerpoint/2010/main" val="899926241"/>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4"/>
          <p:cNvSpPr>
            <a:spLocks noGrp="1"/>
          </p:cNvSpPr>
          <p:nvPr>
            <p:ph idx="1"/>
          </p:nvPr>
        </p:nvSpPr>
        <p:spPr bwMode="auto">
          <a:xfrm>
            <a:off x="457200" y="849313"/>
            <a:ext cx="8235950" cy="52403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zh-CN" sz="1600" b="1" dirty="0" smtClean="0">
                <a:cs typeface="Courier New" pitchFamily="49" charset="0"/>
              </a:rPr>
              <a:t/>
            </a:r>
            <a:br>
              <a:rPr lang="en-US" altLang="zh-CN" sz="1600" b="1" dirty="0" smtClean="0">
                <a:cs typeface="Courier New" pitchFamily="49" charset="0"/>
              </a:rPr>
            </a:br>
            <a:r>
              <a:rPr lang="en-US" altLang="zh-CN" sz="1600" b="1" dirty="0" smtClean="0">
                <a:cs typeface="Courier New" pitchFamily="49" charset="0"/>
              </a:rPr>
              <a:t/>
            </a:r>
            <a:br>
              <a:rPr lang="en-US" altLang="zh-CN" sz="1600" b="1" dirty="0" smtClean="0">
                <a:cs typeface="Courier New" pitchFamily="49" charset="0"/>
              </a:rPr>
            </a:br>
            <a:r>
              <a:rPr lang="en-US" altLang="zh-CN" sz="1600" b="1" dirty="0" smtClean="0">
                <a:cs typeface="Courier New" pitchFamily="49" charset="0"/>
              </a:rPr>
              <a:t/>
            </a:r>
            <a:br>
              <a:rPr lang="en-US" altLang="zh-CN" sz="1600" b="1" dirty="0" smtClean="0">
                <a:cs typeface="Courier New" pitchFamily="49" charset="0"/>
              </a:rPr>
            </a:br>
            <a:r>
              <a:rPr lang="en-US" altLang="zh-CN" sz="1600" b="1" dirty="0" smtClean="0">
                <a:cs typeface="Courier New" pitchFamily="49" charset="0"/>
              </a:rPr>
              <a:t/>
            </a:r>
            <a:br>
              <a:rPr lang="en-US" altLang="zh-CN" sz="1600" b="1" dirty="0" smtClean="0">
                <a:cs typeface="Courier New" pitchFamily="49" charset="0"/>
              </a:rPr>
            </a:br>
            <a:r>
              <a:rPr lang="en-US" altLang="zh-CN" sz="1600" b="1" dirty="0" smtClean="0">
                <a:cs typeface="Courier New" pitchFamily="49" charset="0"/>
              </a:rPr>
              <a:t>Problem:</a:t>
            </a:r>
          </a:p>
          <a:p>
            <a:pPr marL="0" indent="0"/>
            <a:r>
              <a:rPr lang="en-US" altLang="zh-CN" sz="1600" dirty="0" smtClean="0">
                <a:cs typeface="Courier New" pitchFamily="49" charset="0"/>
              </a:rPr>
              <a:t>The compiler cannot vectorize the loop, even though the arrays </a:t>
            </a:r>
            <a:r>
              <a:rPr lang="en-US" altLang="zh-CN" sz="1600" b="1" dirty="0" smtClean="0">
                <a:solidFill>
                  <a:srgbClr val="C00000"/>
                </a:solidFill>
                <a:latin typeface="Courier New" pitchFamily="49" charset="0"/>
                <a:cs typeface="Courier New" pitchFamily="49" charset="0"/>
              </a:rPr>
              <a:t>a</a:t>
            </a:r>
            <a:r>
              <a:rPr lang="en-US" altLang="zh-CN" sz="1600" dirty="0" smtClean="0">
                <a:cs typeface="Courier New" pitchFamily="49" charset="0"/>
              </a:rPr>
              <a:t> and </a:t>
            </a:r>
            <a:r>
              <a:rPr lang="en-US" altLang="zh-CN" sz="1600" b="1" dirty="0" smtClean="0">
                <a:solidFill>
                  <a:srgbClr val="C00000"/>
                </a:solidFill>
                <a:latin typeface="Courier New" pitchFamily="49" charset="0"/>
                <a:cs typeface="Courier New" pitchFamily="49" charset="0"/>
              </a:rPr>
              <a:t>b</a:t>
            </a:r>
            <a:r>
              <a:rPr lang="en-US" altLang="zh-CN" sz="1600" dirty="0" smtClean="0">
                <a:cs typeface="Courier New" pitchFamily="49" charset="0"/>
              </a:rPr>
              <a:t> won’t overlap (keyword </a:t>
            </a:r>
            <a:r>
              <a:rPr lang="en-US" altLang="zh-CN" sz="1600" b="1" dirty="0" smtClean="0">
                <a:solidFill>
                  <a:srgbClr val="FF5C00"/>
                </a:solidFill>
                <a:latin typeface="Courier New" pitchFamily="49" charset="0"/>
                <a:cs typeface="Courier New" pitchFamily="49" charset="0"/>
              </a:rPr>
              <a:t>restrict</a:t>
            </a:r>
            <a:r>
              <a:rPr lang="en-US" altLang="zh-CN" sz="1600" dirty="0" smtClean="0">
                <a:cs typeface="Courier New" pitchFamily="49" charset="0"/>
              </a:rPr>
              <a:t>).</a:t>
            </a:r>
          </a:p>
          <a:p>
            <a:pPr marL="0" indent="0"/>
            <a:r>
              <a:rPr lang="en-US" altLang="zh-CN" sz="1600" dirty="0" smtClean="0">
                <a:cs typeface="Courier New" pitchFamily="49" charset="0"/>
              </a:rPr>
              <a:t>Also multi-versioning won’t help because of complexity of the offsets (</a:t>
            </a:r>
            <a:r>
              <a:rPr lang="en-US" altLang="zh-CN" sz="1600" b="1" dirty="0" smtClean="0">
                <a:solidFill>
                  <a:srgbClr val="FF5C00"/>
                </a:solidFill>
                <a:latin typeface="Courier New" pitchFamily="49" charset="0"/>
                <a:cs typeface="Courier New" pitchFamily="49" charset="0"/>
              </a:rPr>
              <a:t>off[]</a:t>
            </a:r>
            <a:r>
              <a:rPr lang="en-US" altLang="zh-CN" sz="1600" dirty="0" smtClean="0">
                <a:cs typeface="Courier New" pitchFamily="49" charset="0"/>
              </a:rPr>
              <a:t>).</a:t>
            </a:r>
          </a:p>
          <a:p>
            <a:pPr marL="0" indent="0"/>
            <a:r>
              <a:rPr lang="en-US" altLang="zh-CN" sz="1600" dirty="0" smtClean="0">
                <a:cs typeface="Courier New" pitchFamily="49" charset="0"/>
              </a:rPr>
              <a:t>Using </a:t>
            </a:r>
            <a:r>
              <a:rPr lang="en-US" altLang="zh-CN" sz="1600" b="1" dirty="0" smtClean="0">
                <a:solidFill>
                  <a:srgbClr val="FF5C00"/>
                </a:solidFill>
                <a:latin typeface="Courier New" pitchFamily="49" charset="0"/>
                <a:cs typeface="Courier New" pitchFamily="49" charset="0"/>
              </a:rPr>
              <a:t>#</a:t>
            </a:r>
            <a:r>
              <a:rPr lang="en-US" altLang="zh-CN" sz="1600" b="1" dirty="0" err="1" smtClean="0">
                <a:solidFill>
                  <a:srgbClr val="FF5C00"/>
                </a:solidFill>
                <a:latin typeface="Courier New" pitchFamily="49" charset="0"/>
                <a:cs typeface="Courier New" pitchFamily="49" charset="0"/>
              </a:rPr>
              <a:t>pragma</a:t>
            </a:r>
            <a:r>
              <a:rPr lang="en-US" altLang="zh-CN" sz="1600" b="1" dirty="0" smtClean="0">
                <a:solidFill>
                  <a:srgbClr val="FF5C00"/>
                </a:solidFill>
                <a:latin typeface="Courier New" pitchFamily="49" charset="0"/>
                <a:cs typeface="Courier New" pitchFamily="49" charset="0"/>
              </a:rPr>
              <a:t> </a:t>
            </a:r>
            <a:r>
              <a:rPr lang="en-US" altLang="zh-CN" sz="1600" b="1" dirty="0" err="1" smtClean="0">
                <a:solidFill>
                  <a:srgbClr val="FF5C00"/>
                </a:solidFill>
                <a:latin typeface="Courier New" pitchFamily="49" charset="0"/>
                <a:cs typeface="Courier New" pitchFamily="49" charset="0"/>
              </a:rPr>
              <a:t>ivdep</a:t>
            </a:r>
            <a:r>
              <a:rPr lang="en-US" altLang="zh-CN" sz="1600" dirty="0" smtClean="0">
                <a:solidFill>
                  <a:srgbClr val="FF5C00"/>
                </a:solidFill>
                <a:cs typeface="Courier New" pitchFamily="49" charset="0"/>
              </a:rPr>
              <a:t> </a:t>
            </a:r>
            <a:r>
              <a:rPr lang="en-US" altLang="zh-CN" sz="1600" dirty="0" smtClean="0">
                <a:cs typeface="Courier New" pitchFamily="49" charset="0"/>
              </a:rPr>
              <a:t>doesn’t work either because compiler regards accesses to </a:t>
            </a:r>
            <a:r>
              <a:rPr lang="en-US" altLang="zh-CN" sz="1600" b="1" dirty="0" smtClean="0">
                <a:solidFill>
                  <a:srgbClr val="FF5C00"/>
                </a:solidFill>
                <a:latin typeface="Courier New" pitchFamily="49" charset="0"/>
                <a:cs typeface="Courier New" pitchFamily="49" charset="0"/>
              </a:rPr>
              <a:t>off[]</a:t>
            </a:r>
            <a:r>
              <a:rPr lang="en-US" altLang="zh-CN" sz="1600" dirty="0" smtClean="0">
                <a:solidFill>
                  <a:srgbClr val="FF5C00"/>
                </a:solidFill>
                <a:cs typeface="Courier New" pitchFamily="49" charset="0"/>
              </a:rPr>
              <a:t> </a:t>
            </a:r>
            <a:r>
              <a:rPr lang="en-US" altLang="zh-CN" sz="1600" dirty="0" smtClean="0">
                <a:cs typeface="Courier New" pitchFamily="49" charset="0"/>
              </a:rPr>
              <a:t>as inefficient here; also it’s dangerous, e.g.:</a:t>
            </a:r>
            <a:br>
              <a:rPr lang="en-US" altLang="zh-CN" sz="1600" dirty="0" smtClean="0">
                <a:cs typeface="Courier New" pitchFamily="49" charset="0"/>
              </a:rPr>
            </a:br>
            <a:r>
              <a:rPr lang="en-US" altLang="zh-CN" sz="1600" dirty="0" smtClean="0">
                <a:cs typeface="Courier New" pitchFamily="49" charset="0"/>
              </a:rPr>
              <a:t>On AVX the compiler might use a vector length of 8. If any of the offsets is below that there’s a dependency within at least one vector operation!</a:t>
            </a:r>
          </a:p>
          <a:p>
            <a:pPr marL="0" indent="0">
              <a:buFontTx/>
              <a:buNone/>
            </a:pPr>
            <a:r>
              <a:rPr lang="en-US" altLang="zh-CN" sz="1600" b="1" dirty="0" smtClean="0">
                <a:cs typeface="Courier New" pitchFamily="49" charset="0"/>
              </a:rPr>
              <a:t>Solution: </a:t>
            </a:r>
            <a:r>
              <a:rPr lang="en-US" altLang="zh-CN" sz="1600" dirty="0" smtClean="0">
                <a:cs typeface="Courier New" pitchFamily="49" charset="0"/>
              </a:rPr>
              <a:t>If, for example, offsets are at least 4 elements, vectorization is still possible as vector length can be controlled via </a:t>
            </a:r>
            <a:r>
              <a:rPr lang="en-US" altLang="zh-CN" sz="1600" b="1" dirty="0" smtClean="0">
                <a:solidFill>
                  <a:srgbClr val="FF5C00"/>
                </a:solidFill>
                <a:latin typeface="Courier New" pitchFamily="49" charset="0"/>
                <a:cs typeface="Courier New" pitchFamily="49" charset="0"/>
              </a:rPr>
              <a:t>#</a:t>
            </a:r>
            <a:r>
              <a:rPr lang="en-US" altLang="zh-CN" sz="1600" b="1" dirty="0" err="1" smtClean="0">
                <a:solidFill>
                  <a:srgbClr val="FF5C00"/>
                </a:solidFill>
                <a:latin typeface="Courier New" pitchFamily="49" charset="0"/>
                <a:cs typeface="Courier New" pitchFamily="49" charset="0"/>
              </a:rPr>
              <a:t>pragma</a:t>
            </a:r>
            <a:r>
              <a:rPr lang="en-US" altLang="zh-CN" sz="1600" b="1" dirty="0" smtClean="0">
                <a:solidFill>
                  <a:srgbClr val="FF5C00"/>
                </a:solidFill>
                <a:latin typeface="Courier New" pitchFamily="49" charset="0"/>
                <a:cs typeface="Courier New" pitchFamily="49" charset="0"/>
              </a:rPr>
              <a:t> </a:t>
            </a:r>
            <a:r>
              <a:rPr lang="en-US" altLang="zh-CN" sz="1600" b="1" dirty="0" err="1" smtClean="0">
                <a:solidFill>
                  <a:srgbClr val="FF5C00"/>
                </a:solidFill>
                <a:latin typeface="Courier New" pitchFamily="49" charset="0"/>
                <a:cs typeface="Courier New" pitchFamily="49" charset="0"/>
              </a:rPr>
              <a:t>simd</a:t>
            </a:r>
            <a:r>
              <a:rPr lang="en-US" altLang="zh-CN" sz="1600" dirty="0" smtClean="0">
                <a:cs typeface="Courier New" pitchFamily="49" charset="0"/>
              </a:rPr>
              <a:t>:</a:t>
            </a:r>
          </a:p>
        </p:txBody>
      </p:sp>
      <p:sp>
        <p:nvSpPr>
          <p:cNvPr id="54275"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solidFill>
                  <a:srgbClr val="FF5C00"/>
                </a:solidFill>
                <a:latin typeface="Courier New" pitchFamily="49" charset="0"/>
                <a:cs typeface="Courier New" pitchFamily="49" charset="0"/>
              </a:rPr>
              <a:t>#</a:t>
            </a:r>
            <a:r>
              <a:rPr lang="en-US" altLang="zh-CN" dirty="0" err="1" smtClean="0">
                <a:solidFill>
                  <a:srgbClr val="FF5C00"/>
                </a:solidFill>
                <a:latin typeface="Courier New" pitchFamily="49" charset="0"/>
                <a:cs typeface="Courier New" pitchFamily="49" charset="0"/>
              </a:rPr>
              <a:t>pragma</a:t>
            </a:r>
            <a:r>
              <a:rPr lang="en-US" altLang="zh-CN" dirty="0" smtClean="0">
                <a:solidFill>
                  <a:srgbClr val="FF5C00"/>
                </a:solidFill>
                <a:latin typeface="Courier New" pitchFamily="49" charset="0"/>
                <a:cs typeface="Courier New" pitchFamily="49" charset="0"/>
              </a:rPr>
              <a:t> </a:t>
            </a:r>
            <a:r>
              <a:rPr lang="en-US" altLang="zh-CN" dirty="0" err="1" smtClean="0">
                <a:solidFill>
                  <a:srgbClr val="FF5C00"/>
                </a:solidFill>
                <a:latin typeface="Courier New" pitchFamily="49" charset="0"/>
                <a:cs typeface="Courier New" pitchFamily="49" charset="0"/>
              </a:rPr>
              <a:t>simd</a:t>
            </a:r>
            <a:r>
              <a:rPr lang="en-US" altLang="zh-CN" dirty="0" smtClean="0">
                <a:solidFill>
                  <a:srgbClr val="FF5C00"/>
                </a:solidFill>
              </a:rPr>
              <a:t> </a:t>
            </a:r>
            <a:r>
              <a:rPr lang="en-US" altLang="zh-CN" dirty="0" smtClean="0"/>
              <a:t>Example for C/C++</a:t>
            </a:r>
          </a:p>
        </p:txBody>
      </p:sp>
      <p:sp>
        <p:nvSpPr>
          <p:cNvPr id="4" name="Text Box 73"/>
          <p:cNvSpPr txBox="1">
            <a:spLocks noChangeArrowheads="1"/>
          </p:cNvSpPr>
          <p:nvPr/>
        </p:nvSpPr>
        <p:spPr bwMode="auto">
          <a:xfrm>
            <a:off x="371475" y="865188"/>
            <a:ext cx="8429625" cy="954087"/>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a:latin typeface="Courier New" pitchFamily="49" charset="0"/>
                <a:cs typeface="Courier New" pitchFamily="49" charset="0"/>
              </a:rPr>
              <a:t>void foo(float </a:t>
            </a:r>
            <a:r>
              <a:rPr lang="en-US" sz="1400" b="1" dirty="0" smtClean="0">
                <a:latin typeface="Courier New" pitchFamily="49" charset="0"/>
                <a:cs typeface="Courier New" pitchFamily="49" charset="0"/>
              </a:rPr>
              <a:t>*restrict </a:t>
            </a:r>
            <a:r>
              <a:rPr lang="en-US" sz="1400" b="1" dirty="0">
                <a:latin typeface="Courier New" pitchFamily="49" charset="0"/>
                <a:cs typeface="Courier New" pitchFamily="49" charset="0"/>
              </a:rPr>
              <a:t>a, float </a:t>
            </a:r>
            <a:r>
              <a:rPr lang="en-US" sz="1400" b="1" dirty="0" smtClean="0">
                <a:latin typeface="Courier New" pitchFamily="49" charset="0"/>
                <a:cs typeface="Courier New" pitchFamily="49" charset="0"/>
              </a:rPr>
              <a:t>*restrict </a:t>
            </a:r>
            <a:r>
              <a:rPr lang="en-US" sz="1400" b="1" dirty="0">
                <a:latin typeface="Courier New" pitchFamily="49" charset="0"/>
                <a:cs typeface="Courier New" pitchFamily="49" charset="0"/>
              </a:rPr>
              <a:t>b,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offmax</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n,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off[n])</a:t>
            </a:r>
          </a:p>
          <a:p>
            <a:pPr algn="l">
              <a:defRPr/>
            </a:pPr>
            <a:r>
              <a:rPr lang="en-US" sz="1400" b="1" dirty="0">
                <a:latin typeface="Courier New" pitchFamily="49" charset="0"/>
                <a:cs typeface="Courier New" pitchFamily="49" charset="0"/>
              </a:rPr>
              <a:t>{</a:t>
            </a:r>
          </a:p>
          <a:p>
            <a:pPr algn="l">
              <a:defRPr/>
            </a:pPr>
            <a:r>
              <a:rPr lang="en-US" sz="1400" b="1" dirty="0" smtClean="0">
                <a:latin typeface="Courier New" pitchFamily="49" charset="0"/>
                <a:cs typeface="Courier New" pitchFamily="49" charset="0"/>
              </a:rPr>
              <a:t>  for(</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k = 0; k &lt; n - </a:t>
            </a:r>
            <a:r>
              <a:rPr lang="en-US" sz="1400" b="1" dirty="0" err="1">
                <a:latin typeface="Courier New" pitchFamily="49" charset="0"/>
                <a:cs typeface="Courier New" pitchFamily="49" charset="0"/>
              </a:rPr>
              <a:t>offmax</a:t>
            </a:r>
            <a:r>
              <a:rPr lang="en-US" sz="1400" b="1" dirty="0">
                <a:latin typeface="Courier New" pitchFamily="49" charset="0"/>
                <a:cs typeface="Courier New" pitchFamily="49" charset="0"/>
              </a:rPr>
              <a:t>; k++) a[k + off[k]] = a[k] * b[k];</a:t>
            </a:r>
          </a:p>
          <a:p>
            <a:pPr algn="l">
              <a:defRPr/>
            </a:pPr>
            <a:r>
              <a:rPr lang="en-US" sz="1400" b="1" dirty="0">
                <a:latin typeface="Courier New" pitchFamily="49" charset="0"/>
                <a:cs typeface="Courier New" pitchFamily="49" charset="0"/>
              </a:rPr>
              <a:t>}</a:t>
            </a:r>
          </a:p>
        </p:txBody>
      </p:sp>
      <p:sp>
        <p:nvSpPr>
          <p:cNvPr id="6" name="Text Box 73"/>
          <p:cNvSpPr txBox="1">
            <a:spLocks noChangeArrowheads="1"/>
          </p:cNvSpPr>
          <p:nvPr/>
        </p:nvSpPr>
        <p:spPr bwMode="auto">
          <a:xfrm>
            <a:off x="371475" y="4835525"/>
            <a:ext cx="8429625" cy="1168400"/>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a:latin typeface="Courier New" pitchFamily="49" charset="0"/>
                <a:cs typeface="Courier New" pitchFamily="49" charset="0"/>
              </a:rPr>
              <a:t>void foo(float </a:t>
            </a:r>
            <a:r>
              <a:rPr lang="en-US" sz="1400" b="1" dirty="0" smtClean="0">
                <a:latin typeface="Courier New" pitchFamily="49" charset="0"/>
                <a:cs typeface="Courier New" pitchFamily="49" charset="0"/>
              </a:rPr>
              <a:t>*restrict </a:t>
            </a:r>
            <a:r>
              <a:rPr lang="en-US" sz="1400" b="1" dirty="0">
                <a:latin typeface="Courier New" pitchFamily="49" charset="0"/>
                <a:cs typeface="Courier New" pitchFamily="49" charset="0"/>
              </a:rPr>
              <a:t>a, float </a:t>
            </a:r>
            <a:r>
              <a:rPr lang="en-US" sz="1400" b="1" dirty="0" smtClean="0">
                <a:latin typeface="Courier New" pitchFamily="49" charset="0"/>
                <a:cs typeface="Courier New" pitchFamily="49" charset="0"/>
              </a:rPr>
              <a:t>*restrict </a:t>
            </a:r>
            <a:r>
              <a:rPr lang="en-US" sz="1400" b="1" dirty="0">
                <a:latin typeface="Courier New" pitchFamily="49" charset="0"/>
                <a:cs typeface="Courier New" pitchFamily="49" charset="0"/>
              </a:rPr>
              <a:t>b,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offmax</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n,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off[n])</a:t>
            </a:r>
          </a:p>
          <a:p>
            <a:pPr algn="l">
              <a:defRPr/>
            </a:pPr>
            <a:r>
              <a:rPr lang="en-US" sz="1400" b="1" dirty="0" smtClean="0">
                <a:latin typeface="Courier New" pitchFamily="49" charset="0"/>
                <a:cs typeface="Courier New" pitchFamily="49" charset="0"/>
              </a:rPr>
              <a:t>{</a:t>
            </a:r>
          </a:p>
          <a:p>
            <a:pPr algn="l">
              <a:defRPr/>
            </a:pPr>
            <a:r>
              <a:rPr lang="en-US" sz="1400" b="1" dirty="0" smtClean="0">
                <a:solidFill>
                  <a:srgbClr val="FF5C00"/>
                </a:solidFill>
                <a:latin typeface="Courier New" pitchFamily="49" charset="0"/>
                <a:cs typeface="Courier New" pitchFamily="49" charset="0"/>
              </a:rPr>
              <a:t>#pragma </a:t>
            </a:r>
            <a:r>
              <a:rPr lang="en-US" sz="1400" b="1" dirty="0" err="1" smtClean="0">
                <a:solidFill>
                  <a:srgbClr val="FF5C00"/>
                </a:solidFill>
                <a:latin typeface="Courier New" pitchFamily="49" charset="0"/>
                <a:cs typeface="Courier New" pitchFamily="49" charset="0"/>
              </a:rPr>
              <a:t>simd</a:t>
            </a:r>
            <a:r>
              <a:rPr lang="en-US" sz="1400" b="1" dirty="0" smtClean="0">
                <a:solidFill>
                  <a:srgbClr val="FF5C00"/>
                </a:solidFill>
                <a:latin typeface="Courier New" pitchFamily="49" charset="0"/>
                <a:cs typeface="Courier New" pitchFamily="49" charset="0"/>
              </a:rPr>
              <a:t> </a:t>
            </a:r>
            <a:r>
              <a:rPr lang="en-US" sz="1400" b="1" dirty="0" err="1" smtClean="0">
                <a:solidFill>
                  <a:srgbClr val="FF5C00"/>
                </a:solidFill>
                <a:latin typeface="Courier New" pitchFamily="49" charset="0"/>
                <a:cs typeface="Courier New" pitchFamily="49" charset="0"/>
              </a:rPr>
              <a:t>vectorlength</a:t>
            </a:r>
            <a:r>
              <a:rPr lang="en-US" sz="1400" b="1" dirty="0" smtClean="0">
                <a:solidFill>
                  <a:srgbClr val="FF5C00"/>
                </a:solidFill>
                <a:latin typeface="Courier New" pitchFamily="49" charset="0"/>
                <a:cs typeface="Courier New" pitchFamily="49" charset="0"/>
              </a:rPr>
              <a:t>(4)</a:t>
            </a:r>
            <a:endParaRPr lang="en-US" sz="1400" b="1" dirty="0">
              <a:solidFill>
                <a:srgbClr val="FF5C00"/>
              </a:solidFill>
              <a:latin typeface="Courier New" pitchFamily="49" charset="0"/>
              <a:cs typeface="Courier New" pitchFamily="49" charset="0"/>
            </a:endParaRPr>
          </a:p>
          <a:p>
            <a:pPr algn="l">
              <a:defRPr/>
            </a:pPr>
            <a:r>
              <a:rPr lang="en-US" sz="1400" b="1" dirty="0" smtClean="0">
                <a:latin typeface="Courier New" pitchFamily="49" charset="0"/>
                <a:cs typeface="Courier New" pitchFamily="49" charset="0"/>
              </a:rPr>
              <a:t>  for(</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k = 0; k &lt; n - </a:t>
            </a:r>
            <a:r>
              <a:rPr lang="en-US" sz="1400" b="1" dirty="0" err="1">
                <a:latin typeface="Courier New" pitchFamily="49" charset="0"/>
                <a:cs typeface="Courier New" pitchFamily="49" charset="0"/>
              </a:rPr>
              <a:t>offmax</a:t>
            </a:r>
            <a:r>
              <a:rPr lang="en-US" sz="1400" b="1" dirty="0">
                <a:latin typeface="Courier New" pitchFamily="49" charset="0"/>
                <a:cs typeface="Courier New" pitchFamily="49" charset="0"/>
              </a:rPr>
              <a:t>; k++) a[k + off[k]] = a[k] * b[k];</a:t>
            </a:r>
          </a:p>
          <a:p>
            <a:pPr algn="l">
              <a:defRPr/>
            </a:pPr>
            <a:r>
              <a:rPr lang="en-US" sz="1400" b="1" dirty="0">
                <a:latin typeface="Courier New" pitchFamily="49" charset="0"/>
                <a:cs typeface="Courier New" pitchFamily="49" charset="0"/>
              </a:rPr>
              <a:t>}</a:t>
            </a:r>
          </a:p>
        </p:txBody>
      </p:sp>
      <p:sp>
        <p:nvSpPr>
          <p:cNvPr id="5427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A65B5ED-24D6-45A5-A07D-46A6BF184071}" type="datetime1">
              <a:rPr lang="en-US" altLang="zh-CN" sz="1000">
                <a:solidFill>
                  <a:schemeClr val="bg1"/>
                </a:solidFill>
              </a:rPr>
              <a:pPr eaLnBrk="1" hangingPunct="1"/>
              <a:t>9/11/2013</a:t>
            </a:fld>
            <a:endParaRPr lang="en-US" altLang="zh-CN" sz="1000">
              <a:solidFill>
                <a:schemeClr val="bg1"/>
              </a:solidFill>
            </a:endParaRPr>
          </a:p>
        </p:txBody>
      </p:sp>
      <p:sp>
        <p:nvSpPr>
          <p:cNvPr id="5427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54F931A-65BB-45E7-8B22-85444B34F380}" type="slidenum">
              <a:rPr lang="en-US" altLang="zh-CN" sz="1000">
                <a:solidFill>
                  <a:schemeClr val="bg1"/>
                </a:solidFill>
              </a:rPr>
              <a:pPr eaLnBrk="1" hangingPunct="1"/>
              <a:t>118</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879475"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dirty="0" smtClean="0"/>
              <a:t>Potential Performance Speedups Per Core</a:t>
            </a:r>
            <a:endParaRPr lang="en-US" altLang="zh-CN" sz="2400" dirty="0" smtClean="0"/>
          </a:p>
        </p:txBody>
      </p:sp>
      <p:sp>
        <p:nvSpPr>
          <p:cNvPr id="2" name="Content Placeholder 1"/>
          <p:cNvSpPr>
            <a:spLocks noGrp="1"/>
          </p:cNvSpPr>
          <p:nvPr>
            <p:ph idx="1"/>
          </p:nvPr>
        </p:nvSpPr>
        <p:spPr>
          <a:xfrm>
            <a:off x="936172" y="1131888"/>
            <a:ext cx="7756978" cy="4957762"/>
          </a:xfrm>
        </p:spPr>
        <p:txBody>
          <a:bodyPr vert="horz" wrap="square" lIns="91440" tIns="45720" rIns="91440" bIns="45720" numCol="1" anchor="t" anchorCtr="0" compatLnSpc="1">
            <a:prstTxWarp prst="textNoShape">
              <a:avLst/>
            </a:prstTxWarp>
          </a:bodyPr>
          <a:lstStyle/>
          <a:p>
            <a:pPr marL="0" indent="0">
              <a:buFontTx/>
              <a:buNone/>
            </a:pPr>
            <a:endParaRPr lang="en-US" dirty="0" smtClean="0"/>
          </a:p>
          <a:p>
            <a:pPr marL="0" indent="0">
              <a:buFontTx/>
              <a:buNone/>
            </a:pPr>
            <a:endParaRPr lang="en-US" dirty="0" smtClean="0"/>
          </a:p>
          <a:p>
            <a:pPr marL="0" indent="0">
              <a:buFontTx/>
              <a:buNone/>
            </a:pPr>
            <a:endParaRPr lang="en-US" dirty="0" smtClean="0"/>
          </a:p>
          <a:p>
            <a:pPr marL="0" indent="0">
              <a:buFontTx/>
              <a:buNone/>
            </a:pPr>
            <a:endParaRPr lang="en-US" dirty="0" smtClean="0"/>
          </a:p>
          <a:p>
            <a:pPr marL="0" indent="0">
              <a:buFontTx/>
              <a:buNone/>
            </a:pPr>
            <a:endParaRPr lang="en-US" dirty="0" smtClean="0"/>
          </a:p>
          <a:p>
            <a:pPr marL="0" indent="0">
              <a:buFontTx/>
              <a:buNone/>
            </a:pPr>
            <a:endParaRPr lang="en-US" altLang="zh-CN" sz="2000" b="1" dirty="0" smtClean="0">
              <a:cs typeface="Courier New" pitchFamily="49" charset="0"/>
            </a:endParaRPr>
          </a:p>
          <a:p>
            <a:pPr marL="0" indent="0">
              <a:buFontTx/>
              <a:buNone/>
            </a:pPr>
            <a:endParaRPr lang="en-US" altLang="zh-CN" sz="2000" b="1" dirty="0" smtClean="0">
              <a:cs typeface="Courier New" pitchFamily="49" charset="0"/>
            </a:endParaRPr>
          </a:p>
          <a:p>
            <a:pPr marL="0" indent="0">
              <a:buFontTx/>
              <a:buNone/>
            </a:pPr>
            <a:endParaRPr lang="en-US" altLang="zh-CN" sz="2000" b="1" dirty="0" smtClean="0">
              <a:cs typeface="Courier New" pitchFamily="49" charset="0"/>
            </a:endParaRPr>
          </a:p>
          <a:p>
            <a:pPr marL="0" indent="0">
              <a:buFontTx/>
              <a:buNone/>
            </a:pPr>
            <a:r>
              <a:rPr lang="en-US" altLang="zh-CN" sz="1800" b="1" dirty="0" smtClean="0">
                <a:cs typeface="Courier New" pitchFamily="49" charset="0"/>
              </a:rPr>
              <a:t>Note: 128, 256, 512 bit vector divided by 64 bit data type yields potential speedups of 2, 4, or 8 times</a:t>
            </a:r>
          </a:p>
          <a:p>
            <a:pPr marL="0" indent="0">
              <a:buFontTx/>
              <a:buNone/>
            </a:pPr>
            <a:endParaRPr lang="en-US" altLang="zh-CN" sz="1800" b="1" dirty="0" smtClean="0">
              <a:cs typeface="Courier New" pitchFamily="49" charset="0"/>
            </a:endParaRPr>
          </a:p>
          <a:p>
            <a:pPr marL="0" indent="0"/>
            <a:r>
              <a:rPr lang="en-US" altLang="zh-CN" sz="1800" dirty="0" smtClean="0">
                <a:cs typeface="Courier New" pitchFamily="49" charset="0"/>
              </a:rPr>
              <a:t>Wider vectors allow for higher potential performance gains</a:t>
            </a:r>
          </a:p>
          <a:p>
            <a:pPr marL="0" indent="0"/>
            <a:r>
              <a:rPr lang="en-US" altLang="zh-CN" sz="1800" dirty="0" smtClean="0">
                <a:cs typeface="Courier New" pitchFamily="49" charset="0"/>
              </a:rPr>
              <a:t>Gains of 4X and 8X within reach using vectorization capability</a:t>
            </a:r>
          </a:p>
          <a:p>
            <a:pPr marL="0" indent="0"/>
            <a:endParaRPr lang="en-US" altLang="zh-CN" sz="2000" dirty="0" smtClean="0">
              <a:cs typeface="Courier New" pitchFamily="49" charset="0"/>
            </a:endParaRPr>
          </a:p>
        </p:txBody>
      </p:sp>
      <p:sp>
        <p:nvSpPr>
          <p:cNvPr id="100" name="Rectangle 80"/>
          <p:cNvSpPr>
            <a:spLocks noChangeArrowheads="1"/>
          </p:cNvSpPr>
          <p:nvPr/>
        </p:nvSpPr>
        <p:spPr bwMode="auto">
          <a:xfrm>
            <a:off x="936172" y="1208315"/>
            <a:ext cx="7812542" cy="2926806"/>
          </a:xfrm>
          <a:prstGeom prst="rect">
            <a:avLst/>
          </a:prstGeom>
          <a:noFill/>
          <a:ln w="38100">
            <a:solidFill>
              <a:schemeClr val="accent4"/>
            </a:solidFill>
            <a:miter lim="800000"/>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GB" altLang="zh-CN">
              <a:ea typeface="宋体" pitchFamily="2" charset="-122"/>
            </a:endParaRPr>
          </a:p>
        </p:txBody>
      </p:sp>
      <p:sp>
        <p:nvSpPr>
          <p:cNvPr id="102" name="Text Box 78"/>
          <p:cNvSpPr txBox="1">
            <a:spLocks noChangeArrowheads="1"/>
          </p:cNvSpPr>
          <p:nvPr/>
        </p:nvSpPr>
        <p:spPr bwMode="auto">
          <a:xfrm>
            <a:off x="6334125" y="3462131"/>
            <a:ext cx="2359025" cy="338554"/>
          </a:xfrm>
          <a:prstGeom prst="rect">
            <a:avLst/>
          </a:prstGeom>
          <a:noFill/>
          <a:ln w="0">
            <a:noFill/>
            <a:miter lim="800000"/>
            <a:headEnd/>
            <a:tailEnd/>
          </a:ln>
          <a:effectLst/>
        </p:spPr>
        <p:txBody>
          <a:bodyPr anchor="ctr">
            <a:spAutoFit/>
          </a:bodyPr>
          <a:lstStyle/>
          <a:p>
            <a:pPr>
              <a:defRPr/>
            </a:pPr>
            <a:r>
              <a:rPr lang="en-US" sz="1600" dirty="0">
                <a:latin typeface="+mn-lt"/>
              </a:rPr>
              <a:t>8x </a:t>
            </a:r>
            <a:r>
              <a:rPr lang="en-US" sz="1600" dirty="0" smtClean="0"/>
              <a:t>potential for MIC</a:t>
            </a:r>
            <a:endParaRPr lang="en-US" sz="1600" dirty="0">
              <a:latin typeface="+mn-lt"/>
            </a:endParaRPr>
          </a:p>
        </p:txBody>
      </p:sp>
      <p:grpSp>
        <p:nvGrpSpPr>
          <p:cNvPr id="88" name="Group 87"/>
          <p:cNvGrpSpPr/>
          <p:nvPr/>
        </p:nvGrpSpPr>
        <p:grpSpPr>
          <a:xfrm>
            <a:off x="2097087" y="3462131"/>
            <a:ext cx="4238625" cy="400050"/>
            <a:chOff x="2097087" y="2687431"/>
            <a:chExt cx="4238625" cy="400050"/>
          </a:xfrm>
        </p:grpSpPr>
        <p:sp>
          <p:nvSpPr>
            <p:cNvPr id="125" name="AutoShape 67"/>
            <p:cNvSpPr>
              <a:spLocks noChangeArrowheads="1"/>
            </p:cNvSpPr>
            <p:nvPr/>
          </p:nvSpPr>
          <p:spPr bwMode="auto">
            <a:xfrm>
              <a:off x="2097087" y="2689019"/>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26" name="AutoShape 67"/>
            <p:cNvSpPr>
              <a:spLocks noChangeArrowheads="1"/>
            </p:cNvSpPr>
            <p:nvPr/>
          </p:nvSpPr>
          <p:spPr bwMode="auto">
            <a:xfrm>
              <a:off x="2622549" y="2689019"/>
              <a:ext cx="658813"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27" name="AutoShape 67"/>
            <p:cNvSpPr>
              <a:spLocks noChangeArrowheads="1"/>
            </p:cNvSpPr>
            <p:nvPr/>
          </p:nvSpPr>
          <p:spPr bwMode="auto">
            <a:xfrm>
              <a:off x="3138487" y="2689019"/>
              <a:ext cx="658812"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28" name="AutoShape 67"/>
            <p:cNvSpPr>
              <a:spLocks noChangeArrowheads="1"/>
            </p:cNvSpPr>
            <p:nvPr/>
          </p:nvSpPr>
          <p:spPr bwMode="auto">
            <a:xfrm>
              <a:off x="3659187" y="2689019"/>
              <a:ext cx="631825"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29" name="AutoShape 67"/>
            <p:cNvSpPr>
              <a:spLocks noChangeArrowheads="1"/>
            </p:cNvSpPr>
            <p:nvPr/>
          </p:nvSpPr>
          <p:spPr bwMode="auto">
            <a:xfrm>
              <a:off x="4171949" y="2689019"/>
              <a:ext cx="625475" cy="398462"/>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30" name="AutoShape 67"/>
            <p:cNvSpPr>
              <a:spLocks noChangeArrowheads="1"/>
            </p:cNvSpPr>
            <p:nvPr/>
          </p:nvSpPr>
          <p:spPr bwMode="auto">
            <a:xfrm>
              <a:off x="4695824" y="2689019"/>
              <a:ext cx="627063" cy="398462"/>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32" name="AutoShape 67"/>
            <p:cNvSpPr>
              <a:spLocks noChangeArrowheads="1"/>
            </p:cNvSpPr>
            <p:nvPr/>
          </p:nvSpPr>
          <p:spPr bwMode="auto">
            <a:xfrm>
              <a:off x="5211762" y="2687431"/>
              <a:ext cx="627062" cy="398463"/>
            </a:xfrm>
            <a:prstGeom prst="cube">
              <a:avLst>
                <a:gd name="adj" fmla="val 25000"/>
              </a:avLst>
            </a:prstGeom>
            <a:solidFill>
              <a:schemeClr val="accent1">
                <a:lumMod val="50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133" name="AutoShape 67"/>
            <p:cNvSpPr>
              <a:spLocks noChangeArrowheads="1"/>
            </p:cNvSpPr>
            <p:nvPr/>
          </p:nvSpPr>
          <p:spPr bwMode="auto">
            <a:xfrm>
              <a:off x="5732462" y="2687431"/>
              <a:ext cx="603250" cy="398463"/>
            </a:xfrm>
            <a:prstGeom prst="cube">
              <a:avLst>
                <a:gd name="adj" fmla="val 25000"/>
              </a:avLst>
            </a:prstGeom>
            <a:solidFill>
              <a:schemeClr val="accent1">
                <a:lumMod val="75000"/>
              </a:schemeClr>
            </a:solidFill>
            <a:ln w="12700">
              <a:solidFill>
                <a:schemeClr val="accent1">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grpSp>
      <p:sp>
        <p:nvSpPr>
          <p:cNvPr id="2049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71A54F4B-2B42-424B-B6E2-C9AFB6CDC3BA}" type="datetime1">
              <a:rPr lang="en-US" altLang="zh-CN" sz="1000">
                <a:solidFill>
                  <a:schemeClr val="bg1"/>
                </a:solidFill>
              </a:rPr>
              <a:pPr eaLnBrk="1" hangingPunct="1"/>
              <a:t>9/11/2013</a:t>
            </a:fld>
            <a:endParaRPr lang="en-US" altLang="zh-CN" sz="1000" dirty="0">
              <a:solidFill>
                <a:schemeClr val="bg1"/>
              </a:solidFill>
            </a:endParaRPr>
          </a:p>
        </p:txBody>
      </p:sp>
      <p:sp>
        <p:nvSpPr>
          <p:cNvPr id="2049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39DF2B61-2C26-466F-8DC0-31ED2BD005C3}" type="slidenum">
              <a:rPr lang="en-US" altLang="zh-CN" sz="1000">
                <a:solidFill>
                  <a:schemeClr val="bg1"/>
                </a:solidFill>
              </a:rPr>
              <a:pPr eaLnBrk="1" hangingPunct="1"/>
              <a:t>12</a:t>
            </a:fld>
            <a:endParaRPr lang="en-US" altLang="zh-CN" sz="1000" dirty="0">
              <a:solidFill>
                <a:schemeClr val="bg1"/>
              </a:solidFill>
            </a:endParaRPr>
          </a:p>
        </p:txBody>
      </p:sp>
      <p:sp>
        <p:nvSpPr>
          <p:cNvPr id="67" name="Text Box 78"/>
          <p:cNvSpPr txBox="1">
            <a:spLocks noChangeArrowheads="1"/>
          </p:cNvSpPr>
          <p:nvPr/>
        </p:nvSpPr>
        <p:spPr bwMode="auto">
          <a:xfrm>
            <a:off x="4292600" y="2859437"/>
            <a:ext cx="2359025" cy="338554"/>
          </a:xfrm>
          <a:prstGeom prst="rect">
            <a:avLst/>
          </a:prstGeom>
          <a:noFill/>
          <a:ln w="0">
            <a:noFill/>
            <a:miter lim="800000"/>
            <a:headEnd/>
            <a:tailEnd/>
          </a:ln>
          <a:effectLst/>
        </p:spPr>
        <p:txBody>
          <a:bodyPr anchor="ctr">
            <a:spAutoFit/>
          </a:bodyPr>
          <a:lstStyle/>
          <a:p>
            <a:pPr>
              <a:defRPr/>
            </a:pPr>
            <a:r>
              <a:rPr lang="en-US" sz="1600" dirty="0" smtClean="0">
                <a:latin typeface="+mn-lt"/>
              </a:rPr>
              <a:t>4x potential for AVX</a:t>
            </a:r>
            <a:endParaRPr lang="en-US" sz="1600" dirty="0">
              <a:latin typeface="+mn-lt"/>
            </a:endParaRPr>
          </a:p>
        </p:txBody>
      </p:sp>
      <p:sp>
        <p:nvSpPr>
          <p:cNvPr id="68" name="Text Box 78"/>
          <p:cNvSpPr txBox="1">
            <a:spLocks noChangeArrowheads="1"/>
          </p:cNvSpPr>
          <p:nvPr/>
        </p:nvSpPr>
        <p:spPr bwMode="auto">
          <a:xfrm>
            <a:off x="1073830" y="2908679"/>
            <a:ext cx="1023257" cy="338554"/>
          </a:xfrm>
          <a:prstGeom prst="rect">
            <a:avLst/>
          </a:prstGeom>
          <a:noFill/>
          <a:ln w="0">
            <a:noFill/>
            <a:miter lim="800000"/>
            <a:headEnd/>
            <a:tailEnd/>
          </a:ln>
          <a:effectLst/>
        </p:spPr>
        <p:txBody>
          <a:bodyPr wrap="square" anchor="ctr">
            <a:spAutoFit/>
          </a:bodyPr>
          <a:lstStyle/>
          <a:p>
            <a:pPr>
              <a:defRPr/>
            </a:pPr>
            <a:r>
              <a:rPr lang="en-US" sz="1600" dirty="0" smtClean="0">
                <a:latin typeface="+mn-lt"/>
              </a:rPr>
              <a:t>256 bit</a:t>
            </a:r>
            <a:endParaRPr lang="en-US" sz="1600" dirty="0">
              <a:latin typeface="+mn-lt"/>
            </a:endParaRPr>
          </a:p>
        </p:txBody>
      </p:sp>
      <p:sp>
        <p:nvSpPr>
          <p:cNvPr id="69" name="Text Box 78"/>
          <p:cNvSpPr txBox="1">
            <a:spLocks noChangeArrowheads="1"/>
          </p:cNvSpPr>
          <p:nvPr/>
        </p:nvSpPr>
        <p:spPr bwMode="auto">
          <a:xfrm>
            <a:off x="1073830" y="3523627"/>
            <a:ext cx="1023257" cy="338554"/>
          </a:xfrm>
          <a:prstGeom prst="rect">
            <a:avLst/>
          </a:prstGeom>
          <a:noFill/>
          <a:ln w="0">
            <a:noFill/>
            <a:miter lim="800000"/>
            <a:headEnd/>
            <a:tailEnd/>
          </a:ln>
          <a:effectLst/>
        </p:spPr>
        <p:txBody>
          <a:bodyPr wrap="square" anchor="ctr">
            <a:spAutoFit/>
          </a:bodyPr>
          <a:lstStyle/>
          <a:p>
            <a:pPr>
              <a:defRPr/>
            </a:pPr>
            <a:r>
              <a:rPr lang="en-US" sz="1600" dirty="0" smtClean="0">
                <a:latin typeface="+mn-lt"/>
              </a:rPr>
              <a:t>512 bit</a:t>
            </a:r>
            <a:endParaRPr lang="en-US" sz="1600" dirty="0">
              <a:latin typeface="+mn-lt"/>
            </a:endParaRPr>
          </a:p>
        </p:txBody>
      </p:sp>
      <p:grpSp>
        <p:nvGrpSpPr>
          <p:cNvPr id="79" name="Group 78"/>
          <p:cNvGrpSpPr/>
          <p:nvPr/>
        </p:nvGrpSpPr>
        <p:grpSpPr>
          <a:xfrm>
            <a:off x="2097087" y="2857850"/>
            <a:ext cx="2195513" cy="400050"/>
            <a:chOff x="2070100" y="1703181"/>
            <a:chExt cx="2195513" cy="400050"/>
          </a:xfrm>
        </p:grpSpPr>
        <p:sp>
          <p:nvSpPr>
            <p:cNvPr id="71" name="AutoShape 67"/>
            <p:cNvSpPr>
              <a:spLocks noChangeArrowheads="1"/>
            </p:cNvSpPr>
            <p:nvPr/>
          </p:nvSpPr>
          <p:spPr bwMode="auto">
            <a:xfrm>
              <a:off x="2070100" y="1704768"/>
              <a:ext cx="658813" cy="398463"/>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72" name="AutoShape 67"/>
            <p:cNvSpPr>
              <a:spLocks noChangeArrowheads="1"/>
            </p:cNvSpPr>
            <p:nvPr/>
          </p:nvSpPr>
          <p:spPr bwMode="auto">
            <a:xfrm>
              <a:off x="2595563" y="1704768"/>
              <a:ext cx="658812" cy="398463"/>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73" name="AutoShape 67"/>
            <p:cNvSpPr>
              <a:spLocks noChangeArrowheads="1"/>
            </p:cNvSpPr>
            <p:nvPr/>
          </p:nvSpPr>
          <p:spPr bwMode="auto">
            <a:xfrm>
              <a:off x="3111500" y="1703181"/>
              <a:ext cx="658813" cy="39846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74" name="AutoShape 67"/>
            <p:cNvSpPr>
              <a:spLocks noChangeArrowheads="1"/>
            </p:cNvSpPr>
            <p:nvPr/>
          </p:nvSpPr>
          <p:spPr bwMode="auto">
            <a:xfrm>
              <a:off x="3632200" y="1703181"/>
              <a:ext cx="633413" cy="39846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grpSp>
      <p:sp>
        <p:nvSpPr>
          <p:cNvPr id="80" name="TextBox 79"/>
          <p:cNvSpPr txBox="1"/>
          <p:nvPr/>
        </p:nvSpPr>
        <p:spPr>
          <a:xfrm>
            <a:off x="2082227" y="1249333"/>
            <a:ext cx="5430397" cy="707886"/>
          </a:xfrm>
          <a:prstGeom prst="rect">
            <a:avLst/>
          </a:prstGeom>
          <a:noFill/>
        </p:spPr>
        <p:txBody>
          <a:bodyPr wrap="none" rtlCol="0">
            <a:spAutoFit/>
          </a:bodyPr>
          <a:lstStyle/>
          <a:p>
            <a:r>
              <a:rPr lang="en-US" b="1" dirty="0" smtClean="0"/>
              <a:t>Double Precision FP </a:t>
            </a:r>
            <a:r>
              <a:rPr lang="en-US" dirty="0" smtClean="0"/>
              <a:t>vector width </a:t>
            </a:r>
            <a:r>
              <a:rPr lang="en-US" dirty="0" err="1" smtClean="0"/>
              <a:t>vs</a:t>
            </a:r>
            <a:r>
              <a:rPr lang="en-US" dirty="0" smtClean="0"/>
              <a:t> </a:t>
            </a:r>
            <a:br>
              <a:rPr lang="en-US" dirty="0" smtClean="0"/>
            </a:br>
            <a:r>
              <a:rPr lang="en-US" dirty="0" smtClean="0"/>
              <a:t>theoretical speedup potential over scalar</a:t>
            </a:r>
            <a:endParaRPr lang="en-US" dirty="0"/>
          </a:p>
        </p:txBody>
      </p:sp>
      <p:grpSp>
        <p:nvGrpSpPr>
          <p:cNvPr id="86" name="Group 85"/>
          <p:cNvGrpSpPr/>
          <p:nvPr/>
        </p:nvGrpSpPr>
        <p:grpSpPr>
          <a:xfrm>
            <a:off x="2097087" y="2255157"/>
            <a:ext cx="1184275" cy="398463"/>
            <a:chOff x="2097087" y="1480457"/>
            <a:chExt cx="1184275" cy="398463"/>
          </a:xfrm>
        </p:grpSpPr>
        <p:sp>
          <p:nvSpPr>
            <p:cNvPr id="82" name="AutoShape 67"/>
            <p:cNvSpPr>
              <a:spLocks noChangeArrowheads="1"/>
            </p:cNvSpPr>
            <p:nvPr/>
          </p:nvSpPr>
          <p:spPr bwMode="auto">
            <a:xfrm>
              <a:off x="2097087" y="1480457"/>
              <a:ext cx="658813" cy="398463"/>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sp>
          <p:nvSpPr>
            <p:cNvPr id="83" name="AutoShape 67"/>
            <p:cNvSpPr>
              <a:spLocks noChangeArrowheads="1"/>
            </p:cNvSpPr>
            <p:nvPr/>
          </p:nvSpPr>
          <p:spPr bwMode="auto">
            <a:xfrm>
              <a:off x="2622550" y="1480457"/>
              <a:ext cx="658812" cy="398463"/>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endParaRPr lang="en-GB" altLang="zh-CN">
                <a:effectLst>
                  <a:outerShdw blurRad="38100" dist="38100" dir="2700000" algn="tl">
                    <a:srgbClr val="FFFFFF"/>
                  </a:outerShdw>
                </a:effectLst>
                <a:latin typeface="Arial" charset="0"/>
                <a:ea typeface="宋体" pitchFamily="2" charset="-122"/>
              </a:endParaRPr>
            </a:p>
          </p:txBody>
        </p:sp>
      </p:grpSp>
      <p:sp>
        <p:nvSpPr>
          <p:cNvPr id="87" name="Text Box 78"/>
          <p:cNvSpPr txBox="1">
            <a:spLocks noChangeArrowheads="1"/>
          </p:cNvSpPr>
          <p:nvPr/>
        </p:nvSpPr>
        <p:spPr bwMode="auto">
          <a:xfrm>
            <a:off x="1073830" y="2315066"/>
            <a:ext cx="1023257" cy="338554"/>
          </a:xfrm>
          <a:prstGeom prst="rect">
            <a:avLst/>
          </a:prstGeom>
          <a:noFill/>
          <a:ln w="0">
            <a:noFill/>
            <a:miter lim="800000"/>
            <a:headEnd/>
            <a:tailEnd/>
          </a:ln>
          <a:effectLst/>
        </p:spPr>
        <p:txBody>
          <a:bodyPr wrap="square" anchor="ctr">
            <a:spAutoFit/>
          </a:bodyPr>
          <a:lstStyle/>
          <a:p>
            <a:pPr>
              <a:defRPr/>
            </a:pPr>
            <a:r>
              <a:rPr lang="en-US" sz="1600" dirty="0" smtClean="0">
                <a:latin typeface="+mn-lt"/>
              </a:rPr>
              <a:t>128 bit</a:t>
            </a:r>
            <a:endParaRPr lang="en-US" sz="1600" dirty="0">
              <a:latin typeface="+mn-lt"/>
            </a:endParaRPr>
          </a:p>
        </p:txBody>
      </p:sp>
      <p:sp>
        <p:nvSpPr>
          <p:cNvPr id="89" name="Text Box 78"/>
          <p:cNvSpPr txBox="1">
            <a:spLocks noChangeArrowheads="1"/>
          </p:cNvSpPr>
          <p:nvPr/>
        </p:nvSpPr>
        <p:spPr bwMode="auto">
          <a:xfrm>
            <a:off x="3281362" y="2255157"/>
            <a:ext cx="2359025" cy="338554"/>
          </a:xfrm>
          <a:prstGeom prst="rect">
            <a:avLst/>
          </a:prstGeom>
          <a:noFill/>
          <a:ln w="0">
            <a:noFill/>
            <a:miter lim="800000"/>
            <a:headEnd/>
            <a:tailEnd/>
          </a:ln>
          <a:effectLst/>
        </p:spPr>
        <p:txBody>
          <a:bodyPr anchor="ctr">
            <a:spAutoFit/>
          </a:bodyPr>
          <a:lstStyle/>
          <a:p>
            <a:pPr>
              <a:defRPr/>
            </a:pPr>
            <a:r>
              <a:rPr lang="en-US" sz="1600" dirty="0" smtClean="0">
                <a:latin typeface="+mn-lt"/>
              </a:rPr>
              <a:t>2x potential for SSE2</a:t>
            </a:r>
            <a:endParaRPr lang="en-US" sz="1600" dirty="0">
              <a:latin typeface="+mn-lt"/>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3000" y="225425"/>
            <a:ext cx="7174282" cy="889000"/>
          </a:xfrm>
        </p:spPr>
        <p:txBody>
          <a:bodyPr/>
          <a:lstStyle/>
          <a:p>
            <a:r>
              <a:rPr lang="en-US" sz="2400" dirty="0" smtClean="0"/>
              <a:t>Architecture &amp; Basic Data Types </a:t>
            </a:r>
            <a:br>
              <a:rPr lang="en-US" sz="2400" dirty="0" smtClean="0"/>
            </a:br>
            <a:r>
              <a:rPr lang="en-US" sz="2400" dirty="0" smtClean="0"/>
              <a:t>Govern Speedup potential per core </a:t>
            </a:r>
          </a:p>
        </p:txBody>
      </p:sp>
      <p:grpSp>
        <p:nvGrpSpPr>
          <p:cNvPr id="61" name="Group 60"/>
          <p:cNvGrpSpPr/>
          <p:nvPr/>
        </p:nvGrpSpPr>
        <p:grpSpPr>
          <a:xfrm>
            <a:off x="1362075" y="1327150"/>
            <a:ext cx="4529138" cy="398463"/>
            <a:chOff x="1362075" y="1276350"/>
            <a:chExt cx="4529138" cy="398463"/>
          </a:xfrm>
        </p:grpSpPr>
        <p:sp>
          <p:nvSpPr>
            <p:cNvPr id="312324" name="AutoShape 4"/>
            <p:cNvSpPr>
              <a:spLocks noChangeArrowheads="1"/>
            </p:cNvSpPr>
            <p:nvPr/>
          </p:nvSpPr>
          <p:spPr bwMode="auto">
            <a:xfrm>
              <a:off x="1362075" y="1276350"/>
              <a:ext cx="1184275" cy="398463"/>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25" name="AutoShape 5"/>
            <p:cNvSpPr>
              <a:spLocks noChangeArrowheads="1"/>
            </p:cNvSpPr>
            <p:nvPr/>
          </p:nvSpPr>
          <p:spPr bwMode="auto">
            <a:xfrm>
              <a:off x="2476500" y="1276350"/>
              <a:ext cx="1184275" cy="398463"/>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26" name="AutoShape 6"/>
            <p:cNvSpPr>
              <a:spLocks noChangeArrowheads="1"/>
            </p:cNvSpPr>
            <p:nvPr/>
          </p:nvSpPr>
          <p:spPr bwMode="auto">
            <a:xfrm>
              <a:off x="3590925" y="1276350"/>
              <a:ext cx="1185863" cy="398463"/>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27" name="AutoShape 7"/>
            <p:cNvSpPr>
              <a:spLocks noChangeArrowheads="1"/>
            </p:cNvSpPr>
            <p:nvPr/>
          </p:nvSpPr>
          <p:spPr bwMode="auto">
            <a:xfrm>
              <a:off x="4706938" y="1276350"/>
              <a:ext cx="1184275" cy="398463"/>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sp>
        <p:nvSpPr>
          <p:cNvPr id="312328" name="Text Box 8"/>
          <p:cNvSpPr txBox="1">
            <a:spLocks noChangeArrowheads="1"/>
          </p:cNvSpPr>
          <p:nvPr/>
        </p:nvSpPr>
        <p:spPr bwMode="auto">
          <a:xfrm>
            <a:off x="6259738" y="1325533"/>
            <a:ext cx="1138453" cy="400110"/>
          </a:xfrm>
          <a:prstGeom prst="rect">
            <a:avLst/>
          </a:prstGeom>
          <a:noFill/>
          <a:ln w="12700">
            <a:noFill/>
            <a:miter lim="800000"/>
            <a:headEnd/>
            <a:tailEnd/>
          </a:ln>
          <a:effectLst/>
        </p:spPr>
        <p:txBody>
          <a:bodyPr wrap="none" anchor="ctr">
            <a:spAutoFit/>
          </a:bodyPr>
          <a:lstStyle/>
          <a:p>
            <a:pPr>
              <a:defRPr/>
            </a:pPr>
            <a:r>
              <a:rPr lang="en-US" sz="2000" dirty="0">
                <a:solidFill>
                  <a:srgbClr val="0070C0"/>
                </a:solidFill>
                <a:effectLst>
                  <a:outerShdw blurRad="38100" dist="38100" dir="2700000" algn="tl">
                    <a:srgbClr val="C0C0C0"/>
                  </a:outerShdw>
                </a:effectLst>
                <a:latin typeface="Arial" charset="0"/>
              </a:rPr>
              <a:t>4x floats</a:t>
            </a:r>
          </a:p>
        </p:txBody>
      </p:sp>
      <p:grpSp>
        <p:nvGrpSpPr>
          <p:cNvPr id="3" name="Group 9"/>
          <p:cNvGrpSpPr>
            <a:grpSpLocks/>
          </p:cNvGrpSpPr>
          <p:nvPr/>
        </p:nvGrpSpPr>
        <p:grpSpPr bwMode="auto">
          <a:xfrm>
            <a:off x="301990" y="1137425"/>
            <a:ext cx="8499110" cy="830852"/>
            <a:chOff x="96" y="1221"/>
            <a:chExt cx="5568" cy="601"/>
          </a:xfrm>
        </p:grpSpPr>
        <p:sp>
          <p:nvSpPr>
            <p:cNvPr id="9265" name="Rectangle 10"/>
            <p:cNvSpPr>
              <a:spLocks noChangeArrowheads="1"/>
            </p:cNvSpPr>
            <p:nvPr/>
          </p:nvSpPr>
          <p:spPr bwMode="auto">
            <a:xfrm>
              <a:off x="647" y="1248"/>
              <a:ext cx="5017" cy="480"/>
            </a:xfrm>
            <a:prstGeom prst="rect">
              <a:avLst/>
            </a:prstGeom>
            <a:noFill/>
            <a:ln w="38100">
              <a:solidFill>
                <a:schemeClr val="tx1"/>
              </a:solidFill>
              <a:miter lim="800000"/>
              <a:headEnd type="none" w="sm" len="sm"/>
              <a:tailEnd type="none" w="sm" len="sm"/>
            </a:ln>
          </p:spPr>
          <p:txBody>
            <a:bodyPr wrap="none" anchor="ctr"/>
            <a:lstStyle/>
            <a:p>
              <a:endParaRPr lang="en-US"/>
            </a:p>
          </p:txBody>
        </p:sp>
        <p:sp>
          <p:nvSpPr>
            <p:cNvPr id="9266" name="Text Box 11"/>
            <p:cNvSpPr txBox="1">
              <a:spLocks noChangeArrowheads="1"/>
            </p:cNvSpPr>
            <p:nvPr/>
          </p:nvSpPr>
          <p:spPr bwMode="auto">
            <a:xfrm>
              <a:off x="96" y="1221"/>
              <a:ext cx="535" cy="601"/>
            </a:xfrm>
            <a:prstGeom prst="rect">
              <a:avLst/>
            </a:prstGeom>
            <a:noFill/>
            <a:ln w="12700">
              <a:noFill/>
              <a:miter lim="800000"/>
              <a:headEnd/>
              <a:tailEnd/>
            </a:ln>
          </p:spPr>
          <p:txBody>
            <a:bodyPr wrap="none">
              <a:spAutoFit/>
            </a:bodyPr>
            <a:lstStyle/>
            <a:p>
              <a:pPr algn="ctr"/>
              <a:r>
                <a:rPr lang="en-US" sz="2400" dirty="0" smtClean="0">
                  <a:solidFill>
                    <a:schemeClr val="tx1"/>
                  </a:solidFill>
                  <a:latin typeface="Arial" charset="0"/>
                </a:rPr>
                <a:t>Intel</a:t>
              </a:r>
            </a:p>
            <a:p>
              <a:pPr algn="ctr"/>
              <a:r>
                <a:rPr lang="en-US" sz="2400" dirty="0" smtClean="0">
                  <a:solidFill>
                    <a:schemeClr val="tx1"/>
                  </a:solidFill>
                  <a:latin typeface="Arial" charset="0"/>
                </a:rPr>
                <a:t>SSE</a:t>
              </a:r>
              <a:endParaRPr lang="en-US" sz="2400" dirty="0">
                <a:solidFill>
                  <a:schemeClr val="tx1"/>
                </a:solidFill>
                <a:latin typeface="Arial" charset="0"/>
              </a:endParaRPr>
            </a:p>
          </p:txBody>
        </p:sp>
      </p:grpSp>
      <p:grpSp>
        <p:nvGrpSpPr>
          <p:cNvPr id="62" name="Group 61"/>
          <p:cNvGrpSpPr/>
          <p:nvPr/>
        </p:nvGrpSpPr>
        <p:grpSpPr>
          <a:xfrm>
            <a:off x="1330474" y="2820569"/>
            <a:ext cx="4607600" cy="398712"/>
            <a:chOff x="1330474" y="2604669"/>
            <a:chExt cx="4607600" cy="398712"/>
          </a:xfrm>
        </p:grpSpPr>
        <p:sp>
          <p:nvSpPr>
            <p:cNvPr id="312334" name="AutoShape 14"/>
            <p:cNvSpPr>
              <a:spLocks noChangeArrowheads="1"/>
            </p:cNvSpPr>
            <p:nvPr/>
          </p:nvSpPr>
          <p:spPr bwMode="auto">
            <a:xfrm>
              <a:off x="1330474" y="2604669"/>
              <a:ext cx="353294"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35" name="AutoShape 15"/>
            <p:cNvSpPr>
              <a:spLocks noChangeArrowheads="1"/>
            </p:cNvSpPr>
            <p:nvPr/>
          </p:nvSpPr>
          <p:spPr bwMode="auto">
            <a:xfrm>
              <a:off x="161429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36" name="AutoShape 16"/>
            <p:cNvSpPr>
              <a:spLocks noChangeArrowheads="1"/>
            </p:cNvSpPr>
            <p:nvPr/>
          </p:nvSpPr>
          <p:spPr bwMode="auto">
            <a:xfrm>
              <a:off x="189810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37" name="AutoShape 17"/>
            <p:cNvSpPr>
              <a:spLocks noChangeArrowheads="1"/>
            </p:cNvSpPr>
            <p:nvPr/>
          </p:nvSpPr>
          <p:spPr bwMode="auto">
            <a:xfrm>
              <a:off x="2181927" y="2604669"/>
              <a:ext cx="35920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38" name="AutoShape 18"/>
            <p:cNvSpPr>
              <a:spLocks noChangeArrowheads="1"/>
            </p:cNvSpPr>
            <p:nvPr/>
          </p:nvSpPr>
          <p:spPr bwMode="auto">
            <a:xfrm>
              <a:off x="2465744" y="2604669"/>
              <a:ext cx="357728"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39" name="AutoShape 19"/>
            <p:cNvSpPr>
              <a:spLocks noChangeArrowheads="1"/>
            </p:cNvSpPr>
            <p:nvPr/>
          </p:nvSpPr>
          <p:spPr bwMode="auto">
            <a:xfrm>
              <a:off x="274956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0" name="AutoShape 20"/>
            <p:cNvSpPr>
              <a:spLocks noChangeArrowheads="1"/>
            </p:cNvSpPr>
            <p:nvPr/>
          </p:nvSpPr>
          <p:spPr bwMode="auto">
            <a:xfrm>
              <a:off x="303337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1" name="AutoShape 21"/>
            <p:cNvSpPr>
              <a:spLocks noChangeArrowheads="1"/>
            </p:cNvSpPr>
            <p:nvPr/>
          </p:nvSpPr>
          <p:spPr bwMode="auto">
            <a:xfrm>
              <a:off x="3315719" y="2604669"/>
              <a:ext cx="356250"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2" name="AutoShape 22"/>
            <p:cNvSpPr>
              <a:spLocks noChangeArrowheads="1"/>
            </p:cNvSpPr>
            <p:nvPr/>
          </p:nvSpPr>
          <p:spPr bwMode="auto">
            <a:xfrm>
              <a:off x="360101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3" name="AutoShape 23"/>
            <p:cNvSpPr>
              <a:spLocks noChangeArrowheads="1"/>
            </p:cNvSpPr>
            <p:nvPr/>
          </p:nvSpPr>
          <p:spPr bwMode="auto">
            <a:xfrm>
              <a:off x="3884832" y="2604669"/>
              <a:ext cx="353294"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4" name="AutoShape 24"/>
            <p:cNvSpPr>
              <a:spLocks noChangeArrowheads="1"/>
            </p:cNvSpPr>
            <p:nvPr/>
          </p:nvSpPr>
          <p:spPr bwMode="auto">
            <a:xfrm>
              <a:off x="416864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5" name="AutoShape 25"/>
            <p:cNvSpPr>
              <a:spLocks noChangeArrowheads="1"/>
            </p:cNvSpPr>
            <p:nvPr/>
          </p:nvSpPr>
          <p:spPr bwMode="auto">
            <a:xfrm>
              <a:off x="445246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6" name="AutoShape 26"/>
            <p:cNvSpPr>
              <a:spLocks noChangeArrowheads="1"/>
            </p:cNvSpPr>
            <p:nvPr/>
          </p:nvSpPr>
          <p:spPr bwMode="auto">
            <a:xfrm>
              <a:off x="473628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7" name="AutoShape 27"/>
            <p:cNvSpPr>
              <a:spLocks noChangeArrowheads="1"/>
            </p:cNvSpPr>
            <p:nvPr/>
          </p:nvSpPr>
          <p:spPr bwMode="auto">
            <a:xfrm>
              <a:off x="5020102" y="2604669"/>
              <a:ext cx="357728"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8" name="AutoShape 28"/>
            <p:cNvSpPr>
              <a:spLocks noChangeArrowheads="1"/>
            </p:cNvSpPr>
            <p:nvPr/>
          </p:nvSpPr>
          <p:spPr bwMode="auto">
            <a:xfrm>
              <a:off x="5303920"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49" name="AutoShape 29"/>
            <p:cNvSpPr>
              <a:spLocks noChangeArrowheads="1"/>
            </p:cNvSpPr>
            <p:nvPr/>
          </p:nvSpPr>
          <p:spPr bwMode="auto">
            <a:xfrm>
              <a:off x="558773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63" name="Group 62"/>
          <p:cNvGrpSpPr/>
          <p:nvPr/>
        </p:nvGrpSpPr>
        <p:grpSpPr>
          <a:xfrm>
            <a:off x="1330474" y="3418637"/>
            <a:ext cx="4612035" cy="398712"/>
            <a:chOff x="1330474" y="3202737"/>
            <a:chExt cx="4612035" cy="398712"/>
          </a:xfrm>
        </p:grpSpPr>
        <p:sp>
          <p:nvSpPr>
            <p:cNvPr id="312350" name="AutoShape 30"/>
            <p:cNvSpPr>
              <a:spLocks noChangeArrowheads="1"/>
            </p:cNvSpPr>
            <p:nvPr/>
          </p:nvSpPr>
          <p:spPr bwMode="auto">
            <a:xfrm>
              <a:off x="133047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1" name="AutoShape 31"/>
            <p:cNvSpPr>
              <a:spLocks noChangeArrowheads="1"/>
            </p:cNvSpPr>
            <p:nvPr/>
          </p:nvSpPr>
          <p:spPr bwMode="auto">
            <a:xfrm>
              <a:off x="189810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2" name="AutoShape 32"/>
            <p:cNvSpPr>
              <a:spLocks noChangeArrowheads="1"/>
            </p:cNvSpPr>
            <p:nvPr/>
          </p:nvSpPr>
          <p:spPr bwMode="auto">
            <a:xfrm>
              <a:off x="246574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3" name="AutoShape 33"/>
            <p:cNvSpPr>
              <a:spLocks noChangeArrowheads="1"/>
            </p:cNvSpPr>
            <p:nvPr/>
          </p:nvSpPr>
          <p:spPr bwMode="auto">
            <a:xfrm>
              <a:off x="303337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4" name="AutoShape 34"/>
            <p:cNvSpPr>
              <a:spLocks noChangeArrowheads="1"/>
            </p:cNvSpPr>
            <p:nvPr/>
          </p:nvSpPr>
          <p:spPr bwMode="auto">
            <a:xfrm>
              <a:off x="360101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5" name="AutoShape 35"/>
            <p:cNvSpPr>
              <a:spLocks noChangeArrowheads="1"/>
            </p:cNvSpPr>
            <p:nvPr/>
          </p:nvSpPr>
          <p:spPr bwMode="auto">
            <a:xfrm>
              <a:off x="416864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6" name="AutoShape 36"/>
            <p:cNvSpPr>
              <a:spLocks noChangeArrowheads="1"/>
            </p:cNvSpPr>
            <p:nvPr/>
          </p:nvSpPr>
          <p:spPr bwMode="auto">
            <a:xfrm>
              <a:off x="4736284" y="3202737"/>
              <a:ext cx="641546"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7" name="AutoShape 37"/>
            <p:cNvSpPr>
              <a:spLocks noChangeArrowheads="1"/>
            </p:cNvSpPr>
            <p:nvPr/>
          </p:nvSpPr>
          <p:spPr bwMode="auto">
            <a:xfrm>
              <a:off x="5303920"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64" name="Group 63"/>
          <p:cNvGrpSpPr/>
          <p:nvPr/>
        </p:nvGrpSpPr>
        <p:grpSpPr>
          <a:xfrm>
            <a:off x="1330474" y="4016706"/>
            <a:ext cx="4612035" cy="398712"/>
            <a:chOff x="1330474" y="3800806"/>
            <a:chExt cx="4612035" cy="398712"/>
          </a:xfrm>
        </p:grpSpPr>
        <p:sp>
          <p:nvSpPr>
            <p:cNvPr id="312358" name="AutoShape 38"/>
            <p:cNvSpPr>
              <a:spLocks noChangeArrowheads="1"/>
            </p:cNvSpPr>
            <p:nvPr/>
          </p:nvSpPr>
          <p:spPr bwMode="auto">
            <a:xfrm>
              <a:off x="1330474" y="3800806"/>
              <a:ext cx="1206225"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59" name="AutoShape 39"/>
            <p:cNvSpPr>
              <a:spLocks noChangeArrowheads="1"/>
            </p:cNvSpPr>
            <p:nvPr/>
          </p:nvSpPr>
          <p:spPr bwMode="auto">
            <a:xfrm>
              <a:off x="2465744" y="3800806"/>
              <a:ext cx="1206225"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60" name="AutoShape 40"/>
            <p:cNvSpPr>
              <a:spLocks noChangeArrowheads="1"/>
            </p:cNvSpPr>
            <p:nvPr/>
          </p:nvSpPr>
          <p:spPr bwMode="auto">
            <a:xfrm>
              <a:off x="3601014" y="3800806"/>
              <a:ext cx="1206225"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61" name="AutoShape 41"/>
            <p:cNvSpPr>
              <a:spLocks noChangeArrowheads="1"/>
            </p:cNvSpPr>
            <p:nvPr/>
          </p:nvSpPr>
          <p:spPr bwMode="auto">
            <a:xfrm>
              <a:off x="4736284" y="3800806"/>
              <a:ext cx="1206225"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65" name="Group 64"/>
          <p:cNvGrpSpPr/>
          <p:nvPr/>
        </p:nvGrpSpPr>
        <p:grpSpPr>
          <a:xfrm>
            <a:off x="1330474" y="4614774"/>
            <a:ext cx="4612035" cy="398712"/>
            <a:chOff x="1330474" y="4398874"/>
            <a:chExt cx="4612035" cy="398712"/>
          </a:xfrm>
        </p:grpSpPr>
        <p:sp>
          <p:nvSpPr>
            <p:cNvPr id="312362" name="AutoShape 42"/>
            <p:cNvSpPr>
              <a:spLocks noChangeArrowheads="1"/>
            </p:cNvSpPr>
            <p:nvPr/>
          </p:nvSpPr>
          <p:spPr bwMode="auto">
            <a:xfrm>
              <a:off x="1330474" y="4398874"/>
              <a:ext cx="2341495"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63" name="AutoShape 43"/>
            <p:cNvSpPr>
              <a:spLocks noChangeArrowheads="1"/>
            </p:cNvSpPr>
            <p:nvPr/>
          </p:nvSpPr>
          <p:spPr bwMode="auto">
            <a:xfrm>
              <a:off x="3601014" y="4398874"/>
              <a:ext cx="2341495"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sp>
        <p:nvSpPr>
          <p:cNvPr id="312364" name="AutoShape 44"/>
          <p:cNvSpPr>
            <a:spLocks noChangeArrowheads="1"/>
          </p:cNvSpPr>
          <p:nvPr/>
        </p:nvSpPr>
        <p:spPr bwMode="auto">
          <a:xfrm>
            <a:off x="1330474" y="5212843"/>
            <a:ext cx="4643078"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nvGrpSpPr>
          <p:cNvPr id="60" name="Group 59"/>
          <p:cNvGrpSpPr/>
          <p:nvPr/>
        </p:nvGrpSpPr>
        <p:grpSpPr>
          <a:xfrm>
            <a:off x="1330474" y="2222500"/>
            <a:ext cx="4612035" cy="398712"/>
            <a:chOff x="1330474" y="2006600"/>
            <a:chExt cx="4612035" cy="398712"/>
          </a:xfrm>
        </p:grpSpPr>
        <p:sp>
          <p:nvSpPr>
            <p:cNvPr id="312365" name="AutoShape 45"/>
            <p:cNvSpPr>
              <a:spLocks noChangeArrowheads="1"/>
            </p:cNvSpPr>
            <p:nvPr/>
          </p:nvSpPr>
          <p:spPr bwMode="auto">
            <a:xfrm>
              <a:off x="1330474" y="2006600"/>
              <a:ext cx="2341495"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12366" name="AutoShape 46"/>
            <p:cNvSpPr>
              <a:spLocks noChangeArrowheads="1"/>
            </p:cNvSpPr>
            <p:nvPr/>
          </p:nvSpPr>
          <p:spPr bwMode="auto">
            <a:xfrm>
              <a:off x="3601014" y="2006600"/>
              <a:ext cx="2341495"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sp>
        <p:nvSpPr>
          <p:cNvPr id="312367" name="Text Box 47"/>
          <p:cNvSpPr txBox="1">
            <a:spLocks noChangeArrowheads="1"/>
          </p:cNvSpPr>
          <p:nvPr/>
        </p:nvSpPr>
        <p:spPr bwMode="auto">
          <a:xfrm>
            <a:off x="6259738" y="2811445"/>
            <a:ext cx="1281120" cy="400110"/>
          </a:xfrm>
          <a:prstGeom prst="rect">
            <a:avLst/>
          </a:prstGeom>
          <a:noFill/>
          <a:ln w="12700">
            <a:noFill/>
            <a:miter lim="800000"/>
            <a:headEnd/>
            <a:tailEnd/>
          </a:ln>
          <a:effectLst/>
        </p:spPr>
        <p:txBody>
          <a:bodyPr wrap="none" anchor="ctr">
            <a:spAutoFit/>
          </a:bodyPr>
          <a:lstStyle/>
          <a:p>
            <a:pPr>
              <a:defRPr/>
            </a:pPr>
            <a:r>
              <a:rPr lang="en-US" sz="2000">
                <a:solidFill>
                  <a:srgbClr val="0070C0"/>
                </a:solidFill>
                <a:effectLst>
                  <a:outerShdw blurRad="38100" dist="38100" dir="2700000" algn="tl">
                    <a:srgbClr val="C0C0C0"/>
                  </a:outerShdw>
                </a:effectLst>
                <a:latin typeface="Arial" charset="0"/>
              </a:rPr>
              <a:t>16x bytes</a:t>
            </a:r>
          </a:p>
        </p:txBody>
      </p:sp>
      <p:sp>
        <p:nvSpPr>
          <p:cNvPr id="312368" name="Text Box 48"/>
          <p:cNvSpPr txBox="1">
            <a:spLocks noChangeArrowheads="1"/>
          </p:cNvSpPr>
          <p:nvPr/>
        </p:nvSpPr>
        <p:spPr bwMode="auto">
          <a:xfrm>
            <a:off x="6259738" y="3411795"/>
            <a:ext cx="2005677" cy="400110"/>
          </a:xfrm>
          <a:prstGeom prst="rect">
            <a:avLst/>
          </a:prstGeom>
          <a:noFill/>
          <a:ln w="12700">
            <a:noFill/>
            <a:miter lim="800000"/>
            <a:headEnd/>
            <a:tailEnd/>
          </a:ln>
          <a:effectLst/>
        </p:spPr>
        <p:txBody>
          <a:bodyPr wrap="none" anchor="ctr">
            <a:spAutoFit/>
          </a:bodyPr>
          <a:lstStyle/>
          <a:p>
            <a:pPr>
              <a:defRPr/>
            </a:pPr>
            <a:r>
              <a:rPr lang="en-US" sz="2000">
                <a:solidFill>
                  <a:srgbClr val="0070C0"/>
                </a:solidFill>
                <a:effectLst>
                  <a:outerShdw blurRad="38100" dist="38100" dir="2700000" algn="tl">
                    <a:srgbClr val="C0C0C0"/>
                  </a:outerShdw>
                </a:effectLst>
                <a:latin typeface="Arial" charset="0"/>
              </a:rPr>
              <a:t>8x  16-bit shorts</a:t>
            </a:r>
          </a:p>
        </p:txBody>
      </p:sp>
      <p:sp>
        <p:nvSpPr>
          <p:cNvPr id="312369" name="Text Box 49"/>
          <p:cNvSpPr txBox="1">
            <a:spLocks noChangeArrowheads="1"/>
          </p:cNvSpPr>
          <p:nvPr/>
        </p:nvSpPr>
        <p:spPr bwMode="auto">
          <a:xfrm>
            <a:off x="6259738" y="4012145"/>
            <a:ext cx="2220480" cy="400110"/>
          </a:xfrm>
          <a:prstGeom prst="rect">
            <a:avLst/>
          </a:prstGeom>
          <a:noFill/>
          <a:ln w="12700">
            <a:noFill/>
            <a:miter lim="800000"/>
            <a:headEnd/>
            <a:tailEnd/>
          </a:ln>
          <a:effectLst/>
        </p:spPr>
        <p:txBody>
          <a:bodyPr wrap="none" anchor="ctr">
            <a:spAutoFit/>
          </a:bodyPr>
          <a:lstStyle/>
          <a:p>
            <a:pPr>
              <a:defRPr/>
            </a:pPr>
            <a:r>
              <a:rPr lang="en-US" sz="2000">
                <a:solidFill>
                  <a:srgbClr val="0070C0"/>
                </a:solidFill>
                <a:effectLst>
                  <a:outerShdw blurRad="38100" dist="38100" dir="2700000" algn="tl">
                    <a:srgbClr val="C0C0C0"/>
                  </a:outerShdw>
                </a:effectLst>
                <a:latin typeface="Arial" charset="0"/>
              </a:rPr>
              <a:t>4x  32-bit integers</a:t>
            </a:r>
          </a:p>
        </p:txBody>
      </p:sp>
      <p:sp>
        <p:nvSpPr>
          <p:cNvPr id="312370" name="Text Box 50"/>
          <p:cNvSpPr txBox="1">
            <a:spLocks noChangeArrowheads="1"/>
          </p:cNvSpPr>
          <p:nvPr/>
        </p:nvSpPr>
        <p:spPr bwMode="auto">
          <a:xfrm>
            <a:off x="6259738" y="4612495"/>
            <a:ext cx="2220480" cy="400110"/>
          </a:xfrm>
          <a:prstGeom prst="rect">
            <a:avLst/>
          </a:prstGeom>
          <a:noFill/>
          <a:ln w="12700">
            <a:noFill/>
            <a:miter lim="800000"/>
            <a:headEnd/>
            <a:tailEnd/>
          </a:ln>
          <a:effectLst/>
        </p:spPr>
        <p:txBody>
          <a:bodyPr wrap="none" anchor="ctr">
            <a:spAutoFit/>
          </a:bodyPr>
          <a:lstStyle/>
          <a:p>
            <a:pPr>
              <a:defRPr/>
            </a:pPr>
            <a:r>
              <a:rPr lang="en-US" sz="2000">
                <a:solidFill>
                  <a:srgbClr val="0070C0"/>
                </a:solidFill>
                <a:effectLst>
                  <a:outerShdw blurRad="38100" dist="38100" dir="2700000" algn="tl">
                    <a:srgbClr val="C0C0C0"/>
                  </a:outerShdw>
                </a:effectLst>
                <a:latin typeface="Arial" charset="0"/>
              </a:rPr>
              <a:t>2x  64-bit integers</a:t>
            </a:r>
          </a:p>
        </p:txBody>
      </p:sp>
      <p:sp>
        <p:nvSpPr>
          <p:cNvPr id="312371" name="Text Box 51"/>
          <p:cNvSpPr txBox="1">
            <a:spLocks noChangeArrowheads="1"/>
          </p:cNvSpPr>
          <p:nvPr/>
        </p:nvSpPr>
        <p:spPr bwMode="auto">
          <a:xfrm>
            <a:off x="6259738" y="5212843"/>
            <a:ext cx="2404826" cy="400110"/>
          </a:xfrm>
          <a:prstGeom prst="rect">
            <a:avLst/>
          </a:prstGeom>
          <a:noFill/>
          <a:ln w="12700">
            <a:noFill/>
            <a:miter lim="800000"/>
            <a:headEnd/>
            <a:tailEnd/>
          </a:ln>
          <a:effectLst/>
        </p:spPr>
        <p:txBody>
          <a:bodyPr wrap="none" anchor="ctr">
            <a:spAutoFit/>
          </a:bodyPr>
          <a:lstStyle/>
          <a:p>
            <a:pPr>
              <a:defRPr/>
            </a:pPr>
            <a:r>
              <a:rPr lang="en-US" sz="2000" dirty="0">
                <a:solidFill>
                  <a:srgbClr val="0070C0"/>
                </a:solidFill>
                <a:effectLst>
                  <a:outerShdw blurRad="38100" dist="38100" dir="2700000" algn="tl">
                    <a:srgbClr val="C0C0C0"/>
                  </a:outerShdw>
                </a:effectLst>
                <a:latin typeface="Arial" charset="0"/>
              </a:rPr>
              <a:t>1x 128-bit(!) integer</a:t>
            </a:r>
          </a:p>
        </p:txBody>
      </p:sp>
      <p:sp>
        <p:nvSpPr>
          <p:cNvPr id="312372" name="Text Box 52"/>
          <p:cNvSpPr txBox="1">
            <a:spLocks noChangeArrowheads="1"/>
          </p:cNvSpPr>
          <p:nvPr/>
        </p:nvSpPr>
        <p:spPr bwMode="auto">
          <a:xfrm>
            <a:off x="6259738" y="2211095"/>
            <a:ext cx="1425390" cy="400110"/>
          </a:xfrm>
          <a:prstGeom prst="rect">
            <a:avLst/>
          </a:prstGeom>
          <a:noFill/>
          <a:ln w="12700">
            <a:noFill/>
            <a:miter lim="800000"/>
            <a:headEnd/>
            <a:tailEnd/>
          </a:ln>
          <a:effectLst/>
        </p:spPr>
        <p:txBody>
          <a:bodyPr wrap="none" anchor="ctr">
            <a:spAutoFit/>
          </a:bodyPr>
          <a:lstStyle/>
          <a:p>
            <a:pPr>
              <a:defRPr/>
            </a:pPr>
            <a:r>
              <a:rPr lang="en-US" sz="2000" dirty="0">
                <a:solidFill>
                  <a:srgbClr val="0070C0"/>
                </a:solidFill>
                <a:effectLst>
                  <a:outerShdw blurRad="38100" dist="38100" dir="2700000" algn="tl">
                    <a:srgbClr val="C0C0C0"/>
                  </a:outerShdw>
                </a:effectLst>
                <a:latin typeface="Arial" charset="0"/>
              </a:rPr>
              <a:t>2x doubles</a:t>
            </a:r>
          </a:p>
        </p:txBody>
      </p:sp>
      <p:sp>
        <p:nvSpPr>
          <p:cNvPr id="9225" name="Rectangle 53"/>
          <p:cNvSpPr>
            <a:spLocks noChangeArrowheads="1"/>
          </p:cNvSpPr>
          <p:nvPr/>
        </p:nvSpPr>
        <p:spPr bwMode="auto">
          <a:xfrm>
            <a:off x="1143000" y="2178050"/>
            <a:ext cx="7679981" cy="3587750"/>
          </a:xfrm>
          <a:prstGeom prst="rect">
            <a:avLst/>
          </a:prstGeom>
          <a:noFill/>
          <a:ln w="38100">
            <a:solidFill>
              <a:schemeClr val="tx1"/>
            </a:solidFill>
            <a:miter lim="800000"/>
            <a:headEnd type="none" w="sm" len="sm"/>
            <a:tailEnd type="none" w="sm" len="sm"/>
          </a:ln>
        </p:spPr>
        <p:txBody>
          <a:bodyPr wrap="none" anchor="ctr"/>
          <a:lstStyle/>
          <a:p>
            <a:endParaRPr lang="en-US"/>
          </a:p>
        </p:txBody>
      </p:sp>
      <p:sp>
        <p:nvSpPr>
          <p:cNvPr id="9223" name="Text Box 54"/>
          <p:cNvSpPr txBox="1">
            <a:spLocks noChangeArrowheads="1"/>
          </p:cNvSpPr>
          <p:nvPr/>
        </p:nvSpPr>
        <p:spPr bwMode="blackWhite">
          <a:xfrm>
            <a:off x="117475" y="3778250"/>
            <a:ext cx="1066800" cy="831639"/>
          </a:xfrm>
          <a:prstGeom prst="rect">
            <a:avLst/>
          </a:prstGeom>
          <a:noFill/>
          <a:ln w="12700">
            <a:noFill/>
            <a:miter lim="800000"/>
            <a:headEnd/>
            <a:tailEnd/>
          </a:ln>
        </p:spPr>
        <p:txBody>
          <a:bodyPr lIns="92075" tIns="46038" rIns="92075" bIns="46038">
            <a:spAutoFit/>
          </a:bodyPr>
          <a:lstStyle/>
          <a:p>
            <a:pPr eaLnBrk="0" hangingPunct="0">
              <a:buClr>
                <a:schemeClr val="accent1"/>
              </a:buClr>
              <a:buSzPct val="75000"/>
              <a:buFont typeface="Wingdings" pitchFamily="2" charset="2"/>
              <a:buNone/>
            </a:pPr>
            <a:r>
              <a:rPr lang="en-US" sz="2400" dirty="0" smtClean="0">
                <a:solidFill>
                  <a:schemeClr val="tx1"/>
                </a:solidFill>
                <a:latin typeface="Arial" charset="0"/>
              </a:rPr>
              <a:t>Intel</a:t>
            </a:r>
          </a:p>
          <a:p>
            <a:pPr eaLnBrk="0" hangingPunct="0">
              <a:buClr>
                <a:schemeClr val="accent1"/>
              </a:buClr>
              <a:buSzPct val="75000"/>
              <a:buFont typeface="Wingdings" pitchFamily="2" charset="2"/>
              <a:buNone/>
            </a:pPr>
            <a:r>
              <a:rPr lang="en-US" sz="2400" dirty="0" smtClean="0">
                <a:solidFill>
                  <a:schemeClr val="tx1"/>
                </a:solidFill>
                <a:latin typeface="Arial" charset="0"/>
              </a:rPr>
              <a:t>SSE2</a:t>
            </a:r>
            <a:endParaRPr lang="en-US" sz="2400" dirty="0">
              <a:solidFill>
                <a:schemeClr val="tx1"/>
              </a:solidFill>
              <a:latin typeface="Arial" charset="0"/>
            </a:endParaRPr>
          </a:p>
        </p:txBody>
      </p:sp>
      <p:sp>
        <p:nvSpPr>
          <p:cNvPr id="58" name="Date Placeholder 3"/>
          <p:cNvSpPr>
            <a:spLocks noGrp="1"/>
          </p:cNvSpPr>
          <p:nvPr>
            <p:ph type="dt" sz="quarter" idx="10"/>
          </p:nvPr>
        </p:nvSpPr>
        <p:spPr bwMode="auto">
          <a:xfrm>
            <a:off x="7142163" y="6553200"/>
            <a:ext cx="1109662"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71A54F4B-2B42-424B-B6E2-C9AFB6CDC3BA}" type="datetime1">
              <a:rPr lang="en-US" altLang="zh-CN" sz="1000">
                <a:solidFill>
                  <a:schemeClr val="bg1"/>
                </a:solidFill>
              </a:rPr>
              <a:pPr eaLnBrk="1" hangingPunct="1"/>
              <a:t>9/11/2013</a:t>
            </a:fld>
            <a:endParaRPr lang="en-US" altLang="zh-CN" sz="1000" dirty="0">
              <a:solidFill>
                <a:schemeClr val="bg1"/>
              </a:solidFill>
            </a:endParaRPr>
          </a:p>
        </p:txBody>
      </p:sp>
      <p:sp>
        <p:nvSpPr>
          <p:cNvPr id="59" name="Slide Number Placeholder 4"/>
          <p:cNvSpPr>
            <a:spLocks noGrp="1"/>
          </p:cNvSpPr>
          <p:nvPr>
            <p:ph type="sldNum" sz="quarter" idx="11"/>
          </p:nvPr>
        </p:nvSpPr>
        <p:spPr bwMode="auto">
          <a:xfrm>
            <a:off x="8505825" y="6553200"/>
            <a:ext cx="50165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39DF2B61-2C26-466F-8DC0-31ED2BD005C3}" type="slidenum">
              <a:rPr lang="en-US" altLang="zh-CN" sz="1000">
                <a:solidFill>
                  <a:schemeClr val="bg1"/>
                </a:solidFill>
              </a:rPr>
              <a:pPr eaLnBrk="1" hangingPunct="1"/>
              <a:t>13</a:t>
            </a:fld>
            <a:endParaRPr lang="en-US" altLang="zh-CN" sz="1000" dirty="0">
              <a:solidFill>
                <a:schemeClr val="bg1"/>
              </a:solidFill>
            </a:endParaRPr>
          </a:p>
        </p:txBody>
      </p:sp>
    </p:spTree>
    <p:extLst>
      <p:ext uri="{BB962C8B-B14F-4D97-AF65-F5344CB8AC3E}">
        <p14:creationId xmlns:p14="http://schemas.microsoft.com/office/powerpoint/2010/main" val="130415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5612" y="225425"/>
            <a:ext cx="7573265" cy="889000"/>
          </a:xfrm>
        </p:spPr>
        <p:txBody>
          <a:bodyPr/>
          <a:lstStyle/>
          <a:p>
            <a:r>
              <a:rPr lang="en-US" sz="2400" dirty="0" smtClean="0"/>
              <a:t>Intel® AVX-256 Data Types on 2</a:t>
            </a:r>
            <a:r>
              <a:rPr lang="en-US" sz="2400" baseline="30000" dirty="0" smtClean="0"/>
              <a:t>nd</a:t>
            </a:r>
            <a:r>
              <a:rPr lang="en-US" sz="2400" dirty="0" smtClean="0"/>
              <a:t> and 3</a:t>
            </a:r>
            <a:r>
              <a:rPr lang="en-US" sz="2400" baseline="30000" dirty="0" smtClean="0"/>
              <a:t>rd</a:t>
            </a:r>
            <a:r>
              <a:rPr lang="en-US" sz="2400" dirty="0" smtClean="0"/>
              <a:t> Generation Intel</a:t>
            </a:r>
            <a:r>
              <a:rPr lang="en-US" sz="2400" dirty="0"/>
              <a:t>®</a:t>
            </a:r>
            <a:r>
              <a:rPr lang="en-US" sz="2400" dirty="0" smtClean="0"/>
              <a:t> Core™ Processors</a:t>
            </a:r>
          </a:p>
        </p:txBody>
      </p:sp>
      <p:sp>
        <p:nvSpPr>
          <p:cNvPr id="10243" name="Text Box 54"/>
          <p:cNvSpPr txBox="1">
            <a:spLocks noChangeArrowheads="1"/>
          </p:cNvSpPr>
          <p:nvPr/>
        </p:nvSpPr>
        <p:spPr bwMode="blackWhite">
          <a:xfrm>
            <a:off x="50800" y="4038600"/>
            <a:ext cx="1274763" cy="831639"/>
          </a:xfrm>
          <a:prstGeom prst="rect">
            <a:avLst/>
          </a:prstGeom>
          <a:noFill/>
          <a:ln w="12700">
            <a:noFill/>
            <a:miter lim="800000"/>
            <a:headEnd/>
            <a:tailEnd/>
          </a:ln>
        </p:spPr>
        <p:txBody>
          <a:bodyPr lIns="92075" tIns="46038" rIns="92075" bIns="46038">
            <a:spAutoFit/>
          </a:bodyPr>
          <a:lstStyle/>
          <a:p>
            <a:pPr eaLnBrk="0" hangingPunct="0">
              <a:buClr>
                <a:schemeClr val="accent1"/>
              </a:buClr>
              <a:buSzPct val="75000"/>
              <a:buFont typeface="Wingdings" pitchFamily="2" charset="2"/>
              <a:buNone/>
            </a:pPr>
            <a:r>
              <a:rPr lang="en-US" sz="2400" dirty="0" smtClean="0">
                <a:solidFill>
                  <a:schemeClr val="tx1"/>
                </a:solidFill>
                <a:latin typeface="Arial" charset="0"/>
              </a:rPr>
              <a:t>Intel AVX2</a:t>
            </a:r>
            <a:endParaRPr lang="en-US" sz="2400" dirty="0">
              <a:solidFill>
                <a:schemeClr val="tx1"/>
              </a:solidFill>
              <a:latin typeface="Arial" charset="0"/>
            </a:endParaRPr>
          </a:p>
        </p:txBody>
      </p:sp>
      <p:sp>
        <p:nvSpPr>
          <p:cNvPr id="308232" name="Text Box 8"/>
          <p:cNvSpPr txBox="1">
            <a:spLocks noChangeArrowheads="1"/>
          </p:cNvSpPr>
          <p:nvPr/>
        </p:nvSpPr>
        <p:spPr bwMode="auto">
          <a:xfrm>
            <a:off x="6396723" y="1350932"/>
            <a:ext cx="1138453" cy="400110"/>
          </a:xfrm>
          <a:prstGeom prst="rect">
            <a:avLst/>
          </a:prstGeom>
          <a:noFill/>
          <a:ln w="12700">
            <a:noFill/>
            <a:miter lim="800000"/>
            <a:headEnd/>
            <a:tailEnd/>
          </a:ln>
          <a:effectLst/>
        </p:spPr>
        <p:txBody>
          <a:bodyPr wrap="none" anchor="ctr">
            <a:spAutoFit/>
          </a:bodyPr>
          <a:lstStyle/>
          <a:p>
            <a:pPr>
              <a:defRPr/>
            </a:pPr>
            <a:r>
              <a:rPr lang="en-US" sz="2000" dirty="0">
                <a:effectLst>
                  <a:outerShdw blurRad="38100" dist="38100" dir="2700000" algn="tl">
                    <a:srgbClr val="C0C0C0"/>
                  </a:outerShdw>
                </a:effectLst>
                <a:latin typeface="Arial" charset="0"/>
              </a:rPr>
              <a:t>8x floats</a:t>
            </a:r>
          </a:p>
        </p:txBody>
      </p:sp>
      <p:sp>
        <p:nvSpPr>
          <p:cNvPr id="308302" name="Text Box 78"/>
          <p:cNvSpPr txBox="1">
            <a:spLocks noChangeArrowheads="1"/>
          </p:cNvSpPr>
          <p:nvPr/>
        </p:nvSpPr>
        <p:spPr bwMode="auto">
          <a:xfrm>
            <a:off x="6402480" y="1887507"/>
            <a:ext cx="1425390" cy="400110"/>
          </a:xfrm>
          <a:prstGeom prst="rect">
            <a:avLst/>
          </a:prstGeom>
          <a:noFill/>
          <a:ln w="12700">
            <a:noFill/>
            <a:miter lim="800000"/>
            <a:headEnd/>
            <a:tailEnd/>
          </a:ln>
          <a:effectLst/>
        </p:spPr>
        <p:txBody>
          <a:bodyPr wrap="none" anchor="ctr">
            <a:spAutoFit/>
          </a:bodyPr>
          <a:lstStyle/>
          <a:p>
            <a:pPr>
              <a:defRPr/>
            </a:pPr>
            <a:r>
              <a:rPr lang="en-US" sz="2000" dirty="0" smtClean="0">
                <a:effectLst>
                  <a:outerShdw blurRad="38100" dist="38100" dir="2700000" algn="tl">
                    <a:srgbClr val="C0C0C0"/>
                  </a:outerShdw>
                </a:effectLst>
                <a:latin typeface="Arial" charset="0"/>
              </a:rPr>
              <a:t>4x doubles</a:t>
            </a:r>
            <a:endParaRPr lang="en-US" sz="2000" dirty="0">
              <a:effectLst>
                <a:outerShdw blurRad="38100" dist="38100" dir="2700000" algn="tl">
                  <a:srgbClr val="C0C0C0"/>
                </a:outerShdw>
              </a:effectLst>
              <a:latin typeface="Arial" charset="0"/>
            </a:endParaRPr>
          </a:p>
        </p:txBody>
      </p:sp>
      <p:sp>
        <p:nvSpPr>
          <p:cNvPr id="10324" name="Rectangle 80"/>
          <p:cNvSpPr>
            <a:spLocks noChangeArrowheads="1"/>
          </p:cNvSpPr>
          <p:nvPr/>
        </p:nvSpPr>
        <p:spPr bwMode="auto">
          <a:xfrm>
            <a:off x="1200150" y="1192213"/>
            <a:ext cx="7680325" cy="1281112"/>
          </a:xfrm>
          <a:prstGeom prst="rect">
            <a:avLst/>
          </a:prstGeom>
          <a:noFill/>
          <a:ln w="38100">
            <a:solidFill>
              <a:schemeClr val="tx1"/>
            </a:solidFill>
            <a:miter lim="800000"/>
            <a:headEnd type="none" w="sm" len="sm"/>
            <a:tailEnd type="none" w="sm" len="sm"/>
          </a:ln>
        </p:spPr>
        <p:txBody>
          <a:bodyPr wrap="none" anchor="ctr"/>
          <a:lstStyle/>
          <a:p>
            <a:endParaRPr lang="en-US"/>
          </a:p>
        </p:txBody>
      </p:sp>
      <p:sp>
        <p:nvSpPr>
          <p:cNvPr id="10245" name="Text Box 84"/>
          <p:cNvSpPr txBox="1">
            <a:spLocks noChangeArrowheads="1"/>
          </p:cNvSpPr>
          <p:nvPr/>
        </p:nvSpPr>
        <p:spPr bwMode="blackWhite">
          <a:xfrm>
            <a:off x="184150" y="1361237"/>
            <a:ext cx="969963" cy="831639"/>
          </a:xfrm>
          <a:prstGeom prst="rect">
            <a:avLst/>
          </a:prstGeom>
          <a:noFill/>
          <a:ln w="12700">
            <a:noFill/>
            <a:miter lim="800000"/>
            <a:headEnd/>
            <a:tailEnd/>
          </a:ln>
        </p:spPr>
        <p:txBody>
          <a:bodyPr lIns="92075" tIns="46038" rIns="92075" bIns="46038">
            <a:spAutoFit/>
          </a:bodyPr>
          <a:lstStyle/>
          <a:p>
            <a:pPr eaLnBrk="0" hangingPunct="0">
              <a:buClr>
                <a:schemeClr val="accent1"/>
              </a:buClr>
              <a:buSzPct val="75000"/>
              <a:buFont typeface="Wingdings" pitchFamily="2" charset="2"/>
              <a:buNone/>
            </a:pPr>
            <a:r>
              <a:rPr lang="en-US" sz="2400" dirty="0" smtClean="0">
                <a:solidFill>
                  <a:schemeClr val="tx1"/>
                </a:solidFill>
                <a:latin typeface="Arial" charset="0"/>
              </a:rPr>
              <a:t>Intel</a:t>
            </a:r>
          </a:p>
          <a:p>
            <a:pPr eaLnBrk="0" hangingPunct="0">
              <a:buClr>
                <a:schemeClr val="accent1"/>
              </a:buClr>
              <a:buSzPct val="75000"/>
              <a:buFont typeface="Wingdings" pitchFamily="2" charset="2"/>
              <a:buNone/>
            </a:pPr>
            <a:r>
              <a:rPr lang="en-US" sz="2400" dirty="0" smtClean="0">
                <a:solidFill>
                  <a:schemeClr val="tx1"/>
                </a:solidFill>
                <a:latin typeface="Arial" charset="0"/>
              </a:rPr>
              <a:t>AVX</a:t>
            </a:r>
            <a:endParaRPr lang="en-US" sz="2400" dirty="0">
              <a:solidFill>
                <a:schemeClr val="tx1"/>
              </a:solidFill>
              <a:latin typeface="Arial" charset="0"/>
            </a:endParaRPr>
          </a:p>
        </p:txBody>
      </p:sp>
      <p:sp>
        <p:nvSpPr>
          <p:cNvPr id="308388" name="Text Box 164"/>
          <p:cNvSpPr txBox="1">
            <a:spLocks noChangeArrowheads="1"/>
          </p:cNvSpPr>
          <p:nvPr/>
        </p:nvSpPr>
        <p:spPr bwMode="auto">
          <a:xfrm>
            <a:off x="6400796" y="3006695"/>
            <a:ext cx="1281120" cy="400110"/>
          </a:xfrm>
          <a:prstGeom prst="rect">
            <a:avLst/>
          </a:prstGeom>
          <a:noFill/>
          <a:ln w="12700">
            <a:noFill/>
            <a:miter lim="800000"/>
            <a:headEnd/>
            <a:tailEnd/>
          </a:ln>
          <a:effectLst/>
        </p:spPr>
        <p:txBody>
          <a:bodyPr wrap="none" anchor="ctr">
            <a:spAutoFit/>
          </a:bodyPr>
          <a:lstStyle/>
          <a:p>
            <a:pPr>
              <a:defRPr/>
            </a:pPr>
            <a:r>
              <a:rPr lang="en-US" sz="2000" dirty="0">
                <a:effectLst>
                  <a:outerShdw blurRad="38100" dist="38100" dir="2700000" algn="tl">
                    <a:srgbClr val="C0C0C0"/>
                  </a:outerShdw>
                </a:effectLst>
                <a:latin typeface="Arial" charset="0"/>
              </a:rPr>
              <a:t>32x bytes</a:t>
            </a:r>
          </a:p>
        </p:txBody>
      </p:sp>
      <p:sp>
        <p:nvSpPr>
          <p:cNvPr id="308389" name="Text Box 165"/>
          <p:cNvSpPr txBox="1">
            <a:spLocks noChangeArrowheads="1"/>
          </p:cNvSpPr>
          <p:nvPr/>
        </p:nvSpPr>
        <p:spPr bwMode="auto">
          <a:xfrm>
            <a:off x="6400796" y="3592086"/>
            <a:ext cx="2148345" cy="400110"/>
          </a:xfrm>
          <a:prstGeom prst="rect">
            <a:avLst/>
          </a:prstGeom>
          <a:noFill/>
          <a:ln w="12700">
            <a:noFill/>
            <a:miter lim="800000"/>
            <a:headEnd/>
            <a:tailEnd/>
          </a:ln>
          <a:effectLst/>
        </p:spPr>
        <p:txBody>
          <a:bodyPr wrap="none" anchor="ctr">
            <a:spAutoFit/>
          </a:bodyPr>
          <a:lstStyle/>
          <a:p>
            <a:pPr>
              <a:defRPr/>
            </a:pPr>
            <a:r>
              <a:rPr lang="en-US" sz="2000" dirty="0">
                <a:effectLst>
                  <a:outerShdw blurRad="38100" dist="38100" dir="2700000" algn="tl">
                    <a:srgbClr val="C0C0C0"/>
                  </a:outerShdw>
                </a:effectLst>
                <a:latin typeface="Arial" charset="0"/>
              </a:rPr>
              <a:t>16x  16-bit shorts</a:t>
            </a:r>
          </a:p>
        </p:txBody>
      </p:sp>
      <p:sp>
        <p:nvSpPr>
          <p:cNvPr id="308390" name="Text Box 166"/>
          <p:cNvSpPr txBox="1">
            <a:spLocks noChangeArrowheads="1"/>
          </p:cNvSpPr>
          <p:nvPr/>
        </p:nvSpPr>
        <p:spPr bwMode="auto">
          <a:xfrm>
            <a:off x="6400796" y="4177476"/>
            <a:ext cx="2220480" cy="400110"/>
          </a:xfrm>
          <a:prstGeom prst="rect">
            <a:avLst/>
          </a:prstGeom>
          <a:noFill/>
          <a:ln w="12700">
            <a:noFill/>
            <a:miter lim="800000"/>
            <a:headEnd/>
            <a:tailEnd/>
          </a:ln>
          <a:effectLst/>
        </p:spPr>
        <p:txBody>
          <a:bodyPr wrap="none" anchor="ctr">
            <a:spAutoFit/>
          </a:bodyPr>
          <a:lstStyle/>
          <a:p>
            <a:pPr>
              <a:defRPr/>
            </a:pPr>
            <a:r>
              <a:rPr lang="en-US" sz="2000">
                <a:effectLst>
                  <a:outerShdw blurRad="38100" dist="38100" dir="2700000" algn="tl">
                    <a:srgbClr val="C0C0C0"/>
                  </a:outerShdw>
                </a:effectLst>
                <a:latin typeface="Arial" charset="0"/>
              </a:rPr>
              <a:t>8x  32-bit integers</a:t>
            </a:r>
          </a:p>
        </p:txBody>
      </p:sp>
      <p:sp>
        <p:nvSpPr>
          <p:cNvPr id="308391" name="Text Box 167"/>
          <p:cNvSpPr txBox="1">
            <a:spLocks noChangeArrowheads="1"/>
          </p:cNvSpPr>
          <p:nvPr/>
        </p:nvSpPr>
        <p:spPr bwMode="auto">
          <a:xfrm>
            <a:off x="6400796" y="4762866"/>
            <a:ext cx="2220480" cy="400110"/>
          </a:xfrm>
          <a:prstGeom prst="rect">
            <a:avLst/>
          </a:prstGeom>
          <a:noFill/>
          <a:ln w="12700">
            <a:noFill/>
            <a:miter lim="800000"/>
            <a:headEnd/>
            <a:tailEnd/>
          </a:ln>
          <a:effectLst/>
        </p:spPr>
        <p:txBody>
          <a:bodyPr wrap="none" anchor="ctr">
            <a:spAutoFit/>
          </a:bodyPr>
          <a:lstStyle/>
          <a:p>
            <a:pPr>
              <a:defRPr/>
            </a:pPr>
            <a:r>
              <a:rPr lang="en-US" sz="2000">
                <a:effectLst>
                  <a:outerShdw blurRad="38100" dist="38100" dir="2700000" algn="tl">
                    <a:srgbClr val="C0C0C0"/>
                  </a:outerShdw>
                </a:effectLst>
                <a:latin typeface="Arial" charset="0"/>
              </a:rPr>
              <a:t>4x  64-bit integers</a:t>
            </a:r>
          </a:p>
        </p:txBody>
      </p:sp>
      <p:sp>
        <p:nvSpPr>
          <p:cNvPr id="308392" name="Text Box 168"/>
          <p:cNvSpPr txBox="1">
            <a:spLocks noChangeArrowheads="1"/>
          </p:cNvSpPr>
          <p:nvPr/>
        </p:nvSpPr>
        <p:spPr bwMode="auto">
          <a:xfrm>
            <a:off x="6804755" y="5348257"/>
            <a:ext cx="1596912" cy="400110"/>
          </a:xfrm>
          <a:prstGeom prst="rect">
            <a:avLst/>
          </a:prstGeom>
          <a:noFill/>
          <a:ln w="12700">
            <a:noFill/>
            <a:miter lim="800000"/>
            <a:headEnd/>
            <a:tailEnd/>
          </a:ln>
          <a:effectLst/>
        </p:spPr>
        <p:txBody>
          <a:bodyPr wrap="none" anchor="ctr">
            <a:spAutoFit/>
          </a:bodyPr>
          <a:lstStyle/>
          <a:p>
            <a:pPr>
              <a:defRPr/>
            </a:pPr>
            <a:r>
              <a:rPr lang="en-US" sz="2000" dirty="0" smtClean="0">
                <a:effectLst>
                  <a:outerShdw blurRad="38100" dist="38100" dir="2700000" algn="tl">
                    <a:srgbClr val="C0C0C0"/>
                  </a:outerShdw>
                </a:effectLst>
                <a:latin typeface="Arial" charset="0"/>
              </a:rPr>
              <a:t>Plain 256 bit</a:t>
            </a:r>
            <a:endParaRPr lang="en-US" sz="2000" dirty="0">
              <a:effectLst>
                <a:outerShdw blurRad="38100" dist="38100" dir="2700000" algn="tl">
                  <a:srgbClr val="C0C0C0"/>
                </a:outerShdw>
              </a:effectLst>
              <a:latin typeface="Arial" charset="0"/>
            </a:endParaRPr>
          </a:p>
        </p:txBody>
      </p:sp>
      <p:sp>
        <p:nvSpPr>
          <p:cNvPr id="10255" name="Rectangle 170"/>
          <p:cNvSpPr>
            <a:spLocks noChangeArrowheads="1"/>
          </p:cNvSpPr>
          <p:nvPr/>
        </p:nvSpPr>
        <p:spPr bwMode="auto">
          <a:xfrm>
            <a:off x="1200150" y="2822575"/>
            <a:ext cx="7680325" cy="3089275"/>
          </a:xfrm>
          <a:prstGeom prst="rect">
            <a:avLst/>
          </a:prstGeom>
          <a:noFill/>
          <a:ln w="38100">
            <a:solidFill>
              <a:schemeClr val="tx1"/>
            </a:solidFill>
            <a:miter lim="800000"/>
            <a:headEnd type="none" w="sm" len="sm"/>
            <a:tailEnd type="none" w="sm" len="sm"/>
          </a:ln>
        </p:spPr>
        <p:txBody>
          <a:bodyPr wrap="none" anchor="ctr"/>
          <a:lstStyle/>
          <a:p>
            <a:endParaRPr lang="en-US"/>
          </a:p>
        </p:txBody>
      </p:sp>
      <p:grpSp>
        <p:nvGrpSpPr>
          <p:cNvPr id="97" name="Group 96"/>
          <p:cNvGrpSpPr/>
          <p:nvPr/>
        </p:nvGrpSpPr>
        <p:grpSpPr>
          <a:xfrm>
            <a:off x="1476375" y="1361237"/>
            <a:ext cx="4529634" cy="398712"/>
            <a:chOff x="1330474" y="3202737"/>
            <a:chExt cx="4612035" cy="398712"/>
          </a:xfrm>
        </p:grpSpPr>
        <p:sp>
          <p:nvSpPr>
            <p:cNvPr id="98" name="AutoShape 30"/>
            <p:cNvSpPr>
              <a:spLocks noChangeArrowheads="1"/>
            </p:cNvSpPr>
            <p:nvPr/>
          </p:nvSpPr>
          <p:spPr bwMode="auto">
            <a:xfrm>
              <a:off x="133047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99" name="AutoShape 31"/>
            <p:cNvSpPr>
              <a:spLocks noChangeArrowheads="1"/>
            </p:cNvSpPr>
            <p:nvPr/>
          </p:nvSpPr>
          <p:spPr bwMode="auto">
            <a:xfrm>
              <a:off x="189810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0" name="AutoShape 32"/>
            <p:cNvSpPr>
              <a:spLocks noChangeArrowheads="1"/>
            </p:cNvSpPr>
            <p:nvPr/>
          </p:nvSpPr>
          <p:spPr bwMode="auto">
            <a:xfrm>
              <a:off x="246574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1" name="AutoShape 33"/>
            <p:cNvSpPr>
              <a:spLocks noChangeArrowheads="1"/>
            </p:cNvSpPr>
            <p:nvPr/>
          </p:nvSpPr>
          <p:spPr bwMode="auto">
            <a:xfrm>
              <a:off x="303337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2" name="AutoShape 34"/>
            <p:cNvSpPr>
              <a:spLocks noChangeArrowheads="1"/>
            </p:cNvSpPr>
            <p:nvPr/>
          </p:nvSpPr>
          <p:spPr bwMode="auto">
            <a:xfrm>
              <a:off x="360101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3" name="AutoShape 35"/>
            <p:cNvSpPr>
              <a:spLocks noChangeArrowheads="1"/>
            </p:cNvSpPr>
            <p:nvPr/>
          </p:nvSpPr>
          <p:spPr bwMode="auto">
            <a:xfrm>
              <a:off x="416864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4" name="AutoShape 36"/>
            <p:cNvSpPr>
              <a:spLocks noChangeArrowheads="1"/>
            </p:cNvSpPr>
            <p:nvPr/>
          </p:nvSpPr>
          <p:spPr bwMode="auto">
            <a:xfrm>
              <a:off x="4736284" y="3202737"/>
              <a:ext cx="641546"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5" name="AutoShape 37"/>
            <p:cNvSpPr>
              <a:spLocks noChangeArrowheads="1"/>
            </p:cNvSpPr>
            <p:nvPr/>
          </p:nvSpPr>
          <p:spPr bwMode="auto">
            <a:xfrm>
              <a:off x="5303920"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106" name="Group 105"/>
          <p:cNvGrpSpPr/>
          <p:nvPr/>
        </p:nvGrpSpPr>
        <p:grpSpPr>
          <a:xfrm>
            <a:off x="1476375" y="1885950"/>
            <a:ext cx="4529138" cy="398463"/>
            <a:chOff x="1362075" y="1276350"/>
            <a:chExt cx="4529138" cy="398463"/>
          </a:xfrm>
        </p:grpSpPr>
        <p:sp>
          <p:nvSpPr>
            <p:cNvPr id="107" name="AutoShape 4"/>
            <p:cNvSpPr>
              <a:spLocks noChangeArrowheads="1"/>
            </p:cNvSpPr>
            <p:nvPr/>
          </p:nvSpPr>
          <p:spPr bwMode="auto">
            <a:xfrm>
              <a:off x="1362075" y="1276350"/>
              <a:ext cx="1184275" cy="398463"/>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8" name="AutoShape 5"/>
            <p:cNvSpPr>
              <a:spLocks noChangeArrowheads="1"/>
            </p:cNvSpPr>
            <p:nvPr/>
          </p:nvSpPr>
          <p:spPr bwMode="auto">
            <a:xfrm>
              <a:off x="2476500" y="1276350"/>
              <a:ext cx="1184275" cy="398463"/>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09" name="AutoShape 6"/>
            <p:cNvSpPr>
              <a:spLocks noChangeArrowheads="1"/>
            </p:cNvSpPr>
            <p:nvPr/>
          </p:nvSpPr>
          <p:spPr bwMode="auto">
            <a:xfrm>
              <a:off x="3590925" y="1276350"/>
              <a:ext cx="1185863" cy="398463"/>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0" name="AutoShape 7"/>
            <p:cNvSpPr>
              <a:spLocks noChangeArrowheads="1"/>
            </p:cNvSpPr>
            <p:nvPr/>
          </p:nvSpPr>
          <p:spPr bwMode="auto">
            <a:xfrm>
              <a:off x="4706938" y="1276350"/>
              <a:ext cx="1184275" cy="398463"/>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111" name="Group 110"/>
          <p:cNvGrpSpPr/>
          <p:nvPr/>
        </p:nvGrpSpPr>
        <p:grpSpPr>
          <a:xfrm>
            <a:off x="1368574" y="3582569"/>
            <a:ext cx="4607600" cy="398712"/>
            <a:chOff x="1330474" y="2604669"/>
            <a:chExt cx="4607600" cy="398712"/>
          </a:xfrm>
        </p:grpSpPr>
        <p:sp>
          <p:nvSpPr>
            <p:cNvPr id="112" name="AutoShape 14"/>
            <p:cNvSpPr>
              <a:spLocks noChangeArrowheads="1"/>
            </p:cNvSpPr>
            <p:nvPr/>
          </p:nvSpPr>
          <p:spPr bwMode="auto">
            <a:xfrm>
              <a:off x="1330474" y="2604669"/>
              <a:ext cx="353294"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3" name="AutoShape 15"/>
            <p:cNvSpPr>
              <a:spLocks noChangeArrowheads="1"/>
            </p:cNvSpPr>
            <p:nvPr/>
          </p:nvSpPr>
          <p:spPr bwMode="auto">
            <a:xfrm>
              <a:off x="161429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4" name="AutoShape 16"/>
            <p:cNvSpPr>
              <a:spLocks noChangeArrowheads="1"/>
            </p:cNvSpPr>
            <p:nvPr/>
          </p:nvSpPr>
          <p:spPr bwMode="auto">
            <a:xfrm>
              <a:off x="189810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5" name="AutoShape 17"/>
            <p:cNvSpPr>
              <a:spLocks noChangeArrowheads="1"/>
            </p:cNvSpPr>
            <p:nvPr/>
          </p:nvSpPr>
          <p:spPr bwMode="auto">
            <a:xfrm>
              <a:off x="2181927" y="2604669"/>
              <a:ext cx="35920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6" name="AutoShape 18"/>
            <p:cNvSpPr>
              <a:spLocks noChangeArrowheads="1"/>
            </p:cNvSpPr>
            <p:nvPr/>
          </p:nvSpPr>
          <p:spPr bwMode="auto">
            <a:xfrm>
              <a:off x="2465744" y="2604669"/>
              <a:ext cx="357728"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7" name="AutoShape 19"/>
            <p:cNvSpPr>
              <a:spLocks noChangeArrowheads="1"/>
            </p:cNvSpPr>
            <p:nvPr/>
          </p:nvSpPr>
          <p:spPr bwMode="auto">
            <a:xfrm>
              <a:off x="274956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8" name="AutoShape 20"/>
            <p:cNvSpPr>
              <a:spLocks noChangeArrowheads="1"/>
            </p:cNvSpPr>
            <p:nvPr/>
          </p:nvSpPr>
          <p:spPr bwMode="auto">
            <a:xfrm>
              <a:off x="303337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19" name="AutoShape 21"/>
            <p:cNvSpPr>
              <a:spLocks noChangeArrowheads="1"/>
            </p:cNvSpPr>
            <p:nvPr/>
          </p:nvSpPr>
          <p:spPr bwMode="auto">
            <a:xfrm>
              <a:off x="3315719" y="2604669"/>
              <a:ext cx="356250"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0" name="AutoShape 22"/>
            <p:cNvSpPr>
              <a:spLocks noChangeArrowheads="1"/>
            </p:cNvSpPr>
            <p:nvPr/>
          </p:nvSpPr>
          <p:spPr bwMode="auto">
            <a:xfrm>
              <a:off x="360101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1" name="AutoShape 23"/>
            <p:cNvSpPr>
              <a:spLocks noChangeArrowheads="1"/>
            </p:cNvSpPr>
            <p:nvPr/>
          </p:nvSpPr>
          <p:spPr bwMode="auto">
            <a:xfrm>
              <a:off x="3884832" y="2604669"/>
              <a:ext cx="353294"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2" name="AutoShape 24"/>
            <p:cNvSpPr>
              <a:spLocks noChangeArrowheads="1"/>
            </p:cNvSpPr>
            <p:nvPr/>
          </p:nvSpPr>
          <p:spPr bwMode="auto">
            <a:xfrm>
              <a:off x="416864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3" name="AutoShape 25"/>
            <p:cNvSpPr>
              <a:spLocks noChangeArrowheads="1"/>
            </p:cNvSpPr>
            <p:nvPr/>
          </p:nvSpPr>
          <p:spPr bwMode="auto">
            <a:xfrm>
              <a:off x="445246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4" name="AutoShape 26"/>
            <p:cNvSpPr>
              <a:spLocks noChangeArrowheads="1"/>
            </p:cNvSpPr>
            <p:nvPr/>
          </p:nvSpPr>
          <p:spPr bwMode="auto">
            <a:xfrm>
              <a:off x="473628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5" name="AutoShape 27"/>
            <p:cNvSpPr>
              <a:spLocks noChangeArrowheads="1"/>
            </p:cNvSpPr>
            <p:nvPr/>
          </p:nvSpPr>
          <p:spPr bwMode="auto">
            <a:xfrm>
              <a:off x="5020102" y="2604669"/>
              <a:ext cx="357728"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6" name="AutoShape 28"/>
            <p:cNvSpPr>
              <a:spLocks noChangeArrowheads="1"/>
            </p:cNvSpPr>
            <p:nvPr/>
          </p:nvSpPr>
          <p:spPr bwMode="auto">
            <a:xfrm>
              <a:off x="5303920"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27" name="AutoShape 29"/>
            <p:cNvSpPr>
              <a:spLocks noChangeArrowheads="1"/>
            </p:cNvSpPr>
            <p:nvPr/>
          </p:nvSpPr>
          <p:spPr bwMode="auto">
            <a:xfrm>
              <a:off x="558773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128" name="Group 127"/>
          <p:cNvGrpSpPr/>
          <p:nvPr/>
        </p:nvGrpSpPr>
        <p:grpSpPr>
          <a:xfrm>
            <a:off x="1368574" y="4155237"/>
            <a:ext cx="4612035" cy="398712"/>
            <a:chOff x="1330474" y="3202737"/>
            <a:chExt cx="4612035" cy="398712"/>
          </a:xfrm>
        </p:grpSpPr>
        <p:sp>
          <p:nvSpPr>
            <p:cNvPr id="129" name="AutoShape 30"/>
            <p:cNvSpPr>
              <a:spLocks noChangeArrowheads="1"/>
            </p:cNvSpPr>
            <p:nvPr/>
          </p:nvSpPr>
          <p:spPr bwMode="auto">
            <a:xfrm>
              <a:off x="133047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0" name="AutoShape 31"/>
            <p:cNvSpPr>
              <a:spLocks noChangeArrowheads="1"/>
            </p:cNvSpPr>
            <p:nvPr/>
          </p:nvSpPr>
          <p:spPr bwMode="auto">
            <a:xfrm>
              <a:off x="189810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1" name="AutoShape 32"/>
            <p:cNvSpPr>
              <a:spLocks noChangeArrowheads="1"/>
            </p:cNvSpPr>
            <p:nvPr/>
          </p:nvSpPr>
          <p:spPr bwMode="auto">
            <a:xfrm>
              <a:off x="246574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2" name="AutoShape 33"/>
            <p:cNvSpPr>
              <a:spLocks noChangeArrowheads="1"/>
            </p:cNvSpPr>
            <p:nvPr/>
          </p:nvSpPr>
          <p:spPr bwMode="auto">
            <a:xfrm>
              <a:off x="303337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3" name="AutoShape 34"/>
            <p:cNvSpPr>
              <a:spLocks noChangeArrowheads="1"/>
            </p:cNvSpPr>
            <p:nvPr/>
          </p:nvSpPr>
          <p:spPr bwMode="auto">
            <a:xfrm>
              <a:off x="360101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4" name="AutoShape 35"/>
            <p:cNvSpPr>
              <a:spLocks noChangeArrowheads="1"/>
            </p:cNvSpPr>
            <p:nvPr/>
          </p:nvSpPr>
          <p:spPr bwMode="auto">
            <a:xfrm>
              <a:off x="416864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5" name="AutoShape 36"/>
            <p:cNvSpPr>
              <a:spLocks noChangeArrowheads="1"/>
            </p:cNvSpPr>
            <p:nvPr/>
          </p:nvSpPr>
          <p:spPr bwMode="auto">
            <a:xfrm>
              <a:off x="4736284" y="3202737"/>
              <a:ext cx="641546"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6" name="AutoShape 37"/>
            <p:cNvSpPr>
              <a:spLocks noChangeArrowheads="1"/>
            </p:cNvSpPr>
            <p:nvPr/>
          </p:nvSpPr>
          <p:spPr bwMode="auto">
            <a:xfrm>
              <a:off x="5303920"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137" name="Group 136"/>
          <p:cNvGrpSpPr/>
          <p:nvPr/>
        </p:nvGrpSpPr>
        <p:grpSpPr>
          <a:xfrm>
            <a:off x="1368574" y="4753306"/>
            <a:ext cx="4612035" cy="398712"/>
            <a:chOff x="1330474" y="3800806"/>
            <a:chExt cx="4612035" cy="398712"/>
          </a:xfrm>
        </p:grpSpPr>
        <p:sp>
          <p:nvSpPr>
            <p:cNvPr id="138" name="AutoShape 38"/>
            <p:cNvSpPr>
              <a:spLocks noChangeArrowheads="1"/>
            </p:cNvSpPr>
            <p:nvPr/>
          </p:nvSpPr>
          <p:spPr bwMode="auto">
            <a:xfrm>
              <a:off x="1330474" y="3800806"/>
              <a:ext cx="1206225"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39" name="AutoShape 39"/>
            <p:cNvSpPr>
              <a:spLocks noChangeArrowheads="1"/>
            </p:cNvSpPr>
            <p:nvPr/>
          </p:nvSpPr>
          <p:spPr bwMode="auto">
            <a:xfrm>
              <a:off x="2465744" y="3800806"/>
              <a:ext cx="1206225"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40" name="AutoShape 40"/>
            <p:cNvSpPr>
              <a:spLocks noChangeArrowheads="1"/>
            </p:cNvSpPr>
            <p:nvPr/>
          </p:nvSpPr>
          <p:spPr bwMode="auto">
            <a:xfrm>
              <a:off x="3601014" y="3800806"/>
              <a:ext cx="1206225"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41" name="AutoShape 41"/>
            <p:cNvSpPr>
              <a:spLocks noChangeArrowheads="1"/>
            </p:cNvSpPr>
            <p:nvPr/>
          </p:nvSpPr>
          <p:spPr bwMode="auto">
            <a:xfrm>
              <a:off x="4736284" y="3800806"/>
              <a:ext cx="1206225"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sp>
        <p:nvSpPr>
          <p:cNvPr id="144" name="AutoShape 43"/>
          <p:cNvSpPr>
            <a:spLocks noChangeArrowheads="1"/>
          </p:cNvSpPr>
          <p:nvPr/>
        </p:nvSpPr>
        <p:spPr bwMode="auto">
          <a:xfrm>
            <a:off x="1368574" y="5351374"/>
            <a:ext cx="4612035"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nvGrpSpPr>
          <p:cNvPr id="162" name="Group 161"/>
          <p:cNvGrpSpPr/>
          <p:nvPr/>
        </p:nvGrpSpPr>
        <p:grpSpPr>
          <a:xfrm>
            <a:off x="1368574" y="3014663"/>
            <a:ext cx="4587725" cy="398462"/>
            <a:chOff x="1298724" y="3014663"/>
            <a:chExt cx="4619476" cy="398462"/>
          </a:xfrm>
        </p:grpSpPr>
        <p:grpSp>
          <p:nvGrpSpPr>
            <p:cNvPr id="145" name="Group 188"/>
            <p:cNvGrpSpPr>
              <a:grpSpLocks/>
            </p:cNvGrpSpPr>
            <p:nvPr/>
          </p:nvGrpSpPr>
          <p:grpSpPr bwMode="auto">
            <a:xfrm>
              <a:off x="1298724" y="3014663"/>
              <a:ext cx="2320776" cy="398462"/>
              <a:chOff x="838" y="1641"/>
              <a:chExt cx="2905" cy="251"/>
            </a:xfrm>
          </p:grpSpPr>
          <p:sp>
            <p:nvSpPr>
              <p:cNvPr id="146" name="AutoShape 189"/>
              <p:cNvSpPr>
                <a:spLocks noChangeArrowheads="1"/>
              </p:cNvSpPr>
              <p:nvPr/>
            </p:nvSpPr>
            <p:spPr bwMode="auto">
              <a:xfrm>
                <a:off x="838"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47" name="AutoShape 190"/>
              <p:cNvSpPr>
                <a:spLocks noChangeArrowheads="1"/>
              </p:cNvSpPr>
              <p:nvPr/>
            </p:nvSpPr>
            <p:spPr bwMode="auto">
              <a:xfrm>
                <a:off x="1016" y="1641"/>
                <a:ext cx="225"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48" name="AutoShape 191"/>
              <p:cNvSpPr>
                <a:spLocks noChangeArrowheads="1"/>
              </p:cNvSpPr>
              <p:nvPr/>
            </p:nvSpPr>
            <p:spPr bwMode="auto">
              <a:xfrm>
                <a:off x="1196"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49" name="AutoShape 192"/>
              <p:cNvSpPr>
                <a:spLocks noChangeArrowheads="1"/>
              </p:cNvSpPr>
              <p:nvPr/>
            </p:nvSpPr>
            <p:spPr bwMode="auto">
              <a:xfrm>
                <a:off x="1374"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0" name="AutoShape 193"/>
              <p:cNvSpPr>
                <a:spLocks noChangeArrowheads="1"/>
              </p:cNvSpPr>
              <p:nvPr/>
            </p:nvSpPr>
            <p:spPr bwMode="auto">
              <a:xfrm>
                <a:off x="1554"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1" name="AutoShape 194"/>
              <p:cNvSpPr>
                <a:spLocks noChangeArrowheads="1"/>
              </p:cNvSpPr>
              <p:nvPr/>
            </p:nvSpPr>
            <p:spPr bwMode="auto">
              <a:xfrm>
                <a:off x="1732"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2" name="AutoShape 195"/>
              <p:cNvSpPr>
                <a:spLocks noChangeArrowheads="1"/>
              </p:cNvSpPr>
              <p:nvPr/>
            </p:nvSpPr>
            <p:spPr bwMode="auto">
              <a:xfrm>
                <a:off x="1910" y="1641"/>
                <a:ext cx="225"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3" name="AutoShape 196"/>
              <p:cNvSpPr>
                <a:spLocks noChangeArrowheads="1"/>
              </p:cNvSpPr>
              <p:nvPr/>
            </p:nvSpPr>
            <p:spPr bwMode="auto">
              <a:xfrm>
                <a:off x="2090"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4" name="AutoShape 197"/>
              <p:cNvSpPr>
                <a:spLocks noChangeArrowheads="1"/>
              </p:cNvSpPr>
              <p:nvPr/>
            </p:nvSpPr>
            <p:spPr bwMode="auto">
              <a:xfrm>
                <a:off x="2268"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5" name="AutoShape 198"/>
              <p:cNvSpPr>
                <a:spLocks noChangeArrowheads="1"/>
              </p:cNvSpPr>
              <p:nvPr/>
            </p:nvSpPr>
            <p:spPr bwMode="auto">
              <a:xfrm>
                <a:off x="2446" y="1641"/>
                <a:ext cx="225"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6" name="AutoShape 199"/>
              <p:cNvSpPr>
                <a:spLocks noChangeArrowheads="1"/>
              </p:cNvSpPr>
              <p:nvPr/>
            </p:nvSpPr>
            <p:spPr bwMode="auto">
              <a:xfrm>
                <a:off x="2626"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7" name="AutoShape 200"/>
              <p:cNvSpPr>
                <a:spLocks noChangeArrowheads="1"/>
              </p:cNvSpPr>
              <p:nvPr/>
            </p:nvSpPr>
            <p:spPr bwMode="auto">
              <a:xfrm>
                <a:off x="2804"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8" name="AutoShape 201"/>
              <p:cNvSpPr>
                <a:spLocks noChangeArrowheads="1"/>
              </p:cNvSpPr>
              <p:nvPr/>
            </p:nvSpPr>
            <p:spPr bwMode="auto">
              <a:xfrm>
                <a:off x="2984"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59" name="AutoShape 202"/>
              <p:cNvSpPr>
                <a:spLocks noChangeArrowheads="1"/>
              </p:cNvSpPr>
              <p:nvPr/>
            </p:nvSpPr>
            <p:spPr bwMode="auto">
              <a:xfrm>
                <a:off x="3162"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60" name="AutoShape 203"/>
              <p:cNvSpPr>
                <a:spLocks noChangeArrowheads="1"/>
              </p:cNvSpPr>
              <p:nvPr/>
            </p:nvSpPr>
            <p:spPr bwMode="auto">
              <a:xfrm>
                <a:off x="3340" y="1641"/>
                <a:ext cx="225"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161" name="AutoShape 204"/>
              <p:cNvSpPr>
                <a:spLocks noChangeArrowheads="1"/>
              </p:cNvSpPr>
              <p:nvPr/>
            </p:nvSpPr>
            <p:spPr bwMode="auto">
              <a:xfrm>
                <a:off x="3520"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10" name="Group 188"/>
            <p:cNvGrpSpPr>
              <a:grpSpLocks/>
            </p:cNvGrpSpPr>
            <p:nvPr/>
          </p:nvGrpSpPr>
          <p:grpSpPr bwMode="auto">
            <a:xfrm>
              <a:off x="3597424" y="3014663"/>
              <a:ext cx="2320776" cy="398462"/>
              <a:chOff x="838" y="1641"/>
              <a:chExt cx="2905" cy="251"/>
            </a:xfrm>
          </p:grpSpPr>
          <p:sp>
            <p:nvSpPr>
              <p:cNvPr id="308413" name="AutoShape 189"/>
              <p:cNvSpPr>
                <a:spLocks noChangeArrowheads="1"/>
              </p:cNvSpPr>
              <p:nvPr/>
            </p:nvSpPr>
            <p:spPr bwMode="auto">
              <a:xfrm>
                <a:off x="838"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14" name="AutoShape 190"/>
              <p:cNvSpPr>
                <a:spLocks noChangeArrowheads="1"/>
              </p:cNvSpPr>
              <p:nvPr/>
            </p:nvSpPr>
            <p:spPr bwMode="auto">
              <a:xfrm>
                <a:off x="1016" y="1641"/>
                <a:ext cx="225"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15" name="AutoShape 191"/>
              <p:cNvSpPr>
                <a:spLocks noChangeArrowheads="1"/>
              </p:cNvSpPr>
              <p:nvPr/>
            </p:nvSpPr>
            <p:spPr bwMode="auto">
              <a:xfrm>
                <a:off x="1196"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16" name="AutoShape 192"/>
              <p:cNvSpPr>
                <a:spLocks noChangeArrowheads="1"/>
              </p:cNvSpPr>
              <p:nvPr/>
            </p:nvSpPr>
            <p:spPr bwMode="auto">
              <a:xfrm>
                <a:off x="1374"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17" name="AutoShape 193"/>
              <p:cNvSpPr>
                <a:spLocks noChangeArrowheads="1"/>
              </p:cNvSpPr>
              <p:nvPr/>
            </p:nvSpPr>
            <p:spPr bwMode="auto">
              <a:xfrm>
                <a:off x="1554"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18" name="AutoShape 194"/>
              <p:cNvSpPr>
                <a:spLocks noChangeArrowheads="1"/>
              </p:cNvSpPr>
              <p:nvPr/>
            </p:nvSpPr>
            <p:spPr bwMode="auto">
              <a:xfrm>
                <a:off x="1732"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19" name="AutoShape 195"/>
              <p:cNvSpPr>
                <a:spLocks noChangeArrowheads="1"/>
              </p:cNvSpPr>
              <p:nvPr/>
            </p:nvSpPr>
            <p:spPr bwMode="auto">
              <a:xfrm>
                <a:off x="1910" y="1641"/>
                <a:ext cx="225"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0" name="AutoShape 196"/>
              <p:cNvSpPr>
                <a:spLocks noChangeArrowheads="1"/>
              </p:cNvSpPr>
              <p:nvPr/>
            </p:nvSpPr>
            <p:spPr bwMode="auto">
              <a:xfrm>
                <a:off x="2090"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1" name="AutoShape 197"/>
              <p:cNvSpPr>
                <a:spLocks noChangeArrowheads="1"/>
              </p:cNvSpPr>
              <p:nvPr/>
            </p:nvSpPr>
            <p:spPr bwMode="auto">
              <a:xfrm>
                <a:off x="2268"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2" name="AutoShape 198"/>
              <p:cNvSpPr>
                <a:spLocks noChangeArrowheads="1"/>
              </p:cNvSpPr>
              <p:nvPr/>
            </p:nvSpPr>
            <p:spPr bwMode="auto">
              <a:xfrm>
                <a:off x="2446" y="1641"/>
                <a:ext cx="225"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3" name="AutoShape 199"/>
              <p:cNvSpPr>
                <a:spLocks noChangeArrowheads="1"/>
              </p:cNvSpPr>
              <p:nvPr/>
            </p:nvSpPr>
            <p:spPr bwMode="auto">
              <a:xfrm>
                <a:off x="2626"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4" name="AutoShape 200"/>
              <p:cNvSpPr>
                <a:spLocks noChangeArrowheads="1"/>
              </p:cNvSpPr>
              <p:nvPr/>
            </p:nvSpPr>
            <p:spPr bwMode="auto">
              <a:xfrm>
                <a:off x="2804"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5" name="AutoShape 201"/>
              <p:cNvSpPr>
                <a:spLocks noChangeArrowheads="1"/>
              </p:cNvSpPr>
              <p:nvPr/>
            </p:nvSpPr>
            <p:spPr bwMode="auto">
              <a:xfrm>
                <a:off x="2984" y="1641"/>
                <a:ext cx="223"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6" name="AutoShape 202"/>
              <p:cNvSpPr>
                <a:spLocks noChangeArrowheads="1"/>
              </p:cNvSpPr>
              <p:nvPr/>
            </p:nvSpPr>
            <p:spPr bwMode="auto">
              <a:xfrm>
                <a:off x="3162"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7" name="AutoShape 203"/>
              <p:cNvSpPr>
                <a:spLocks noChangeArrowheads="1"/>
              </p:cNvSpPr>
              <p:nvPr/>
            </p:nvSpPr>
            <p:spPr bwMode="auto">
              <a:xfrm>
                <a:off x="3340" y="1641"/>
                <a:ext cx="225" cy="251"/>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308428" name="AutoShape 204"/>
              <p:cNvSpPr>
                <a:spLocks noChangeArrowheads="1"/>
              </p:cNvSpPr>
              <p:nvPr/>
            </p:nvSpPr>
            <p:spPr bwMode="auto">
              <a:xfrm>
                <a:off x="3520" y="1641"/>
                <a:ext cx="223" cy="251"/>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sp>
        <p:nvSpPr>
          <p:cNvPr id="163" name="Date Placeholder 3"/>
          <p:cNvSpPr>
            <a:spLocks noGrp="1"/>
          </p:cNvSpPr>
          <p:nvPr>
            <p:ph type="dt" sz="quarter" idx="10"/>
          </p:nvPr>
        </p:nvSpPr>
        <p:spPr bwMode="auto">
          <a:xfrm>
            <a:off x="7142163" y="6553200"/>
            <a:ext cx="1109662"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71A54F4B-2B42-424B-B6E2-C9AFB6CDC3BA}" type="datetime1">
              <a:rPr lang="en-US" altLang="zh-CN" sz="1000">
                <a:solidFill>
                  <a:schemeClr val="bg1"/>
                </a:solidFill>
              </a:rPr>
              <a:pPr eaLnBrk="1" hangingPunct="1"/>
              <a:t>9/11/2013</a:t>
            </a:fld>
            <a:endParaRPr lang="en-US" altLang="zh-CN" sz="1000" dirty="0">
              <a:solidFill>
                <a:schemeClr val="bg1"/>
              </a:solidFill>
            </a:endParaRPr>
          </a:p>
        </p:txBody>
      </p:sp>
      <p:sp>
        <p:nvSpPr>
          <p:cNvPr id="164" name="Slide Number Placeholder 4"/>
          <p:cNvSpPr>
            <a:spLocks noGrp="1"/>
          </p:cNvSpPr>
          <p:nvPr>
            <p:ph type="sldNum" sz="quarter" idx="11"/>
          </p:nvPr>
        </p:nvSpPr>
        <p:spPr bwMode="auto">
          <a:xfrm>
            <a:off x="8505825" y="6553200"/>
            <a:ext cx="50165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39DF2B61-2C26-466F-8DC0-31ED2BD005C3}" type="slidenum">
              <a:rPr lang="en-US" altLang="zh-CN" sz="1000">
                <a:solidFill>
                  <a:schemeClr val="bg1"/>
                </a:solidFill>
              </a:rPr>
              <a:pPr eaLnBrk="1" hangingPunct="1"/>
              <a:t>14</a:t>
            </a:fld>
            <a:endParaRPr lang="en-US" altLang="zh-CN" sz="1000" dirty="0">
              <a:solidFill>
                <a:schemeClr val="bg1"/>
              </a:solidFill>
            </a:endParaRPr>
          </a:p>
        </p:txBody>
      </p:sp>
    </p:spTree>
    <p:extLst>
      <p:ext uri="{BB962C8B-B14F-4D97-AF65-F5344CB8AC3E}">
        <p14:creationId xmlns:p14="http://schemas.microsoft.com/office/powerpoint/2010/main" val="338414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00149" y="225425"/>
            <a:ext cx="6627813" cy="889000"/>
          </a:xfrm>
        </p:spPr>
        <p:txBody>
          <a:bodyPr/>
          <a:lstStyle/>
          <a:p>
            <a:r>
              <a:rPr lang="en-US" dirty="0" smtClean="0"/>
              <a:t>Data Types for Intel® MIC Architecture</a:t>
            </a:r>
          </a:p>
        </p:txBody>
      </p:sp>
      <p:sp>
        <p:nvSpPr>
          <p:cNvPr id="308232" name="Text Box 8"/>
          <p:cNvSpPr txBox="1">
            <a:spLocks noChangeArrowheads="1"/>
          </p:cNvSpPr>
          <p:nvPr/>
        </p:nvSpPr>
        <p:spPr bwMode="auto">
          <a:xfrm>
            <a:off x="6257021" y="1363633"/>
            <a:ext cx="1281120" cy="400110"/>
          </a:xfrm>
          <a:prstGeom prst="rect">
            <a:avLst/>
          </a:prstGeom>
          <a:noFill/>
          <a:ln w="12700">
            <a:noFill/>
            <a:miter lim="800000"/>
            <a:headEnd/>
            <a:tailEnd/>
          </a:ln>
          <a:effectLst/>
        </p:spPr>
        <p:txBody>
          <a:bodyPr wrap="none" anchor="ctr">
            <a:spAutoFit/>
          </a:bodyPr>
          <a:lstStyle/>
          <a:p>
            <a:pPr>
              <a:defRPr/>
            </a:pPr>
            <a:r>
              <a:rPr lang="en-US" sz="2000" dirty="0" smtClean="0">
                <a:effectLst>
                  <a:outerShdw blurRad="38100" dist="38100" dir="2700000" algn="tl">
                    <a:srgbClr val="C0C0C0"/>
                  </a:outerShdw>
                </a:effectLst>
                <a:latin typeface="Arial" charset="0"/>
              </a:rPr>
              <a:t>16x </a:t>
            </a:r>
            <a:r>
              <a:rPr lang="en-US" sz="2000" dirty="0">
                <a:effectLst>
                  <a:outerShdw blurRad="38100" dist="38100" dir="2700000" algn="tl">
                    <a:srgbClr val="C0C0C0"/>
                  </a:outerShdw>
                </a:effectLst>
                <a:latin typeface="Arial" charset="0"/>
              </a:rPr>
              <a:t>floats</a:t>
            </a:r>
          </a:p>
        </p:txBody>
      </p:sp>
      <p:sp>
        <p:nvSpPr>
          <p:cNvPr id="308302" name="Text Box 78"/>
          <p:cNvSpPr txBox="1">
            <a:spLocks noChangeArrowheads="1"/>
          </p:cNvSpPr>
          <p:nvPr/>
        </p:nvSpPr>
        <p:spPr bwMode="auto">
          <a:xfrm>
            <a:off x="6257021" y="1951008"/>
            <a:ext cx="1425390" cy="400110"/>
          </a:xfrm>
          <a:prstGeom prst="rect">
            <a:avLst/>
          </a:prstGeom>
          <a:noFill/>
          <a:ln w="12700">
            <a:noFill/>
            <a:miter lim="800000"/>
            <a:headEnd/>
            <a:tailEnd/>
          </a:ln>
          <a:effectLst/>
        </p:spPr>
        <p:txBody>
          <a:bodyPr wrap="none" anchor="ctr">
            <a:spAutoFit/>
          </a:bodyPr>
          <a:lstStyle/>
          <a:p>
            <a:pPr>
              <a:defRPr/>
            </a:pPr>
            <a:r>
              <a:rPr lang="en-US" sz="2000" dirty="0">
                <a:effectLst>
                  <a:outerShdw blurRad="38100" dist="38100" dir="2700000" algn="tl">
                    <a:srgbClr val="C0C0C0"/>
                  </a:outerShdw>
                </a:effectLst>
                <a:latin typeface="Arial" charset="0"/>
              </a:rPr>
              <a:t>8</a:t>
            </a:r>
            <a:r>
              <a:rPr lang="en-US" sz="2000" dirty="0" smtClean="0">
                <a:effectLst>
                  <a:outerShdw blurRad="38100" dist="38100" dir="2700000" algn="tl">
                    <a:srgbClr val="C0C0C0"/>
                  </a:outerShdw>
                </a:effectLst>
                <a:latin typeface="Arial" charset="0"/>
              </a:rPr>
              <a:t>x </a:t>
            </a:r>
            <a:r>
              <a:rPr lang="en-US" sz="2000" dirty="0">
                <a:effectLst>
                  <a:outerShdw blurRad="38100" dist="38100" dir="2700000" algn="tl">
                    <a:srgbClr val="C0C0C0"/>
                  </a:outerShdw>
                </a:effectLst>
                <a:latin typeface="Arial" charset="0"/>
              </a:rPr>
              <a:t>doubles</a:t>
            </a:r>
          </a:p>
        </p:txBody>
      </p:sp>
      <p:sp>
        <p:nvSpPr>
          <p:cNvPr id="10324" name="Rectangle 80"/>
          <p:cNvSpPr>
            <a:spLocks noChangeArrowheads="1"/>
          </p:cNvSpPr>
          <p:nvPr/>
        </p:nvSpPr>
        <p:spPr bwMode="auto">
          <a:xfrm>
            <a:off x="1200150" y="1192212"/>
            <a:ext cx="7680325" cy="3074987"/>
          </a:xfrm>
          <a:prstGeom prst="rect">
            <a:avLst/>
          </a:prstGeom>
          <a:noFill/>
          <a:ln w="38100">
            <a:solidFill>
              <a:schemeClr val="tx1"/>
            </a:solidFill>
            <a:miter lim="800000"/>
            <a:headEnd type="none" w="sm" len="sm"/>
            <a:tailEnd type="none" w="sm" len="sm"/>
          </a:ln>
        </p:spPr>
        <p:txBody>
          <a:bodyPr wrap="none" anchor="ctr"/>
          <a:lstStyle/>
          <a:p>
            <a:endParaRPr lang="en-US"/>
          </a:p>
        </p:txBody>
      </p:sp>
      <p:sp>
        <p:nvSpPr>
          <p:cNvPr id="308389" name="Text Box 165"/>
          <p:cNvSpPr txBox="1">
            <a:spLocks noChangeArrowheads="1"/>
          </p:cNvSpPr>
          <p:nvPr/>
        </p:nvSpPr>
        <p:spPr bwMode="auto">
          <a:xfrm>
            <a:off x="6257021" y="3017755"/>
            <a:ext cx="2363146" cy="400110"/>
          </a:xfrm>
          <a:prstGeom prst="rect">
            <a:avLst/>
          </a:prstGeom>
          <a:noFill/>
          <a:ln w="12700">
            <a:noFill/>
            <a:miter lim="800000"/>
            <a:headEnd/>
            <a:tailEnd/>
          </a:ln>
          <a:effectLst/>
        </p:spPr>
        <p:txBody>
          <a:bodyPr wrap="none" anchor="ctr">
            <a:spAutoFit/>
          </a:bodyPr>
          <a:lstStyle/>
          <a:p>
            <a:pPr>
              <a:defRPr/>
            </a:pPr>
            <a:r>
              <a:rPr lang="en-US" sz="2000" dirty="0">
                <a:effectLst>
                  <a:outerShdw blurRad="38100" dist="38100" dir="2700000" algn="tl">
                    <a:srgbClr val="C0C0C0"/>
                  </a:outerShdw>
                </a:effectLst>
                <a:latin typeface="Arial" charset="0"/>
              </a:rPr>
              <a:t>16x </a:t>
            </a:r>
            <a:r>
              <a:rPr lang="en-US" sz="2000" dirty="0" smtClean="0">
                <a:effectLst>
                  <a:outerShdw blurRad="38100" dist="38100" dir="2700000" algn="tl">
                    <a:srgbClr val="C0C0C0"/>
                  </a:outerShdw>
                </a:effectLst>
                <a:latin typeface="Arial" charset="0"/>
              </a:rPr>
              <a:t>32-bit integers </a:t>
            </a:r>
            <a:endParaRPr lang="en-US" sz="2000" dirty="0">
              <a:effectLst>
                <a:outerShdw blurRad="38100" dist="38100" dir="2700000" algn="tl">
                  <a:srgbClr val="C0C0C0"/>
                </a:outerShdw>
              </a:effectLst>
              <a:latin typeface="Arial" charset="0"/>
            </a:endParaRPr>
          </a:p>
        </p:txBody>
      </p:sp>
      <p:sp>
        <p:nvSpPr>
          <p:cNvPr id="238" name="Text Box 84"/>
          <p:cNvSpPr txBox="1">
            <a:spLocks noChangeArrowheads="1"/>
          </p:cNvSpPr>
          <p:nvPr/>
        </p:nvSpPr>
        <p:spPr bwMode="blackWhite">
          <a:xfrm>
            <a:off x="230187" y="2394949"/>
            <a:ext cx="969963" cy="462307"/>
          </a:xfrm>
          <a:prstGeom prst="rect">
            <a:avLst/>
          </a:prstGeom>
          <a:noFill/>
          <a:ln w="12700">
            <a:noFill/>
            <a:miter lim="800000"/>
            <a:headEnd/>
            <a:tailEnd/>
          </a:ln>
        </p:spPr>
        <p:txBody>
          <a:bodyPr lIns="92075" tIns="46038" rIns="92075" bIns="46038">
            <a:spAutoFit/>
          </a:bodyPr>
          <a:lstStyle/>
          <a:p>
            <a:pPr eaLnBrk="0" hangingPunct="0">
              <a:buClr>
                <a:schemeClr val="accent1"/>
              </a:buClr>
              <a:buSzPct val="75000"/>
              <a:buFont typeface="Wingdings" pitchFamily="2" charset="2"/>
              <a:buNone/>
            </a:pPr>
            <a:r>
              <a:rPr lang="en-US" sz="2400" dirty="0" smtClean="0">
                <a:solidFill>
                  <a:schemeClr val="tx1"/>
                </a:solidFill>
                <a:latin typeface="Arial" charset="0"/>
              </a:rPr>
              <a:t>MIC</a:t>
            </a:r>
            <a:endParaRPr lang="en-US" sz="2400" dirty="0">
              <a:solidFill>
                <a:schemeClr val="tx1"/>
              </a:solidFill>
              <a:latin typeface="Arial" charset="0"/>
            </a:endParaRPr>
          </a:p>
        </p:txBody>
      </p:sp>
      <p:grpSp>
        <p:nvGrpSpPr>
          <p:cNvPr id="182" name="Group 181"/>
          <p:cNvGrpSpPr/>
          <p:nvPr/>
        </p:nvGrpSpPr>
        <p:grpSpPr>
          <a:xfrm>
            <a:off x="1368574" y="2998369"/>
            <a:ext cx="4607600" cy="398712"/>
            <a:chOff x="1330474" y="2604669"/>
            <a:chExt cx="4607600" cy="398712"/>
          </a:xfrm>
        </p:grpSpPr>
        <p:sp>
          <p:nvSpPr>
            <p:cNvPr id="199" name="AutoShape 14"/>
            <p:cNvSpPr>
              <a:spLocks noChangeArrowheads="1"/>
            </p:cNvSpPr>
            <p:nvPr/>
          </p:nvSpPr>
          <p:spPr bwMode="auto">
            <a:xfrm>
              <a:off x="1330474" y="2604669"/>
              <a:ext cx="353294"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16" name="AutoShape 15"/>
            <p:cNvSpPr>
              <a:spLocks noChangeArrowheads="1"/>
            </p:cNvSpPr>
            <p:nvPr/>
          </p:nvSpPr>
          <p:spPr bwMode="auto">
            <a:xfrm>
              <a:off x="161429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33" name="AutoShape 16"/>
            <p:cNvSpPr>
              <a:spLocks noChangeArrowheads="1"/>
            </p:cNvSpPr>
            <p:nvPr/>
          </p:nvSpPr>
          <p:spPr bwMode="auto">
            <a:xfrm>
              <a:off x="189810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34" name="AutoShape 17"/>
            <p:cNvSpPr>
              <a:spLocks noChangeArrowheads="1"/>
            </p:cNvSpPr>
            <p:nvPr/>
          </p:nvSpPr>
          <p:spPr bwMode="auto">
            <a:xfrm>
              <a:off x="2181927" y="2604669"/>
              <a:ext cx="35920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37" name="AutoShape 18"/>
            <p:cNvSpPr>
              <a:spLocks noChangeArrowheads="1"/>
            </p:cNvSpPr>
            <p:nvPr/>
          </p:nvSpPr>
          <p:spPr bwMode="auto">
            <a:xfrm>
              <a:off x="2465744" y="2604669"/>
              <a:ext cx="357728"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0" name="AutoShape 19"/>
            <p:cNvSpPr>
              <a:spLocks noChangeArrowheads="1"/>
            </p:cNvSpPr>
            <p:nvPr/>
          </p:nvSpPr>
          <p:spPr bwMode="auto">
            <a:xfrm>
              <a:off x="274956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1" name="AutoShape 20"/>
            <p:cNvSpPr>
              <a:spLocks noChangeArrowheads="1"/>
            </p:cNvSpPr>
            <p:nvPr/>
          </p:nvSpPr>
          <p:spPr bwMode="auto">
            <a:xfrm>
              <a:off x="303337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2" name="AutoShape 21"/>
            <p:cNvSpPr>
              <a:spLocks noChangeArrowheads="1"/>
            </p:cNvSpPr>
            <p:nvPr/>
          </p:nvSpPr>
          <p:spPr bwMode="auto">
            <a:xfrm>
              <a:off x="3315719" y="2604669"/>
              <a:ext cx="356250"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3" name="AutoShape 22"/>
            <p:cNvSpPr>
              <a:spLocks noChangeArrowheads="1"/>
            </p:cNvSpPr>
            <p:nvPr/>
          </p:nvSpPr>
          <p:spPr bwMode="auto">
            <a:xfrm>
              <a:off x="360101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4" name="AutoShape 23"/>
            <p:cNvSpPr>
              <a:spLocks noChangeArrowheads="1"/>
            </p:cNvSpPr>
            <p:nvPr/>
          </p:nvSpPr>
          <p:spPr bwMode="auto">
            <a:xfrm>
              <a:off x="3884832" y="2604669"/>
              <a:ext cx="353294"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5" name="AutoShape 24"/>
            <p:cNvSpPr>
              <a:spLocks noChangeArrowheads="1"/>
            </p:cNvSpPr>
            <p:nvPr/>
          </p:nvSpPr>
          <p:spPr bwMode="auto">
            <a:xfrm>
              <a:off x="416864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6" name="AutoShape 25"/>
            <p:cNvSpPr>
              <a:spLocks noChangeArrowheads="1"/>
            </p:cNvSpPr>
            <p:nvPr/>
          </p:nvSpPr>
          <p:spPr bwMode="auto">
            <a:xfrm>
              <a:off x="445246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7" name="AutoShape 26"/>
            <p:cNvSpPr>
              <a:spLocks noChangeArrowheads="1"/>
            </p:cNvSpPr>
            <p:nvPr/>
          </p:nvSpPr>
          <p:spPr bwMode="auto">
            <a:xfrm>
              <a:off x="473628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8" name="AutoShape 27"/>
            <p:cNvSpPr>
              <a:spLocks noChangeArrowheads="1"/>
            </p:cNvSpPr>
            <p:nvPr/>
          </p:nvSpPr>
          <p:spPr bwMode="auto">
            <a:xfrm>
              <a:off x="5020102" y="2604669"/>
              <a:ext cx="357728"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49" name="AutoShape 28"/>
            <p:cNvSpPr>
              <a:spLocks noChangeArrowheads="1"/>
            </p:cNvSpPr>
            <p:nvPr/>
          </p:nvSpPr>
          <p:spPr bwMode="auto">
            <a:xfrm>
              <a:off x="5303920"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50" name="AutoShape 29"/>
            <p:cNvSpPr>
              <a:spLocks noChangeArrowheads="1"/>
            </p:cNvSpPr>
            <p:nvPr/>
          </p:nvSpPr>
          <p:spPr bwMode="auto">
            <a:xfrm>
              <a:off x="558773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260" name="Group 259"/>
          <p:cNvGrpSpPr/>
          <p:nvPr/>
        </p:nvGrpSpPr>
        <p:grpSpPr>
          <a:xfrm>
            <a:off x="1368574" y="1398169"/>
            <a:ext cx="4607600" cy="398712"/>
            <a:chOff x="1330474" y="2604669"/>
            <a:chExt cx="4607600" cy="398712"/>
          </a:xfrm>
        </p:grpSpPr>
        <p:sp>
          <p:nvSpPr>
            <p:cNvPr id="261" name="AutoShape 14"/>
            <p:cNvSpPr>
              <a:spLocks noChangeArrowheads="1"/>
            </p:cNvSpPr>
            <p:nvPr/>
          </p:nvSpPr>
          <p:spPr bwMode="auto">
            <a:xfrm>
              <a:off x="1330474" y="2604669"/>
              <a:ext cx="353294"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2" name="AutoShape 15"/>
            <p:cNvSpPr>
              <a:spLocks noChangeArrowheads="1"/>
            </p:cNvSpPr>
            <p:nvPr/>
          </p:nvSpPr>
          <p:spPr bwMode="auto">
            <a:xfrm>
              <a:off x="161429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3" name="AutoShape 16"/>
            <p:cNvSpPr>
              <a:spLocks noChangeArrowheads="1"/>
            </p:cNvSpPr>
            <p:nvPr/>
          </p:nvSpPr>
          <p:spPr bwMode="auto">
            <a:xfrm>
              <a:off x="189810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4" name="AutoShape 17"/>
            <p:cNvSpPr>
              <a:spLocks noChangeArrowheads="1"/>
            </p:cNvSpPr>
            <p:nvPr/>
          </p:nvSpPr>
          <p:spPr bwMode="auto">
            <a:xfrm>
              <a:off x="2181927" y="2604669"/>
              <a:ext cx="35920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5" name="AutoShape 18"/>
            <p:cNvSpPr>
              <a:spLocks noChangeArrowheads="1"/>
            </p:cNvSpPr>
            <p:nvPr/>
          </p:nvSpPr>
          <p:spPr bwMode="auto">
            <a:xfrm>
              <a:off x="2465744" y="2604669"/>
              <a:ext cx="357728"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6" name="AutoShape 19"/>
            <p:cNvSpPr>
              <a:spLocks noChangeArrowheads="1"/>
            </p:cNvSpPr>
            <p:nvPr/>
          </p:nvSpPr>
          <p:spPr bwMode="auto">
            <a:xfrm>
              <a:off x="2749562"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7" name="AutoShape 20"/>
            <p:cNvSpPr>
              <a:spLocks noChangeArrowheads="1"/>
            </p:cNvSpPr>
            <p:nvPr/>
          </p:nvSpPr>
          <p:spPr bwMode="auto">
            <a:xfrm>
              <a:off x="303337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8" name="AutoShape 21"/>
            <p:cNvSpPr>
              <a:spLocks noChangeArrowheads="1"/>
            </p:cNvSpPr>
            <p:nvPr/>
          </p:nvSpPr>
          <p:spPr bwMode="auto">
            <a:xfrm>
              <a:off x="3315719" y="2604669"/>
              <a:ext cx="356250"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69" name="AutoShape 22"/>
            <p:cNvSpPr>
              <a:spLocks noChangeArrowheads="1"/>
            </p:cNvSpPr>
            <p:nvPr/>
          </p:nvSpPr>
          <p:spPr bwMode="auto">
            <a:xfrm>
              <a:off x="360101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0" name="AutoShape 23"/>
            <p:cNvSpPr>
              <a:spLocks noChangeArrowheads="1"/>
            </p:cNvSpPr>
            <p:nvPr/>
          </p:nvSpPr>
          <p:spPr bwMode="auto">
            <a:xfrm>
              <a:off x="3884832" y="2604669"/>
              <a:ext cx="353294"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1" name="AutoShape 24"/>
            <p:cNvSpPr>
              <a:spLocks noChangeArrowheads="1"/>
            </p:cNvSpPr>
            <p:nvPr/>
          </p:nvSpPr>
          <p:spPr bwMode="auto">
            <a:xfrm>
              <a:off x="4168649"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2" name="AutoShape 25"/>
            <p:cNvSpPr>
              <a:spLocks noChangeArrowheads="1"/>
            </p:cNvSpPr>
            <p:nvPr/>
          </p:nvSpPr>
          <p:spPr bwMode="auto">
            <a:xfrm>
              <a:off x="445246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3" name="AutoShape 26"/>
            <p:cNvSpPr>
              <a:spLocks noChangeArrowheads="1"/>
            </p:cNvSpPr>
            <p:nvPr/>
          </p:nvSpPr>
          <p:spPr bwMode="auto">
            <a:xfrm>
              <a:off x="4736284" y="2604669"/>
              <a:ext cx="35920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4" name="AutoShape 27"/>
            <p:cNvSpPr>
              <a:spLocks noChangeArrowheads="1"/>
            </p:cNvSpPr>
            <p:nvPr/>
          </p:nvSpPr>
          <p:spPr bwMode="auto">
            <a:xfrm>
              <a:off x="5020102" y="2604669"/>
              <a:ext cx="357728"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5" name="AutoShape 28"/>
            <p:cNvSpPr>
              <a:spLocks noChangeArrowheads="1"/>
            </p:cNvSpPr>
            <p:nvPr/>
          </p:nvSpPr>
          <p:spPr bwMode="auto">
            <a:xfrm>
              <a:off x="5303920" y="2604669"/>
              <a:ext cx="350337"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6" name="AutoShape 29"/>
            <p:cNvSpPr>
              <a:spLocks noChangeArrowheads="1"/>
            </p:cNvSpPr>
            <p:nvPr/>
          </p:nvSpPr>
          <p:spPr bwMode="auto">
            <a:xfrm>
              <a:off x="5587737" y="2604669"/>
              <a:ext cx="350337"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grpSp>
        <p:nvGrpSpPr>
          <p:cNvPr id="277" name="Group 276"/>
          <p:cNvGrpSpPr/>
          <p:nvPr/>
        </p:nvGrpSpPr>
        <p:grpSpPr>
          <a:xfrm>
            <a:off x="1368574" y="1996237"/>
            <a:ext cx="4612035" cy="398712"/>
            <a:chOff x="1330474" y="3202737"/>
            <a:chExt cx="4612035" cy="398712"/>
          </a:xfrm>
        </p:grpSpPr>
        <p:sp>
          <p:nvSpPr>
            <p:cNvPr id="278" name="AutoShape 30"/>
            <p:cNvSpPr>
              <a:spLocks noChangeArrowheads="1"/>
            </p:cNvSpPr>
            <p:nvPr/>
          </p:nvSpPr>
          <p:spPr bwMode="auto">
            <a:xfrm>
              <a:off x="133047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79" name="AutoShape 31"/>
            <p:cNvSpPr>
              <a:spLocks noChangeArrowheads="1"/>
            </p:cNvSpPr>
            <p:nvPr/>
          </p:nvSpPr>
          <p:spPr bwMode="auto">
            <a:xfrm>
              <a:off x="189810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80" name="AutoShape 32"/>
            <p:cNvSpPr>
              <a:spLocks noChangeArrowheads="1"/>
            </p:cNvSpPr>
            <p:nvPr/>
          </p:nvSpPr>
          <p:spPr bwMode="auto">
            <a:xfrm>
              <a:off x="246574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81" name="AutoShape 33"/>
            <p:cNvSpPr>
              <a:spLocks noChangeArrowheads="1"/>
            </p:cNvSpPr>
            <p:nvPr/>
          </p:nvSpPr>
          <p:spPr bwMode="auto">
            <a:xfrm>
              <a:off x="303337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82" name="AutoShape 34"/>
            <p:cNvSpPr>
              <a:spLocks noChangeArrowheads="1"/>
            </p:cNvSpPr>
            <p:nvPr/>
          </p:nvSpPr>
          <p:spPr bwMode="auto">
            <a:xfrm>
              <a:off x="3601014" y="3202737"/>
              <a:ext cx="638589"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83" name="AutoShape 35"/>
            <p:cNvSpPr>
              <a:spLocks noChangeArrowheads="1"/>
            </p:cNvSpPr>
            <p:nvPr/>
          </p:nvSpPr>
          <p:spPr bwMode="auto">
            <a:xfrm>
              <a:off x="4168649"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84" name="AutoShape 36"/>
            <p:cNvSpPr>
              <a:spLocks noChangeArrowheads="1"/>
            </p:cNvSpPr>
            <p:nvPr/>
          </p:nvSpPr>
          <p:spPr bwMode="auto">
            <a:xfrm>
              <a:off x="4736284" y="3202737"/>
              <a:ext cx="641546" cy="398712"/>
            </a:xfrm>
            <a:prstGeom prst="cube">
              <a:avLst>
                <a:gd name="adj" fmla="val 25000"/>
              </a:avLst>
            </a:prstGeom>
            <a:solidFill>
              <a:schemeClr val="accent1">
                <a:lumMod val="50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sp>
          <p:nvSpPr>
            <p:cNvPr id="285" name="AutoShape 37"/>
            <p:cNvSpPr>
              <a:spLocks noChangeArrowheads="1"/>
            </p:cNvSpPr>
            <p:nvPr/>
          </p:nvSpPr>
          <p:spPr bwMode="auto">
            <a:xfrm>
              <a:off x="5303920" y="3202737"/>
              <a:ext cx="638589" cy="398712"/>
            </a:xfrm>
            <a:prstGeom prst="cube">
              <a:avLst>
                <a:gd name="adj" fmla="val 25000"/>
              </a:avLst>
            </a:prstGeom>
            <a:solidFill>
              <a:schemeClr val="accent1">
                <a:lumMod val="75000"/>
              </a:schemeClr>
            </a:solidFill>
            <a:ln w="12700">
              <a:solidFill>
                <a:schemeClr val="accent2">
                  <a:lumMod val="40000"/>
                  <a:lumOff val="60000"/>
                </a:schemeClr>
              </a:solidFill>
              <a:miter lim="800000"/>
              <a:headEnd type="none" w="sm" len="sm"/>
              <a:tailEnd/>
            </a:ln>
            <a:effectLst/>
          </p:spPr>
          <p:txBody>
            <a:bodyPr wrap="none" anchor="ctr"/>
            <a:lstStyle/>
            <a:p>
              <a:pPr>
                <a:defRPr/>
              </a:pPr>
              <a:endParaRPr lang="en-GB" altLang="zh-CN">
                <a:effectLst>
                  <a:outerShdw blurRad="38100" dist="38100" dir="2700000" algn="tl">
                    <a:srgbClr val="FFFFFF"/>
                  </a:outerShdw>
                </a:effectLst>
                <a:latin typeface="Arial" charset="0"/>
                <a:ea typeface="宋体" pitchFamily="2" charset="-122"/>
              </a:endParaRPr>
            </a:p>
          </p:txBody>
        </p:sp>
      </p:grpSp>
      <p:sp>
        <p:nvSpPr>
          <p:cNvPr id="61" name="Date Placeholder 3"/>
          <p:cNvSpPr>
            <a:spLocks noGrp="1"/>
          </p:cNvSpPr>
          <p:nvPr>
            <p:ph type="dt" sz="quarter" idx="10"/>
          </p:nvPr>
        </p:nvSpPr>
        <p:spPr bwMode="auto">
          <a:xfrm>
            <a:off x="7142163" y="6553200"/>
            <a:ext cx="1109662"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71A54F4B-2B42-424B-B6E2-C9AFB6CDC3BA}" type="datetime1">
              <a:rPr lang="en-US" altLang="zh-CN" sz="1000">
                <a:solidFill>
                  <a:schemeClr val="bg1"/>
                </a:solidFill>
              </a:rPr>
              <a:pPr eaLnBrk="1" hangingPunct="1"/>
              <a:t>9/11/2013</a:t>
            </a:fld>
            <a:endParaRPr lang="en-US" altLang="zh-CN" sz="1000" dirty="0">
              <a:solidFill>
                <a:schemeClr val="bg1"/>
              </a:solidFill>
            </a:endParaRPr>
          </a:p>
        </p:txBody>
      </p:sp>
      <p:sp>
        <p:nvSpPr>
          <p:cNvPr id="62" name="Slide Number Placeholder 4"/>
          <p:cNvSpPr>
            <a:spLocks noGrp="1"/>
          </p:cNvSpPr>
          <p:nvPr>
            <p:ph type="sldNum" sz="quarter" idx="11"/>
          </p:nvPr>
        </p:nvSpPr>
        <p:spPr bwMode="auto">
          <a:xfrm>
            <a:off x="8505825" y="6553200"/>
            <a:ext cx="50165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39DF2B61-2C26-466F-8DC0-31ED2BD005C3}" type="slidenum">
              <a:rPr lang="en-US" altLang="zh-CN" sz="1000">
                <a:solidFill>
                  <a:schemeClr val="bg1"/>
                </a:solidFill>
              </a:rPr>
              <a:pPr eaLnBrk="1" hangingPunct="1"/>
              <a:t>15</a:t>
            </a:fld>
            <a:endParaRPr lang="en-US" altLang="zh-CN" sz="1000" dirty="0">
              <a:solidFill>
                <a:schemeClr val="bg1"/>
              </a:solidFill>
            </a:endParaRPr>
          </a:p>
        </p:txBody>
      </p:sp>
      <p:sp>
        <p:nvSpPr>
          <p:cNvPr id="63" name="Text Box 84"/>
          <p:cNvSpPr txBox="1">
            <a:spLocks noChangeArrowheads="1"/>
          </p:cNvSpPr>
          <p:nvPr/>
        </p:nvSpPr>
        <p:spPr bwMode="blackWhite">
          <a:xfrm>
            <a:off x="2729476" y="3621086"/>
            <a:ext cx="1819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buClr>
                <a:schemeClr val="accent1"/>
              </a:buClr>
              <a:buSzPct val="75000"/>
              <a:buFont typeface="Wingdings" pitchFamily="2" charset="2"/>
              <a:buNone/>
              <a:defRPr/>
            </a:pPr>
            <a:r>
              <a:rPr lang="en-US" altLang="zh-CN" sz="1800" b="1" dirty="0" smtClean="0">
                <a:latin typeface="+mn-lt"/>
                <a:ea typeface="宋体" pitchFamily="2" charset="-122"/>
              </a:rPr>
              <a:t>First Generation</a:t>
            </a:r>
          </a:p>
        </p:txBody>
      </p:sp>
    </p:spTree>
    <p:extLst>
      <p:ext uri="{BB962C8B-B14F-4D97-AF65-F5344CB8AC3E}">
        <p14:creationId xmlns:p14="http://schemas.microsoft.com/office/powerpoint/2010/main" val="38035997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4"/>
          <p:cNvSpPr>
            <a:spLocks noGrp="1"/>
          </p:cNvSpPr>
          <p:nvPr>
            <p:ph idx="1"/>
          </p:nvPr>
        </p:nvSpPr>
        <p:spPr bwMode="auto">
          <a:xfrm>
            <a:off x="457200" y="849313"/>
            <a:ext cx="8235950"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30200" indent="-342900"/>
            <a:endParaRPr lang="en-US" altLang="zh-CN" dirty="0" smtClean="0"/>
          </a:p>
          <a:p>
            <a:pPr marL="330200" indent="-342900"/>
            <a:r>
              <a:rPr lang="en-US" altLang="zh-CN" dirty="0" smtClean="0"/>
              <a:t>Motivation </a:t>
            </a:r>
          </a:p>
          <a:p>
            <a:pPr marL="330200" indent="-342900"/>
            <a:r>
              <a:rPr lang="en-US" altLang="zh-CN" dirty="0" smtClean="0"/>
              <a:t>Introduction to SIMD for Intel® Architecture</a:t>
            </a:r>
          </a:p>
          <a:p>
            <a:pPr marL="330200" indent="-342900"/>
            <a:r>
              <a:rPr lang="en-US" altLang="zh-CN" dirty="0" smtClean="0">
                <a:solidFill>
                  <a:schemeClr val="bg2"/>
                </a:solidFill>
              </a:rPr>
              <a:t>Vectorization</a:t>
            </a:r>
          </a:p>
          <a:p>
            <a:pPr marL="330200" lvl="0" indent="-342900"/>
            <a:r>
              <a:rPr lang="en-US" dirty="0" smtClean="0"/>
              <a:t>Ways to Write Vector Code</a:t>
            </a:r>
            <a:endParaRPr lang="en-US" altLang="zh-CN" dirty="0" smtClean="0"/>
          </a:p>
          <a:p>
            <a:pPr marL="330200" indent="-342900"/>
            <a:r>
              <a:rPr lang="en-US" altLang="zh-CN" dirty="0" smtClean="0"/>
              <a:t>Validating Vectorization Success</a:t>
            </a:r>
          </a:p>
          <a:p>
            <a:pPr marL="330200" indent="-342900"/>
            <a:r>
              <a:rPr lang="en-US" altLang="zh-CN" dirty="0" smtClean="0"/>
              <a:t>Summary</a:t>
            </a:r>
          </a:p>
          <a:p>
            <a:pPr marL="330200" indent="-342900">
              <a:buFontTx/>
              <a:buNone/>
            </a:pPr>
            <a:endParaRPr lang="en-US" altLang="zh-CN" dirty="0" smtClean="0"/>
          </a:p>
        </p:txBody>
      </p:sp>
      <p:sp>
        <p:nvSpPr>
          <p:cNvPr id="4099"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Agenda</a:t>
            </a:r>
            <a:endParaRPr lang="en-US" altLang="zh-CN" sz="2200" dirty="0" smtClean="0"/>
          </a:p>
        </p:txBody>
      </p:sp>
      <p:sp>
        <p:nvSpPr>
          <p:cNvPr id="410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5E9FB3C-F87A-4FD3-A28B-76B5FF7B48F9}" type="datetime1">
              <a:rPr lang="en-US" altLang="zh-CN" sz="1000">
                <a:solidFill>
                  <a:schemeClr val="bg1"/>
                </a:solidFill>
              </a:rPr>
              <a:pPr eaLnBrk="1" hangingPunct="1"/>
              <a:t>9/11/2013</a:t>
            </a:fld>
            <a:endParaRPr lang="en-US" altLang="zh-CN" sz="1000">
              <a:solidFill>
                <a:schemeClr val="bg1"/>
              </a:solidFill>
            </a:endParaRPr>
          </a:p>
        </p:txBody>
      </p:sp>
      <p:sp>
        <p:nvSpPr>
          <p:cNvPr id="410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CBFF5C-A42E-477C-B027-5F569F0B6479}" type="slidenum">
              <a:rPr lang="en-US" altLang="zh-CN" sz="1000">
                <a:solidFill>
                  <a:schemeClr val="bg1"/>
                </a:solidFill>
              </a:rPr>
              <a:pPr eaLnBrk="1" hangingPunct="1"/>
              <a:t>16</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solidFill>
                  <a:schemeClr val="bg2"/>
                </a:solidFill>
                <a:ea typeface="宋体" pitchFamily="2" charset="-122"/>
              </a:rPr>
              <a:t>Many Ways to Vectorize</a:t>
            </a:r>
          </a:p>
        </p:txBody>
      </p:sp>
      <p:sp>
        <p:nvSpPr>
          <p:cNvPr id="10" name="Text Box 11"/>
          <p:cNvSpPr txBox="1">
            <a:spLocks noChangeArrowheads="1"/>
          </p:cNvSpPr>
          <p:nvPr/>
        </p:nvSpPr>
        <p:spPr bwMode="auto">
          <a:xfrm>
            <a:off x="5867400" y="1219200"/>
            <a:ext cx="2306638" cy="381000"/>
          </a:xfrm>
          <a:prstGeom prst="rect">
            <a:avLst/>
          </a:prstGeom>
          <a:solidFill>
            <a:srgbClr val="FFE279"/>
          </a:solidFill>
          <a:ln>
            <a:solidFill>
              <a:srgbClr val="CC6600"/>
            </a:solidFill>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marL="293688" indent="-2286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fontAlgn="t" hangingPunct="1">
              <a:lnSpc>
                <a:spcPct val="95000"/>
              </a:lnSpc>
              <a:spcBef>
                <a:spcPct val="30000"/>
              </a:spcBef>
              <a:buClr>
                <a:schemeClr val="tx1"/>
              </a:buClr>
            </a:pPr>
            <a:r>
              <a:rPr lang="en-US" altLang="zh-CN" sz="1800" b="1">
                <a:latin typeface="Calibri" pitchFamily="34" charset="0"/>
                <a:ea typeface="宋体" pitchFamily="2" charset="-122"/>
              </a:rPr>
              <a:t>Ease of use</a:t>
            </a:r>
            <a:endParaRPr lang="en-US" altLang="zh-CN" sz="1800" b="1">
              <a:effectLst>
                <a:outerShdw blurRad="38100" dist="38100" dir="2700000" algn="tl">
                  <a:srgbClr val="FFFFFF"/>
                </a:outerShdw>
              </a:effectLst>
              <a:latin typeface="Calibri" pitchFamily="34" charset="0"/>
              <a:ea typeface="宋体" pitchFamily="2" charset="-122"/>
            </a:endParaRPr>
          </a:p>
        </p:txBody>
      </p:sp>
      <p:sp>
        <p:nvSpPr>
          <p:cNvPr id="13" name="Rectangle 14"/>
          <p:cNvSpPr>
            <a:spLocks noChangeArrowheads="1"/>
          </p:cNvSpPr>
          <p:nvPr/>
        </p:nvSpPr>
        <p:spPr bwMode="auto">
          <a:xfrm>
            <a:off x="460375" y="1219200"/>
            <a:ext cx="5024438" cy="631825"/>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a:lstStyle/>
          <a:p>
            <a:pPr marL="293688" indent="-228600" fontAlgn="t">
              <a:lnSpc>
                <a:spcPct val="95000"/>
              </a:lnSpc>
              <a:spcBef>
                <a:spcPct val="30000"/>
              </a:spcBef>
              <a:buClr>
                <a:schemeClr val="tx1"/>
              </a:buClr>
            </a:pPr>
            <a:r>
              <a:rPr lang="en-US" altLang="zh-CN" sz="1800" b="1" dirty="0">
                <a:solidFill>
                  <a:srgbClr val="000000"/>
                </a:solidFill>
                <a:latin typeface="Calibri" pitchFamily="34" charset="0"/>
                <a:ea typeface="宋体" pitchFamily="2" charset="-122"/>
                <a:cs typeface="Arial" charset="0"/>
              </a:rPr>
              <a:t>Compiler: </a:t>
            </a:r>
            <a:br>
              <a:rPr lang="en-US" altLang="zh-CN" sz="1800" b="1" dirty="0">
                <a:solidFill>
                  <a:srgbClr val="000000"/>
                </a:solidFill>
                <a:latin typeface="Calibri" pitchFamily="34" charset="0"/>
                <a:ea typeface="宋体" pitchFamily="2" charset="-122"/>
                <a:cs typeface="Arial" charset="0"/>
              </a:rPr>
            </a:br>
            <a:r>
              <a:rPr lang="en-US" altLang="zh-CN" sz="1800" b="1" dirty="0">
                <a:solidFill>
                  <a:srgbClr val="000000"/>
                </a:solidFill>
                <a:latin typeface="Calibri" pitchFamily="34" charset="0"/>
                <a:ea typeface="宋体" pitchFamily="2" charset="-122"/>
                <a:cs typeface="Arial" charset="0"/>
              </a:rPr>
              <a:t>Auto-vectorization (no change of code)</a:t>
            </a:r>
            <a:endParaRPr lang="en-US" altLang="zh-CN" sz="1800" b="1" dirty="0">
              <a:solidFill>
                <a:srgbClr val="000000"/>
              </a:solidFill>
              <a:effectLst>
                <a:outerShdw blurRad="38100" dist="38100" dir="2700000" algn="tl">
                  <a:srgbClr val="FFFFFF"/>
                </a:outerShdw>
              </a:effectLst>
              <a:latin typeface="Calibri" pitchFamily="34" charset="0"/>
              <a:ea typeface="宋体" pitchFamily="2" charset="-122"/>
              <a:cs typeface="Arial" charset="0"/>
            </a:endParaRPr>
          </a:p>
        </p:txBody>
      </p:sp>
      <p:sp>
        <p:nvSpPr>
          <p:cNvPr id="15" name="Text Box 11"/>
          <p:cNvSpPr txBox="1">
            <a:spLocks noChangeArrowheads="1"/>
          </p:cNvSpPr>
          <p:nvPr/>
        </p:nvSpPr>
        <p:spPr bwMode="auto">
          <a:xfrm>
            <a:off x="5867400" y="5434013"/>
            <a:ext cx="2306638" cy="381000"/>
          </a:xfrm>
          <a:prstGeom prst="rect">
            <a:avLst/>
          </a:prstGeom>
          <a:solidFill>
            <a:srgbClr val="BCBCBC"/>
          </a:solidFill>
          <a:ln>
            <a:solidFill>
              <a:srgbClr val="C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marL="293688" indent="-2286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fontAlgn="t" hangingPunct="1">
              <a:lnSpc>
                <a:spcPct val="95000"/>
              </a:lnSpc>
              <a:spcBef>
                <a:spcPct val="30000"/>
              </a:spcBef>
              <a:buClr>
                <a:schemeClr val="tx1"/>
              </a:buClr>
            </a:pPr>
            <a:r>
              <a:rPr lang="en-US" altLang="zh-CN" sz="1800" b="1">
                <a:latin typeface="Calibri" pitchFamily="34" charset="0"/>
                <a:ea typeface="宋体" pitchFamily="2" charset="-122"/>
              </a:rPr>
              <a:t>Programmer control</a:t>
            </a:r>
            <a:endParaRPr lang="en-US" altLang="zh-CN" sz="1800" b="1">
              <a:effectLst>
                <a:outerShdw blurRad="38100" dist="38100" dir="2700000" algn="tl">
                  <a:srgbClr val="FFFFFF"/>
                </a:outerShdw>
              </a:effectLst>
              <a:latin typeface="Calibri" pitchFamily="34" charset="0"/>
              <a:ea typeface="宋体" pitchFamily="2" charset="-122"/>
            </a:endParaRPr>
          </a:p>
        </p:txBody>
      </p:sp>
      <p:sp>
        <p:nvSpPr>
          <p:cNvPr id="16" name="Rectangle 14"/>
          <p:cNvSpPr>
            <a:spLocks noChangeArrowheads="1"/>
          </p:cNvSpPr>
          <p:nvPr/>
        </p:nvSpPr>
        <p:spPr bwMode="auto">
          <a:xfrm>
            <a:off x="455613" y="2032000"/>
            <a:ext cx="5029200" cy="631825"/>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a:lstStyle/>
          <a:p>
            <a:pPr marL="293688" indent="-228600" fontAlgn="t">
              <a:lnSpc>
                <a:spcPct val="95000"/>
              </a:lnSpc>
              <a:spcBef>
                <a:spcPct val="30000"/>
              </a:spcBef>
              <a:buClr>
                <a:schemeClr val="tx1"/>
              </a:buClr>
            </a:pPr>
            <a:r>
              <a:rPr lang="en-US" altLang="zh-CN" sz="1800" b="1" dirty="0">
                <a:solidFill>
                  <a:srgbClr val="000000"/>
                </a:solidFill>
                <a:latin typeface="Calibri" pitchFamily="34" charset="0"/>
                <a:ea typeface="宋体" pitchFamily="2" charset="-122"/>
                <a:cs typeface="Arial" charset="0"/>
              </a:rPr>
              <a:t>Compiler: </a:t>
            </a:r>
            <a:br>
              <a:rPr lang="en-US" altLang="zh-CN" sz="1800" b="1" dirty="0">
                <a:solidFill>
                  <a:srgbClr val="000000"/>
                </a:solidFill>
                <a:latin typeface="Calibri" pitchFamily="34" charset="0"/>
                <a:ea typeface="宋体" pitchFamily="2" charset="-122"/>
                <a:cs typeface="Arial" charset="0"/>
              </a:rPr>
            </a:br>
            <a:r>
              <a:rPr lang="en-US" altLang="zh-CN" sz="1800" b="1" dirty="0">
                <a:solidFill>
                  <a:srgbClr val="000000"/>
                </a:solidFill>
                <a:latin typeface="Calibri" pitchFamily="34" charset="0"/>
                <a:ea typeface="宋体" pitchFamily="2" charset="-122"/>
                <a:cs typeface="Arial" charset="0"/>
              </a:rPr>
              <a:t>Auto-vectorization hints (</a:t>
            </a:r>
            <a:r>
              <a:rPr lang="en-US" altLang="zh-CN" sz="1600" b="1" dirty="0">
                <a:solidFill>
                  <a:srgbClr val="000000"/>
                </a:solidFill>
                <a:latin typeface="Courier New" pitchFamily="49" charset="0"/>
                <a:ea typeface="宋体" pitchFamily="2" charset="-122"/>
                <a:cs typeface="Courier New" pitchFamily="49" charset="0"/>
              </a:rPr>
              <a:t>#</a:t>
            </a:r>
            <a:r>
              <a:rPr lang="en-US" altLang="zh-CN" sz="1600" b="1" dirty="0" err="1">
                <a:solidFill>
                  <a:srgbClr val="000000"/>
                </a:solidFill>
                <a:latin typeface="Courier New" pitchFamily="49" charset="0"/>
                <a:ea typeface="宋体" pitchFamily="2" charset="-122"/>
                <a:cs typeface="Courier New" pitchFamily="49" charset="0"/>
              </a:rPr>
              <a:t>pragma</a:t>
            </a:r>
            <a:r>
              <a:rPr lang="en-US" altLang="zh-CN" sz="1600" b="1" dirty="0">
                <a:solidFill>
                  <a:srgbClr val="000000"/>
                </a:solidFill>
                <a:latin typeface="Courier New" pitchFamily="49" charset="0"/>
                <a:ea typeface="宋体" pitchFamily="2" charset="-122"/>
                <a:cs typeface="Courier New" pitchFamily="49" charset="0"/>
              </a:rPr>
              <a:t> vector</a:t>
            </a:r>
            <a:r>
              <a:rPr lang="en-US" altLang="zh-CN" sz="1800" b="1" dirty="0">
                <a:solidFill>
                  <a:srgbClr val="000000"/>
                </a:solidFill>
                <a:latin typeface="Calibri" pitchFamily="34" charset="0"/>
                <a:ea typeface="宋体" pitchFamily="2" charset="-122"/>
                <a:cs typeface="Arial" charset="0"/>
              </a:rPr>
              <a:t>, …)</a:t>
            </a:r>
            <a:endParaRPr lang="en-US" altLang="zh-CN" sz="1800" b="1" dirty="0">
              <a:solidFill>
                <a:srgbClr val="000000"/>
              </a:solidFill>
              <a:effectLst>
                <a:outerShdw blurRad="38100" dist="38100" dir="2700000" algn="tl">
                  <a:srgbClr val="FFFFFF"/>
                </a:outerShdw>
              </a:effectLst>
              <a:latin typeface="Calibri" pitchFamily="34" charset="0"/>
              <a:ea typeface="宋体" pitchFamily="2" charset="-122"/>
              <a:cs typeface="Arial" charset="0"/>
            </a:endParaRPr>
          </a:p>
        </p:txBody>
      </p:sp>
      <p:sp>
        <p:nvSpPr>
          <p:cNvPr id="17" name="Rectangle 14"/>
          <p:cNvSpPr>
            <a:spLocks noChangeArrowheads="1"/>
          </p:cNvSpPr>
          <p:nvPr/>
        </p:nvSpPr>
        <p:spPr bwMode="auto">
          <a:xfrm>
            <a:off x="455613" y="3600450"/>
            <a:ext cx="5029200" cy="6318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p>
            <a:pPr marL="293688" indent="-228600" fontAlgn="t">
              <a:lnSpc>
                <a:spcPct val="95000"/>
              </a:lnSpc>
              <a:spcBef>
                <a:spcPct val="30000"/>
              </a:spcBef>
              <a:buClr>
                <a:schemeClr val="tx1"/>
              </a:buClr>
            </a:pPr>
            <a:r>
              <a:rPr lang="en-US" altLang="zh-CN" sz="1800" b="1" dirty="0">
                <a:solidFill>
                  <a:srgbClr val="000000"/>
                </a:solidFill>
                <a:latin typeface="Calibri" pitchFamily="34" charset="0"/>
                <a:ea typeface="宋体" pitchFamily="2" charset="-122"/>
                <a:cs typeface="Arial" charset="0"/>
              </a:rPr>
              <a:t>SIMD intrinsic class</a:t>
            </a:r>
            <a:br>
              <a:rPr lang="en-US" altLang="zh-CN" sz="1800" b="1" dirty="0">
                <a:solidFill>
                  <a:srgbClr val="000000"/>
                </a:solidFill>
                <a:latin typeface="Calibri" pitchFamily="34" charset="0"/>
                <a:ea typeface="宋体" pitchFamily="2" charset="-122"/>
                <a:cs typeface="Arial" charset="0"/>
              </a:rPr>
            </a:br>
            <a:r>
              <a:rPr lang="en-US" altLang="zh-CN" sz="1800" b="1" dirty="0">
                <a:solidFill>
                  <a:srgbClr val="000000"/>
                </a:solidFill>
                <a:latin typeface="Calibri" pitchFamily="34" charset="0"/>
                <a:ea typeface="宋体" pitchFamily="2" charset="-122"/>
                <a:cs typeface="Arial" charset="0"/>
              </a:rPr>
              <a:t>(e.g.: </a:t>
            </a:r>
            <a:r>
              <a:rPr lang="en-US" altLang="zh-CN" sz="1600" b="1" dirty="0">
                <a:solidFill>
                  <a:srgbClr val="000000"/>
                </a:solidFill>
                <a:latin typeface="Courier New" pitchFamily="49" charset="0"/>
                <a:ea typeface="宋体" pitchFamily="2" charset="-122"/>
                <a:cs typeface="Courier New" pitchFamily="49" charset="0"/>
              </a:rPr>
              <a:t>F32vec</a:t>
            </a:r>
            <a:r>
              <a:rPr lang="en-US" altLang="zh-CN" sz="1800" b="1" dirty="0">
                <a:solidFill>
                  <a:srgbClr val="000000"/>
                </a:solidFill>
                <a:latin typeface="Calibri" pitchFamily="34" charset="0"/>
                <a:ea typeface="宋体" pitchFamily="2" charset="-122"/>
                <a:cs typeface="Arial" charset="0"/>
              </a:rPr>
              <a:t>, </a:t>
            </a:r>
            <a:r>
              <a:rPr lang="en-US" altLang="zh-CN" sz="1600" b="1" dirty="0">
                <a:solidFill>
                  <a:srgbClr val="000000"/>
                </a:solidFill>
                <a:latin typeface="Courier New" pitchFamily="49" charset="0"/>
                <a:ea typeface="宋体" pitchFamily="2" charset="-122"/>
                <a:cs typeface="Arial" charset="0"/>
              </a:rPr>
              <a:t>F64vec</a:t>
            </a:r>
            <a:r>
              <a:rPr lang="en-US" altLang="zh-CN" sz="1800" b="1" dirty="0">
                <a:solidFill>
                  <a:srgbClr val="000000"/>
                </a:solidFill>
                <a:latin typeface="Calibri" pitchFamily="34" charset="0"/>
                <a:ea typeface="宋体" pitchFamily="2" charset="-122"/>
                <a:cs typeface="Arial" charset="0"/>
              </a:rPr>
              <a:t>, …)</a:t>
            </a:r>
          </a:p>
        </p:txBody>
      </p:sp>
      <p:sp>
        <p:nvSpPr>
          <p:cNvPr id="18" name="Rectangle 14"/>
          <p:cNvSpPr>
            <a:spLocks noChangeArrowheads="1"/>
          </p:cNvSpPr>
          <p:nvPr/>
        </p:nvSpPr>
        <p:spPr bwMode="auto">
          <a:xfrm>
            <a:off x="455613" y="4376738"/>
            <a:ext cx="5029200" cy="631825"/>
          </a:xfrm>
          <a:prstGeom prst="rect">
            <a:avLst/>
          </a:prstGeom>
          <a:ln>
            <a:headEnd/>
            <a:tailE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a:lstStyle>
            <a:lvl1pPr marL="293688" indent="-2286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fontAlgn="t" hangingPunct="1">
              <a:lnSpc>
                <a:spcPct val="95000"/>
              </a:lnSpc>
              <a:spcBef>
                <a:spcPct val="30000"/>
              </a:spcBef>
              <a:buClr>
                <a:schemeClr val="tx1"/>
              </a:buClr>
            </a:pPr>
            <a:r>
              <a:rPr lang="en-US" altLang="zh-CN" sz="1800" b="1" dirty="0">
                <a:solidFill>
                  <a:srgbClr val="000000"/>
                </a:solidFill>
                <a:latin typeface="Calibri" pitchFamily="34" charset="0"/>
                <a:ea typeface="宋体" pitchFamily="2" charset="-122"/>
              </a:rPr>
              <a:t>Vector intrinsic</a:t>
            </a:r>
            <a:br>
              <a:rPr lang="en-US" altLang="zh-CN" sz="1800" b="1" dirty="0">
                <a:solidFill>
                  <a:srgbClr val="000000"/>
                </a:solidFill>
                <a:latin typeface="Calibri" pitchFamily="34" charset="0"/>
                <a:ea typeface="宋体" pitchFamily="2" charset="-122"/>
              </a:rPr>
            </a:br>
            <a:r>
              <a:rPr lang="en-US" altLang="zh-CN" sz="1800" b="1" dirty="0">
                <a:solidFill>
                  <a:srgbClr val="000000"/>
                </a:solidFill>
                <a:latin typeface="Calibri" pitchFamily="34" charset="0"/>
                <a:ea typeface="宋体" pitchFamily="2" charset="-122"/>
              </a:rPr>
              <a:t>(e.g.: </a:t>
            </a:r>
            <a:r>
              <a:rPr lang="en-US" altLang="zh-CN" sz="1600" b="1" dirty="0">
                <a:solidFill>
                  <a:srgbClr val="000000"/>
                </a:solidFill>
                <a:latin typeface="Courier New" pitchFamily="49" charset="0"/>
                <a:ea typeface="宋体" pitchFamily="2" charset="-122"/>
                <a:cs typeface="Courier New" pitchFamily="49" charset="0"/>
              </a:rPr>
              <a:t>_</a:t>
            </a:r>
            <a:r>
              <a:rPr lang="en-US" altLang="zh-CN" sz="1600" b="1" dirty="0" err="1">
                <a:solidFill>
                  <a:srgbClr val="000000"/>
                </a:solidFill>
                <a:latin typeface="Courier New" pitchFamily="49" charset="0"/>
                <a:ea typeface="宋体" pitchFamily="2" charset="-122"/>
                <a:cs typeface="Courier New" pitchFamily="49" charset="0"/>
              </a:rPr>
              <a:t>mm_fmadd_pd</a:t>
            </a:r>
            <a:r>
              <a:rPr lang="en-US" altLang="zh-CN" sz="1600" b="1" dirty="0">
                <a:solidFill>
                  <a:srgbClr val="000000"/>
                </a:solidFill>
                <a:latin typeface="Courier New" pitchFamily="49" charset="0"/>
                <a:ea typeface="宋体" pitchFamily="2" charset="-122"/>
                <a:cs typeface="Courier New" pitchFamily="49" charset="0"/>
              </a:rPr>
              <a:t>(…)</a:t>
            </a:r>
            <a:r>
              <a:rPr lang="en-US" altLang="zh-CN" sz="1800" b="1" dirty="0">
                <a:solidFill>
                  <a:srgbClr val="000000"/>
                </a:solidFill>
                <a:latin typeface="Calibri" pitchFamily="34" charset="0"/>
                <a:ea typeface="宋体" pitchFamily="2" charset="-122"/>
              </a:rPr>
              <a:t>, </a:t>
            </a:r>
            <a:r>
              <a:rPr lang="en-US" altLang="zh-CN" sz="1600" b="1" dirty="0">
                <a:solidFill>
                  <a:srgbClr val="000000"/>
                </a:solidFill>
                <a:latin typeface="Courier New" pitchFamily="49" charset="0"/>
                <a:ea typeface="宋体" pitchFamily="2" charset="-122"/>
              </a:rPr>
              <a:t>_</a:t>
            </a:r>
            <a:r>
              <a:rPr lang="en-US" altLang="zh-CN" sz="1600" b="1" dirty="0" err="1">
                <a:solidFill>
                  <a:srgbClr val="000000"/>
                </a:solidFill>
                <a:latin typeface="Courier New" pitchFamily="49" charset="0"/>
                <a:ea typeface="宋体" pitchFamily="2" charset="-122"/>
              </a:rPr>
              <a:t>mm_add_ps</a:t>
            </a:r>
            <a:r>
              <a:rPr lang="en-US" altLang="zh-CN" sz="1600" b="1" dirty="0">
                <a:solidFill>
                  <a:srgbClr val="000000"/>
                </a:solidFill>
                <a:latin typeface="Courier New" pitchFamily="49" charset="0"/>
                <a:ea typeface="宋体" pitchFamily="2" charset="-122"/>
              </a:rPr>
              <a:t>(…)</a:t>
            </a:r>
            <a:r>
              <a:rPr lang="en-US" altLang="zh-CN" sz="1800" b="1" dirty="0">
                <a:solidFill>
                  <a:srgbClr val="000000"/>
                </a:solidFill>
                <a:latin typeface="Calibri" pitchFamily="34" charset="0"/>
                <a:ea typeface="宋体" pitchFamily="2" charset="-122"/>
              </a:rPr>
              <a:t>, …)</a:t>
            </a:r>
          </a:p>
        </p:txBody>
      </p:sp>
      <p:sp>
        <p:nvSpPr>
          <p:cNvPr id="19" name="Rectangle 14"/>
          <p:cNvSpPr>
            <a:spLocks noChangeArrowheads="1"/>
          </p:cNvSpPr>
          <p:nvPr/>
        </p:nvSpPr>
        <p:spPr bwMode="auto">
          <a:xfrm>
            <a:off x="455613" y="5183188"/>
            <a:ext cx="5029200" cy="631825"/>
          </a:xfrm>
          <a:prstGeom prst="rect">
            <a:avLst/>
          </a:prstGeom>
          <a:gradFill>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a:headEnd/>
            <a:tailEnd/>
          </a:ln>
        </p:spPr>
        <p:style>
          <a:lnRef idx="1">
            <a:schemeClr val="accent4"/>
          </a:lnRef>
          <a:fillRef idx="2">
            <a:schemeClr val="accent4"/>
          </a:fillRef>
          <a:effectRef idx="1">
            <a:schemeClr val="accent4"/>
          </a:effectRef>
          <a:fontRef idx="minor">
            <a:schemeClr val="dk1"/>
          </a:fontRef>
        </p:style>
        <p:txBody>
          <a:bodyPr/>
          <a:lstStyle/>
          <a:p>
            <a:pPr marL="293688" indent="-228600" fontAlgn="t">
              <a:lnSpc>
                <a:spcPct val="95000"/>
              </a:lnSpc>
              <a:spcBef>
                <a:spcPct val="30000"/>
              </a:spcBef>
              <a:buClr>
                <a:schemeClr val="tx1"/>
              </a:buClr>
            </a:pPr>
            <a:r>
              <a:rPr lang="en-US" altLang="zh-CN" sz="1800" b="1">
                <a:solidFill>
                  <a:srgbClr val="000000"/>
                </a:solidFill>
                <a:latin typeface="Calibri" pitchFamily="34" charset="0"/>
                <a:ea typeface="宋体" pitchFamily="2" charset="-122"/>
                <a:cs typeface="Arial" charset="0"/>
              </a:rPr>
              <a:t>Assembler code</a:t>
            </a:r>
            <a:br>
              <a:rPr lang="en-US" altLang="zh-CN" sz="1800" b="1">
                <a:solidFill>
                  <a:srgbClr val="000000"/>
                </a:solidFill>
                <a:latin typeface="Calibri" pitchFamily="34" charset="0"/>
                <a:ea typeface="宋体" pitchFamily="2" charset="-122"/>
                <a:cs typeface="Arial" charset="0"/>
              </a:rPr>
            </a:br>
            <a:r>
              <a:rPr lang="en-US" altLang="zh-CN" sz="1800" b="1">
                <a:solidFill>
                  <a:srgbClr val="000000"/>
                </a:solidFill>
                <a:latin typeface="Calibri" pitchFamily="34" charset="0"/>
                <a:ea typeface="宋体" pitchFamily="2" charset="-122"/>
                <a:cs typeface="Arial" charset="0"/>
              </a:rPr>
              <a:t>(e.g.: </a:t>
            </a:r>
            <a:r>
              <a:rPr lang="en-US" altLang="zh-CN" sz="1600" b="1">
                <a:solidFill>
                  <a:srgbClr val="000000"/>
                </a:solidFill>
                <a:latin typeface="Courier New" pitchFamily="49" charset="0"/>
                <a:ea typeface="宋体" pitchFamily="2" charset="-122"/>
                <a:cs typeface="Courier New" pitchFamily="49" charset="0"/>
              </a:rPr>
              <a:t>[v]addps</a:t>
            </a:r>
            <a:r>
              <a:rPr lang="en-US" altLang="zh-CN" sz="1800" b="1">
                <a:solidFill>
                  <a:srgbClr val="000000"/>
                </a:solidFill>
                <a:latin typeface="Calibri" pitchFamily="34" charset="0"/>
                <a:ea typeface="宋体" pitchFamily="2" charset="-122"/>
                <a:cs typeface="Arial" charset="0"/>
              </a:rPr>
              <a:t>, </a:t>
            </a:r>
            <a:r>
              <a:rPr lang="en-US" altLang="zh-CN" sz="1600" b="1">
                <a:solidFill>
                  <a:srgbClr val="000000"/>
                </a:solidFill>
                <a:latin typeface="Courier New" pitchFamily="49" charset="0"/>
                <a:ea typeface="宋体" pitchFamily="2" charset="-122"/>
                <a:cs typeface="Arial" charset="0"/>
              </a:rPr>
              <a:t>[v]addss</a:t>
            </a:r>
            <a:r>
              <a:rPr lang="en-US" altLang="zh-CN" sz="1800" b="1">
                <a:solidFill>
                  <a:srgbClr val="000000"/>
                </a:solidFill>
                <a:latin typeface="Calibri" pitchFamily="34" charset="0"/>
                <a:ea typeface="宋体" pitchFamily="2" charset="-122"/>
                <a:cs typeface="Arial" charset="0"/>
              </a:rPr>
              <a:t>, …)</a:t>
            </a:r>
          </a:p>
        </p:txBody>
      </p:sp>
      <p:sp>
        <p:nvSpPr>
          <p:cNvPr id="20" name="Rectangle 14"/>
          <p:cNvSpPr>
            <a:spLocks noChangeArrowheads="1"/>
          </p:cNvSpPr>
          <p:nvPr/>
        </p:nvSpPr>
        <p:spPr bwMode="auto">
          <a:xfrm>
            <a:off x="455613" y="2816225"/>
            <a:ext cx="5029200" cy="631825"/>
          </a:xfrm>
          <a:prstGeom prst="rect">
            <a:avLst/>
          </a:prstGeom>
          <a:ln>
            <a:headEnd/>
            <a:tailEnd/>
          </a:ln>
          <a:effectLst>
            <a:glow rad="228600">
              <a:schemeClr val="accent1">
                <a:satMod val="175000"/>
                <a:alpha val="40000"/>
              </a:schemeClr>
            </a:glow>
          </a:effectLst>
        </p:spPr>
        <p:style>
          <a:lnRef idx="1">
            <a:schemeClr val="accent2"/>
          </a:lnRef>
          <a:fillRef idx="2">
            <a:schemeClr val="accent2"/>
          </a:fillRef>
          <a:effectRef idx="1">
            <a:schemeClr val="accent2"/>
          </a:effectRef>
          <a:fontRef idx="minor">
            <a:schemeClr val="dk1"/>
          </a:fontRef>
        </p:style>
        <p:txBody>
          <a:bodyPr/>
          <a:lstStyle/>
          <a:p>
            <a:pPr marL="293688" indent="-228600" fontAlgn="t">
              <a:lnSpc>
                <a:spcPct val="95000"/>
              </a:lnSpc>
              <a:spcBef>
                <a:spcPct val="30000"/>
              </a:spcBef>
              <a:buClr>
                <a:schemeClr val="tx1"/>
              </a:buClr>
            </a:pPr>
            <a:r>
              <a:rPr lang="en-US" sz="1800" dirty="0" smtClean="0"/>
              <a:t>Explicit Vector Programming</a:t>
            </a:r>
            <a:endParaRPr lang="en-US" altLang="zh-CN" sz="1800" b="1" dirty="0">
              <a:solidFill>
                <a:srgbClr val="000000"/>
              </a:solidFill>
              <a:effectLst>
                <a:outerShdw blurRad="38100" dist="38100" dir="2700000" algn="tl">
                  <a:srgbClr val="FFFFFF"/>
                </a:outerShdw>
              </a:effectLst>
              <a:latin typeface="Calibri" pitchFamily="34" charset="0"/>
              <a:ea typeface="宋体" pitchFamily="2" charset="-122"/>
              <a:cs typeface="Arial" charset="0"/>
            </a:endParaRPr>
          </a:p>
        </p:txBody>
      </p:sp>
      <p:sp>
        <p:nvSpPr>
          <p:cNvPr id="2766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1674921-9432-4FFF-B7F0-91FE6712E0A1}" type="datetime1">
              <a:rPr lang="en-US" altLang="zh-CN" sz="1000">
                <a:solidFill>
                  <a:schemeClr val="bg1"/>
                </a:solidFill>
              </a:rPr>
              <a:pPr eaLnBrk="1" hangingPunct="1"/>
              <a:t>9/11/2013</a:t>
            </a:fld>
            <a:endParaRPr lang="en-US" altLang="zh-CN" sz="1000">
              <a:solidFill>
                <a:schemeClr val="bg1"/>
              </a:solidFill>
            </a:endParaRPr>
          </a:p>
        </p:txBody>
      </p:sp>
      <p:sp>
        <p:nvSpPr>
          <p:cNvPr id="2766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DD308C5E-828D-4896-92B6-5321CED050CD}" type="slidenum">
              <a:rPr lang="en-US" altLang="zh-CN" sz="1000">
                <a:solidFill>
                  <a:schemeClr val="bg1"/>
                </a:solidFill>
              </a:rPr>
              <a:pPr eaLnBrk="1" hangingPunct="1"/>
              <a:t>17</a:t>
            </a:fld>
            <a:endParaRPr lang="en-US" altLang="zh-CN" sz="1000">
              <a:solidFill>
                <a:schemeClr val="bg1"/>
              </a:solidFill>
            </a:endParaRPr>
          </a:p>
        </p:txBody>
      </p:sp>
      <p:sp>
        <p:nvSpPr>
          <p:cNvPr id="14" name="Up-Down Arrow 13"/>
          <p:cNvSpPr/>
          <p:nvPr/>
        </p:nvSpPr>
        <p:spPr bwMode="auto">
          <a:xfrm>
            <a:off x="6766560" y="1584933"/>
            <a:ext cx="634701" cy="3833813"/>
          </a:xfrm>
          <a:prstGeom prst="upDownArrow">
            <a:avLst/>
          </a:prstGeom>
          <a:gradFill>
            <a:gsLst>
              <a:gs pos="100000">
                <a:srgbClr val="FFE279"/>
              </a:gs>
              <a:gs pos="100000">
                <a:srgbClr val="BCBCBC"/>
              </a:gs>
              <a:gs pos="0">
                <a:srgbClr val="BCBCBC"/>
              </a:gs>
            </a:gsLst>
            <a:lin ang="16200000" scaled="1"/>
          </a:gradFill>
          <a:ln w="19050" cap="flat" cmpd="sng" algn="ctr">
            <a:solidFill>
              <a:schemeClr val="accent1">
                <a:lumMod val="7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P spid="16" grpId="0" animBg="1"/>
      <p:bldP spid="17" grpId="0" animBg="1"/>
      <p:bldP spid="18" grpId="0" animBg="1"/>
      <p:bldP spid="19" grpId="0" animBg="1"/>
      <p:bldP spid="20"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455613" y="935915"/>
          <a:ext cx="6239668" cy="4302760"/>
        </p:xfrm>
        <a:graphic>
          <a:graphicData uri="http://schemas.openxmlformats.org/drawingml/2006/table">
            <a:tbl>
              <a:tblPr firstRow="1" bandRow="1">
                <a:tableStyleId>{93296810-A885-4BE3-A3E7-6D5BEEA58F35}</a:tableStyleId>
              </a:tblPr>
              <a:tblGrid>
                <a:gridCol w="3119834"/>
                <a:gridCol w="3119834"/>
              </a:tblGrid>
              <a:tr h="370840">
                <a:tc>
                  <a:txBody>
                    <a:bodyPr/>
                    <a:lstStyle/>
                    <a:p>
                      <a:r>
                        <a:rPr lang="en-US" sz="1600" dirty="0" smtClean="0">
                          <a:solidFill>
                            <a:schemeClr val="bg1"/>
                          </a:solidFill>
                        </a:rPr>
                        <a:t>Thread Level Parallelism</a:t>
                      </a:r>
                      <a:endParaRPr lang="en-US" sz="1600" dirty="0">
                        <a:solidFill>
                          <a:schemeClr val="bg1"/>
                        </a:solidFill>
                      </a:endParaRPr>
                    </a:p>
                  </a:txBody>
                  <a:tcP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SIMD Parallelism</a:t>
                      </a:r>
                    </a:p>
                  </a:txBody>
                  <a:tcPr>
                    <a:solidFill>
                      <a:schemeClr val="tx2"/>
                    </a:solidFill>
                  </a:tcPr>
                </a:tc>
              </a:tr>
              <a:tr h="370840">
                <a:tc>
                  <a:txBody>
                    <a:bodyPr/>
                    <a:lstStyle/>
                    <a:p>
                      <a:endParaRPr lang="en-US" altLang="zh-CN" sz="1600" kern="1200" dirty="0" smtClean="0">
                        <a:solidFill>
                          <a:schemeClr val="bg2"/>
                        </a:solidFill>
                        <a:latin typeface="+mn-lt"/>
                        <a:ea typeface="宋体" pitchFamily="2" charset="-122"/>
                        <a:cs typeface="+mn-cs"/>
                      </a:endParaRPr>
                    </a:p>
                  </a:txBody>
                  <a:tcPr>
                    <a:solidFill>
                      <a:schemeClr val="bg1">
                        <a:lumMod val="85000"/>
                      </a:schemeClr>
                    </a:solidFill>
                  </a:tcPr>
                </a:tc>
                <a:tc>
                  <a:txBody>
                    <a:bodyPr/>
                    <a:lstStyle/>
                    <a:p>
                      <a:r>
                        <a:rPr lang="en-US" altLang="zh-CN" sz="1600" b="1" kern="1200" dirty="0" smtClean="0">
                          <a:solidFill>
                            <a:schemeClr val="bg2"/>
                          </a:solidFill>
                          <a:latin typeface="+mn-lt"/>
                          <a:ea typeface="宋体" pitchFamily="2" charset="-122"/>
                          <a:cs typeface="+mn-cs"/>
                        </a:rPr>
                        <a:t>     </a:t>
                      </a:r>
                    </a:p>
                    <a:p>
                      <a:endParaRPr lang="en-US" altLang="zh-CN" sz="1600" b="1" kern="1200" dirty="0" smtClean="0">
                        <a:solidFill>
                          <a:schemeClr val="bg2"/>
                        </a:solidFill>
                        <a:latin typeface="+mn-lt"/>
                        <a:ea typeface="宋体" pitchFamily="2" charset="-122"/>
                        <a:cs typeface="+mn-cs"/>
                      </a:endParaRPr>
                    </a:p>
                    <a:p>
                      <a:endParaRPr lang="en-US" altLang="zh-CN" sz="1600" b="1" kern="1200" dirty="0" smtClean="0">
                        <a:solidFill>
                          <a:schemeClr val="bg2"/>
                        </a:solidFill>
                        <a:latin typeface="+mn-lt"/>
                        <a:ea typeface="宋体" pitchFamily="2" charset="-122"/>
                        <a:cs typeface="+mn-cs"/>
                      </a:endParaRPr>
                    </a:p>
                    <a:p>
                      <a:endParaRPr lang="en-US" altLang="zh-CN" sz="1600" b="1"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txBody>
                  <a:tcPr>
                    <a:solidFill>
                      <a:schemeClr val="bg1">
                        <a:lumMod val="85000"/>
                      </a:schemeClr>
                    </a:solidFill>
                  </a:tcPr>
                </a:tc>
              </a:tr>
              <a:tr h="370840">
                <a:tc>
                  <a:txBody>
                    <a:bodyPr/>
                    <a:lstStyle/>
                    <a:p>
                      <a:endParaRPr lang="en-US" altLang="zh-CN" sz="1600" kern="1200" dirty="0" smtClean="0">
                        <a:solidFill>
                          <a:schemeClr val="bg2"/>
                        </a:solidFill>
                        <a:latin typeface="+mn-lt"/>
                        <a:ea typeface="宋体" pitchFamily="2" charset="-122"/>
                        <a:cs typeface="+mn-cs"/>
                      </a:endParaRPr>
                    </a:p>
                  </a:txBody>
                  <a:tcPr>
                    <a:solidFill>
                      <a:srgbClr val="DDDDDD"/>
                    </a:solidFill>
                  </a:tcPr>
                </a:tc>
                <a:tc>
                  <a:txBody>
                    <a:bodyPr/>
                    <a:lstStyle/>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txBody>
                  <a:tcPr>
                    <a:solidFill>
                      <a:srgbClr val="DDDDDD"/>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600" b="1" kern="1200" dirty="0" smtClean="0">
                        <a:solidFill>
                          <a:schemeClr val="bg2"/>
                        </a:solidFill>
                        <a:latin typeface="+mn-lt"/>
                        <a:ea typeface="宋体" pitchFamily="2" charset="-122"/>
                        <a:cs typeface="+mn-cs"/>
                      </a:endParaRPr>
                    </a:p>
                  </a:txBody>
                  <a:tcPr>
                    <a:solidFill>
                      <a:schemeClr val="bg1">
                        <a:lumMod val="85000"/>
                      </a:schemeClr>
                    </a:solidFill>
                  </a:tcPr>
                </a:tc>
                <a:tc>
                  <a:txBody>
                    <a:bodyPr/>
                    <a:lstStyle/>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p>
                      <a:endParaRPr lang="en-US" altLang="zh-CN" sz="1600" kern="1200" dirty="0" smtClean="0">
                        <a:solidFill>
                          <a:schemeClr val="bg2"/>
                        </a:solidFill>
                        <a:latin typeface="+mn-lt"/>
                        <a:ea typeface="宋体" pitchFamily="2" charset="-122"/>
                        <a:cs typeface="+mn-cs"/>
                      </a:endParaRPr>
                    </a:p>
                  </a:txBody>
                  <a:tcPr>
                    <a:solidFill>
                      <a:schemeClr val="bg1">
                        <a:lumMod val="85000"/>
                      </a:schemeClr>
                    </a:solidFill>
                  </a:tcPr>
                </a:tc>
              </a:tr>
            </a:tbl>
          </a:graphicData>
        </a:graphic>
      </p:graphicFrame>
      <p:sp>
        <p:nvSpPr>
          <p:cNvPr id="47107"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Vectorization </a:t>
            </a:r>
            <a:r>
              <a:rPr lang="en-US" altLang="zh-CN" dirty="0" err="1" smtClean="0"/>
              <a:t>vs</a:t>
            </a:r>
            <a:r>
              <a:rPr lang="en-US" altLang="zh-CN" dirty="0" smtClean="0"/>
              <a:t> OpenMP paradigms</a:t>
            </a:r>
            <a:endParaRPr lang="en-US" altLang="zh-CN" sz="2200" dirty="0" smtClean="0"/>
          </a:p>
        </p:txBody>
      </p:sp>
      <p:sp>
        <p:nvSpPr>
          <p:cNvPr id="4710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6295344-4099-41A9-9F58-9C562F520688}" type="datetime1">
              <a:rPr lang="en-US" altLang="zh-CN" sz="1000">
                <a:solidFill>
                  <a:schemeClr val="bg1"/>
                </a:solidFill>
              </a:rPr>
              <a:pPr eaLnBrk="1" hangingPunct="1"/>
              <a:t>9/11/2013</a:t>
            </a:fld>
            <a:endParaRPr lang="en-US" altLang="zh-CN" sz="1000">
              <a:solidFill>
                <a:schemeClr val="bg1"/>
              </a:solidFill>
            </a:endParaRPr>
          </a:p>
        </p:txBody>
      </p:sp>
      <p:sp>
        <p:nvSpPr>
          <p:cNvPr id="4710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A676AC19-10E8-4279-B7E6-E8C7F515D748}" type="slidenum">
              <a:rPr lang="en-US" altLang="zh-CN" sz="1000">
                <a:solidFill>
                  <a:schemeClr val="bg1"/>
                </a:solidFill>
              </a:rPr>
              <a:pPr eaLnBrk="1" hangingPunct="1"/>
              <a:t>18</a:t>
            </a:fld>
            <a:endParaRPr lang="en-US" altLang="zh-CN" sz="1000">
              <a:solidFill>
                <a:schemeClr val="bg1"/>
              </a:solidFill>
            </a:endParaRPr>
          </a:p>
        </p:txBody>
      </p:sp>
      <p:sp>
        <p:nvSpPr>
          <p:cNvPr id="11" name="Text Box 11"/>
          <p:cNvSpPr txBox="1">
            <a:spLocks noChangeArrowheads="1"/>
          </p:cNvSpPr>
          <p:nvPr/>
        </p:nvSpPr>
        <p:spPr bwMode="auto">
          <a:xfrm>
            <a:off x="6969601" y="935915"/>
            <a:ext cx="1757998" cy="381000"/>
          </a:xfrm>
          <a:prstGeom prst="rect">
            <a:avLst/>
          </a:prstGeom>
          <a:solidFill>
            <a:srgbClr val="FFE279"/>
          </a:solidFill>
          <a:ln>
            <a:solidFill>
              <a:srgbClr val="CC6600"/>
            </a:solidFill>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marL="293688" indent="-2286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fontAlgn="t" hangingPunct="1">
              <a:lnSpc>
                <a:spcPct val="95000"/>
              </a:lnSpc>
              <a:spcBef>
                <a:spcPct val="30000"/>
              </a:spcBef>
              <a:buClr>
                <a:schemeClr val="tx1"/>
              </a:buClr>
            </a:pPr>
            <a:r>
              <a:rPr lang="en-US" altLang="zh-CN" sz="1800" b="1" dirty="0">
                <a:latin typeface="Calibri" pitchFamily="34" charset="0"/>
                <a:ea typeface="宋体" pitchFamily="2" charset="-122"/>
              </a:rPr>
              <a:t>Ease of use</a:t>
            </a:r>
            <a:endParaRPr lang="en-US" altLang="zh-CN" sz="1800" b="1" dirty="0">
              <a:effectLst>
                <a:outerShdw blurRad="38100" dist="38100" dir="2700000" algn="tl">
                  <a:srgbClr val="FFFFFF"/>
                </a:outerShdw>
              </a:effectLst>
              <a:latin typeface="Calibri" pitchFamily="34" charset="0"/>
              <a:ea typeface="宋体" pitchFamily="2" charset="-122"/>
            </a:endParaRPr>
          </a:p>
        </p:txBody>
      </p:sp>
      <p:sp>
        <p:nvSpPr>
          <p:cNvPr id="12" name="Text Box 11"/>
          <p:cNvSpPr txBox="1">
            <a:spLocks noChangeArrowheads="1"/>
          </p:cNvSpPr>
          <p:nvPr/>
        </p:nvSpPr>
        <p:spPr bwMode="auto">
          <a:xfrm>
            <a:off x="6969601" y="5376339"/>
            <a:ext cx="1757998" cy="593856"/>
          </a:xfrm>
          <a:prstGeom prst="rect">
            <a:avLst/>
          </a:prstGeom>
          <a:solidFill>
            <a:srgbClr val="BCBCBC"/>
          </a:solidFill>
          <a:ln>
            <a:solidFill>
              <a:srgbClr val="CC6600"/>
            </a:solidFill>
            <a:headEnd/>
            <a:tailEnd/>
          </a:ln>
        </p:spPr>
        <p:style>
          <a:lnRef idx="2">
            <a:schemeClr val="accent2">
              <a:shade val="50000"/>
            </a:schemeClr>
          </a:lnRef>
          <a:fillRef idx="1">
            <a:schemeClr val="accent2"/>
          </a:fillRef>
          <a:effectRef idx="0">
            <a:schemeClr val="accent2"/>
          </a:effectRef>
          <a:fontRef idx="minor">
            <a:schemeClr val="lt1"/>
          </a:fontRef>
        </p:style>
        <p:txBody>
          <a:bodyPr/>
          <a:lstStyle>
            <a:lvl1pPr marL="293688" indent="-2286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fontAlgn="t" hangingPunct="1">
              <a:lnSpc>
                <a:spcPct val="95000"/>
              </a:lnSpc>
              <a:spcBef>
                <a:spcPct val="30000"/>
              </a:spcBef>
              <a:buClr>
                <a:schemeClr val="tx1"/>
              </a:buClr>
            </a:pPr>
            <a:r>
              <a:rPr lang="en-US" altLang="zh-CN" sz="1800" b="1" dirty="0">
                <a:latin typeface="Calibri" pitchFamily="34" charset="0"/>
                <a:ea typeface="宋体" pitchFamily="2" charset="-122"/>
              </a:rPr>
              <a:t>Programmer control</a:t>
            </a:r>
            <a:endParaRPr lang="en-US" altLang="zh-CN" sz="1800" b="1" dirty="0">
              <a:effectLst>
                <a:outerShdw blurRad="38100" dist="38100" dir="2700000" algn="tl">
                  <a:srgbClr val="FFFFFF"/>
                </a:outerShdw>
              </a:effectLst>
              <a:latin typeface="Calibri" pitchFamily="34" charset="0"/>
              <a:ea typeface="宋体" pitchFamily="2" charset="-122"/>
            </a:endParaRPr>
          </a:p>
        </p:txBody>
      </p:sp>
      <p:sp>
        <p:nvSpPr>
          <p:cNvPr id="13" name="Up-Down Arrow 12"/>
          <p:cNvSpPr/>
          <p:nvPr/>
        </p:nvSpPr>
        <p:spPr bwMode="auto">
          <a:xfrm>
            <a:off x="7503001" y="1419986"/>
            <a:ext cx="634701" cy="3833813"/>
          </a:xfrm>
          <a:prstGeom prst="upDownArrow">
            <a:avLst/>
          </a:prstGeom>
          <a:gradFill>
            <a:gsLst>
              <a:gs pos="100000">
                <a:srgbClr val="FFE279"/>
              </a:gs>
              <a:gs pos="0">
                <a:srgbClr val="BCBCBC"/>
              </a:gs>
            </a:gsLst>
            <a:lin ang="16200000" scaled="1"/>
          </a:gradFill>
          <a:ln w="19050" cap="flat" cmpd="sng" algn="ctr">
            <a:solidFill>
              <a:srgbClr val="CC66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9" name="Rounded Rectangle 8"/>
          <p:cNvSpPr/>
          <p:nvPr/>
        </p:nvSpPr>
        <p:spPr>
          <a:xfrm>
            <a:off x="209471" y="2838018"/>
            <a:ext cx="6710520" cy="1569660"/>
          </a:xfrm>
          <a:prstGeom prst="roundRect">
            <a:avLst/>
          </a:prstGeom>
          <a:noFill/>
          <a:ln w="31750">
            <a:solidFill>
              <a:schemeClr val="accent4"/>
            </a:solidFill>
            <a:prstDash val="sys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76250" y="1316915"/>
            <a:ext cx="3130550" cy="1323439"/>
          </a:xfrm>
          <a:prstGeom prst="rect">
            <a:avLst/>
          </a:prstGeom>
          <a:noFill/>
        </p:spPr>
        <p:txBody>
          <a:bodyPr wrap="square" rtlCol="0">
            <a:spAutoFit/>
          </a:bodyPr>
          <a:lstStyle/>
          <a:p>
            <a:pPr algn="l"/>
            <a:r>
              <a:rPr lang="en-US" altLang="zh-CN" sz="1600" b="1" dirty="0" smtClean="0">
                <a:solidFill>
                  <a:schemeClr val="bg2"/>
                </a:solidFill>
                <a:ea typeface="宋体" pitchFamily="2" charset="-122"/>
              </a:rPr>
              <a:t>Auto-Parallel</a:t>
            </a:r>
            <a:r>
              <a:rPr lang="en-US" altLang="zh-CN" sz="1600" dirty="0" smtClean="0">
                <a:solidFill>
                  <a:schemeClr val="bg2"/>
                </a:solidFill>
                <a:ea typeface="宋体" pitchFamily="2" charset="-122"/>
              </a:rPr>
              <a:t/>
            </a:r>
            <a:br>
              <a:rPr lang="en-US" altLang="zh-CN" sz="1600" dirty="0" smtClean="0">
                <a:solidFill>
                  <a:schemeClr val="bg2"/>
                </a:solidFill>
                <a:ea typeface="宋体" pitchFamily="2" charset="-122"/>
              </a:rPr>
            </a:br>
            <a:r>
              <a:rPr lang="en-US" altLang="zh-CN" sz="1600" dirty="0" smtClean="0">
                <a:solidFill>
                  <a:schemeClr val="bg2"/>
                </a:solidFill>
                <a:ea typeface="宋体" pitchFamily="2" charset="-122"/>
              </a:rPr>
              <a:t>invoked by compiler switch, some loops parallelized automatically by compiler</a:t>
            </a:r>
          </a:p>
          <a:p>
            <a:pPr algn="l"/>
            <a:endParaRPr lang="en-US" sz="1600" dirty="0"/>
          </a:p>
        </p:txBody>
      </p:sp>
      <p:sp>
        <p:nvSpPr>
          <p:cNvPr id="15" name="TextBox 14"/>
          <p:cNvSpPr txBox="1"/>
          <p:nvPr/>
        </p:nvSpPr>
        <p:spPr>
          <a:xfrm>
            <a:off x="3606800" y="1316916"/>
            <a:ext cx="3088481" cy="1815882"/>
          </a:xfrm>
          <a:prstGeom prst="rect">
            <a:avLst/>
          </a:prstGeom>
          <a:noFill/>
        </p:spPr>
        <p:txBody>
          <a:bodyPr wrap="square" rtlCol="0">
            <a:spAutoFit/>
          </a:bodyPr>
          <a:lstStyle/>
          <a:p>
            <a:pPr algn="l"/>
            <a:r>
              <a:rPr lang="en-US" altLang="zh-CN" sz="1600" b="1" dirty="0" smtClean="0">
                <a:solidFill>
                  <a:schemeClr val="bg2"/>
                </a:solidFill>
                <a:ea typeface="宋体" pitchFamily="2" charset="-122"/>
              </a:rPr>
              <a:t>Auto-Vectorization</a:t>
            </a:r>
          </a:p>
          <a:p>
            <a:pPr algn="l"/>
            <a:r>
              <a:rPr lang="en-US" altLang="zh-CN" sz="1600" dirty="0" smtClean="0">
                <a:solidFill>
                  <a:schemeClr val="bg2"/>
                </a:solidFill>
                <a:ea typeface="宋体" pitchFamily="2" charset="-122"/>
              </a:rPr>
              <a:t>invoked at O2, some loops vectorized automatically by compiler, developer can provide a few hints to the compiler</a:t>
            </a:r>
          </a:p>
          <a:p>
            <a:pPr algn="l"/>
            <a:endParaRPr lang="en-US" sz="1600" dirty="0"/>
          </a:p>
        </p:txBody>
      </p:sp>
      <p:sp>
        <p:nvSpPr>
          <p:cNvPr id="21" name="Rectangle 20"/>
          <p:cNvSpPr/>
          <p:nvPr/>
        </p:nvSpPr>
        <p:spPr bwMode="auto">
          <a:xfrm>
            <a:off x="476249" y="2838018"/>
            <a:ext cx="6219031" cy="1538883"/>
          </a:xfrm>
          <a:prstGeom prst="rect">
            <a:avLst/>
          </a:prstGeom>
          <a:solidFill>
            <a:srgbClr val="FFE279"/>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dirty="0" smtClean="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p:txBody>
      </p:sp>
      <p:sp>
        <p:nvSpPr>
          <p:cNvPr id="17" name="TextBox 16"/>
          <p:cNvSpPr txBox="1"/>
          <p:nvPr/>
        </p:nvSpPr>
        <p:spPr>
          <a:xfrm>
            <a:off x="476250" y="2886575"/>
            <a:ext cx="3130550" cy="1569660"/>
          </a:xfrm>
          <a:prstGeom prst="rect">
            <a:avLst/>
          </a:prstGeom>
          <a:noFill/>
        </p:spPr>
        <p:txBody>
          <a:bodyPr wrap="square" rtlCol="0">
            <a:spAutoFit/>
          </a:bodyPr>
          <a:lstStyle/>
          <a:p>
            <a:pPr algn="l"/>
            <a:r>
              <a:rPr lang="en-US" altLang="zh-CN" sz="1600" b="1" dirty="0" smtClean="0">
                <a:solidFill>
                  <a:schemeClr val="bg2"/>
                </a:solidFill>
                <a:ea typeface="宋体" pitchFamily="2" charset="-122"/>
              </a:rPr>
              <a:t>Parallelization using OpenMP</a:t>
            </a:r>
          </a:p>
          <a:p>
            <a:pPr algn="l"/>
            <a:r>
              <a:rPr lang="en-US" altLang="zh-CN" sz="1600" dirty="0" smtClean="0">
                <a:solidFill>
                  <a:schemeClr val="bg2"/>
                </a:solidFill>
                <a:ea typeface="宋体" pitchFamily="2" charset="-122"/>
              </a:rPr>
              <a:t>Developer guides parallelization via statements and lexicon of clauses</a:t>
            </a:r>
          </a:p>
        </p:txBody>
      </p:sp>
      <p:sp>
        <p:nvSpPr>
          <p:cNvPr id="18" name="TextBox 17"/>
          <p:cNvSpPr txBox="1"/>
          <p:nvPr/>
        </p:nvSpPr>
        <p:spPr>
          <a:xfrm>
            <a:off x="3564731" y="2838018"/>
            <a:ext cx="3130550" cy="1323439"/>
          </a:xfrm>
          <a:prstGeom prst="rect">
            <a:avLst/>
          </a:prstGeom>
          <a:noFill/>
        </p:spPr>
        <p:txBody>
          <a:bodyPr wrap="square" rtlCol="0">
            <a:spAutoFit/>
          </a:bodyPr>
          <a:lstStyle/>
          <a:p>
            <a:pPr algn="l"/>
            <a:r>
              <a:rPr lang="en-US" altLang="zh-CN" sz="1600" b="1" dirty="0" smtClean="0">
                <a:solidFill>
                  <a:schemeClr val="bg2"/>
                </a:solidFill>
                <a:ea typeface="宋体" pitchFamily="2" charset="-122"/>
              </a:rPr>
              <a:t>Vectorization using Intel® Cilk™ Plus</a:t>
            </a:r>
          </a:p>
          <a:p>
            <a:pPr algn="l"/>
            <a:r>
              <a:rPr lang="en-US" altLang="zh-CN" sz="1600" dirty="0" smtClean="0">
                <a:solidFill>
                  <a:schemeClr val="bg2"/>
                </a:solidFill>
                <a:ea typeface="宋体" pitchFamily="2" charset="-122"/>
              </a:rPr>
              <a:t>Developer guides vectorization via statements and lexicon of clauses</a:t>
            </a:r>
          </a:p>
        </p:txBody>
      </p:sp>
      <p:sp>
        <p:nvSpPr>
          <p:cNvPr id="19" name="TextBox 18"/>
          <p:cNvSpPr txBox="1"/>
          <p:nvPr/>
        </p:nvSpPr>
        <p:spPr>
          <a:xfrm>
            <a:off x="628649" y="4481020"/>
            <a:ext cx="3130550" cy="830997"/>
          </a:xfrm>
          <a:prstGeom prst="rect">
            <a:avLst/>
          </a:prstGeom>
          <a:noFill/>
        </p:spPr>
        <p:txBody>
          <a:bodyPr wrap="square" rtlCol="0">
            <a:spAutoFit/>
          </a:bodyPr>
          <a:lstStyle/>
          <a:p>
            <a:pPr algn="l"/>
            <a:r>
              <a:rPr lang="en-US" altLang="zh-CN" sz="1600" b="1" dirty="0" smtClean="0">
                <a:solidFill>
                  <a:schemeClr val="bg2"/>
                </a:solidFill>
                <a:ea typeface="宋体" pitchFamily="2" charset="-122"/>
              </a:rPr>
              <a:t>Parallelization using </a:t>
            </a:r>
            <a:r>
              <a:rPr lang="en-US" altLang="zh-CN" sz="1600" b="1" dirty="0" err="1" smtClean="0">
                <a:solidFill>
                  <a:schemeClr val="bg2"/>
                </a:solidFill>
                <a:ea typeface="宋体" pitchFamily="2" charset="-122"/>
              </a:rPr>
              <a:t>Posix</a:t>
            </a:r>
            <a:r>
              <a:rPr lang="en-US" altLang="zh-CN" sz="1600" b="1" dirty="0" smtClean="0">
                <a:solidFill>
                  <a:schemeClr val="bg2"/>
                </a:solidFill>
                <a:ea typeface="宋体" pitchFamily="2" charset="-122"/>
              </a:rPr>
              <a:t>* or Windows* Threads</a:t>
            </a:r>
            <a:endParaRPr lang="en-US" sz="1600" dirty="0"/>
          </a:p>
        </p:txBody>
      </p:sp>
      <p:sp>
        <p:nvSpPr>
          <p:cNvPr id="20" name="TextBox 19"/>
          <p:cNvSpPr txBox="1"/>
          <p:nvPr/>
        </p:nvSpPr>
        <p:spPr>
          <a:xfrm>
            <a:off x="3564730" y="4432464"/>
            <a:ext cx="3130550" cy="830997"/>
          </a:xfrm>
          <a:prstGeom prst="rect">
            <a:avLst/>
          </a:prstGeom>
          <a:noFill/>
        </p:spPr>
        <p:txBody>
          <a:bodyPr wrap="square" rtlCol="0">
            <a:spAutoFit/>
          </a:bodyPr>
          <a:lstStyle/>
          <a:p>
            <a:pPr algn="l"/>
            <a:r>
              <a:rPr lang="en-US" altLang="zh-CN" sz="1600" b="1" dirty="0" smtClean="0">
                <a:solidFill>
                  <a:schemeClr val="bg2"/>
                </a:solidFill>
                <a:ea typeface="宋体" pitchFamily="2" charset="-122"/>
              </a:rPr>
              <a:t>Vectorization using </a:t>
            </a:r>
            <a:r>
              <a:rPr lang="en-US" altLang="zh-CN" sz="1600" b="1" dirty="0" err="1" smtClean="0">
                <a:solidFill>
                  <a:schemeClr val="bg2"/>
                </a:solidFill>
                <a:ea typeface="宋体" pitchFamily="2" charset="-122"/>
              </a:rPr>
              <a:t>Intrinsics</a:t>
            </a:r>
            <a:endParaRPr lang="en-US" altLang="zh-CN" sz="1600" b="1" dirty="0" smtClean="0">
              <a:solidFill>
                <a:schemeClr val="bg2"/>
              </a:solidFill>
              <a:ea typeface="宋体" pitchFamily="2" charset="-122"/>
            </a:endParaRPr>
          </a:p>
          <a:p>
            <a:pPr algn="l"/>
            <a:endParaRPr lang="en-US" altLang="zh-CN" sz="1600" b="1" dirty="0" smtClean="0">
              <a:solidFill>
                <a:schemeClr val="bg2"/>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9" grpId="0" animBg="1"/>
      <p:bldP spid="10" grpId="0"/>
      <p:bldP spid="15" grpId="0"/>
      <p:bldP spid="21" grpId="0" animBg="1"/>
      <p:bldP spid="17" grpId="0"/>
      <p:bldP spid="18"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Explicit Vector Programming with Cilk Plus, OpenMP 4.0 SIMD, Fortran </a:t>
            </a:r>
            <a:endParaRPr lang="en-US" sz="2400" i="1" dirty="0"/>
          </a:p>
        </p:txBody>
      </p:sp>
      <p:sp>
        <p:nvSpPr>
          <p:cNvPr id="3" name="Content Placeholder 2"/>
          <p:cNvSpPr>
            <a:spLocks noGrp="1"/>
          </p:cNvSpPr>
          <p:nvPr>
            <p:ph idx="1"/>
          </p:nvPr>
        </p:nvSpPr>
        <p:spPr/>
        <p:txBody>
          <a:bodyPr>
            <a:noAutofit/>
          </a:bodyPr>
          <a:lstStyle/>
          <a:p>
            <a:pPr marL="0" indent="0">
              <a:buNone/>
            </a:pPr>
            <a:r>
              <a:rPr lang="en-US" sz="2000" dirty="0" smtClean="0"/>
              <a:t> </a:t>
            </a:r>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19</a:t>
            </a:fld>
            <a:endParaRPr lang="en-US"/>
          </a:p>
        </p:txBody>
      </p:sp>
      <p:sp>
        <p:nvSpPr>
          <p:cNvPr id="32" name="Rectangle 6"/>
          <p:cNvSpPr>
            <a:spLocks noChangeArrowheads="1"/>
          </p:cNvSpPr>
          <p:nvPr/>
        </p:nvSpPr>
        <p:spPr bwMode="auto">
          <a:xfrm rot="16200000">
            <a:off x="-1562100" y="2895600"/>
            <a:ext cx="4343400" cy="762000"/>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Input: C/C++/FORTRAN source code</a:t>
            </a:r>
          </a:p>
        </p:txBody>
      </p:sp>
      <p:sp>
        <p:nvSpPr>
          <p:cNvPr id="34" name="Rectangle 13"/>
          <p:cNvSpPr>
            <a:spLocks noChangeArrowheads="1"/>
          </p:cNvSpPr>
          <p:nvPr/>
        </p:nvSpPr>
        <p:spPr bwMode="auto">
          <a:xfrm>
            <a:off x="5257799" y="1295400"/>
            <a:ext cx="3200399" cy="9525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dirty="0" err="1">
                <a:solidFill>
                  <a:schemeClr val="tx1"/>
                </a:solidFill>
                <a:cs typeface="+mn-cs"/>
              </a:rPr>
              <a:t>Vectorizer</a:t>
            </a:r>
            <a:endParaRPr lang="en-US" sz="2800" dirty="0">
              <a:solidFill>
                <a:schemeClr val="tx1"/>
              </a:solidFill>
              <a:cs typeface="+mn-cs"/>
            </a:endParaRPr>
          </a:p>
        </p:txBody>
      </p:sp>
      <p:grpSp>
        <p:nvGrpSpPr>
          <p:cNvPr id="6" name="Group 28"/>
          <p:cNvGrpSpPr>
            <a:grpSpLocks/>
          </p:cNvGrpSpPr>
          <p:nvPr/>
        </p:nvGrpSpPr>
        <p:grpSpPr bwMode="auto">
          <a:xfrm>
            <a:off x="4876800" y="2705100"/>
            <a:ext cx="4114108" cy="914400"/>
            <a:chOff x="3024" y="1872"/>
            <a:chExt cx="1907" cy="576"/>
          </a:xfrm>
        </p:grpSpPr>
        <p:sp>
          <p:nvSpPr>
            <p:cNvPr id="37" name="Rectangle 17"/>
            <p:cNvSpPr>
              <a:spLocks noChangeArrowheads="1"/>
            </p:cNvSpPr>
            <p:nvPr/>
          </p:nvSpPr>
          <p:spPr bwMode="auto">
            <a:xfrm>
              <a:off x="3024" y="1872"/>
              <a:ext cx="1907" cy="576"/>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600"/>
            </a:p>
          </p:txBody>
        </p:sp>
        <p:sp>
          <p:nvSpPr>
            <p:cNvPr id="38" name="Rectangle 14"/>
            <p:cNvSpPr>
              <a:spLocks noChangeArrowheads="1"/>
            </p:cNvSpPr>
            <p:nvPr/>
          </p:nvSpPr>
          <p:spPr bwMode="auto">
            <a:xfrm>
              <a:off x="3072" y="1968"/>
              <a:ext cx="576" cy="384"/>
            </a:xfrm>
            <a:prstGeom prst="rect">
              <a:avLst/>
            </a:prstGeom>
            <a:solidFill>
              <a:schemeClr val="bg1">
                <a:lumMod val="65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600" dirty="0" smtClean="0">
                  <a:solidFill>
                    <a:schemeClr val="tx1"/>
                  </a:solidFill>
                </a:rPr>
                <a:t>Intel® SSE</a:t>
              </a:r>
              <a:endParaRPr lang="en-US" sz="1600" dirty="0">
                <a:solidFill>
                  <a:schemeClr val="tx1"/>
                </a:solidFill>
              </a:endParaRPr>
            </a:p>
          </p:txBody>
        </p:sp>
        <p:sp>
          <p:nvSpPr>
            <p:cNvPr id="39" name="Rectangle 15"/>
            <p:cNvSpPr>
              <a:spLocks noChangeArrowheads="1"/>
            </p:cNvSpPr>
            <p:nvPr/>
          </p:nvSpPr>
          <p:spPr bwMode="auto">
            <a:xfrm>
              <a:off x="3696" y="1968"/>
              <a:ext cx="564" cy="384"/>
            </a:xfrm>
            <a:prstGeom prst="rect">
              <a:avLst/>
            </a:prstGeom>
            <a:solidFill>
              <a:schemeClr val="bg1">
                <a:lumMod val="65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600" dirty="0" smtClean="0">
                  <a:solidFill>
                    <a:schemeClr val="tx1"/>
                  </a:solidFill>
                </a:rPr>
                <a:t>Intel® AVX</a:t>
              </a:r>
              <a:endParaRPr lang="en-US" sz="1600" dirty="0">
                <a:solidFill>
                  <a:schemeClr val="tx1"/>
                </a:solidFill>
              </a:endParaRPr>
            </a:p>
          </p:txBody>
        </p:sp>
        <p:sp>
          <p:nvSpPr>
            <p:cNvPr id="40" name="Rectangle 16"/>
            <p:cNvSpPr>
              <a:spLocks noChangeArrowheads="1"/>
            </p:cNvSpPr>
            <p:nvPr/>
          </p:nvSpPr>
          <p:spPr bwMode="auto">
            <a:xfrm>
              <a:off x="4307" y="1968"/>
              <a:ext cx="589" cy="384"/>
            </a:xfrm>
            <a:prstGeom prst="rect">
              <a:avLst/>
            </a:prstGeom>
            <a:solidFill>
              <a:schemeClr val="bg1">
                <a:lumMod val="65000"/>
              </a:schemeClr>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600" dirty="0" smtClean="0">
                  <a:solidFill>
                    <a:schemeClr val="tx1"/>
                  </a:solidFill>
                </a:rPr>
                <a:t>Intel® MIC </a:t>
              </a:r>
              <a:endParaRPr lang="en-US" sz="1600" dirty="0">
                <a:solidFill>
                  <a:schemeClr val="tx1"/>
                </a:solidFill>
              </a:endParaRPr>
            </a:p>
          </p:txBody>
        </p:sp>
      </p:grpSp>
      <p:sp>
        <p:nvSpPr>
          <p:cNvPr id="42" name="Text Box 20"/>
          <p:cNvSpPr txBox="1">
            <a:spLocks noChangeArrowheads="1"/>
          </p:cNvSpPr>
          <p:nvPr/>
        </p:nvSpPr>
        <p:spPr bwMode="auto">
          <a:xfrm>
            <a:off x="1091508" y="5583823"/>
            <a:ext cx="3709092" cy="338554"/>
          </a:xfrm>
          <a:prstGeom prst="rect">
            <a:avLst/>
          </a:prstGeom>
          <a:noFill/>
          <a:ln w="9525">
            <a:noFill/>
            <a:miter lim="800000"/>
            <a:headEnd/>
            <a:tailEnd/>
          </a:ln>
          <a:effectLst/>
        </p:spPr>
        <p:txBody>
          <a:bodyPr wrap="none">
            <a:spAutoFit/>
          </a:bodyPr>
          <a:lstStyle/>
          <a:p>
            <a:r>
              <a:rPr lang="en-US" sz="1600" dirty="0"/>
              <a:t>Express/expose vector parallelism</a:t>
            </a:r>
          </a:p>
        </p:txBody>
      </p:sp>
      <p:grpSp>
        <p:nvGrpSpPr>
          <p:cNvPr id="7" name="Group 26"/>
          <p:cNvGrpSpPr>
            <a:grpSpLocks/>
          </p:cNvGrpSpPr>
          <p:nvPr/>
        </p:nvGrpSpPr>
        <p:grpSpPr bwMode="auto">
          <a:xfrm>
            <a:off x="1600200" y="997499"/>
            <a:ext cx="2819400" cy="4343400"/>
            <a:chOff x="960" y="816"/>
            <a:chExt cx="1776" cy="2736"/>
          </a:xfrm>
        </p:grpSpPr>
        <p:sp>
          <p:nvSpPr>
            <p:cNvPr id="44" name="Rectangle 12"/>
            <p:cNvSpPr>
              <a:spLocks noChangeArrowheads="1"/>
            </p:cNvSpPr>
            <p:nvPr/>
          </p:nvSpPr>
          <p:spPr bwMode="auto">
            <a:xfrm>
              <a:off x="960" y="816"/>
              <a:ext cx="1776" cy="2736"/>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600"/>
            </a:p>
          </p:txBody>
        </p:sp>
        <p:sp>
          <p:nvSpPr>
            <p:cNvPr id="45" name="Rectangle 7"/>
            <p:cNvSpPr>
              <a:spLocks noChangeArrowheads="1"/>
            </p:cNvSpPr>
            <p:nvPr/>
          </p:nvSpPr>
          <p:spPr bwMode="auto">
            <a:xfrm>
              <a:off x="1008" y="1968"/>
              <a:ext cx="1680" cy="480"/>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a:solidFill>
                    <a:schemeClr val="dk1"/>
                  </a:solidFill>
                </a:rPr>
                <a:t>Array Notation</a:t>
              </a:r>
            </a:p>
          </p:txBody>
        </p:sp>
        <p:sp>
          <p:nvSpPr>
            <p:cNvPr id="46" name="Rectangle 8"/>
            <p:cNvSpPr>
              <a:spLocks noChangeArrowheads="1"/>
            </p:cNvSpPr>
            <p:nvPr/>
          </p:nvSpPr>
          <p:spPr bwMode="auto">
            <a:xfrm>
              <a:off x="1008" y="3024"/>
              <a:ext cx="1680" cy="480"/>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a:solidFill>
                    <a:schemeClr val="dk1"/>
                  </a:solidFill>
                </a:rPr>
                <a:t>SIMD </a:t>
              </a:r>
              <a:r>
                <a:rPr lang="en-US" sz="1600" dirty="0" smtClean="0">
                  <a:solidFill>
                    <a:schemeClr val="dk1"/>
                  </a:solidFill>
                </a:rPr>
                <a:t>pragma/directive</a:t>
              </a:r>
              <a:endParaRPr lang="en-US" sz="1600" dirty="0">
                <a:solidFill>
                  <a:schemeClr val="dk1"/>
                </a:solidFill>
              </a:endParaRPr>
            </a:p>
          </p:txBody>
        </p:sp>
        <p:sp>
          <p:nvSpPr>
            <p:cNvPr id="47" name="Rectangle 9"/>
            <p:cNvSpPr>
              <a:spLocks noChangeArrowheads="1"/>
            </p:cNvSpPr>
            <p:nvPr/>
          </p:nvSpPr>
          <p:spPr bwMode="auto">
            <a:xfrm>
              <a:off x="1008" y="1392"/>
              <a:ext cx="1680" cy="480"/>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a:solidFill>
                    <a:schemeClr val="dk1"/>
                  </a:solidFill>
                </a:rPr>
                <a:t>Vectorization Hints</a:t>
              </a:r>
              <a:br>
                <a:rPr lang="en-US" sz="1600" dirty="0">
                  <a:solidFill>
                    <a:schemeClr val="dk1"/>
                  </a:solidFill>
                </a:rPr>
              </a:br>
              <a:r>
                <a:rPr lang="en-US" sz="1600" dirty="0">
                  <a:solidFill>
                    <a:schemeClr val="dk1"/>
                  </a:solidFill>
                </a:rPr>
                <a:t>(</a:t>
              </a:r>
              <a:r>
                <a:rPr lang="en-US" sz="1600" dirty="0" err="1">
                  <a:solidFill>
                    <a:schemeClr val="dk1"/>
                  </a:solidFill>
                </a:rPr>
                <a:t>ivdep</a:t>
              </a:r>
              <a:r>
                <a:rPr lang="en-US" sz="1600" dirty="0">
                  <a:solidFill>
                    <a:schemeClr val="dk1"/>
                  </a:solidFill>
                </a:rPr>
                <a:t>/vector </a:t>
              </a:r>
              <a:r>
                <a:rPr lang="en-US" sz="1600" dirty="0" err="1">
                  <a:solidFill>
                    <a:schemeClr val="dk1"/>
                  </a:solidFill>
                </a:rPr>
                <a:t>pragmas</a:t>
              </a:r>
              <a:r>
                <a:rPr lang="en-US" sz="1600" dirty="0">
                  <a:solidFill>
                    <a:schemeClr val="dk1"/>
                  </a:solidFill>
                </a:rPr>
                <a:t>)</a:t>
              </a:r>
            </a:p>
          </p:txBody>
        </p:sp>
        <p:sp>
          <p:nvSpPr>
            <p:cNvPr id="48" name="Rectangle 10"/>
            <p:cNvSpPr>
              <a:spLocks noChangeArrowheads="1"/>
            </p:cNvSpPr>
            <p:nvPr/>
          </p:nvSpPr>
          <p:spPr bwMode="auto">
            <a:xfrm>
              <a:off x="1008" y="864"/>
              <a:ext cx="1680" cy="480"/>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a:t>Fully Automatic</a:t>
              </a:r>
              <a:br>
                <a:rPr lang="en-US" sz="1600" dirty="0"/>
              </a:br>
              <a:r>
                <a:rPr lang="en-US" sz="1600" dirty="0"/>
                <a:t>Analysis</a:t>
              </a:r>
            </a:p>
          </p:txBody>
        </p:sp>
        <p:sp>
          <p:nvSpPr>
            <p:cNvPr id="50" name="Rectangle 21"/>
            <p:cNvSpPr>
              <a:spLocks noChangeArrowheads="1"/>
            </p:cNvSpPr>
            <p:nvPr/>
          </p:nvSpPr>
          <p:spPr bwMode="auto">
            <a:xfrm>
              <a:off x="1008" y="2496"/>
              <a:ext cx="1680" cy="480"/>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smtClean="0">
                  <a:solidFill>
                    <a:schemeClr val="dk1"/>
                  </a:solidFill>
                </a:rPr>
                <a:t>simd function</a:t>
              </a:r>
              <a:endParaRPr lang="en-US" sz="1600" dirty="0">
                <a:solidFill>
                  <a:schemeClr val="dk1"/>
                </a:solidFill>
              </a:endParaRPr>
            </a:p>
          </p:txBody>
        </p:sp>
      </p:grpSp>
      <p:sp>
        <p:nvSpPr>
          <p:cNvPr id="51" name="Text Box 22"/>
          <p:cNvSpPr txBox="1">
            <a:spLocks noChangeArrowheads="1"/>
          </p:cNvSpPr>
          <p:nvPr/>
        </p:nvSpPr>
        <p:spPr bwMode="auto">
          <a:xfrm>
            <a:off x="4876800" y="859423"/>
            <a:ext cx="3962400" cy="338554"/>
          </a:xfrm>
          <a:prstGeom prst="rect">
            <a:avLst/>
          </a:prstGeom>
          <a:noFill/>
          <a:ln w="9525">
            <a:noFill/>
            <a:miter lim="800000"/>
            <a:headEnd/>
            <a:tailEnd/>
          </a:ln>
          <a:effectLst/>
        </p:spPr>
        <p:txBody>
          <a:bodyPr wrap="square">
            <a:spAutoFit/>
          </a:bodyPr>
          <a:lstStyle/>
          <a:p>
            <a:r>
              <a:rPr lang="en-US" sz="1600" dirty="0"/>
              <a:t>Map </a:t>
            </a:r>
            <a:r>
              <a:rPr lang="en-US" sz="1600" dirty="0" smtClean="0"/>
              <a:t>vector parallelism to vector ISA</a:t>
            </a:r>
            <a:endParaRPr lang="en-US" sz="1600" dirty="0"/>
          </a:p>
        </p:txBody>
      </p:sp>
      <p:sp>
        <p:nvSpPr>
          <p:cNvPr id="53" name="Text Box 25"/>
          <p:cNvSpPr txBox="1">
            <a:spLocks noChangeArrowheads="1"/>
          </p:cNvSpPr>
          <p:nvPr/>
        </p:nvSpPr>
        <p:spPr bwMode="auto">
          <a:xfrm>
            <a:off x="5486400" y="4251944"/>
            <a:ext cx="2971798" cy="369332"/>
          </a:xfrm>
          <a:prstGeom prst="rect">
            <a:avLst/>
          </a:prstGeom>
          <a:noFill/>
          <a:ln w="9525">
            <a:noFill/>
            <a:miter lim="800000"/>
            <a:headEnd/>
            <a:tailEnd/>
          </a:ln>
          <a:effectLst/>
        </p:spPr>
        <p:txBody>
          <a:bodyPr wrap="square">
            <a:spAutoFit/>
          </a:bodyPr>
          <a:lstStyle/>
          <a:p>
            <a:endParaRPr lang="en-US" sz="1800" dirty="0"/>
          </a:p>
        </p:txBody>
      </p:sp>
      <p:sp>
        <p:nvSpPr>
          <p:cNvPr id="55" name="TextBox 54"/>
          <p:cNvSpPr txBox="1"/>
          <p:nvPr/>
        </p:nvSpPr>
        <p:spPr>
          <a:xfrm rot="16200000">
            <a:off x="81171" y="3811928"/>
            <a:ext cx="2646878" cy="523220"/>
          </a:xfrm>
          <a:prstGeom prst="rect">
            <a:avLst/>
          </a:prstGeom>
          <a:noFill/>
        </p:spPr>
        <p:txBody>
          <a:bodyPr wrap="none" rtlCol="0">
            <a:spAutoFit/>
          </a:bodyPr>
          <a:lstStyle/>
          <a:p>
            <a:pPr algn="ctr"/>
            <a:r>
              <a:rPr lang="en-US" sz="1400" dirty="0" smtClean="0"/>
              <a:t>Vector part of</a:t>
            </a:r>
          </a:p>
          <a:p>
            <a:r>
              <a:rPr lang="en-US" sz="1400" dirty="0" smtClean="0"/>
              <a:t>Intel® </a:t>
            </a:r>
            <a:r>
              <a:rPr lang="en-US" sz="1400" dirty="0" err="1" smtClean="0"/>
              <a:t>Cilk™Plus</a:t>
            </a:r>
            <a:r>
              <a:rPr lang="en-US" sz="1400" dirty="0" smtClean="0"/>
              <a:t> extension</a:t>
            </a:r>
            <a:endParaRPr lang="en-US" sz="1400" dirty="0"/>
          </a:p>
        </p:txBody>
      </p:sp>
      <p:sp>
        <p:nvSpPr>
          <p:cNvPr id="59" name="Up Arrow 58"/>
          <p:cNvSpPr/>
          <p:nvPr/>
        </p:nvSpPr>
        <p:spPr bwMode="auto">
          <a:xfrm rot="5400000">
            <a:off x="4370224" y="1626790"/>
            <a:ext cx="895350" cy="289719"/>
          </a:xfrm>
          <a:prstGeom prst="upArrow">
            <a:avLst/>
          </a:prstGeom>
          <a:solidFill>
            <a:schemeClr val="bg1">
              <a:lumMod val="65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eaLnBrk="0" hangingPunct="0">
              <a:lnSpc>
                <a:spcPct val="80000"/>
              </a:lnSpc>
              <a:spcBef>
                <a:spcPct val="50000"/>
              </a:spcBef>
            </a:pPr>
            <a:endParaRPr lang="de-DE" sz="1000">
              <a:solidFill>
                <a:schemeClr val="tx1"/>
              </a:solidFill>
              <a:cs typeface="Arial" charset="0"/>
            </a:endParaRPr>
          </a:p>
        </p:txBody>
      </p:sp>
      <p:sp>
        <p:nvSpPr>
          <p:cNvPr id="60" name="Up Arrow 59"/>
          <p:cNvSpPr/>
          <p:nvPr/>
        </p:nvSpPr>
        <p:spPr bwMode="auto">
          <a:xfrm rot="10800000">
            <a:off x="6410325" y="2324100"/>
            <a:ext cx="895350" cy="289719"/>
          </a:xfrm>
          <a:prstGeom prst="upArrow">
            <a:avLst/>
          </a:prstGeom>
          <a:solidFill>
            <a:schemeClr val="bg1">
              <a:lumMod val="65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eaLnBrk="0" hangingPunct="0">
              <a:lnSpc>
                <a:spcPct val="80000"/>
              </a:lnSpc>
              <a:spcBef>
                <a:spcPct val="50000"/>
              </a:spcBef>
            </a:pPr>
            <a:endParaRPr lang="de-DE" sz="1000">
              <a:solidFill>
                <a:schemeClr val="tx1"/>
              </a:solidFill>
              <a:cs typeface="Arial" charset="0"/>
            </a:endParaRPr>
          </a:p>
        </p:txBody>
      </p:sp>
      <p:sp>
        <p:nvSpPr>
          <p:cNvPr id="62" name="Up Arrow 61"/>
          <p:cNvSpPr/>
          <p:nvPr/>
        </p:nvSpPr>
        <p:spPr bwMode="auto">
          <a:xfrm rot="10800000">
            <a:off x="6409592" y="3819808"/>
            <a:ext cx="895350" cy="289719"/>
          </a:xfrm>
          <a:prstGeom prst="upArrow">
            <a:avLst/>
          </a:prstGeom>
          <a:solidFill>
            <a:schemeClr val="bg1">
              <a:lumMod val="65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eaLnBrk="0" hangingPunct="0">
              <a:lnSpc>
                <a:spcPct val="80000"/>
              </a:lnSpc>
              <a:spcBef>
                <a:spcPct val="50000"/>
              </a:spcBef>
            </a:pPr>
            <a:endParaRPr lang="de-DE" sz="1000">
              <a:solidFill>
                <a:schemeClr val="tx1"/>
              </a:solidFill>
              <a:cs typeface="Arial" charset="0"/>
            </a:endParaRPr>
          </a:p>
        </p:txBody>
      </p:sp>
      <p:grpSp>
        <p:nvGrpSpPr>
          <p:cNvPr id="64" name="Group 63"/>
          <p:cNvGrpSpPr/>
          <p:nvPr/>
        </p:nvGrpSpPr>
        <p:grpSpPr>
          <a:xfrm>
            <a:off x="0" y="876299"/>
            <a:ext cx="1446254" cy="4707523"/>
            <a:chOff x="0" y="876299"/>
            <a:chExt cx="1446254" cy="4707523"/>
          </a:xfrm>
        </p:grpSpPr>
        <p:sp>
          <p:nvSpPr>
            <p:cNvPr id="58" name="Up Arrow 57"/>
            <p:cNvSpPr/>
            <p:nvPr/>
          </p:nvSpPr>
          <p:spPr bwMode="auto">
            <a:xfrm rot="5400000">
              <a:off x="853720" y="1626789"/>
              <a:ext cx="895350" cy="289719"/>
            </a:xfrm>
            <a:prstGeom prst="up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eaLnBrk="0" hangingPunct="0">
                <a:lnSpc>
                  <a:spcPct val="80000"/>
                </a:lnSpc>
                <a:spcBef>
                  <a:spcPct val="50000"/>
                </a:spcBef>
              </a:pPr>
              <a:endParaRPr lang="de-DE" sz="1000">
                <a:solidFill>
                  <a:schemeClr val="tx1"/>
                </a:solidFill>
                <a:cs typeface="Arial" charset="0"/>
              </a:endParaRPr>
            </a:p>
          </p:txBody>
        </p:sp>
        <p:sp>
          <p:nvSpPr>
            <p:cNvPr id="30" name="Rounded Rectangle 29"/>
            <p:cNvSpPr/>
            <p:nvPr/>
          </p:nvSpPr>
          <p:spPr>
            <a:xfrm>
              <a:off x="0" y="876299"/>
              <a:ext cx="1201301" cy="4707523"/>
            </a:xfrm>
            <a:prstGeom prst="roundRect">
              <a:avLst/>
            </a:prstGeom>
            <a:noFill/>
            <a:ln w="31750">
              <a:solidFill>
                <a:schemeClr val="accent4"/>
              </a:solidFill>
              <a:prstDash val="sys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6"/>
            <p:cNvSpPr>
              <a:spLocks noChangeArrowheads="1"/>
            </p:cNvSpPr>
            <p:nvPr/>
          </p:nvSpPr>
          <p:spPr bwMode="auto">
            <a:xfrm rot="16200000">
              <a:off x="-1562099" y="2895600"/>
              <a:ext cx="4343400" cy="762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Input: C/C++/FORTRAN source code</a:t>
              </a:r>
            </a:p>
          </p:txBody>
        </p:sp>
      </p:grpSp>
      <p:grpSp>
        <p:nvGrpSpPr>
          <p:cNvPr id="65" name="Group 64"/>
          <p:cNvGrpSpPr/>
          <p:nvPr/>
        </p:nvGrpSpPr>
        <p:grpSpPr>
          <a:xfrm>
            <a:off x="1188601" y="2750099"/>
            <a:ext cx="3428999" cy="2590800"/>
            <a:chOff x="1201301" y="2750099"/>
            <a:chExt cx="3428999" cy="2590800"/>
          </a:xfrm>
        </p:grpSpPr>
        <p:sp>
          <p:nvSpPr>
            <p:cNvPr id="54" name="Rounded Rectangle 53"/>
            <p:cNvSpPr/>
            <p:nvPr/>
          </p:nvSpPr>
          <p:spPr>
            <a:xfrm>
              <a:off x="1201301" y="2750099"/>
              <a:ext cx="3428999" cy="2590800"/>
            </a:xfrm>
            <a:prstGeom prst="roundRect">
              <a:avLst/>
            </a:prstGeom>
            <a:noFill/>
            <a:ln w="31750">
              <a:solidFill>
                <a:schemeClr val="accent4"/>
              </a:solidFill>
              <a:prstDash val="sys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7"/>
            <p:cNvSpPr>
              <a:spLocks noChangeArrowheads="1"/>
            </p:cNvSpPr>
            <p:nvPr/>
          </p:nvSpPr>
          <p:spPr bwMode="auto">
            <a:xfrm>
              <a:off x="1689100" y="2844800"/>
              <a:ext cx="2667000" cy="762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a:solidFill>
                    <a:schemeClr val="dk1"/>
                  </a:solidFill>
                </a:rPr>
                <a:t>Array Notation</a:t>
              </a:r>
            </a:p>
          </p:txBody>
        </p:sp>
        <p:sp>
          <p:nvSpPr>
            <p:cNvPr id="35" name="Rectangle 8"/>
            <p:cNvSpPr>
              <a:spLocks noChangeArrowheads="1"/>
            </p:cNvSpPr>
            <p:nvPr/>
          </p:nvSpPr>
          <p:spPr bwMode="auto">
            <a:xfrm>
              <a:off x="1689100" y="4521200"/>
              <a:ext cx="2667000" cy="762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a:solidFill>
                    <a:schemeClr val="dk1"/>
                  </a:solidFill>
                </a:rPr>
                <a:t>SIMD </a:t>
              </a:r>
              <a:r>
                <a:rPr lang="en-US" sz="1600" dirty="0" smtClean="0">
                  <a:solidFill>
                    <a:schemeClr val="dk1"/>
                  </a:solidFill>
                </a:rPr>
                <a:t>pragma/directive</a:t>
              </a:r>
              <a:endParaRPr lang="en-US" sz="1600" dirty="0">
                <a:solidFill>
                  <a:schemeClr val="dk1"/>
                </a:solidFill>
              </a:endParaRPr>
            </a:p>
          </p:txBody>
        </p:sp>
        <p:sp>
          <p:nvSpPr>
            <p:cNvPr id="36" name="Rectangle 21"/>
            <p:cNvSpPr>
              <a:spLocks noChangeArrowheads="1"/>
            </p:cNvSpPr>
            <p:nvPr/>
          </p:nvSpPr>
          <p:spPr bwMode="auto">
            <a:xfrm>
              <a:off x="1689100" y="3683000"/>
              <a:ext cx="2667000" cy="762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smtClean="0">
                  <a:solidFill>
                    <a:schemeClr val="dk1"/>
                  </a:solidFill>
                </a:rPr>
                <a:t>SIMD function</a:t>
              </a:r>
              <a:endParaRPr lang="en-US" sz="1600" dirty="0">
                <a:solidFill>
                  <a:schemeClr val="dk1"/>
                </a:solidFill>
              </a:endParaRPr>
            </a:p>
          </p:txBody>
        </p:sp>
      </p:grpSp>
      <p:sp>
        <p:nvSpPr>
          <p:cNvPr id="41" name="Rectangle 13"/>
          <p:cNvSpPr>
            <a:spLocks noChangeArrowheads="1"/>
          </p:cNvSpPr>
          <p:nvPr/>
        </p:nvSpPr>
        <p:spPr bwMode="auto">
          <a:xfrm>
            <a:off x="5257799" y="1308100"/>
            <a:ext cx="3200399" cy="952500"/>
          </a:xfrm>
          <a:prstGeom prst="rect">
            <a:avLst/>
          </a:prstGeom>
          <a:solidFill>
            <a:srgbClr val="FFE279"/>
          </a:solidFill>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dirty="0" err="1">
                <a:solidFill>
                  <a:schemeClr val="tx1"/>
                </a:solidFill>
                <a:cs typeface="+mn-cs"/>
              </a:rPr>
              <a:t>Vectorizer</a:t>
            </a:r>
            <a:endParaRPr lang="en-US" sz="2800" dirty="0">
              <a:solidFill>
                <a:schemeClr val="tx1"/>
              </a:solidFill>
              <a:cs typeface="+mn-cs"/>
            </a:endParaRPr>
          </a:p>
        </p:txBody>
      </p:sp>
      <p:grpSp>
        <p:nvGrpSpPr>
          <p:cNvPr id="61" name="Group 60"/>
          <p:cNvGrpSpPr/>
          <p:nvPr/>
        </p:nvGrpSpPr>
        <p:grpSpPr>
          <a:xfrm>
            <a:off x="4882418" y="2705100"/>
            <a:ext cx="4114108" cy="914400"/>
            <a:chOff x="5047518" y="3314700"/>
            <a:chExt cx="4114108" cy="914400"/>
          </a:xfrm>
        </p:grpSpPr>
        <p:sp>
          <p:nvSpPr>
            <p:cNvPr id="43" name="Rectangle 17"/>
            <p:cNvSpPr>
              <a:spLocks noChangeArrowheads="1"/>
            </p:cNvSpPr>
            <p:nvPr/>
          </p:nvSpPr>
          <p:spPr bwMode="auto">
            <a:xfrm>
              <a:off x="5047518" y="3314700"/>
              <a:ext cx="4114108" cy="914400"/>
            </a:xfrm>
            <a:prstGeom prst="rect">
              <a:avLst/>
            </a:prstGeom>
            <a:solidFill>
              <a:srgbClr val="FFE279"/>
            </a:solidFill>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600"/>
            </a:p>
          </p:txBody>
        </p:sp>
        <p:sp>
          <p:nvSpPr>
            <p:cNvPr id="49" name="Rectangle 14"/>
            <p:cNvSpPr>
              <a:spLocks noChangeArrowheads="1"/>
            </p:cNvSpPr>
            <p:nvPr/>
          </p:nvSpPr>
          <p:spPr bwMode="auto">
            <a:xfrm>
              <a:off x="5132754" y="3467100"/>
              <a:ext cx="1242646" cy="609600"/>
            </a:xfrm>
            <a:prstGeom prst="rect">
              <a:avLst/>
            </a:prstGeom>
            <a:solidFill>
              <a:srgbClr val="FFE279"/>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600" dirty="0" smtClean="0">
                  <a:solidFill>
                    <a:schemeClr val="tx1"/>
                  </a:solidFill>
                </a:rPr>
                <a:t>Intel® SSE</a:t>
              </a:r>
              <a:endParaRPr lang="en-US" sz="1600" dirty="0">
                <a:solidFill>
                  <a:schemeClr val="tx1"/>
                </a:solidFill>
              </a:endParaRPr>
            </a:p>
          </p:txBody>
        </p:sp>
        <p:sp>
          <p:nvSpPr>
            <p:cNvPr id="52" name="Rectangle 15"/>
            <p:cNvSpPr>
              <a:spLocks noChangeArrowheads="1"/>
            </p:cNvSpPr>
            <p:nvPr/>
          </p:nvSpPr>
          <p:spPr bwMode="auto">
            <a:xfrm>
              <a:off x="6478954" y="3467100"/>
              <a:ext cx="1216758" cy="609600"/>
            </a:xfrm>
            <a:prstGeom prst="rect">
              <a:avLst/>
            </a:prstGeom>
            <a:solidFill>
              <a:srgbClr val="FFE279"/>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600" dirty="0" smtClean="0">
                  <a:solidFill>
                    <a:schemeClr val="tx1"/>
                  </a:solidFill>
                </a:rPr>
                <a:t>Intel® AVX</a:t>
              </a:r>
              <a:endParaRPr lang="en-US" sz="1600" dirty="0">
                <a:solidFill>
                  <a:schemeClr val="tx1"/>
                </a:solidFill>
              </a:endParaRPr>
            </a:p>
          </p:txBody>
        </p:sp>
        <p:sp>
          <p:nvSpPr>
            <p:cNvPr id="57" name="Rectangle 16"/>
            <p:cNvSpPr>
              <a:spLocks noChangeArrowheads="1"/>
            </p:cNvSpPr>
            <p:nvPr/>
          </p:nvSpPr>
          <p:spPr bwMode="auto">
            <a:xfrm>
              <a:off x="7797108" y="3467100"/>
              <a:ext cx="1270692" cy="609600"/>
            </a:xfrm>
            <a:prstGeom prst="rect">
              <a:avLst/>
            </a:prstGeom>
            <a:solidFill>
              <a:srgbClr val="FFE279"/>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sz="1600" dirty="0" smtClean="0">
                  <a:solidFill>
                    <a:schemeClr val="tx1"/>
                  </a:solidFill>
                </a:rPr>
                <a:t>Intel® MIC </a:t>
              </a:r>
              <a:endParaRPr lang="en-US" sz="1600" dirty="0">
                <a:solidFill>
                  <a:schemeClr val="tx1"/>
                </a:solidFill>
              </a:endParaRPr>
            </a:p>
          </p:txBody>
        </p:sp>
      </p:grpSp>
      <p:sp>
        <p:nvSpPr>
          <p:cNvPr id="63" name="Rectangle 13"/>
          <p:cNvSpPr>
            <a:spLocks noChangeArrowheads="1"/>
          </p:cNvSpPr>
          <p:nvPr/>
        </p:nvSpPr>
        <p:spPr bwMode="auto">
          <a:xfrm>
            <a:off x="5305426" y="4174122"/>
            <a:ext cx="3200399" cy="9525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dirty="0" smtClean="0"/>
              <a:t>Optimize and </a:t>
            </a:r>
            <a:br>
              <a:rPr lang="en-US" dirty="0" smtClean="0"/>
            </a:br>
            <a:r>
              <a:rPr lang="en-US" dirty="0" smtClean="0"/>
              <a:t>Code Generation</a:t>
            </a:r>
            <a:endParaRPr lang="en-US" dirty="0"/>
          </a:p>
        </p:txBody>
      </p:sp>
      <p:sp>
        <p:nvSpPr>
          <p:cNvPr id="66" name="Rectangle 13"/>
          <p:cNvSpPr>
            <a:spLocks noChangeArrowheads="1"/>
          </p:cNvSpPr>
          <p:nvPr/>
        </p:nvSpPr>
        <p:spPr bwMode="auto">
          <a:xfrm>
            <a:off x="5305426" y="4174122"/>
            <a:ext cx="3200399" cy="952500"/>
          </a:xfrm>
          <a:prstGeom prst="rect">
            <a:avLst/>
          </a:prstGeom>
          <a:solidFill>
            <a:srgbClr val="FFE279"/>
          </a:solidFill>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dirty="0" smtClean="0"/>
              <a:t>Optimization and </a:t>
            </a:r>
            <a:br>
              <a:rPr lang="en-US" dirty="0" smtClean="0"/>
            </a:br>
            <a:r>
              <a:rPr lang="en-US" dirty="0" smtClean="0"/>
              <a:t>Code Generation</a:t>
            </a:r>
            <a:endParaRPr lang="en-US" dirty="0"/>
          </a:p>
        </p:txBody>
      </p:sp>
      <p:sp>
        <p:nvSpPr>
          <p:cNvPr id="56" name="Rounded Rectangle 55"/>
          <p:cNvSpPr/>
          <p:nvPr/>
        </p:nvSpPr>
        <p:spPr>
          <a:xfrm>
            <a:off x="2990850" y="2905408"/>
            <a:ext cx="3619499" cy="91440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2800" dirty="0" err="1">
                <a:solidFill>
                  <a:schemeClr val="tx1"/>
                </a:solidFill>
              </a:rPr>
              <a:t>Vectorizer</a:t>
            </a:r>
            <a:r>
              <a:rPr lang="en-US" sz="2800" dirty="0">
                <a:solidFill>
                  <a:schemeClr val="tx1"/>
                </a:solidFill>
              </a:rPr>
              <a:t> makes</a:t>
            </a:r>
            <a:br>
              <a:rPr lang="en-US" sz="2800" dirty="0">
                <a:solidFill>
                  <a:schemeClr val="tx1"/>
                </a:solidFill>
              </a:rPr>
            </a:br>
            <a:r>
              <a:rPr lang="en-US" sz="2800" dirty="0">
                <a:solidFill>
                  <a:schemeClr val="tx1"/>
                </a:solidFill>
              </a:rPr>
              <a:t>retargeting easy!</a:t>
            </a:r>
          </a:p>
        </p:txBody>
      </p:sp>
    </p:spTree>
    <p:extLst>
      <p:ext uri="{BB962C8B-B14F-4D97-AF65-F5344CB8AC3E}">
        <p14:creationId xmlns:p14="http://schemas.microsoft.com/office/powerpoint/2010/main" val="28931760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6" grpId="0" animBg="1"/>
      <p:bldP spid="5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4"/>
          <p:cNvSpPr>
            <a:spLocks noGrp="1"/>
          </p:cNvSpPr>
          <p:nvPr>
            <p:ph idx="1"/>
          </p:nvPr>
        </p:nvSpPr>
        <p:spPr bwMode="auto">
          <a:xfrm>
            <a:off x="457200" y="849313"/>
            <a:ext cx="8235950"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30200" indent="-342900"/>
            <a:endParaRPr lang="en-US" altLang="zh-CN" dirty="0" smtClean="0"/>
          </a:p>
          <a:p>
            <a:pPr marL="330200" indent="-342900"/>
            <a:r>
              <a:rPr lang="en-US" altLang="zh-CN" dirty="0" smtClean="0">
                <a:solidFill>
                  <a:schemeClr val="bg2"/>
                </a:solidFill>
              </a:rPr>
              <a:t>Motivation </a:t>
            </a:r>
          </a:p>
          <a:p>
            <a:pPr marL="330200" indent="-342900"/>
            <a:r>
              <a:rPr lang="en-US" altLang="zh-CN" dirty="0" smtClean="0"/>
              <a:t>Introduction to SIMD for Intel® Architecture</a:t>
            </a:r>
          </a:p>
          <a:p>
            <a:pPr marL="330200" indent="-342900"/>
            <a:r>
              <a:rPr lang="en-US" altLang="zh-CN" dirty="0" smtClean="0"/>
              <a:t>Vectorization</a:t>
            </a:r>
          </a:p>
          <a:p>
            <a:pPr marL="330200" lvl="0" indent="-342900"/>
            <a:r>
              <a:rPr lang="en-US" dirty="0" smtClean="0"/>
              <a:t>Ways to Write Vector Code</a:t>
            </a:r>
            <a:endParaRPr lang="en-US" altLang="zh-CN" dirty="0" smtClean="0"/>
          </a:p>
          <a:p>
            <a:pPr marL="330200" indent="-342900"/>
            <a:r>
              <a:rPr lang="en-US" altLang="zh-CN" dirty="0" smtClean="0"/>
              <a:t>Validating Vectorization Success</a:t>
            </a:r>
          </a:p>
          <a:p>
            <a:pPr marL="330200" indent="-342900"/>
            <a:r>
              <a:rPr lang="en-US" altLang="zh-CN" dirty="0" smtClean="0"/>
              <a:t>Summary</a:t>
            </a:r>
          </a:p>
          <a:p>
            <a:pPr marL="330200" indent="-342900">
              <a:buFontTx/>
              <a:buNone/>
            </a:pPr>
            <a:endParaRPr lang="en-US" altLang="zh-CN" dirty="0" smtClean="0"/>
          </a:p>
        </p:txBody>
      </p:sp>
      <p:sp>
        <p:nvSpPr>
          <p:cNvPr id="4099"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Agenda</a:t>
            </a:r>
            <a:endParaRPr lang="en-US" altLang="zh-CN" sz="2200" dirty="0" smtClean="0"/>
          </a:p>
        </p:txBody>
      </p:sp>
      <p:sp>
        <p:nvSpPr>
          <p:cNvPr id="410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5E9FB3C-F87A-4FD3-A28B-76B5FF7B48F9}" type="datetime1">
              <a:rPr lang="en-US" altLang="zh-CN" sz="1000">
                <a:solidFill>
                  <a:schemeClr val="bg1"/>
                </a:solidFill>
              </a:rPr>
              <a:pPr eaLnBrk="1" hangingPunct="1"/>
              <a:t>9/11/2013</a:t>
            </a:fld>
            <a:endParaRPr lang="en-US" altLang="zh-CN" sz="1000">
              <a:solidFill>
                <a:schemeClr val="bg1"/>
              </a:solidFill>
            </a:endParaRPr>
          </a:p>
        </p:txBody>
      </p:sp>
      <p:sp>
        <p:nvSpPr>
          <p:cNvPr id="410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CBFF5C-A42E-477C-B027-5F569F0B6479}" type="slidenum">
              <a:rPr lang="en-US" altLang="zh-CN" sz="1000">
                <a:solidFill>
                  <a:schemeClr val="bg1"/>
                </a:solidFill>
              </a:rPr>
              <a:pPr eaLnBrk="1" hangingPunct="1"/>
              <a:t>2</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Write Vector Code C/C++</a:t>
            </a:r>
            <a:endParaRPr lang="en-US" i="1" dirty="0"/>
          </a:p>
        </p:txBody>
      </p:sp>
      <p:sp>
        <p:nvSpPr>
          <p:cNvPr id="3" name="Content Placeholder 2"/>
          <p:cNvSpPr>
            <a:spLocks noGrp="1"/>
          </p:cNvSpPr>
          <p:nvPr>
            <p:ph idx="1"/>
          </p:nvPr>
        </p:nvSpPr>
        <p:spPr/>
        <p:txBody>
          <a:bodyPr>
            <a:noAutofit/>
          </a:bodyPr>
          <a:lstStyle/>
          <a:p>
            <a:pPr marL="0" indent="0">
              <a:buNone/>
            </a:pPr>
            <a:endParaRPr lang="en-US" sz="2000" dirty="0" smtClean="0"/>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20</a:t>
            </a:fld>
            <a:endParaRPr lang="en-US"/>
          </a:p>
        </p:txBody>
      </p:sp>
      <p:sp>
        <p:nvSpPr>
          <p:cNvPr id="7" name="TextBox 6"/>
          <p:cNvSpPr txBox="1"/>
          <p:nvPr/>
        </p:nvSpPr>
        <p:spPr>
          <a:xfrm>
            <a:off x="304799" y="1935511"/>
            <a:ext cx="3982262" cy="830997"/>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400" dirty="0" smtClean="0">
                <a:latin typeface="Courier New" pitchFamily="49" charset="0"/>
                <a:ea typeface="ＭＳ Ｐゴシック" pitchFamily="34" charset="-128"/>
                <a:cs typeface="Courier New" pitchFamily="49" charset="0"/>
              </a:rPr>
              <a:t>for(i = 0</a:t>
            </a:r>
            <a:r>
              <a:rPr lang="nn-NO" altLang="zh-CN" sz="1400" dirty="0">
                <a:latin typeface="Courier New" pitchFamily="49" charset="0"/>
                <a:ea typeface="ＭＳ Ｐゴシック" pitchFamily="34" charset="-128"/>
                <a:cs typeface="Courier New" pitchFamily="49" charset="0"/>
              </a:rPr>
              <a:t>; </a:t>
            </a:r>
            <a:r>
              <a:rPr lang="nn-NO" altLang="zh-CN" sz="1400" dirty="0" smtClean="0">
                <a:latin typeface="Courier New" pitchFamily="49" charset="0"/>
                <a:ea typeface="ＭＳ Ｐゴシック" pitchFamily="34" charset="-128"/>
                <a:cs typeface="Courier New" pitchFamily="49" charset="0"/>
              </a:rPr>
              <a:t>i &lt; N; </a:t>
            </a:r>
            <a:r>
              <a:rPr lang="nn-NO" altLang="zh-CN" sz="1400" dirty="0">
                <a:latin typeface="Courier New" pitchFamily="49" charset="0"/>
                <a:ea typeface="ＭＳ Ｐゴシック" pitchFamily="34" charset="-128"/>
                <a:cs typeface="Courier New" pitchFamily="49" charset="0"/>
              </a:rPr>
              <a:t>i++){</a:t>
            </a:r>
          </a:p>
          <a:p>
            <a:pPr marL="742950" lvl="1" indent="-285750" algn="l"/>
            <a:r>
              <a:rPr lang="nn-NO" altLang="zh-CN" sz="1400" dirty="0" smtClean="0">
                <a:latin typeface="Courier New" pitchFamily="49" charset="0"/>
                <a:ea typeface="ＭＳ Ｐゴシック" pitchFamily="34" charset="-128"/>
                <a:cs typeface="Courier New" pitchFamily="49" charset="0"/>
              </a:rPr>
              <a:t>  A[i</a:t>
            </a:r>
            <a:r>
              <a:rPr lang="nn-NO" altLang="zh-CN" sz="1400" dirty="0">
                <a:latin typeface="Courier New" pitchFamily="49" charset="0"/>
                <a:ea typeface="ＭＳ Ｐゴシック" pitchFamily="34" charset="-128"/>
                <a:cs typeface="Courier New" pitchFamily="49" charset="0"/>
              </a:rPr>
              <a:t>] = B[i</a:t>
            </a:r>
            <a:r>
              <a:rPr lang="nn-NO" altLang="zh-CN" sz="1400" dirty="0" smtClean="0">
                <a:latin typeface="Courier New" pitchFamily="49" charset="0"/>
                <a:ea typeface="ＭＳ Ｐゴシック" pitchFamily="34" charset="-128"/>
                <a:cs typeface="Courier New" pitchFamily="49" charset="0"/>
              </a:rPr>
              <a:t>] + C[i</a:t>
            </a:r>
            <a:r>
              <a:rPr lang="nn-NO" altLang="zh-CN" sz="1400" dirty="0">
                <a:latin typeface="Courier New" pitchFamily="49" charset="0"/>
                <a:ea typeface="ＭＳ Ｐゴシック" pitchFamily="34" charset="-128"/>
                <a:cs typeface="Courier New" pitchFamily="49" charset="0"/>
              </a:rPr>
              <a:t>];</a:t>
            </a:r>
          </a:p>
          <a:p>
            <a:pPr marL="742950" lvl="1" indent="-285750" algn="l"/>
            <a:r>
              <a:rPr lang="nn-NO" altLang="zh-CN" sz="1400" dirty="0">
                <a:latin typeface="Courier New" pitchFamily="49" charset="0"/>
                <a:ea typeface="ＭＳ Ｐゴシック" pitchFamily="34" charset="-128"/>
                <a:cs typeface="Courier New" pitchFamily="49" charset="0"/>
              </a:rPr>
              <a:t>}</a:t>
            </a:r>
          </a:p>
        </p:txBody>
      </p:sp>
      <p:sp>
        <p:nvSpPr>
          <p:cNvPr id="8" name="Text Box 25"/>
          <p:cNvSpPr txBox="1">
            <a:spLocks noChangeArrowheads="1"/>
          </p:cNvSpPr>
          <p:nvPr/>
        </p:nvSpPr>
        <p:spPr bwMode="auto">
          <a:xfrm>
            <a:off x="924330" y="1402111"/>
            <a:ext cx="2743200" cy="338554"/>
          </a:xfrm>
          <a:prstGeom prst="rect">
            <a:avLst/>
          </a:prstGeom>
          <a:noFill/>
          <a:ln w="9525">
            <a:noFill/>
            <a:miter lim="800000"/>
            <a:headEnd/>
            <a:tailEnd/>
          </a:ln>
          <a:effectLst/>
        </p:spPr>
        <p:txBody>
          <a:bodyPr>
            <a:spAutoFit/>
          </a:bodyPr>
          <a:lstStyle/>
          <a:p>
            <a:r>
              <a:rPr lang="en-US" sz="1600" b="1" dirty="0" smtClean="0"/>
              <a:t>Serial Code</a:t>
            </a:r>
            <a:endParaRPr lang="en-US" sz="1600" b="1" dirty="0"/>
          </a:p>
        </p:txBody>
      </p:sp>
      <p:sp>
        <p:nvSpPr>
          <p:cNvPr id="9" name="TextBox 8"/>
          <p:cNvSpPr txBox="1"/>
          <p:nvPr/>
        </p:nvSpPr>
        <p:spPr>
          <a:xfrm>
            <a:off x="5534430" y="1935511"/>
            <a:ext cx="2971395" cy="584775"/>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400" dirty="0" smtClean="0">
                <a:latin typeface="Courier New" pitchFamily="49" charset="0"/>
                <a:ea typeface="ＭＳ Ｐゴシック" pitchFamily="34" charset="-128"/>
                <a:cs typeface="Courier New" pitchFamily="49" charset="0"/>
              </a:rPr>
              <a:t>A[:] = B[:] + C[:];</a:t>
            </a:r>
          </a:p>
        </p:txBody>
      </p:sp>
      <p:sp>
        <p:nvSpPr>
          <p:cNvPr id="10" name="Text Box 25"/>
          <p:cNvSpPr txBox="1">
            <a:spLocks noChangeArrowheads="1"/>
          </p:cNvSpPr>
          <p:nvPr/>
        </p:nvSpPr>
        <p:spPr bwMode="auto">
          <a:xfrm>
            <a:off x="5082196" y="1402111"/>
            <a:ext cx="3266670" cy="338554"/>
          </a:xfrm>
          <a:prstGeom prst="rect">
            <a:avLst/>
          </a:prstGeom>
          <a:noFill/>
          <a:ln w="9525">
            <a:noFill/>
            <a:miter lim="800000"/>
            <a:headEnd/>
            <a:tailEnd/>
          </a:ln>
          <a:effectLst/>
        </p:spPr>
        <p:txBody>
          <a:bodyPr wrap="square">
            <a:spAutoFit/>
          </a:bodyPr>
          <a:lstStyle/>
          <a:p>
            <a:r>
              <a:rPr lang="en-US" sz="1600" b="1" dirty="0" smtClean="0"/>
              <a:t>Array Notation for C/C++</a:t>
            </a:r>
            <a:endParaRPr lang="en-US" sz="1600" b="1" dirty="0"/>
          </a:p>
        </p:txBody>
      </p:sp>
      <p:sp>
        <p:nvSpPr>
          <p:cNvPr id="11" name="TextBox 10"/>
          <p:cNvSpPr txBox="1"/>
          <p:nvPr/>
        </p:nvSpPr>
        <p:spPr>
          <a:xfrm>
            <a:off x="304800" y="3626077"/>
            <a:ext cx="3982262" cy="1301523"/>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800" dirty="0">
                <a:latin typeface="Courier New" pitchFamily="49" charset="0"/>
                <a:ea typeface="ＭＳ Ｐゴシック" pitchFamily="34" charset="-128"/>
                <a:cs typeface="Courier New" pitchFamily="49" charset="0"/>
              </a:rPr>
              <a:t>#</a:t>
            </a:r>
            <a:r>
              <a:rPr lang="nn-NO" altLang="zh-CN" sz="1800" dirty="0" err="1">
                <a:latin typeface="Courier New" pitchFamily="49" charset="0"/>
                <a:ea typeface="ＭＳ Ｐゴシック" pitchFamily="34" charset="-128"/>
                <a:cs typeface="Courier New" pitchFamily="49" charset="0"/>
              </a:rPr>
              <a:t>pragma</a:t>
            </a:r>
            <a:r>
              <a:rPr lang="nn-NO" altLang="zh-CN" sz="1800" dirty="0">
                <a:latin typeface="Courier New" pitchFamily="49" charset="0"/>
                <a:ea typeface="ＭＳ Ｐゴシック" pitchFamily="34" charset="-128"/>
                <a:cs typeface="Courier New" pitchFamily="49" charset="0"/>
              </a:rPr>
              <a:t> </a:t>
            </a:r>
            <a:r>
              <a:rPr lang="nn-NO" altLang="zh-CN" sz="1800" dirty="0" err="1">
                <a:latin typeface="Courier New" pitchFamily="49" charset="0"/>
                <a:ea typeface="ＭＳ Ｐゴシック" pitchFamily="34" charset="-128"/>
                <a:cs typeface="Courier New" pitchFamily="49" charset="0"/>
              </a:rPr>
              <a:t>simd</a:t>
            </a:r>
            <a:endParaRPr lang="nn-NO" altLang="zh-CN" sz="1800" dirty="0">
              <a:latin typeface="Courier New" pitchFamily="49" charset="0"/>
              <a:ea typeface="ＭＳ Ｐゴシック" pitchFamily="34" charset="-128"/>
              <a:cs typeface="Courier New" pitchFamily="49" charset="0"/>
            </a:endParaRPr>
          </a:p>
          <a:p>
            <a:pPr marL="742950" lvl="1" indent="-285750" algn="l"/>
            <a:r>
              <a:rPr lang="nn-NO" altLang="zh-CN" sz="1800" dirty="0" smtClean="0">
                <a:latin typeface="Courier New" pitchFamily="49" charset="0"/>
                <a:ea typeface="ＭＳ Ｐゴシック" pitchFamily="34" charset="-128"/>
                <a:cs typeface="Courier New" pitchFamily="49" charset="0"/>
              </a:rPr>
              <a:t>for(i = 0; i &lt; N</a:t>
            </a:r>
            <a:r>
              <a:rPr lang="nn-NO" altLang="zh-CN" sz="1800" dirty="0">
                <a:latin typeface="Courier New" pitchFamily="49" charset="0"/>
                <a:ea typeface="ＭＳ Ｐゴシック" pitchFamily="34" charset="-128"/>
                <a:cs typeface="Courier New" pitchFamily="49" charset="0"/>
              </a:rPr>
              <a:t>; i</a:t>
            </a:r>
            <a:r>
              <a:rPr lang="nn-NO" altLang="zh-CN" sz="1800" dirty="0" smtClean="0">
                <a:latin typeface="Courier New" pitchFamily="49" charset="0"/>
                <a:ea typeface="ＭＳ Ｐゴシック" pitchFamily="34" charset="-128"/>
                <a:cs typeface="Courier New" pitchFamily="49" charset="0"/>
              </a:rPr>
              <a:t>++) {</a:t>
            </a:r>
            <a:endParaRPr lang="nn-NO" altLang="zh-CN" sz="1800" dirty="0">
              <a:latin typeface="Courier New" pitchFamily="49" charset="0"/>
              <a:ea typeface="ＭＳ Ｐゴシック" pitchFamily="34" charset="-128"/>
              <a:cs typeface="Courier New" pitchFamily="49" charset="0"/>
            </a:endParaRPr>
          </a:p>
          <a:p>
            <a:pPr marL="742950" lvl="1" indent="-285750" algn="l"/>
            <a:r>
              <a:rPr lang="nn-NO" altLang="zh-CN" sz="1800" dirty="0" smtClean="0">
                <a:latin typeface="Courier New" pitchFamily="49" charset="0"/>
                <a:ea typeface="ＭＳ Ｐゴシック" pitchFamily="34" charset="-128"/>
                <a:cs typeface="Courier New" pitchFamily="49" charset="0"/>
              </a:rPr>
              <a:t>  A[i</a:t>
            </a:r>
            <a:r>
              <a:rPr lang="nn-NO" altLang="zh-CN" sz="1800" dirty="0">
                <a:latin typeface="Courier New" pitchFamily="49" charset="0"/>
                <a:ea typeface="ＭＳ Ｐゴシック" pitchFamily="34" charset="-128"/>
                <a:cs typeface="Courier New" pitchFamily="49" charset="0"/>
              </a:rPr>
              <a:t>] = B[i</a:t>
            </a:r>
            <a:r>
              <a:rPr lang="nn-NO" altLang="zh-CN" sz="1800" dirty="0" smtClean="0">
                <a:latin typeface="Courier New" pitchFamily="49" charset="0"/>
                <a:ea typeface="ＭＳ Ｐゴシック" pitchFamily="34" charset="-128"/>
                <a:cs typeface="Courier New" pitchFamily="49" charset="0"/>
              </a:rPr>
              <a:t>] + C[i</a:t>
            </a:r>
            <a:r>
              <a:rPr lang="nn-NO" altLang="zh-CN" sz="1800" dirty="0">
                <a:latin typeface="Courier New" pitchFamily="49" charset="0"/>
                <a:ea typeface="ＭＳ Ｐゴシック" pitchFamily="34" charset="-128"/>
                <a:cs typeface="Courier New" pitchFamily="49" charset="0"/>
              </a:rPr>
              <a:t>];</a:t>
            </a:r>
          </a:p>
          <a:p>
            <a:pPr marL="742950" lvl="1" indent="-285750" algn="l"/>
            <a:r>
              <a:rPr lang="nn-NO" altLang="zh-CN" sz="1800" dirty="0" smtClean="0">
                <a:latin typeface="Courier New" pitchFamily="49" charset="0"/>
                <a:ea typeface="ＭＳ Ｐゴシック" pitchFamily="34" charset="-128"/>
                <a:cs typeface="Courier New" pitchFamily="49" charset="0"/>
              </a:rPr>
              <a:t>}</a:t>
            </a:r>
          </a:p>
          <a:p>
            <a:pPr marL="742950" lvl="1" indent="-285750" algn="l"/>
            <a:endParaRPr lang="nn-NO" altLang="zh-CN" sz="1800" dirty="0">
              <a:latin typeface="Courier New" pitchFamily="49" charset="0"/>
              <a:ea typeface="ＭＳ Ｐゴシック" pitchFamily="34" charset="-128"/>
              <a:cs typeface="Courier New" pitchFamily="49" charset="0"/>
            </a:endParaRPr>
          </a:p>
        </p:txBody>
      </p:sp>
      <p:sp>
        <p:nvSpPr>
          <p:cNvPr id="12" name="Text Box 25"/>
          <p:cNvSpPr txBox="1">
            <a:spLocks noChangeArrowheads="1"/>
          </p:cNvSpPr>
          <p:nvPr/>
        </p:nvSpPr>
        <p:spPr bwMode="auto">
          <a:xfrm>
            <a:off x="776896" y="3090446"/>
            <a:ext cx="3038069" cy="338554"/>
          </a:xfrm>
          <a:prstGeom prst="rect">
            <a:avLst/>
          </a:prstGeom>
          <a:noFill/>
          <a:ln w="9525">
            <a:noFill/>
            <a:miter lim="800000"/>
            <a:headEnd/>
            <a:tailEnd/>
          </a:ln>
          <a:effectLst/>
        </p:spPr>
        <p:txBody>
          <a:bodyPr wrap="square">
            <a:spAutoFit/>
          </a:bodyPr>
          <a:lstStyle/>
          <a:p>
            <a:r>
              <a:rPr lang="en-US" sz="1600" b="1" dirty="0" smtClean="0"/>
              <a:t>SIMD Pragma/Directive</a:t>
            </a:r>
            <a:endParaRPr lang="en-US" sz="1600" b="1" dirty="0"/>
          </a:p>
        </p:txBody>
      </p:sp>
      <p:sp>
        <p:nvSpPr>
          <p:cNvPr id="13" name="TextBox 12"/>
          <p:cNvSpPr txBox="1"/>
          <p:nvPr/>
        </p:nvSpPr>
        <p:spPr>
          <a:xfrm>
            <a:off x="4658131" y="3626077"/>
            <a:ext cx="4114800" cy="2241323"/>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400" dirty="0">
                <a:latin typeface="Courier New" pitchFamily="49" charset="0"/>
                <a:ea typeface="ＭＳ Ｐゴシック" pitchFamily="34" charset="-128"/>
                <a:cs typeface="Courier New" pitchFamily="49" charset="0"/>
              </a:rPr>
              <a:t>__</a:t>
            </a:r>
            <a:r>
              <a:rPr lang="en-US" altLang="zh-CN" sz="1400" dirty="0" err="1" smtClean="0">
                <a:latin typeface="Courier New" pitchFamily="49" charset="0"/>
                <a:ea typeface="ＭＳ Ｐゴシック" pitchFamily="34" charset="-128"/>
                <a:cs typeface="Courier New" pitchFamily="49" charset="0"/>
              </a:rPr>
              <a:t>declspec</a:t>
            </a:r>
            <a:r>
              <a:rPr lang="en-US" altLang="zh-CN" sz="1400" dirty="0" smtClean="0">
                <a:latin typeface="Courier New" pitchFamily="49" charset="0"/>
                <a:ea typeface="ＭＳ Ｐゴシック" pitchFamily="34" charset="-128"/>
                <a:cs typeface="Courier New" pitchFamily="49" charset="0"/>
              </a:rPr>
              <a:t>(vector)</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a:latin typeface="Courier New" pitchFamily="49" charset="0"/>
                <a:ea typeface="ＭＳ Ｐゴシック" pitchFamily="34" charset="-128"/>
                <a:cs typeface="Courier New" pitchFamily="49" charset="0"/>
              </a:rPr>
              <a:t>float foo(float </a:t>
            </a:r>
            <a:r>
              <a:rPr lang="en-US" altLang="zh-CN" sz="1400" dirty="0" smtClean="0">
                <a:latin typeface="Courier New" pitchFamily="49" charset="0"/>
                <a:ea typeface="ＭＳ Ｐゴシック" pitchFamily="34" charset="-128"/>
                <a:cs typeface="Courier New" pitchFamily="49" charset="0"/>
              </a:rPr>
              <a:t>B</a:t>
            </a:r>
            <a:r>
              <a:rPr lang="en-US" altLang="zh-CN" sz="1400" dirty="0">
                <a:latin typeface="Courier New" pitchFamily="49" charset="0"/>
                <a:ea typeface="ＭＳ Ｐゴシック" pitchFamily="34" charset="-128"/>
                <a:cs typeface="Courier New" pitchFamily="49" charset="0"/>
              </a:rPr>
              <a:t>, float </a:t>
            </a:r>
            <a:r>
              <a:rPr lang="en-US" altLang="zh-CN" sz="1400" dirty="0" smtClean="0">
                <a:latin typeface="Courier New" pitchFamily="49" charset="0"/>
                <a:ea typeface="ＭＳ Ｐゴシック" pitchFamily="34" charset="-128"/>
                <a:cs typeface="Courier New" pitchFamily="49" charset="0"/>
              </a:rPr>
              <a:t>C)</a:t>
            </a:r>
          </a:p>
          <a:p>
            <a:pPr marL="742950" lvl="1" indent="-285750" algn="l"/>
            <a:r>
              <a:rPr lang="en-US" altLang="zh-CN" sz="1400" dirty="0" smtClean="0">
                <a:latin typeface="Courier New" pitchFamily="49" charset="0"/>
                <a:ea typeface="ＭＳ Ｐゴシック" pitchFamily="34" charset="-128"/>
                <a:cs typeface="Courier New" pitchFamily="49" charset="0"/>
              </a:rPr>
              <a:t>{   </a:t>
            </a:r>
            <a:r>
              <a:rPr lang="en-US" altLang="zh-CN" sz="1400" dirty="0">
                <a:latin typeface="Courier New" pitchFamily="49" charset="0"/>
                <a:ea typeface="ＭＳ Ｐゴシック" pitchFamily="34" charset="-128"/>
                <a:cs typeface="Courier New" pitchFamily="49" charset="0"/>
              </a:rPr>
              <a:t>return </a:t>
            </a:r>
            <a:r>
              <a:rPr lang="en-US" altLang="zh-CN" sz="1400" dirty="0" smtClean="0">
                <a:latin typeface="Courier New" pitchFamily="49" charset="0"/>
                <a:ea typeface="ＭＳ Ｐゴシック" pitchFamily="34" charset="-128"/>
                <a:cs typeface="Courier New" pitchFamily="49" charset="0"/>
              </a:rPr>
              <a:t>B + C; }</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a:t>
            </a:r>
          </a:p>
          <a:p>
            <a:pPr marL="742950" lvl="1" indent="-285750" algn="l"/>
            <a:endParaRPr lang="en-US" altLang="zh-CN" sz="1400" dirty="0" smtClean="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 call </a:t>
            </a:r>
            <a:r>
              <a:rPr lang="en-US" altLang="zh-CN" sz="1400" dirty="0" err="1" smtClean="0">
                <a:latin typeface="Courier New" pitchFamily="49" charset="0"/>
                <a:ea typeface="ＭＳ Ｐゴシック" pitchFamily="34" charset="-128"/>
                <a:cs typeface="Courier New" pitchFamily="49" charset="0"/>
              </a:rPr>
              <a:t>foo</a:t>
            </a:r>
            <a:r>
              <a:rPr lang="en-US" altLang="zh-CN" sz="1400" dirty="0" smtClean="0">
                <a:latin typeface="Courier New" pitchFamily="49" charset="0"/>
                <a:ea typeface="ＭＳ Ｐゴシック" pitchFamily="34" charset="-128"/>
                <a:cs typeface="Courier New" pitchFamily="49" charset="0"/>
              </a:rPr>
              <a:t> below</a:t>
            </a:r>
          </a:p>
          <a:p>
            <a:pPr marL="742950" lvl="1" indent="-285750" algn="l"/>
            <a:r>
              <a:rPr lang="en-US" altLang="zh-CN" sz="1400" dirty="0" smtClean="0">
                <a:latin typeface="Courier New" pitchFamily="49" charset="0"/>
                <a:ea typeface="ＭＳ Ｐゴシック" pitchFamily="34" charset="-128"/>
                <a:cs typeface="Courier New" pitchFamily="49" charset="0"/>
              </a:rPr>
              <a:t>#pragma </a:t>
            </a:r>
            <a:r>
              <a:rPr lang="en-US" altLang="zh-CN" sz="1400" dirty="0" err="1" smtClean="0">
                <a:latin typeface="Courier New" pitchFamily="49" charset="0"/>
                <a:ea typeface="ＭＳ Ｐゴシック" pitchFamily="34" charset="-128"/>
                <a:cs typeface="Courier New" pitchFamily="49" charset="0"/>
              </a:rPr>
              <a:t>simd</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for(i = 0</a:t>
            </a:r>
            <a:r>
              <a:rPr lang="en-US" altLang="zh-CN" sz="1400" dirty="0">
                <a:latin typeface="Courier New" pitchFamily="49" charset="0"/>
                <a:ea typeface="ＭＳ Ｐゴシック" pitchFamily="34" charset="-128"/>
                <a:cs typeface="Courier New" pitchFamily="49" charset="0"/>
              </a:rPr>
              <a:t>; </a:t>
            </a:r>
            <a:r>
              <a:rPr lang="en-US" altLang="zh-CN" sz="1400" dirty="0" smtClean="0">
                <a:latin typeface="Courier New" pitchFamily="49" charset="0"/>
                <a:ea typeface="ＭＳ Ｐゴシック" pitchFamily="34" charset="-128"/>
                <a:cs typeface="Courier New" pitchFamily="49" charset="0"/>
              </a:rPr>
              <a:t>i &lt; N</a:t>
            </a:r>
            <a:r>
              <a:rPr lang="en-US" altLang="zh-CN" sz="1400" dirty="0">
                <a:latin typeface="Courier New" pitchFamily="49" charset="0"/>
                <a:ea typeface="ＭＳ Ｐゴシック" pitchFamily="34" charset="-128"/>
                <a:cs typeface="Courier New" pitchFamily="49" charset="0"/>
              </a:rPr>
              <a:t>; i</a:t>
            </a:r>
            <a:r>
              <a:rPr lang="en-US" altLang="zh-CN" sz="1400" dirty="0" smtClean="0">
                <a:latin typeface="Courier New" pitchFamily="49" charset="0"/>
                <a:ea typeface="ＭＳ Ｐゴシック" pitchFamily="34" charset="-128"/>
                <a:cs typeface="Courier New" pitchFamily="49" charset="0"/>
              </a:rPr>
              <a:t>++) {</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a:latin typeface="Courier New" pitchFamily="49" charset="0"/>
                <a:ea typeface="ＭＳ Ｐゴシック" pitchFamily="34" charset="-128"/>
                <a:cs typeface="Courier New" pitchFamily="49" charset="0"/>
              </a:rPr>
              <a:t>  A[i] = </a:t>
            </a:r>
            <a:r>
              <a:rPr lang="en-US" altLang="zh-CN" sz="1400" dirty="0" err="1" smtClean="0">
                <a:latin typeface="Courier New" pitchFamily="49" charset="0"/>
                <a:ea typeface="ＭＳ Ｐゴシック" pitchFamily="34" charset="-128"/>
                <a:cs typeface="Courier New" pitchFamily="49" charset="0"/>
              </a:rPr>
              <a:t>foo</a:t>
            </a:r>
            <a:r>
              <a:rPr lang="en-US" altLang="zh-CN" sz="1400" dirty="0" smtClean="0">
                <a:latin typeface="Courier New" pitchFamily="49" charset="0"/>
                <a:ea typeface="ＭＳ Ｐゴシック" pitchFamily="34" charset="-128"/>
                <a:cs typeface="Courier New" pitchFamily="49" charset="0"/>
              </a:rPr>
              <a:t>(B[</a:t>
            </a:r>
            <a:r>
              <a:rPr lang="en-US" altLang="zh-CN" sz="1400" dirty="0" err="1" smtClean="0">
                <a:latin typeface="Courier New" pitchFamily="49" charset="0"/>
                <a:ea typeface="ＭＳ Ｐゴシック" pitchFamily="34" charset="-128"/>
                <a:cs typeface="Courier New" pitchFamily="49" charset="0"/>
              </a:rPr>
              <a:t>i</a:t>
            </a:r>
            <a:r>
              <a:rPr lang="en-US" altLang="zh-CN" sz="1400" dirty="0" smtClean="0">
                <a:latin typeface="Courier New" pitchFamily="49" charset="0"/>
                <a:ea typeface="ＭＳ Ｐゴシック" pitchFamily="34" charset="-128"/>
                <a:cs typeface="Courier New" pitchFamily="49" charset="0"/>
              </a:rPr>
              <a:t>], C[</a:t>
            </a:r>
            <a:r>
              <a:rPr lang="en-US" altLang="zh-CN" sz="1400" dirty="0" err="1" smtClean="0">
                <a:latin typeface="Courier New" pitchFamily="49" charset="0"/>
                <a:ea typeface="ＭＳ Ｐゴシック" pitchFamily="34" charset="-128"/>
                <a:cs typeface="Courier New" pitchFamily="49" charset="0"/>
              </a:rPr>
              <a:t>i</a:t>
            </a:r>
            <a:r>
              <a:rPr lang="en-US" altLang="zh-CN" sz="1400" dirty="0" smtClean="0">
                <a:latin typeface="Courier New" pitchFamily="49" charset="0"/>
                <a:ea typeface="ＭＳ Ｐゴシック" pitchFamily="34" charset="-128"/>
                <a:cs typeface="Courier New" pitchFamily="49" charset="0"/>
              </a:rPr>
              <a:t>]);  </a:t>
            </a:r>
          </a:p>
          <a:p>
            <a:pPr marL="742950" lvl="1" indent="-285750" algn="l"/>
            <a:r>
              <a:rPr lang="en-US" altLang="zh-CN" sz="1400" dirty="0" smtClean="0">
                <a:latin typeface="Courier New" pitchFamily="49" charset="0"/>
                <a:ea typeface="ＭＳ Ｐゴシック" pitchFamily="34" charset="-128"/>
                <a:cs typeface="Courier New" pitchFamily="49" charset="0"/>
              </a:rPr>
              <a:t>}</a:t>
            </a:r>
            <a:endParaRPr lang="en-US" altLang="zh-CN" sz="1400" dirty="0">
              <a:latin typeface="Courier New" pitchFamily="49" charset="0"/>
              <a:ea typeface="ＭＳ Ｐゴシック" pitchFamily="34" charset="-128"/>
              <a:cs typeface="Courier New" pitchFamily="49" charset="0"/>
            </a:endParaRPr>
          </a:p>
        </p:txBody>
      </p:sp>
      <p:sp>
        <p:nvSpPr>
          <p:cNvPr id="14" name="Text Box 25"/>
          <p:cNvSpPr txBox="1">
            <a:spLocks noChangeArrowheads="1"/>
          </p:cNvSpPr>
          <p:nvPr/>
        </p:nvSpPr>
        <p:spPr bwMode="auto">
          <a:xfrm>
            <a:off x="5465679" y="3090446"/>
            <a:ext cx="2883187" cy="338554"/>
          </a:xfrm>
          <a:prstGeom prst="rect">
            <a:avLst/>
          </a:prstGeom>
          <a:noFill/>
          <a:ln w="9525">
            <a:noFill/>
            <a:miter lim="800000"/>
            <a:headEnd/>
            <a:tailEnd/>
          </a:ln>
          <a:effectLst/>
        </p:spPr>
        <p:txBody>
          <a:bodyPr wrap="square">
            <a:spAutoFit/>
          </a:bodyPr>
          <a:lstStyle/>
          <a:p>
            <a:r>
              <a:rPr lang="en-US" sz="1600" b="1" dirty="0" smtClean="0"/>
              <a:t>SIMD-enabled Function</a:t>
            </a:r>
            <a:endParaRPr lang="en-US" sz="1600" b="1" dirty="0"/>
          </a:p>
        </p:txBody>
      </p:sp>
      <p:sp>
        <p:nvSpPr>
          <p:cNvPr id="16" name="L-Shape 15"/>
          <p:cNvSpPr/>
          <p:nvPr/>
        </p:nvSpPr>
        <p:spPr bwMode="auto">
          <a:xfrm flipH="1">
            <a:off x="152400" y="1295400"/>
            <a:ext cx="8839200" cy="4572000"/>
          </a:xfrm>
          <a:prstGeom prst="corner">
            <a:avLst>
              <a:gd name="adj1" fmla="val 62167"/>
              <a:gd name="adj2" fmla="val 93907"/>
            </a:avLst>
          </a:prstGeom>
          <a:noFill/>
          <a:ln>
            <a:solidFill>
              <a:schemeClr val="bg2"/>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de-DE" sz="2000" b="0" i="0" u="none" strike="noStrike" cap="none" normalizeH="0" baseline="0" smtClean="0">
              <a:ln>
                <a:noFill/>
              </a:ln>
              <a:solidFill>
                <a:schemeClr val="tx1"/>
              </a:solidFill>
              <a:effectLst/>
              <a:latin typeface="Verdana" pitchFamily="34" charset="0"/>
            </a:endParaRPr>
          </a:p>
        </p:txBody>
      </p:sp>
      <p:sp>
        <p:nvSpPr>
          <p:cNvPr id="17" name="Text Box 25"/>
          <p:cNvSpPr txBox="1">
            <a:spLocks noChangeArrowheads="1"/>
          </p:cNvSpPr>
          <p:nvPr/>
        </p:nvSpPr>
        <p:spPr bwMode="auto">
          <a:xfrm>
            <a:off x="4800600" y="599872"/>
            <a:ext cx="4063425" cy="584775"/>
          </a:xfrm>
          <a:prstGeom prst="rect">
            <a:avLst/>
          </a:prstGeom>
          <a:noFill/>
          <a:ln w="9525">
            <a:noFill/>
            <a:miter lim="800000"/>
            <a:headEnd/>
            <a:tailEnd/>
          </a:ln>
          <a:effectLst/>
        </p:spPr>
        <p:txBody>
          <a:bodyPr wrap="square">
            <a:spAutoFit/>
          </a:bodyPr>
          <a:lstStyle/>
          <a:p>
            <a:pPr algn="ctr"/>
            <a:r>
              <a:rPr lang="en-US" sz="1600" b="1" dirty="0" smtClean="0">
                <a:solidFill>
                  <a:srgbClr val="0860A8"/>
                </a:solidFill>
              </a:rPr>
              <a:t>Data Level Parallelism with Intel® Cilk™ Plus</a:t>
            </a:r>
            <a:endParaRPr lang="en-US" sz="1600" b="1" dirty="0">
              <a:solidFill>
                <a:srgbClr val="0860A8"/>
              </a:solidFill>
            </a:endParaRPr>
          </a:p>
        </p:txBody>
      </p:sp>
    </p:spTree>
    <p:extLst>
      <p:ext uri="{BB962C8B-B14F-4D97-AF65-F5344CB8AC3E}">
        <p14:creationId xmlns:p14="http://schemas.microsoft.com/office/powerpoint/2010/main" val="88445886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Write Vector Code C/C++</a:t>
            </a:r>
            <a:endParaRPr lang="en-US" i="1" dirty="0"/>
          </a:p>
        </p:txBody>
      </p:sp>
      <p:sp>
        <p:nvSpPr>
          <p:cNvPr id="3" name="Content Placeholder 2"/>
          <p:cNvSpPr>
            <a:spLocks noGrp="1"/>
          </p:cNvSpPr>
          <p:nvPr>
            <p:ph idx="1"/>
          </p:nvPr>
        </p:nvSpPr>
        <p:spPr/>
        <p:txBody>
          <a:bodyPr>
            <a:noAutofit/>
          </a:bodyPr>
          <a:lstStyle/>
          <a:p>
            <a:pPr marL="0" indent="0">
              <a:buNone/>
            </a:pPr>
            <a:endParaRPr lang="en-US" sz="2000" dirty="0" smtClean="0"/>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21</a:t>
            </a:fld>
            <a:endParaRPr lang="en-US"/>
          </a:p>
        </p:txBody>
      </p:sp>
      <p:sp>
        <p:nvSpPr>
          <p:cNvPr id="7" name="TextBox 6"/>
          <p:cNvSpPr txBox="1"/>
          <p:nvPr/>
        </p:nvSpPr>
        <p:spPr>
          <a:xfrm>
            <a:off x="304799" y="1935511"/>
            <a:ext cx="3982262" cy="830997"/>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400" dirty="0" smtClean="0">
                <a:latin typeface="Courier New" pitchFamily="49" charset="0"/>
                <a:ea typeface="ＭＳ Ｐゴシック" pitchFamily="34" charset="-128"/>
                <a:cs typeface="Courier New" pitchFamily="49" charset="0"/>
              </a:rPr>
              <a:t>for(i = 0</a:t>
            </a:r>
            <a:r>
              <a:rPr lang="nn-NO" altLang="zh-CN" sz="1400" dirty="0">
                <a:latin typeface="Courier New" pitchFamily="49" charset="0"/>
                <a:ea typeface="ＭＳ Ｐゴシック" pitchFamily="34" charset="-128"/>
                <a:cs typeface="Courier New" pitchFamily="49" charset="0"/>
              </a:rPr>
              <a:t>; </a:t>
            </a:r>
            <a:r>
              <a:rPr lang="nn-NO" altLang="zh-CN" sz="1400" dirty="0" smtClean="0">
                <a:latin typeface="Courier New" pitchFamily="49" charset="0"/>
                <a:ea typeface="ＭＳ Ｐゴシック" pitchFamily="34" charset="-128"/>
                <a:cs typeface="Courier New" pitchFamily="49" charset="0"/>
              </a:rPr>
              <a:t>i &lt; N; </a:t>
            </a:r>
            <a:r>
              <a:rPr lang="nn-NO" altLang="zh-CN" sz="1400" dirty="0">
                <a:latin typeface="Courier New" pitchFamily="49" charset="0"/>
                <a:ea typeface="ＭＳ Ｐゴシック" pitchFamily="34" charset="-128"/>
                <a:cs typeface="Courier New" pitchFamily="49" charset="0"/>
              </a:rPr>
              <a:t>i++){</a:t>
            </a:r>
          </a:p>
          <a:p>
            <a:pPr marL="742950" lvl="1" indent="-285750" algn="l"/>
            <a:r>
              <a:rPr lang="nn-NO" altLang="zh-CN" sz="1400" dirty="0" smtClean="0">
                <a:latin typeface="Courier New" pitchFamily="49" charset="0"/>
                <a:ea typeface="ＭＳ Ｐゴシック" pitchFamily="34" charset="-128"/>
                <a:cs typeface="Courier New" pitchFamily="49" charset="0"/>
              </a:rPr>
              <a:t>  A[i</a:t>
            </a:r>
            <a:r>
              <a:rPr lang="nn-NO" altLang="zh-CN" sz="1400" dirty="0">
                <a:latin typeface="Courier New" pitchFamily="49" charset="0"/>
                <a:ea typeface="ＭＳ Ｐゴシック" pitchFamily="34" charset="-128"/>
                <a:cs typeface="Courier New" pitchFamily="49" charset="0"/>
              </a:rPr>
              <a:t>] = B[i</a:t>
            </a:r>
            <a:r>
              <a:rPr lang="nn-NO" altLang="zh-CN" sz="1400" dirty="0" smtClean="0">
                <a:latin typeface="Courier New" pitchFamily="49" charset="0"/>
                <a:ea typeface="ＭＳ Ｐゴシック" pitchFamily="34" charset="-128"/>
                <a:cs typeface="Courier New" pitchFamily="49" charset="0"/>
              </a:rPr>
              <a:t>] + C[i</a:t>
            </a:r>
            <a:r>
              <a:rPr lang="nn-NO" altLang="zh-CN" sz="1400" dirty="0">
                <a:latin typeface="Courier New" pitchFamily="49" charset="0"/>
                <a:ea typeface="ＭＳ Ｐゴシック" pitchFamily="34" charset="-128"/>
                <a:cs typeface="Courier New" pitchFamily="49" charset="0"/>
              </a:rPr>
              <a:t>];</a:t>
            </a:r>
          </a:p>
          <a:p>
            <a:pPr marL="742950" lvl="1" indent="-285750" algn="l"/>
            <a:r>
              <a:rPr lang="nn-NO" altLang="zh-CN" sz="1400" dirty="0">
                <a:latin typeface="Courier New" pitchFamily="49" charset="0"/>
                <a:ea typeface="ＭＳ Ｐゴシック" pitchFamily="34" charset="-128"/>
                <a:cs typeface="Courier New" pitchFamily="49" charset="0"/>
              </a:rPr>
              <a:t>}</a:t>
            </a:r>
          </a:p>
        </p:txBody>
      </p:sp>
      <p:sp>
        <p:nvSpPr>
          <p:cNvPr id="8" name="Text Box 25"/>
          <p:cNvSpPr txBox="1">
            <a:spLocks noChangeArrowheads="1"/>
          </p:cNvSpPr>
          <p:nvPr/>
        </p:nvSpPr>
        <p:spPr bwMode="auto">
          <a:xfrm>
            <a:off x="924330" y="1402111"/>
            <a:ext cx="2743200" cy="338554"/>
          </a:xfrm>
          <a:prstGeom prst="rect">
            <a:avLst/>
          </a:prstGeom>
          <a:noFill/>
          <a:ln w="9525">
            <a:noFill/>
            <a:miter lim="800000"/>
            <a:headEnd/>
            <a:tailEnd/>
          </a:ln>
          <a:effectLst/>
        </p:spPr>
        <p:txBody>
          <a:bodyPr>
            <a:spAutoFit/>
          </a:bodyPr>
          <a:lstStyle/>
          <a:p>
            <a:r>
              <a:rPr lang="en-US" sz="1600" b="1" dirty="0" smtClean="0"/>
              <a:t>Serial Code</a:t>
            </a:r>
            <a:endParaRPr lang="en-US" sz="1600" b="1" dirty="0"/>
          </a:p>
        </p:txBody>
      </p:sp>
      <p:sp>
        <p:nvSpPr>
          <p:cNvPr id="9" name="TextBox 8"/>
          <p:cNvSpPr txBox="1"/>
          <p:nvPr/>
        </p:nvSpPr>
        <p:spPr>
          <a:xfrm>
            <a:off x="5534430" y="1935511"/>
            <a:ext cx="2971395" cy="584775"/>
          </a:xfrm>
          <a:prstGeom prst="rect">
            <a:avLst/>
          </a:prstGeom>
          <a:solidFill>
            <a:schemeClr val="bg1">
              <a:lumMod val="85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400" dirty="0" smtClean="0">
                <a:latin typeface="Courier New" pitchFamily="49" charset="0"/>
                <a:ea typeface="ＭＳ Ｐゴシック" pitchFamily="34" charset="-128"/>
                <a:cs typeface="Courier New" pitchFamily="49" charset="0"/>
              </a:rPr>
              <a:t>A[:] = B[:] + C[:];</a:t>
            </a:r>
          </a:p>
        </p:txBody>
      </p:sp>
      <p:sp>
        <p:nvSpPr>
          <p:cNvPr id="10" name="Text Box 25"/>
          <p:cNvSpPr txBox="1">
            <a:spLocks noChangeArrowheads="1"/>
          </p:cNvSpPr>
          <p:nvPr/>
        </p:nvSpPr>
        <p:spPr bwMode="auto">
          <a:xfrm>
            <a:off x="5082196" y="1402111"/>
            <a:ext cx="3266670" cy="338554"/>
          </a:xfrm>
          <a:prstGeom prst="rect">
            <a:avLst/>
          </a:prstGeom>
          <a:noFill/>
          <a:ln w="9525">
            <a:noFill/>
            <a:miter lim="800000"/>
            <a:headEnd/>
            <a:tailEnd/>
          </a:ln>
          <a:effectLst/>
        </p:spPr>
        <p:txBody>
          <a:bodyPr wrap="square">
            <a:spAutoFit/>
          </a:bodyPr>
          <a:lstStyle/>
          <a:p>
            <a:r>
              <a:rPr lang="en-US" sz="1600" b="1" dirty="0" smtClean="0"/>
              <a:t>Array Notation for C/C++</a:t>
            </a:r>
            <a:endParaRPr lang="en-US" sz="1600" b="1" dirty="0"/>
          </a:p>
        </p:txBody>
      </p:sp>
      <p:sp>
        <p:nvSpPr>
          <p:cNvPr id="11" name="TextBox 10"/>
          <p:cNvSpPr txBox="1"/>
          <p:nvPr/>
        </p:nvSpPr>
        <p:spPr>
          <a:xfrm>
            <a:off x="304800" y="3626077"/>
            <a:ext cx="3982262" cy="1301523"/>
          </a:xfrm>
          <a:prstGeom prst="rect">
            <a:avLst/>
          </a:prstGeom>
          <a:solidFill>
            <a:schemeClr val="bg1">
              <a:lumMod val="85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800" dirty="0">
                <a:latin typeface="Courier New" pitchFamily="49" charset="0"/>
                <a:ea typeface="ＭＳ Ｐゴシック" pitchFamily="34" charset="-128"/>
                <a:cs typeface="Courier New" pitchFamily="49" charset="0"/>
              </a:rPr>
              <a:t>#</a:t>
            </a:r>
            <a:r>
              <a:rPr lang="nn-NO" altLang="zh-CN" sz="1800" dirty="0" err="1">
                <a:latin typeface="Courier New" pitchFamily="49" charset="0"/>
                <a:ea typeface="ＭＳ Ｐゴシック" pitchFamily="34" charset="-128"/>
                <a:cs typeface="Courier New" pitchFamily="49" charset="0"/>
              </a:rPr>
              <a:t>pragma</a:t>
            </a:r>
            <a:r>
              <a:rPr lang="nn-NO" altLang="zh-CN" sz="1800" dirty="0">
                <a:latin typeface="Courier New" pitchFamily="49" charset="0"/>
                <a:ea typeface="ＭＳ Ｐゴシック" pitchFamily="34" charset="-128"/>
                <a:cs typeface="Courier New" pitchFamily="49" charset="0"/>
              </a:rPr>
              <a:t> </a:t>
            </a:r>
            <a:r>
              <a:rPr lang="nn-NO" altLang="zh-CN" sz="1800" dirty="0" err="1">
                <a:latin typeface="Courier New" pitchFamily="49" charset="0"/>
                <a:ea typeface="ＭＳ Ｐゴシック" pitchFamily="34" charset="-128"/>
                <a:cs typeface="Courier New" pitchFamily="49" charset="0"/>
              </a:rPr>
              <a:t>simd</a:t>
            </a:r>
            <a:endParaRPr lang="nn-NO" altLang="zh-CN" sz="1800" dirty="0">
              <a:latin typeface="Courier New" pitchFamily="49" charset="0"/>
              <a:ea typeface="ＭＳ Ｐゴシック" pitchFamily="34" charset="-128"/>
              <a:cs typeface="Courier New" pitchFamily="49" charset="0"/>
            </a:endParaRPr>
          </a:p>
          <a:p>
            <a:pPr marL="742950" lvl="1" indent="-285750" algn="l"/>
            <a:r>
              <a:rPr lang="nn-NO" altLang="zh-CN" sz="1800" dirty="0" smtClean="0">
                <a:latin typeface="Courier New" pitchFamily="49" charset="0"/>
                <a:ea typeface="ＭＳ Ｐゴシック" pitchFamily="34" charset="-128"/>
                <a:cs typeface="Courier New" pitchFamily="49" charset="0"/>
              </a:rPr>
              <a:t>for(i = 0; i &lt; N</a:t>
            </a:r>
            <a:r>
              <a:rPr lang="nn-NO" altLang="zh-CN" sz="1800" dirty="0">
                <a:latin typeface="Courier New" pitchFamily="49" charset="0"/>
                <a:ea typeface="ＭＳ Ｐゴシック" pitchFamily="34" charset="-128"/>
                <a:cs typeface="Courier New" pitchFamily="49" charset="0"/>
              </a:rPr>
              <a:t>; i</a:t>
            </a:r>
            <a:r>
              <a:rPr lang="nn-NO" altLang="zh-CN" sz="1800" dirty="0" smtClean="0">
                <a:latin typeface="Courier New" pitchFamily="49" charset="0"/>
                <a:ea typeface="ＭＳ Ｐゴシック" pitchFamily="34" charset="-128"/>
                <a:cs typeface="Courier New" pitchFamily="49" charset="0"/>
              </a:rPr>
              <a:t>++) {</a:t>
            </a:r>
            <a:endParaRPr lang="nn-NO" altLang="zh-CN" sz="1800" dirty="0">
              <a:latin typeface="Courier New" pitchFamily="49" charset="0"/>
              <a:ea typeface="ＭＳ Ｐゴシック" pitchFamily="34" charset="-128"/>
              <a:cs typeface="Courier New" pitchFamily="49" charset="0"/>
            </a:endParaRPr>
          </a:p>
          <a:p>
            <a:pPr marL="742950" lvl="1" indent="-285750" algn="l"/>
            <a:r>
              <a:rPr lang="nn-NO" altLang="zh-CN" sz="1800" dirty="0" smtClean="0">
                <a:latin typeface="Courier New" pitchFamily="49" charset="0"/>
                <a:ea typeface="ＭＳ Ｐゴシック" pitchFamily="34" charset="-128"/>
                <a:cs typeface="Courier New" pitchFamily="49" charset="0"/>
              </a:rPr>
              <a:t>  A[i</a:t>
            </a:r>
            <a:r>
              <a:rPr lang="nn-NO" altLang="zh-CN" sz="1800" dirty="0">
                <a:latin typeface="Courier New" pitchFamily="49" charset="0"/>
                <a:ea typeface="ＭＳ Ｐゴシック" pitchFamily="34" charset="-128"/>
                <a:cs typeface="Courier New" pitchFamily="49" charset="0"/>
              </a:rPr>
              <a:t>] = B[i</a:t>
            </a:r>
            <a:r>
              <a:rPr lang="nn-NO" altLang="zh-CN" sz="1800" dirty="0" smtClean="0">
                <a:latin typeface="Courier New" pitchFamily="49" charset="0"/>
                <a:ea typeface="ＭＳ Ｐゴシック" pitchFamily="34" charset="-128"/>
                <a:cs typeface="Courier New" pitchFamily="49" charset="0"/>
              </a:rPr>
              <a:t>] + C[i</a:t>
            </a:r>
            <a:r>
              <a:rPr lang="nn-NO" altLang="zh-CN" sz="1800" dirty="0">
                <a:latin typeface="Courier New" pitchFamily="49" charset="0"/>
                <a:ea typeface="ＭＳ Ｐゴシック" pitchFamily="34" charset="-128"/>
                <a:cs typeface="Courier New" pitchFamily="49" charset="0"/>
              </a:rPr>
              <a:t>];</a:t>
            </a:r>
          </a:p>
          <a:p>
            <a:pPr marL="742950" lvl="1" indent="-285750" algn="l"/>
            <a:r>
              <a:rPr lang="nn-NO" altLang="zh-CN" sz="1800" dirty="0" smtClean="0">
                <a:latin typeface="Courier New" pitchFamily="49" charset="0"/>
                <a:ea typeface="ＭＳ Ｐゴシック" pitchFamily="34" charset="-128"/>
                <a:cs typeface="Courier New" pitchFamily="49" charset="0"/>
              </a:rPr>
              <a:t>}</a:t>
            </a:r>
          </a:p>
          <a:p>
            <a:pPr marL="742950" lvl="1" indent="-285750" algn="l"/>
            <a:endParaRPr lang="nn-NO" altLang="zh-CN" sz="1800" dirty="0">
              <a:latin typeface="Courier New" pitchFamily="49" charset="0"/>
              <a:ea typeface="ＭＳ Ｐゴシック" pitchFamily="34" charset="-128"/>
              <a:cs typeface="Courier New" pitchFamily="49" charset="0"/>
            </a:endParaRPr>
          </a:p>
        </p:txBody>
      </p:sp>
      <p:sp>
        <p:nvSpPr>
          <p:cNvPr id="12" name="Text Box 25"/>
          <p:cNvSpPr txBox="1">
            <a:spLocks noChangeArrowheads="1"/>
          </p:cNvSpPr>
          <p:nvPr/>
        </p:nvSpPr>
        <p:spPr bwMode="auto">
          <a:xfrm>
            <a:off x="776896" y="3090446"/>
            <a:ext cx="3038069" cy="338554"/>
          </a:xfrm>
          <a:prstGeom prst="rect">
            <a:avLst/>
          </a:prstGeom>
          <a:noFill/>
          <a:ln w="9525">
            <a:noFill/>
            <a:miter lim="800000"/>
            <a:headEnd/>
            <a:tailEnd/>
          </a:ln>
          <a:effectLst/>
        </p:spPr>
        <p:txBody>
          <a:bodyPr wrap="square">
            <a:spAutoFit/>
          </a:bodyPr>
          <a:lstStyle/>
          <a:p>
            <a:r>
              <a:rPr lang="en-US" sz="1600" b="1" dirty="0" smtClean="0"/>
              <a:t>SIMD Pragma/Directive</a:t>
            </a:r>
            <a:endParaRPr lang="en-US" sz="1600" b="1" dirty="0"/>
          </a:p>
        </p:txBody>
      </p:sp>
      <p:sp>
        <p:nvSpPr>
          <p:cNvPr id="13" name="TextBox 12"/>
          <p:cNvSpPr txBox="1"/>
          <p:nvPr/>
        </p:nvSpPr>
        <p:spPr>
          <a:xfrm>
            <a:off x="4658131" y="3626077"/>
            <a:ext cx="4114800" cy="2241323"/>
          </a:xfrm>
          <a:prstGeom prst="rect">
            <a:avLst/>
          </a:prstGeom>
          <a:solidFill>
            <a:schemeClr val="bg1">
              <a:lumMod val="85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400" dirty="0">
                <a:latin typeface="Courier New" pitchFamily="49" charset="0"/>
                <a:ea typeface="ＭＳ Ｐゴシック" pitchFamily="34" charset="-128"/>
                <a:cs typeface="Courier New" pitchFamily="49" charset="0"/>
              </a:rPr>
              <a:t>__</a:t>
            </a:r>
            <a:r>
              <a:rPr lang="en-US" altLang="zh-CN" sz="1400" dirty="0" err="1" smtClean="0">
                <a:latin typeface="Courier New" pitchFamily="49" charset="0"/>
                <a:ea typeface="ＭＳ Ｐゴシック" pitchFamily="34" charset="-128"/>
                <a:cs typeface="Courier New" pitchFamily="49" charset="0"/>
              </a:rPr>
              <a:t>declspec</a:t>
            </a:r>
            <a:r>
              <a:rPr lang="en-US" altLang="zh-CN" sz="1400" dirty="0" smtClean="0">
                <a:latin typeface="Courier New" pitchFamily="49" charset="0"/>
                <a:ea typeface="ＭＳ Ｐゴシック" pitchFamily="34" charset="-128"/>
                <a:cs typeface="Courier New" pitchFamily="49" charset="0"/>
              </a:rPr>
              <a:t>(vector)</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a:latin typeface="Courier New" pitchFamily="49" charset="0"/>
                <a:ea typeface="ＭＳ Ｐゴシック" pitchFamily="34" charset="-128"/>
                <a:cs typeface="Courier New" pitchFamily="49" charset="0"/>
              </a:rPr>
              <a:t>float foo(float </a:t>
            </a:r>
            <a:r>
              <a:rPr lang="en-US" altLang="zh-CN" sz="1400" dirty="0" smtClean="0">
                <a:latin typeface="Courier New" pitchFamily="49" charset="0"/>
                <a:ea typeface="ＭＳ Ｐゴシック" pitchFamily="34" charset="-128"/>
                <a:cs typeface="Courier New" pitchFamily="49" charset="0"/>
              </a:rPr>
              <a:t>B</a:t>
            </a:r>
            <a:r>
              <a:rPr lang="en-US" altLang="zh-CN" sz="1400" dirty="0">
                <a:latin typeface="Courier New" pitchFamily="49" charset="0"/>
                <a:ea typeface="ＭＳ Ｐゴシック" pitchFamily="34" charset="-128"/>
                <a:cs typeface="Courier New" pitchFamily="49" charset="0"/>
              </a:rPr>
              <a:t>, float </a:t>
            </a:r>
            <a:r>
              <a:rPr lang="en-US" altLang="zh-CN" sz="1400" dirty="0" smtClean="0">
                <a:latin typeface="Courier New" pitchFamily="49" charset="0"/>
                <a:ea typeface="ＭＳ Ｐゴシック" pitchFamily="34" charset="-128"/>
                <a:cs typeface="Courier New" pitchFamily="49" charset="0"/>
              </a:rPr>
              <a:t>C)</a:t>
            </a:r>
          </a:p>
          <a:p>
            <a:pPr marL="742950" lvl="1" indent="-285750" algn="l"/>
            <a:r>
              <a:rPr lang="en-US" altLang="zh-CN" sz="1400" dirty="0" smtClean="0">
                <a:latin typeface="Courier New" pitchFamily="49" charset="0"/>
                <a:ea typeface="ＭＳ Ｐゴシック" pitchFamily="34" charset="-128"/>
                <a:cs typeface="Courier New" pitchFamily="49" charset="0"/>
              </a:rPr>
              <a:t>{   </a:t>
            </a:r>
            <a:r>
              <a:rPr lang="en-US" altLang="zh-CN" sz="1400" dirty="0">
                <a:latin typeface="Courier New" pitchFamily="49" charset="0"/>
                <a:ea typeface="ＭＳ Ｐゴシック" pitchFamily="34" charset="-128"/>
                <a:cs typeface="Courier New" pitchFamily="49" charset="0"/>
              </a:rPr>
              <a:t>return </a:t>
            </a:r>
            <a:r>
              <a:rPr lang="en-US" altLang="zh-CN" sz="1400" dirty="0" smtClean="0">
                <a:latin typeface="Courier New" pitchFamily="49" charset="0"/>
                <a:ea typeface="ＭＳ Ｐゴシック" pitchFamily="34" charset="-128"/>
                <a:cs typeface="Courier New" pitchFamily="49" charset="0"/>
              </a:rPr>
              <a:t>B + C; }</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a:t>
            </a:r>
          </a:p>
          <a:p>
            <a:pPr marL="742950" lvl="1" indent="-285750" algn="l"/>
            <a:endParaRPr lang="en-US" altLang="zh-CN" sz="1400" dirty="0" smtClean="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 call </a:t>
            </a:r>
            <a:r>
              <a:rPr lang="en-US" altLang="zh-CN" sz="1400" dirty="0" err="1" smtClean="0">
                <a:latin typeface="Courier New" pitchFamily="49" charset="0"/>
                <a:ea typeface="ＭＳ Ｐゴシック" pitchFamily="34" charset="-128"/>
                <a:cs typeface="Courier New" pitchFamily="49" charset="0"/>
              </a:rPr>
              <a:t>foo</a:t>
            </a:r>
            <a:r>
              <a:rPr lang="en-US" altLang="zh-CN" sz="1400" dirty="0" smtClean="0">
                <a:latin typeface="Courier New" pitchFamily="49" charset="0"/>
                <a:ea typeface="ＭＳ Ｐゴシック" pitchFamily="34" charset="-128"/>
                <a:cs typeface="Courier New" pitchFamily="49" charset="0"/>
              </a:rPr>
              <a:t> below</a:t>
            </a:r>
          </a:p>
          <a:p>
            <a:pPr marL="742950" lvl="1" indent="-285750" algn="l"/>
            <a:r>
              <a:rPr lang="en-US" altLang="zh-CN" sz="1400" dirty="0" smtClean="0">
                <a:latin typeface="Courier New" pitchFamily="49" charset="0"/>
                <a:ea typeface="ＭＳ Ｐゴシック" pitchFamily="34" charset="-128"/>
                <a:cs typeface="Courier New" pitchFamily="49" charset="0"/>
              </a:rPr>
              <a:t>#pragma </a:t>
            </a:r>
            <a:r>
              <a:rPr lang="en-US" altLang="zh-CN" sz="1400" dirty="0" err="1" smtClean="0">
                <a:latin typeface="Courier New" pitchFamily="49" charset="0"/>
                <a:ea typeface="ＭＳ Ｐゴシック" pitchFamily="34" charset="-128"/>
                <a:cs typeface="Courier New" pitchFamily="49" charset="0"/>
              </a:rPr>
              <a:t>simd</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for(i = 0</a:t>
            </a:r>
            <a:r>
              <a:rPr lang="en-US" altLang="zh-CN" sz="1400" dirty="0">
                <a:latin typeface="Courier New" pitchFamily="49" charset="0"/>
                <a:ea typeface="ＭＳ Ｐゴシック" pitchFamily="34" charset="-128"/>
                <a:cs typeface="Courier New" pitchFamily="49" charset="0"/>
              </a:rPr>
              <a:t>; </a:t>
            </a:r>
            <a:r>
              <a:rPr lang="en-US" altLang="zh-CN" sz="1400" dirty="0" smtClean="0">
                <a:latin typeface="Courier New" pitchFamily="49" charset="0"/>
                <a:ea typeface="ＭＳ Ｐゴシック" pitchFamily="34" charset="-128"/>
                <a:cs typeface="Courier New" pitchFamily="49" charset="0"/>
              </a:rPr>
              <a:t>i &lt; N</a:t>
            </a:r>
            <a:r>
              <a:rPr lang="en-US" altLang="zh-CN" sz="1400" dirty="0">
                <a:latin typeface="Courier New" pitchFamily="49" charset="0"/>
                <a:ea typeface="ＭＳ Ｐゴシック" pitchFamily="34" charset="-128"/>
                <a:cs typeface="Courier New" pitchFamily="49" charset="0"/>
              </a:rPr>
              <a:t>; i</a:t>
            </a:r>
            <a:r>
              <a:rPr lang="en-US" altLang="zh-CN" sz="1400" dirty="0" smtClean="0">
                <a:latin typeface="Courier New" pitchFamily="49" charset="0"/>
                <a:ea typeface="ＭＳ Ｐゴシック" pitchFamily="34" charset="-128"/>
                <a:cs typeface="Courier New" pitchFamily="49" charset="0"/>
              </a:rPr>
              <a:t>++) {</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a:latin typeface="Courier New" pitchFamily="49" charset="0"/>
                <a:ea typeface="ＭＳ Ｐゴシック" pitchFamily="34" charset="-128"/>
                <a:cs typeface="Courier New" pitchFamily="49" charset="0"/>
              </a:rPr>
              <a:t>  A[i] = </a:t>
            </a:r>
            <a:r>
              <a:rPr lang="en-US" altLang="zh-CN" sz="1400" dirty="0" err="1" smtClean="0">
                <a:latin typeface="Courier New" pitchFamily="49" charset="0"/>
                <a:ea typeface="ＭＳ Ｐゴシック" pitchFamily="34" charset="-128"/>
                <a:cs typeface="Courier New" pitchFamily="49" charset="0"/>
              </a:rPr>
              <a:t>foo</a:t>
            </a:r>
            <a:r>
              <a:rPr lang="en-US" altLang="zh-CN" sz="1400" dirty="0" smtClean="0">
                <a:latin typeface="Courier New" pitchFamily="49" charset="0"/>
                <a:ea typeface="ＭＳ Ｐゴシック" pitchFamily="34" charset="-128"/>
                <a:cs typeface="Courier New" pitchFamily="49" charset="0"/>
              </a:rPr>
              <a:t>(B[</a:t>
            </a:r>
            <a:r>
              <a:rPr lang="en-US" altLang="zh-CN" sz="1400" dirty="0" err="1" smtClean="0">
                <a:latin typeface="Courier New" pitchFamily="49" charset="0"/>
                <a:ea typeface="ＭＳ Ｐゴシック" pitchFamily="34" charset="-128"/>
                <a:cs typeface="Courier New" pitchFamily="49" charset="0"/>
              </a:rPr>
              <a:t>i</a:t>
            </a:r>
            <a:r>
              <a:rPr lang="en-US" altLang="zh-CN" sz="1400" dirty="0" smtClean="0">
                <a:latin typeface="Courier New" pitchFamily="49" charset="0"/>
                <a:ea typeface="ＭＳ Ｐゴシック" pitchFamily="34" charset="-128"/>
                <a:cs typeface="Courier New" pitchFamily="49" charset="0"/>
              </a:rPr>
              <a:t>], C[</a:t>
            </a:r>
            <a:r>
              <a:rPr lang="en-US" altLang="zh-CN" sz="1400" dirty="0" err="1" smtClean="0">
                <a:latin typeface="Courier New" pitchFamily="49" charset="0"/>
                <a:ea typeface="ＭＳ Ｐゴシック" pitchFamily="34" charset="-128"/>
                <a:cs typeface="Courier New" pitchFamily="49" charset="0"/>
              </a:rPr>
              <a:t>i</a:t>
            </a:r>
            <a:r>
              <a:rPr lang="en-US" altLang="zh-CN" sz="1400" dirty="0" smtClean="0">
                <a:latin typeface="Courier New" pitchFamily="49" charset="0"/>
                <a:ea typeface="ＭＳ Ｐゴシック" pitchFamily="34" charset="-128"/>
                <a:cs typeface="Courier New" pitchFamily="49" charset="0"/>
              </a:rPr>
              <a:t>]);  </a:t>
            </a:r>
          </a:p>
          <a:p>
            <a:pPr marL="742950" lvl="1" indent="-285750" algn="l"/>
            <a:r>
              <a:rPr lang="en-US" altLang="zh-CN" sz="1400" dirty="0" smtClean="0">
                <a:latin typeface="Courier New" pitchFamily="49" charset="0"/>
                <a:ea typeface="ＭＳ Ｐゴシック" pitchFamily="34" charset="-128"/>
                <a:cs typeface="Courier New" pitchFamily="49" charset="0"/>
              </a:rPr>
              <a:t>}</a:t>
            </a:r>
            <a:endParaRPr lang="en-US" altLang="zh-CN" sz="1400" dirty="0">
              <a:latin typeface="Courier New" pitchFamily="49" charset="0"/>
              <a:ea typeface="ＭＳ Ｐゴシック" pitchFamily="34" charset="-128"/>
              <a:cs typeface="Courier New" pitchFamily="49" charset="0"/>
            </a:endParaRPr>
          </a:p>
        </p:txBody>
      </p:sp>
      <p:sp>
        <p:nvSpPr>
          <p:cNvPr id="14" name="Text Box 25"/>
          <p:cNvSpPr txBox="1">
            <a:spLocks noChangeArrowheads="1"/>
          </p:cNvSpPr>
          <p:nvPr/>
        </p:nvSpPr>
        <p:spPr bwMode="auto">
          <a:xfrm>
            <a:off x="5465679" y="3090446"/>
            <a:ext cx="2883187" cy="338554"/>
          </a:xfrm>
          <a:prstGeom prst="rect">
            <a:avLst/>
          </a:prstGeom>
          <a:noFill/>
          <a:ln w="9525">
            <a:noFill/>
            <a:miter lim="800000"/>
            <a:headEnd/>
            <a:tailEnd/>
          </a:ln>
          <a:effectLst/>
        </p:spPr>
        <p:txBody>
          <a:bodyPr wrap="square">
            <a:spAutoFit/>
          </a:bodyPr>
          <a:lstStyle/>
          <a:p>
            <a:r>
              <a:rPr lang="en-US" sz="1600" b="1" dirty="0" smtClean="0"/>
              <a:t>SIMD-enabled Function</a:t>
            </a:r>
            <a:endParaRPr lang="en-US" sz="1600" b="1" dirty="0"/>
          </a:p>
        </p:txBody>
      </p:sp>
      <p:sp>
        <p:nvSpPr>
          <p:cNvPr id="16" name="L-Shape 15"/>
          <p:cNvSpPr/>
          <p:nvPr/>
        </p:nvSpPr>
        <p:spPr bwMode="auto">
          <a:xfrm flipH="1">
            <a:off x="152400" y="1295400"/>
            <a:ext cx="8839200" cy="4572000"/>
          </a:xfrm>
          <a:prstGeom prst="corner">
            <a:avLst>
              <a:gd name="adj1" fmla="val 62167"/>
              <a:gd name="adj2" fmla="val 93907"/>
            </a:avLst>
          </a:prstGeom>
          <a:noFill/>
          <a:ln>
            <a:solidFill>
              <a:schemeClr val="bg2"/>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de-DE" sz="2000" b="0" i="0" u="none" strike="noStrike" cap="none" normalizeH="0" baseline="0" smtClean="0">
              <a:ln>
                <a:noFill/>
              </a:ln>
              <a:solidFill>
                <a:schemeClr val="tx1"/>
              </a:solidFill>
              <a:effectLst/>
              <a:latin typeface="Verdana" pitchFamily="34" charset="0"/>
            </a:endParaRPr>
          </a:p>
        </p:txBody>
      </p:sp>
      <p:sp>
        <p:nvSpPr>
          <p:cNvPr id="17" name="Text Box 25"/>
          <p:cNvSpPr txBox="1">
            <a:spLocks noChangeArrowheads="1"/>
          </p:cNvSpPr>
          <p:nvPr/>
        </p:nvSpPr>
        <p:spPr bwMode="auto">
          <a:xfrm>
            <a:off x="4800600" y="599872"/>
            <a:ext cx="4063425" cy="584775"/>
          </a:xfrm>
          <a:prstGeom prst="rect">
            <a:avLst/>
          </a:prstGeom>
          <a:noFill/>
          <a:ln w="9525">
            <a:noFill/>
            <a:miter lim="800000"/>
            <a:headEnd/>
            <a:tailEnd/>
          </a:ln>
          <a:effectLst/>
        </p:spPr>
        <p:txBody>
          <a:bodyPr wrap="square">
            <a:spAutoFit/>
          </a:bodyPr>
          <a:lstStyle/>
          <a:p>
            <a:pPr algn="ctr"/>
            <a:r>
              <a:rPr lang="en-US" sz="1600" b="1" dirty="0" smtClean="0">
                <a:solidFill>
                  <a:srgbClr val="0860A8"/>
                </a:solidFill>
              </a:rPr>
              <a:t>Data Level Parallelism with Intel® Cilk™ Plus</a:t>
            </a:r>
            <a:endParaRPr lang="en-US" sz="1600" b="1" dirty="0">
              <a:solidFill>
                <a:srgbClr val="0860A8"/>
              </a:solidFill>
            </a:endParaRPr>
          </a:p>
        </p:txBody>
      </p:sp>
    </p:spTree>
    <p:extLst>
      <p:ext uri="{BB962C8B-B14F-4D97-AF65-F5344CB8AC3E}">
        <p14:creationId xmlns:p14="http://schemas.microsoft.com/office/powerpoint/2010/main" val="88445886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Write Vector Code C/C++</a:t>
            </a:r>
            <a:endParaRPr lang="en-US" i="1" dirty="0"/>
          </a:p>
        </p:txBody>
      </p:sp>
      <p:sp>
        <p:nvSpPr>
          <p:cNvPr id="3" name="Content Placeholder 2"/>
          <p:cNvSpPr>
            <a:spLocks noGrp="1"/>
          </p:cNvSpPr>
          <p:nvPr>
            <p:ph idx="1"/>
          </p:nvPr>
        </p:nvSpPr>
        <p:spPr/>
        <p:txBody>
          <a:bodyPr>
            <a:noAutofit/>
          </a:bodyPr>
          <a:lstStyle/>
          <a:p>
            <a:pPr marL="0" indent="0">
              <a:buNone/>
            </a:pPr>
            <a:endParaRPr lang="en-US" sz="2000" dirty="0" smtClean="0"/>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22</a:t>
            </a:fld>
            <a:endParaRPr lang="en-US"/>
          </a:p>
        </p:txBody>
      </p:sp>
      <p:sp>
        <p:nvSpPr>
          <p:cNvPr id="7" name="TextBox 6"/>
          <p:cNvSpPr txBox="1"/>
          <p:nvPr/>
        </p:nvSpPr>
        <p:spPr>
          <a:xfrm>
            <a:off x="304799" y="1935511"/>
            <a:ext cx="3982262" cy="830997"/>
          </a:xfrm>
          <a:prstGeom prst="rect">
            <a:avLst/>
          </a:prstGeom>
          <a:solidFill>
            <a:schemeClr val="bg1">
              <a:lumMod val="85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400" dirty="0" smtClean="0">
                <a:latin typeface="Courier New" pitchFamily="49" charset="0"/>
                <a:ea typeface="ＭＳ Ｐゴシック" pitchFamily="34" charset="-128"/>
                <a:cs typeface="Courier New" pitchFamily="49" charset="0"/>
              </a:rPr>
              <a:t>for(i = 0</a:t>
            </a:r>
            <a:r>
              <a:rPr lang="nn-NO" altLang="zh-CN" sz="1400" dirty="0">
                <a:latin typeface="Courier New" pitchFamily="49" charset="0"/>
                <a:ea typeface="ＭＳ Ｐゴシック" pitchFamily="34" charset="-128"/>
                <a:cs typeface="Courier New" pitchFamily="49" charset="0"/>
              </a:rPr>
              <a:t>; </a:t>
            </a:r>
            <a:r>
              <a:rPr lang="nn-NO" altLang="zh-CN" sz="1400" dirty="0" smtClean="0">
                <a:latin typeface="Courier New" pitchFamily="49" charset="0"/>
                <a:ea typeface="ＭＳ Ｐゴシック" pitchFamily="34" charset="-128"/>
                <a:cs typeface="Courier New" pitchFamily="49" charset="0"/>
              </a:rPr>
              <a:t>i &lt; N; </a:t>
            </a:r>
            <a:r>
              <a:rPr lang="nn-NO" altLang="zh-CN" sz="1400" dirty="0">
                <a:latin typeface="Courier New" pitchFamily="49" charset="0"/>
                <a:ea typeface="ＭＳ Ｐゴシック" pitchFamily="34" charset="-128"/>
                <a:cs typeface="Courier New" pitchFamily="49" charset="0"/>
              </a:rPr>
              <a:t>i++){</a:t>
            </a:r>
          </a:p>
          <a:p>
            <a:pPr marL="742950" lvl="1" indent="-285750" algn="l"/>
            <a:r>
              <a:rPr lang="nn-NO" altLang="zh-CN" sz="1400" dirty="0" smtClean="0">
                <a:latin typeface="Courier New" pitchFamily="49" charset="0"/>
                <a:ea typeface="ＭＳ Ｐゴシック" pitchFamily="34" charset="-128"/>
                <a:cs typeface="Courier New" pitchFamily="49" charset="0"/>
              </a:rPr>
              <a:t>  A[i</a:t>
            </a:r>
            <a:r>
              <a:rPr lang="nn-NO" altLang="zh-CN" sz="1400" dirty="0">
                <a:latin typeface="Courier New" pitchFamily="49" charset="0"/>
                <a:ea typeface="ＭＳ Ｐゴシック" pitchFamily="34" charset="-128"/>
                <a:cs typeface="Courier New" pitchFamily="49" charset="0"/>
              </a:rPr>
              <a:t>] = B[i</a:t>
            </a:r>
            <a:r>
              <a:rPr lang="nn-NO" altLang="zh-CN" sz="1400" dirty="0" smtClean="0">
                <a:latin typeface="Courier New" pitchFamily="49" charset="0"/>
                <a:ea typeface="ＭＳ Ｐゴシック" pitchFamily="34" charset="-128"/>
                <a:cs typeface="Courier New" pitchFamily="49" charset="0"/>
              </a:rPr>
              <a:t>] + C[i</a:t>
            </a:r>
            <a:r>
              <a:rPr lang="nn-NO" altLang="zh-CN" sz="1400" dirty="0">
                <a:latin typeface="Courier New" pitchFamily="49" charset="0"/>
                <a:ea typeface="ＭＳ Ｐゴシック" pitchFamily="34" charset="-128"/>
                <a:cs typeface="Courier New" pitchFamily="49" charset="0"/>
              </a:rPr>
              <a:t>];</a:t>
            </a:r>
          </a:p>
          <a:p>
            <a:pPr marL="742950" lvl="1" indent="-285750" algn="l"/>
            <a:r>
              <a:rPr lang="nn-NO" altLang="zh-CN" sz="1400" dirty="0">
                <a:latin typeface="Courier New" pitchFamily="49" charset="0"/>
                <a:ea typeface="ＭＳ Ｐゴシック" pitchFamily="34" charset="-128"/>
                <a:cs typeface="Courier New" pitchFamily="49" charset="0"/>
              </a:rPr>
              <a:t>}</a:t>
            </a:r>
          </a:p>
        </p:txBody>
      </p:sp>
      <p:sp>
        <p:nvSpPr>
          <p:cNvPr id="8" name="Text Box 25"/>
          <p:cNvSpPr txBox="1">
            <a:spLocks noChangeArrowheads="1"/>
          </p:cNvSpPr>
          <p:nvPr/>
        </p:nvSpPr>
        <p:spPr bwMode="auto">
          <a:xfrm>
            <a:off x="924330" y="1402111"/>
            <a:ext cx="2743200" cy="338554"/>
          </a:xfrm>
          <a:prstGeom prst="rect">
            <a:avLst/>
          </a:prstGeom>
          <a:noFill/>
          <a:ln w="9525">
            <a:noFill/>
            <a:miter lim="800000"/>
            <a:headEnd/>
            <a:tailEnd/>
          </a:ln>
          <a:effectLst/>
        </p:spPr>
        <p:txBody>
          <a:bodyPr>
            <a:spAutoFit/>
          </a:bodyPr>
          <a:lstStyle/>
          <a:p>
            <a:r>
              <a:rPr lang="en-US" sz="1600" b="1" dirty="0" smtClean="0"/>
              <a:t>Serial Code</a:t>
            </a:r>
            <a:endParaRPr lang="en-US" sz="1600" b="1" dirty="0"/>
          </a:p>
        </p:txBody>
      </p:sp>
      <p:sp>
        <p:nvSpPr>
          <p:cNvPr id="9" name="TextBox 8"/>
          <p:cNvSpPr txBox="1"/>
          <p:nvPr/>
        </p:nvSpPr>
        <p:spPr>
          <a:xfrm>
            <a:off x="5534430" y="1935511"/>
            <a:ext cx="2971395" cy="584775"/>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400" dirty="0" smtClean="0">
                <a:latin typeface="Courier New" pitchFamily="49" charset="0"/>
                <a:ea typeface="ＭＳ Ｐゴシック" pitchFamily="34" charset="-128"/>
                <a:cs typeface="Courier New" pitchFamily="49" charset="0"/>
              </a:rPr>
              <a:t>A[:] = B[:] + C[:];</a:t>
            </a:r>
          </a:p>
        </p:txBody>
      </p:sp>
      <p:sp>
        <p:nvSpPr>
          <p:cNvPr id="10" name="Text Box 25"/>
          <p:cNvSpPr txBox="1">
            <a:spLocks noChangeArrowheads="1"/>
          </p:cNvSpPr>
          <p:nvPr/>
        </p:nvSpPr>
        <p:spPr bwMode="auto">
          <a:xfrm>
            <a:off x="5082196" y="1402111"/>
            <a:ext cx="3266670" cy="338554"/>
          </a:xfrm>
          <a:prstGeom prst="rect">
            <a:avLst/>
          </a:prstGeom>
          <a:noFill/>
          <a:ln w="9525">
            <a:noFill/>
            <a:miter lim="800000"/>
            <a:headEnd/>
            <a:tailEnd/>
          </a:ln>
          <a:effectLst/>
        </p:spPr>
        <p:txBody>
          <a:bodyPr wrap="square">
            <a:spAutoFit/>
          </a:bodyPr>
          <a:lstStyle/>
          <a:p>
            <a:r>
              <a:rPr lang="en-US" sz="1600" b="1" dirty="0" smtClean="0"/>
              <a:t>Array Notation for C/C++</a:t>
            </a:r>
            <a:endParaRPr lang="en-US" sz="1600" b="1" dirty="0"/>
          </a:p>
        </p:txBody>
      </p:sp>
      <p:sp>
        <p:nvSpPr>
          <p:cNvPr id="11" name="TextBox 10"/>
          <p:cNvSpPr txBox="1"/>
          <p:nvPr/>
        </p:nvSpPr>
        <p:spPr>
          <a:xfrm>
            <a:off x="304800" y="3626077"/>
            <a:ext cx="3982262" cy="1301523"/>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800" dirty="0">
                <a:latin typeface="Courier New" pitchFamily="49" charset="0"/>
                <a:ea typeface="ＭＳ Ｐゴシック" pitchFamily="34" charset="-128"/>
                <a:cs typeface="Courier New" pitchFamily="49" charset="0"/>
              </a:rPr>
              <a:t>#</a:t>
            </a:r>
            <a:r>
              <a:rPr lang="nn-NO" altLang="zh-CN" sz="1800" dirty="0" err="1">
                <a:latin typeface="Courier New" pitchFamily="49" charset="0"/>
                <a:ea typeface="ＭＳ Ｐゴシック" pitchFamily="34" charset="-128"/>
                <a:cs typeface="Courier New" pitchFamily="49" charset="0"/>
              </a:rPr>
              <a:t>pragma</a:t>
            </a:r>
            <a:r>
              <a:rPr lang="nn-NO" altLang="zh-CN" sz="1800" dirty="0">
                <a:latin typeface="Courier New" pitchFamily="49" charset="0"/>
                <a:ea typeface="ＭＳ Ｐゴシック" pitchFamily="34" charset="-128"/>
                <a:cs typeface="Courier New" pitchFamily="49" charset="0"/>
              </a:rPr>
              <a:t> </a:t>
            </a:r>
            <a:r>
              <a:rPr lang="nn-NO" altLang="zh-CN" sz="1800" dirty="0" err="1">
                <a:latin typeface="Courier New" pitchFamily="49" charset="0"/>
                <a:ea typeface="ＭＳ Ｐゴシック" pitchFamily="34" charset="-128"/>
                <a:cs typeface="Courier New" pitchFamily="49" charset="0"/>
              </a:rPr>
              <a:t>simd</a:t>
            </a:r>
            <a:endParaRPr lang="nn-NO" altLang="zh-CN" sz="1800" dirty="0">
              <a:latin typeface="Courier New" pitchFamily="49" charset="0"/>
              <a:ea typeface="ＭＳ Ｐゴシック" pitchFamily="34" charset="-128"/>
              <a:cs typeface="Courier New" pitchFamily="49" charset="0"/>
            </a:endParaRPr>
          </a:p>
          <a:p>
            <a:pPr marL="742950" lvl="1" indent="-285750" algn="l"/>
            <a:r>
              <a:rPr lang="nn-NO" altLang="zh-CN" sz="1800" dirty="0" smtClean="0">
                <a:latin typeface="Courier New" pitchFamily="49" charset="0"/>
                <a:ea typeface="ＭＳ Ｐゴシック" pitchFamily="34" charset="-128"/>
                <a:cs typeface="Courier New" pitchFamily="49" charset="0"/>
              </a:rPr>
              <a:t>for(i = 0; i &lt; N</a:t>
            </a:r>
            <a:r>
              <a:rPr lang="nn-NO" altLang="zh-CN" sz="1800" dirty="0">
                <a:latin typeface="Courier New" pitchFamily="49" charset="0"/>
                <a:ea typeface="ＭＳ Ｐゴシック" pitchFamily="34" charset="-128"/>
                <a:cs typeface="Courier New" pitchFamily="49" charset="0"/>
              </a:rPr>
              <a:t>; i</a:t>
            </a:r>
            <a:r>
              <a:rPr lang="nn-NO" altLang="zh-CN" sz="1800" dirty="0" smtClean="0">
                <a:latin typeface="Courier New" pitchFamily="49" charset="0"/>
                <a:ea typeface="ＭＳ Ｐゴシック" pitchFamily="34" charset="-128"/>
                <a:cs typeface="Courier New" pitchFamily="49" charset="0"/>
              </a:rPr>
              <a:t>++) {</a:t>
            </a:r>
            <a:endParaRPr lang="nn-NO" altLang="zh-CN" sz="1800" dirty="0">
              <a:latin typeface="Courier New" pitchFamily="49" charset="0"/>
              <a:ea typeface="ＭＳ Ｐゴシック" pitchFamily="34" charset="-128"/>
              <a:cs typeface="Courier New" pitchFamily="49" charset="0"/>
            </a:endParaRPr>
          </a:p>
          <a:p>
            <a:pPr marL="742950" lvl="1" indent="-285750" algn="l"/>
            <a:r>
              <a:rPr lang="nn-NO" altLang="zh-CN" sz="1800" dirty="0" smtClean="0">
                <a:latin typeface="Courier New" pitchFamily="49" charset="0"/>
                <a:ea typeface="ＭＳ Ｐゴシック" pitchFamily="34" charset="-128"/>
                <a:cs typeface="Courier New" pitchFamily="49" charset="0"/>
              </a:rPr>
              <a:t>  A[i</a:t>
            </a:r>
            <a:r>
              <a:rPr lang="nn-NO" altLang="zh-CN" sz="1800" dirty="0">
                <a:latin typeface="Courier New" pitchFamily="49" charset="0"/>
                <a:ea typeface="ＭＳ Ｐゴシック" pitchFamily="34" charset="-128"/>
                <a:cs typeface="Courier New" pitchFamily="49" charset="0"/>
              </a:rPr>
              <a:t>] = B[i</a:t>
            </a:r>
            <a:r>
              <a:rPr lang="nn-NO" altLang="zh-CN" sz="1800" dirty="0" smtClean="0">
                <a:latin typeface="Courier New" pitchFamily="49" charset="0"/>
                <a:ea typeface="ＭＳ Ｐゴシック" pitchFamily="34" charset="-128"/>
                <a:cs typeface="Courier New" pitchFamily="49" charset="0"/>
              </a:rPr>
              <a:t>] + C[i</a:t>
            </a:r>
            <a:r>
              <a:rPr lang="nn-NO" altLang="zh-CN" sz="1800" dirty="0">
                <a:latin typeface="Courier New" pitchFamily="49" charset="0"/>
                <a:ea typeface="ＭＳ Ｐゴシック" pitchFamily="34" charset="-128"/>
                <a:cs typeface="Courier New" pitchFamily="49" charset="0"/>
              </a:rPr>
              <a:t>];</a:t>
            </a:r>
          </a:p>
          <a:p>
            <a:pPr marL="742950" lvl="1" indent="-285750" algn="l"/>
            <a:r>
              <a:rPr lang="nn-NO" altLang="zh-CN" sz="1800" dirty="0" smtClean="0">
                <a:latin typeface="Courier New" pitchFamily="49" charset="0"/>
                <a:ea typeface="ＭＳ Ｐゴシック" pitchFamily="34" charset="-128"/>
                <a:cs typeface="Courier New" pitchFamily="49" charset="0"/>
              </a:rPr>
              <a:t>}</a:t>
            </a:r>
          </a:p>
          <a:p>
            <a:pPr marL="742950" lvl="1" indent="-285750" algn="l"/>
            <a:endParaRPr lang="nn-NO" altLang="zh-CN" sz="1800" dirty="0">
              <a:latin typeface="Courier New" pitchFamily="49" charset="0"/>
              <a:ea typeface="ＭＳ Ｐゴシック" pitchFamily="34" charset="-128"/>
              <a:cs typeface="Courier New" pitchFamily="49" charset="0"/>
            </a:endParaRPr>
          </a:p>
        </p:txBody>
      </p:sp>
      <p:sp>
        <p:nvSpPr>
          <p:cNvPr id="12" name="Text Box 25"/>
          <p:cNvSpPr txBox="1">
            <a:spLocks noChangeArrowheads="1"/>
          </p:cNvSpPr>
          <p:nvPr/>
        </p:nvSpPr>
        <p:spPr bwMode="auto">
          <a:xfrm>
            <a:off x="776896" y="3090446"/>
            <a:ext cx="3038069" cy="338554"/>
          </a:xfrm>
          <a:prstGeom prst="rect">
            <a:avLst/>
          </a:prstGeom>
          <a:noFill/>
          <a:ln w="9525">
            <a:noFill/>
            <a:miter lim="800000"/>
            <a:headEnd/>
            <a:tailEnd/>
          </a:ln>
          <a:effectLst/>
        </p:spPr>
        <p:txBody>
          <a:bodyPr wrap="square">
            <a:spAutoFit/>
          </a:bodyPr>
          <a:lstStyle/>
          <a:p>
            <a:r>
              <a:rPr lang="en-US" sz="1600" b="1" dirty="0" smtClean="0"/>
              <a:t>SIMD Pragma/Directive</a:t>
            </a:r>
            <a:endParaRPr lang="en-US" sz="1600" b="1" dirty="0"/>
          </a:p>
        </p:txBody>
      </p:sp>
      <p:sp>
        <p:nvSpPr>
          <p:cNvPr id="13" name="TextBox 12"/>
          <p:cNvSpPr txBox="1"/>
          <p:nvPr/>
        </p:nvSpPr>
        <p:spPr>
          <a:xfrm>
            <a:off x="4658131" y="3626077"/>
            <a:ext cx="4114800" cy="2241323"/>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400" dirty="0">
                <a:latin typeface="Courier New" pitchFamily="49" charset="0"/>
                <a:ea typeface="ＭＳ Ｐゴシック" pitchFamily="34" charset="-128"/>
                <a:cs typeface="Courier New" pitchFamily="49" charset="0"/>
              </a:rPr>
              <a:t>__</a:t>
            </a:r>
            <a:r>
              <a:rPr lang="en-US" altLang="zh-CN" sz="1400" dirty="0" err="1" smtClean="0">
                <a:latin typeface="Courier New" pitchFamily="49" charset="0"/>
                <a:ea typeface="ＭＳ Ｐゴシック" pitchFamily="34" charset="-128"/>
                <a:cs typeface="Courier New" pitchFamily="49" charset="0"/>
              </a:rPr>
              <a:t>declspec</a:t>
            </a:r>
            <a:r>
              <a:rPr lang="en-US" altLang="zh-CN" sz="1400" dirty="0" smtClean="0">
                <a:latin typeface="Courier New" pitchFamily="49" charset="0"/>
                <a:ea typeface="ＭＳ Ｐゴシック" pitchFamily="34" charset="-128"/>
                <a:cs typeface="Courier New" pitchFamily="49" charset="0"/>
              </a:rPr>
              <a:t>(vector)</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a:latin typeface="Courier New" pitchFamily="49" charset="0"/>
                <a:ea typeface="ＭＳ Ｐゴシック" pitchFamily="34" charset="-128"/>
                <a:cs typeface="Courier New" pitchFamily="49" charset="0"/>
              </a:rPr>
              <a:t>float foo(float </a:t>
            </a:r>
            <a:r>
              <a:rPr lang="en-US" altLang="zh-CN" sz="1400" dirty="0" smtClean="0">
                <a:latin typeface="Courier New" pitchFamily="49" charset="0"/>
                <a:ea typeface="ＭＳ Ｐゴシック" pitchFamily="34" charset="-128"/>
                <a:cs typeface="Courier New" pitchFamily="49" charset="0"/>
              </a:rPr>
              <a:t>B</a:t>
            </a:r>
            <a:r>
              <a:rPr lang="en-US" altLang="zh-CN" sz="1400" dirty="0">
                <a:latin typeface="Courier New" pitchFamily="49" charset="0"/>
                <a:ea typeface="ＭＳ Ｐゴシック" pitchFamily="34" charset="-128"/>
                <a:cs typeface="Courier New" pitchFamily="49" charset="0"/>
              </a:rPr>
              <a:t>, float </a:t>
            </a:r>
            <a:r>
              <a:rPr lang="en-US" altLang="zh-CN" sz="1400" dirty="0" smtClean="0">
                <a:latin typeface="Courier New" pitchFamily="49" charset="0"/>
                <a:ea typeface="ＭＳ Ｐゴシック" pitchFamily="34" charset="-128"/>
                <a:cs typeface="Courier New" pitchFamily="49" charset="0"/>
              </a:rPr>
              <a:t>C)</a:t>
            </a:r>
          </a:p>
          <a:p>
            <a:pPr marL="742950" lvl="1" indent="-285750" algn="l"/>
            <a:r>
              <a:rPr lang="en-US" altLang="zh-CN" sz="1400" dirty="0" smtClean="0">
                <a:latin typeface="Courier New" pitchFamily="49" charset="0"/>
                <a:ea typeface="ＭＳ Ｐゴシック" pitchFamily="34" charset="-128"/>
                <a:cs typeface="Courier New" pitchFamily="49" charset="0"/>
              </a:rPr>
              <a:t>{   </a:t>
            </a:r>
            <a:r>
              <a:rPr lang="en-US" altLang="zh-CN" sz="1400" dirty="0">
                <a:latin typeface="Courier New" pitchFamily="49" charset="0"/>
                <a:ea typeface="ＭＳ Ｐゴシック" pitchFamily="34" charset="-128"/>
                <a:cs typeface="Courier New" pitchFamily="49" charset="0"/>
              </a:rPr>
              <a:t>return </a:t>
            </a:r>
            <a:r>
              <a:rPr lang="en-US" altLang="zh-CN" sz="1400" dirty="0" smtClean="0">
                <a:latin typeface="Courier New" pitchFamily="49" charset="0"/>
                <a:ea typeface="ＭＳ Ｐゴシック" pitchFamily="34" charset="-128"/>
                <a:cs typeface="Courier New" pitchFamily="49" charset="0"/>
              </a:rPr>
              <a:t>B + C; }</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a:t>
            </a:r>
          </a:p>
          <a:p>
            <a:pPr marL="742950" lvl="1" indent="-285750" algn="l"/>
            <a:endParaRPr lang="en-US" altLang="zh-CN" sz="1400" dirty="0" smtClean="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 call </a:t>
            </a:r>
            <a:r>
              <a:rPr lang="en-US" altLang="zh-CN" sz="1400" dirty="0" err="1" smtClean="0">
                <a:latin typeface="Courier New" pitchFamily="49" charset="0"/>
                <a:ea typeface="ＭＳ Ｐゴシック" pitchFamily="34" charset="-128"/>
                <a:cs typeface="Courier New" pitchFamily="49" charset="0"/>
              </a:rPr>
              <a:t>foo</a:t>
            </a:r>
            <a:r>
              <a:rPr lang="en-US" altLang="zh-CN" sz="1400" dirty="0" smtClean="0">
                <a:latin typeface="Courier New" pitchFamily="49" charset="0"/>
                <a:ea typeface="ＭＳ Ｐゴシック" pitchFamily="34" charset="-128"/>
                <a:cs typeface="Courier New" pitchFamily="49" charset="0"/>
              </a:rPr>
              <a:t> below</a:t>
            </a:r>
          </a:p>
          <a:p>
            <a:pPr marL="742950" lvl="1" indent="-285750" algn="l"/>
            <a:r>
              <a:rPr lang="en-US" altLang="zh-CN" sz="1400" dirty="0" smtClean="0">
                <a:latin typeface="Courier New" pitchFamily="49" charset="0"/>
                <a:ea typeface="ＭＳ Ｐゴシック" pitchFamily="34" charset="-128"/>
                <a:cs typeface="Courier New" pitchFamily="49" charset="0"/>
              </a:rPr>
              <a:t>#pragma </a:t>
            </a:r>
            <a:r>
              <a:rPr lang="en-US" altLang="zh-CN" sz="1400" dirty="0" err="1" smtClean="0">
                <a:latin typeface="Courier New" pitchFamily="49" charset="0"/>
                <a:ea typeface="ＭＳ Ｐゴシック" pitchFamily="34" charset="-128"/>
                <a:cs typeface="Courier New" pitchFamily="49" charset="0"/>
              </a:rPr>
              <a:t>simd</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for(i = 0</a:t>
            </a:r>
            <a:r>
              <a:rPr lang="en-US" altLang="zh-CN" sz="1400" dirty="0">
                <a:latin typeface="Courier New" pitchFamily="49" charset="0"/>
                <a:ea typeface="ＭＳ Ｐゴシック" pitchFamily="34" charset="-128"/>
                <a:cs typeface="Courier New" pitchFamily="49" charset="0"/>
              </a:rPr>
              <a:t>; </a:t>
            </a:r>
            <a:r>
              <a:rPr lang="en-US" altLang="zh-CN" sz="1400" dirty="0" smtClean="0">
                <a:latin typeface="Courier New" pitchFamily="49" charset="0"/>
                <a:ea typeface="ＭＳ Ｐゴシック" pitchFamily="34" charset="-128"/>
                <a:cs typeface="Courier New" pitchFamily="49" charset="0"/>
              </a:rPr>
              <a:t>i &lt; N</a:t>
            </a:r>
            <a:r>
              <a:rPr lang="en-US" altLang="zh-CN" sz="1400" dirty="0">
                <a:latin typeface="Courier New" pitchFamily="49" charset="0"/>
                <a:ea typeface="ＭＳ Ｐゴシック" pitchFamily="34" charset="-128"/>
                <a:cs typeface="Courier New" pitchFamily="49" charset="0"/>
              </a:rPr>
              <a:t>; i</a:t>
            </a:r>
            <a:r>
              <a:rPr lang="en-US" altLang="zh-CN" sz="1400" dirty="0" smtClean="0">
                <a:latin typeface="Courier New" pitchFamily="49" charset="0"/>
                <a:ea typeface="ＭＳ Ｐゴシック" pitchFamily="34" charset="-128"/>
                <a:cs typeface="Courier New" pitchFamily="49" charset="0"/>
              </a:rPr>
              <a:t>++) {</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a:latin typeface="Courier New" pitchFamily="49" charset="0"/>
                <a:ea typeface="ＭＳ Ｐゴシック" pitchFamily="34" charset="-128"/>
                <a:cs typeface="Courier New" pitchFamily="49" charset="0"/>
              </a:rPr>
              <a:t>  A[i] = </a:t>
            </a:r>
            <a:r>
              <a:rPr lang="en-US" altLang="zh-CN" sz="1400" dirty="0" err="1" smtClean="0">
                <a:latin typeface="Courier New" pitchFamily="49" charset="0"/>
                <a:ea typeface="ＭＳ Ｐゴシック" pitchFamily="34" charset="-128"/>
                <a:cs typeface="Courier New" pitchFamily="49" charset="0"/>
              </a:rPr>
              <a:t>foo</a:t>
            </a:r>
            <a:r>
              <a:rPr lang="en-US" altLang="zh-CN" sz="1400" dirty="0" smtClean="0">
                <a:latin typeface="Courier New" pitchFamily="49" charset="0"/>
                <a:ea typeface="ＭＳ Ｐゴシック" pitchFamily="34" charset="-128"/>
                <a:cs typeface="Courier New" pitchFamily="49" charset="0"/>
              </a:rPr>
              <a:t>(B[</a:t>
            </a:r>
            <a:r>
              <a:rPr lang="en-US" altLang="zh-CN" sz="1400" dirty="0" err="1" smtClean="0">
                <a:latin typeface="Courier New" pitchFamily="49" charset="0"/>
                <a:ea typeface="ＭＳ Ｐゴシック" pitchFamily="34" charset="-128"/>
                <a:cs typeface="Courier New" pitchFamily="49" charset="0"/>
              </a:rPr>
              <a:t>i</a:t>
            </a:r>
            <a:r>
              <a:rPr lang="en-US" altLang="zh-CN" sz="1400" dirty="0" smtClean="0">
                <a:latin typeface="Courier New" pitchFamily="49" charset="0"/>
                <a:ea typeface="ＭＳ Ｐゴシック" pitchFamily="34" charset="-128"/>
                <a:cs typeface="Courier New" pitchFamily="49" charset="0"/>
              </a:rPr>
              <a:t>], C[</a:t>
            </a:r>
            <a:r>
              <a:rPr lang="en-US" altLang="zh-CN" sz="1400" dirty="0" err="1" smtClean="0">
                <a:latin typeface="Courier New" pitchFamily="49" charset="0"/>
                <a:ea typeface="ＭＳ Ｐゴシック" pitchFamily="34" charset="-128"/>
                <a:cs typeface="Courier New" pitchFamily="49" charset="0"/>
              </a:rPr>
              <a:t>i</a:t>
            </a:r>
            <a:r>
              <a:rPr lang="en-US" altLang="zh-CN" sz="1400" dirty="0" smtClean="0">
                <a:latin typeface="Courier New" pitchFamily="49" charset="0"/>
                <a:ea typeface="ＭＳ Ｐゴシック" pitchFamily="34" charset="-128"/>
                <a:cs typeface="Courier New" pitchFamily="49" charset="0"/>
              </a:rPr>
              <a:t>]);  </a:t>
            </a:r>
          </a:p>
          <a:p>
            <a:pPr marL="742950" lvl="1" indent="-285750" algn="l"/>
            <a:r>
              <a:rPr lang="en-US" altLang="zh-CN" sz="1400" dirty="0" smtClean="0">
                <a:latin typeface="Courier New" pitchFamily="49" charset="0"/>
                <a:ea typeface="ＭＳ Ｐゴシック" pitchFamily="34" charset="-128"/>
                <a:cs typeface="Courier New" pitchFamily="49" charset="0"/>
              </a:rPr>
              <a:t>}</a:t>
            </a:r>
            <a:endParaRPr lang="en-US" altLang="zh-CN" sz="1400" dirty="0">
              <a:latin typeface="Courier New" pitchFamily="49" charset="0"/>
              <a:ea typeface="ＭＳ Ｐゴシック" pitchFamily="34" charset="-128"/>
              <a:cs typeface="Courier New" pitchFamily="49" charset="0"/>
            </a:endParaRPr>
          </a:p>
        </p:txBody>
      </p:sp>
      <p:sp>
        <p:nvSpPr>
          <p:cNvPr id="14" name="Text Box 25"/>
          <p:cNvSpPr txBox="1">
            <a:spLocks noChangeArrowheads="1"/>
          </p:cNvSpPr>
          <p:nvPr/>
        </p:nvSpPr>
        <p:spPr bwMode="auto">
          <a:xfrm>
            <a:off x="5465679" y="3090446"/>
            <a:ext cx="2883187" cy="338554"/>
          </a:xfrm>
          <a:prstGeom prst="rect">
            <a:avLst/>
          </a:prstGeom>
          <a:noFill/>
          <a:ln w="9525">
            <a:noFill/>
            <a:miter lim="800000"/>
            <a:headEnd/>
            <a:tailEnd/>
          </a:ln>
          <a:effectLst/>
        </p:spPr>
        <p:txBody>
          <a:bodyPr wrap="square">
            <a:spAutoFit/>
          </a:bodyPr>
          <a:lstStyle/>
          <a:p>
            <a:r>
              <a:rPr lang="en-US" sz="1600" b="1" dirty="0" smtClean="0"/>
              <a:t>SIMD-enabled Function</a:t>
            </a:r>
            <a:endParaRPr lang="en-US" sz="1600" b="1" dirty="0"/>
          </a:p>
        </p:txBody>
      </p:sp>
      <p:sp>
        <p:nvSpPr>
          <p:cNvPr id="16" name="L-Shape 15"/>
          <p:cNvSpPr/>
          <p:nvPr/>
        </p:nvSpPr>
        <p:spPr bwMode="auto">
          <a:xfrm flipH="1">
            <a:off x="152400" y="1295400"/>
            <a:ext cx="8839200" cy="4572000"/>
          </a:xfrm>
          <a:prstGeom prst="corner">
            <a:avLst>
              <a:gd name="adj1" fmla="val 62167"/>
              <a:gd name="adj2" fmla="val 93907"/>
            </a:avLst>
          </a:prstGeom>
          <a:noFill/>
          <a:ln>
            <a:solidFill>
              <a:schemeClr val="bg2"/>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de-DE" sz="2000" b="0" i="0" u="none" strike="noStrike" cap="none" normalizeH="0" baseline="0" smtClean="0">
              <a:ln>
                <a:noFill/>
              </a:ln>
              <a:solidFill>
                <a:schemeClr val="tx1"/>
              </a:solidFill>
              <a:effectLst/>
              <a:latin typeface="Verdana" pitchFamily="34" charset="0"/>
            </a:endParaRPr>
          </a:p>
        </p:txBody>
      </p:sp>
      <p:sp>
        <p:nvSpPr>
          <p:cNvPr id="17" name="Text Box 25"/>
          <p:cNvSpPr txBox="1">
            <a:spLocks noChangeArrowheads="1"/>
          </p:cNvSpPr>
          <p:nvPr/>
        </p:nvSpPr>
        <p:spPr bwMode="auto">
          <a:xfrm>
            <a:off x="4800600" y="599872"/>
            <a:ext cx="4063425" cy="584775"/>
          </a:xfrm>
          <a:prstGeom prst="rect">
            <a:avLst/>
          </a:prstGeom>
          <a:noFill/>
          <a:ln w="9525">
            <a:noFill/>
            <a:miter lim="800000"/>
            <a:headEnd/>
            <a:tailEnd/>
          </a:ln>
          <a:effectLst/>
        </p:spPr>
        <p:txBody>
          <a:bodyPr wrap="square">
            <a:spAutoFit/>
          </a:bodyPr>
          <a:lstStyle/>
          <a:p>
            <a:pPr algn="ctr"/>
            <a:r>
              <a:rPr lang="en-US" sz="1600" b="1" dirty="0" smtClean="0">
                <a:solidFill>
                  <a:srgbClr val="0860A8"/>
                </a:solidFill>
              </a:rPr>
              <a:t>Data Level Parallelism with Intel® Cilk™ Plus</a:t>
            </a:r>
            <a:endParaRPr lang="en-US" sz="1600" b="1" dirty="0">
              <a:solidFill>
                <a:srgbClr val="0860A8"/>
              </a:solidFill>
            </a:endParaRPr>
          </a:p>
        </p:txBody>
      </p:sp>
    </p:spTree>
    <p:extLst>
      <p:ext uri="{BB962C8B-B14F-4D97-AF65-F5344CB8AC3E}">
        <p14:creationId xmlns:p14="http://schemas.microsoft.com/office/powerpoint/2010/main" val="88445886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Write Vector Code C/C++</a:t>
            </a:r>
            <a:endParaRPr lang="en-US" i="1" dirty="0"/>
          </a:p>
        </p:txBody>
      </p:sp>
      <p:sp>
        <p:nvSpPr>
          <p:cNvPr id="3" name="Content Placeholder 2"/>
          <p:cNvSpPr>
            <a:spLocks noGrp="1"/>
          </p:cNvSpPr>
          <p:nvPr>
            <p:ph idx="1"/>
          </p:nvPr>
        </p:nvSpPr>
        <p:spPr/>
        <p:txBody>
          <a:bodyPr>
            <a:noAutofit/>
          </a:bodyPr>
          <a:lstStyle/>
          <a:p>
            <a:pPr marL="0" indent="0">
              <a:buNone/>
            </a:pPr>
            <a:endParaRPr lang="en-US" sz="2000" dirty="0" smtClean="0"/>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23</a:t>
            </a:fld>
            <a:endParaRPr lang="en-US"/>
          </a:p>
        </p:txBody>
      </p:sp>
      <p:sp>
        <p:nvSpPr>
          <p:cNvPr id="7" name="TextBox 6"/>
          <p:cNvSpPr txBox="1"/>
          <p:nvPr/>
        </p:nvSpPr>
        <p:spPr>
          <a:xfrm>
            <a:off x="304799" y="1935511"/>
            <a:ext cx="3982262" cy="830997"/>
          </a:xfrm>
          <a:prstGeom prst="rect">
            <a:avLst/>
          </a:prstGeom>
          <a:solidFill>
            <a:schemeClr val="bg1">
              <a:lumMod val="85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400" dirty="0" smtClean="0">
                <a:latin typeface="Courier New" pitchFamily="49" charset="0"/>
                <a:ea typeface="ＭＳ Ｐゴシック" pitchFamily="34" charset="-128"/>
                <a:cs typeface="Courier New" pitchFamily="49" charset="0"/>
              </a:rPr>
              <a:t>for(i = 0</a:t>
            </a:r>
            <a:r>
              <a:rPr lang="nn-NO" altLang="zh-CN" sz="1400" dirty="0">
                <a:latin typeface="Courier New" pitchFamily="49" charset="0"/>
                <a:ea typeface="ＭＳ Ｐゴシック" pitchFamily="34" charset="-128"/>
                <a:cs typeface="Courier New" pitchFamily="49" charset="0"/>
              </a:rPr>
              <a:t>; </a:t>
            </a:r>
            <a:r>
              <a:rPr lang="nn-NO" altLang="zh-CN" sz="1400" dirty="0" smtClean="0">
                <a:latin typeface="Courier New" pitchFamily="49" charset="0"/>
                <a:ea typeface="ＭＳ Ｐゴシック" pitchFamily="34" charset="-128"/>
                <a:cs typeface="Courier New" pitchFamily="49" charset="0"/>
              </a:rPr>
              <a:t>i &lt; N; </a:t>
            </a:r>
            <a:r>
              <a:rPr lang="nn-NO" altLang="zh-CN" sz="1400" dirty="0">
                <a:latin typeface="Courier New" pitchFamily="49" charset="0"/>
                <a:ea typeface="ＭＳ Ｐゴシック" pitchFamily="34" charset="-128"/>
                <a:cs typeface="Courier New" pitchFamily="49" charset="0"/>
              </a:rPr>
              <a:t>i++){</a:t>
            </a:r>
          </a:p>
          <a:p>
            <a:pPr marL="742950" lvl="1" indent="-285750" algn="l"/>
            <a:r>
              <a:rPr lang="nn-NO" altLang="zh-CN" sz="1400" dirty="0" smtClean="0">
                <a:latin typeface="Courier New" pitchFamily="49" charset="0"/>
                <a:ea typeface="ＭＳ Ｐゴシック" pitchFamily="34" charset="-128"/>
                <a:cs typeface="Courier New" pitchFamily="49" charset="0"/>
              </a:rPr>
              <a:t>  A[i</a:t>
            </a:r>
            <a:r>
              <a:rPr lang="nn-NO" altLang="zh-CN" sz="1400" dirty="0">
                <a:latin typeface="Courier New" pitchFamily="49" charset="0"/>
                <a:ea typeface="ＭＳ Ｐゴシック" pitchFamily="34" charset="-128"/>
                <a:cs typeface="Courier New" pitchFamily="49" charset="0"/>
              </a:rPr>
              <a:t>] = B[i</a:t>
            </a:r>
            <a:r>
              <a:rPr lang="nn-NO" altLang="zh-CN" sz="1400" dirty="0" smtClean="0">
                <a:latin typeface="Courier New" pitchFamily="49" charset="0"/>
                <a:ea typeface="ＭＳ Ｐゴシック" pitchFamily="34" charset="-128"/>
                <a:cs typeface="Courier New" pitchFamily="49" charset="0"/>
              </a:rPr>
              <a:t>] + C[i</a:t>
            </a:r>
            <a:r>
              <a:rPr lang="nn-NO" altLang="zh-CN" sz="1400" dirty="0">
                <a:latin typeface="Courier New" pitchFamily="49" charset="0"/>
                <a:ea typeface="ＭＳ Ｐゴシック" pitchFamily="34" charset="-128"/>
                <a:cs typeface="Courier New" pitchFamily="49" charset="0"/>
              </a:rPr>
              <a:t>];</a:t>
            </a:r>
          </a:p>
          <a:p>
            <a:pPr marL="742950" lvl="1" indent="-285750" algn="l"/>
            <a:r>
              <a:rPr lang="nn-NO" altLang="zh-CN" sz="1400" dirty="0">
                <a:latin typeface="Courier New" pitchFamily="49" charset="0"/>
                <a:ea typeface="ＭＳ Ｐゴシック" pitchFamily="34" charset="-128"/>
                <a:cs typeface="Courier New" pitchFamily="49" charset="0"/>
              </a:rPr>
              <a:t>}</a:t>
            </a:r>
          </a:p>
        </p:txBody>
      </p:sp>
      <p:sp>
        <p:nvSpPr>
          <p:cNvPr id="8" name="Text Box 25"/>
          <p:cNvSpPr txBox="1">
            <a:spLocks noChangeArrowheads="1"/>
          </p:cNvSpPr>
          <p:nvPr/>
        </p:nvSpPr>
        <p:spPr bwMode="auto">
          <a:xfrm>
            <a:off x="924330" y="1402111"/>
            <a:ext cx="2743200" cy="338554"/>
          </a:xfrm>
          <a:prstGeom prst="rect">
            <a:avLst/>
          </a:prstGeom>
          <a:noFill/>
          <a:ln w="9525">
            <a:noFill/>
            <a:miter lim="800000"/>
            <a:headEnd/>
            <a:tailEnd/>
          </a:ln>
          <a:effectLst/>
        </p:spPr>
        <p:txBody>
          <a:bodyPr>
            <a:spAutoFit/>
          </a:bodyPr>
          <a:lstStyle/>
          <a:p>
            <a:r>
              <a:rPr lang="en-US" sz="1600" b="1" dirty="0" smtClean="0"/>
              <a:t>Serial Code</a:t>
            </a:r>
            <a:endParaRPr lang="en-US" sz="1600" b="1" dirty="0"/>
          </a:p>
        </p:txBody>
      </p:sp>
      <p:sp>
        <p:nvSpPr>
          <p:cNvPr id="9" name="TextBox 8"/>
          <p:cNvSpPr txBox="1"/>
          <p:nvPr/>
        </p:nvSpPr>
        <p:spPr>
          <a:xfrm>
            <a:off x="5534430" y="1935511"/>
            <a:ext cx="2971395" cy="584775"/>
          </a:xfrm>
          <a:prstGeom prst="rect">
            <a:avLst/>
          </a:prstGeom>
          <a:solidFill>
            <a:schemeClr val="bg1">
              <a:lumMod val="85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400" dirty="0" smtClean="0">
                <a:latin typeface="Courier New" pitchFamily="49" charset="0"/>
                <a:ea typeface="ＭＳ Ｐゴシック" pitchFamily="34" charset="-128"/>
                <a:cs typeface="Courier New" pitchFamily="49" charset="0"/>
              </a:rPr>
              <a:t>A[:] = B[:] + C[:];</a:t>
            </a:r>
          </a:p>
        </p:txBody>
      </p:sp>
      <p:sp>
        <p:nvSpPr>
          <p:cNvPr id="10" name="Text Box 25"/>
          <p:cNvSpPr txBox="1">
            <a:spLocks noChangeArrowheads="1"/>
          </p:cNvSpPr>
          <p:nvPr/>
        </p:nvSpPr>
        <p:spPr bwMode="auto">
          <a:xfrm>
            <a:off x="5082196" y="1402111"/>
            <a:ext cx="3266670" cy="338554"/>
          </a:xfrm>
          <a:prstGeom prst="rect">
            <a:avLst/>
          </a:prstGeom>
          <a:noFill/>
          <a:ln w="9525">
            <a:noFill/>
            <a:miter lim="800000"/>
            <a:headEnd/>
            <a:tailEnd/>
          </a:ln>
          <a:effectLst/>
        </p:spPr>
        <p:txBody>
          <a:bodyPr wrap="square">
            <a:spAutoFit/>
          </a:bodyPr>
          <a:lstStyle/>
          <a:p>
            <a:r>
              <a:rPr lang="en-US" sz="1600" b="1" dirty="0" smtClean="0"/>
              <a:t>Array Notation for C/C++</a:t>
            </a:r>
            <a:endParaRPr lang="en-US" sz="1600" b="1" dirty="0"/>
          </a:p>
        </p:txBody>
      </p:sp>
      <p:sp>
        <p:nvSpPr>
          <p:cNvPr id="11" name="TextBox 10"/>
          <p:cNvSpPr txBox="1"/>
          <p:nvPr/>
        </p:nvSpPr>
        <p:spPr>
          <a:xfrm>
            <a:off x="304800" y="3626077"/>
            <a:ext cx="3982262" cy="1301523"/>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800" dirty="0">
                <a:latin typeface="Courier New" pitchFamily="49" charset="0"/>
                <a:ea typeface="ＭＳ Ｐゴシック" pitchFamily="34" charset="-128"/>
                <a:cs typeface="Courier New" pitchFamily="49" charset="0"/>
              </a:rPr>
              <a:t>#</a:t>
            </a:r>
            <a:r>
              <a:rPr lang="nn-NO" altLang="zh-CN" sz="1800" dirty="0" err="1">
                <a:latin typeface="Courier New" pitchFamily="49" charset="0"/>
                <a:ea typeface="ＭＳ Ｐゴシック" pitchFamily="34" charset="-128"/>
                <a:cs typeface="Courier New" pitchFamily="49" charset="0"/>
              </a:rPr>
              <a:t>pragma</a:t>
            </a:r>
            <a:r>
              <a:rPr lang="nn-NO" altLang="zh-CN" sz="1800" dirty="0">
                <a:latin typeface="Courier New" pitchFamily="49" charset="0"/>
                <a:ea typeface="ＭＳ Ｐゴシック" pitchFamily="34" charset="-128"/>
                <a:cs typeface="Courier New" pitchFamily="49" charset="0"/>
              </a:rPr>
              <a:t> </a:t>
            </a:r>
            <a:r>
              <a:rPr lang="nn-NO" altLang="zh-CN" sz="1800" dirty="0" err="1">
                <a:latin typeface="Courier New" pitchFamily="49" charset="0"/>
                <a:ea typeface="ＭＳ Ｐゴシック" pitchFamily="34" charset="-128"/>
                <a:cs typeface="Courier New" pitchFamily="49" charset="0"/>
              </a:rPr>
              <a:t>simd</a:t>
            </a:r>
            <a:endParaRPr lang="nn-NO" altLang="zh-CN" sz="1800" dirty="0">
              <a:latin typeface="Courier New" pitchFamily="49" charset="0"/>
              <a:ea typeface="ＭＳ Ｐゴシック" pitchFamily="34" charset="-128"/>
              <a:cs typeface="Courier New" pitchFamily="49" charset="0"/>
            </a:endParaRPr>
          </a:p>
          <a:p>
            <a:pPr marL="742950" lvl="1" indent="-285750" algn="l"/>
            <a:r>
              <a:rPr lang="nn-NO" altLang="zh-CN" sz="1800" dirty="0" smtClean="0">
                <a:latin typeface="Courier New" pitchFamily="49" charset="0"/>
                <a:ea typeface="ＭＳ Ｐゴシック" pitchFamily="34" charset="-128"/>
                <a:cs typeface="Courier New" pitchFamily="49" charset="0"/>
              </a:rPr>
              <a:t>for(i = 0; i &lt; N</a:t>
            </a:r>
            <a:r>
              <a:rPr lang="nn-NO" altLang="zh-CN" sz="1800" dirty="0">
                <a:latin typeface="Courier New" pitchFamily="49" charset="0"/>
                <a:ea typeface="ＭＳ Ｐゴシック" pitchFamily="34" charset="-128"/>
                <a:cs typeface="Courier New" pitchFamily="49" charset="0"/>
              </a:rPr>
              <a:t>; i</a:t>
            </a:r>
            <a:r>
              <a:rPr lang="nn-NO" altLang="zh-CN" sz="1800" dirty="0" smtClean="0">
                <a:latin typeface="Courier New" pitchFamily="49" charset="0"/>
                <a:ea typeface="ＭＳ Ｐゴシック" pitchFamily="34" charset="-128"/>
                <a:cs typeface="Courier New" pitchFamily="49" charset="0"/>
              </a:rPr>
              <a:t>++) {</a:t>
            </a:r>
            <a:endParaRPr lang="nn-NO" altLang="zh-CN" sz="1800" dirty="0">
              <a:latin typeface="Courier New" pitchFamily="49" charset="0"/>
              <a:ea typeface="ＭＳ Ｐゴシック" pitchFamily="34" charset="-128"/>
              <a:cs typeface="Courier New" pitchFamily="49" charset="0"/>
            </a:endParaRPr>
          </a:p>
          <a:p>
            <a:pPr marL="742950" lvl="1" indent="-285750" algn="l"/>
            <a:r>
              <a:rPr lang="nn-NO" altLang="zh-CN" sz="1800" dirty="0" smtClean="0">
                <a:latin typeface="Courier New" pitchFamily="49" charset="0"/>
                <a:ea typeface="ＭＳ Ｐゴシック" pitchFamily="34" charset="-128"/>
                <a:cs typeface="Courier New" pitchFamily="49" charset="0"/>
              </a:rPr>
              <a:t>  A[i</a:t>
            </a:r>
            <a:r>
              <a:rPr lang="nn-NO" altLang="zh-CN" sz="1800" dirty="0">
                <a:latin typeface="Courier New" pitchFamily="49" charset="0"/>
                <a:ea typeface="ＭＳ Ｐゴシック" pitchFamily="34" charset="-128"/>
                <a:cs typeface="Courier New" pitchFamily="49" charset="0"/>
              </a:rPr>
              <a:t>] = B[i</a:t>
            </a:r>
            <a:r>
              <a:rPr lang="nn-NO" altLang="zh-CN" sz="1800" dirty="0" smtClean="0">
                <a:latin typeface="Courier New" pitchFamily="49" charset="0"/>
                <a:ea typeface="ＭＳ Ｐゴシック" pitchFamily="34" charset="-128"/>
                <a:cs typeface="Courier New" pitchFamily="49" charset="0"/>
              </a:rPr>
              <a:t>] + C[i</a:t>
            </a:r>
            <a:r>
              <a:rPr lang="nn-NO" altLang="zh-CN" sz="1800" dirty="0">
                <a:latin typeface="Courier New" pitchFamily="49" charset="0"/>
                <a:ea typeface="ＭＳ Ｐゴシック" pitchFamily="34" charset="-128"/>
                <a:cs typeface="Courier New" pitchFamily="49" charset="0"/>
              </a:rPr>
              <a:t>];</a:t>
            </a:r>
          </a:p>
          <a:p>
            <a:pPr marL="742950" lvl="1" indent="-285750" algn="l"/>
            <a:r>
              <a:rPr lang="nn-NO" altLang="zh-CN" sz="1800" dirty="0" smtClean="0">
                <a:latin typeface="Courier New" pitchFamily="49" charset="0"/>
                <a:ea typeface="ＭＳ Ｐゴシック" pitchFamily="34" charset="-128"/>
                <a:cs typeface="Courier New" pitchFamily="49" charset="0"/>
              </a:rPr>
              <a:t>}</a:t>
            </a:r>
          </a:p>
          <a:p>
            <a:pPr marL="742950" lvl="1" indent="-285750" algn="l"/>
            <a:endParaRPr lang="nn-NO" altLang="zh-CN" sz="1800" dirty="0">
              <a:latin typeface="Courier New" pitchFamily="49" charset="0"/>
              <a:ea typeface="ＭＳ Ｐゴシック" pitchFamily="34" charset="-128"/>
              <a:cs typeface="Courier New" pitchFamily="49" charset="0"/>
            </a:endParaRPr>
          </a:p>
        </p:txBody>
      </p:sp>
      <p:sp>
        <p:nvSpPr>
          <p:cNvPr id="12" name="Text Box 25"/>
          <p:cNvSpPr txBox="1">
            <a:spLocks noChangeArrowheads="1"/>
          </p:cNvSpPr>
          <p:nvPr/>
        </p:nvSpPr>
        <p:spPr bwMode="auto">
          <a:xfrm>
            <a:off x="776896" y="3090446"/>
            <a:ext cx="3038069" cy="338554"/>
          </a:xfrm>
          <a:prstGeom prst="rect">
            <a:avLst/>
          </a:prstGeom>
          <a:noFill/>
          <a:ln w="9525">
            <a:noFill/>
            <a:miter lim="800000"/>
            <a:headEnd/>
            <a:tailEnd/>
          </a:ln>
          <a:effectLst/>
        </p:spPr>
        <p:txBody>
          <a:bodyPr wrap="square">
            <a:spAutoFit/>
          </a:bodyPr>
          <a:lstStyle/>
          <a:p>
            <a:r>
              <a:rPr lang="en-US" sz="1600" b="1" dirty="0" smtClean="0"/>
              <a:t>SIMD Pragma/Directive</a:t>
            </a:r>
            <a:endParaRPr lang="en-US" sz="1600" b="1" dirty="0"/>
          </a:p>
        </p:txBody>
      </p:sp>
      <p:sp>
        <p:nvSpPr>
          <p:cNvPr id="13" name="TextBox 12"/>
          <p:cNvSpPr txBox="1"/>
          <p:nvPr/>
        </p:nvSpPr>
        <p:spPr>
          <a:xfrm>
            <a:off x="4658131" y="3626077"/>
            <a:ext cx="4114800" cy="2241323"/>
          </a:xfrm>
          <a:prstGeom prst="rect">
            <a:avLst/>
          </a:prstGeom>
          <a:solidFill>
            <a:schemeClr val="bg1">
              <a:lumMod val="85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400" dirty="0">
                <a:latin typeface="Courier New" pitchFamily="49" charset="0"/>
                <a:ea typeface="ＭＳ Ｐゴシック" pitchFamily="34" charset="-128"/>
                <a:cs typeface="Courier New" pitchFamily="49" charset="0"/>
              </a:rPr>
              <a:t>__</a:t>
            </a:r>
            <a:r>
              <a:rPr lang="en-US" altLang="zh-CN" sz="1400" dirty="0" err="1" smtClean="0">
                <a:latin typeface="Courier New" pitchFamily="49" charset="0"/>
                <a:ea typeface="ＭＳ Ｐゴシック" pitchFamily="34" charset="-128"/>
                <a:cs typeface="Courier New" pitchFamily="49" charset="0"/>
              </a:rPr>
              <a:t>declspec</a:t>
            </a:r>
            <a:r>
              <a:rPr lang="en-US" altLang="zh-CN" sz="1400" dirty="0" smtClean="0">
                <a:latin typeface="Courier New" pitchFamily="49" charset="0"/>
                <a:ea typeface="ＭＳ Ｐゴシック" pitchFamily="34" charset="-128"/>
                <a:cs typeface="Courier New" pitchFamily="49" charset="0"/>
              </a:rPr>
              <a:t>(vector)</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a:latin typeface="Courier New" pitchFamily="49" charset="0"/>
                <a:ea typeface="ＭＳ Ｐゴシック" pitchFamily="34" charset="-128"/>
                <a:cs typeface="Courier New" pitchFamily="49" charset="0"/>
              </a:rPr>
              <a:t>float foo(float </a:t>
            </a:r>
            <a:r>
              <a:rPr lang="en-US" altLang="zh-CN" sz="1400" dirty="0" smtClean="0">
                <a:latin typeface="Courier New" pitchFamily="49" charset="0"/>
                <a:ea typeface="ＭＳ Ｐゴシック" pitchFamily="34" charset="-128"/>
                <a:cs typeface="Courier New" pitchFamily="49" charset="0"/>
              </a:rPr>
              <a:t>B</a:t>
            </a:r>
            <a:r>
              <a:rPr lang="en-US" altLang="zh-CN" sz="1400" dirty="0">
                <a:latin typeface="Courier New" pitchFamily="49" charset="0"/>
                <a:ea typeface="ＭＳ Ｐゴシック" pitchFamily="34" charset="-128"/>
                <a:cs typeface="Courier New" pitchFamily="49" charset="0"/>
              </a:rPr>
              <a:t>, float </a:t>
            </a:r>
            <a:r>
              <a:rPr lang="en-US" altLang="zh-CN" sz="1400" dirty="0" smtClean="0">
                <a:latin typeface="Courier New" pitchFamily="49" charset="0"/>
                <a:ea typeface="ＭＳ Ｐゴシック" pitchFamily="34" charset="-128"/>
                <a:cs typeface="Courier New" pitchFamily="49" charset="0"/>
              </a:rPr>
              <a:t>C)</a:t>
            </a:r>
          </a:p>
          <a:p>
            <a:pPr marL="742950" lvl="1" indent="-285750" algn="l"/>
            <a:r>
              <a:rPr lang="en-US" altLang="zh-CN" sz="1400" dirty="0" smtClean="0">
                <a:latin typeface="Courier New" pitchFamily="49" charset="0"/>
                <a:ea typeface="ＭＳ Ｐゴシック" pitchFamily="34" charset="-128"/>
                <a:cs typeface="Courier New" pitchFamily="49" charset="0"/>
              </a:rPr>
              <a:t>{   </a:t>
            </a:r>
            <a:r>
              <a:rPr lang="en-US" altLang="zh-CN" sz="1400" dirty="0">
                <a:latin typeface="Courier New" pitchFamily="49" charset="0"/>
                <a:ea typeface="ＭＳ Ｐゴシック" pitchFamily="34" charset="-128"/>
                <a:cs typeface="Courier New" pitchFamily="49" charset="0"/>
              </a:rPr>
              <a:t>return </a:t>
            </a:r>
            <a:r>
              <a:rPr lang="en-US" altLang="zh-CN" sz="1400" dirty="0" smtClean="0">
                <a:latin typeface="Courier New" pitchFamily="49" charset="0"/>
                <a:ea typeface="ＭＳ Ｐゴシック" pitchFamily="34" charset="-128"/>
                <a:cs typeface="Courier New" pitchFamily="49" charset="0"/>
              </a:rPr>
              <a:t>B + C; }</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a:t>
            </a:r>
          </a:p>
          <a:p>
            <a:pPr marL="742950" lvl="1" indent="-285750" algn="l"/>
            <a:endParaRPr lang="en-US" altLang="zh-CN" sz="1400" dirty="0" smtClean="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 call </a:t>
            </a:r>
            <a:r>
              <a:rPr lang="en-US" altLang="zh-CN" sz="1400" dirty="0" err="1" smtClean="0">
                <a:latin typeface="Courier New" pitchFamily="49" charset="0"/>
                <a:ea typeface="ＭＳ Ｐゴシック" pitchFamily="34" charset="-128"/>
                <a:cs typeface="Courier New" pitchFamily="49" charset="0"/>
              </a:rPr>
              <a:t>foo</a:t>
            </a:r>
            <a:r>
              <a:rPr lang="en-US" altLang="zh-CN" sz="1400" dirty="0" smtClean="0">
                <a:latin typeface="Courier New" pitchFamily="49" charset="0"/>
                <a:ea typeface="ＭＳ Ｐゴシック" pitchFamily="34" charset="-128"/>
                <a:cs typeface="Courier New" pitchFamily="49" charset="0"/>
              </a:rPr>
              <a:t> below</a:t>
            </a:r>
          </a:p>
          <a:p>
            <a:pPr marL="742950" lvl="1" indent="-285750" algn="l"/>
            <a:r>
              <a:rPr lang="en-US" altLang="zh-CN" sz="1400" dirty="0" smtClean="0">
                <a:latin typeface="Courier New" pitchFamily="49" charset="0"/>
                <a:ea typeface="ＭＳ Ｐゴシック" pitchFamily="34" charset="-128"/>
                <a:cs typeface="Courier New" pitchFamily="49" charset="0"/>
              </a:rPr>
              <a:t>#pragma </a:t>
            </a:r>
            <a:r>
              <a:rPr lang="en-US" altLang="zh-CN" sz="1400" dirty="0" err="1" smtClean="0">
                <a:latin typeface="Courier New" pitchFamily="49" charset="0"/>
                <a:ea typeface="ＭＳ Ｐゴシック" pitchFamily="34" charset="-128"/>
                <a:cs typeface="Courier New" pitchFamily="49" charset="0"/>
              </a:rPr>
              <a:t>simd</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for(i = 0</a:t>
            </a:r>
            <a:r>
              <a:rPr lang="en-US" altLang="zh-CN" sz="1400" dirty="0">
                <a:latin typeface="Courier New" pitchFamily="49" charset="0"/>
                <a:ea typeface="ＭＳ Ｐゴシック" pitchFamily="34" charset="-128"/>
                <a:cs typeface="Courier New" pitchFamily="49" charset="0"/>
              </a:rPr>
              <a:t>; </a:t>
            </a:r>
            <a:r>
              <a:rPr lang="en-US" altLang="zh-CN" sz="1400" dirty="0" smtClean="0">
                <a:latin typeface="Courier New" pitchFamily="49" charset="0"/>
                <a:ea typeface="ＭＳ Ｐゴシック" pitchFamily="34" charset="-128"/>
                <a:cs typeface="Courier New" pitchFamily="49" charset="0"/>
              </a:rPr>
              <a:t>i &lt; N</a:t>
            </a:r>
            <a:r>
              <a:rPr lang="en-US" altLang="zh-CN" sz="1400" dirty="0">
                <a:latin typeface="Courier New" pitchFamily="49" charset="0"/>
                <a:ea typeface="ＭＳ Ｐゴシック" pitchFamily="34" charset="-128"/>
                <a:cs typeface="Courier New" pitchFamily="49" charset="0"/>
              </a:rPr>
              <a:t>; i</a:t>
            </a:r>
            <a:r>
              <a:rPr lang="en-US" altLang="zh-CN" sz="1400" dirty="0" smtClean="0">
                <a:latin typeface="Courier New" pitchFamily="49" charset="0"/>
                <a:ea typeface="ＭＳ Ｐゴシック" pitchFamily="34" charset="-128"/>
                <a:cs typeface="Courier New" pitchFamily="49" charset="0"/>
              </a:rPr>
              <a:t>++) {</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a:latin typeface="Courier New" pitchFamily="49" charset="0"/>
                <a:ea typeface="ＭＳ Ｐゴシック" pitchFamily="34" charset="-128"/>
                <a:cs typeface="Courier New" pitchFamily="49" charset="0"/>
              </a:rPr>
              <a:t>  A[i] = </a:t>
            </a:r>
            <a:r>
              <a:rPr lang="en-US" altLang="zh-CN" sz="1400" dirty="0" err="1" smtClean="0">
                <a:latin typeface="Courier New" pitchFamily="49" charset="0"/>
                <a:ea typeface="ＭＳ Ｐゴシック" pitchFamily="34" charset="-128"/>
                <a:cs typeface="Courier New" pitchFamily="49" charset="0"/>
              </a:rPr>
              <a:t>foo</a:t>
            </a:r>
            <a:r>
              <a:rPr lang="en-US" altLang="zh-CN" sz="1400" dirty="0" smtClean="0">
                <a:latin typeface="Courier New" pitchFamily="49" charset="0"/>
                <a:ea typeface="ＭＳ Ｐゴシック" pitchFamily="34" charset="-128"/>
                <a:cs typeface="Courier New" pitchFamily="49" charset="0"/>
              </a:rPr>
              <a:t>(B[</a:t>
            </a:r>
            <a:r>
              <a:rPr lang="en-US" altLang="zh-CN" sz="1400" dirty="0" err="1" smtClean="0">
                <a:latin typeface="Courier New" pitchFamily="49" charset="0"/>
                <a:ea typeface="ＭＳ Ｐゴシック" pitchFamily="34" charset="-128"/>
                <a:cs typeface="Courier New" pitchFamily="49" charset="0"/>
              </a:rPr>
              <a:t>i</a:t>
            </a:r>
            <a:r>
              <a:rPr lang="en-US" altLang="zh-CN" sz="1400" dirty="0" smtClean="0">
                <a:latin typeface="Courier New" pitchFamily="49" charset="0"/>
                <a:ea typeface="ＭＳ Ｐゴシック" pitchFamily="34" charset="-128"/>
                <a:cs typeface="Courier New" pitchFamily="49" charset="0"/>
              </a:rPr>
              <a:t>], C[</a:t>
            </a:r>
            <a:r>
              <a:rPr lang="en-US" altLang="zh-CN" sz="1400" dirty="0" err="1" smtClean="0">
                <a:latin typeface="Courier New" pitchFamily="49" charset="0"/>
                <a:ea typeface="ＭＳ Ｐゴシック" pitchFamily="34" charset="-128"/>
                <a:cs typeface="Courier New" pitchFamily="49" charset="0"/>
              </a:rPr>
              <a:t>i</a:t>
            </a:r>
            <a:r>
              <a:rPr lang="en-US" altLang="zh-CN" sz="1400" dirty="0" smtClean="0">
                <a:latin typeface="Courier New" pitchFamily="49" charset="0"/>
                <a:ea typeface="ＭＳ Ｐゴシック" pitchFamily="34" charset="-128"/>
                <a:cs typeface="Courier New" pitchFamily="49" charset="0"/>
              </a:rPr>
              <a:t>]);  </a:t>
            </a:r>
          </a:p>
          <a:p>
            <a:pPr marL="742950" lvl="1" indent="-285750" algn="l"/>
            <a:r>
              <a:rPr lang="en-US" altLang="zh-CN" sz="1400" dirty="0" smtClean="0">
                <a:latin typeface="Courier New" pitchFamily="49" charset="0"/>
                <a:ea typeface="ＭＳ Ｐゴシック" pitchFamily="34" charset="-128"/>
                <a:cs typeface="Courier New" pitchFamily="49" charset="0"/>
              </a:rPr>
              <a:t>}</a:t>
            </a:r>
            <a:endParaRPr lang="en-US" altLang="zh-CN" sz="1400" dirty="0">
              <a:latin typeface="Courier New" pitchFamily="49" charset="0"/>
              <a:ea typeface="ＭＳ Ｐゴシック" pitchFamily="34" charset="-128"/>
              <a:cs typeface="Courier New" pitchFamily="49" charset="0"/>
            </a:endParaRPr>
          </a:p>
        </p:txBody>
      </p:sp>
      <p:sp>
        <p:nvSpPr>
          <p:cNvPr id="14" name="Text Box 25"/>
          <p:cNvSpPr txBox="1">
            <a:spLocks noChangeArrowheads="1"/>
          </p:cNvSpPr>
          <p:nvPr/>
        </p:nvSpPr>
        <p:spPr bwMode="auto">
          <a:xfrm>
            <a:off x="5465679" y="3090446"/>
            <a:ext cx="2883187" cy="338554"/>
          </a:xfrm>
          <a:prstGeom prst="rect">
            <a:avLst/>
          </a:prstGeom>
          <a:noFill/>
          <a:ln w="9525">
            <a:noFill/>
            <a:miter lim="800000"/>
            <a:headEnd/>
            <a:tailEnd/>
          </a:ln>
          <a:effectLst/>
        </p:spPr>
        <p:txBody>
          <a:bodyPr wrap="square">
            <a:spAutoFit/>
          </a:bodyPr>
          <a:lstStyle/>
          <a:p>
            <a:r>
              <a:rPr lang="en-US" sz="1600" b="1" dirty="0" smtClean="0"/>
              <a:t>SIMD-enabled Function</a:t>
            </a:r>
            <a:endParaRPr lang="en-US" sz="1600" b="1" dirty="0"/>
          </a:p>
        </p:txBody>
      </p:sp>
      <p:sp>
        <p:nvSpPr>
          <p:cNvPr id="16" name="L-Shape 15"/>
          <p:cNvSpPr/>
          <p:nvPr/>
        </p:nvSpPr>
        <p:spPr bwMode="auto">
          <a:xfrm flipH="1">
            <a:off x="152400" y="1295400"/>
            <a:ext cx="8839200" cy="4572000"/>
          </a:xfrm>
          <a:prstGeom prst="corner">
            <a:avLst>
              <a:gd name="adj1" fmla="val 62167"/>
              <a:gd name="adj2" fmla="val 93907"/>
            </a:avLst>
          </a:prstGeom>
          <a:noFill/>
          <a:ln>
            <a:solidFill>
              <a:schemeClr val="bg2"/>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de-DE" sz="2000" b="0" i="0" u="none" strike="noStrike" cap="none" normalizeH="0" baseline="0" smtClean="0">
              <a:ln>
                <a:noFill/>
              </a:ln>
              <a:solidFill>
                <a:schemeClr val="tx1"/>
              </a:solidFill>
              <a:effectLst/>
              <a:latin typeface="Verdana" pitchFamily="34" charset="0"/>
            </a:endParaRPr>
          </a:p>
        </p:txBody>
      </p:sp>
      <p:sp>
        <p:nvSpPr>
          <p:cNvPr id="17" name="Text Box 25"/>
          <p:cNvSpPr txBox="1">
            <a:spLocks noChangeArrowheads="1"/>
          </p:cNvSpPr>
          <p:nvPr/>
        </p:nvSpPr>
        <p:spPr bwMode="auto">
          <a:xfrm>
            <a:off x="4800600" y="599872"/>
            <a:ext cx="4063425" cy="584775"/>
          </a:xfrm>
          <a:prstGeom prst="rect">
            <a:avLst/>
          </a:prstGeom>
          <a:noFill/>
          <a:ln w="9525">
            <a:noFill/>
            <a:miter lim="800000"/>
            <a:headEnd/>
            <a:tailEnd/>
          </a:ln>
          <a:effectLst/>
        </p:spPr>
        <p:txBody>
          <a:bodyPr wrap="square">
            <a:spAutoFit/>
          </a:bodyPr>
          <a:lstStyle/>
          <a:p>
            <a:pPr algn="ctr"/>
            <a:r>
              <a:rPr lang="en-US" sz="1600" b="1" dirty="0" smtClean="0">
                <a:solidFill>
                  <a:srgbClr val="0860A8"/>
                </a:solidFill>
              </a:rPr>
              <a:t>Data Level Parallelism with Intel® Cilk™ Plus</a:t>
            </a:r>
            <a:endParaRPr lang="en-US" sz="1600" b="1" dirty="0">
              <a:solidFill>
                <a:srgbClr val="0860A8"/>
              </a:solidFill>
            </a:endParaRPr>
          </a:p>
        </p:txBody>
      </p:sp>
    </p:spTree>
    <p:extLst>
      <p:ext uri="{BB962C8B-B14F-4D97-AF65-F5344CB8AC3E}">
        <p14:creationId xmlns:p14="http://schemas.microsoft.com/office/powerpoint/2010/main" val="88445886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Write Vector Code C/C++</a:t>
            </a:r>
            <a:endParaRPr lang="en-US" i="1" dirty="0"/>
          </a:p>
        </p:txBody>
      </p:sp>
      <p:sp>
        <p:nvSpPr>
          <p:cNvPr id="3" name="Content Placeholder 2"/>
          <p:cNvSpPr>
            <a:spLocks noGrp="1"/>
          </p:cNvSpPr>
          <p:nvPr>
            <p:ph idx="1"/>
          </p:nvPr>
        </p:nvSpPr>
        <p:spPr/>
        <p:txBody>
          <a:bodyPr>
            <a:noAutofit/>
          </a:bodyPr>
          <a:lstStyle/>
          <a:p>
            <a:pPr marL="0" indent="0">
              <a:buNone/>
            </a:pPr>
            <a:endParaRPr lang="en-US" sz="2000" dirty="0" smtClean="0"/>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24</a:t>
            </a:fld>
            <a:endParaRPr lang="en-US"/>
          </a:p>
        </p:txBody>
      </p:sp>
      <p:sp>
        <p:nvSpPr>
          <p:cNvPr id="7" name="TextBox 6"/>
          <p:cNvSpPr txBox="1"/>
          <p:nvPr/>
        </p:nvSpPr>
        <p:spPr>
          <a:xfrm>
            <a:off x="304799" y="1935511"/>
            <a:ext cx="3982262" cy="830997"/>
          </a:xfrm>
          <a:prstGeom prst="rect">
            <a:avLst/>
          </a:prstGeom>
          <a:solidFill>
            <a:schemeClr val="bg1">
              <a:lumMod val="85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400" dirty="0" smtClean="0">
                <a:latin typeface="Courier New" pitchFamily="49" charset="0"/>
                <a:ea typeface="ＭＳ Ｐゴシック" pitchFamily="34" charset="-128"/>
                <a:cs typeface="Courier New" pitchFamily="49" charset="0"/>
              </a:rPr>
              <a:t>for(i = 0</a:t>
            </a:r>
            <a:r>
              <a:rPr lang="nn-NO" altLang="zh-CN" sz="1400" dirty="0">
                <a:latin typeface="Courier New" pitchFamily="49" charset="0"/>
                <a:ea typeface="ＭＳ Ｐゴシック" pitchFamily="34" charset="-128"/>
                <a:cs typeface="Courier New" pitchFamily="49" charset="0"/>
              </a:rPr>
              <a:t>; </a:t>
            </a:r>
            <a:r>
              <a:rPr lang="nn-NO" altLang="zh-CN" sz="1400" dirty="0" smtClean="0">
                <a:latin typeface="Courier New" pitchFamily="49" charset="0"/>
                <a:ea typeface="ＭＳ Ｐゴシック" pitchFamily="34" charset="-128"/>
                <a:cs typeface="Courier New" pitchFamily="49" charset="0"/>
              </a:rPr>
              <a:t>i &lt; N; </a:t>
            </a:r>
            <a:r>
              <a:rPr lang="nn-NO" altLang="zh-CN" sz="1400" dirty="0">
                <a:latin typeface="Courier New" pitchFamily="49" charset="0"/>
                <a:ea typeface="ＭＳ Ｐゴシック" pitchFamily="34" charset="-128"/>
                <a:cs typeface="Courier New" pitchFamily="49" charset="0"/>
              </a:rPr>
              <a:t>i++){</a:t>
            </a:r>
          </a:p>
          <a:p>
            <a:pPr marL="742950" lvl="1" indent="-285750" algn="l"/>
            <a:r>
              <a:rPr lang="nn-NO" altLang="zh-CN" sz="1400" dirty="0" smtClean="0">
                <a:latin typeface="Courier New" pitchFamily="49" charset="0"/>
                <a:ea typeface="ＭＳ Ｐゴシック" pitchFamily="34" charset="-128"/>
                <a:cs typeface="Courier New" pitchFamily="49" charset="0"/>
              </a:rPr>
              <a:t>  A[i</a:t>
            </a:r>
            <a:r>
              <a:rPr lang="nn-NO" altLang="zh-CN" sz="1400" dirty="0">
                <a:latin typeface="Courier New" pitchFamily="49" charset="0"/>
                <a:ea typeface="ＭＳ Ｐゴシック" pitchFamily="34" charset="-128"/>
                <a:cs typeface="Courier New" pitchFamily="49" charset="0"/>
              </a:rPr>
              <a:t>] = B[i</a:t>
            </a:r>
            <a:r>
              <a:rPr lang="nn-NO" altLang="zh-CN" sz="1400" dirty="0" smtClean="0">
                <a:latin typeface="Courier New" pitchFamily="49" charset="0"/>
                <a:ea typeface="ＭＳ Ｐゴシック" pitchFamily="34" charset="-128"/>
                <a:cs typeface="Courier New" pitchFamily="49" charset="0"/>
              </a:rPr>
              <a:t>] + C[i</a:t>
            </a:r>
            <a:r>
              <a:rPr lang="nn-NO" altLang="zh-CN" sz="1400" dirty="0">
                <a:latin typeface="Courier New" pitchFamily="49" charset="0"/>
                <a:ea typeface="ＭＳ Ｐゴシック" pitchFamily="34" charset="-128"/>
                <a:cs typeface="Courier New" pitchFamily="49" charset="0"/>
              </a:rPr>
              <a:t>];</a:t>
            </a:r>
          </a:p>
          <a:p>
            <a:pPr marL="742950" lvl="1" indent="-285750" algn="l"/>
            <a:r>
              <a:rPr lang="nn-NO" altLang="zh-CN" sz="1400" dirty="0">
                <a:latin typeface="Courier New" pitchFamily="49" charset="0"/>
                <a:ea typeface="ＭＳ Ｐゴシック" pitchFamily="34" charset="-128"/>
                <a:cs typeface="Courier New" pitchFamily="49" charset="0"/>
              </a:rPr>
              <a:t>}</a:t>
            </a:r>
          </a:p>
        </p:txBody>
      </p:sp>
      <p:sp>
        <p:nvSpPr>
          <p:cNvPr id="8" name="Text Box 25"/>
          <p:cNvSpPr txBox="1">
            <a:spLocks noChangeArrowheads="1"/>
          </p:cNvSpPr>
          <p:nvPr/>
        </p:nvSpPr>
        <p:spPr bwMode="auto">
          <a:xfrm>
            <a:off x="924330" y="1402111"/>
            <a:ext cx="2743200" cy="338554"/>
          </a:xfrm>
          <a:prstGeom prst="rect">
            <a:avLst/>
          </a:prstGeom>
          <a:noFill/>
          <a:ln w="9525">
            <a:noFill/>
            <a:miter lim="800000"/>
            <a:headEnd/>
            <a:tailEnd/>
          </a:ln>
          <a:effectLst/>
        </p:spPr>
        <p:txBody>
          <a:bodyPr>
            <a:spAutoFit/>
          </a:bodyPr>
          <a:lstStyle/>
          <a:p>
            <a:r>
              <a:rPr lang="en-US" sz="1600" b="1" dirty="0" smtClean="0"/>
              <a:t>Serial Code</a:t>
            </a:r>
            <a:endParaRPr lang="en-US" sz="1600" b="1" dirty="0"/>
          </a:p>
        </p:txBody>
      </p:sp>
      <p:sp>
        <p:nvSpPr>
          <p:cNvPr id="9" name="TextBox 8"/>
          <p:cNvSpPr txBox="1"/>
          <p:nvPr/>
        </p:nvSpPr>
        <p:spPr>
          <a:xfrm>
            <a:off x="5534430" y="1935511"/>
            <a:ext cx="2971395" cy="584775"/>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400" dirty="0" smtClean="0">
                <a:latin typeface="Courier New" pitchFamily="49" charset="0"/>
                <a:ea typeface="ＭＳ Ｐゴシック" pitchFamily="34" charset="-128"/>
                <a:cs typeface="Courier New" pitchFamily="49" charset="0"/>
              </a:rPr>
              <a:t>A[:] = B[:] + C[:];</a:t>
            </a:r>
          </a:p>
        </p:txBody>
      </p:sp>
      <p:sp>
        <p:nvSpPr>
          <p:cNvPr id="10" name="Text Box 25"/>
          <p:cNvSpPr txBox="1">
            <a:spLocks noChangeArrowheads="1"/>
          </p:cNvSpPr>
          <p:nvPr/>
        </p:nvSpPr>
        <p:spPr bwMode="auto">
          <a:xfrm>
            <a:off x="5082196" y="1402111"/>
            <a:ext cx="3266670" cy="338554"/>
          </a:xfrm>
          <a:prstGeom prst="rect">
            <a:avLst/>
          </a:prstGeom>
          <a:noFill/>
          <a:ln w="9525">
            <a:noFill/>
            <a:miter lim="800000"/>
            <a:headEnd/>
            <a:tailEnd/>
          </a:ln>
          <a:effectLst/>
        </p:spPr>
        <p:txBody>
          <a:bodyPr wrap="square">
            <a:spAutoFit/>
          </a:bodyPr>
          <a:lstStyle/>
          <a:p>
            <a:r>
              <a:rPr lang="en-US" sz="1600" b="1" dirty="0" smtClean="0"/>
              <a:t>Array Notation for C/C++</a:t>
            </a:r>
            <a:endParaRPr lang="en-US" sz="1600" b="1" dirty="0"/>
          </a:p>
        </p:txBody>
      </p:sp>
      <p:sp>
        <p:nvSpPr>
          <p:cNvPr id="11" name="TextBox 10"/>
          <p:cNvSpPr txBox="1"/>
          <p:nvPr/>
        </p:nvSpPr>
        <p:spPr>
          <a:xfrm>
            <a:off x="304800" y="3626077"/>
            <a:ext cx="3982262" cy="1301523"/>
          </a:xfrm>
          <a:prstGeom prst="rect">
            <a:avLst/>
          </a:prstGeom>
          <a:solidFill>
            <a:schemeClr val="bg1">
              <a:lumMod val="85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800" dirty="0">
                <a:latin typeface="Courier New" pitchFamily="49" charset="0"/>
                <a:ea typeface="ＭＳ Ｐゴシック" pitchFamily="34" charset="-128"/>
                <a:cs typeface="Courier New" pitchFamily="49" charset="0"/>
              </a:rPr>
              <a:t>#</a:t>
            </a:r>
            <a:r>
              <a:rPr lang="nn-NO" altLang="zh-CN" sz="1800" dirty="0" err="1">
                <a:latin typeface="Courier New" pitchFamily="49" charset="0"/>
                <a:ea typeface="ＭＳ Ｐゴシック" pitchFamily="34" charset="-128"/>
                <a:cs typeface="Courier New" pitchFamily="49" charset="0"/>
              </a:rPr>
              <a:t>pragma</a:t>
            </a:r>
            <a:r>
              <a:rPr lang="nn-NO" altLang="zh-CN" sz="1800" dirty="0">
                <a:latin typeface="Courier New" pitchFamily="49" charset="0"/>
                <a:ea typeface="ＭＳ Ｐゴシック" pitchFamily="34" charset="-128"/>
                <a:cs typeface="Courier New" pitchFamily="49" charset="0"/>
              </a:rPr>
              <a:t> </a:t>
            </a:r>
            <a:r>
              <a:rPr lang="nn-NO" altLang="zh-CN" sz="1800" dirty="0" err="1">
                <a:latin typeface="Courier New" pitchFamily="49" charset="0"/>
                <a:ea typeface="ＭＳ Ｐゴシック" pitchFamily="34" charset="-128"/>
                <a:cs typeface="Courier New" pitchFamily="49" charset="0"/>
              </a:rPr>
              <a:t>simd</a:t>
            </a:r>
            <a:endParaRPr lang="nn-NO" altLang="zh-CN" sz="1800" dirty="0">
              <a:latin typeface="Courier New" pitchFamily="49" charset="0"/>
              <a:ea typeface="ＭＳ Ｐゴシック" pitchFamily="34" charset="-128"/>
              <a:cs typeface="Courier New" pitchFamily="49" charset="0"/>
            </a:endParaRPr>
          </a:p>
          <a:p>
            <a:pPr marL="742950" lvl="1" indent="-285750" algn="l"/>
            <a:r>
              <a:rPr lang="nn-NO" altLang="zh-CN" sz="1800" dirty="0" smtClean="0">
                <a:latin typeface="Courier New" pitchFamily="49" charset="0"/>
                <a:ea typeface="ＭＳ Ｐゴシック" pitchFamily="34" charset="-128"/>
                <a:cs typeface="Courier New" pitchFamily="49" charset="0"/>
              </a:rPr>
              <a:t>for(i = 0; i &lt; N</a:t>
            </a:r>
            <a:r>
              <a:rPr lang="nn-NO" altLang="zh-CN" sz="1800" dirty="0">
                <a:latin typeface="Courier New" pitchFamily="49" charset="0"/>
                <a:ea typeface="ＭＳ Ｐゴシック" pitchFamily="34" charset="-128"/>
                <a:cs typeface="Courier New" pitchFamily="49" charset="0"/>
              </a:rPr>
              <a:t>; i</a:t>
            </a:r>
            <a:r>
              <a:rPr lang="nn-NO" altLang="zh-CN" sz="1800" dirty="0" smtClean="0">
                <a:latin typeface="Courier New" pitchFamily="49" charset="0"/>
                <a:ea typeface="ＭＳ Ｐゴシック" pitchFamily="34" charset="-128"/>
                <a:cs typeface="Courier New" pitchFamily="49" charset="0"/>
              </a:rPr>
              <a:t>++) {</a:t>
            </a:r>
            <a:endParaRPr lang="nn-NO" altLang="zh-CN" sz="1800" dirty="0">
              <a:latin typeface="Courier New" pitchFamily="49" charset="0"/>
              <a:ea typeface="ＭＳ Ｐゴシック" pitchFamily="34" charset="-128"/>
              <a:cs typeface="Courier New" pitchFamily="49" charset="0"/>
            </a:endParaRPr>
          </a:p>
          <a:p>
            <a:pPr marL="742950" lvl="1" indent="-285750" algn="l"/>
            <a:r>
              <a:rPr lang="nn-NO" altLang="zh-CN" sz="1800" dirty="0" smtClean="0">
                <a:latin typeface="Courier New" pitchFamily="49" charset="0"/>
                <a:ea typeface="ＭＳ Ｐゴシック" pitchFamily="34" charset="-128"/>
                <a:cs typeface="Courier New" pitchFamily="49" charset="0"/>
              </a:rPr>
              <a:t>  A[i</a:t>
            </a:r>
            <a:r>
              <a:rPr lang="nn-NO" altLang="zh-CN" sz="1800" dirty="0">
                <a:latin typeface="Courier New" pitchFamily="49" charset="0"/>
                <a:ea typeface="ＭＳ Ｐゴシック" pitchFamily="34" charset="-128"/>
                <a:cs typeface="Courier New" pitchFamily="49" charset="0"/>
              </a:rPr>
              <a:t>] = B[i</a:t>
            </a:r>
            <a:r>
              <a:rPr lang="nn-NO" altLang="zh-CN" sz="1800" dirty="0" smtClean="0">
                <a:latin typeface="Courier New" pitchFamily="49" charset="0"/>
                <a:ea typeface="ＭＳ Ｐゴシック" pitchFamily="34" charset="-128"/>
                <a:cs typeface="Courier New" pitchFamily="49" charset="0"/>
              </a:rPr>
              <a:t>] + C[i</a:t>
            </a:r>
            <a:r>
              <a:rPr lang="nn-NO" altLang="zh-CN" sz="1800" dirty="0">
                <a:latin typeface="Courier New" pitchFamily="49" charset="0"/>
                <a:ea typeface="ＭＳ Ｐゴシック" pitchFamily="34" charset="-128"/>
                <a:cs typeface="Courier New" pitchFamily="49" charset="0"/>
              </a:rPr>
              <a:t>];</a:t>
            </a:r>
          </a:p>
          <a:p>
            <a:pPr marL="742950" lvl="1" indent="-285750" algn="l"/>
            <a:r>
              <a:rPr lang="nn-NO" altLang="zh-CN" sz="1800" dirty="0" smtClean="0">
                <a:latin typeface="Courier New" pitchFamily="49" charset="0"/>
                <a:ea typeface="ＭＳ Ｐゴシック" pitchFamily="34" charset="-128"/>
                <a:cs typeface="Courier New" pitchFamily="49" charset="0"/>
              </a:rPr>
              <a:t>}</a:t>
            </a:r>
          </a:p>
          <a:p>
            <a:pPr marL="742950" lvl="1" indent="-285750" algn="l"/>
            <a:endParaRPr lang="nn-NO" altLang="zh-CN" sz="1800" dirty="0">
              <a:latin typeface="Courier New" pitchFamily="49" charset="0"/>
              <a:ea typeface="ＭＳ Ｐゴシック" pitchFamily="34" charset="-128"/>
              <a:cs typeface="Courier New" pitchFamily="49" charset="0"/>
            </a:endParaRPr>
          </a:p>
        </p:txBody>
      </p:sp>
      <p:sp>
        <p:nvSpPr>
          <p:cNvPr id="12" name="Text Box 25"/>
          <p:cNvSpPr txBox="1">
            <a:spLocks noChangeArrowheads="1"/>
          </p:cNvSpPr>
          <p:nvPr/>
        </p:nvSpPr>
        <p:spPr bwMode="auto">
          <a:xfrm>
            <a:off x="776896" y="3090446"/>
            <a:ext cx="3038069" cy="338554"/>
          </a:xfrm>
          <a:prstGeom prst="rect">
            <a:avLst/>
          </a:prstGeom>
          <a:noFill/>
          <a:ln w="9525">
            <a:noFill/>
            <a:miter lim="800000"/>
            <a:headEnd/>
            <a:tailEnd/>
          </a:ln>
          <a:effectLst/>
        </p:spPr>
        <p:txBody>
          <a:bodyPr wrap="square">
            <a:spAutoFit/>
          </a:bodyPr>
          <a:lstStyle/>
          <a:p>
            <a:r>
              <a:rPr lang="en-US" sz="1600" b="1" dirty="0" smtClean="0"/>
              <a:t>SIMD Pragma/Directive</a:t>
            </a:r>
            <a:endParaRPr lang="en-US" sz="1600" b="1" dirty="0"/>
          </a:p>
        </p:txBody>
      </p:sp>
      <p:sp>
        <p:nvSpPr>
          <p:cNvPr id="13" name="TextBox 12"/>
          <p:cNvSpPr txBox="1"/>
          <p:nvPr/>
        </p:nvSpPr>
        <p:spPr>
          <a:xfrm>
            <a:off x="4658131" y="3626077"/>
            <a:ext cx="4114800" cy="2241323"/>
          </a:xfrm>
          <a:prstGeom prst="rect">
            <a:avLst/>
          </a:prstGeom>
          <a:solidFill>
            <a:schemeClr val="bg1">
              <a:lumMod val="85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400" dirty="0">
                <a:latin typeface="Courier New" pitchFamily="49" charset="0"/>
                <a:ea typeface="ＭＳ Ｐゴシック" pitchFamily="34" charset="-128"/>
                <a:cs typeface="Courier New" pitchFamily="49" charset="0"/>
              </a:rPr>
              <a:t>__</a:t>
            </a:r>
            <a:r>
              <a:rPr lang="en-US" altLang="zh-CN" sz="1400" dirty="0" err="1" smtClean="0">
                <a:latin typeface="Courier New" pitchFamily="49" charset="0"/>
                <a:ea typeface="ＭＳ Ｐゴシック" pitchFamily="34" charset="-128"/>
                <a:cs typeface="Courier New" pitchFamily="49" charset="0"/>
              </a:rPr>
              <a:t>declspec</a:t>
            </a:r>
            <a:r>
              <a:rPr lang="en-US" altLang="zh-CN" sz="1400" dirty="0" smtClean="0">
                <a:latin typeface="Courier New" pitchFamily="49" charset="0"/>
                <a:ea typeface="ＭＳ Ｐゴシック" pitchFamily="34" charset="-128"/>
                <a:cs typeface="Courier New" pitchFamily="49" charset="0"/>
              </a:rPr>
              <a:t>(vector)</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a:latin typeface="Courier New" pitchFamily="49" charset="0"/>
                <a:ea typeface="ＭＳ Ｐゴシック" pitchFamily="34" charset="-128"/>
                <a:cs typeface="Courier New" pitchFamily="49" charset="0"/>
              </a:rPr>
              <a:t>float foo(float </a:t>
            </a:r>
            <a:r>
              <a:rPr lang="en-US" altLang="zh-CN" sz="1400" dirty="0" smtClean="0">
                <a:latin typeface="Courier New" pitchFamily="49" charset="0"/>
                <a:ea typeface="ＭＳ Ｐゴシック" pitchFamily="34" charset="-128"/>
                <a:cs typeface="Courier New" pitchFamily="49" charset="0"/>
              </a:rPr>
              <a:t>B</a:t>
            </a:r>
            <a:r>
              <a:rPr lang="en-US" altLang="zh-CN" sz="1400" dirty="0">
                <a:latin typeface="Courier New" pitchFamily="49" charset="0"/>
                <a:ea typeface="ＭＳ Ｐゴシック" pitchFamily="34" charset="-128"/>
                <a:cs typeface="Courier New" pitchFamily="49" charset="0"/>
              </a:rPr>
              <a:t>, float </a:t>
            </a:r>
            <a:r>
              <a:rPr lang="en-US" altLang="zh-CN" sz="1400" dirty="0" smtClean="0">
                <a:latin typeface="Courier New" pitchFamily="49" charset="0"/>
                <a:ea typeface="ＭＳ Ｐゴシック" pitchFamily="34" charset="-128"/>
                <a:cs typeface="Courier New" pitchFamily="49" charset="0"/>
              </a:rPr>
              <a:t>C)</a:t>
            </a:r>
          </a:p>
          <a:p>
            <a:pPr marL="742950" lvl="1" indent="-285750" algn="l"/>
            <a:r>
              <a:rPr lang="en-US" altLang="zh-CN" sz="1400" dirty="0" smtClean="0">
                <a:latin typeface="Courier New" pitchFamily="49" charset="0"/>
                <a:ea typeface="ＭＳ Ｐゴシック" pitchFamily="34" charset="-128"/>
                <a:cs typeface="Courier New" pitchFamily="49" charset="0"/>
              </a:rPr>
              <a:t>{   </a:t>
            </a:r>
            <a:r>
              <a:rPr lang="en-US" altLang="zh-CN" sz="1400" dirty="0">
                <a:latin typeface="Courier New" pitchFamily="49" charset="0"/>
                <a:ea typeface="ＭＳ Ｐゴシック" pitchFamily="34" charset="-128"/>
                <a:cs typeface="Courier New" pitchFamily="49" charset="0"/>
              </a:rPr>
              <a:t>return </a:t>
            </a:r>
            <a:r>
              <a:rPr lang="en-US" altLang="zh-CN" sz="1400" dirty="0" smtClean="0">
                <a:latin typeface="Courier New" pitchFamily="49" charset="0"/>
                <a:ea typeface="ＭＳ Ｐゴシック" pitchFamily="34" charset="-128"/>
                <a:cs typeface="Courier New" pitchFamily="49" charset="0"/>
              </a:rPr>
              <a:t>B + C; }</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a:t>
            </a:r>
          </a:p>
          <a:p>
            <a:pPr marL="742950" lvl="1" indent="-285750" algn="l"/>
            <a:endParaRPr lang="en-US" altLang="zh-CN" sz="1400" dirty="0" smtClean="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 call </a:t>
            </a:r>
            <a:r>
              <a:rPr lang="en-US" altLang="zh-CN" sz="1400" dirty="0" err="1" smtClean="0">
                <a:latin typeface="Courier New" pitchFamily="49" charset="0"/>
                <a:ea typeface="ＭＳ Ｐゴシック" pitchFamily="34" charset="-128"/>
                <a:cs typeface="Courier New" pitchFamily="49" charset="0"/>
              </a:rPr>
              <a:t>foo</a:t>
            </a:r>
            <a:r>
              <a:rPr lang="en-US" altLang="zh-CN" sz="1400" dirty="0" smtClean="0">
                <a:latin typeface="Courier New" pitchFamily="49" charset="0"/>
                <a:ea typeface="ＭＳ Ｐゴシック" pitchFamily="34" charset="-128"/>
                <a:cs typeface="Courier New" pitchFamily="49" charset="0"/>
              </a:rPr>
              <a:t> below</a:t>
            </a:r>
          </a:p>
          <a:p>
            <a:pPr marL="742950" lvl="1" indent="-285750" algn="l"/>
            <a:r>
              <a:rPr lang="en-US" altLang="zh-CN" sz="1400" dirty="0" smtClean="0">
                <a:latin typeface="Courier New" pitchFamily="49" charset="0"/>
                <a:ea typeface="ＭＳ Ｐゴシック" pitchFamily="34" charset="-128"/>
                <a:cs typeface="Courier New" pitchFamily="49" charset="0"/>
              </a:rPr>
              <a:t>#pragma </a:t>
            </a:r>
            <a:r>
              <a:rPr lang="en-US" altLang="zh-CN" sz="1400" dirty="0" err="1" smtClean="0">
                <a:latin typeface="Courier New" pitchFamily="49" charset="0"/>
                <a:ea typeface="ＭＳ Ｐゴシック" pitchFamily="34" charset="-128"/>
                <a:cs typeface="Courier New" pitchFamily="49" charset="0"/>
              </a:rPr>
              <a:t>simd</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for(i = 0</a:t>
            </a:r>
            <a:r>
              <a:rPr lang="en-US" altLang="zh-CN" sz="1400" dirty="0">
                <a:latin typeface="Courier New" pitchFamily="49" charset="0"/>
                <a:ea typeface="ＭＳ Ｐゴシック" pitchFamily="34" charset="-128"/>
                <a:cs typeface="Courier New" pitchFamily="49" charset="0"/>
              </a:rPr>
              <a:t>; </a:t>
            </a:r>
            <a:r>
              <a:rPr lang="en-US" altLang="zh-CN" sz="1400" dirty="0" smtClean="0">
                <a:latin typeface="Courier New" pitchFamily="49" charset="0"/>
                <a:ea typeface="ＭＳ Ｐゴシック" pitchFamily="34" charset="-128"/>
                <a:cs typeface="Courier New" pitchFamily="49" charset="0"/>
              </a:rPr>
              <a:t>i &lt; N</a:t>
            </a:r>
            <a:r>
              <a:rPr lang="en-US" altLang="zh-CN" sz="1400" dirty="0">
                <a:latin typeface="Courier New" pitchFamily="49" charset="0"/>
                <a:ea typeface="ＭＳ Ｐゴシック" pitchFamily="34" charset="-128"/>
                <a:cs typeface="Courier New" pitchFamily="49" charset="0"/>
              </a:rPr>
              <a:t>; i</a:t>
            </a:r>
            <a:r>
              <a:rPr lang="en-US" altLang="zh-CN" sz="1400" dirty="0" smtClean="0">
                <a:latin typeface="Courier New" pitchFamily="49" charset="0"/>
                <a:ea typeface="ＭＳ Ｐゴシック" pitchFamily="34" charset="-128"/>
                <a:cs typeface="Courier New" pitchFamily="49" charset="0"/>
              </a:rPr>
              <a:t>++) {</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a:latin typeface="Courier New" pitchFamily="49" charset="0"/>
                <a:ea typeface="ＭＳ Ｐゴシック" pitchFamily="34" charset="-128"/>
                <a:cs typeface="Courier New" pitchFamily="49" charset="0"/>
              </a:rPr>
              <a:t>  A[i] = </a:t>
            </a:r>
            <a:r>
              <a:rPr lang="en-US" altLang="zh-CN" sz="1400" dirty="0" err="1" smtClean="0">
                <a:latin typeface="Courier New" pitchFamily="49" charset="0"/>
                <a:ea typeface="ＭＳ Ｐゴシック" pitchFamily="34" charset="-128"/>
                <a:cs typeface="Courier New" pitchFamily="49" charset="0"/>
              </a:rPr>
              <a:t>foo</a:t>
            </a:r>
            <a:r>
              <a:rPr lang="en-US" altLang="zh-CN" sz="1400" dirty="0" smtClean="0">
                <a:latin typeface="Courier New" pitchFamily="49" charset="0"/>
                <a:ea typeface="ＭＳ Ｐゴシック" pitchFamily="34" charset="-128"/>
                <a:cs typeface="Courier New" pitchFamily="49" charset="0"/>
              </a:rPr>
              <a:t>(B[</a:t>
            </a:r>
            <a:r>
              <a:rPr lang="en-US" altLang="zh-CN" sz="1400" dirty="0" err="1" smtClean="0">
                <a:latin typeface="Courier New" pitchFamily="49" charset="0"/>
                <a:ea typeface="ＭＳ Ｐゴシック" pitchFamily="34" charset="-128"/>
                <a:cs typeface="Courier New" pitchFamily="49" charset="0"/>
              </a:rPr>
              <a:t>i</a:t>
            </a:r>
            <a:r>
              <a:rPr lang="en-US" altLang="zh-CN" sz="1400" dirty="0" smtClean="0">
                <a:latin typeface="Courier New" pitchFamily="49" charset="0"/>
                <a:ea typeface="ＭＳ Ｐゴシック" pitchFamily="34" charset="-128"/>
                <a:cs typeface="Courier New" pitchFamily="49" charset="0"/>
              </a:rPr>
              <a:t>], C[</a:t>
            </a:r>
            <a:r>
              <a:rPr lang="en-US" altLang="zh-CN" sz="1400" dirty="0" err="1" smtClean="0">
                <a:latin typeface="Courier New" pitchFamily="49" charset="0"/>
                <a:ea typeface="ＭＳ Ｐゴシック" pitchFamily="34" charset="-128"/>
                <a:cs typeface="Courier New" pitchFamily="49" charset="0"/>
              </a:rPr>
              <a:t>i</a:t>
            </a:r>
            <a:r>
              <a:rPr lang="en-US" altLang="zh-CN" sz="1400" dirty="0" smtClean="0">
                <a:latin typeface="Courier New" pitchFamily="49" charset="0"/>
                <a:ea typeface="ＭＳ Ｐゴシック" pitchFamily="34" charset="-128"/>
                <a:cs typeface="Courier New" pitchFamily="49" charset="0"/>
              </a:rPr>
              <a:t>]);  </a:t>
            </a:r>
          </a:p>
          <a:p>
            <a:pPr marL="742950" lvl="1" indent="-285750" algn="l"/>
            <a:r>
              <a:rPr lang="en-US" altLang="zh-CN" sz="1400" dirty="0" smtClean="0">
                <a:latin typeface="Courier New" pitchFamily="49" charset="0"/>
                <a:ea typeface="ＭＳ Ｐゴシック" pitchFamily="34" charset="-128"/>
                <a:cs typeface="Courier New" pitchFamily="49" charset="0"/>
              </a:rPr>
              <a:t>}</a:t>
            </a:r>
            <a:endParaRPr lang="en-US" altLang="zh-CN" sz="1400" dirty="0">
              <a:latin typeface="Courier New" pitchFamily="49" charset="0"/>
              <a:ea typeface="ＭＳ Ｐゴシック" pitchFamily="34" charset="-128"/>
              <a:cs typeface="Courier New" pitchFamily="49" charset="0"/>
            </a:endParaRPr>
          </a:p>
        </p:txBody>
      </p:sp>
      <p:sp>
        <p:nvSpPr>
          <p:cNvPr id="14" name="Text Box 25"/>
          <p:cNvSpPr txBox="1">
            <a:spLocks noChangeArrowheads="1"/>
          </p:cNvSpPr>
          <p:nvPr/>
        </p:nvSpPr>
        <p:spPr bwMode="auto">
          <a:xfrm>
            <a:off x="5465679" y="3090446"/>
            <a:ext cx="2883187" cy="338554"/>
          </a:xfrm>
          <a:prstGeom prst="rect">
            <a:avLst/>
          </a:prstGeom>
          <a:noFill/>
          <a:ln w="9525">
            <a:noFill/>
            <a:miter lim="800000"/>
            <a:headEnd/>
            <a:tailEnd/>
          </a:ln>
          <a:effectLst/>
        </p:spPr>
        <p:txBody>
          <a:bodyPr wrap="square">
            <a:spAutoFit/>
          </a:bodyPr>
          <a:lstStyle/>
          <a:p>
            <a:r>
              <a:rPr lang="en-US" sz="1600" b="1" dirty="0" smtClean="0"/>
              <a:t>SIMD-enabled Function</a:t>
            </a:r>
            <a:endParaRPr lang="en-US" sz="1600" b="1" dirty="0"/>
          </a:p>
        </p:txBody>
      </p:sp>
      <p:sp>
        <p:nvSpPr>
          <p:cNvPr id="16" name="L-Shape 15"/>
          <p:cNvSpPr/>
          <p:nvPr/>
        </p:nvSpPr>
        <p:spPr bwMode="auto">
          <a:xfrm flipH="1">
            <a:off x="152400" y="1295400"/>
            <a:ext cx="8839200" cy="4572000"/>
          </a:xfrm>
          <a:prstGeom prst="corner">
            <a:avLst>
              <a:gd name="adj1" fmla="val 62167"/>
              <a:gd name="adj2" fmla="val 93907"/>
            </a:avLst>
          </a:prstGeom>
          <a:noFill/>
          <a:ln>
            <a:solidFill>
              <a:schemeClr val="bg2"/>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de-DE" sz="2000" b="0" i="0" u="none" strike="noStrike" cap="none" normalizeH="0" baseline="0" smtClean="0">
              <a:ln>
                <a:noFill/>
              </a:ln>
              <a:solidFill>
                <a:schemeClr val="tx1"/>
              </a:solidFill>
              <a:effectLst/>
              <a:latin typeface="Verdana" pitchFamily="34" charset="0"/>
            </a:endParaRPr>
          </a:p>
        </p:txBody>
      </p:sp>
      <p:sp>
        <p:nvSpPr>
          <p:cNvPr id="17" name="Text Box 25"/>
          <p:cNvSpPr txBox="1">
            <a:spLocks noChangeArrowheads="1"/>
          </p:cNvSpPr>
          <p:nvPr/>
        </p:nvSpPr>
        <p:spPr bwMode="auto">
          <a:xfrm>
            <a:off x="4800600" y="599872"/>
            <a:ext cx="4063425" cy="584775"/>
          </a:xfrm>
          <a:prstGeom prst="rect">
            <a:avLst/>
          </a:prstGeom>
          <a:noFill/>
          <a:ln w="9525">
            <a:noFill/>
            <a:miter lim="800000"/>
            <a:headEnd/>
            <a:tailEnd/>
          </a:ln>
          <a:effectLst/>
        </p:spPr>
        <p:txBody>
          <a:bodyPr wrap="square">
            <a:spAutoFit/>
          </a:bodyPr>
          <a:lstStyle/>
          <a:p>
            <a:pPr algn="ctr"/>
            <a:r>
              <a:rPr lang="en-US" sz="1600" b="1" dirty="0" smtClean="0">
                <a:solidFill>
                  <a:srgbClr val="0860A8"/>
                </a:solidFill>
              </a:rPr>
              <a:t>Data Level Parallelism with Intel® Cilk™ Plus</a:t>
            </a:r>
            <a:endParaRPr lang="en-US" sz="1600" b="1" dirty="0">
              <a:solidFill>
                <a:srgbClr val="0860A8"/>
              </a:solidFill>
            </a:endParaRPr>
          </a:p>
        </p:txBody>
      </p:sp>
    </p:spTree>
    <p:extLst>
      <p:ext uri="{BB962C8B-B14F-4D97-AF65-F5344CB8AC3E}">
        <p14:creationId xmlns:p14="http://schemas.microsoft.com/office/powerpoint/2010/main" val="8844588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Write Vector Code C/C++</a:t>
            </a:r>
            <a:endParaRPr lang="en-US" i="1" dirty="0"/>
          </a:p>
        </p:txBody>
      </p:sp>
      <p:sp>
        <p:nvSpPr>
          <p:cNvPr id="3" name="Content Placeholder 2"/>
          <p:cNvSpPr>
            <a:spLocks noGrp="1"/>
          </p:cNvSpPr>
          <p:nvPr>
            <p:ph idx="1"/>
          </p:nvPr>
        </p:nvSpPr>
        <p:spPr/>
        <p:txBody>
          <a:bodyPr>
            <a:noAutofit/>
          </a:bodyPr>
          <a:lstStyle/>
          <a:p>
            <a:pPr marL="0" indent="0">
              <a:buNone/>
            </a:pPr>
            <a:endParaRPr lang="en-US" sz="2000" dirty="0" smtClean="0"/>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25</a:t>
            </a:fld>
            <a:endParaRPr lang="en-US"/>
          </a:p>
        </p:txBody>
      </p:sp>
      <p:sp>
        <p:nvSpPr>
          <p:cNvPr id="7" name="TextBox 6"/>
          <p:cNvSpPr txBox="1"/>
          <p:nvPr/>
        </p:nvSpPr>
        <p:spPr>
          <a:xfrm>
            <a:off x="304799" y="1935511"/>
            <a:ext cx="3982262" cy="830997"/>
          </a:xfrm>
          <a:prstGeom prst="rect">
            <a:avLst/>
          </a:prstGeom>
          <a:solidFill>
            <a:schemeClr val="bg1">
              <a:lumMod val="85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400" dirty="0" smtClean="0">
                <a:latin typeface="Courier New" pitchFamily="49" charset="0"/>
                <a:ea typeface="ＭＳ Ｐゴシック" pitchFamily="34" charset="-128"/>
                <a:cs typeface="Courier New" pitchFamily="49" charset="0"/>
              </a:rPr>
              <a:t>for(i = 0</a:t>
            </a:r>
            <a:r>
              <a:rPr lang="nn-NO" altLang="zh-CN" sz="1400" dirty="0">
                <a:latin typeface="Courier New" pitchFamily="49" charset="0"/>
                <a:ea typeface="ＭＳ Ｐゴシック" pitchFamily="34" charset="-128"/>
                <a:cs typeface="Courier New" pitchFamily="49" charset="0"/>
              </a:rPr>
              <a:t>; </a:t>
            </a:r>
            <a:r>
              <a:rPr lang="nn-NO" altLang="zh-CN" sz="1400" dirty="0" smtClean="0">
                <a:latin typeface="Courier New" pitchFamily="49" charset="0"/>
                <a:ea typeface="ＭＳ Ｐゴシック" pitchFamily="34" charset="-128"/>
                <a:cs typeface="Courier New" pitchFamily="49" charset="0"/>
              </a:rPr>
              <a:t>i &lt; N; </a:t>
            </a:r>
            <a:r>
              <a:rPr lang="nn-NO" altLang="zh-CN" sz="1400" dirty="0">
                <a:latin typeface="Courier New" pitchFamily="49" charset="0"/>
                <a:ea typeface="ＭＳ Ｐゴシック" pitchFamily="34" charset="-128"/>
                <a:cs typeface="Courier New" pitchFamily="49" charset="0"/>
              </a:rPr>
              <a:t>i++){</a:t>
            </a:r>
          </a:p>
          <a:p>
            <a:pPr marL="742950" lvl="1" indent="-285750" algn="l"/>
            <a:r>
              <a:rPr lang="nn-NO" altLang="zh-CN" sz="1400" dirty="0" smtClean="0">
                <a:latin typeface="Courier New" pitchFamily="49" charset="0"/>
                <a:ea typeface="ＭＳ Ｐゴシック" pitchFamily="34" charset="-128"/>
                <a:cs typeface="Courier New" pitchFamily="49" charset="0"/>
              </a:rPr>
              <a:t>  A[i</a:t>
            </a:r>
            <a:r>
              <a:rPr lang="nn-NO" altLang="zh-CN" sz="1400" dirty="0">
                <a:latin typeface="Courier New" pitchFamily="49" charset="0"/>
                <a:ea typeface="ＭＳ Ｐゴシック" pitchFamily="34" charset="-128"/>
                <a:cs typeface="Courier New" pitchFamily="49" charset="0"/>
              </a:rPr>
              <a:t>] = B[i</a:t>
            </a:r>
            <a:r>
              <a:rPr lang="nn-NO" altLang="zh-CN" sz="1400" dirty="0" smtClean="0">
                <a:latin typeface="Courier New" pitchFamily="49" charset="0"/>
                <a:ea typeface="ＭＳ Ｐゴシック" pitchFamily="34" charset="-128"/>
                <a:cs typeface="Courier New" pitchFamily="49" charset="0"/>
              </a:rPr>
              <a:t>] + C[i</a:t>
            </a:r>
            <a:r>
              <a:rPr lang="nn-NO" altLang="zh-CN" sz="1400" dirty="0">
                <a:latin typeface="Courier New" pitchFamily="49" charset="0"/>
                <a:ea typeface="ＭＳ Ｐゴシック" pitchFamily="34" charset="-128"/>
                <a:cs typeface="Courier New" pitchFamily="49" charset="0"/>
              </a:rPr>
              <a:t>];</a:t>
            </a:r>
          </a:p>
          <a:p>
            <a:pPr marL="742950" lvl="1" indent="-285750" algn="l"/>
            <a:r>
              <a:rPr lang="nn-NO" altLang="zh-CN" sz="1400" dirty="0">
                <a:latin typeface="Courier New" pitchFamily="49" charset="0"/>
                <a:ea typeface="ＭＳ Ｐゴシック" pitchFamily="34" charset="-128"/>
                <a:cs typeface="Courier New" pitchFamily="49" charset="0"/>
              </a:rPr>
              <a:t>}</a:t>
            </a:r>
          </a:p>
        </p:txBody>
      </p:sp>
      <p:sp>
        <p:nvSpPr>
          <p:cNvPr id="8" name="Text Box 25"/>
          <p:cNvSpPr txBox="1">
            <a:spLocks noChangeArrowheads="1"/>
          </p:cNvSpPr>
          <p:nvPr/>
        </p:nvSpPr>
        <p:spPr bwMode="auto">
          <a:xfrm>
            <a:off x="924330" y="1402111"/>
            <a:ext cx="2743200" cy="338554"/>
          </a:xfrm>
          <a:prstGeom prst="rect">
            <a:avLst/>
          </a:prstGeom>
          <a:noFill/>
          <a:ln w="9525">
            <a:noFill/>
            <a:miter lim="800000"/>
            <a:headEnd/>
            <a:tailEnd/>
          </a:ln>
          <a:effectLst/>
        </p:spPr>
        <p:txBody>
          <a:bodyPr>
            <a:spAutoFit/>
          </a:bodyPr>
          <a:lstStyle/>
          <a:p>
            <a:r>
              <a:rPr lang="en-US" sz="1600" b="1" dirty="0" smtClean="0"/>
              <a:t>Serial Code</a:t>
            </a:r>
            <a:endParaRPr lang="en-US" sz="1600" b="1" dirty="0"/>
          </a:p>
        </p:txBody>
      </p:sp>
      <p:sp>
        <p:nvSpPr>
          <p:cNvPr id="9" name="TextBox 8"/>
          <p:cNvSpPr txBox="1"/>
          <p:nvPr/>
        </p:nvSpPr>
        <p:spPr>
          <a:xfrm>
            <a:off x="5534430" y="1935511"/>
            <a:ext cx="2971395" cy="584775"/>
          </a:xfrm>
          <a:prstGeom prst="rect">
            <a:avLst/>
          </a:prstGeom>
          <a:solidFill>
            <a:schemeClr val="bg1">
              <a:lumMod val="85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400" dirty="0" smtClean="0">
                <a:latin typeface="Courier New" pitchFamily="49" charset="0"/>
                <a:ea typeface="ＭＳ Ｐゴシック" pitchFamily="34" charset="-128"/>
                <a:cs typeface="Courier New" pitchFamily="49" charset="0"/>
              </a:rPr>
              <a:t>A[:] = B[:] + C[:];</a:t>
            </a:r>
          </a:p>
        </p:txBody>
      </p:sp>
      <p:sp>
        <p:nvSpPr>
          <p:cNvPr id="10" name="Text Box 25"/>
          <p:cNvSpPr txBox="1">
            <a:spLocks noChangeArrowheads="1"/>
          </p:cNvSpPr>
          <p:nvPr/>
        </p:nvSpPr>
        <p:spPr bwMode="auto">
          <a:xfrm>
            <a:off x="5082196" y="1402111"/>
            <a:ext cx="3266670" cy="338554"/>
          </a:xfrm>
          <a:prstGeom prst="rect">
            <a:avLst/>
          </a:prstGeom>
          <a:noFill/>
          <a:ln w="9525">
            <a:noFill/>
            <a:miter lim="800000"/>
            <a:headEnd/>
            <a:tailEnd/>
          </a:ln>
          <a:effectLst/>
        </p:spPr>
        <p:txBody>
          <a:bodyPr wrap="square">
            <a:spAutoFit/>
          </a:bodyPr>
          <a:lstStyle/>
          <a:p>
            <a:r>
              <a:rPr lang="en-US" sz="1600" b="1" dirty="0" smtClean="0"/>
              <a:t>Array Notation for C/C++</a:t>
            </a:r>
            <a:endParaRPr lang="en-US" sz="1600" b="1" dirty="0"/>
          </a:p>
        </p:txBody>
      </p:sp>
      <p:sp>
        <p:nvSpPr>
          <p:cNvPr id="11" name="TextBox 10"/>
          <p:cNvSpPr txBox="1"/>
          <p:nvPr/>
        </p:nvSpPr>
        <p:spPr>
          <a:xfrm>
            <a:off x="304800" y="3626077"/>
            <a:ext cx="3982262" cy="1301523"/>
          </a:xfrm>
          <a:prstGeom prst="rect">
            <a:avLst/>
          </a:prstGeom>
          <a:solidFill>
            <a:schemeClr val="bg1">
              <a:lumMod val="85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nn-NO" altLang="zh-CN" sz="1800" dirty="0">
                <a:latin typeface="Courier New" pitchFamily="49" charset="0"/>
                <a:ea typeface="ＭＳ Ｐゴシック" pitchFamily="34" charset="-128"/>
                <a:cs typeface="Courier New" pitchFamily="49" charset="0"/>
              </a:rPr>
              <a:t>#</a:t>
            </a:r>
            <a:r>
              <a:rPr lang="nn-NO" altLang="zh-CN" sz="1800" dirty="0" err="1">
                <a:latin typeface="Courier New" pitchFamily="49" charset="0"/>
                <a:ea typeface="ＭＳ Ｐゴシック" pitchFamily="34" charset="-128"/>
                <a:cs typeface="Courier New" pitchFamily="49" charset="0"/>
              </a:rPr>
              <a:t>pragma</a:t>
            </a:r>
            <a:r>
              <a:rPr lang="nn-NO" altLang="zh-CN" sz="1800" dirty="0">
                <a:latin typeface="Courier New" pitchFamily="49" charset="0"/>
                <a:ea typeface="ＭＳ Ｐゴシック" pitchFamily="34" charset="-128"/>
                <a:cs typeface="Courier New" pitchFamily="49" charset="0"/>
              </a:rPr>
              <a:t> </a:t>
            </a:r>
            <a:r>
              <a:rPr lang="nn-NO" altLang="zh-CN" sz="1800" dirty="0" err="1">
                <a:latin typeface="Courier New" pitchFamily="49" charset="0"/>
                <a:ea typeface="ＭＳ Ｐゴシック" pitchFamily="34" charset="-128"/>
                <a:cs typeface="Courier New" pitchFamily="49" charset="0"/>
              </a:rPr>
              <a:t>simd</a:t>
            </a:r>
            <a:endParaRPr lang="nn-NO" altLang="zh-CN" sz="1800" dirty="0">
              <a:latin typeface="Courier New" pitchFamily="49" charset="0"/>
              <a:ea typeface="ＭＳ Ｐゴシック" pitchFamily="34" charset="-128"/>
              <a:cs typeface="Courier New" pitchFamily="49" charset="0"/>
            </a:endParaRPr>
          </a:p>
          <a:p>
            <a:pPr marL="742950" lvl="1" indent="-285750" algn="l"/>
            <a:r>
              <a:rPr lang="nn-NO" altLang="zh-CN" sz="1800" dirty="0" smtClean="0">
                <a:latin typeface="Courier New" pitchFamily="49" charset="0"/>
                <a:ea typeface="ＭＳ Ｐゴシック" pitchFamily="34" charset="-128"/>
                <a:cs typeface="Courier New" pitchFamily="49" charset="0"/>
              </a:rPr>
              <a:t>for(i = 0; i &lt; N</a:t>
            </a:r>
            <a:r>
              <a:rPr lang="nn-NO" altLang="zh-CN" sz="1800" dirty="0">
                <a:latin typeface="Courier New" pitchFamily="49" charset="0"/>
                <a:ea typeface="ＭＳ Ｐゴシック" pitchFamily="34" charset="-128"/>
                <a:cs typeface="Courier New" pitchFamily="49" charset="0"/>
              </a:rPr>
              <a:t>; i</a:t>
            </a:r>
            <a:r>
              <a:rPr lang="nn-NO" altLang="zh-CN" sz="1800" dirty="0" smtClean="0">
                <a:latin typeface="Courier New" pitchFamily="49" charset="0"/>
                <a:ea typeface="ＭＳ Ｐゴシック" pitchFamily="34" charset="-128"/>
                <a:cs typeface="Courier New" pitchFamily="49" charset="0"/>
              </a:rPr>
              <a:t>++) {</a:t>
            </a:r>
            <a:endParaRPr lang="nn-NO" altLang="zh-CN" sz="1800" dirty="0">
              <a:latin typeface="Courier New" pitchFamily="49" charset="0"/>
              <a:ea typeface="ＭＳ Ｐゴシック" pitchFamily="34" charset="-128"/>
              <a:cs typeface="Courier New" pitchFamily="49" charset="0"/>
            </a:endParaRPr>
          </a:p>
          <a:p>
            <a:pPr marL="742950" lvl="1" indent="-285750" algn="l"/>
            <a:r>
              <a:rPr lang="nn-NO" altLang="zh-CN" sz="1800" dirty="0" smtClean="0">
                <a:latin typeface="Courier New" pitchFamily="49" charset="0"/>
                <a:ea typeface="ＭＳ Ｐゴシック" pitchFamily="34" charset="-128"/>
                <a:cs typeface="Courier New" pitchFamily="49" charset="0"/>
              </a:rPr>
              <a:t>  A[i</a:t>
            </a:r>
            <a:r>
              <a:rPr lang="nn-NO" altLang="zh-CN" sz="1800" dirty="0">
                <a:latin typeface="Courier New" pitchFamily="49" charset="0"/>
                <a:ea typeface="ＭＳ Ｐゴシック" pitchFamily="34" charset="-128"/>
                <a:cs typeface="Courier New" pitchFamily="49" charset="0"/>
              </a:rPr>
              <a:t>] = B[i</a:t>
            </a:r>
            <a:r>
              <a:rPr lang="nn-NO" altLang="zh-CN" sz="1800" dirty="0" smtClean="0">
                <a:latin typeface="Courier New" pitchFamily="49" charset="0"/>
                <a:ea typeface="ＭＳ Ｐゴシック" pitchFamily="34" charset="-128"/>
                <a:cs typeface="Courier New" pitchFamily="49" charset="0"/>
              </a:rPr>
              <a:t>] + C[i</a:t>
            </a:r>
            <a:r>
              <a:rPr lang="nn-NO" altLang="zh-CN" sz="1800" dirty="0">
                <a:latin typeface="Courier New" pitchFamily="49" charset="0"/>
                <a:ea typeface="ＭＳ Ｐゴシック" pitchFamily="34" charset="-128"/>
                <a:cs typeface="Courier New" pitchFamily="49" charset="0"/>
              </a:rPr>
              <a:t>];</a:t>
            </a:r>
          </a:p>
          <a:p>
            <a:pPr marL="742950" lvl="1" indent="-285750" algn="l"/>
            <a:r>
              <a:rPr lang="nn-NO" altLang="zh-CN" sz="1800" dirty="0" smtClean="0">
                <a:latin typeface="Courier New" pitchFamily="49" charset="0"/>
                <a:ea typeface="ＭＳ Ｐゴシック" pitchFamily="34" charset="-128"/>
                <a:cs typeface="Courier New" pitchFamily="49" charset="0"/>
              </a:rPr>
              <a:t>}</a:t>
            </a:r>
          </a:p>
          <a:p>
            <a:pPr marL="742950" lvl="1" indent="-285750" algn="l"/>
            <a:endParaRPr lang="nn-NO" altLang="zh-CN" sz="1800" dirty="0">
              <a:latin typeface="Courier New" pitchFamily="49" charset="0"/>
              <a:ea typeface="ＭＳ Ｐゴシック" pitchFamily="34" charset="-128"/>
              <a:cs typeface="Courier New" pitchFamily="49" charset="0"/>
            </a:endParaRPr>
          </a:p>
        </p:txBody>
      </p:sp>
      <p:sp>
        <p:nvSpPr>
          <p:cNvPr id="12" name="Text Box 25"/>
          <p:cNvSpPr txBox="1">
            <a:spLocks noChangeArrowheads="1"/>
          </p:cNvSpPr>
          <p:nvPr/>
        </p:nvSpPr>
        <p:spPr bwMode="auto">
          <a:xfrm>
            <a:off x="776896" y="3090446"/>
            <a:ext cx="3038069" cy="338554"/>
          </a:xfrm>
          <a:prstGeom prst="rect">
            <a:avLst/>
          </a:prstGeom>
          <a:noFill/>
          <a:ln w="9525">
            <a:noFill/>
            <a:miter lim="800000"/>
            <a:headEnd/>
            <a:tailEnd/>
          </a:ln>
          <a:effectLst/>
        </p:spPr>
        <p:txBody>
          <a:bodyPr wrap="square">
            <a:spAutoFit/>
          </a:bodyPr>
          <a:lstStyle/>
          <a:p>
            <a:r>
              <a:rPr lang="en-US" sz="1600" b="1" dirty="0" smtClean="0"/>
              <a:t>SIMD Pragma/Directive</a:t>
            </a:r>
            <a:endParaRPr lang="en-US" sz="1600" b="1" dirty="0"/>
          </a:p>
        </p:txBody>
      </p:sp>
      <p:sp>
        <p:nvSpPr>
          <p:cNvPr id="13" name="TextBox 12"/>
          <p:cNvSpPr txBox="1"/>
          <p:nvPr/>
        </p:nvSpPr>
        <p:spPr>
          <a:xfrm>
            <a:off x="4658131" y="3626077"/>
            <a:ext cx="4114800" cy="2241323"/>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400" dirty="0">
                <a:latin typeface="Courier New" pitchFamily="49" charset="0"/>
                <a:ea typeface="ＭＳ Ｐゴシック" pitchFamily="34" charset="-128"/>
                <a:cs typeface="Courier New" pitchFamily="49" charset="0"/>
              </a:rPr>
              <a:t>__</a:t>
            </a:r>
            <a:r>
              <a:rPr lang="en-US" altLang="zh-CN" sz="1400" dirty="0" err="1" smtClean="0">
                <a:latin typeface="Courier New" pitchFamily="49" charset="0"/>
                <a:ea typeface="ＭＳ Ｐゴシック" pitchFamily="34" charset="-128"/>
                <a:cs typeface="Courier New" pitchFamily="49" charset="0"/>
              </a:rPr>
              <a:t>declspec</a:t>
            </a:r>
            <a:r>
              <a:rPr lang="en-US" altLang="zh-CN" sz="1400" dirty="0" smtClean="0">
                <a:latin typeface="Courier New" pitchFamily="49" charset="0"/>
                <a:ea typeface="ＭＳ Ｐゴシック" pitchFamily="34" charset="-128"/>
                <a:cs typeface="Courier New" pitchFamily="49" charset="0"/>
              </a:rPr>
              <a:t>(vector)</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a:latin typeface="Courier New" pitchFamily="49" charset="0"/>
                <a:ea typeface="ＭＳ Ｐゴシック" pitchFamily="34" charset="-128"/>
                <a:cs typeface="Courier New" pitchFamily="49" charset="0"/>
              </a:rPr>
              <a:t>float foo(float </a:t>
            </a:r>
            <a:r>
              <a:rPr lang="en-US" altLang="zh-CN" sz="1400" dirty="0" smtClean="0">
                <a:latin typeface="Courier New" pitchFamily="49" charset="0"/>
                <a:ea typeface="ＭＳ Ｐゴシック" pitchFamily="34" charset="-128"/>
                <a:cs typeface="Courier New" pitchFamily="49" charset="0"/>
              </a:rPr>
              <a:t>B</a:t>
            </a:r>
            <a:r>
              <a:rPr lang="en-US" altLang="zh-CN" sz="1400" dirty="0">
                <a:latin typeface="Courier New" pitchFamily="49" charset="0"/>
                <a:ea typeface="ＭＳ Ｐゴシック" pitchFamily="34" charset="-128"/>
                <a:cs typeface="Courier New" pitchFamily="49" charset="0"/>
              </a:rPr>
              <a:t>, float </a:t>
            </a:r>
            <a:r>
              <a:rPr lang="en-US" altLang="zh-CN" sz="1400" dirty="0" smtClean="0">
                <a:latin typeface="Courier New" pitchFamily="49" charset="0"/>
                <a:ea typeface="ＭＳ Ｐゴシック" pitchFamily="34" charset="-128"/>
                <a:cs typeface="Courier New" pitchFamily="49" charset="0"/>
              </a:rPr>
              <a:t>C)</a:t>
            </a:r>
          </a:p>
          <a:p>
            <a:pPr marL="742950" lvl="1" indent="-285750" algn="l"/>
            <a:r>
              <a:rPr lang="en-US" altLang="zh-CN" sz="1400" dirty="0" smtClean="0">
                <a:latin typeface="Courier New" pitchFamily="49" charset="0"/>
                <a:ea typeface="ＭＳ Ｐゴシック" pitchFamily="34" charset="-128"/>
                <a:cs typeface="Courier New" pitchFamily="49" charset="0"/>
              </a:rPr>
              <a:t>{   </a:t>
            </a:r>
            <a:r>
              <a:rPr lang="en-US" altLang="zh-CN" sz="1400" dirty="0">
                <a:latin typeface="Courier New" pitchFamily="49" charset="0"/>
                <a:ea typeface="ＭＳ Ｐゴシック" pitchFamily="34" charset="-128"/>
                <a:cs typeface="Courier New" pitchFamily="49" charset="0"/>
              </a:rPr>
              <a:t>return </a:t>
            </a:r>
            <a:r>
              <a:rPr lang="en-US" altLang="zh-CN" sz="1400" dirty="0" smtClean="0">
                <a:latin typeface="Courier New" pitchFamily="49" charset="0"/>
                <a:ea typeface="ＭＳ Ｐゴシック" pitchFamily="34" charset="-128"/>
                <a:cs typeface="Courier New" pitchFamily="49" charset="0"/>
              </a:rPr>
              <a:t>B + C; }</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a:t>
            </a:r>
          </a:p>
          <a:p>
            <a:pPr marL="742950" lvl="1" indent="-285750" algn="l"/>
            <a:endParaRPr lang="en-US" altLang="zh-CN" sz="1400" dirty="0" smtClean="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 call </a:t>
            </a:r>
            <a:r>
              <a:rPr lang="en-US" altLang="zh-CN" sz="1400" dirty="0" err="1" smtClean="0">
                <a:latin typeface="Courier New" pitchFamily="49" charset="0"/>
                <a:ea typeface="ＭＳ Ｐゴシック" pitchFamily="34" charset="-128"/>
                <a:cs typeface="Courier New" pitchFamily="49" charset="0"/>
              </a:rPr>
              <a:t>foo</a:t>
            </a:r>
            <a:r>
              <a:rPr lang="en-US" altLang="zh-CN" sz="1400" dirty="0" smtClean="0">
                <a:latin typeface="Courier New" pitchFamily="49" charset="0"/>
                <a:ea typeface="ＭＳ Ｐゴシック" pitchFamily="34" charset="-128"/>
                <a:cs typeface="Courier New" pitchFamily="49" charset="0"/>
              </a:rPr>
              <a:t> below</a:t>
            </a:r>
          </a:p>
          <a:p>
            <a:pPr marL="742950" lvl="1" indent="-285750" algn="l"/>
            <a:r>
              <a:rPr lang="en-US" altLang="zh-CN" sz="1400" dirty="0" smtClean="0">
                <a:latin typeface="Courier New" pitchFamily="49" charset="0"/>
                <a:ea typeface="ＭＳ Ｐゴシック" pitchFamily="34" charset="-128"/>
                <a:cs typeface="Courier New" pitchFamily="49" charset="0"/>
              </a:rPr>
              <a:t>#pragma </a:t>
            </a:r>
            <a:r>
              <a:rPr lang="en-US" altLang="zh-CN" sz="1400" dirty="0" err="1" smtClean="0">
                <a:latin typeface="Courier New" pitchFamily="49" charset="0"/>
                <a:ea typeface="ＭＳ Ｐゴシック" pitchFamily="34" charset="-128"/>
                <a:cs typeface="Courier New" pitchFamily="49" charset="0"/>
              </a:rPr>
              <a:t>simd</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smtClean="0">
                <a:latin typeface="Courier New" pitchFamily="49" charset="0"/>
                <a:ea typeface="ＭＳ Ｐゴシック" pitchFamily="34" charset="-128"/>
                <a:cs typeface="Courier New" pitchFamily="49" charset="0"/>
              </a:rPr>
              <a:t>for(i = 0</a:t>
            </a:r>
            <a:r>
              <a:rPr lang="en-US" altLang="zh-CN" sz="1400" dirty="0">
                <a:latin typeface="Courier New" pitchFamily="49" charset="0"/>
                <a:ea typeface="ＭＳ Ｐゴシック" pitchFamily="34" charset="-128"/>
                <a:cs typeface="Courier New" pitchFamily="49" charset="0"/>
              </a:rPr>
              <a:t>; </a:t>
            </a:r>
            <a:r>
              <a:rPr lang="en-US" altLang="zh-CN" sz="1400" dirty="0" smtClean="0">
                <a:latin typeface="Courier New" pitchFamily="49" charset="0"/>
                <a:ea typeface="ＭＳ Ｐゴシック" pitchFamily="34" charset="-128"/>
                <a:cs typeface="Courier New" pitchFamily="49" charset="0"/>
              </a:rPr>
              <a:t>i &lt; N</a:t>
            </a:r>
            <a:r>
              <a:rPr lang="en-US" altLang="zh-CN" sz="1400" dirty="0">
                <a:latin typeface="Courier New" pitchFamily="49" charset="0"/>
                <a:ea typeface="ＭＳ Ｐゴシック" pitchFamily="34" charset="-128"/>
                <a:cs typeface="Courier New" pitchFamily="49" charset="0"/>
              </a:rPr>
              <a:t>; i</a:t>
            </a:r>
            <a:r>
              <a:rPr lang="en-US" altLang="zh-CN" sz="1400" dirty="0" smtClean="0">
                <a:latin typeface="Courier New" pitchFamily="49" charset="0"/>
                <a:ea typeface="ＭＳ Ｐゴシック" pitchFamily="34" charset="-128"/>
                <a:cs typeface="Courier New" pitchFamily="49" charset="0"/>
              </a:rPr>
              <a:t>++) {</a:t>
            </a:r>
            <a:endParaRPr lang="en-US" altLang="zh-CN" sz="1400" dirty="0">
              <a:latin typeface="Courier New" pitchFamily="49" charset="0"/>
              <a:ea typeface="ＭＳ Ｐゴシック" pitchFamily="34" charset="-128"/>
              <a:cs typeface="Courier New" pitchFamily="49" charset="0"/>
            </a:endParaRPr>
          </a:p>
          <a:p>
            <a:pPr marL="742950" lvl="1" indent="-285750" algn="l"/>
            <a:r>
              <a:rPr lang="en-US" altLang="zh-CN" sz="1400" dirty="0">
                <a:latin typeface="Courier New" pitchFamily="49" charset="0"/>
                <a:ea typeface="ＭＳ Ｐゴシック" pitchFamily="34" charset="-128"/>
                <a:cs typeface="Courier New" pitchFamily="49" charset="0"/>
              </a:rPr>
              <a:t>  A[i] = </a:t>
            </a:r>
            <a:r>
              <a:rPr lang="en-US" altLang="zh-CN" sz="1400" dirty="0" err="1" smtClean="0">
                <a:latin typeface="Courier New" pitchFamily="49" charset="0"/>
                <a:ea typeface="ＭＳ Ｐゴシック" pitchFamily="34" charset="-128"/>
                <a:cs typeface="Courier New" pitchFamily="49" charset="0"/>
              </a:rPr>
              <a:t>foo</a:t>
            </a:r>
            <a:r>
              <a:rPr lang="en-US" altLang="zh-CN" sz="1400" dirty="0" smtClean="0">
                <a:latin typeface="Courier New" pitchFamily="49" charset="0"/>
                <a:ea typeface="ＭＳ Ｐゴシック" pitchFamily="34" charset="-128"/>
                <a:cs typeface="Courier New" pitchFamily="49" charset="0"/>
              </a:rPr>
              <a:t>(B[</a:t>
            </a:r>
            <a:r>
              <a:rPr lang="en-US" altLang="zh-CN" sz="1400" dirty="0" err="1" smtClean="0">
                <a:latin typeface="Courier New" pitchFamily="49" charset="0"/>
                <a:ea typeface="ＭＳ Ｐゴシック" pitchFamily="34" charset="-128"/>
                <a:cs typeface="Courier New" pitchFamily="49" charset="0"/>
              </a:rPr>
              <a:t>i</a:t>
            </a:r>
            <a:r>
              <a:rPr lang="en-US" altLang="zh-CN" sz="1400" dirty="0" smtClean="0">
                <a:latin typeface="Courier New" pitchFamily="49" charset="0"/>
                <a:ea typeface="ＭＳ Ｐゴシック" pitchFamily="34" charset="-128"/>
                <a:cs typeface="Courier New" pitchFamily="49" charset="0"/>
              </a:rPr>
              <a:t>], C[</a:t>
            </a:r>
            <a:r>
              <a:rPr lang="en-US" altLang="zh-CN" sz="1400" dirty="0" err="1" smtClean="0">
                <a:latin typeface="Courier New" pitchFamily="49" charset="0"/>
                <a:ea typeface="ＭＳ Ｐゴシック" pitchFamily="34" charset="-128"/>
                <a:cs typeface="Courier New" pitchFamily="49" charset="0"/>
              </a:rPr>
              <a:t>i</a:t>
            </a:r>
            <a:r>
              <a:rPr lang="en-US" altLang="zh-CN" sz="1400" dirty="0" smtClean="0">
                <a:latin typeface="Courier New" pitchFamily="49" charset="0"/>
                <a:ea typeface="ＭＳ Ｐゴシック" pitchFamily="34" charset="-128"/>
                <a:cs typeface="Courier New" pitchFamily="49" charset="0"/>
              </a:rPr>
              <a:t>]);  </a:t>
            </a:r>
          </a:p>
          <a:p>
            <a:pPr marL="742950" lvl="1" indent="-285750" algn="l"/>
            <a:r>
              <a:rPr lang="en-US" altLang="zh-CN" sz="1400" dirty="0" smtClean="0">
                <a:latin typeface="Courier New" pitchFamily="49" charset="0"/>
                <a:ea typeface="ＭＳ Ｐゴシック" pitchFamily="34" charset="-128"/>
                <a:cs typeface="Courier New" pitchFamily="49" charset="0"/>
              </a:rPr>
              <a:t>}</a:t>
            </a:r>
            <a:endParaRPr lang="en-US" altLang="zh-CN" sz="1400" dirty="0">
              <a:latin typeface="Courier New" pitchFamily="49" charset="0"/>
              <a:ea typeface="ＭＳ Ｐゴシック" pitchFamily="34" charset="-128"/>
              <a:cs typeface="Courier New" pitchFamily="49" charset="0"/>
            </a:endParaRPr>
          </a:p>
        </p:txBody>
      </p:sp>
      <p:sp>
        <p:nvSpPr>
          <p:cNvPr id="14" name="Text Box 25"/>
          <p:cNvSpPr txBox="1">
            <a:spLocks noChangeArrowheads="1"/>
          </p:cNvSpPr>
          <p:nvPr/>
        </p:nvSpPr>
        <p:spPr bwMode="auto">
          <a:xfrm>
            <a:off x="5465679" y="3090446"/>
            <a:ext cx="2883187" cy="338554"/>
          </a:xfrm>
          <a:prstGeom prst="rect">
            <a:avLst/>
          </a:prstGeom>
          <a:noFill/>
          <a:ln w="9525">
            <a:noFill/>
            <a:miter lim="800000"/>
            <a:headEnd/>
            <a:tailEnd/>
          </a:ln>
          <a:effectLst/>
        </p:spPr>
        <p:txBody>
          <a:bodyPr wrap="square">
            <a:spAutoFit/>
          </a:bodyPr>
          <a:lstStyle/>
          <a:p>
            <a:r>
              <a:rPr lang="en-US" sz="1600" b="1" dirty="0" smtClean="0"/>
              <a:t>SIMD-enabled Function</a:t>
            </a:r>
            <a:endParaRPr lang="en-US" sz="1600" b="1" dirty="0"/>
          </a:p>
        </p:txBody>
      </p:sp>
      <p:sp>
        <p:nvSpPr>
          <p:cNvPr id="16" name="L-Shape 15"/>
          <p:cNvSpPr/>
          <p:nvPr/>
        </p:nvSpPr>
        <p:spPr bwMode="auto">
          <a:xfrm flipH="1">
            <a:off x="152400" y="1295400"/>
            <a:ext cx="8839200" cy="4572000"/>
          </a:xfrm>
          <a:prstGeom prst="corner">
            <a:avLst>
              <a:gd name="adj1" fmla="val 62167"/>
              <a:gd name="adj2" fmla="val 93907"/>
            </a:avLst>
          </a:prstGeom>
          <a:noFill/>
          <a:ln>
            <a:solidFill>
              <a:schemeClr val="bg2"/>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de-DE" sz="2000" b="0" i="0" u="none" strike="noStrike" cap="none" normalizeH="0" baseline="0" smtClean="0">
              <a:ln>
                <a:noFill/>
              </a:ln>
              <a:solidFill>
                <a:schemeClr val="tx1"/>
              </a:solidFill>
              <a:effectLst/>
              <a:latin typeface="Verdana" pitchFamily="34" charset="0"/>
            </a:endParaRPr>
          </a:p>
        </p:txBody>
      </p:sp>
      <p:sp>
        <p:nvSpPr>
          <p:cNvPr id="17" name="Text Box 25"/>
          <p:cNvSpPr txBox="1">
            <a:spLocks noChangeArrowheads="1"/>
          </p:cNvSpPr>
          <p:nvPr/>
        </p:nvSpPr>
        <p:spPr bwMode="auto">
          <a:xfrm>
            <a:off x="4800600" y="599872"/>
            <a:ext cx="4063425" cy="584775"/>
          </a:xfrm>
          <a:prstGeom prst="rect">
            <a:avLst/>
          </a:prstGeom>
          <a:noFill/>
          <a:ln w="9525">
            <a:noFill/>
            <a:miter lim="800000"/>
            <a:headEnd/>
            <a:tailEnd/>
          </a:ln>
          <a:effectLst/>
        </p:spPr>
        <p:txBody>
          <a:bodyPr wrap="square">
            <a:spAutoFit/>
          </a:bodyPr>
          <a:lstStyle/>
          <a:p>
            <a:pPr algn="ctr"/>
            <a:r>
              <a:rPr lang="en-US" sz="1600" b="1" dirty="0" smtClean="0">
                <a:solidFill>
                  <a:srgbClr val="0860A8"/>
                </a:solidFill>
              </a:rPr>
              <a:t>Data Level Parallelism with Intel® Cilk™ Plus</a:t>
            </a:r>
            <a:endParaRPr lang="en-US" sz="1600" b="1" dirty="0">
              <a:solidFill>
                <a:srgbClr val="0860A8"/>
              </a:solidFill>
            </a:endParaRPr>
          </a:p>
        </p:txBody>
      </p:sp>
    </p:spTree>
    <p:extLst>
      <p:ext uri="{BB962C8B-B14F-4D97-AF65-F5344CB8AC3E}">
        <p14:creationId xmlns:p14="http://schemas.microsoft.com/office/powerpoint/2010/main" val="88445886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4"/>
          <p:cNvSpPr>
            <a:spLocks noGrp="1"/>
          </p:cNvSpPr>
          <p:nvPr>
            <p:ph idx="1"/>
          </p:nvPr>
        </p:nvSpPr>
        <p:spPr bwMode="auto">
          <a:xfrm>
            <a:off x="457200" y="849313"/>
            <a:ext cx="8235950"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30200" indent="-342900"/>
            <a:endParaRPr lang="en-US" altLang="zh-CN" dirty="0" smtClean="0"/>
          </a:p>
          <a:p>
            <a:pPr marL="330200" indent="-342900"/>
            <a:r>
              <a:rPr lang="en-US" altLang="zh-CN" dirty="0" smtClean="0"/>
              <a:t>Motivation </a:t>
            </a:r>
          </a:p>
          <a:p>
            <a:pPr marL="330200" indent="-342900"/>
            <a:r>
              <a:rPr lang="en-US" altLang="zh-CN" dirty="0" smtClean="0"/>
              <a:t>Introduction to SIMD for Intel® Architecture</a:t>
            </a:r>
          </a:p>
          <a:p>
            <a:pPr marL="330200" indent="-342900"/>
            <a:r>
              <a:rPr lang="en-US" altLang="zh-CN" dirty="0" smtClean="0"/>
              <a:t>Vectorization</a:t>
            </a:r>
          </a:p>
          <a:p>
            <a:pPr marL="330200" lvl="0" indent="-342900"/>
            <a:r>
              <a:rPr lang="en-US" dirty="0" smtClean="0"/>
              <a:t>Ways to Write Vector Code</a:t>
            </a:r>
          </a:p>
          <a:p>
            <a:pPr lvl="2" fontAlgn="ctr"/>
            <a:r>
              <a:rPr lang="en-US" altLang="zh-CN" sz="2200" dirty="0" smtClean="0">
                <a:solidFill>
                  <a:schemeClr val="bg2"/>
                </a:solidFill>
                <a:cs typeface="ＭＳ Ｐゴシック" charset="-128"/>
              </a:rPr>
              <a:t>Intel® Cilk™ Plus Array Notation</a:t>
            </a:r>
          </a:p>
          <a:p>
            <a:pPr lvl="2" fontAlgn="ctr"/>
            <a:r>
              <a:rPr lang="en-US" sz="2200" dirty="0" err="1" smtClean="0">
                <a:cs typeface="ＭＳ Ｐゴシック" charset="-128"/>
              </a:rPr>
              <a:t>simd</a:t>
            </a:r>
            <a:r>
              <a:rPr lang="en-US" sz="2200" dirty="0" smtClean="0">
                <a:cs typeface="ＭＳ Ｐゴシック" charset="-128"/>
              </a:rPr>
              <a:t> function</a:t>
            </a:r>
          </a:p>
          <a:p>
            <a:pPr lvl="2" fontAlgn="ctr"/>
            <a:r>
              <a:rPr lang="en-US" sz="2200" dirty="0" smtClean="0">
                <a:cs typeface="ＭＳ Ｐゴシック" charset="-128"/>
              </a:rPr>
              <a:t>SIMD Directive</a:t>
            </a:r>
            <a:endParaRPr lang="en-US" altLang="zh-CN" sz="2200" dirty="0" smtClean="0">
              <a:cs typeface="ＭＳ Ｐゴシック" charset="-128"/>
            </a:endParaRPr>
          </a:p>
          <a:p>
            <a:pPr marL="330200" indent="-342900"/>
            <a:r>
              <a:rPr lang="en-US" altLang="zh-CN" dirty="0" smtClean="0"/>
              <a:t>Validating Vectorization Success</a:t>
            </a:r>
          </a:p>
          <a:p>
            <a:pPr marL="330200" indent="-342900"/>
            <a:r>
              <a:rPr lang="en-US" altLang="zh-CN" dirty="0" smtClean="0"/>
              <a:t>Summary</a:t>
            </a:r>
          </a:p>
          <a:p>
            <a:pPr marL="330200" indent="-342900">
              <a:buFontTx/>
              <a:buNone/>
            </a:pPr>
            <a:endParaRPr lang="en-US" altLang="zh-CN" dirty="0" smtClean="0"/>
          </a:p>
        </p:txBody>
      </p:sp>
      <p:sp>
        <p:nvSpPr>
          <p:cNvPr id="4099"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Agenda</a:t>
            </a:r>
            <a:endParaRPr lang="en-US" altLang="zh-CN" sz="2200" dirty="0" smtClean="0"/>
          </a:p>
        </p:txBody>
      </p:sp>
      <p:sp>
        <p:nvSpPr>
          <p:cNvPr id="410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5E9FB3C-F87A-4FD3-A28B-76B5FF7B48F9}" type="datetime1">
              <a:rPr lang="en-US" altLang="zh-CN" sz="1000">
                <a:solidFill>
                  <a:schemeClr val="bg1"/>
                </a:solidFill>
              </a:rPr>
              <a:pPr eaLnBrk="1" hangingPunct="1"/>
              <a:t>9/11/2013</a:t>
            </a:fld>
            <a:endParaRPr lang="en-US" altLang="zh-CN" sz="1000">
              <a:solidFill>
                <a:schemeClr val="bg1"/>
              </a:solidFill>
            </a:endParaRPr>
          </a:p>
        </p:txBody>
      </p:sp>
      <p:sp>
        <p:nvSpPr>
          <p:cNvPr id="410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CBFF5C-A42E-477C-B027-5F569F0B6479}" type="slidenum">
              <a:rPr lang="en-US" altLang="zh-CN" sz="1000">
                <a:solidFill>
                  <a:schemeClr val="bg1"/>
                </a:solidFill>
              </a:rPr>
              <a:pPr eaLnBrk="1" hangingPunct="1"/>
              <a:t>26</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Cilk™ Plus Array Notation</a:t>
            </a:r>
            <a:endParaRPr lang="en-US" i="1" dirty="0"/>
          </a:p>
        </p:txBody>
      </p:sp>
      <p:sp>
        <p:nvSpPr>
          <p:cNvPr id="3" name="Content Placeholder 2"/>
          <p:cNvSpPr>
            <a:spLocks noGrp="1"/>
          </p:cNvSpPr>
          <p:nvPr>
            <p:ph idx="1"/>
          </p:nvPr>
        </p:nvSpPr>
        <p:spPr/>
        <p:txBody>
          <a:bodyPr>
            <a:noAutofit/>
          </a:bodyPr>
          <a:lstStyle/>
          <a:p>
            <a:r>
              <a:rPr lang="en-US" sz="2000" dirty="0" smtClean="0"/>
              <a:t>Example:</a:t>
            </a:r>
          </a:p>
          <a:p>
            <a:endParaRPr lang="en-US" sz="2000" dirty="0"/>
          </a:p>
          <a:p>
            <a:endParaRPr lang="en-US" sz="2000" dirty="0"/>
          </a:p>
          <a:p>
            <a:r>
              <a:rPr lang="en-US" sz="2000" dirty="0"/>
              <a:t>An extension to C/C</a:t>
            </a:r>
            <a:r>
              <a:rPr lang="en-US" sz="2000" dirty="0" smtClean="0"/>
              <a:t>++</a:t>
            </a:r>
          </a:p>
          <a:p>
            <a:endParaRPr lang="en-US" sz="2000" dirty="0"/>
          </a:p>
          <a:p>
            <a:r>
              <a:rPr lang="en-US" sz="2000" dirty="0"/>
              <a:t>Perform operations on sections of arrays in </a:t>
            </a:r>
            <a:r>
              <a:rPr lang="en-US" sz="2000" dirty="0" smtClean="0"/>
              <a:t>parallel</a:t>
            </a:r>
          </a:p>
          <a:p>
            <a:endParaRPr lang="en-US" sz="2000" dirty="0"/>
          </a:p>
          <a:p>
            <a:r>
              <a:rPr lang="en-US" sz="2000" dirty="0"/>
              <a:t>Well suited for code that:</a:t>
            </a:r>
          </a:p>
          <a:p>
            <a:pPr lvl="1"/>
            <a:r>
              <a:rPr lang="en-US" sz="1600" dirty="0" smtClean="0"/>
              <a:t>Performs </a:t>
            </a:r>
            <a:r>
              <a:rPr lang="en-US" sz="1600" dirty="0"/>
              <a:t>per-element operations on arrays, </a:t>
            </a:r>
          </a:p>
          <a:p>
            <a:pPr lvl="1"/>
            <a:r>
              <a:rPr lang="en-US" sz="1600" dirty="0" smtClean="0"/>
              <a:t>Without </a:t>
            </a:r>
            <a:r>
              <a:rPr lang="en-US" sz="1600" dirty="0"/>
              <a:t>an implied order between them</a:t>
            </a:r>
          </a:p>
          <a:p>
            <a:pPr lvl="1"/>
            <a:r>
              <a:rPr lang="en-US" sz="1600" dirty="0" smtClean="0"/>
              <a:t>With </a:t>
            </a:r>
            <a:r>
              <a:rPr lang="en-US" sz="1600" dirty="0"/>
              <a:t>an intent to execute in vector instructions</a:t>
            </a:r>
          </a:p>
          <a:p>
            <a:pPr marL="0" indent="0">
              <a:buNone/>
            </a:pPr>
            <a:endParaRPr lang="en-US" sz="2000" dirty="0" smtClean="0"/>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27</a:t>
            </a:fld>
            <a:endParaRPr lang="en-US"/>
          </a:p>
        </p:txBody>
      </p:sp>
      <p:sp>
        <p:nvSpPr>
          <p:cNvPr id="7" name="TextBox 6"/>
          <p:cNvSpPr txBox="1"/>
          <p:nvPr/>
        </p:nvSpPr>
        <p:spPr>
          <a:xfrm>
            <a:off x="1905000" y="1758365"/>
            <a:ext cx="2987040" cy="375235"/>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600" dirty="0">
                <a:latin typeface="Courier New" pitchFamily="49" charset="0"/>
                <a:ea typeface="ＭＳ Ｐゴシック" pitchFamily="34" charset="-128"/>
                <a:cs typeface="Courier New" pitchFamily="49" charset="0"/>
              </a:rPr>
              <a:t>A[:] = B[:] + C</a:t>
            </a:r>
            <a:r>
              <a:rPr lang="en-US" altLang="zh-CN" sz="1600" dirty="0" smtClean="0">
                <a:latin typeface="Courier New" pitchFamily="49" charset="0"/>
                <a:ea typeface="ＭＳ Ｐゴシック" pitchFamily="34" charset="-128"/>
                <a:cs typeface="Courier New" pitchFamily="49" charset="0"/>
              </a:rPr>
              <a:t>[:];</a:t>
            </a:r>
            <a:endParaRPr lang="en-US" altLang="zh-CN" sz="1600" dirty="0">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78668645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2CBF3"/>
            </a:gs>
            <a:gs pos="100000">
              <a:srgbClr val="4489B6"/>
            </a:gs>
            <a:gs pos="30000">
              <a:schemeClr val="bg1">
                <a:alpha val="58000"/>
              </a:schemeClr>
            </a:gs>
            <a:gs pos="68000">
              <a:schemeClr val="bg1"/>
            </a:gs>
          </a:gsLst>
          <a:lin ang="198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613" y="127578"/>
            <a:ext cx="8029430" cy="630958"/>
          </a:xfrm>
        </p:spPr>
        <p:txBody>
          <a:bodyPr/>
          <a:lstStyle/>
          <a:p>
            <a:r>
              <a:rPr lang="en-US" sz="2400" dirty="0"/>
              <a:t>Intel® Cilk™ Plus Array </a:t>
            </a:r>
            <a:r>
              <a:rPr lang="en-US" sz="2400" dirty="0" smtClean="0"/>
              <a:t>Notation Syntax</a:t>
            </a:r>
            <a:endParaRPr lang="en-US" sz="2400" i="1" dirty="0"/>
          </a:p>
        </p:txBody>
      </p:sp>
      <p:sp>
        <p:nvSpPr>
          <p:cNvPr id="3" name="Content Placeholder 2"/>
          <p:cNvSpPr>
            <a:spLocks noGrp="1"/>
          </p:cNvSpPr>
          <p:nvPr>
            <p:ph idx="1"/>
          </p:nvPr>
        </p:nvSpPr>
        <p:spPr/>
        <p:txBody>
          <a:bodyPr>
            <a:noAutofit/>
          </a:bodyPr>
          <a:lstStyle/>
          <a:p>
            <a:endParaRPr lang="en-US" sz="2000" dirty="0" smtClean="0"/>
          </a:p>
          <a:p>
            <a:endParaRPr lang="en-US" sz="2000" dirty="0"/>
          </a:p>
          <a:p>
            <a:r>
              <a:rPr lang="en-US" sz="2000" dirty="0" smtClean="0"/>
              <a:t>Use </a:t>
            </a:r>
            <a:r>
              <a:rPr lang="en-US" sz="2000" dirty="0"/>
              <a:t>a “:” in array subscripts to </a:t>
            </a:r>
            <a:r>
              <a:rPr lang="en-US" sz="2000" dirty="0" smtClean="0"/>
              <a:t>operate </a:t>
            </a:r>
            <a:r>
              <a:rPr lang="en-US" sz="2000" dirty="0"/>
              <a:t>on multiple </a:t>
            </a:r>
            <a:r>
              <a:rPr lang="en-US" sz="2000" dirty="0" smtClean="0"/>
              <a:t>elements</a:t>
            </a:r>
          </a:p>
          <a:p>
            <a:r>
              <a:rPr lang="en-US" sz="2000" dirty="0" smtClean="0"/>
              <a:t>Array notation returns a subset of the referenced array</a:t>
            </a:r>
          </a:p>
          <a:p>
            <a:r>
              <a:rPr lang="en-US" sz="2000" dirty="0" smtClean="0"/>
              <a:t>“length” specifies number of elements of subset</a:t>
            </a:r>
          </a:p>
          <a:p>
            <a:r>
              <a:rPr lang="en-US" sz="2000" dirty="0" smtClean="0"/>
              <a:t>“</a:t>
            </a:r>
            <a:r>
              <a:rPr lang="en-US" sz="2000" dirty="0"/>
              <a:t>stride”: distance between elements for subset</a:t>
            </a:r>
          </a:p>
          <a:p>
            <a:r>
              <a:rPr lang="en-US" sz="2000" dirty="0" smtClean="0"/>
              <a:t>“length” and “stride” are optional (all &amp; stride 1 are default)</a:t>
            </a:r>
          </a:p>
          <a:p>
            <a:pPr>
              <a:buNone/>
            </a:pPr>
            <a:endParaRPr lang="en-US" sz="2000" dirty="0"/>
          </a:p>
          <a:p>
            <a:endParaRPr lang="en-US" sz="2000" dirty="0" smtClean="0"/>
          </a:p>
          <a:p>
            <a:endParaRPr lang="en-US" sz="2000" dirty="0"/>
          </a:p>
          <a:p>
            <a:endParaRPr lang="en-US" sz="2000" dirty="0"/>
          </a:p>
        </p:txBody>
      </p:sp>
      <p:sp>
        <p:nvSpPr>
          <p:cNvPr id="5" name="Slide Number Placeholder 4"/>
          <p:cNvSpPr>
            <a:spLocks noGrp="1"/>
          </p:cNvSpPr>
          <p:nvPr>
            <p:ph type="sldNum" sz="quarter" idx="11"/>
          </p:nvPr>
        </p:nvSpPr>
        <p:spPr>
          <a:xfrm>
            <a:off x="8505825" y="6492875"/>
            <a:ext cx="501650" cy="365125"/>
          </a:xfrm>
          <a:prstGeom prst="rect">
            <a:avLst/>
          </a:prstGeom>
        </p:spPr>
        <p:txBody>
          <a:bodyPr/>
          <a:lstStyle/>
          <a:p>
            <a:fld id="{B6F15528-21DE-4FAA-801E-634DDDAF4B2B}" type="slidenum">
              <a:rPr lang="en-US" smtClean="0"/>
              <a:pPr/>
              <a:t>28</a:t>
            </a:fld>
            <a:endParaRPr lang="en-US"/>
          </a:p>
        </p:txBody>
      </p:sp>
      <p:sp>
        <p:nvSpPr>
          <p:cNvPr id="8" name="TextBox 7"/>
          <p:cNvSpPr txBox="1"/>
          <p:nvPr/>
        </p:nvSpPr>
        <p:spPr>
          <a:xfrm>
            <a:off x="1464129" y="758536"/>
            <a:ext cx="5257800" cy="830997"/>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600" dirty="0">
                <a:latin typeface="Courier New" pitchFamily="49" charset="0"/>
                <a:ea typeface="ＭＳ Ｐゴシック" pitchFamily="34" charset="-128"/>
                <a:cs typeface="Courier New" pitchFamily="49" charset="0"/>
              </a:rPr>
              <a:t>A[:]  // all of array A</a:t>
            </a:r>
          </a:p>
          <a:p>
            <a:pPr marL="742950" lvl="1" indent="-285750" algn="l"/>
            <a:r>
              <a:rPr lang="en-US" altLang="zh-CN" sz="1600" dirty="0">
                <a:latin typeface="Courier New" pitchFamily="49" charset="0"/>
                <a:ea typeface="ＭＳ Ｐゴシック" pitchFamily="34" charset="-128"/>
                <a:cs typeface="Courier New" pitchFamily="49" charset="0"/>
              </a:rPr>
              <a:t>A[</a:t>
            </a:r>
            <a:r>
              <a:rPr lang="en-US" altLang="zh-CN" sz="1600" dirty="0" err="1">
                <a:latin typeface="Courier New" pitchFamily="49" charset="0"/>
                <a:ea typeface="ＭＳ Ｐゴシック" pitchFamily="34" charset="-128"/>
                <a:cs typeface="Courier New" pitchFamily="49" charset="0"/>
              </a:rPr>
              <a:t>start_index</a:t>
            </a:r>
            <a:r>
              <a:rPr lang="en-US" altLang="zh-CN" sz="1600" dirty="0">
                <a:latin typeface="Courier New" pitchFamily="49" charset="0"/>
                <a:ea typeface="ＭＳ Ｐゴシック" pitchFamily="34" charset="-128"/>
                <a:cs typeface="Courier New" pitchFamily="49" charset="0"/>
              </a:rPr>
              <a:t> : length] </a:t>
            </a:r>
          </a:p>
          <a:p>
            <a:pPr marL="742950" lvl="1" indent="-285750" algn="l"/>
            <a:r>
              <a:rPr lang="en-US" altLang="zh-CN" sz="1600" dirty="0">
                <a:latin typeface="Courier New" pitchFamily="49" charset="0"/>
                <a:ea typeface="ＭＳ Ｐゴシック" pitchFamily="34" charset="-128"/>
                <a:cs typeface="Courier New" pitchFamily="49" charset="0"/>
              </a:rPr>
              <a:t>A[</a:t>
            </a:r>
            <a:r>
              <a:rPr lang="en-US" altLang="zh-CN" sz="1600" dirty="0" err="1">
                <a:latin typeface="Courier New" pitchFamily="49" charset="0"/>
                <a:ea typeface="ＭＳ Ｐゴシック" pitchFamily="34" charset="-128"/>
                <a:cs typeface="Courier New" pitchFamily="49" charset="0"/>
              </a:rPr>
              <a:t>start_index</a:t>
            </a:r>
            <a:r>
              <a:rPr lang="en-US" altLang="zh-CN" sz="1600" dirty="0">
                <a:latin typeface="Courier New" pitchFamily="49" charset="0"/>
                <a:ea typeface="ＭＳ Ｐゴシック" pitchFamily="34" charset="-128"/>
                <a:cs typeface="Courier New" pitchFamily="49" charset="0"/>
              </a:rPr>
              <a:t> : length : stride]</a:t>
            </a:r>
          </a:p>
        </p:txBody>
      </p:sp>
      <p:grpSp>
        <p:nvGrpSpPr>
          <p:cNvPr id="11" name="Group 10"/>
          <p:cNvGrpSpPr/>
          <p:nvPr/>
        </p:nvGrpSpPr>
        <p:grpSpPr>
          <a:xfrm>
            <a:off x="1464129" y="3659365"/>
            <a:ext cx="5829300" cy="2429708"/>
            <a:chOff x="1657350" y="3429000"/>
            <a:chExt cx="5829300" cy="2429708"/>
          </a:xfrm>
        </p:grpSpPr>
        <p:graphicFrame>
          <p:nvGraphicFramePr>
            <p:cNvPr id="7" name="Diagram 6"/>
            <p:cNvGraphicFramePr/>
            <p:nvPr>
              <p:extLst>
                <p:ext uri="{D42A27DB-BD31-4B8C-83A1-F6EECF244321}">
                  <p14:modId xmlns:p14="http://schemas.microsoft.com/office/powerpoint/2010/main" val="4150475655"/>
                </p:ext>
              </p:extLst>
            </p:nvPr>
          </p:nvGraphicFramePr>
          <p:xfrm>
            <a:off x="1752600" y="3429000"/>
            <a:ext cx="5638800" cy="2209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 Box 25"/>
            <p:cNvSpPr txBox="1">
              <a:spLocks noChangeArrowheads="1"/>
            </p:cNvSpPr>
            <p:nvPr/>
          </p:nvSpPr>
          <p:spPr bwMode="auto">
            <a:xfrm>
              <a:off x="1657350" y="5520154"/>
              <a:ext cx="5829300" cy="338554"/>
            </a:xfrm>
            <a:prstGeom prst="rect">
              <a:avLst/>
            </a:prstGeom>
            <a:noFill/>
            <a:ln w="9525">
              <a:noFill/>
              <a:miter lim="800000"/>
              <a:headEnd/>
              <a:tailEnd/>
            </a:ln>
            <a:effectLst/>
          </p:spPr>
          <p:txBody>
            <a:bodyPr wrap="square">
              <a:spAutoFit/>
            </a:bodyPr>
            <a:lstStyle/>
            <a:p>
              <a:r>
                <a:rPr lang="en-US" sz="1600" b="1" dirty="0"/>
                <a:t>Explicit Data Parallelism Based on C/C++ Arrays</a:t>
              </a:r>
            </a:p>
          </p:txBody>
        </p:sp>
      </p:grpSp>
    </p:spTree>
    <p:extLst>
      <p:ext uri="{BB962C8B-B14F-4D97-AF65-F5344CB8AC3E}">
        <p14:creationId xmlns:p14="http://schemas.microsoft.com/office/powerpoint/2010/main" val="3470582354"/>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a:t>
            </a:r>
            <a:r>
              <a:rPr lang="en-US" dirty="0"/>
              <a:t>® Cilk™ Plus Array Notation </a:t>
            </a:r>
            <a:r>
              <a:rPr lang="en-US" dirty="0" smtClean="0"/>
              <a:t>Example</a:t>
            </a:r>
            <a:endParaRPr lang="en-US" i="1" dirty="0"/>
          </a:p>
        </p:txBody>
      </p:sp>
      <p:sp>
        <p:nvSpPr>
          <p:cNvPr id="3" name="Content Placeholder 2"/>
          <p:cNvSpPr>
            <a:spLocks noGrp="1"/>
          </p:cNvSpPr>
          <p:nvPr>
            <p:ph idx="1"/>
          </p:nvPr>
        </p:nvSpPr>
        <p:spPr/>
        <p:txBody>
          <a:bodyPr>
            <a:noAutofit/>
          </a:bodyPr>
          <a:lstStyle/>
          <a:p>
            <a:pPr marL="0" indent="0">
              <a:buNone/>
            </a:pPr>
            <a:r>
              <a:rPr lang="en-US" sz="2000" dirty="0" smtClean="0"/>
              <a:t>Accessing an entire array:</a:t>
            </a:r>
          </a:p>
          <a:p>
            <a:pPr marL="0" indent="0">
              <a:buNone/>
            </a:pPr>
            <a:r>
              <a:rPr lang="en-US" sz="2000" dirty="0" smtClean="0"/>
              <a:t> </a:t>
            </a:r>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29</a:t>
            </a:fld>
            <a:endParaRPr lang="en-US"/>
          </a:p>
        </p:txBody>
      </p:sp>
      <p:sp>
        <p:nvSpPr>
          <p:cNvPr id="7" name="TextBox 6"/>
          <p:cNvSpPr txBox="1"/>
          <p:nvPr/>
        </p:nvSpPr>
        <p:spPr>
          <a:xfrm>
            <a:off x="1752600" y="2057400"/>
            <a:ext cx="5257800" cy="156966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600" dirty="0" smtClean="0">
                <a:latin typeface="Courier New" pitchFamily="49" charset="0"/>
                <a:ea typeface="ＭＳ Ｐゴシック" pitchFamily="34" charset="-128"/>
                <a:cs typeface="Courier New" pitchFamily="49" charset="0"/>
              </a:rPr>
              <a:t>float a[10], *b;</a:t>
            </a:r>
          </a:p>
          <a:p>
            <a:pPr marL="742950" lvl="1" indent="-285750" algn="l"/>
            <a:r>
              <a:rPr lang="en-US" altLang="zh-CN" sz="1600" dirty="0" smtClean="0">
                <a:latin typeface="Courier New" pitchFamily="49" charset="0"/>
                <a:ea typeface="ＭＳ Ｐゴシック" pitchFamily="34" charset="-128"/>
                <a:cs typeface="Courier New" pitchFamily="49" charset="0"/>
              </a:rPr>
              <a:t>…</a:t>
            </a:r>
          </a:p>
          <a:p>
            <a:pPr marL="742950" lvl="1" indent="-285750" algn="l"/>
            <a:r>
              <a:rPr lang="en-US" altLang="zh-CN" sz="1600" dirty="0" smtClean="0">
                <a:latin typeface="Courier New" pitchFamily="49" charset="0"/>
                <a:ea typeface="ＭＳ Ｐゴシック" pitchFamily="34" charset="-128"/>
                <a:cs typeface="Courier New" pitchFamily="49" charset="0"/>
              </a:rPr>
              <a:t>// allocate *b</a:t>
            </a:r>
          </a:p>
          <a:p>
            <a:pPr marL="742950" lvl="1" indent="-285750" algn="l"/>
            <a:r>
              <a:rPr lang="en-US" altLang="zh-CN" sz="1600" dirty="0" smtClean="0">
                <a:latin typeface="Courier New" pitchFamily="49" charset="0"/>
                <a:ea typeface="ＭＳ Ｐゴシック" pitchFamily="34" charset="-128"/>
                <a:cs typeface="Courier New" pitchFamily="49" charset="0"/>
              </a:rPr>
              <a:t>…</a:t>
            </a:r>
          </a:p>
          <a:p>
            <a:pPr marL="742950" lvl="1" indent="-285750" algn="l"/>
            <a:r>
              <a:rPr lang="en-US" altLang="zh-CN" sz="1600" dirty="0" smtClean="0">
                <a:latin typeface="Courier New" pitchFamily="49" charset="0"/>
                <a:ea typeface="ＭＳ Ｐゴシック" pitchFamily="34" charset="-128"/>
                <a:cs typeface="Courier New" pitchFamily="49" charset="0"/>
              </a:rPr>
              <a:t>b[0:10] = a[:];</a:t>
            </a:r>
          </a:p>
          <a:p>
            <a:pPr marL="742950" lvl="1" indent="-285750" algn="l"/>
            <a:r>
              <a:rPr lang="en-US" altLang="zh-CN" sz="1600" dirty="0" smtClean="0">
                <a:latin typeface="Courier New" pitchFamily="49" charset="0"/>
                <a:ea typeface="ＭＳ Ｐゴシック" pitchFamily="34" charset="-128"/>
                <a:cs typeface="Courier New" pitchFamily="49" charset="0"/>
              </a:rPr>
              <a:t>…</a:t>
            </a:r>
            <a:endParaRPr lang="en-US" altLang="zh-CN" sz="1600" dirty="0">
              <a:latin typeface="Courier New" pitchFamily="49" charset="0"/>
              <a:ea typeface="ＭＳ Ｐゴシック" pitchFamily="34" charset="-128"/>
              <a:cs typeface="Courier New" pitchFamily="49" charset="0"/>
            </a:endParaRPr>
          </a:p>
        </p:txBody>
      </p:sp>
      <p:graphicFrame>
        <p:nvGraphicFramePr>
          <p:cNvPr id="9" name="Group 4"/>
          <p:cNvGraphicFramePr>
            <a:graphicFrameLocks/>
          </p:cNvGraphicFramePr>
          <p:nvPr>
            <p:extLst>
              <p:ext uri="{D42A27DB-BD31-4B8C-83A1-F6EECF244321}">
                <p14:modId xmlns:p14="http://schemas.microsoft.com/office/powerpoint/2010/main" val="3386135464"/>
              </p:ext>
            </p:extLst>
          </p:nvPr>
        </p:nvGraphicFramePr>
        <p:xfrm>
          <a:off x="1798639" y="4355599"/>
          <a:ext cx="5546722" cy="396240"/>
        </p:xfrm>
        <a:graphic>
          <a:graphicData uri="http://schemas.openxmlformats.org/drawingml/2006/table">
            <a:tbl>
              <a:tblPr>
                <a:tableStyleId>{284E427A-3D55-4303-BF80-6455036E1DE7}</a:tableStyleId>
              </a:tblPr>
              <a:tblGrid>
                <a:gridCol w="553705"/>
                <a:gridCol w="556123"/>
                <a:gridCol w="553705"/>
                <a:gridCol w="556123"/>
                <a:gridCol w="553705"/>
                <a:gridCol w="553705"/>
                <a:gridCol w="556123"/>
                <a:gridCol w="553705"/>
                <a:gridCol w="556123"/>
                <a:gridCol w="553705"/>
              </a:tblGrid>
              <a:tr h="38099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0</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1</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2</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3</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4</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5</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6</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7</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8</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9</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r>
            </a:tbl>
          </a:graphicData>
        </a:graphic>
      </p:graphicFrame>
      <p:sp>
        <p:nvSpPr>
          <p:cNvPr id="10" name="Rectangle 9"/>
          <p:cNvSpPr/>
          <p:nvPr/>
        </p:nvSpPr>
        <p:spPr>
          <a:xfrm>
            <a:off x="1241928" y="4355599"/>
            <a:ext cx="460382" cy="369332"/>
          </a:xfrm>
          <a:prstGeom prst="rect">
            <a:avLst/>
          </a:prstGeom>
        </p:spPr>
        <p:txBody>
          <a:bodyPr wrap="none">
            <a:spAutoFit/>
          </a:bodyPr>
          <a:lstStyle/>
          <a:p>
            <a:r>
              <a:rPr lang="en-US" b="1" dirty="0" smtClean="0">
                <a:latin typeface="Courier New" pitchFamily="49" charset="0"/>
                <a:cs typeface="Courier New" pitchFamily="49" charset="0"/>
              </a:rPr>
              <a:t>a:</a:t>
            </a:r>
            <a:endParaRPr lang="de-DE" dirty="0"/>
          </a:p>
        </p:txBody>
      </p:sp>
      <p:graphicFrame>
        <p:nvGraphicFramePr>
          <p:cNvPr id="11" name="Group 4"/>
          <p:cNvGraphicFramePr>
            <a:graphicFrameLocks/>
          </p:cNvGraphicFramePr>
          <p:nvPr>
            <p:extLst>
              <p:ext uri="{D42A27DB-BD31-4B8C-83A1-F6EECF244321}">
                <p14:modId xmlns:p14="http://schemas.microsoft.com/office/powerpoint/2010/main" val="3461867727"/>
              </p:ext>
            </p:extLst>
          </p:nvPr>
        </p:nvGraphicFramePr>
        <p:xfrm>
          <a:off x="1798639" y="5410200"/>
          <a:ext cx="5546722" cy="396240"/>
        </p:xfrm>
        <a:graphic>
          <a:graphicData uri="http://schemas.openxmlformats.org/drawingml/2006/table">
            <a:tbl>
              <a:tblPr>
                <a:tableStyleId>{284E427A-3D55-4303-BF80-6455036E1DE7}</a:tableStyleId>
              </a:tblPr>
              <a:tblGrid>
                <a:gridCol w="553705"/>
                <a:gridCol w="556123"/>
                <a:gridCol w="553705"/>
                <a:gridCol w="556123"/>
                <a:gridCol w="553705"/>
                <a:gridCol w="553705"/>
                <a:gridCol w="556123"/>
                <a:gridCol w="553705"/>
                <a:gridCol w="556123"/>
                <a:gridCol w="553705"/>
              </a:tblGrid>
              <a:tr h="38099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0</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1</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2</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3</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4</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5</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6</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7</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8</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9</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r>
            </a:tbl>
          </a:graphicData>
        </a:graphic>
      </p:graphicFrame>
      <p:sp>
        <p:nvSpPr>
          <p:cNvPr id="12" name="Rectangle 11"/>
          <p:cNvSpPr/>
          <p:nvPr/>
        </p:nvSpPr>
        <p:spPr>
          <a:xfrm>
            <a:off x="1241928" y="5410200"/>
            <a:ext cx="460382" cy="369332"/>
          </a:xfrm>
          <a:prstGeom prst="rect">
            <a:avLst/>
          </a:prstGeom>
        </p:spPr>
        <p:txBody>
          <a:bodyPr wrap="none">
            <a:spAutoFit/>
          </a:bodyPr>
          <a:lstStyle/>
          <a:p>
            <a:r>
              <a:rPr lang="en-US" b="1" dirty="0" smtClean="0">
                <a:latin typeface="Courier New" pitchFamily="49" charset="0"/>
                <a:cs typeface="Courier New" pitchFamily="49" charset="0"/>
              </a:rPr>
              <a:t>b:</a:t>
            </a:r>
            <a:endParaRPr lang="de-DE" dirty="0"/>
          </a:p>
        </p:txBody>
      </p:sp>
      <p:sp>
        <p:nvSpPr>
          <p:cNvPr id="13" name="Up Arrow 12"/>
          <p:cNvSpPr/>
          <p:nvPr/>
        </p:nvSpPr>
        <p:spPr bwMode="auto">
          <a:xfrm rot="10800000">
            <a:off x="4199731" y="4961120"/>
            <a:ext cx="744538" cy="236189"/>
          </a:xfrm>
          <a:prstGeom prst="up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eaLnBrk="0" hangingPunct="0">
              <a:lnSpc>
                <a:spcPct val="80000"/>
              </a:lnSpc>
              <a:spcBef>
                <a:spcPct val="50000"/>
              </a:spcBef>
            </a:pPr>
            <a:endParaRPr lang="de-DE" sz="1000">
              <a:solidFill>
                <a:schemeClr val="tx1"/>
              </a:solidFill>
              <a:cs typeface="Arial" charset="0"/>
            </a:endParaRPr>
          </a:p>
        </p:txBody>
      </p:sp>
    </p:spTree>
    <p:extLst>
      <p:ext uri="{BB962C8B-B14F-4D97-AF65-F5344CB8AC3E}">
        <p14:creationId xmlns:p14="http://schemas.microsoft.com/office/powerpoint/2010/main" val="6427062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475" y="419100"/>
            <a:ext cx="7372350" cy="1212850"/>
          </a:xfrm>
        </p:spPr>
        <p:txBody>
          <a:bodyPr/>
          <a:lstStyle/>
          <a:p>
            <a:pPr algn="ctr"/>
            <a:r>
              <a:rPr lang="en-US" dirty="0" smtClean="0"/>
              <a:t>Target Audience</a:t>
            </a:r>
            <a:endParaRPr lang="en-US" dirty="0"/>
          </a:p>
        </p:txBody>
      </p:sp>
      <p:sp>
        <p:nvSpPr>
          <p:cNvPr id="3" name="Content Placeholder 2"/>
          <p:cNvSpPr>
            <a:spLocks noGrp="1"/>
          </p:cNvSpPr>
          <p:nvPr>
            <p:ph sz="quarter" idx="13"/>
          </p:nvPr>
        </p:nvSpPr>
        <p:spPr>
          <a:xfrm>
            <a:off x="1104900" y="1460500"/>
            <a:ext cx="6870700" cy="4064000"/>
          </a:xfrm>
        </p:spPr>
        <p:txBody>
          <a:bodyPr/>
          <a:lstStyle/>
          <a:p>
            <a:r>
              <a:rPr lang="en-US" dirty="0" smtClean="0"/>
              <a:t>Primary focus is on explicit vector programming</a:t>
            </a:r>
          </a:p>
          <a:p>
            <a:endParaRPr lang="en-US" dirty="0" smtClean="0"/>
          </a:p>
          <a:p>
            <a:r>
              <a:rPr lang="en-US" dirty="0" smtClean="0"/>
              <a:t>Applications Engineers, C/C++ programmers:</a:t>
            </a:r>
          </a:p>
          <a:p>
            <a:pPr lvl="1"/>
            <a:r>
              <a:rPr lang="en-US" dirty="0" smtClean="0"/>
              <a:t>SIMD-enabled Functions (formerly called Elemental functions)	</a:t>
            </a:r>
          </a:p>
          <a:p>
            <a:pPr lvl="1"/>
            <a:r>
              <a:rPr lang="en-US" dirty="0" smtClean="0"/>
              <a:t>Pragma SIMD</a:t>
            </a:r>
          </a:p>
          <a:p>
            <a:pPr lvl="1"/>
            <a:r>
              <a:rPr lang="en-US" dirty="0" smtClean="0"/>
              <a:t>Array Notation</a:t>
            </a:r>
          </a:p>
          <a:p>
            <a:pPr lvl="1"/>
            <a:endParaRPr lang="en-US" dirty="0" smtClean="0"/>
          </a:p>
          <a:p>
            <a:r>
              <a:rPr lang="en-US" dirty="0" smtClean="0"/>
              <a:t>Language implementation interleaved by topic</a:t>
            </a:r>
          </a:p>
          <a:p>
            <a:endParaRPr lang="en-US" dirty="0"/>
          </a:p>
        </p:txBody>
      </p:sp>
      <p:sp>
        <p:nvSpPr>
          <p:cNvPr id="4" name="Date Placeholder 3"/>
          <p:cNvSpPr>
            <a:spLocks noGrp="1"/>
          </p:cNvSpPr>
          <p:nvPr>
            <p:ph type="dt" sz="half" idx="14"/>
          </p:nvPr>
        </p:nvSpPr>
        <p:spPr/>
        <p:txBody>
          <a:bodyPr/>
          <a:lstStyle/>
          <a:p>
            <a:fld id="{071F43C5-1CDA-44D3-9621-5AC2205B4EC9}" type="datetime1">
              <a:rPr lang="en-US" altLang="zh-CN" smtClean="0"/>
              <a:pPr/>
              <a:t>9/11/2013</a:t>
            </a:fld>
            <a:endParaRPr lang="en-US" altLang="zh-CN"/>
          </a:p>
        </p:txBody>
      </p:sp>
      <p:sp>
        <p:nvSpPr>
          <p:cNvPr id="5" name="Slide Number Placeholder 4"/>
          <p:cNvSpPr>
            <a:spLocks noGrp="1"/>
          </p:cNvSpPr>
          <p:nvPr>
            <p:ph type="sldNum" sz="quarter" idx="15"/>
          </p:nvPr>
        </p:nvSpPr>
        <p:spPr/>
        <p:txBody>
          <a:bodyPr/>
          <a:lstStyle/>
          <a:p>
            <a:fld id="{DD444457-087B-438B-AA62-2E91BC9D7B23}" type="slidenum">
              <a:rPr lang="en-US" altLang="zh-CN" smtClean="0"/>
              <a:pPr/>
              <a:t>3</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a:t>
            </a:r>
            <a:r>
              <a:rPr lang="en-US" dirty="0"/>
              <a:t>® Cilk™ Plus Array Notation </a:t>
            </a:r>
            <a:r>
              <a:rPr lang="en-US" dirty="0" smtClean="0"/>
              <a:t>Example cont’d</a:t>
            </a:r>
            <a:endParaRPr lang="en-US" i="1" dirty="0"/>
          </a:p>
        </p:txBody>
      </p:sp>
      <p:sp>
        <p:nvSpPr>
          <p:cNvPr id="3" name="Content Placeholder 2"/>
          <p:cNvSpPr>
            <a:spLocks noGrp="1"/>
          </p:cNvSpPr>
          <p:nvPr>
            <p:ph idx="1"/>
          </p:nvPr>
        </p:nvSpPr>
        <p:spPr/>
        <p:txBody>
          <a:bodyPr>
            <a:noAutofit/>
          </a:bodyPr>
          <a:lstStyle/>
          <a:p>
            <a:pPr marL="0" indent="0">
              <a:buNone/>
            </a:pPr>
            <a:r>
              <a:rPr lang="en-US" sz="2000" dirty="0" smtClean="0"/>
              <a:t>Accessing a section of an array:</a:t>
            </a:r>
          </a:p>
          <a:p>
            <a:pPr marL="0" indent="0">
              <a:buNone/>
            </a:pPr>
            <a:r>
              <a:rPr lang="en-US" sz="2000" dirty="0" smtClean="0"/>
              <a:t> </a:t>
            </a:r>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30</a:t>
            </a:fld>
            <a:endParaRPr lang="en-US"/>
          </a:p>
        </p:txBody>
      </p:sp>
      <p:sp>
        <p:nvSpPr>
          <p:cNvPr id="7" name="TextBox 6"/>
          <p:cNvSpPr txBox="1"/>
          <p:nvPr/>
        </p:nvSpPr>
        <p:spPr>
          <a:xfrm>
            <a:off x="1749327" y="2057400"/>
            <a:ext cx="5257800" cy="156966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600" dirty="0" smtClean="0">
                <a:latin typeface="Courier New" pitchFamily="49" charset="0"/>
                <a:ea typeface="ＭＳ Ｐゴシック" pitchFamily="34" charset="-128"/>
                <a:cs typeface="Courier New" pitchFamily="49" charset="0"/>
              </a:rPr>
              <a:t>float a[10], *b;</a:t>
            </a:r>
          </a:p>
          <a:p>
            <a:pPr marL="742950" lvl="1" indent="-285750" algn="l"/>
            <a:r>
              <a:rPr lang="en-US" altLang="zh-CN" sz="1600" dirty="0" smtClean="0">
                <a:latin typeface="Courier New" pitchFamily="49" charset="0"/>
                <a:ea typeface="ＭＳ Ｐゴシック" pitchFamily="34" charset="-128"/>
                <a:cs typeface="Courier New" pitchFamily="49" charset="0"/>
              </a:rPr>
              <a:t>…</a:t>
            </a:r>
          </a:p>
          <a:p>
            <a:pPr marL="742950" lvl="1" indent="-285750" algn="l"/>
            <a:r>
              <a:rPr lang="en-US" altLang="zh-CN" sz="1600" dirty="0" smtClean="0">
                <a:latin typeface="Courier New" pitchFamily="49" charset="0"/>
                <a:ea typeface="ＭＳ Ｐゴシック" pitchFamily="34" charset="-128"/>
                <a:cs typeface="Courier New" pitchFamily="49" charset="0"/>
              </a:rPr>
              <a:t>// allocate *b</a:t>
            </a:r>
          </a:p>
          <a:p>
            <a:pPr marL="742950" lvl="1" indent="-285750" algn="l"/>
            <a:r>
              <a:rPr lang="en-US" altLang="zh-CN" sz="1600" dirty="0" smtClean="0">
                <a:latin typeface="Courier New" pitchFamily="49" charset="0"/>
                <a:ea typeface="ＭＳ Ｐゴシック" pitchFamily="34" charset="-128"/>
                <a:cs typeface="Courier New" pitchFamily="49" charset="0"/>
              </a:rPr>
              <a:t>…</a:t>
            </a:r>
          </a:p>
          <a:p>
            <a:pPr marL="742950" lvl="1" indent="-285750" algn="l"/>
            <a:r>
              <a:rPr lang="en-US" altLang="zh-CN" sz="1600" dirty="0" smtClean="0">
                <a:latin typeface="Courier New" pitchFamily="49" charset="0"/>
                <a:ea typeface="ＭＳ Ｐゴシック" pitchFamily="34" charset="-128"/>
                <a:cs typeface="Courier New" pitchFamily="49" charset="0"/>
              </a:rPr>
              <a:t>b[0:6] = a[2:6];</a:t>
            </a:r>
          </a:p>
          <a:p>
            <a:pPr marL="742950" lvl="1" indent="-285750" algn="l"/>
            <a:r>
              <a:rPr lang="en-US" altLang="zh-CN" sz="1600" dirty="0" smtClean="0">
                <a:latin typeface="Courier New" pitchFamily="49" charset="0"/>
                <a:ea typeface="ＭＳ Ｐゴシック" pitchFamily="34" charset="-128"/>
                <a:cs typeface="Courier New" pitchFamily="49" charset="0"/>
              </a:rPr>
              <a:t>…</a:t>
            </a:r>
          </a:p>
        </p:txBody>
      </p:sp>
      <p:graphicFrame>
        <p:nvGraphicFramePr>
          <p:cNvPr id="11" name="Group 4"/>
          <p:cNvGraphicFramePr>
            <a:graphicFrameLocks/>
          </p:cNvGraphicFramePr>
          <p:nvPr>
            <p:extLst>
              <p:ext uri="{D42A27DB-BD31-4B8C-83A1-F6EECF244321}">
                <p14:modId xmlns:p14="http://schemas.microsoft.com/office/powerpoint/2010/main" val="3923054829"/>
              </p:ext>
            </p:extLst>
          </p:nvPr>
        </p:nvGraphicFramePr>
        <p:xfrm>
          <a:off x="1798639" y="4355599"/>
          <a:ext cx="5546722" cy="396240"/>
        </p:xfrm>
        <a:graphic>
          <a:graphicData uri="http://schemas.openxmlformats.org/drawingml/2006/table">
            <a:tbl>
              <a:tblPr>
                <a:tableStyleId>{284E427A-3D55-4303-BF80-6455036E1DE7}</a:tableStyleId>
              </a:tblPr>
              <a:tblGrid>
                <a:gridCol w="553705"/>
                <a:gridCol w="556123"/>
                <a:gridCol w="553705"/>
                <a:gridCol w="556123"/>
                <a:gridCol w="553705"/>
                <a:gridCol w="553705"/>
                <a:gridCol w="556123"/>
                <a:gridCol w="553705"/>
                <a:gridCol w="556123"/>
                <a:gridCol w="553705"/>
              </a:tblGrid>
              <a:tr h="38099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0</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solidFill>
                      <a:schemeClr val="bg1">
                        <a:lumMod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1</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solidFill>
                      <a:schemeClr val="bg1">
                        <a:lumMod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2</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3</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4</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5</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6</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7</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8</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solidFill>
                      <a:schemeClr val="bg1">
                        <a:lumMod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9</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solidFill>
                      <a:schemeClr val="bg1">
                        <a:lumMod val="50000"/>
                      </a:schemeClr>
                    </a:solidFill>
                  </a:tcPr>
                </a:tc>
              </a:tr>
            </a:tbl>
          </a:graphicData>
        </a:graphic>
      </p:graphicFrame>
      <p:sp>
        <p:nvSpPr>
          <p:cNvPr id="12" name="Rectangle 11"/>
          <p:cNvSpPr/>
          <p:nvPr/>
        </p:nvSpPr>
        <p:spPr>
          <a:xfrm>
            <a:off x="1241928" y="4355599"/>
            <a:ext cx="460382" cy="369332"/>
          </a:xfrm>
          <a:prstGeom prst="rect">
            <a:avLst/>
          </a:prstGeom>
        </p:spPr>
        <p:txBody>
          <a:bodyPr wrap="none">
            <a:spAutoFit/>
          </a:bodyPr>
          <a:lstStyle/>
          <a:p>
            <a:r>
              <a:rPr lang="en-US" b="1" dirty="0" smtClean="0">
                <a:latin typeface="Courier New" pitchFamily="49" charset="0"/>
                <a:cs typeface="Courier New" pitchFamily="49" charset="0"/>
              </a:rPr>
              <a:t>a:</a:t>
            </a:r>
            <a:endParaRPr lang="de-DE" dirty="0"/>
          </a:p>
        </p:txBody>
      </p:sp>
      <p:graphicFrame>
        <p:nvGraphicFramePr>
          <p:cNvPr id="13" name="Group 4"/>
          <p:cNvGraphicFramePr>
            <a:graphicFrameLocks/>
          </p:cNvGraphicFramePr>
          <p:nvPr>
            <p:extLst>
              <p:ext uri="{D42A27DB-BD31-4B8C-83A1-F6EECF244321}">
                <p14:modId xmlns:p14="http://schemas.microsoft.com/office/powerpoint/2010/main" val="526631472"/>
              </p:ext>
            </p:extLst>
          </p:nvPr>
        </p:nvGraphicFramePr>
        <p:xfrm>
          <a:off x="2908467" y="5410200"/>
          <a:ext cx="3327066" cy="396240"/>
        </p:xfrm>
        <a:graphic>
          <a:graphicData uri="http://schemas.openxmlformats.org/drawingml/2006/table">
            <a:tbl>
              <a:tblPr>
                <a:tableStyleId>{284E427A-3D55-4303-BF80-6455036E1DE7}</a:tableStyleId>
              </a:tblPr>
              <a:tblGrid>
                <a:gridCol w="553705"/>
                <a:gridCol w="556123"/>
                <a:gridCol w="553705"/>
                <a:gridCol w="556123"/>
                <a:gridCol w="553705"/>
                <a:gridCol w="553705"/>
              </a:tblGrid>
              <a:tr h="38099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2</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3</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4</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5</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6</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7</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r>
            </a:tbl>
          </a:graphicData>
        </a:graphic>
      </p:graphicFrame>
      <p:sp>
        <p:nvSpPr>
          <p:cNvPr id="14" name="Rectangle 13"/>
          <p:cNvSpPr/>
          <p:nvPr/>
        </p:nvSpPr>
        <p:spPr>
          <a:xfrm>
            <a:off x="2351756" y="5410200"/>
            <a:ext cx="460382" cy="369332"/>
          </a:xfrm>
          <a:prstGeom prst="rect">
            <a:avLst/>
          </a:prstGeom>
        </p:spPr>
        <p:txBody>
          <a:bodyPr wrap="none">
            <a:spAutoFit/>
          </a:bodyPr>
          <a:lstStyle/>
          <a:p>
            <a:r>
              <a:rPr lang="en-US" b="1" dirty="0" smtClean="0">
                <a:latin typeface="Courier New" pitchFamily="49" charset="0"/>
                <a:cs typeface="Courier New" pitchFamily="49" charset="0"/>
              </a:rPr>
              <a:t>b:</a:t>
            </a:r>
            <a:endParaRPr lang="de-DE" dirty="0"/>
          </a:p>
        </p:txBody>
      </p:sp>
      <p:sp>
        <p:nvSpPr>
          <p:cNvPr id="15" name="Up Arrow 14"/>
          <p:cNvSpPr/>
          <p:nvPr/>
        </p:nvSpPr>
        <p:spPr bwMode="auto">
          <a:xfrm rot="10800000">
            <a:off x="4199731" y="4961120"/>
            <a:ext cx="744538" cy="236189"/>
          </a:xfrm>
          <a:prstGeom prst="up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eaLnBrk="0" hangingPunct="0">
              <a:lnSpc>
                <a:spcPct val="80000"/>
              </a:lnSpc>
              <a:spcBef>
                <a:spcPct val="50000"/>
              </a:spcBef>
            </a:pPr>
            <a:endParaRPr lang="de-DE" sz="1000">
              <a:solidFill>
                <a:schemeClr val="tx1"/>
              </a:solidFill>
              <a:cs typeface="Arial" charset="0"/>
            </a:endParaRPr>
          </a:p>
        </p:txBody>
      </p:sp>
    </p:spTree>
    <p:extLst>
      <p:ext uri="{BB962C8B-B14F-4D97-AF65-F5344CB8AC3E}">
        <p14:creationId xmlns:p14="http://schemas.microsoft.com/office/powerpoint/2010/main" val="3204054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a:t>
            </a:r>
            <a:r>
              <a:rPr lang="en-US" dirty="0"/>
              <a:t>® Cilk™ Plus Array Notation </a:t>
            </a:r>
            <a:r>
              <a:rPr lang="en-US" dirty="0" smtClean="0"/>
              <a:t>Example cont’d</a:t>
            </a:r>
            <a:endParaRPr lang="en-US" i="1" dirty="0"/>
          </a:p>
        </p:txBody>
      </p:sp>
      <p:sp>
        <p:nvSpPr>
          <p:cNvPr id="3" name="Content Placeholder 2"/>
          <p:cNvSpPr>
            <a:spLocks noGrp="1"/>
          </p:cNvSpPr>
          <p:nvPr>
            <p:ph idx="1"/>
          </p:nvPr>
        </p:nvSpPr>
        <p:spPr>
          <a:xfrm>
            <a:off x="476395" y="1001486"/>
            <a:ext cx="8168893" cy="5364389"/>
          </a:xfrm>
        </p:spPr>
        <p:txBody>
          <a:bodyPr>
            <a:noAutofit/>
          </a:bodyPr>
          <a:lstStyle/>
          <a:p>
            <a:pPr marL="0" indent="0">
              <a:buNone/>
            </a:pPr>
            <a:r>
              <a:rPr lang="en-US" sz="2000" dirty="0" smtClean="0"/>
              <a:t>Section of 2D array:</a:t>
            </a:r>
          </a:p>
          <a:p>
            <a:pPr marL="0" indent="0">
              <a:buNone/>
            </a:pPr>
            <a:r>
              <a:rPr lang="en-US" sz="2000" dirty="0" smtClean="0"/>
              <a:t> </a:t>
            </a:r>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31</a:t>
            </a:fld>
            <a:endParaRPr lang="en-US"/>
          </a:p>
        </p:txBody>
      </p:sp>
      <p:sp>
        <p:nvSpPr>
          <p:cNvPr id="7" name="TextBox 6"/>
          <p:cNvSpPr txBox="1"/>
          <p:nvPr/>
        </p:nvSpPr>
        <p:spPr>
          <a:xfrm>
            <a:off x="1055451" y="1592094"/>
            <a:ext cx="5257800" cy="156966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600" dirty="0" smtClean="0">
                <a:latin typeface="Courier New" pitchFamily="49" charset="0"/>
                <a:ea typeface="ＭＳ Ｐゴシック" pitchFamily="34" charset="-128"/>
                <a:cs typeface="Courier New" pitchFamily="49" charset="0"/>
              </a:rPr>
              <a:t>float a[10][10], *b;</a:t>
            </a:r>
          </a:p>
          <a:p>
            <a:pPr marL="742950" lvl="1" indent="-285750" algn="l"/>
            <a:r>
              <a:rPr lang="en-US" altLang="zh-CN" sz="1600" dirty="0" smtClean="0">
                <a:latin typeface="Courier New" pitchFamily="49" charset="0"/>
                <a:ea typeface="ＭＳ Ｐゴシック" pitchFamily="34" charset="-128"/>
                <a:cs typeface="Courier New" pitchFamily="49" charset="0"/>
              </a:rPr>
              <a:t>…</a:t>
            </a:r>
          </a:p>
          <a:p>
            <a:pPr marL="742950" lvl="1" indent="-285750" algn="l"/>
            <a:r>
              <a:rPr lang="en-US" altLang="zh-CN" sz="1600" dirty="0" smtClean="0">
                <a:latin typeface="Courier New" pitchFamily="49" charset="0"/>
                <a:ea typeface="ＭＳ Ｐゴシック" pitchFamily="34" charset="-128"/>
                <a:cs typeface="Courier New" pitchFamily="49" charset="0"/>
              </a:rPr>
              <a:t>// allocate *b</a:t>
            </a:r>
          </a:p>
          <a:p>
            <a:pPr marL="742950" lvl="1" indent="-285750" algn="l"/>
            <a:r>
              <a:rPr lang="en-US" altLang="zh-CN" sz="1600" dirty="0" smtClean="0">
                <a:latin typeface="Courier New" pitchFamily="49" charset="0"/>
                <a:ea typeface="ＭＳ Ｐゴシック" pitchFamily="34" charset="-128"/>
                <a:cs typeface="Courier New" pitchFamily="49" charset="0"/>
              </a:rPr>
              <a:t>…</a:t>
            </a:r>
          </a:p>
          <a:p>
            <a:pPr marL="742950" lvl="1" indent="-285750" algn="l"/>
            <a:r>
              <a:rPr lang="en-US" altLang="zh-CN" sz="1600" dirty="0" smtClean="0">
                <a:latin typeface="Courier New" pitchFamily="49" charset="0"/>
                <a:ea typeface="ＭＳ Ｐゴシック" pitchFamily="34" charset="-128"/>
                <a:cs typeface="Courier New" pitchFamily="49" charset="0"/>
              </a:rPr>
              <a:t>b[0:10] = a[:][5];</a:t>
            </a:r>
          </a:p>
          <a:p>
            <a:pPr marL="742950" lvl="1" indent="-285750" algn="l"/>
            <a:r>
              <a:rPr lang="en-US" altLang="zh-CN" sz="1600" dirty="0" smtClean="0">
                <a:latin typeface="Courier New" pitchFamily="49" charset="0"/>
                <a:ea typeface="ＭＳ Ｐゴシック" pitchFamily="34" charset="-128"/>
                <a:cs typeface="Courier New" pitchFamily="49" charset="0"/>
              </a:rPr>
              <a:t>…</a:t>
            </a:r>
          </a:p>
        </p:txBody>
      </p:sp>
      <p:sp>
        <p:nvSpPr>
          <p:cNvPr id="10" name="Rectangle 9"/>
          <p:cNvSpPr/>
          <p:nvPr/>
        </p:nvSpPr>
        <p:spPr>
          <a:xfrm>
            <a:off x="407751" y="4490936"/>
            <a:ext cx="460382" cy="369332"/>
          </a:xfrm>
          <a:prstGeom prst="rect">
            <a:avLst/>
          </a:prstGeom>
        </p:spPr>
        <p:txBody>
          <a:bodyPr wrap="none">
            <a:spAutoFit/>
          </a:bodyPr>
          <a:lstStyle/>
          <a:p>
            <a:r>
              <a:rPr lang="en-US" b="1" dirty="0" smtClean="0">
                <a:latin typeface="Courier New" pitchFamily="49" charset="0"/>
                <a:cs typeface="Courier New" pitchFamily="49" charset="0"/>
              </a:rPr>
              <a:t>a:</a:t>
            </a:r>
            <a:endParaRPr lang="de-DE" dirty="0"/>
          </a:p>
        </p:txBody>
      </p:sp>
      <p:graphicFrame>
        <p:nvGraphicFramePr>
          <p:cNvPr id="11" name="Group 300"/>
          <p:cNvGraphicFramePr>
            <a:graphicFrameLocks/>
          </p:cNvGraphicFramePr>
          <p:nvPr>
            <p:extLst>
              <p:ext uri="{D42A27DB-BD31-4B8C-83A1-F6EECF244321}">
                <p14:modId xmlns:p14="http://schemas.microsoft.com/office/powerpoint/2010/main" val="3340683931"/>
              </p:ext>
            </p:extLst>
          </p:nvPr>
        </p:nvGraphicFramePr>
        <p:xfrm>
          <a:off x="1055451" y="3312268"/>
          <a:ext cx="2514600" cy="2590800"/>
        </p:xfrm>
        <a:graphic>
          <a:graphicData uri="http://schemas.openxmlformats.org/drawingml/2006/table">
            <a:tbl>
              <a:tblPr>
                <a:tableStyleId>{08FB837D-C827-4EFA-A057-4D05807E0F7C}</a:tableStyleId>
              </a:tblPr>
              <a:tblGrid>
                <a:gridCol w="251460"/>
                <a:gridCol w="251460"/>
                <a:gridCol w="251460"/>
                <a:gridCol w="251460"/>
                <a:gridCol w="251460"/>
                <a:gridCol w="228600"/>
                <a:gridCol w="274320"/>
                <a:gridCol w="251460"/>
                <a:gridCol w="251460"/>
                <a:gridCol w="251460"/>
              </a:tblGrid>
              <a:tr h="1672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r>
              <a:tr h="1672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r>
              <a:tr h="1672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r>
              <a:tr h="1672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r>
              <a:tr h="1672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r>
              <a:tr h="1672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r>
              <a:tr h="1672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r>
              <a:tr h="1672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r>
              <a:tr h="1672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r>
              <a:tr h="1672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smtClean="0">
                        <a:ln>
                          <a:noFill/>
                        </a:ln>
                        <a:solidFill>
                          <a:schemeClr val="bg1"/>
                        </a:solidFill>
                        <a:effectLst/>
                        <a:latin typeface="Verdana" pitchFamily="34" charset="0"/>
                      </a:endParaRPr>
                    </a:p>
                  </a:txBody>
                  <a:tcPr horzOverflow="overflow">
                    <a:solidFill>
                      <a:schemeClr val="bg1">
                        <a:lumMod val="50000"/>
                      </a:schemeClr>
                    </a:solidFill>
                  </a:tcPr>
                </a:tc>
              </a:tr>
            </a:tbl>
          </a:graphicData>
        </a:graphic>
      </p:graphicFrame>
      <p:graphicFrame>
        <p:nvGraphicFramePr>
          <p:cNvPr id="12" name="Group 4"/>
          <p:cNvGraphicFramePr>
            <a:graphicFrameLocks/>
          </p:cNvGraphicFramePr>
          <p:nvPr>
            <p:extLst>
              <p:ext uri="{D42A27DB-BD31-4B8C-83A1-F6EECF244321}">
                <p14:modId xmlns:p14="http://schemas.microsoft.com/office/powerpoint/2010/main" val="3780268394"/>
              </p:ext>
            </p:extLst>
          </p:nvPr>
        </p:nvGraphicFramePr>
        <p:xfrm>
          <a:off x="5410200" y="4546062"/>
          <a:ext cx="2514600" cy="259080"/>
        </p:xfrm>
        <a:graphic>
          <a:graphicData uri="http://schemas.openxmlformats.org/drawingml/2006/table">
            <a:tbl>
              <a:tblPr>
                <a:tableStyleId>{284E427A-3D55-4303-BF80-6455036E1DE7}</a:tableStyleId>
              </a:tblPr>
              <a:tblGrid>
                <a:gridCol w="251460"/>
                <a:gridCol w="251460"/>
                <a:gridCol w="251460"/>
                <a:gridCol w="251460"/>
                <a:gridCol w="251460"/>
                <a:gridCol w="251460"/>
                <a:gridCol w="251460"/>
                <a:gridCol w="251460"/>
                <a:gridCol w="251460"/>
                <a:gridCol w="251460"/>
              </a:tblGrid>
              <a:tr h="257302">
                <a:tc>
                  <a:txBody>
                    <a:bodyPr/>
                    <a:lstStyle/>
                    <a:p>
                      <a:endParaRPr lang="de-DE" sz="1100" dirty="0"/>
                    </a:p>
                  </a:txBody>
                  <a:tcPr horzOverflow="overflow"/>
                </a:tc>
                <a:tc>
                  <a:txBody>
                    <a:bodyPr/>
                    <a:lstStyle/>
                    <a:p>
                      <a:endParaRPr lang="de-DE" sz="1100" dirty="0"/>
                    </a:p>
                  </a:txBody>
                  <a:tcPr horzOverflow="overflow"/>
                </a:tc>
                <a:tc>
                  <a:txBody>
                    <a:bodyPr/>
                    <a:lstStyle/>
                    <a:p>
                      <a:endParaRPr lang="de-DE" sz="1100" dirty="0"/>
                    </a:p>
                  </a:txBody>
                  <a:tcPr horzOverflow="overflow"/>
                </a:tc>
                <a:tc>
                  <a:txBody>
                    <a:bodyPr/>
                    <a:lstStyle/>
                    <a:p>
                      <a:endParaRPr lang="de-DE" sz="1100" dirty="0"/>
                    </a:p>
                  </a:txBody>
                  <a:tcPr horzOverflow="overflow"/>
                </a:tc>
                <a:tc>
                  <a:txBody>
                    <a:bodyPr/>
                    <a:lstStyle/>
                    <a:p>
                      <a:endParaRPr lang="de-DE" sz="1100" dirty="0"/>
                    </a:p>
                  </a:txBody>
                  <a:tcPr horzOverflow="overflow"/>
                </a:tc>
                <a:tc>
                  <a:txBody>
                    <a:bodyPr/>
                    <a:lstStyle/>
                    <a:p>
                      <a:endParaRPr lang="de-DE" sz="1100" dirty="0"/>
                    </a:p>
                  </a:txBody>
                  <a:tcPr horzOverflow="overflow"/>
                </a:tc>
                <a:tc>
                  <a:txBody>
                    <a:bodyPr/>
                    <a:lstStyle/>
                    <a:p>
                      <a:endParaRPr lang="de-DE" sz="1100" dirty="0"/>
                    </a:p>
                  </a:txBody>
                  <a:tcPr horzOverflow="overflow"/>
                </a:tc>
                <a:tc>
                  <a:txBody>
                    <a:bodyPr/>
                    <a:lstStyle/>
                    <a:p>
                      <a:endParaRPr lang="de-DE" sz="1100" dirty="0"/>
                    </a:p>
                  </a:txBody>
                  <a:tcPr horzOverflow="overflow"/>
                </a:tc>
                <a:tc>
                  <a:txBody>
                    <a:bodyPr/>
                    <a:lstStyle/>
                    <a:p>
                      <a:endParaRPr lang="de-DE" sz="1100" dirty="0"/>
                    </a:p>
                  </a:txBody>
                  <a:tcPr horzOverflow="overflow"/>
                </a:tc>
                <a:tc>
                  <a:txBody>
                    <a:bodyPr/>
                    <a:lstStyle/>
                    <a:p>
                      <a:endParaRPr lang="de-DE" sz="1100" dirty="0"/>
                    </a:p>
                  </a:txBody>
                  <a:tcPr horzOverflow="overflow"/>
                </a:tc>
              </a:tr>
            </a:tbl>
          </a:graphicData>
        </a:graphic>
      </p:graphicFrame>
      <p:sp>
        <p:nvSpPr>
          <p:cNvPr id="13" name="Rectangle 12"/>
          <p:cNvSpPr/>
          <p:nvPr/>
        </p:nvSpPr>
        <p:spPr>
          <a:xfrm>
            <a:off x="4800600" y="4486736"/>
            <a:ext cx="460382" cy="369332"/>
          </a:xfrm>
          <a:prstGeom prst="rect">
            <a:avLst/>
          </a:prstGeom>
        </p:spPr>
        <p:txBody>
          <a:bodyPr wrap="none">
            <a:spAutoFit/>
          </a:bodyPr>
          <a:lstStyle/>
          <a:p>
            <a:r>
              <a:rPr lang="en-US" b="1" dirty="0">
                <a:latin typeface="Courier New" pitchFamily="49" charset="0"/>
                <a:cs typeface="Courier New" pitchFamily="49" charset="0"/>
              </a:rPr>
              <a:t>b</a:t>
            </a:r>
            <a:r>
              <a:rPr lang="en-US" b="1" dirty="0" smtClean="0">
                <a:latin typeface="Courier New" pitchFamily="49" charset="0"/>
                <a:cs typeface="Courier New" pitchFamily="49" charset="0"/>
              </a:rPr>
              <a:t>:</a:t>
            </a:r>
            <a:endParaRPr lang="de-DE" dirty="0"/>
          </a:p>
        </p:txBody>
      </p:sp>
      <p:sp>
        <p:nvSpPr>
          <p:cNvPr id="14" name="Up Arrow 13"/>
          <p:cNvSpPr/>
          <p:nvPr/>
        </p:nvSpPr>
        <p:spPr bwMode="auto">
          <a:xfrm rot="5400000">
            <a:off x="4132262" y="4381683"/>
            <a:ext cx="300037" cy="579437"/>
          </a:xfrm>
          <a:prstGeom prst="up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eaLnBrk="0" hangingPunct="0">
              <a:lnSpc>
                <a:spcPct val="80000"/>
              </a:lnSpc>
              <a:spcBef>
                <a:spcPct val="50000"/>
              </a:spcBef>
            </a:pPr>
            <a:endParaRPr lang="de-DE" sz="1000">
              <a:solidFill>
                <a:schemeClr val="tx1"/>
              </a:solidFill>
              <a:cs typeface="Arial" charset="0"/>
            </a:endParaRPr>
          </a:p>
        </p:txBody>
      </p:sp>
    </p:spTree>
    <p:extLst>
      <p:ext uri="{BB962C8B-B14F-4D97-AF65-F5344CB8AC3E}">
        <p14:creationId xmlns:p14="http://schemas.microsoft.com/office/powerpoint/2010/main" val="2878682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Cilk™ Plus Array Notation </a:t>
            </a:r>
            <a:r>
              <a:rPr lang="en-US" dirty="0" smtClean="0"/>
              <a:t>Example cont’d</a:t>
            </a:r>
            <a:endParaRPr lang="en-US" i="1" dirty="0"/>
          </a:p>
        </p:txBody>
      </p:sp>
      <p:sp>
        <p:nvSpPr>
          <p:cNvPr id="3" name="Content Placeholder 2"/>
          <p:cNvSpPr>
            <a:spLocks noGrp="1"/>
          </p:cNvSpPr>
          <p:nvPr>
            <p:ph idx="1"/>
          </p:nvPr>
        </p:nvSpPr>
        <p:spPr>
          <a:xfrm>
            <a:off x="455613" y="1509485"/>
            <a:ext cx="8237537" cy="4579587"/>
          </a:xfrm>
        </p:spPr>
        <p:txBody>
          <a:bodyPr>
            <a:noAutofit/>
          </a:bodyPr>
          <a:lstStyle/>
          <a:p>
            <a:pPr marL="0" indent="0">
              <a:buNone/>
            </a:pPr>
            <a:r>
              <a:rPr lang="en-US" sz="2000" dirty="0" err="1" smtClean="0"/>
              <a:t>Strided</a:t>
            </a:r>
            <a:r>
              <a:rPr lang="en-US" sz="2000" dirty="0" smtClean="0"/>
              <a:t> section of an array: </a:t>
            </a:r>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32</a:t>
            </a:fld>
            <a:endParaRPr lang="en-US"/>
          </a:p>
        </p:txBody>
      </p:sp>
      <p:sp>
        <p:nvSpPr>
          <p:cNvPr id="7" name="TextBox 6"/>
          <p:cNvSpPr txBox="1"/>
          <p:nvPr/>
        </p:nvSpPr>
        <p:spPr>
          <a:xfrm>
            <a:off x="1943100" y="2133600"/>
            <a:ext cx="5257800" cy="156966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600" dirty="0" smtClean="0">
                <a:latin typeface="Courier New" pitchFamily="49" charset="0"/>
                <a:ea typeface="ＭＳ Ｐゴシック" pitchFamily="34" charset="-128"/>
                <a:cs typeface="Courier New" pitchFamily="49" charset="0"/>
              </a:rPr>
              <a:t>float a[10], *b;</a:t>
            </a:r>
          </a:p>
          <a:p>
            <a:pPr marL="742950" lvl="1" indent="-285750" algn="l"/>
            <a:r>
              <a:rPr lang="en-US" altLang="zh-CN" sz="1600" dirty="0" smtClean="0">
                <a:latin typeface="Courier New" pitchFamily="49" charset="0"/>
                <a:ea typeface="ＭＳ Ｐゴシック" pitchFamily="34" charset="-128"/>
                <a:cs typeface="Courier New" pitchFamily="49" charset="0"/>
              </a:rPr>
              <a:t>…</a:t>
            </a:r>
          </a:p>
          <a:p>
            <a:pPr marL="742950" lvl="1" indent="-285750" algn="l"/>
            <a:r>
              <a:rPr lang="en-US" altLang="zh-CN" sz="1600" dirty="0" smtClean="0">
                <a:latin typeface="Courier New" pitchFamily="49" charset="0"/>
                <a:ea typeface="ＭＳ Ｐゴシック" pitchFamily="34" charset="-128"/>
                <a:cs typeface="Courier New" pitchFamily="49" charset="0"/>
              </a:rPr>
              <a:t>// allocate *b</a:t>
            </a:r>
          </a:p>
          <a:p>
            <a:pPr marL="742950" lvl="1" indent="-285750" algn="l"/>
            <a:r>
              <a:rPr lang="en-US" altLang="zh-CN" sz="1600" dirty="0" smtClean="0">
                <a:latin typeface="Courier New" pitchFamily="49" charset="0"/>
                <a:ea typeface="ＭＳ Ｐゴシック" pitchFamily="34" charset="-128"/>
                <a:cs typeface="Courier New" pitchFamily="49" charset="0"/>
              </a:rPr>
              <a:t>…</a:t>
            </a:r>
          </a:p>
          <a:p>
            <a:pPr marL="742950" lvl="1" indent="-285750" algn="l"/>
            <a:r>
              <a:rPr lang="en-US" altLang="zh-CN" sz="1600" dirty="0" smtClean="0">
                <a:latin typeface="Courier New" pitchFamily="49" charset="0"/>
                <a:ea typeface="ＭＳ Ｐゴシック" pitchFamily="34" charset="-128"/>
                <a:cs typeface="Courier New" pitchFamily="49" charset="0"/>
              </a:rPr>
              <a:t>b[0:3] = a[0:3:2];</a:t>
            </a:r>
          </a:p>
          <a:p>
            <a:pPr marL="742950" lvl="1" indent="-285750" algn="l"/>
            <a:r>
              <a:rPr lang="en-US" altLang="zh-CN" sz="1600" dirty="0" smtClean="0">
                <a:latin typeface="Courier New" pitchFamily="49" charset="0"/>
                <a:ea typeface="ＭＳ Ｐゴシック" pitchFamily="34" charset="-128"/>
                <a:cs typeface="Courier New" pitchFamily="49" charset="0"/>
              </a:rPr>
              <a:t>…</a:t>
            </a:r>
          </a:p>
        </p:txBody>
      </p:sp>
      <p:graphicFrame>
        <p:nvGraphicFramePr>
          <p:cNvPr id="10" name="Group 4"/>
          <p:cNvGraphicFramePr>
            <a:graphicFrameLocks/>
          </p:cNvGraphicFramePr>
          <p:nvPr>
            <p:extLst>
              <p:ext uri="{D42A27DB-BD31-4B8C-83A1-F6EECF244321}">
                <p14:modId xmlns:p14="http://schemas.microsoft.com/office/powerpoint/2010/main" val="2349535989"/>
              </p:ext>
            </p:extLst>
          </p:nvPr>
        </p:nvGraphicFramePr>
        <p:xfrm>
          <a:off x="1798639" y="4355599"/>
          <a:ext cx="5546722" cy="396240"/>
        </p:xfrm>
        <a:graphic>
          <a:graphicData uri="http://schemas.openxmlformats.org/drawingml/2006/table">
            <a:tbl>
              <a:tblPr>
                <a:tableStyleId>{08FB837D-C827-4EFA-A057-4D05807E0F7C}</a:tableStyleId>
              </a:tblPr>
              <a:tblGrid>
                <a:gridCol w="553705"/>
                <a:gridCol w="556123"/>
                <a:gridCol w="553705"/>
                <a:gridCol w="556123"/>
                <a:gridCol w="553705"/>
                <a:gridCol w="553705"/>
                <a:gridCol w="556123"/>
                <a:gridCol w="553705"/>
                <a:gridCol w="556123"/>
                <a:gridCol w="553705"/>
              </a:tblGrid>
              <a:tr h="38099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kern="1200" cap="none" normalizeH="0" baseline="0" dirty="0" smtClean="0">
                          <a:ln>
                            <a:noFill/>
                          </a:ln>
                          <a:solidFill>
                            <a:schemeClr val="dk1"/>
                          </a:solidFill>
                          <a:effectLst/>
                          <a:latin typeface="Courier New" pitchFamily="49" charset="0"/>
                          <a:ea typeface="+mn-ea"/>
                          <a:cs typeface="Courier New" pitchFamily="49" charset="0"/>
                        </a:rPr>
                        <a:t>0</a:t>
                      </a: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kern="1200" cap="none" normalizeH="0" baseline="0" dirty="0" smtClean="0">
                          <a:ln>
                            <a:noFill/>
                          </a:ln>
                          <a:solidFill>
                            <a:schemeClr val="dk1"/>
                          </a:solidFill>
                          <a:effectLst/>
                          <a:latin typeface="Courier New" pitchFamily="49" charset="0"/>
                          <a:ea typeface="+mn-ea"/>
                          <a:cs typeface="Courier New" pitchFamily="49" charset="0"/>
                        </a:rPr>
                        <a:t>1</a:t>
                      </a:r>
                    </a:p>
                  </a:txBody>
                  <a:tcPr horzOverflow="overflow">
                    <a:solidFill>
                      <a:schemeClr val="bg1">
                        <a:lumMod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kern="1200" cap="none" normalizeH="0" baseline="0" dirty="0" smtClean="0">
                          <a:ln>
                            <a:noFill/>
                          </a:ln>
                          <a:solidFill>
                            <a:schemeClr val="dk1"/>
                          </a:solidFill>
                          <a:effectLst/>
                          <a:latin typeface="Courier New" pitchFamily="49" charset="0"/>
                          <a:ea typeface="+mn-ea"/>
                          <a:cs typeface="Courier New" pitchFamily="49" charset="0"/>
                        </a:rPr>
                        <a:t>2</a:t>
                      </a: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kern="1200" cap="none" normalizeH="0" baseline="0" dirty="0" smtClean="0">
                          <a:ln>
                            <a:noFill/>
                          </a:ln>
                          <a:solidFill>
                            <a:schemeClr val="dk1"/>
                          </a:solidFill>
                          <a:effectLst/>
                          <a:latin typeface="Courier New" pitchFamily="49" charset="0"/>
                          <a:ea typeface="+mn-ea"/>
                          <a:cs typeface="Courier New" pitchFamily="49" charset="0"/>
                        </a:rPr>
                        <a:t>3</a:t>
                      </a:r>
                    </a:p>
                  </a:txBody>
                  <a:tcPr horzOverflow="overflow">
                    <a:solidFill>
                      <a:schemeClr val="bg1">
                        <a:lumMod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kern="1200" cap="none" normalizeH="0" baseline="0" dirty="0" smtClean="0">
                          <a:ln>
                            <a:noFill/>
                          </a:ln>
                          <a:solidFill>
                            <a:schemeClr val="dk1"/>
                          </a:solidFill>
                          <a:effectLst/>
                          <a:latin typeface="Courier New" pitchFamily="49" charset="0"/>
                          <a:ea typeface="+mn-ea"/>
                          <a:cs typeface="Courier New" pitchFamily="49" charset="0"/>
                        </a:rPr>
                        <a:t>4</a:t>
                      </a: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kern="1200" cap="none" normalizeH="0" baseline="0" dirty="0" smtClean="0">
                          <a:ln>
                            <a:noFill/>
                          </a:ln>
                          <a:solidFill>
                            <a:schemeClr val="dk1"/>
                          </a:solidFill>
                          <a:effectLst/>
                          <a:latin typeface="Courier New" pitchFamily="49" charset="0"/>
                          <a:ea typeface="+mn-ea"/>
                          <a:cs typeface="Courier New" pitchFamily="49" charset="0"/>
                        </a:rPr>
                        <a:t>5</a:t>
                      </a:r>
                    </a:p>
                  </a:txBody>
                  <a:tcPr horzOverflow="overflow">
                    <a:solidFill>
                      <a:schemeClr val="bg1">
                        <a:lumMod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kern="1200" cap="none" normalizeH="0" baseline="0" dirty="0" smtClean="0">
                          <a:ln>
                            <a:noFill/>
                          </a:ln>
                          <a:solidFill>
                            <a:schemeClr val="dk1"/>
                          </a:solidFill>
                          <a:effectLst/>
                          <a:latin typeface="Courier New" pitchFamily="49" charset="0"/>
                          <a:ea typeface="+mn-ea"/>
                          <a:cs typeface="Courier New" pitchFamily="49" charset="0"/>
                        </a:rPr>
                        <a:t>6</a:t>
                      </a:r>
                    </a:p>
                  </a:txBody>
                  <a:tcPr horzOverflow="overflow">
                    <a:solidFill>
                      <a:schemeClr val="bg1">
                        <a:lumMod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kern="1200" cap="none" normalizeH="0" baseline="0" dirty="0" smtClean="0">
                          <a:ln>
                            <a:noFill/>
                          </a:ln>
                          <a:solidFill>
                            <a:schemeClr val="dk1"/>
                          </a:solidFill>
                          <a:effectLst/>
                          <a:latin typeface="Courier New" pitchFamily="49" charset="0"/>
                          <a:ea typeface="+mn-ea"/>
                          <a:cs typeface="Courier New" pitchFamily="49" charset="0"/>
                        </a:rPr>
                        <a:t>7</a:t>
                      </a:r>
                    </a:p>
                  </a:txBody>
                  <a:tcPr horzOverflow="overflow">
                    <a:solidFill>
                      <a:schemeClr val="bg1">
                        <a:lumMod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kern="1200" cap="none" normalizeH="0" baseline="0" dirty="0" smtClean="0">
                          <a:ln>
                            <a:noFill/>
                          </a:ln>
                          <a:solidFill>
                            <a:schemeClr val="dk1"/>
                          </a:solidFill>
                          <a:effectLst/>
                          <a:latin typeface="Courier New" pitchFamily="49" charset="0"/>
                          <a:ea typeface="+mn-ea"/>
                          <a:cs typeface="Courier New" pitchFamily="49" charset="0"/>
                        </a:rPr>
                        <a:t>8</a:t>
                      </a:r>
                    </a:p>
                  </a:txBody>
                  <a:tcPr horzOverflow="overflow">
                    <a:solidFill>
                      <a:schemeClr val="bg1">
                        <a:lumMod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kern="1200" cap="none" normalizeH="0" baseline="0" dirty="0" smtClean="0">
                          <a:ln>
                            <a:noFill/>
                          </a:ln>
                          <a:solidFill>
                            <a:schemeClr val="dk1"/>
                          </a:solidFill>
                          <a:effectLst/>
                          <a:latin typeface="Courier New" pitchFamily="49" charset="0"/>
                          <a:ea typeface="+mn-ea"/>
                          <a:cs typeface="Courier New" pitchFamily="49" charset="0"/>
                        </a:rPr>
                        <a:t>9</a:t>
                      </a:r>
                    </a:p>
                  </a:txBody>
                  <a:tcPr horzOverflow="overflow">
                    <a:solidFill>
                      <a:schemeClr val="bg1">
                        <a:lumMod val="50000"/>
                      </a:schemeClr>
                    </a:solidFill>
                  </a:tcPr>
                </a:tc>
              </a:tr>
            </a:tbl>
          </a:graphicData>
        </a:graphic>
      </p:graphicFrame>
      <p:sp>
        <p:nvSpPr>
          <p:cNvPr id="11" name="Rectangle 10"/>
          <p:cNvSpPr/>
          <p:nvPr/>
        </p:nvSpPr>
        <p:spPr>
          <a:xfrm>
            <a:off x="1241928" y="4355599"/>
            <a:ext cx="460382" cy="369332"/>
          </a:xfrm>
          <a:prstGeom prst="rect">
            <a:avLst/>
          </a:prstGeom>
        </p:spPr>
        <p:txBody>
          <a:bodyPr wrap="none">
            <a:spAutoFit/>
          </a:bodyPr>
          <a:lstStyle/>
          <a:p>
            <a:r>
              <a:rPr lang="en-US" b="1" dirty="0" smtClean="0">
                <a:latin typeface="Courier New" pitchFamily="49" charset="0"/>
                <a:cs typeface="Courier New" pitchFamily="49" charset="0"/>
              </a:rPr>
              <a:t>a:</a:t>
            </a:r>
            <a:endParaRPr lang="de-DE" dirty="0"/>
          </a:p>
        </p:txBody>
      </p:sp>
      <p:graphicFrame>
        <p:nvGraphicFramePr>
          <p:cNvPr id="12" name="Group 4"/>
          <p:cNvGraphicFramePr>
            <a:graphicFrameLocks/>
          </p:cNvGraphicFramePr>
          <p:nvPr>
            <p:extLst>
              <p:ext uri="{D42A27DB-BD31-4B8C-83A1-F6EECF244321}">
                <p14:modId xmlns:p14="http://schemas.microsoft.com/office/powerpoint/2010/main" val="1734387447"/>
              </p:ext>
            </p:extLst>
          </p:nvPr>
        </p:nvGraphicFramePr>
        <p:xfrm>
          <a:off x="3740233" y="5396746"/>
          <a:ext cx="1663533" cy="396240"/>
        </p:xfrm>
        <a:graphic>
          <a:graphicData uri="http://schemas.openxmlformats.org/drawingml/2006/table">
            <a:tbl>
              <a:tblPr>
                <a:tableStyleId>{284E427A-3D55-4303-BF80-6455036E1DE7}</a:tableStyleId>
              </a:tblPr>
              <a:tblGrid>
                <a:gridCol w="553705"/>
                <a:gridCol w="556123"/>
                <a:gridCol w="553705"/>
              </a:tblGrid>
              <a:tr h="38099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0</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2</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4</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r>
            </a:tbl>
          </a:graphicData>
        </a:graphic>
      </p:graphicFrame>
      <p:sp>
        <p:nvSpPr>
          <p:cNvPr id="13" name="Rectangle 12"/>
          <p:cNvSpPr/>
          <p:nvPr/>
        </p:nvSpPr>
        <p:spPr>
          <a:xfrm>
            <a:off x="3183522" y="5396746"/>
            <a:ext cx="460382" cy="369332"/>
          </a:xfrm>
          <a:prstGeom prst="rect">
            <a:avLst/>
          </a:prstGeom>
        </p:spPr>
        <p:txBody>
          <a:bodyPr wrap="none">
            <a:spAutoFit/>
          </a:bodyPr>
          <a:lstStyle/>
          <a:p>
            <a:r>
              <a:rPr lang="en-US" b="1" dirty="0" smtClean="0">
                <a:latin typeface="Courier New" pitchFamily="49" charset="0"/>
                <a:cs typeface="Courier New" pitchFamily="49" charset="0"/>
              </a:rPr>
              <a:t>b:</a:t>
            </a:r>
            <a:endParaRPr lang="de-DE" dirty="0"/>
          </a:p>
        </p:txBody>
      </p:sp>
      <p:sp>
        <p:nvSpPr>
          <p:cNvPr id="14" name="Up Arrow 13"/>
          <p:cNvSpPr/>
          <p:nvPr/>
        </p:nvSpPr>
        <p:spPr bwMode="auto">
          <a:xfrm rot="10800000">
            <a:off x="4199731" y="4961120"/>
            <a:ext cx="744538" cy="236189"/>
          </a:xfrm>
          <a:prstGeom prst="up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eaLnBrk="0" hangingPunct="0">
              <a:lnSpc>
                <a:spcPct val="80000"/>
              </a:lnSpc>
              <a:spcBef>
                <a:spcPct val="50000"/>
              </a:spcBef>
            </a:pPr>
            <a:endParaRPr lang="de-DE" sz="1000">
              <a:solidFill>
                <a:schemeClr val="tx1"/>
              </a:solidFill>
              <a:cs typeface="Arial" charset="0"/>
            </a:endParaRPr>
          </a:p>
        </p:txBody>
      </p:sp>
    </p:spTree>
    <p:extLst>
      <p:ext uri="{BB962C8B-B14F-4D97-AF65-F5344CB8AC3E}">
        <p14:creationId xmlns:p14="http://schemas.microsoft.com/office/powerpoint/2010/main" val="3122002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Cilk™ Plus Array </a:t>
            </a:r>
            <a:r>
              <a:rPr lang="en-US" dirty="0" smtClean="0"/>
              <a:t>Notation</a:t>
            </a:r>
            <a:br>
              <a:rPr lang="en-US" dirty="0" smtClean="0"/>
            </a:br>
            <a:r>
              <a:rPr lang="en-US" dirty="0" smtClean="0"/>
              <a:t>Operator </a:t>
            </a:r>
            <a:r>
              <a:rPr lang="en-US" dirty="0"/>
              <a:t>Maps</a:t>
            </a:r>
            <a:endParaRPr lang="en-US" i="1" dirty="0"/>
          </a:p>
        </p:txBody>
      </p:sp>
      <p:sp>
        <p:nvSpPr>
          <p:cNvPr id="3" name="Content Placeholder 2"/>
          <p:cNvSpPr>
            <a:spLocks noGrp="1"/>
          </p:cNvSpPr>
          <p:nvPr>
            <p:ph idx="1"/>
          </p:nvPr>
        </p:nvSpPr>
        <p:spPr/>
        <p:txBody>
          <a:bodyPr>
            <a:noAutofit/>
          </a:bodyPr>
          <a:lstStyle/>
          <a:p>
            <a:pPr marL="274638" indent="-274638"/>
            <a:r>
              <a:rPr lang="en-US" altLang="zh-CN" sz="1800" dirty="0">
                <a:ea typeface="ＭＳ Ｐゴシック" pitchFamily="34" charset="-128"/>
              </a:rPr>
              <a:t>Most C/C++ operators are available for array sections:</a:t>
            </a:r>
          </a:p>
          <a:p>
            <a:pPr marL="274638" indent="-274638"/>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&lt;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&gt;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&amp;</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&amp;&amp;</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 </a:t>
            </a:r>
            <a:r>
              <a:rPr lang="en-US" altLang="zh-CN" sz="1800" dirty="0">
                <a:ea typeface="ＭＳ Ｐゴシック" pitchFamily="34" charset="-128"/>
              </a:rPr>
              <a:t>(unary),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b="1" dirty="0">
                <a:solidFill>
                  <a:srgbClr val="C00000"/>
                </a:solidFill>
                <a:latin typeface="Courier New" pitchFamily="49" charset="0"/>
                <a:ea typeface="ＭＳ Ｐゴシック" pitchFamily="34" charset="-128"/>
                <a:cs typeface="Courier New" pitchFamily="49" charset="0"/>
              </a:rPr>
              <a:t> </a:t>
            </a:r>
            <a:r>
              <a:rPr lang="en-US" altLang="zh-CN" sz="1800" dirty="0">
                <a:ea typeface="ＭＳ Ｐゴシック" pitchFamily="34" charset="-128"/>
              </a:rPr>
              <a:t>(unary),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a:t>
            </a:r>
            <a:r>
              <a:rPr lang="en-US" altLang="zh-CN" sz="1800" dirty="0">
                <a:ea typeface="ＭＳ Ｐゴシック" pitchFamily="34" charset="-128"/>
              </a:rPr>
              <a:t>,</a:t>
            </a:r>
            <a:r>
              <a:rPr lang="en-US" altLang="zh-CN" sz="1800" dirty="0">
                <a:solidFill>
                  <a:srgbClr val="FF5C00"/>
                </a:solidFill>
                <a:ea typeface="ＭＳ Ｐゴシック" pitchFamily="34" charset="-128"/>
              </a:rPr>
              <a:t> </a:t>
            </a:r>
            <a:r>
              <a:rPr lang="en-US" altLang="zh-CN" sz="1800" b="1" dirty="0">
                <a:solidFill>
                  <a:srgbClr val="FF5C00"/>
                </a:solidFill>
                <a:latin typeface="Courier New" pitchFamily="49" charset="0"/>
                <a:ea typeface="ＭＳ Ｐゴシック" pitchFamily="34" charset="-128"/>
                <a:cs typeface="Courier New" pitchFamily="49" charset="0"/>
              </a:rPr>
              <a:t>* </a:t>
            </a:r>
            <a:r>
              <a:rPr lang="en-US" altLang="zh-CN" sz="1800" dirty="0">
                <a:ea typeface="ＭＳ Ｐゴシック" pitchFamily="34" charset="-128"/>
                <a:cs typeface="Courier New" pitchFamily="49" charset="0"/>
              </a:rPr>
              <a:t>(pointer de-referencing)</a:t>
            </a:r>
            <a:r>
              <a:rPr lang="en-US" altLang="zh-CN" sz="1800" dirty="0">
                <a:ea typeface="ＭＳ Ｐゴシック" pitchFamily="34" charset="-128"/>
              </a:rPr>
              <a:t> </a:t>
            </a:r>
          </a:p>
          <a:p>
            <a:pPr marL="274638" indent="-274638"/>
            <a:r>
              <a:rPr lang="en-US" altLang="zh-CN" sz="1800" dirty="0">
                <a:ea typeface="ＭＳ Ｐゴシック" pitchFamily="34" charset="-128"/>
              </a:rPr>
              <a:t>Examples:</a:t>
            </a:r>
          </a:p>
          <a:p>
            <a:pPr marL="731838" lvl="1" indent="-274638"/>
            <a:endParaRPr lang="en-US" altLang="zh-CN" sz="1600" b="1" dirty="0" smtClean="0">
              <a:solidFill>
                <a:srgbClr val="C00000"/>
              </a:solidFill>
              <a:latin typeface="Courier New" pitchFamily="49" charset="0"/>
              <a:ea typeface="ＭＳ Ｐゴシック" pitchFamily="34" charset="-128"/>
              <a:cs typeface="Courier New" pitchFamily="49" charset="0"/>
            </a:endParaRPr>
          </a:p>
          <a:p>
            <a:pPr marL="731838" lvl="1" indent="-274638"/>
            <a:endParaRPr lang="en-US" altLang="zh-CN" sz="1600" b="1" dirty="0" smtClean="0">
              <a:solidFill>
                <a:srgbClr val="C00000"/>
              </a:solidFill>
              <a:latin typeface="Courier New" pitchFamily="49" charset="0"/>
              <a:ea typeface="ＭＳ Ｐゴシック" pitchFamily="34" charset="-128"/>
              <a:cs typeface="Courier New" pitchFamily="49" charset="0"/>
            </a:endParaRPr>
          </a:p>
          <a:p>
            <a:pPr marL="731838" lvl="1" indent="-274638"/>
            <a:endParaRPr lang="en-US" altLang="zh-CN" sz="1600" b="1" dirty="0" smtClean="0">
              <a:solidFill>
                <a:srgbClr val="C00000"/>
              </a:solidFill>
              <a:latin typeface="Courier New" pitchFamily="49" charset="0"/>
              <a:ea typeface="ＭＳ Ｐゴシック" pitchFamily="34" charset="-128"/>
              <a:cs typeface="Courier New" pitchFamily="49" charset="0"/>
            </a:endParaRPr>
          </a:p>
          <a:p>
            <a:pPr marL="731838" lvl="1" indent="-274638"/>
            <a:endParaRPr lang="en-US" altLang="zh-CN" sz="1600" b="1" dirty="0" smtClean="0">
              <a:solidFill>
                <a:srgbClr val="C00000"/>
              </a:solidFill>
              <a:latin typeface="Courier New" pitchFamily="49" charset="0"/>
              <a:ea typeface="ＭＳ Ｐゴシック" pitchFamily="34" charset="-128"/>
              <a:cs typeface="Courier New" pitchFamily="49" charset="0"/>
            </a:endParaRPr>
          </a:p>
          <a:p>
            <a:pPr marL="731838" lvl="1" indent="-274638"/>
            <a:endParaRPr lang="en-US" altLang="zh-CN" sz="1600" b="1" dirty="0">
              <a:solidFill>
                <a:srgbClr val="C00000"/>
              </a:solidFill>
              <a:latin typeface="Courier New" pitchFamily="49" charset="0"/>
              <a:ea typeface="ＭＳ Ｐゴシック" pitchFamily="34" charset="-128"/>
              <a:cs typeface="Courier New" pitchFamily="49" charset="0"/>
            </a:endParaRPr>
          </a:p>
          <a:p>
            <a:pPr marL="285750" indent="-285750"/>
            <a:r>
              <a:rPr lang="en-US" altLang="zh-CN" sz="1800" dirty="0">
                <a:ea typeface="ＭＳ Ｐゴシック" pitchFamily="34" charset="-128"/>
              </a:rPr>
              <a:t>Operators are implicitly mapped to all elements of the array section operands.</a:t>
            </a:r>
          </a:p>
          <a:p>
            <a:pPr marL="285750" indent="-285750"/>
            <a:r>
              <a:rPr lang="en-US" altLang="zh-CN" sz="1800" dirty="0">
                <a:ea typeface="ＭＳ Ｐゴシック" pitchFamily="34" charset="-128"/>
              </a:rPr>
              <a:t>Operations on different elements can be executed in parallel without any ordering constraints.</a:t>
            </a:r>
          </a:p>
          <a:p>
            <a:pPr marL="285750" indent="-285750"/>
            <a:r>
              <a:rPr lang="en-US" altLang="zh-CN" sz="1800" dirty="0">
                <a:ea typeface="ＭＳ Ｐゴシック" pitchFamily="34" charset="-128"/>
              </a:rPr>
              <a:t>Array operands must have the same </a:t>
            </a:r>
            <a:r>
              <a:rPr lang="en-US" altLang="zh-CN" sz="1800" b="1" i="1" dirty="0">
                <a:ea typeface="ＭＳ Ｐゴシック" pitchFamily="34" charset="-128"/>
              </a:rPr>
              <a:t>rank</a:t>
            </a:r>
            <a:r>
              <a:rPr lang="en-US" altLang="zh-CN" sz="1800" i="1" dirty="0">
                <a:ea typeface="ＭＳ Ｐゴシック" pitchFamily="34" charset="-128"/>
              </a:rPr>
              <a:t> </a:t>
            </a:r>
            <a:r>
              <a:rPr lang="en-US" altLang="zh-CN" sz="1800" dirty="0">
                <a:ea typeface="ＭＳ Ｐゴシック" pitchFamily="34" charset="-128"/>
              </a:rPr>
              <a:t>and</a:t>
            </a:r>
            <a:r>
              <a:rPr lang="en-US" altLang="zh-CN" sz="1800" i="1" dirty="0">
                <a:ea typeface="ＭＳ Ｐゴシック" pitchFamily="34" charset="-128"/>
              </a:rPr>
              <a:t> </a:t>
            </a:r>
            <a:r>
              <a:rPr lang="en-US" altLang="zh-CN" sz="1800" b="1" i="1" dirty="0">
                <a:ea typeface="ＭＳ Ｐゴシック" pitchFamily="34" charset="-128"/>
              </a:rPr>
              <a:t>size</a:t>
            </a:r>
            <a:r>
              <a:rPr lang="en-US" altLang="zh-CN" sz="1800" i="1" dirty="0">
                <a:ea typeface="ＭＳ Ｐゴシック" pitchFamily="34" charset="-128"/>
              </a:rPr>
              <a:t>.</a:t>
            </a:r>
          </a:p>
          <a:p>
            <a:pPr marL="285750" indent="-285750"/>
            <a:r>
              <a:rPr lang="en-US" altLang="zh-CN" sz="1800" dirty="0">
                <a:ea typeface="ＭＳ Ｐゴシック" pitchFamily="34" charset="-128"/>
              </a:rPr>
              <a:t>Scalar operands are automatically expanded.</a:t>
            </a:r>
          </a:p>
          <a:p>
            <a:pPr marL="0" indent="0">
              <a:buNone/>
            </a:pPr>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33</a:t>
            </a:fld>
            <a:endParaRPr lang="en-US"/>
          </a:p>
        </p:txBody>
      </p:sp>
      <p:sp>
        <p:nvSpPr>
          <p:cNvPr id="6" name="TextBox 5"/>
          <p:cNvSpPr txBox="1"/>
          <p:nvPr/>
        </p:nvSpPr>
        <p:spPr>
          <a:xfrm>
            <a:off x="807720" y="2590800"/>
            <a:ext cx="7885430" cy="108204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buNone/>
            </a:pPr>
            <a:r>
              <a:rPr lang="en-US" altLang="zh-CN" sz="1600" dirty="0" smtClean="0">
                <a:latin typeface="Courier New" pitchFamily="49" charset="0"/>
                <a:ea typeface="ＭＳ Ｐゴシック" pitchFamily="34" charset="-128"/>
                <a:cs typeface="Courier New" pitchFamily="49" charset="0"/>
              </a:rPr>
              <a:t>a[:] * b[:] 		// element-wise multiplication</a:t>
            </a:r>
          </a:p>
          <a:p>
            <a:pPr marL="742950" lvl="1" indent="-285750" algn="l">
              <a:buNone/>
            </a:pPr>
            <a:r>
              <a:rPr lang="en-US" altLang="zh-CN" sz="1600" dirty="0" smtClean="0">
                <a:latin typeface="Courier New" pitchFamily="49" charset="0"/>
                <a:ea typeface="ＭＳ Ｐゴシック" pitchFamily="34" charset="-128"/>
                <a:cs typeface="Courier New" pitchFamily="49" charset="0"/>
              </a:rPr>
              <a:t>a[3:2][3:2] + b[5:2][5:2] // matrix addition</a:t>
            </a:r>
          </a:p>
          <a:p>
            <a:pPr marL="742950" lvl="1" indent="-285750" algn="l">
              <a:buNone/>
            </a:pPr>
            <a:r>
              <a:rPr lang="en-US" altLang="zh-CN" sz="1600" dirty="0" smtClean="0">
                <a:latin typeface="Courier New" pitchFamily="49" charset="0"/>
                <a:ea typeface="ＭＳ Ｐゴシック" pitchFamily="34" charset="-128"/>
                <a:cs typeface="Courier New" pitchFamily="49" charset="0"/>
              </a:rPr>
              <a:t>a[0:4][1:2] + b[1:2][0:4] // error, different rank sizes</a:t>
            </a:r>
          </a:p>
          <a:p>
            <a:pPr marL="742950" lvl="1" indent="-285750" algn="l">
              <a:buNone/>
            </a:pPr>
            <a:r>
              <a:rPr lang="en-US" altLang="zh-CN" sz="1600" dirty="0" smtClean="0">
                <a:latin typeface="Courier New" pitchFamily="49" charset="0"/>
                <a:ea typeface="ＭＳ Ｐゴシック" pitchFamily="34" charset="-128"/>
                <a:cs typeface="Courier New" pitchFamily="49" charset="0"/>
              </a:rPr>
              <a:t>a[0:4][1:2] + c 	       // adds scalar c to array section</a:t>
            </a:r>
          </a:p>
        </p:txBody>
      </p:sp>
    </p:spTree>
    <p:extLst>
      <p:ext uri="{BB962C8B-B14F-4D97-AF65-F5344CB8AC3E}">
        <p14:creationId xmlns:p14="http://schemas.microsoft.com/office/powerpoint/2010/main" val="719659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Cilk™ Plus Array Notation</a:t>
            </a:r>
            <a:br>
              <a:rPr lang="en-US" dirty="0"/>
            </a:br>
            <a:r>
              <a:rPr lang="en-US" dirty="0" smtClean="0"/>
              <a:t>Assignment Maps</a:t>
            </a:r>
            <a:endParaRPr lang="en-US" i="1" dirty="0"/>
          </a:p>
        </p:txBody>
      </p:sp>
      <p:sp>
        <p:nvSpPr>
          <p:cNvPr id="3" name="Content Placeholder 2"/>
          <p:cNvSpPr>
            <a:spLocks noGrp="1"/>
          </p:cNvSpPr>
          <p:nvPr>
            <p:ph idx="1"/>
          </p:nvPr>
        </p:nvSpPr>
        <p:spPr/>
        <p:txBody>
          <a:bodyPr>
            <a:noAutofit/>
          </a:bodyPr>
          <a:lstStyle/>
          <a:p>
            <a:pPr marL="274638" indent="-274638"/>
            <a:r>
              <a:rPr lang="en-US" altLang="zh-CN" sz="1800" dirty="0">
                <a:ea typeface="ＭＳ Ｐゴシック" pitchFamily="34" charset="-128"/>
              </a:rPr>
              <a:t>Assignment operator applies in parallel to every element of array section on left hand side (LHS):</a:t>
            </a:r>
          </a:p>
          <a:p>
            <a:pPr marL="274638" indent="-274638"/>
            <a:endParaRPr lang="en-US" altLang="zh-CN" dirty="0" smtClean="0">
              <a:ea typeface="ＭＳ Ｐゴシック" pitchFamily="34" charset="-128"/>
            </a:endParaRPr>
          </a:p>
          <a:p>
            <a:pPr marL="274638" indent="-274638"/>
            <a:endParaRPr lang="en-US" altLang="zh-CN" dirty="0" smtClean="0">
              <a:ea typeface="ＭＳ Ｐゴシック" pitchFamily="34" charset="-128"/>
            </a:endParaRPr>
          </a:p>
          <a:p>
            <a:pPr marL="274638" indent="-274638"/>
            <a:endParaRPr lang="en-US" altLang="zh-CN" dirty="0" smtClean="0">
              <a:ea typeface="ＭＳ Ｐゴシック" pitchFamily="34" charset="-128"/>
            </a:endParaRPr>
          </a:p>
          <a:p>
            <a:pPr marL="274638" indent="-274638"/>
            <a:endParaRPr lang="en-US" altLang="zh-CN" dirty="0" smtClean="0">
              <a:ea typeface="ＭＳ Ｐゴシック" pitchFamily="34" charset="-128"/>
            </a:endParaRPr>
          </a:p>
          <a:p>
            <a:pPr marL="274638" indent="-274638"/>
            <a:endParaRPr lang="en-US" altLang="zh-CN" dirty="0">
              <a:ea typeface="ＭＳ Ｐゴシック" pitchFamily="34" charset="-128"/>
            </a:endParaRPr>
          </a:p>
          <a:p>
            <a:pPr marL="274638" indent="-274638"/>
            <a:r>
              <a:rPr lang="en-US" altLang="zh-CN" sz="1800" dirty="0">
                <a:ea typeface="ＭＳ Ｐゴシック" pitchFamily="34" charset="-128"/>
              </a:rPr>
              <a:t>Recent change with 12.1:</a:t>
            </a:r>
            <a:br>
              <a:rPr lang="en-US" altLang="zh-CN" sz="1800" dirty="0">
                <a:ea typeface="ＭＳ Ｐゴシック" pitchFamily="34" charset="-128"/>
              </a:rPr>
            </a:br>
            <a:r>
              <a:rPr lang="en-US" altLang="zh-CN" sz="1800" dirty="0">
                <a:ea typeface="ＭＳ Ｐゴシック" pitchFamily="34" charset="-128"/>
              </a:rPr>
              <a:t>Overlapping RHS &amp; LHS results in </a:t>
            </a:r>
            <a:r>
              <a:rPr lang="en-US" altLang="zh-CN" sz="1800" dirty="0" smtClean="0">
                <a:ea typeface="ＭＳ Ｐゴシック" pitchFamily="34" charset="-128"/>
              </a:rPr>
              <a:t>undefined behavior:</a:t>
            </a:r>
            <a:endParaRPr lang="en-US" altLang="zh-CN" sz="1800" dirty="0">
              <a:ea typeface="ＭＳ Ｐゴシック" pitchFamily="34" charset="-128"/>
            </a:endParaRPr>
          </a:p>
          <a:p>
            <a:pPr marL="0" indent="0">
              <a:buNone/>
            </a:pPr>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34</a:t>
            </a:fld>
            <a:endParaRPr lang="en-US"/>
          </a:p>
        </p:txBody>
      </p:sp>
      <p:sp>
        <p:nvSpPr>
          <p:cNvPr id="6" name="TextBox 5"/>
          <p:cNvSpPr txBox="1"/>
          <p:nvPr/>
        </p:nvSpPr>
        <p:spPr>
          <a:xfrm>
            <a:off x="1177435" y="4762500"/>
            <a:ext cx="7328390" cy="50292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buNone/>
            </a:pPr>
            <a:r>
              <a:rPr lang="en-US" altLang="zh-CN" sz="1600" dirty="0" smtClean="0">
                <a:latin typeface="Courier New" pitchFamily="49" charset="0"/>
                <a:ea typeface="ＭＳ Ｐゴシック" pitchFamily="34" charset="-128"/>
                <a:cs typeface="Courier New" pitchFamily="49" charset="0"/>
              </a:rPr>
              <a:t>a[1:s] = a[0:s] + 1;  // undefined because of overlap</a:t>
            </a:r>
          </a:p>
        </p:txBody>
      </p:sp>
      <p:sp>
        <p:nvSpPr>
          <p:cNvPr id="7" name="TextBox 6"/>
          <p:cNvSpPr txBox="1"/>
          <p:nvPr/>
        </p:nvSpPr>
        <p:spPr>
          <a:xfrm>
            <a:off x="1177435" y="2240280"/>
            <a:ext cx="7328390" cy="111252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it-IT" altLang="zh-CN" sz="1600" dirty="0" smtClean="0">
                <a:latin typeface="Courier New" pitchFamily="49" charset="0"/>
                <a:ea typeface="ＭＳ Ｐゴシック" pitchFamily="34" charset="-128"/>
                <a:cs typeface="Courier New" pitchFamily="49" charset="0"/>
              </a:rPr>
              <a:t>a[:][:] = b[:][2][:] + c;</a:t>
            </a:r>
          </a:p>
          <a:p>
            <a:pPr marL="742950" lvl="1" indent="-285750" algn="l"/>
            <a:r>
              <a:rPr lang="it-IT" altLang="zh-CN" sz="1600" dirty="0" smtClean="0">
                <a:latin typeface="Courier New" pitchFamily="49" charset="0"/>
                <a:ea typeface="ＭＳ Ｐゴシック" pitchFamily="34" charset="-128"/>
                <a:cs typeface="Courier New" pitchFamily="49" charset="0"/>
              </a:rPr>
              <a:t>e[:] = d;</a:t>
            </a:r>
          </a:p>
          <a:p>
            <a:pPr marL="742950" lvl="1" indent="-285750" algn="l"/>
            <a:r>
              <a:rPr lang="it-IT" altLang="zh-CN" sz="1600" dirty="0" smtClean="0">
                <a:latin typeface="Courier New" pitchFamily="49" charset="0"/>
                <a:ea typeface="ＭＳ Ｐゴシック" pitchFamily="34" charset="-128"/>
                <a:cs typeface="Courier New" pitchFamily="49" charset="0"/>
              </a:rPr>
              <a:t>e[:] = b[:][1][:];	// error, different rank</a:t>
            </a:r>
          </a:p>
          <a:p>
            <a:pPr marL="742950" lvl="1" indent="-285750" algn="l"/>
            <a:r>
              <a:rPr lang="it-IT" altLang="zh-CN" sz="1600" dirty="0" smtClean="0">
                <a:latin typeface="Courier New" pitchFamily="49" charset="0"/>
                <a:ea typeface="ＭＳ Ｐゴシック" pitchFamily="34" charset="-128"/>
                <a:cs typeface="Courier New" pitchFamily="49" charset="0"/>
              </a:rPr>
              <a:t>a[:][:] = e[:];	// error, different rank</a:t>
            </a:r>
            <a:endParaRPr lang="en-US" altLang="zh-CN" sz="1600" dirty="0" smtClean="0">
              <a:latin typeface="Courier New" pitchFamily="49" charset="0"/>
              <a:ea typeface="ＭＳ Ｐゴシック" pitchFamily="34" charset="-128"/>
              <a:cs typeface="Courier New" pitchFamily="49" charset="0"/>
            </a:endParaRPr>
          </a:p>
        </p:txBody>
      </p:sp>
      <p:sp>
        <p:nvSpPr>
          <p:cNvPr id="10" name="Rounded Rectangle 9"/>
          <p:cNvSpPr/>
          <p:nvPr/>
        </p:nvSpPr>
        <p:spPr bwMode="auto">
          <a:xfrm>
            <a:off x="1177435" y="5455920"/>
            <a:ext cx="7328390" cy="510778"/>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742950" lvl="1" indent="-285750" algn="l">
              <a:buNone/>
            </a:pPr>
            <a:r>
              <a:rPr lang="en-US" altLang="zh-CN" sz="2400" b="1" i="1" dirty="0" smtClean="0">
                <a:ea typeface="ＭＳ Ｐゴシック" pitchFamily="34" charset="-128"/>
              </a:rPr>
              <a:t>Hint: </a:t>
            </a:r>
            <a:r>
              <a:rPr lang="en-US" altLang="zh-CN" sz="2400" i="1" dirty="0" smtClean="0">
                <a:ea typeface="ＭＳ Ｐゴシック" pitchFamily="34" charset="-128"/>
              </a:rPr>
              <a:t>Size &amp; Shape must be preserved</a:t>
            </a:r>
          </a:p>
        </p:txBody>
      </p:sp>
    </p:spTree>
    <p:extLst>
      <p:ext uri="{BB962C8B-B14F-4D97-AF65-F5344CB8AC3E}">
        <p14:creationId xmlns:p14="http://schemas.microsoft.com/office/powerpoint/2010/main" val="54034559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Cilk™ Plus Array Notation</a:t>
            </a:r>
            <a:br>
              <a:rPr lang="en-US" dirty="0"/>
            </a:br>
            <a:r>
              <a:rPr lang="en-US" dirty="0"/>
              <a:t>Gather &amp; Scatter</a:t>
            </a:r>
            <a:endParaRPr lang="en-US" i="1" dirty="0"/>
          </a:p>
        </p:txBody>
      </p:sp>
      <p:sp>
        <p:nvSpPr>
          <p:cNvPr id="3" name="Content Placeholder 2"/>
          <p:cNvSpPr>
            <a:spLocks noGrp="1"/>
          </p:cNvSpPr>
          <p:nvPr>
            <p:ph idx="1"/>
          </p:nvPr>
        </p:nvSpPr>
        <p:spPr/>
        <p:txBody>
          <a:bodyPr>
            <a:noAutofit/>
          </a:bodyPr>
          <a:lstStyle/>
          <a:p>
            <a:pPr marL="274638" indent="-274638">
              <a:spcBef>
                <a:spcPct val="0"/>
              </a:spcBef>
            </a:pPr>
            <a:r>
              <a:rPr lang="en-US" altLang="zh-CN" sz="1800" dirty="0">
                <a:ea typeface="ＭＳ Ｐゴシック" pitchFamily="34" charset="-128"/>
                <a:cs typeface="Courier New" pitchFamily="49" charset="0"/>
              </a:rPr>
              <a:t>When an array section occurs directly under a subscript expression, it designates a set of elements indexed by the values of the array section.</a:t>
            </a:r>
          </a:p>
          <a:p>
            <a:pPr marL="274638" indent="-274638">
              <a:spcBef>
                <a:spcPct val="0"/>
              </a:spcBef>
            </a:pPr>
            <a:endParaRPr lang="en-US" altLang="zh-CN" sz="1800" dirty="0">
              <a:ea typeface="ＭＳ Ｐゴシック" pitchFamily="34" charset="-128"/>
              <a:cs typeface="Courier New" pitchFamily="49" charset="0"/>
            </a:endParaRPr>
          </a:p>
          <a:p>
            <a:pPr marL="274638" indent="-274638">
              <a:spcBef>
                <a:spcPct val="0"/>
              </a:spcBef>
            </a:pPr>
            <a:endParaRPr lang="en-US" altLang="zh-CN" sz="1600" dirty="0" smtClean="0">
              <a:latin typeface="Courier New" pitchFamily="49" charset="0"/>
              <a:ea typeface="ＭＳ Ｐゴシック" pitchFamily="34" charset="-128"/>
              <a:cs typeface="Courier New" pitchFamily="49" charset="0"/>
            </a:endParaRPr>
          </a:p>
          <a:p>
            <a:pPr marL="274638" indent="-274638">
              <a:spcBef>
                <a:spcPct val="0"/>
              </a:spcBef>
            </a:pPr>
            <a:endParaRPr lang="en-US" altLang="zh-CN" sz="1600" dirty="0" smtClean="0">
              <a:latin typeface="Courier New" pitchFamily="49" charset="0"/>
              <a:ea typeface="ＭＳ Ｐゴシック" pitchFamily="34" charset="-128"/>
              <a:cs typeface="Courier New" pitchFamily="49" charset="0"/>
            </a:endParaRPr>
          </a:p>
          <a:p>
            <a:pPr marL="274638" indent="-274638">
              <a:spcBef>
                <a:spcPct val="0"/>
              </a:spcBef>
            </a:pPr>
            <a:endParaRPr lang="en-US" altLang="zh-CN" sz="1600" dirty="0" smtClean="0">
              <a:latin typeface="Courier New" pitchFamily="49" charset="0"/>
              <a:ea typeface="ＭＳ Ｐゴシック" pitchFamily="34" charset="-128"/>
              <a:cs typeface="Courier New" pitchFamily="49" charset="0"/>
            </a:endParaRPr>
          </a:p>
          <a:p>
            <a:pPr marL="274638" indent="-274638">
              <a:spcBef>
                <a:spcPct val="0"/>
              </a:spcBef>
            </a:pPr>
            <a:endParaRPr lang="en-US" altLang="zh-CN" sz="1600" dirty="0" smtClean="0">
              <a:latin typeface="Courier New" pitchFamily="49" charset="0"/>
              <a:ea typeface="ＭＳ Ｐゴシック" pitchFamily="34" charset="-128"/>
              <a:cs typeface="Courier New" pitchFamily="49" charset="0"/>
            </a:endParaRPr>
          </a:p>
          <a:p>
            <a:pPr marL="274638" indent="-274638">
              <a:spcBef>
                <a:spcPct val="0"/>
              </a:spcBef>
            </a:pPr>
            <a:endParaRPr lang="en-US" altLang="zh-CN" sz="1600" dirty="0" smtClean="0">
              <a:latin typeface="Courier New" pitchFamily="49" charset="0"/>
              <a:ea typeface="ＭＳ Ｐゴシック" pitchFamily="34" charset="-128"/>
              <a:cs typeface="Courier New" pitchFamily="49" charset="0"/>
            </a:endParaRPr>
          </a:p>
          <a:p>
            <a:pPr marL="274638" indent="-274638">
              <a:spcBef>
                <a:spcPct val="0"/>
              </a:spcBef>
            </a:pPr>
            <a:endParaRPr lang="en-US" altLang="zh-CN" sz="1600" dirty="0">
              <a:latin typeface="Courier New" pitchFamily="49" charset="0"/>
              <a:ea typeface="ＭＳ Ｐゴシック" pitchFamily="34" charset="-128"/>
              <a:cs typeface="Courier New" pitchFamily="49" charset="0"/>
            </a:endParaRPr>
          </a:p>
          <a:p>
            <a:pPr marL="274638" indent="-274638">
              <a:spcBef>
                <a:spcPct val="0"/>
              </a:spcBef>
            </a:pPr>
            <a:endParaRPr lang="en-US" altLang="zh-CN" sz="1800" dirty="0">
              <a:solidFill>
                <a:schemeClr val="tx2"/>
              </a:solidFill>
              <a:ea typeface="ＭＳ Ｐゴシック" pitchFamily="34" charset="-128"/>
              <a:cs typeface="Courier New" pitchFamily="49" charset="0"/>
            </a:endParaRPr>
          </a:p>
          <a:p>
            <a:pPr marL="274638" indent="-274638">
              <a:spcBef>
                <a:spcPct val="0"/>
              </a:spcBef>
            </a:pPr>
            <a:r>
              <a:rPr lang="en-US" altLang="zh-CN" sz="1800" dirty="0">
                <a:ea typeface="ＭＳ Ｐゴシック" pitchFamily="34" charset="-128"/>
                <a:cs typeface="Courier New" pitchFamily="49" charset="0"/>
              </a:rPr>
              <a:t>Compiler </a:t>
            </a:r>
            <a:r>
              <a:rPr lang="en-US" altLang="zh-CN" sz="1800" dirty="0" smtClean="0">
                <a:ea typeface="ＭＳ Ｐゴシック" pitchFamily="34" charset="-128"/>
                <a:cs typeface="Courier New" pitchFamily="49" charset="0"/>
              </a:rPr>
              <a:t>can generate </a:t>
            </a:r>
            <a:r>
              <a:rPr lang="en-US" altLang="zh-CN" sz="1800" dirty="0">
                <a:ea typeface="ＭＳ Ｐゴシック" pitchFamily="34" charset="-128"/>
                <a:cs typeface="Courier New" pitchFamily="49" charset="0"/>
              </a:rPr>
              <a:t>scatter and gather instructions on supported hardware </a:t>
            </a:r>
            <a:r>
              <a:rPr lang="en-US" altLang="zh-CN" sz="1800" dirty="0" smtClean="0">
                <a:ea typeface="ＭＳ Ｐゴシック" pitchFamily="34" charset="-128"/>
                <a:cs typeface="Courier New" pitchFamily="49" charset="0"/>
              </a:rPr>
              <a:t>(like </a:t>
            </a:r>
            <a:r>
              <a:rPr lang="en-US" sz="1800" dirty="0" smtClean="0"/>
              <a:t>Intel® MIC Architecture</a:t>
            </a:r>
            <a:r>
              <a:rPr lang="en-US" altLang="zh-CN" sz="1800" dirty="0" smtClean="0">
                <a:ea typeface="ＭＳ Ｐゴシック" pitchFamily="34" charset="-128"/>
                <a:cs typeface="Courier New" pitchFamily="49" charset="0"/>
              </a:rPr>
              <a:t>) for </a:t>
            </a:r>
            <a:r>
              <a:rPr lang="en-US" altLang="zh-CN" sz="1800" dirty="0">
                <a:ea typeface="ＭＳ Ｐゴシック" pitchFamily="34" charset="-128"/>
                <a:cs typeface="Courier New" pitchFamily="49" charset="0"/>
              </a:rPr>
              <a:t>irregular vector access</a:t>
            </a:r>
            <a:r>
              <a:rPr lang="en-US" altLang="zh-CN" sz="1800" dirty="0" smtClean="0">
                <a:ea typeface="ＭＳ Ｐゴシック" pitchFamily="34" charset="-128"/>
                <a:cs typeface="Courier New" pitchFamily="49" charset="0"/>
              </a:rPr>
              <a:t>.</a:t>
            </a:r>
          </a:p>
          <a:p>
            <a:pPr marL="274638" indent="-274638">
              <a:spcBef>
                <a:spcPct val="0"/>
              </a:spcBef>
            </a:pPr>
            <a:endParaRPr lang="en-US" altLang="zh-CN" sz="1800" dirty="0" smtClean="0">
              <a:latin typeface="Courier New" pitchFamily="49" charset="0"/>
              <a:ea typeface="ＭＳ Ｐゴシック" pitchFamily="34" charset="-128"/>
              <a:cs typeface="Courier New" pitchFamily="49" charset="0"/>
            </a:endParaRPr>
          </a:p>
          <a:p>
            <a:pPr marL="274638" indent="-274638">
              <a:spcBef>
                <a:spcPct val="0"/>
              </a:spcBef>
            </a:pPr>
            <a:r>
              <a:rPr lang="en-US" altLang="zh-CN" sz="1800" dirty="0" smtClean="0">
                <a:ea typeface="ＭＳ Ｐゴシック" pitchFamily="34" charset="-128"/>
                <a:cs typeface="Courier New" pitchFamily="49" charset="0"/>
              </a:rPr>
              <a:t>Compiler can also generate </a:t>
            </a:r>
            <a:r>
              <a:rPr lang="en-US" sz="1800" dirty="0" smtClean="0"/>
              <a:t>AVX2 which provides support for a gather instruction only</a:t>
            </a:r>
            <a:endParaRPr lang="en-US" altLang="zh-CN" sz="1800" dirty="0">
              <a:ea typeface="ＭＳ Ｐゴシック" pitchFamily="34" charset="-128"/>
              <a:cs typeface="Courier New" pitchFamily="49" charset="0"/>
            </a:endParaRPr>
          </a:p>
          <a:p>
            <a:pPr marL="0" indent="0">
              <a:buNone/>
            </a:pPr>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35</a:t>
            </a:fld>
            <a:endParaRPr lang="en-US"/>
          </a:p>
        </p:txBody>
      </p:sp>
      <p:sp>
        <p:nvSpPr>
          <p:cNvPr id="6" name="TextBox 5"/>
          <p:cNvSpPr txBox="1"/>
          <p:nvPr/>
        </p:nvSpPr>
        <p:spPr>
          <a:xfrm>
            <a:off x="424324" y="2197100"/>
            <a:ext cx="8119601" cy="155194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800" b="1" dirty="0" smtClean="0">
                <a:latin typeface="Courier New" pitchFamily="49" charset="0"/>
                <a:ea typeface="ＭＳ Ｐゴシック" pitchFamily="34" charset="-128"/>
                <a:cs typeface="Courier New" pitchFamily="49" charset="0"/>
              </a:rPr>
              <a:t>Scatter:</a:t>
            </a:r>
          </a:p>
          <a:p>
            <a:pPr marL="742950" lvl="1" indent="-285750" algn="l"/>
            <a:r>
              <a:rPr lang="en-US" altLang="zh-CN" sz="1800" dirty="0" smtClean="0">
                <a:latin typeface="Courier New" pitchFamily="49" charset="0"/>
                <a:ea typeface="ＭＳ Ｐゴシック" pitchFamily="34" charset="-128"/>
                <a:cs typeface="Courier New" pitchFamily="49" charset="0"/>
              </a:rPr>
              <a:t>a[b[0:s]] = c[:]  -&gt; for(</a:t>
            </a:r>
            <a:r>
              <a:rPr lang="en-US" altLang="zh-CN" sz="1800" dirty="0" err="1" smtClean="0">
                <a:latin typeface="Courier New" pitchFamily="49" charset="0"/>
                <a:ea typeface="ＭＳ Ｐゴシック" pitchFamily="34" charset="-128"/>
                <a:cs typeface="Courier New" pitchFamily="49" charset="0"/>
              </a:rPr>
              <a:t>i</a:t>
            </a:r>
            <a:r>
              <a:rPr lang="en-US" altLang="zh-CN" sz="1800" dirty="0" smtClean="0">
                <a:latin typeface="Courier New" pitchFamily="49" charset="0"/>
                <a:ea typeface="ＭＳ Ｐゴシック" pitchFamily="34" charset="-128"/>
                <a:cs typeface="Courier New" pitchFamily="49" charset="0"/>
              </a:rPr>
              <a:t>=0; </a:t>
            </a:r>
            <a:r>
              <a:rPr lang="en-US" altLang="zh-CN" sz="1800" dirty="0" err="1" smtClean="0">
                <a:latin typeface="Courier New" pitchFamily="49" charset="0"/>
                <a:ea typeface="ＭＳ Ｐゴシック" pitchFamily="34" charset="-128"/>
                <a:cs typeface="Courier New" pitchFamily="49" charset="0"/>
              </a:rPr>
              <a:t>i</a:t>
            </a:r>
            <a:r>
              <a:rPr lang="en-US" altLang="zh-CN" sz="1800" dirty="0" smtClean="0">
                <a:latin typeface="Courier New" pitchFamily="49" charset="0"/>
                <a:ea typeface="ＭＳ Ｐゴシック" pitchFamily="34" charset="-128"/>
                <a:cs typeface="Courier New" pitchFamily="49" charset="0"/>
              </a:rPr>
              <a:t>&lt;s; </a:t>
            </a:r>
            <a:r>
              <a:rPr lang="en-US" altLang="zh-CN" sz="1800" dirty="0" err="1" smtClean="0">
                <a:latin typeface="Courier New" pitchFamily="49" charset="0"/>
                <a:ea typeface="ＭＳ Ｐゴシック" pitchFamily="34" charset="-128"/>
                <a:cs typeface="Courier New" pitchFamily="49" charset="0"/>
              </a:rPr>
              <a:t>i</a:t>
            </a:r>
            <a:r>
              <a:rPr lang="en-US" altLang="zh-CN" sz="1800" dirty="0" smtClean="0">
                <a:latin typeface="Courier New" pitchFamily="49" charset="0"/>
                <a:ea typeface="ＭＳ Ｐゴシック" pitchFamily="34" charset="-128"/>
                <a:cs typeface="Courier New" pitchFamily="49" charset="0"/>
              </a:rPr>
              <a:t>++) a[b[</a:t>
            </a:r>
            <a:r>
              <a:rPr lang="en-US" altLang="zh-CN" sz="1800" dirty="0" err="1" smtClean="0">
                <a:latin typeface="Courier New" pitchFamily="49" charset="0"/>
                <a:ea typeface="ＭＳ Ｐゴシック" pitchFamily="34" charset="-128"/>
                <a:cs typeface="Courier New" pitchFamily="49" charset="0"/>
              </a:rPr>
              <a:t>i</a:t>
            </a:r>
            <a:r>
              <a:rPr lang="en-US" altLang="zh-CN" sz="1800" dirty="0" smtClean="0">
                <a:latin typeface="Courier New" pitchFamily="49" charset="0"/>
                <a:ea typeface="ＭＳ Ｐゴシック" pitchFamily="34" charset="-128"/>
                <a:cs typeface="Courier New" pitchFamily="49" charset="0"/>
              </a:rPr>
              <a:t>]] = c[</a:t>
            </a:r>
            <a:r>
              <a:rPr lang="en-US" altLang="zh-CN" sz="1800" dirty="0" err="1" smtClean="0">
                <a:latin typeface="Courier New" pitchFamily="49" charset="0"/>
                <a:ea typeface="ＭＳ Ｐゴシック" pitchFamily="34" charset="-128"/>
                <a:cs typeface="Courier New" pitchFamily="49" charset="0"/>
              </a:rPr>
              <a:t>i</a:t>
            </a:r>
            <a:r>
              <a:rPr lang="en-US" altLang="zh-CN" sz="1800" dirty="0" smtClean="0">
                <a:latin typeface="Courier New" pitchFamily="49" charset="0"/>
                <a:ea typeface="ＭＳ Ｐゴシック" pitchFamily="34" charset="-128"/>
                <a:cs typeface="Courier New" pitchFamily="49" charset="0"/>
              </a:rPr>
              <a:t>];</a:t>
            </a:r>
          </a:p>
          <a:p>
            <a:pPr marL="742950" lvl="1" indent="-285750" algn="l"/>
            <a:endParaRPr lang="en-US" altLang="zh-CN" sz="1800" dirty="0" smtClean="0">
              <a:latin typeface="Courier New" pitchFamily="49" charset="0"/>
              <a:ea typeface="ＭＳ Ｐゴシック" pitchFamily="34" charset="-128"/>
              <a:cs typeface="Courier New" pitchFamily="49" charset="0"/>
            </a:endParaRPr>
          </a:p>
          <a:p>
            <a:pPr marL="742950" lvl="1" indent="-285750" algn="l"/>
            <a:r>
              <a:rPr lang="en-US" altLang="zh-CN" sz="1800" b="1" dirty="0" smtClean="0">
                <a:latin typeface="Courier New" pitchFamily="49" charset="0"/>
                <a:ea typeface="ＭＳ Ｐゴシック" pitchFamily="34" charset="-128"/>
                <a:cs typeface="Courier New" pitchFamily="49" charset="0"/>
              </a:rPr>
              <a:t>Gather:</a:t>
            </a:r>
          </a:p>
          <a:p>
            <a:pPr marL="742950" lvl="1" indent="-285750" algn="l"/>
            <a:r>
              <a:rPr lang="en-US" altLang="zh-CN" sz="1800" dirty="0" smtClean="0">
                <a:latin typeface="Courier New" pitchFamily="49" charset="0"/>
                <a:ea typeface="ＭＳ Ｐゴシック" pitchFamily="34" charset="-128"/>
                <a:cs typeface="Courier New" pitchFamily="49" charset="0"/>
              </a:rPr>
              <a:t>c[0:s] = a[b[:]]  -&gt; for(</a:t>
            </a:r>
            <a:r>
              <a:rPr lang="en-US" altLang="zh-CN" sz="1800" dirty="0" err="1" smtClean="0">
                <a:latin typeface="Courier New" pitchFamily="49" charset="0"/>
                <a:ea typeface="ＭＳ Ｐゴシック" pitchFamily="34" charset="-128"/>
                <a:cs typeface="Courier New" pitchFamily="49" charset="0"/>
              </a:rPr>
              <a:t>i</a:t>
            </a:r>
            <a:r>
              <a:rPr lang="en-US" altLang="zh-CN" sz="1800" dirty="0" smtClean="0">
                <a:latin typeface="Courier New" pitchFamily="49" charset="0"/>
                <a:ea typeface="ＭＳ Ｐゴシック" pitchFamily="34" charset="-128"/>
                <a:cs typeface="Courier New" pitchFamily="49" charset="0"/>
              </a:rPr>
              <a:t>=0; </a:t>
            </a:r>
            <a:r>
              <a:rPr lang="en-US" altLang="zh-CN" sz="1800" dirty="0" err="1" smtClean="0">
                <a:latin typeface="Courier New" pitchFamily="49" charset="0"/>
                <a:ea typeface="ＭＳ Ｐゴシック" pitchFamily="34" charset="-128"/>
                <a:cs typeface="Courier New" pitchFamily="49" charset="0"/>
              </a:rPr>
              <a:t>i</a:t>
            </a:r>
            <a:r>
              <a:rPr lang="en-US" altLang="zh-CN" sz="1800" dirty="0" smtClean="0">
                <a:latin typeface="Courier New" pitchFamily="49" charset="0"/>
                <a:ea typeface="ＭＳ Ｐゴシック" pitchFamily="34" charset="-128"/>
                <a:cs typeface="Courier New" pitchFamily="49" charset="0"/>
              </a:rPr>
              <a:t>&lt;s; </a:t>
            </a:r>
            <a:r>
              <a:rPr lang="en-US" altLang="zh-CN" sz="1800" dirty="0" err="1" smtClean="0">
                <a:latin typeface="Courier New" pitchFamily="49" charset="0"/>
                <a:ea typeface="ＭＳ Ｐゴシック" pitchFamily="34" charset="-128"/>
                <a:cs typeface="Courier New" pitchFamily="49" charset="0"/>
              </a:rPr>
              <a:t>i</a:t>
            </a:r>
            <a:r>
              <a:rPr lang="en-US" altLang="zh-CN" sz="1800" dirty="0" smtClean="0">
                <a:latin typeface="Courier New" pitchFamily="49" charset="0"/>
                <a:ea typeface="ＭＳ Ｐゴシック" pitchFamily="34" charset="-128"/>
                <a:cs typeface="Courier New" pitchFamily="49" charset="0"/>
              </a:rPr>
              <a:t>++) c[</a:t>
            </a:r>
            <a:r>
              <a:rPr lang="en-US" altLang="zh-CN" sz="1800" dirty="0" err="1" smtClean="0">
                <a:latin typeface="Courier New" pitchFamily="49" charset="0"/>
                <a:ea typeface="ＭＳ Ｐゴシック" pitchFamily="34" charset="-128"/>
                <a:cs typeface="Courier New" pitchFamily="49" charset="0"/>
              </a:rPr>
              <a:t>i</a:t>
            </a:r>
            <a:r>
              <a:rPr lang="en-US" altLang="zh-CN" sz="1800" dirty="0" smtClean="0">
                <a:latin typeface="Courier New" pitchFamily="49" charset="0"/>
                <a:ea typeface="ＭＳ Ｐゴシック" pitchFamily="34" charset="-128"/>
                <a:cs typeface="Courier New" pitchFamily="49" charset="0"/>
              </a:rPr>
              <a:t>] = a[b[</a:t>
            </a:r>
            <a:r>
              <a:rPr lang="en-US" altLang="zh-CN" sz="1800" dirty="0" err="1" smtClean="0">
                <a:latin typeface="Courier New" pitchFamily="49" charset="0"/>
                <a:ea typeface="ＭＳ Ｐゴシック" pitchFamily="34" charset="-128"/>
                <a:cs typeface="Courier New" pitchFamily="49" charset="0"/>
              </a:rPr>
              <a:t>i</a:t>
            </a:r>
            <a:r>
              <a:rPr lang="en-US" altLang="zh-CN" sz="1800" dirty="0" smtClean="0">
                <a:latin typeface="Courier New" pitchFamily="49" charset="0"/>
                <a:ea typeface="ＭＳ Ｐゴシック" pitchFamily="34" charset="-128"/>
                <a:cs typeface="Courier New" pitchFamily="49" charset="0"/>
              </a:rPr>
              <a:t>]];</a:t>
            </a:r>
          </a:p>
        </p:txBody>
      </p:sp>
    </p:spTree>
    <p:extLst>
      <p:ext uri="{BB962C8B-B14F-4D97-AF65-F5344CB8AC3E}">
        <p14:creationId xmlns:p14="http://schemas.microsoft.com/office/powerpoint/2010/main" val="306398627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Gather </a:t>
            </a:r>
            <a:r>
              <a:rPr lang="en-US" dirty="0"/>
              <a:t>&amp; Scatter</a:t>
            </a:r>
            <a:endParaRPr lang="en-US" i="1" dirty="0"/>
          </a:p>
        </p:txBody>
      </p:sp>
      <p:sp>
        <p:nvSpPr>
          <p:cNvPr id="3" name="Content Placeholder 2"/>
          <p:cNvSpPr>
            <a:spLocks noGrp="1"/>
          </p:cNvSpPr>
          <p:nvPr>
            <p:ph idx="1"/>
          </p:nvPr>
        </p:nvSpPr>
        <p:spPr/>
        <p:txBody>
          <a:bodyPr>
            <a:noAutofit/>
          </a:bodyPr>
          <a:lstStyle/>
          <a:p>
            <a:pPr marL="274638" indent="-274638">
              <a:spcBef>
                <a:spcPct val="0"/>
              </a:spcBef>
            </a:pPr>
            <a:r>
              <a:rPr lang="en-US" altLang="zh-CN" sz="1800" dirty="0" smtClean="0">
                <a:ea typeface="ＭＳ Ｐゴシック" pitchFamily="34" charset="-128"/>
                <a:cs typeface="Courier New" pitchFamily="49" charset="0"/>
              </a:rPr>
              <a:t>This example reverses the elements of a string</a:t>
            </a:r>
            <a:endParaRPr lang="en-US" altLang="zh-CN" sz="1800" dirty="0">
              <a:ea typeface="ＭＳ Ｐゴシック" pitchFamily="34" charset="-128"/>
              <a:cs typeface="Courier New" pitchFamily="49" charset="0"/>
            </a:endParaRPr>
          </a:p>
          <a:p>
            <a:pPr marL="274638" indent="-274638">
              <a:spcBef>
                <a:spcPct val="0"/>
              </a:spcBef>
            </a:pPr>
            <a:endParaRPr lang="en-US" altLang="zh-CN" sz="1800" dirty="0">
              <a:ea typeface="ＭＳ Ｐゴシック" pitchFamily="34" charset="-128"/>
              <a:cs typeface="Courier New" pitchFamily="49" charset="0"/>
            </a:endParaRPr>
          </a:p>
          <a:p>
            <a:pPr marL="274638" indent="-274638">
              <a:spcBef>
                <a:spcPct val="0"/>
              </a:spcBef>
            </a:pPr>
            <a:endParaRPr lang="en-US" altLang="zh-CN" sz="1600" dirty="0" smtClean="0">
              <a:latin typeface="Courier New" pitchFamily="49" charset="0"/>
              <a:ea typeface="ＭＳ Ｐゴシック" pitchFamily="34" charset="-128"/>
              <a:cs typeface="Courier New" pitchFamily="49" charset="0"/>
            </a:endParaRPr>
          </a:p>
          <a:p>
            <a:pPr marL="274638" indent="-274638">
              <a:spcBef>
                <a:spcPct val="0"/>
              </a:spcBef>
            </a:pPr>
            <a:endParaRPr lang="en-US" altLang="zh-CN" sz="1600" dirty="0" smtClean="0">
              <a:latin typeface="Courier New" pitchFamily="49" charset="0"/>
              <a:ea typeface="ＭＳ Ｐゴシック" pitchFamily="34" charset="-128"/>
              <a:cs typeface="Courier New" pitchFamily="49" charset="0"/>
            </a:endParaRPr>
          </a:p>
          <a:p>
            <a:pPr marL="274638" indent="-274638">
              <a:spcBef>
                <a:spcPct val="0"/>
              </a:spcBef>
            </a:pPr>
            <a:endParaRPr lang="en-US" altLang="zh-CN" sz="1600" dirty="0" smtClean="0">
              <a:latin typeface="Courier New" pitchFamily="49" charset="0"/>
              <a:ea typeface="ＭＳ Ｐゴシック" pitchFamily="34" charset="-128"/>
              <a:cs typeface="Courier New" pitchFamily="49" charset="0"/>
            </a:endParaRPr>
          </a:p>
          <a:p>
            <a:pPr marL="274638" indent="-274638">
              <a:spcBef>
                <a:spcPct val="0"/>
              </a:spcBef>
            </a:pPr>
            <a:endParaRPr lang="en-US" altLang="zh-CN" sz="1600" dirty="0" smtClean="0">
              <a:latin typeface="Courier New" pitchFamily="49" charset="0"/>
              <a:ea typeface="ＭＳ Ｐゴシック" pitchFamily="34" charset="-128"/>
              <a:cs typeface="Courier New" pitchFamily="49" charset="0"/>
            </a:endParaRPr>
          </a:p>
          <a:p>
            <a:pPr marL="274638" indent="-274638">
              <a:spcBef>
                <a:spcPct val="0"/>
              </a:spcBef>
            </a:pPr>
            <a:endParaRPr lang="en-US" altLang="zh-CN" sz="1600" dirty="0" smtClean="0">
              <a:latin typeface="Courier New" pitchFamily="49" charset="0"/>
              <a:ea typeface="ＭＳ Ｐゴシック" pitchFamily="34" charset="-128"/>
              <a:cs typeface="Courier New" pitchFamily="49" charset="0"/>
            </a:endParaRPr>
          </a:p>
          <a:p>
            <a:pPr marL="274638" indent="-274638">
              <a:spcBef>
                <a:spcPct val="0"/>
              </a:spcBef>
            </a:pPr>
            <a:endParaRPr lang="en-US" altLang="zh-CN" sz="1600" dirty="0">
              <a:latin typeface="Courier New" pitchFamily="49" charset="0"/>
              <a:ea typeface="ＭＳ Ｐゴシック" pitchFamily="34" charset="-128"/>
              <a:cs typeface="Courier New" pitchFamily="49" charset="0"/>
            </a:endParaRPr>
          </a:p>
          <a:p>
            <a:pPr marL="274638" indent="-274638">
              <a:spcBef>
                <a:spcPct val="0"/>
              </a:spcBef>
            </a:pPr>
            <a:endParaRPr lang="en-US" altLang="zh-CN" sz="1800" dirty="0">
              <a:solidFill>
                <a:schemeClr val="tx2"/>
              </a:solidFill>
              <a:ea typeface="ＭＳ Ｐゴシック" pitchFamily="34" charset="-128"/>
              <a:cs typeface="Courier New" pitchFamily="49" charset="0"/>
            </a:endParaRPr>
          </a:p>
          <a:p>
            <a:pPr marL="274638" indent="-274638">
              <a:spcBef>
                <a:spcPct val="0"/>
              </a:spcBef>
            </a:pPr>
            <a:r>
              <a:rPr lang="en-US" altLang="zh-CN" sz="1800" dirty="0">
                <a:ea typeface="ＭＳ Ｐゴシック" pitchFamily="34" charset="-128"/>
                <a:cs typeface="Courier New" pitchFamily="49" charset="0"/>
              </a:rPr>
              <a:t>Compiler </a:t>
            </a:r>
            <a:r>
              <a:rPr lang="en-US" altLang="zh-CN" sz="1800" dirty="0" smtClean="0">
                <a:ea typeface="ＭＳ Ｐゴシック" pitchFamily="34" charset="-128"/>
                <a:cs typeface="Courier New" pitchFamily="49" charset="0"/>
              </a:rPr>
              <a:t>can generate </a:t>
            </a:r>
            <a:r>
              <a:rPr lang="en-US" altLang="zh-CN" sz="1800" dirty="0">
                <a:ea typeface="ＭＳ Ｐゴシック" pitchFamily="34" charset="-128"/>
                <a:cs typeface="Courier New" pitchFamily="49" charset="0"/>
              </a:rPr>
              <a:t>scatter and gather instructions </a:t>
            </a:r>
            <a:r>
              <a:rPr lang="en-US" altLang="zh-CN" sz="1800" dirty="0" smtClean="0">
                <a:ea typeface="ＭＳ Ｐゴシック" pitchFamily="34" charset="-128"/>
                <a:cs typeface="Courier New" pitchFamily="49" charset="0"/>
              </a:rPr>
              <a:t>on</a:t>
            </a:r>
          </a:p>
          <a:p>
            <a:pPr marL="274638" indent="-274638">
              <a:spcBef>
                <a:spcPct val="0"/>
              </a:spcBef>
            </a:pPr>
            <a:endParaRPr lang="en-US" altLang="zh-CN" sz="1800" dirty="0" smtClean="0">
              <a:latin typeface="Courier New" pitchFamily="49" charset="0"/>
              <a:ea typeface="ＭＳ Ｐゴシック" pitchFamily="34" charset="-128"/>
              <a:cs typeface="Courier New" pitchFamily="49" charset="0"/>
            </a:endParaRPr>
          </a:p>
          <a:p>
            <a:pPr marL="0" indent="0">
              <a:buNone/>
            </a:pPr>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36</a:t>
            </a:fld>
            <a:endParaRPr lang="en-US"/>
          </a:p>
        </p:txBody>
      </p:sp>
      <p:sp>
        <p:nvSpPr>
          <p:cNvPr id="6" name="TextBox 5"/>
          <p:cNvSpPr txBox="1"/>
          <p:nvPr/>
        </p:nvSpPr>
        <p:spPr>
          <a:xfrm>
            <a:off x="386224" y="1714500"/>
            <a:ext cx="8119601" cy="343662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r>
              <a:rPr lang="en-US" altLang="zh-CN" sz="1600" b="1" dirty="0" smtClean="0">
                <a:latin typeface="Courier New" pitchFamily="49" charset="0"/>
                <a:ea typeface="ＭＳ Ｐゴシック" pitchFamily="34" charset="-128"/>
                <a:cs typeface="Courier New" pitchFamily="49" charset="0"/>
              </a:rPr>
              <a:t>//code snippet:</a:t>
            </a:r>
          </a:p>
          <a:p>
            <a:pPr marL="742950" lvl="1" indent="-285750" algn="l"/>
            <a:r>
              <a:rPr lang="en-US" altLang="zh-CN" sz="1600" dirty="0" smtClean="0">
                <a:latin typeface="Courier New" pitchFamily="49" charset="0"/>
                <a:ea typeface="ＭＳ Ｐゴシック" pitchFamily="34" charset="-128"/>
                <a:cs typeface="Courier New" pitchFamily="49" charset="0"/>
              </a:rPr>
              <a:t>char reverse[7], string[7] = "ABCDEF";</a:t>
            </a:r>
          </a:p>
          <a:p>
            <a:pPr marL="742950" lvl="1" indent="-285750" algn="l"/>
            <a:r>
              <a:rPr lang="en-US" altLang="zh-CN" sz="1600" dirty="0" err="1" smtClean="0">
                <a:latin typeface="Courier New" pitchFamily="49" charset="0"/>
                <a:ea typeface="ＭＳ Ｐゴシック" pitchFamily="34" charset="-128"/>
                <a:cs typeface="Courier New" pitchFamily="49" charset="0"/>
              </a:rPr>
              <a:t>int</a:t>
            </a:r>
            <a:r>
              <a:rPr lang="en-US" altLang="zh-CN" sz="1600" dirty="0" smtClean="0">
                <a:latin typeface="Courier New" pitchFamily="49" charset="0"/>
                <a:ea typeface="ＭＳ Ｐゴシック" pitchFamily="34" charset="-128"/>
                <a:cs typeface="Courier New" pitchFamily="49" charset="0"/>
              </a:rPr>
              <a:t> map[] ={5,4,3,2,1,0,6};</a:t>
            </a:r>
          </a:p>
          <a:p>
            <a:pPr marL="742950" lvl="1" indent="-285750" algn="l"/>
            <a:r>
              <a:rPr lang="en-US" altLang="zh-CN" sz="1600" dirty="0" smtClean="0">
                <a:latin typeface="Courier New" pitchFamily="49" charset="0"/>
                <a:ea typeface="ＭＳ Ｐゴシック" pitchFamily="34" charset="-128"/>
                <a:cs typeface="Courier New" pitchFamily="49" charset="0"/>
              </a:rPr>
              <a:t>reverse[:] = string[map[:]];</a:t>
            </a:r>
          </a:p>
          <a:p>
            <a:pPr marL="742950" lvl="1" indent="-285750" algn="l"/>
            <a:r>
              <a:rPr lang="nn-NO" altLang="zh-CN" sz="1600" b="1" dirty="0" smtClean="0">
                <a:solidFill>
                  <a:srgbClr val="00B050"/>
                </a:solidFill>
                <a:latin typeface="Courier New" pitchFamily="49" charset="0"/>
                <a:ea typeface="ＭＳ Ｐゴシック" pitchFamily="34" charset="-128"/>
                <a:cs typeface="Courier New" pitchFamily="49" charset="0"/>
              </a:rPr>
              <a:t>   // same as:</a:t>
            </a:r>
          </a:p>
          <a:p>
            <a:pPr marL="742950" lvl="1" indent="-285750" algn="l"/>
            <a:r>
              <a:rPr lang="nn-NO" altLang="zh-CN" sz="1600" b="1" dirty="0" smtClean="0">
                <a:solidFill>
                  <a:srgbClr val="00B050"/>
                </a:solidFill>
                <a:latin typeface="Courier New" pitchFamily="49" charset="0"/>
                <a:ea typeface="ＭＳ Ｐゴシック" pitchFamily="34" charset="-128"/>
                <a:cs typeface="Courier New" pitchFamily="49" charset="0"/>
              </a:rPr>
              <a:t>   // for(int i = 0; i &lt; 6; i++)</a:t>
            </a:r>
          </a:p>
          <a:p>
            <a:pPr marL="742950" lvl="1" indent="-285750" algn="l"/>
            <a:r>
              <a:rPr lang="nn-NO" altLang="zh-CN" sz="1600" b="1" dirty="0" smtClean="0">
                <a:solidFill>
                  <a:srgbClr val="00B050"/>
                </a:solidFill>
                <a:latin typeface="Courier New" pitchFamily="49" charset="0"/>
                <a:ea typeface="ＭＳ Ｐゴシック" pitchFamily="34" charset="-128"/>
                <a:cs typeface="Courier New" pitchFamily="49" charset="0"/>
              </a:rPr>
              <a:t>   //    reverse[i] = string[map[i]];</a:t>
            </a:r>
            <a:endParaRPr lang="en-US" altLang="zh-CN" sz="1600" b="1" dirty="0" smtClean="0">
              <a:solidFill>
                <a:srgbClr val="00B050"/>
              </a:solidFill>
              <a:latin typeface="Courier New" pitchFamily="49" charset="0"/>
              <a:ea typeface="ＭＳ Ｐゴシック" pitchFamily="34" charset="-128"/>
              <a:cs typeface="Courier New" pitchFamily="49" charset="0"/>
            </a:endParaRPr>
          </a:p>
          <a:p>
            <a:pPr marL="742950" lvl="1" indent="-285750" algn="l"/>
            <a:r>
              <a:rPr lang="en-US" altLang="zh-CN" sz="1600" dirty="0" err="1" smtClean="0">
                <a:latin typeface="Courier New" pitchFamily="49" charset="0"/>
                <a:ea typeface="ＭＳ Ｐゴシック" pitchFamily="34" charset="-128"/>
                <a:cs typeface="Courier New" pitchFamily="49" charset="0"/>
              </a:rPr>
              <a:t>printf</a:t>
            </a:r>
            <a:r>
              <a:rPr lang="en-US" altLang="zh-CN" sz="1600" dirty="0" smtClean="0">
                <a:latin typeface="Courier New" pitchFamily="49" charset="0"/>
                <a:ea typeface="ＭＳ Ｐゴシック" pitchFamily="34" charset="-128"/>
                <a:cs typeface="Courier New" pitchFamily="49" charset="0"/>
              </a:rPr>
              <a:t>("%s\</a:t>
            </a:r>
            <a:r>
              <a:rPr lang="en-US" altLang="zh-CN" sz="1600" dirty="0" err="1" smtClean="0">
                <a:latin typeface="Courier New" pitchFamily="49" charset="0"/>
                <a:ea typeface="ＭＳ Ｐゴシック" pitchFamily="34" charset="-128"/>
                <a:cs typeface="Courier New" pitchFamily="49" charset="0"/>
              </a:rPr>
              <a:t>n",string</a:t>
            </a:r>
            <a:r>
              <a:rPr lang="en-US" altLang="zh-CN" sz="1600" dirty="0" smtClean="0">
                <a:latin typeface="Courier New" pitchFamily="49" charset="0"/>
                <a:ea typeface="ＭＳ Ｐゴシック" pitchFamily="34" charset="-128"/>
                <a:cs typeface="Courier New" pitchFamily="49" charset="0"/>
              </a:rPr>
              <a:t>);</a:t>
            </a:r>
          </a:p>
          <a:p>
            <a:pPr marL="742950" lvl="1" indent="-285750" algn="l"/>
            <a:r>
              <a:rPr lang="en-US" altLang="zh-CN" sz="1600" dirty="0" err="1" smtClean="0">
                <a:latin typeface="Courier New" pitchFamily="49" charset="0"/>
                <a:ea typeface="ＭＳ Ｐゴシック" pitchFamily="34" charset="-128"/>
                <a:cs typeface="Courier New" pitchFamily="49" charset="0"/>
              </a:rPr>
              <a:t>printf</a:t>
            </a:r>
            <a:r>
              <a:rPr lang="en-US" altLang="zh-CN" sz="1600" dirty="0" smtClean="0">
                <a:latin typeface="Courier New" pitchFamily="49" charset="0"/>
                <a:ea typeface="ＭＳ Ｐゴシック" pitchFamily="34" charset="-128"/>
                <a:cs typeface="Courier New" pitchFamily="49" charset="0"/>
              </a:rPr>
              <a:t>("%s\</a:t>
            </a:r>
            <a:r>
              <a:rPr lang="en-US" altLang="zh-CN" sz="1600" dirty="0" err="1" smtClean="0">
                <a:latin typeface="Courier New" pitchFamily="49" charset="0"/>
                <a:ea typeface="ＭＳ Ｐゴシック" pitchFamily="34" charset="-128"/>
                <a:cs typeface="Courier New" pitchFamily="49" charset="0"/>
              </a:rPr>
              <a:t>n",reverse</a:t>
            </a:r>
            <a:r>
              <a:rPr lang="en-US" altLang="zh-CN" sz="1600" dirty="0" smtClean="0">
                <a:latin typeface="Courier New" pitchFamily="49" charset="0"/>
                <a:ea typeface="ＭＳ Ｐゴシック" pitchFamily="34" charset="-128"/>
                <a:cs typeface="Courier New" pitchFamily="49" charset="0"/>
              </a:rPr>
              <a:t>);</a:t>
            </a:r>
          </a:p>
          <a:p>
            <a:pPr marL="742950" lvl="1" indent="-285750" algn="l"/>
            <a:endParaRPr lang="en-US" altLang="zh-CN" sz="1600" dirty="0" smtClean="0">
              <a:latin typeface="Courier New" pitchFamily="49" charset="0"/>
              <a:ea typeface="ＭＳ Ｐゴシック" pitchFamily="34" charset="-128"/>
              <a:cs typeface="Courier New" pitchFamily="49" charset="0"/>
            </a:endParaRPr>
          </a:p>
          <a:p>
            <a:pPr marL="742950" lvl="1" indent="-285750" algn="l"/>
            <a:r>
              <a:rPr lang="en-US" altLang="zh-CN" sz="1600" b="1" dirty="0" smtClean="0">
                <a:latin typeface="Courier New" pitchFamily="49" charset="0"/>
                <a:ea typeface="ＭＳ Ｐゴシック" pitchFamily="34" charset="-128"/>
                <a:cs typeface="Courier New" pitchFamily="49" charset="0"/>
              </a:rPr>
              <a:t>Output:</a:t>
            </a:r>
          </a:p>
          <a:p>
            <a:pPr marL="742950" lvl="1" indent="-285750" algn="l"/>
            <a:r>
              <a:rPr lang="en-US" altLang="zh-CN" sz="1600" dirty="0" smtClean="0">
                <a:latin typeface="Courier New" pitchFamily="49" charset="0"/>
                <a:ea typeface="ＭＳ Ｐゴシック" pitchFamily="34" charset="-128"/>
                <a:cs typeface="Courier New" pitchFamily="49" charset="0"/>
              </a:rPr>
              <a:t>ABCDEF</a:t>
            </a:r>
          </a:p>
          <a:p>
            <a:pPr marL="742950" lvl="1" indent="-285750" algn="l"/>
            <a:r>
              <a:rPr lang="en-US" altLang="zh-CN" sz="1600" dirty="0" smtClean="0">
                <a:latin typeface="Courier New" pitchFamily="49" charset="0"/>
                <a:ea typeface="ＭＳ Ｐゴシック" pitchFamily="34" charset="-128"/>
                <a:cs typeface="Courier New" pitchFamily="49" charset="0"/>
              </a:rPr>
              <a:t>FEDCBA</a:t>
            </a:r>
          </a:p>
          <a:p>
            <a:pPr marL="742950" lvl="1" indent="-285750" algn="l"/>
            <a:endParaRPr lang="en-US" altLang="zh-CN" sz="1600" dirty="0" smtClean="0">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306398627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Cilk™ Plus Array Notation</a:t>
            </a:r>
            <a:br>
              <a:rPr lang="en-US" dirty="0"/>
            </a:br>
            <a:r>
              <a:rPr lang="en-US" dirty="0"/>
              <a:t>Reductions</a:t>
            </a:r>
            <a:endParaRPr lang="en-US" i="1" dirty="0"/>
          </a:p>
        </p:txBody>
      </p:sp>
      <p:sp>
        <p:nvSpPr>
          <p:cNvPr id="3" name="Content Placeholder 2"/>
          <p:cNvSpPr>
            <a:spLocks noGrp="1"/>
          </p:cNvSpPr>
          <p:nvPr>
            <p:ph idx="1"/>
          </p:nvPr>
        </p:nvSpPr>
        <p:spPr>
          <a:xfrm>
            <a:off x="455613" y="1132609"/>
            <a:ext cx="8237537" cy="4658591"/>
          </a:xfrm>
        </p:spPr>
        <p:txBody>
          <a:bodyPr>
            <a:noAutofit/>
          </a:bodyPr>
          <a:lstStyle/>
          <a:p>
            <a:pPr marL="0" indent="0">
              <a:buNone/>
            </a:pPr>
            <a:r>
              <a:rPr lang="en-US" altLang="zh-CN" sz="1800" dirty="0">
                <a:ea typeface="ＭＳ Ｐゴシック" pitchFamily="34" charset="-128"/>
                <a:cs typeface="Courier New" pitchFamily="49" charset="0"/>
              </a:rPr>
              <a:t>Combine array section elements using a predefined operator, or a user function:</a:t>
            </a:r>
          </a:p>
          <a:p>
            <a:pPr marL="7938" indent="-233363">
              <a:buNone/>
            </a:pPr>
            <a:endParaRPr lang="en-US" altLang="zh-CN" sz="1800" dirty="0" smtClean="0">
              <a:solidFill>
                <a:schemeClr val="tx2"/>
              </a:solidFill>
              <a:ea typeface="ＭＳ Ｐゴシック" pitchFamily="34" charset="-128"/>
              <a:cs typeface="Courier New" pitchFamily="49" charset="0"/>
            </a:endParaRPr>
          </a:p>
          <a:p>
            <a:pPr marL="7938" indent="-233363">
              <a:buNone/>
            </a:pPr>
            <a:endParaRPr lang="en-US" altLang="zh-CN" sz="1800" dirty="0" smtClean="0">
              <a:solidFill>
                <a:schemeClr val="tx2"/>
              </a:solidFill>
              <a:ea typeface="ＭＳ Ｐゴシック" pitchFamily="34" charset="-128"/>
              <a:cs typeface="Courier New" pitchFamily="49" charset="0"/>
            </a:endParaRPr>
          </a:p>
          <a:p>
            <a:pPr marL="7938" indent="-233363">
              <a:buNone/>
            </a:pPr>
            <a:endParaRPr lang="en-US" altLang="zh-CN" sz="1800" dirty="0" smtClean="0">
              <a:solidFill>
                <a:schemeClr val="tx2"/>
              </a:solidFill>
              <a:ea typeface="ＭＳ Ｐゴシック" pitchFamily="34" charset="-128"/>
              <a:cs typeface="Courier New" pitchFamily="49" charset="0"/>
            </a:endParaRPr>
          </a:p>
          <a:p>
            <a:pPr marL="7938" indent="-233363">
              <a:buNone/>
            </a:pPr>
            <a:endParaRPr lang="en-US" altLang="zh-CN" sz="1800" dirty="0" smtClean="0">
              <a:solidFill>
                <a:schemeClr val="tx2"/>
              </a:solidFill>
              <a:ea typeface="ＭＳ Ｐゴシック" pitchFamily="34" charset="-128"/>
              <a:cs typeface="Courier New" pitchFamily="49" charset="0"/>
            </a:endParaRPr>
          </a:p>
          <a:p>
            <a:pPr marL="7938" indent="-233363">
              <a:buNone/>
            </a:pPr>
            <a:endParaRPr lang="en-US" altLang="zh-CN" sz="1800" dirty="0" smtClean="0">
              <a:solidFill>
                <a:schemeClr val="tx2"/>
              </a:solidFill>
              <a:ea typeface="ＭＳ Ｐゴシック" pitchFamily="34" charset="-128"/>
              <a:cs typeface="Courier New" pitchFamily="49" charset="0"/>
            </a:endParaRPr>
          </a:p>
          <a:p>
            <a:pPr marL="7938" indent="-233363">
              <a:buNone/>
            </a:pPr>
            <a:endParaRPr lang="en-US" altLang="zh-CN" sz="1800" dirty="0">
              <a:solidFill>
                <a:schemeClr val="tx2"/>
              </a:solidFill>
              <a:ea typeface="ＭＳ Ｐゴシック" pitchFamily="34" charset="-128"/>
              <a:cs typeface="Courier New" pitchFamily="49" charset="0"/>
            </a:endParaRPr>
          </a:p>
          <a:p>
            <a:pPr marL="7938" indent="-233363">
              <a:buNone/>
            </a:pPr>
            <a:endParaRPr lang="en-US" altLang="zh-CN" sz="1800" dirty="0" smtClean="0">
              <a:ea typeface="ＭＳ Ｐゴシック" pitchFamily="34" charset="-128"/>
              <a:cs typeface="Courier New" pitchFamily="49" charset="0"/>
            </a:endParaRPr>
          </a:p>
          <a:p>
            <a:pPr marL="7938" indent="-233363">
              <a:buNone/>
            </a:pPr>
            <a:r>
              <a:rPr lang="en-US" altLang="zh-CN" sz="1800" dirty="0" smtClean="0">
                <a:ea typeface="ＭＳ Ｐゴシック" pitchFamily="34" charset="-128"/>
                <a:cs typeface="Courier New" pitchFamily="49" charset="0"/>
              </a:rPr>
              <a:t>Other reductions (list not exhaustive):</a:t>
            </a:r>
            <a:endParaRPr lang="en-US" altLang="zh-CN" sz="1800" dirty="0">
              <a:latin typeface="Courier New" pitchFamily="49" charset="0"/>
              <a:ea typeface="ＭＳ Ｐゴシック" pitchFamily="34" charset="-128"/>
              <a:cs typeface="Courier New" pitchFamily="49" charset="0"/>
            </a:endParaRPr>
          </a:p>
          <a:p>
            <a:pPr marL="0" indent="0">
              <a:buNone/>
            </a:pPr>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37</a:t>
            </a:fld>
            <a:endParaRPr lang="en-US"/>
          </a:p>
        </p:txBody>
      </p:sp>
      <p:sp>
        <p:nvSpPr>
          <p:cNvPr id="6" name="TextBox 5"/>
          <p:cNvSpPr txBox="1"/>
          <p:nvPr/>
        </p:nvSpPr>
        <p:spPr>
          <a:xfrm>
            <a:off x="887875" y="4481830"/>
            <a:ext cx="6461537" cy="1513205"/>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buNone/>
            </a:pPr>
            <a:r>
              <a:rPr lang="en-US" altLang="zh-CN" sz="1600" dirty="0" smtClean="0">
                <a:latin typeface="Courier New" pitchFamily="49" charset="0"/>
                <a:ea typeface="ＭＳ Ｐゴシック" pitchFamily="34" charset="-128"/>
                <a:cs typeface="Courier New" pitchFamily="49" charset="0"/>
              </a:rPr>
              <a:t>	__</a:t>
            </a:r>
            <a:r>
              <a:rPr lang="en-US" altLang="zh-CN" sz="1600" dirty="0" err="1" smtClean="0">
                <a:latin typeface="Courier New" pitchFamily="49" charset="0"/>
                <a:ea typeface="ＭＳ Ｐゴシック" pitchFamily="34" charset="-128"/>
                <a:cs typeface="Courier New" pitchFamily="49" charset="0"/>
              </a:rPr>
              <a:t>sec_reduce_mul</a:t>
            </a:r>
            <a:r>
              <a:rPr lang="en-US" altLang="zh-CN" sz="1600" dirty="0" smtClean="0">
                <a:latin typeface="Courier New" pitchFamily="49" charset="0"/>
                <a:ea typeface="ＭＳ Ｐゴシック" pitchFamily="34" charset="-128"/>
                <a:cs typeface="Courier New" pitchFamily="49" charset="0"/>
              </a:rPr>
              <a:t>, __</a:t>
            </a:r>
            <a:r>
              <a:rPr lang="en-US" altLang="zh-CN" sz="1600" dirty="0" err="1" smtClean="0">
                <a:latin typeface="Courier New" pitchFamily="49" charset="0"/>
                <a:ea typeface="ＭＳ Ｐゴシック" pitchFamily="34" charset="-128"/>
                <a:cs typeface="Courier New" pitchFamily="49" charset="0"/>
              </a:rPr>
              <a:t>sec_reduce_all_zero</a:t>
            </a:r>
            <a:r>
              <a:rPr lang="en-US" altLang="zh-CN" sz="1600" dirty="0" smtClean="0">
                <a:latin typeface="Courier New" pitchFamily="49" charset="0"/>
                <a:ea typeface="ＭＳ Ｐゴシック" pitchFamily="34" charset="-128"/>
                <a:cs typeface="Courier New" pitchFamily="49" charset="0"/>
              </a:rPr>
              <a:t>, __</a:t>
            </a:r>
            <a:r>
              <a:rPr lang="en-US" altLang="zh-CN" sz="1600" dirty="0" err="1" smtClean="0">
                <a:latin typeface="Courier New" pitchFamily="49" charset="0"/>
                <a:ea typeface="ＭＳ Ｐゴシック" pitchFamily="34" charset="-128"/>
                <a:cs typeface="Courier New" pitchFamily="49" charset="0"/>
              </a:rPr>
              <a:t>sec_reduce_all_nonzero</a:t>
            </a:r>
            <a:r>
              <a:rPr lang="en-US" altLang="zh-CN" sz="1600" dirty="0" smtClean="0">
                <a:latin typeface="Courier New" pitchFamily="49" charset="0"/>
                <a:ea typeface="ＭＳ Ｐゴシック" pitchFamily="34" charset="-128"/>
                <a:cs typeface="Courier New" pitchFamily="49" charset="0"/>
              </a:rPr>
              <a:t>, __</a:t>
            </a:r>
            <a:r>
              <a:rPr lang="en-US" altLang="zh-CN" sz="1600" dirty="0" err="1" smtClean="0">
                <a:latin typeface="Courier New" pitchFamily="49" charset="0"/>
                <a:ea typeface="ＭＳ Ｐゴシック" pitchFamily="34" charset="-128"/>
                <a:cs typeface="Courier New" pitchFamily="49" charset="0"/>
              </a:rPr>
              <a:t>sec_reduce_any_nonzero</a:t>
            </a:r>
            <a:r>
              <a:rPr lang="en-US" altLang="zh-CN" sz="1600" dirty="0" smtClean="0">
                <a:latin typeface="Courier New" pitchFamily="49" charset="0"/>
                <a:ea typeface="ＭＳ Ｐゴシック" pitchFamily="34" charset="-128"/>
                <a:cs typeface="Courier New" pitchFamily="49" charset="0"/>
              </a:rPr>
              <a:t>, __</a:t>
            </a:r>
            <a:r>
              <a:rPr lang="en-US" altLang="zh-CN" sz="1600" dirty="0" err="1" smtClean="0">
                <a:latin typeface="Courier New" pitchFamily="49" charset="0"/>
                <a:ea typeface="ＭＳ Ｐゴシック" pitchFamily="34" charset="-128"/>
                <a:cs typeface="Courier New" pitchFamily="49" charset="0"/>
              </a:rPr>
              <a:t>sec_reduce_max</a:t>
            </a:r>
            <a:r>
              <a:rPr lang="en-US" altLang="zh-CN" sz="1600" dirty="0" smtClean="0">
                <a:latin typeface="Courier New" pitchFamily="49" charset="0"/>
                <a:ea typeface="ＭＳ Ｐゴシック" pitchFamily="34" charset="-128"/>
                <a:cs typeface="Courier New" pitchFamily="49" charset="0"/>
              </a:rPr>
              <a:t>, __</a:t>
            </a:r>
            <a:r>
              <a:rPr lang="en-US" altLang="zh-CN" sz="1600" dirty="0" err="1" smtClean="0">
                <a:latin typeface="Courier New" pitchFamily="49" charset="0"/>
                <a:ea typeface="ＭＳ Ｐゴシック" pitchFamily="34" charset="-128"/>
                <a:cs typeface="Courier New" pitchFamily="49" charset="0"/>
              </a:rPr>
              <a:t>sec_reduce_min</a:t>
            </a:r>
            <a:r>
              <a:rPr lang="en-US" altLang="zh-CN" sz="1600" dirty="0" smtClean="0">
                <a:latin typeface="Courier New" pitchFamily="49" charset="0"/>
                <a:ea typeface="ＭＳ Ｐゴシック" pitchFamily="34" charset="-128"/>
                <a:cs typeface="Courier New" pitchFamily="49" charset="0"/>
              </a:rPr>
              <a:t>, __</a:t>
            </a:r>
            <a:r>
              <a:rPr lang="en-US" altLang="zh-CN" sz="1600" dirty="0" err="1" smtClean="0">
                <a:latin typeface="Courier New" pitchFamily="49" charset="0"/>
                <a:ea typeface="ＭＳ Ｐゴシック" pitchFamily="34" charset="-128"/>
                <a:cs typeface="Courier New" pitchFamily="49" charset="0"/>
              </a:rPr>
              <a:t>sec_reduce_max_ind</a:t>
            </a:r>
            <a:r>
              <a:rPr lang="en-US" altLang="zh-CN" sz="1600" dirty="0" smtClean="0">
                <a:latin typeface="Courier New" pitchFamily="49" charset="0"/>
                <a:ea typeface="ＭＳ Ｐゴシック" pitchFamily="34" charset="-128"/>
                <a:cs typeface="Courier New" pitchFamily="49" charset="0"/>
              </a:rPr>
              <a:t>, __</a:t>
            </a:r>
            <a:r>
              <a:rPr lang="en-US" altLang="zh-CN" sz="1600" dirty="0" err="1" smtClean="0">
                <a:latin typeface="Courier New" pitchFamily="49" charset="0"/>
                <a:ea typeface="ＭＳ Ｐゴシック" pitchFamily="34" charset="-128"/>
                <a:cs typeface="Courier New" pitchFamily="49" charset="0"/>
              </a:rPr>
              <a:t>sec_reduce_min_ind</a:t>
            </a:r>
            <a:endParaRPr lang="en-US" altLang="zh-CN" sz="1600" b="1" dirty="0">
              <a:solidFill>
                <a:srgbClr val="C00000"/>
              </a:solidFill>
              <a:latin typeface="Courier New" pitchFamily="49" charset="0"/>
              <a:ea typeface="ＭＳ Ｐゴシック" pitchFamily="34" charset="-128"/>
              <a:cs typeface="Courier New" pitchFamily="49" charset="0"/>
            </a:endParaRPr>
          </a:p>
        </p:txBody>
      </p:sp>
      <p:sp>
        <p:nvSpPr>
          <p:cNvPr id="7" name="TextBox 6"/>
          <p:cNvSpPr txBox="1"/>
          <p:nvPr/>
        </p:nvSpPr>
        <p:spPr>
          <a:xfrm>
            <a:off x="887875" y="1905000"/>
            <a:ext cx="6461537" cy="1811078"/>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marL="742950" lvl="1" indent="-285750" algn="l">
              <a:buNone/>
            </a:pPr>
            <a:r>
              <a:rPr lang="en-US" altLang="zh-CN" sz="1600" dirty="0" err="1" smtClean="0">
                <a:latin typeface="Courier New" pitchFamily="49" charset="0"/>
                <a:ea typeface="ＭＳ Ｐゴシック" pitchFamily="34" charset="-128"/>
                <a:cs typeface="Courier New" pitchFamily="49" charset="0"/>
              </a:rPr>
              <a:t>int</a:t>
            </a:r>
            <a:r>
              <a:rPr lang="en-US" altLang="zh-CN" sz="1600" dirty="0" smtClean="0">
                <a:latin typeface="Courier New" pitchFamily="49" charset="0"/>
                <a:ea typeface="ＭＳ Ｐゴシック" pitchFamily="34" charset="-128"/>
                <a:cs typeface="Courier New" pitchFamily="49" charset="0"/>
              </a:rPr>
              <a:t> a[] = {1,2,3,4};</a:t>
            </a:r>
          </a:p>
          <a:p>
            <a:pPr marL="742950" lvl="1" indent="-285750" algn="l">
              <a:buNone/>
            </a:pPr>
            <a:r>
              <a:rPr lang="en-US" altLang="zh-CN" sz="1600" dirty="0" smtClean="0">
                <a:latin typeface="Courier New" pitchFamily="49" charset="0"/>
                <a:ea typeface="ＭＳ Ｐゴシック" pitchFamily="34" charset="-128"/>
                <a:cs typeface="Courier New" pitchFamily="49" charset="0"/>
              </a:rPr>
              <a:t>sum = __</a:t>
            </a:r>
            <a:r>
              <a:rPr lang="en-US" altLang="zh-CN" sz="1600" dirty="0" err="1" smtClean="0">
                <a:latin typeface="Courier New" pitchFamily="49" charset="0"/>
                <a:ea typeface="ＭＳ Ｐゴシック" pitchFamily="34" charset="-128"/>
                <a:cs typeface="Courier New" pitchFamily="49" charset="0"/>
              </a:rPr>
              <a:t>sec_reduce_add</a:t>
            </a:r>
            <a:r>
              <a:rPr lang="en-US" altLang="zh-CN" sz="1600" dirty="0" smtClean="0">
                <a:latin typeface="Courier New" pitchFamily="49" charset="0"/>
                <a:ea typeface="ＭＳ Ｐゴシック" pitchFamily="34" charset="-128"/>
                <a:cs typeface="Courier New" pitchFamily="49" charset="0"/>
              </a:rPr>
              <a:t>(a[:]); // sum is 10</a:t>
            </a:r>
          </a:p>
          <a:p>
            <a:pPr marL="742950" lvl="1" indent="-285750" algn="l">
              <a:buNone/>
            </a:pPr>
            <a:r>
              <a:rPr lang="en-US" altLang="zh-CN" sz="1600" dirty="0" smtClean="0">
                <a:latin typeface="Courier New" pitchFamily="49" charset="0"/>
                <a:ea typeface="ＭＳ Ｐゴシック" pitchFamily="34" charset="-128"/>
                <a:cs typeface="Courier New" pitchFamily="49" charset="0"/>
              </a:rPr>
              <a:t>res = __</a:t>
            </a:r>
            <a:r>
              <a:rPr lang="en-US" altLang="zh-CN" sz="1600" dirty="0" err="1" smtClean="0">
                <a:latin typeface="Courier New" pitchFamily="49" charset="0"/>
                <a:ea typeface="ＭＳ Ｐゴシック" pitchFamily="34" charset="-128"/>
                <a:cs typeface="Courier New" pitchFamily="49" charset="0"/>
              </a:rPr>
              <a:t>sec_reduce</a:t>
            </a:r>
            <a:r>
              <a:rPr lang="en-US" altLang="zh-CN" sz="1600" dirty="0" smtClean="0">
                <a:latin typeface="Courier New" pitchFamily="49" charset="0"/>
                <a:ea typeface="ＭＳ Ｐゴシック" pitchFamily="34" charset="-128"/>
                <a:cs typeface="Courier New" pitchFamily="49" charset="0"/>
              </a:rPr>
              <a:t>(0, </a:t>
            </a:r>
            <a:r>
              <a:rPr lang="en-US" altLang="zh-CN" sz="1600" dirty="0" smtClean="0">
                <a:latin typeface="Courier New" pitchFamily="49" charset="0"/>
                <a:ea typeface="ＭＳ Ｐゴシック" pitchFamily="34" charset="-128"/>
                <a:cs typeface="Courier New" pitchFamily="49" charset="0"/>
              </a:rPr>
              <a:t>a[:], </a:t>
            </a:r>
            <a:r>
              <a:rPr lang="en-US" altLang="zh-CN" sz="1600" dirty="0" err="1" smtClean="0">
                <a:latin typeface="Courier New" pitchFamily="49" charset="0"/>
                <a:ea typeface="ＭＳ Ｐゴシック" pitchFamily="34" charset="-128"/>
                <a:cs typeface="Courier New" pitchFamily="49" charset="0"/>
              </a:rPr>
              <a:t>func</a:t>
            </a:r>
            <a:r>
              <a:rPr lang="en-US" altLang="zh-CN" sz="1600" dirty="0" smtClean="0">
                <a:latin typeface="Courier New" pitchFamily="49" charset="0"/>
                <a:ea typeface="ＭＳ Ｐゴシック" pitchFamily="34" charset="-128"/>
                <a:cs typeface="Courier New" pitchFamily="49" charset="0"/>
              </a:rPr>
              <a:t>); </a:t>
            </a:r>
            <a:endParaRPr lang="en-US" altLang="zh-CN" sz="1600" dirty="0" smtClean="0">
              <a:latin typeface="Courier New" pitchFamily="49" charset="0"/>
              <a:ea typeface="ＭＳ Ｐゴシック" pitchFamily="34" charset="-128"/>
              <a:cs typeface="Courier New" pitchFamily="49" charset="0"/>
            </a:endParaRPr>
          </a:p>
          <a:p>
            <a:pPr marL="742950" lvl="1" indent="-285750" algn="l">
              <a:buNone/>
            </a:pPr>
            <a:r>
              <a:rPr lang="en-US" altLang="zh-CN" sz="1600" dirty="0" smtClean="0">
                <a:latin typeface="Courier New" pitchFamily="49" charset="0"/>
                <a:ea typeface="ＭＳ Ｐゴシック" pitchFamily="34" charset="-128"/>
                <a:cs typeface="Courier New" pitchFamily="49" charset="0"/>
              </a:rPr>
              <a:t>		// apply function </a:t>
            </a:r>
            <a:r>
              <a:rPr lang="en-US" altLang="zh-CN" sz="1600" dirty="0" err="1" smtClean="0">
                <a:latin typeface="Courier New" pitchFamily="49" charset="0"/>
                <a:ea typeface="ＭＳ Ｐゴシック" pitchFamily="34" charset="-128"/>
                <a:cs typeface="Courier New" pitchFamily="49" charset="0"/>
              </a:rPr>
              <a:t>func</a:t>
            </a:r>
            <a:r>
              <a:rPr lang="en-US" altLang="zh-CN" sz="1600" dirty="0" smtClean="0">
                <a:latin typeface="Courier New" pitchFamily="49" charset="0"/>
                <a:ea typeface="ＭＳ Ｐゴシック" pitchFamily="34" charset="-128"/>
                <a:cs typeface="Courier New" pitchFamily="49" charset="0"/>
              </a:rPr>
              <a:t> to all </a:t>
            </a:r>
          </a:p>
          <a:p>
            <a:pPr marL="742950" lvl="1" indent="-285750" algn="l">
              <a:buNone/>
            </a:pPr>
            <a:r>
              <a:rPr lang="en-US" altLang="zh-CN" sz="1600" dirty="0" smtClean="0">
                <a:latin typeface="Courier New" pitchFamily="49" charset="0"/>
                <a:ea typeface="ＭＳ Ｐゴシック" pitchFamily="34" charset="-128"/>
                <a:cs typeface="Courier New" pitchFamily="49" charset="0"/>
              </a:rPr>
              <a:t>		// elements in a</a:t>
            </a:r>
            <a:r>
              <a:rPr lang="en-US" altLang="zh-CN" sz="1600" smtClean="0">
                <a:latin typeface="Courier New" pitchFamily="49" charset="0"/>
                <a:ea typeface="ＭＳ Ｐゴシック" pitchFamily="34" charset="-128"/>
                <a:cs typeface="Courier New" pitchFamily="49" charset="0"/>
              </a:rPr>
              <a:t>[], </a:t>
            </a:r>
            <a:r>
              <a:rPr lang="en-US" altLang="zh-CN" sz="1600" smtClean="0">
                <a:latin typeface="Courier New" pitchFamily="49" charset="0"/>
                <a:ea typeface="ＭＳ Ｐゴシック" pitchFamily="34" charset="-128"/>
                <a:cs typeface="Courier New" pitchFamily="49" charset="0"/>
              </a:rPr>
              <a:t>initial value </a:t>
            </a:r>
            <a:r>
              <a:rPr lang="en-US" altLang="zh-CN" sz="1600" dirty="0" smtClean="0">
                <a:latin typeface="Courier New" pitchFamily="49" charset="0"/>
                <a:ea typeface="ＭＳ Ｐゴシック" pitchFamily="34" charset="-128"/>
                <a:cs typeface="Courier New" pitchFamily="49" charset="0"/>
              </a:rPr>
              <a:t>is 0</a:t>
            </a:r>
          </a:p>
          <a:p>
            <a:pPr marL="742950" lvl="1" indent="-285750" algn="l">
              <a:buNone/>
            </a:pPr>
            <a:r>
              <a:rPr lang="en-US" altLang="zh-CN" sz="1600" dirty="0" err="1" smtClean="0">
                <a:latin typeface="Courier New" pitchFamily="49" charset="0"/>
                <a:ea typeface="ＭＳ Ｐゴシック" pitchFamily="34" charset="-128"/>
                <a:cs typeface="Courier New" pitchFamily="49" charset="0"/>
              </a:rPr>
              <a:t>int</a:t>
            </a:r>
            <a:r>
              <a:rPr lang="en-US" altLang="zh-CN" sz="1600" dirty="0" smtClean="0">
                <a:latin typeface="Courier New" pitchFamily="49" charset="0"/>
                <a:ea typeface="ＭＳ Ｐゴシック" pitchFamily="34" charset="-128"/>
                <a:cs typeface="Courier New" pitchFamily="49" charset="0"/>
              </a:rPr>
              <a:t> </a:t>
            </a:r>
            <a:r>
              <a:rPr lang="en-US" altLang="zh-CN" sz="1600" dirty="0" err="1" smtClean="0">
                <a:latin typeface="Courier New" pitchFamily="49" charset="0"/>
                <a:ea typeface="ＭＳ Ｐゴシック" pitchFamily="34" charset="-128"/>
                <a:cs typeface="Courier New" pitchFamily="49" charset="0"/>
              </a:rPr>
              <a:t>func</a:t>
            </a:r>
            <a:r>
              <a:rPr lang="en-US" altLang="zh-CN" sz="1600" dirty="0" smtClean="0">
                <a:latin typeface="Courier New" pitchFamily="49" charset="0"/>
                <a:ea typeface="ＭＳ Ｐゴシック" pitchFamily="34" charset="-128"/>
                <a:cs typeface="Courier New" pitchFamily="49" charset="0"/>
              </a:rPr>
              <a:t>(</a:t>
            </a:r>
            <a:r>
              <a:rPr lang="en-US" altLang="zh-CN" sz="1600" dirty="0" err="1" smtClean="0">
                <a:latin typeface="Courier New" pitchFamily="49" charset="0"/>
                <a:ea typeface="ＭＳ Ｐゴシック" pitchFamily="34" charset="-128"/>
                <a:cs typeface="Courier New" pitchFamily="49" charset="0"/>
              </a:rPr>
              <a:t>int</a:t>
            </a:r>
            <a:r>
              <a:rPr lang="en-US" altLang="zh-CN" sz="1600" dirty="0" smtClean="0">
                <a:latin typeface="Courier New" pitchFamily="49" charset="0"/>
                <a:ea typeface="ＭＳ Ｐゴシック" pitchFamily="34" charset="-128"/>
                <a:cs typeface="Courier New" pitchFamily="49" charset="0"/>
              </a:rPr>
              <a:t> arg1, </a:t>
            </a:r>
            <a:r>
              <a:rPr lang="en-US" altLang="zh-CN" sz="1600" dirty="0" err="1" smtClean="0">
                <a:latin typeface="Courier New" pitchFamily="49" charset="0"/>
                <a:ea typeface="ＭＳ Ｐゴシック" pitchFamily="34" charset="-128"/>
                <a:cs typeface="Courier New" pitchFamily="49" charset="0"/>
              </a:rPr>
              <a:t>int</a:t>
            </a:r>
            <a:r>
              <a:rPr lang="en-US" altLang="zh-CN" sz="1600" dirty="0" smtClean="0">
                <a:latin typeface="Courier New" pitchFamily="49" charset="0"/>
                <a:ea typeface="ＭＳ Ｐゴシック" pitchFamily="34" charset="-128"/>
                <a:cs typeface="Courier New" pitchFamily="49" charset="0"/>
              </a:rPr>
              <a:t> arg2</a:t>
            </a:r>
            <a:r>
              <a:rPr lang="en-US" altLang="zh-CN" sz="1600" dirty="0" smtClean="0">
                <a:latin typeface="Courier New" pitchFamily="49" charset="0"/>
                <a:ea typeface="ＭＳ Ｐゴシック" pitchFamily="34" charset="-128"/>
                <a:cs typeface="Courier New" pitchFamily="49" charset="0"/>
              </a:rPr>
              <a:t>) return arg1 + arg2;</a:t>
            </a:r>
            <a:endParaRPr lang="en-US" altLang="zh-CN" sz="1600" b="1" dirty="0">
              <a:solidFill>
                <a:srgbClr val="C0000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4049891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Cilk™ Plus Array Notation</a:t>
            </a:r>
            <a:br>
              <a:rPr lang="en-US" dirty="0"/>
            </a:br>
            <a:r>
              <a:rPr lang="en-US" dirty="0" smtClean="0"/>
              <a:t>Implicit Index</a:t>
            </a:r>
            <a:endParaRPr lang="en-US" i="1" dirty="0"/>
          </a:p>
        </p:txBody>
      </p:sp>
      <p:sp>
        <p:nvSpPr>
          <p:cNvPr id="3" name="Content Placeholder 2"/>
          <p:cNvSpPr>
            <a:spLocks noGrp="1"/>
          </p:cNvSpPr>
          <p:nvPr>
            <p:ph idx="1"/>
          </p:nvPr>
        </p:nvSpPr>
        <p:spPr/>
        <p:txBody>
          <a:bodyPr>
            <a:noAutofit/>
          </a:bodyPr>
          <a:lstStyle/>
          <a:p>
            <a:pPr marL="0" indent="0">
              <a:buNone/>
            </a:pPr>
            <a:r>
              <a:rPr lang="en-US" sz="1800" dirty="0" smtClean="0"/>
              <a:t>Create </a:t>
            </a:r>
            <a:r>
              <a:rPr lang="en-US" sz="1800" dirty="0"/>
              <a:t>expressions containing the array index </a:t>
            </a:r>
            <a:r>
              <a:rPr lang="en-US" sz="1800" dirty="0" smtClean="0"/>
              <a:t>value:</a:t>
            </a:r>
          </a:p>
          <a:p>
            <a:pPr marL="0" indent="0">
              <a:buNone/>
            </a:pPr>
            <a:endParaRPr lang="en-US" sz="1800" dirty="0" smtClean="0"/>
          </a:p>
          <a:p>
            <a:pPr marL="0" indent="0">
              <a:buNone/>
            </a:pPr>
            <a:r>
              <a:rPr lang="en-US" sz="1800" dirty="0" smtClean="0"/>
              <a:t/>
            </a:r>
            <a:br>
              <a:rPr lang="en-US" sz="1800" dirty="0" smtClean="0"/>
            </a:br>
            <a:endParaRPr lang="en-US" altLang="zh-CN" sz="1600" b="1" dirty="0">
              <a:solidFill>
                <a:srgbClr val="C00000"/>
              </a:solidFill>
              <a:latin typeface="Courier New" pitchFamily="49" charset="0"/>
              <a:ea typeface="ＭＳ Ｐゴシック" pitchFamily="34" charset="-128"/>
              <a:cs typeface="Courier New" pitchFamily="49" charset="0"/>
            </a:endParaRPr>
          </a:p>
          <a:p>
            <a:pPr marL="7938" indent="-233363">
              <a:buNone/>
            </a:pPr>
            <a:endParaRPr lang="en-US" altLang="zh-CN" sz="1800" dirty="0">
              <a:solidFill>
                <a:schemeClr val="tx2"/>
              </a:solidFill>
              <a:ea typeface="ＭＳ Ｐゴシック" pitchFamily="34" charset="-128"/>
              <a:cs typeface="Courier New" pitchFamily="49" charset="0"/>
            </a:endParaRPr>
          </a:p>
          <a:p>
            <a:pPr marL="7938" indent="-233363">
              <a:buNone/>
            </a:pPr>
            <a:r>
              <a:rPr lang="en-US" altLang="zh-CN" sz="1800" dirty="0" smtClean="0">
                <a:ea typeface="ＭＳ Ｐゴシック" pitchFamily="34" charset="-128"/>
                <a:cs typeface="Courier New" pitchFamily="49" charset="0"/>
              </a:rPr>
              <a:t>Examples:</a:t>
            </a:r>
            <a:endParaRPr lang="en-US" altLang="zh-CN" sz="1800" dirty="0" smtClean="0">
              <a:latin typeface="Courier New" pitchFamily="49" charset="0"/>
              <a:ea typeface="ＭＳ Ｐゴシック" pitchFamily="34" charset="-128"/>
              <a:cs typeface="Courier New" pitchFamily="49" charset="0"/>
            </a:endParaRPr>
          </a:p>
          <a:p>
            <a:pPr marL="0" indent="0">
              <a:buNone/>
            </a:pPr>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38</a:t>
            </a:fld>
            <a:endParaRPr lang="en-US"/>
          </a:p>
        </p:txBody>
      </p:sp>
      <p:sp>
        <p:nvSpPr>
          <p:cNvPr id="6" name="TextBox 5"/>
          <p:cNvSpPr txBox="1"/>
          <p:nvPr/>
        </p:nvSpPr>
        <p:spPr>
          <a:xfrm>
            <a:off x="1049137" y="3230880"/>
            <a:ext cx="6346423" cy="70612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400" dirty="0" smtClean="0">
                <a:latin typeface="Courier New" pitchFamily="49" charset="0"/>
                <a:ea typeface="宋体" charset="-122"/>
                <a:cs typeface="Courier New" pitchFamily="49" charset="0"/>
              </a:rPr>
              <a:t>// fill A with values 0,1,2,3,4....</a:t>
            </a:r>
          </a:p>
          <a:p>
            <a:pPr algn="l"/>
            <a:r>
              <a:rPr lang="en-US" altLang="zh-CN" sz="1400" dirty="0" smtClean="0">
                <a:latin typeface="Courier New" pitchFamily="49" charset="0"/>
                <a:ea typeface="宋体" charset="-122"/>
                <a:cs typeface="Courier New" pitchFamily="49" charset="0"/>
              </a:rPr>
              <a:t>A[:] = __</a:t>
            </a:r>
            <a:r>
              <a:rPr lang="en-US" altLang="zh-CN" sz="1400" dirty="0" err="1" smtClean="0">
                <a:latin typeface="Courier New" pitchFamily="49" charset="0"/>
                <a:ea typeface="宋体" charset="-122"/>
                <a:cs typeface="Courier New" pitchFamily="49" charset="0"/>
              </a:rPr>
              <a:t>sec_implicit_index</a:t>
            </a:r>
            <a:r>
              <a:rPr lang="en-US" altLang="zh-CN" sz="1400" dirty="0" smtClean="0">
                <a:latin typeface="Courier New" pitchFamily="49" charset="0"/>
                <a:ea typeface="宋体" charset="-122"/>
                <a:cs typeface="Courier New" pitchFamily="49" charset="0"/>
              </a:rPr>
              <a:t>(0);  </a:t>
            </a:r>
          </a:p>
          <a:p>
            <a:pPr algn="l"/>
            <a:endParaRPr lang="en-US" altLang="zh-CN" sz="1400" dirty="0" smtClean="0">
              <a:latin typeface="Courier New" pitchFamily="49" charset="0"/>
              <a:ea typeface="宋体" charset="-122"/>
              <a:cs typeface="Courier New" pitchFamily="49" charset="0"/>
            </a:endParaRPr>
          </a:p>
        </p:txBody>
      </p:sp>
      <p:sp>
        <p:nvSpPr>
          <p:cNvPr id="7" name="TextBox 6"/>
          <p:cNvSpPr txBox="1"/>
          <p:nvPr/>
        </p:nvSpPr>
        <p:spPr>
          <a:xfrm>
            <a:off x="455613" y="1847850"/>
            <a:ext cx="7393132" cy="45085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400" dirty="0" smtClean="0">
                <a:latin typeface="Courier New" pitchFamily="49" charset="0"/>
                <a:ea typeface="宋体" charset="-122"/>
                <a:cs typeface="Courier New" pitchFamily="49" charset="0"/>
              </a:rPr>
              <a:t> __</a:t>
            </a:r>
            <a:r>
              <a:rPr lang="en-US" altLang="zh-CN" sz="1400" dirty="0" err="1" smtClean="0">
                <a:latin typeface="Courier New" pitchFamily="49" charset="0"/>
                <a:ea typeface="宋体" charset="-122"/>
                <a:cs typeface="Courier New" pitchFamily="49" charset="0"/>
              </a:rPr>
              <a:t>sec_implicit_index</a:t>
            </a:r>
            <a:r>
              <a:rPr lang="en-US" altLang="zh-CN" sz="1400" dirty="0" smtClean="0">
                <a:latin typeface="Courier New" pitchFamily="49" charset="0"/>
                <a:ea typeface="宋体" charset="-122"/>
                <a:cs typeface="Courier New" pitchFamily="49" charset="0"/>
              </a:rPr>
              <a:t>(0) // represents the 1st rank section index</a:t>
            </a:r>
            <a:br>
              <a:rPr lang="en-US" altLang="zh-CN" sz="1400" dirty="0" smtClean="0">
                <a:latin typeface="Courier New" pitchFamily="49" charset="0"/>
                <a:ea typeface="宋体" charset="-122"/>
                <a:cs typeface="Courier New" pitchFamily="49" charset="0"/>
              </a:rPr>
            </a:br>
            <a:endParaRPr lang="en-US" altLang="zh-CN" sz="1400" dirty="0">
              <a:latin typeface="Courier New" pitchFamily="49" charset="0"/>
              <a:ea typeface="宋体" charset="-122"/>
              <a:cs typeface="Courier New" pitchFamily="49" charset="0"/>
            </a:endParaRPr>
          </a:p>
        </p:txBody>
      </p:sp>
      <p:graphicFrame>
        <p:nvGraphicFramePr>
          <p:cNvPr id="8" name="Group 4"/>
          <p:cNvGraphicFramePr>
            <a:graphicFrameLocks/>
          </p:cNvGraphicFramePr>
          <p:nvPr>
            <p:extLst>
              <p:ext uri="{D42A27DB-BD31-4B8C-83A1-F6EECF244321}">
                <p14:modId xmlns:p14="http://schemas.microsoft.com/office/powerpoint/2010/main" val="3386135464"/>
              </p:ext>
            </p:extLst>
          </p:nvPr>
        </p:nvGraphicFramePr>
        <p:xfrm>
          <a:off x="1049137" y="4495800"/>
          <a:ext cx="5546722" cy="396240"/>
        </p:xfrm>
        <a:graphic>
          <a:graphicData uri="http://schemas.openxmlformats.org/drawingml/2006/table">
            <a:tbl>
              <a:tblPr>
                <a:tableStyleId>{284E427A-3D55-4303-BF80-6455036E1DE7}</a:tableStyleId>
              </a:tblPr>
              <a:tblGrid>
                <a:gridCol w="553705"/>
                <a:gridCol w="556123"/>
                <a:gridCol w="553705"/>
                <a:gridCol w="556123"/>
                <a:gridCol w="553705"/>
                <a:gridCol w="553705"/>
                <a:gridCol w="556123"/>
                <a:gridCol w="553705"/>
                <a:gridCol w="556123"/>
                <a:gridCol w="553705"/>
              </a:tblGrid>
              <a:tr h="38099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0</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1</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2</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3</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4</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5</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6</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7</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8</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u="none" strike="noStrike" cap="none" normalizeH="0" baseline="0" dirty="0" smtClean="0">
                          <a:ln>
                            <a:noFill/>
                          </a:ln>
                          <a:effectLst/>
                          <a:latin typeface="Courier New" pitchFamily="49" charset="0"/>
                          <a:cs typeface="Courier New" pitchFamily="49" charset="0"/>
                        </a:rPr>
                        <a:t>…</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r>
            </a:tbl>
          </a:graphicData>
        </a:graphic>
      </p:graphicFrame>
      <p:sp>
        <p:nvSpPr>
          <p:cNvPr id="9" name="Rectangle 8"/>
          <p:cNvSpPr/>
          <p:nvPr/>
        </p:nvSpPr>
        <p:spPr>
          <a:xfrm>
            <a:off x="476395" y="4495800"/>
            <a:ext cx="492444" cy="400110"/>
          </a:xfrm>
          <a:prstGeom prst="rect">
            <a:avLst/>
          </a:prstGeom>
        </p:spPr>
        <p:txBody>
          <a:bodyPr wrap="none">
            <a:spAutoFit/>
          </a:bodyPr>
          <a:lstStyle/>
          <a:p>
            <a:r>
              <a:rPr lang="en-US" b="1" dirty="0" smtClean="0">
                <a:latin typeface="Courier New" pitchFamily="49" charset="0"/>
                <a:cs typeface="Courier New" pitchFamily="49" charset="0"/>
              </a:rPr>
              <a:t>A:</a:t>
            </a:r>
            <a:endParaRPr lang="de-DE" dirty="0"/>
          </a:p>
        </p:txBody>
      </p:sp>
    </p:spTree>
    <p:extLst>
      <p:ext uri="{BB962C8B-B14F-4D97-AF65-F5344CB8AC3E}">
        <p14:creationId xmlns:p14="http://schemas.microsoft.com/office/powerpoint/2010/main" val="2582187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Cilk™ Plus Array Notation</a:t>
            </a:r>
            <a:br>
              <a:rPr lang="en-US" dirty="0"/>
            </a:br>
            <a:r>
              <a:rPr lang="en-US" dirty="0" smtClean="0"/>
              <a:t>Implicit Index</a:t>
            </a:r>
            <a:endParaRPr lang="en-US" i="1" dirty="0"/>
          </a:p>
        </p:txBody>
      </p:sp>
      <p:sp>
        <p:nvSpPr>
          <p:cNvPr id="3" name="Content Placeholder 2"/>
          <p:cNvSpPr>
            <a:spLocks noGrp="1"/>
          </p:cNvSpPr>
          <p:nvPr>
            <p:ph idx="1"/>
          </p:nvPr>
        </p:nvSpPr>
        <p:spPr/>
        <p:txBody>
          <a:bodyPr>
            <a:noAutofit/>
          </a:bodyPr>
          <a:lstStyle/>
          <a:p>
            <a:pPr marL="0" indent="0">
              <a:buNone/>
            </a:pPr>
            <a:r>
              <a:rPr lang="en-US" sz="1800" dirty="0" smtClean="0"/>
              <a:t>Create </a:t>
            </a:r>
            <a:r>
              <a:rPr lang="en-US" sz="1800" dirty="0"/>
              <a:t>expressions containing the array index </a:t>
            </a:r>
            <a:r>
              <a:rPr lang="en-US" sz="1800" dirty="0" smtClean="0"/>
              <a:t>value:</a:t>
            </a:r>
          </a:p>
          <a:p>
            <a:pPr marL="0" indent="0">
              <a:buNone/>
            </a:pPr>
            <a:endParaRPr lang="en-US" sz="1800" dirty="0" smtClean="0"/>
          </a:p>
          <a:p>
            <a:pPr marL="0" indent="0">
              <a:buNone/>
            </a:pPr>
            <a:r>
              <a:rPr lang="en-US" sz="1800" dirty="0" smtClean="0"/>
              <a:t/>
            </a:r>
            <a:br>
              <a:rPr lang="en-US" sz="1800" dirty="0" smtClean="0"/>
            </a:br>
            <a:endParaRPr lang="en-US" altLang="zh-CN" sz="1600" b="1" dirty="0">
              <a:solidFill>
                <a:srgbClr val="C00000"/>
              </a:solidFill>
              <a:latin typeface="Courier New" pitchFamily="49" charset="0"/>
              <a:ea typeface="ＭＳ Ｐゴシック" pitchFamily="34" charset="-128"/>
              <a:cs typeface="Courier New" pitchFamily="49" charset="0"/>
            </a:endParaRPr>
          </a:p>
          <a:p>
            <a:pPr marL="7938" indent="-233363">
              <a:buNone/>
            </a:pPr>
            <a:endParaRPr lang="en-US" altLang="zh-CN" sz="1800" dirty="0">
              <a:solidFill>
                <a:schemeClr val="tx2"/>
              </a:solidFill>
              <a:ea typeface="ＭＳ Ｐゴシック" pitchFamily="34" charset="-128"/>
              <a:cs typeface="Courier New" pitchFamily="49" charset="0"/>
            </a:endParaRPr>
          </a:p>
          <a:p>
            <a:pPr marL="7938" indent="-233363">
              <a:buNone/>
            </a:pPr>
            <a:r>
              <a:rPr lang="en-US" altLang="zh-CN" sz="1800" dirty="0" smtClean="0">
                <a:ea typeface="ＭＳ Ｐゴシック" pitchFamily="34" charset="-128"/>
                <a:cs typeface="Courier New" pitchFamily="49" charset="0"/>
              </a:rPr>
              <a:t>Examples:</a:t>
            </a:r>
            <a:endParaRPr lang="en-US" altLang="zh-CN" sz="1800" dirty="0" smtClean="0">
              <a:latin typeface="Courier New" pitchFamily="49" charset="0"/>
              <a:ea typeface="ＭＳ Ｐゴシック" pitchFamily="34" charset="-128"/>
              <a:cs typeface="Courier New" pitchFamily="49" charset="0"/>
            </a:endParaRPr>
          </a:p>
          <a:p>
            <a:pPr marL="0" indent="0">
              <a:buNone/>
            </a:pPr>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39</a:t>
            </a:fld>
            <a:endParaRPr lang="en-US"/>
          </a:p>
        </p:txBody>
      </p:sp>
      <p:sp>
        <p:nvSpPr>
          <p:cNvPr id="6" name="TextBox 5"/>
          <p:cNvSpPr txBox="1"/>
          <p:nvPr/>
        </p:nvSpPr>
        <p:spPr>
          <a:xfrm>
            <a:off x="476395" y="3230880"/>
            <a:ext cx="6345397" cy="868788"/>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400" dirty="0" smtClean="0">
                <a:latin typeface="Courier New" pitchFamily="49" charset="0"/>
                <a:ea typeface="宋体" charset="-122"/>
                <a:cs typeface="Courier New" pitchFamily="49" charset="0"/>
              </a:rPr>
              <a:t>// fill B[</a:t>
            </a:r>
            <a:r>
              <a:rPr lang="en-US" altLang="zh-CN" sz="1400" dirty="0" err="1" smtClean="0">
                <a:latin typeface="Courier New" pitchFamily="49" charset="0"/>
                <a:ea typeface="宋体" charset="-122"/>
                <a:cs typeface="Courier New" pitchFamily="49" charset="0"/>
              </a:rPr>
              <a:t>i</a:t>
            </a:r>
            <a:r>
              <a:rPr lang="en-US" altLang="zh-CN" sz="1400" dirty="0" smtClean="0">
                <a:latin typeface="Courier New" pitchFamily="49" charset="0"/>
                <a:ea typeface="宋体" charset="-122"/>
                <a:cs typeface="Courier New" pitchFamily="49" charset="0"/>
              </a:rPr>
              <a:t>][j] with </a:t>
            </a:r>
            <a:r>
              <a:rPr lang="en-US" altLang="zh-CN" sz="1400" dirty="0" err="1" smtClean="0">
                <a:latin typeface="Courier New" pitchFamily="49" charset="0"/>
                <a:ea typeface="宋体" charset="-122"/>
                <a:cs typeface="Courier New" pitchFamily="49" charset="0"/>
              </a:rPr>
              <a:t>i+j</a:t>
            </a:r>
            <a:endParaRPr lang="en-US" altLang="zh-CN" sz="1400" dirty="0" smtClean="0">
              <a:latin typeface="Courier New" pitchFamily="49" charset="0"/>
              <a:ea typeface="宋体" charset="-122"/>
              <a:cs typeface="Courier New" pitchFamily="49" charset="0"/>
            </a:endParaRPr>
          </a:p>
          <a:p>
            <a:pPr algn="l"/>
            <a:r>
              <a:rPr lang="en-US" altLang="zh-CN" sz="1400" dirty="0" smtClean="0">
                <a:latin typeface="Courier New" pitchFamily="49" charset="0"/>
                <a:ea typeface="宋体" charset="-122"/>
                <a:cs typeface="Courier New" pitchFamily="49" charset="0"/>
              </a:rPr>
              <a:t>B[:][:] = __</a:t>
            </a:r>
            <a:r>
              <a:rPr lang="en-US" altLang="zh-CN" sz="1400" dirty="0" err="1" smtClean="0">
                <a:latin typeface="Courier New" pitchFamily="49" charset="0"/>
                <a:ea typeface="宋体" charset="-122"/>
                <a:cs typeface="Courier New" pitchFamily="49" charset="0"/>
              </a:rPr>
              <a:t>sec_implicit_index</a:t>
            </a:r>
            <a:r>
              <a:rPr lang="en-US" altLang="zh-CN" sz="1400" dirty="0" smtClean="0">
                <a:latin typeface="Courier New" pitchFamily="49" charset="0"/>
                <a:ea typeface="宋体" charset="-122"/>
                <a:cs typeface="Courier New" pitchFamily="49" charset="0"/>
              </a:rPr>
              <a:t>(0) + __</a:t>
            </a:r>
            <a:r>
              <a:rPr lang="en-US" altLang="zh-CN" sz="1400" dirty="0" err="1" smtClean="0">
                <a:latin typeface="Courier New" pitchFamily="49" charset="0"/>
                <a:ea typeface="宋体" charset="-122"/>
                <a:cs typeface="Courier New" pitchFamily="49" charset="0"/>
              </a:rPr>
              <a:t>sec_implicit_index</a:t>
            </a:r>
            <a:r>
              <a:rPr lang="en-US" altLang="zh-CN" sz="1400" dirty="0" smtClean="0">
                <a:latin typeface="Courier New" pitchFamily="49" charset="0"/>
                <a:ea typeface="宋体" charset="-122"/>
                <a:cs typeface="Courier New" pitchFamily="49" charset="0"/>
              </a:rPr>
              <a:t>(1); </a:t>
            </a:r>
          </a:p>
        </p:txBody>
      </p:sp>
      <p:sp>
        <p:nvSpPr>
          <p:cNvPr id="7" name="TextBox 6"/>
          <p:cNvSpPr txBox="1"/>
          <p:nvPr/>
        </p:nvSpPr>
        <p:spPr>
          <a:xfrm>
            <a:off x="455613" y="1847850"/>
            <a:ext cx="7103427" cy="67818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400" dirty="0" smtClean="0">
                <a:latin typeface="Courier New" pitchFamily="49" charset="0"/>
                <a:ea typeface="宋体" charset="-122"/>
                <a:cs typeface="Courier New" pitchFamily="49" charset="0"/>
              </a:rPr>
              <a:t> __</a:t>
            </a:r>
            <a:r>
              <a:rPr lang="en-US" altLang="zh-CN" sz="1400" dirty="0" err="1" smtClean="0">
                <a:latin typeface="Courier New" pitchFamily="49" charset="0"/>
                <a:ea typeface="宋体" charset="-122"/>
                <a:cs typeface="Courier New" pitchFamily="49" charset="0"/>
              </a:rPr>
              <a:t>sec_implicit_index</a:t>
            </a:r>
            <a:r>
              <a:rPr lang="en-US" altLang="zh-CN" sz="1400" dirty="0" smtClean="0">
                <a:latin typeface="Courier New" pitchFamily="49" charset="0"/>
                <a:ea typeface="宋体" charset="-122"/>
                <a:cs typeface="Courier New" pitchFamily="49" charset="0"/>
              </a:rPr>
              <a:t>(0) // represents the 1st rank section index</a:t>
            </a:r>
            <a:br>
              <a:rPr lang="en-US" altLang="zh-CN" sz="1400" dirty="0" smtClean="0">
                <a:latin typeface="Courier New" pitchFamily="49" charset="0"/>
                <a:ea typeface="宋体" charset="-122"/>
                <a:cs typeface="Courier New" pitchFamily="49" charset="0"/>
              </a:rPr>
            </a:br>
            <a:r>
              <a:rPr lang="en-US" altLang="zh-CN" sz="1400" dirty="0" smtClean="0">
                <a:latin typeface="Courier New" pitchFamily="49" charset="0"/>
                <a:ea typeface="宋体" charset="-122"/>
                <a:cs typeface="Courier New" pitchFamily="49" charset="0"/>
              </a:rPr>
              <a:t> __</a:t>
            </a:r>
            <a:r>
              <a:rPr lang="en-US" altLang="zh-CN" sz="1400" dirty="0" err="1" smtClean="0">
                <a:latin typeface="Courier New" pitchFamily="49" charset="0"/>
                <a:ea typeface="宋体" charset="-122"/>
                <a:cs typeface="Courier New" pitchFamily="49" charset="0"/>
              </a:rPr>
              <a:t>sec_implicit_index</a:t>
            </a:r>
            <a:r>
              <a:rPr lang="en-US" altLang="zh-CN" sz="1400" dirty="0" smtClean="0">
                <a:latin typeface="Courier New" pitchFamily="49" charset="0"/>
                <a:ea typeface="宋体" charset="-122"/>
                <a:cs typeface="Courier New" pitchFamily="49" charset="0"/>
              </a:rPr>
              <a:t>(1) // represents the 2nd rank section index</a:t>
            </a:r>
            <a:endParaRPr lang="en-US" altLang="zh-CN" sz="1400" dirty="0">
              <a:latin typeface="Courier New" pitchFamily="49" charset="0"/>
              <a:ea typeface="宋体" charset="-122"/>
              <a:cs typeface="Courier New" pitchFamily="49" charset="0"/>
            </a:endParaRPr>
          </a:p>
        </p:txBody>
      </p:sp>
      <p:sp>
        <p:nvSpPr>
          <p:cNvPr id="10" name="Rectangle 9"/>
          <p:cNvSpPr/>
          <p:nvPr/>
        </p:nvSpPr>
        <p:spPr>
          <a:xfrm>
            <a:off x="476395" y="5092258"/>
            <a:ext cx="492444" cy="400110"/>
          </a:xfrm>
          <a:prstGeom prst="rect">
            <a:avLst/>
          </a:prstGeom>
        </p:spPr>
        <p:txBody>
          <a:bodyPr wrap="none">
            <a:spAutoFit/>
          </a:bodyPr>
          <a:lstStyle/>
          <a:p>
            <a:r>
              <a:rPr lang="en-US" b="1" dirty="0" smtClean="0">
                <a:latin typeface="Courier New" pitchFamily="49" charset="0"/>
                <a:cs typeface="Courier New" pitchFamily="49" charset="0"/>
              </a:rPr>
              <a:t>B:</a:t>
            </a:r>
            <a:endParaRPr lang="de-DE" dirty="0"/>
          </a:p>
        </p:txBody>
      </p:sp>
      <p:graphicFrame>
        <p:nvGraphicFramePr>
          <p:cNvPr id="11" name="Group 300"/>
          <p:cNvGraphicFramePr>
            <a:graphicFrameLocks/>
          </p:cNvGraphicFramePr>
          <p:nvPr>
            <p:extLst>
              <p:ext uri="{D42A27DB-BD31-4B8C-83A1-F6EECF244321}">
                <p14:modId xmlns:p14="http://schemas.microsoft.com/office/powerpoint/2010/main" val="3340683931"/>
              </p:ext>
            </p:extLst>
          </p:nvPr>
        </p:nvGraphicFramePr>
        <p:xfrm>
          <a:off x="1140125" y="4302868"/>
          <a:ext cx="1848499" cy="1578780"/>
        </p:xfrm>
        <a:graphic>
          <a:graphicData uri="http://schemas.openxmlformats.org/drawingml/2006/table">
            <a:tbl>
              <a:tblPr>
                <a:tableStyleId>{08FB837D-C827-4EFA-A057-4D05807E0F7C}</a:tableStyleId>
              </a:tblPr>
              <a:tblGrid>
                <a:gridCol w="455850"/>
                <a:gridCol w="468399"/>
                <a:gridCol w="462125"/>
                <a:gridCol w="462125"/>
              </a:tblGrid>
              <a:tr h="3946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kern="1200" cap="none" normalizeH="0" baseline="0" dirty="0" smtClean="0">
                          <a:ln>
                            <a:noFill/>
                          </a:ln>
                          <a:solidFill>
                            <a:schemeClr val="tx1"/>
                          </a:solidFill>
                          <a:effectLst/>
                          <a:latin typeface="Verdana" pitchFamily="34" charset="0"/>
                          <a:ea typeface="+mn-ea"/>
                          <a:cs typeface="+mn-cs"/>
                        </a:rPr>
                        <a:t>0</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1</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2</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3</a:t>
                      </a:r>
                    </a:p>
                  </a:txBody>
                  <a:tcPr horzOverflow="overflow">
                    <a:solidFill>
                      <a:srgbClr val="FFFFCC"/>
                    </a:solidFill>
                  </a:tcPr>
                </a:tc>
              </a:tr>
              <a:tr h="3946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1</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2</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3</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4</a:t>
                      </a:r>
                    </a:p>
                  </a:txBody>
                  <a:tcPr horzOverflow="overflow">
                    <a:solidFill>
                      <a:srgbClr val="FFFFCC"/>
                    </a:solidFill>
                  </a:tcPr>
                </a:tc>
              </a:tr>
              <a:tr h="3946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2</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3</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4</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5</a:t>
                      </a:r>
                    </a:p>
                  </a:txBody>
                  <a:tcPr horzOverflow="overflow">
                    <a:solidFill>
                      <a:srgbClr val="FFFFCC"/>
                    </a:solidFill>
                  </a:tcPr>
                </a:tc>
              </a:tr>
              <a:tr h="3946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3</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4</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5</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6</a:t>
                      </a:r>
                    </a:p>
                  </a:txBody>
                  <a:tcPr horzOverflow="overflow">
                    <a:solidFill>
                      <a:srgbClr val="FFFFCC"/>
                    </a:solidFill>
                  </a:tcPr>
                </a:tc>
              </a:tr>
            </a:tbl>
          </a:graphicData>
        </a:graphic>
      </p:graphicFrame>
      <p:grpSp>
        <p:nvGrpSpPr>
          <p:cNvPr id="34" name="Group 33"/>
          <p:cNvGrpSpPr/>
          <p:nvPr/>
        </p:nvGrpSpPr>
        <p:grpSpPr>
          <a:xfrm>
            <a:off x="3517836" y="4302868"/>
            <a:ext cx="5166004" cy="1389555"/>
            <a:chOff x="3517836" y="4302868"/>
            <a:chExt cx="5166004" cy="1389555"/>
          </a:xfrm>
        </p:grpSpPr>
        <p:sp>
          <p:nvSpPr>
            <p:cNvPr id="9" name="Rectangle 8"/>
            <p:cNvSpPr/>
            <p:nvPr/>
          </p:nvSpPr>
          <p:spPr>
            <a:xfrm>
              <a:off x="6910692" y="4302868"/>
              <a:ext cx="1261885" cy="400110"/>
            </a:xfrm>
            <a:prstGeom prst="rect">
              <a:avLst/>
            </a:prstGeom>
          </p:spPr>
          <p:txBody>
            <a:bodyPr wrap="none">
              <a:spAutoFit/>
            </a:bodyPr>
            <a:lstStyle/>
            <a:p>
              <a:r>
                <a:rPr lang="en-US" b="1" dirty="0" smtClean="0">
                  <a:latin typeface="Courier New" pitchFamily="49" charset="0"/>
                  <a:cs typeface="Courier New" pitchFamily="49" charset="0"/>
                </a:rPr>
                <a:t>B[:][:]</a:t>
              </a:r>
              <a:endParaRPr lang="de-DE" dirty="0"/>
            </a:p>
          </p:txBody>
        </p:sp>
        <p:sp>
          <p:nvSpPr>
            <p:cNvPr id="12" name="Rectangle 11"/>
            <p:cNvSpPr/>
            <p:nvPr/>
          </p:nvSpPr>
          <p:spPr>
            <a:xfrm>
              <a:off x="3517836" y="4892203"/>
              <a:ext cx="3724097" cy="400110"/>
            </a:xfrm>
            <a:prstGeom prst="rect">
              <a:avLst/>
            </a:prstGeom>
          </p:spPr>
          <p:txBody>
            <a:bodyPr wrap="none">
              <a:spAutoFit/>
            </a:bodyPr>
            <a:lstStyle/>
            <a:p>
              <a:r>
                <a:rPr lang="en-US" b="1" dirty="0" smtClean="0">
                  <a:latin typeface="Courier New" pitchFamily="49" charset="0"/>
                  <a:cs typeface="Courier New" pitchFamily="49" charset="0"/>
                </a:rPr>
                <a:t>__</a:t>
              </a:r>
              <a:r>
                <a:rPr lang="en-US" b="1" dirty="0" err="1" smtClean="0">
                  <a:latin typeface="Courier New" pitchFamily="49" charset="0"/>
                  <a:cs typeface="Courier New" pitchFamily="49" charset="0"/>
                </a:rPr>
                <a:t>sec_implicit_index</a:t>
              </a:r>
              <a:r>
                <a:rPr lang="en-US" b="1" dirty="0" smtClean="0">
                  <a:latin typeface="Courier New" pitchFamily="49" charset="0"/>
                  <a:cs typeface="Courier New" pitchFamily="49" charset="0"/>
                </a:rPr>
                <a:t>(0)</a:t>
              </a:r>
              <a:endParaRPr lang="de-DE" dirty="0"/>
            </a:p>
          </p:txBody>
        </p:sp>
        <p:sp>
          <p:nvSpPr>
            <p:cNvPr id="13" name="Rectangle 12"/>
            <p:cNvSpPr/>
            <p:nvPr/>
          </p:nvSpPr>
          <p:spPr>
            <a:xfrm>
              <a:off x="4959743" y="5292313"/>
              <a:ext cx="3724097" cy="400110"/>
            </a:xfrm>
            <a:prstGeom prst="rect">
              <a:avLst/>
            </a:prstGeom>
          </p:spPr>
          <p:txBody>
            <a:bodyPr wrap="none">
              <a:spAutoFit/>
            </a:bodyPr>
            <a:lstStyle/>
            <a:p>
              <a:r>
                <a:rPr lang="en-US" b="1" dirty="0" smtClean="0">
                  <a:latin typeface="Courier New" pitchFamily="49" charset="0"/>
                  <a:cs typeface="Courier New" pitchFamily="49" charset="0"/>
                </a:rPr>
                <a:t>__</a:t>
              </a:r>
              <a:r>
                <a:rPr lang="en-US" b="1" dirty="0" err="1" smtClean="0">
                  <a:latin typeface="Courier New" pitchFamily="49" charset="0"/>
                  <a:cs typeface="Courier New" pitchFamily="49" charset="0"/>
                </a:rPr>
                <a:t>sec_implicit_index</a:t>
              </a:r>
              <a:r>
                <a:rPr lang="en-US" b="1" dirty="0" smtClean="0">
                  <a:latin typeface="Courier New" pitchFamily="49" charset="0"/>
                  <a:cs typeface="Courier New" pitchFamily="49" charset="0"/>
                </a:rPr>
                <a:t>(1)</a:t>
              </a:r>
              <a:endParaRPr lang="de-DE" dirty="0"/>
            </a:p>
          </p:txBody>
        </p:sp>
        <p:cxnSp>
          <p:nvCxnSpPr>
            <p:cNvPr id="15" name="Straight Arrow Connector 14"/>
            <p:cNvCxnSpPr/>
            <p:nvPr/>
          </p:nvCxnSpPr>
          <p:spPr bwMode="auto">
            <a:xfrm flipV="1">
              <a:off x="7091044" y="4546601"/>
              <a:ext cx="313056" cy="545659"/>
            </a:xfrm>
            <a:prstGeom prst="straightConnector1">
              <a:avLst/>
            </a:prstGeom>
            <a:noFill/>
            <a:ln w="38100" cap="flat" cmpd="sng" algn="ctr">
              <a:solidFill>
                <a:schemeClr val="bg2"/>
              </a:solidFill>
              <a:prstDash val="solid"/>
              <a:round/>
              <a:headEnd type="none" w="med" len="med"/>
              <a:tailEnd type="arrow"/>
            </a:ln>
            <a:effectLst/>
          </p:spPr>
        </p:cxnSp>
        <p:cxnSp>
          <p:nvCxnSpPr>
            <p:cNvPr id="21" name="Straight Arrow Connector 20"/>
            <p:cNvCxnSpPr/>
            <p:nvPr/>
          </p:nvCxnSpPr>
          <p:spPr bwMode="auto">
            <a:xfrm flipH="1" flipV="1">
              <a:off x="7848745" y="4546601"/>
              <a:ext cx="504184" cy="745712"/>
            </a:xfrm>
            <a:prstGeom prst="straightConnector1">
              <a:avLst/>
            </a:prstGeom>
            <a:noFill/>
            <a:ln w="38100" cap="flat" cmpd="sng" algn="ctr">
              <a:solidFill>
                <a:schemeClr val="bg2"/>
              </a:solidFill>
              <a:prstDash val="solid"/>
              <a:round/>
              <a:headEnd type="none" w="med" len="med"/>
              <a:tailEnd type="arrow"/>
            </a:ln>
            <a:effectLst/>
          </p:spPr>
        </p:cxnSp>
      </p:grpSp>
    </p:spTree>
    <p:extLst>
      <p:ext uri="{BB962C8B-B14F-4D97-AF65-F5344CB8AC3E}">
        <p14:creationId xmlns:p14="http://schemas.microsoft.com/office/powerpoint/2010/main" val="2582187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443057"/>
            <a:ext cx="7372349" cy="630958"/>
          </a:xfrm>
        </p:spPr>
        <p:txBody>
          <a:bodyPr>
            <a:normAutofit/>
          </a:bodyPr>
          <a:lstStyle/>
          <a:p>
            <a:pPr algn="ctr"/>
            <a:r>
              <a:rPr lang="en-US" dirty="0" smtClean="0"/>
              <a:t>Lots of Power: Limited SW Access</a:t>
            </a:r>
            <a:endParaRPr lang="en-US" dirty="0"/>
          </a:p>
        </p:txBody>
      </p:sp>
      <p:sp>
        <p:nvSpPr>
          <p:cNvPr id="3" name="Content Placeholder 2"/>
          <p:cNvSpPr>
            <a:spLocks noGrp="1"/>
          </p:cNvSpPr>
          <p:nvPr>
            <p:ph idx="1"/>
          </p:nvPr>
        </p:nvSpPr>
        <p:spPr/>
        <p:txBody>
          <a:bodyPr>
            <a:normAutofit/>
          </a:bodyPr>
          <a:lstStyle/>
          <a:p>
            <a:pPr lvl="0">
              <a:defRPr/>
            </a:pPr>
            <a:r>
              <a:rPr lang="en-US" b="1" dirty="0" smtClean="0"/>
              <a:t>Problem Statement: </a:t>
            </a:r>
          </a:p>
          <a:p>
            <a:pPr lvl="1">
              <a:defRPr/>
            </a:pPr>
            <a:r>
              <a:rPr lang="en-US" dirty="0" smtClean="0"/>
              <a:t>Today, tremendous numbers of computational units are available at the hardware level.</a:t>
            </a:r>
          </a:p>
          <a:p>
            <a:pPr lvl="1">
              <a:defRPr/>
            </a:pPr>
            <a:r>
              <a:rPr lang="en-US" dirty="0" smtClean="0"/>
              <a:t>Conventional programming languages are constrained by serial semantics and don’t inherently support this computational power</a:t>
            </a:r>
          </a:p>
          <a:p>
            <a:pPr lvl="0">
              <a:defRPr/>
            </a:pPr>
            <a:r>
              <a:rPr lang="en-US" b="1" dirty="0" smtClean="0"/>
              <a:t> Solution: </a:t>
            </a:r>
          </a:p>
          <a:p>
            <a:pPr lvl="1">
              <a:defRPr/>
            </a:pPr>
            <a:r>
              <a:rPr lang="en-US" dirty="0" smtClean="0"/>
              <a:t>Extensions to programming languages are needed to tap this power</a:t>
            </a:r>
          </a:p>
          <a:p>
            <a:pPr lvl="1">
              <a:defRPr/>
            </a:pPr>
            <a:r>
              <a:rPr lang="en-US" dirty="0" smtClean="0"/>
              <a:t>We will primarily explore the Intel® Cilk™ Plus as an explicit vector programming model but will also allude to OpenMP 4.0</a:t>
            </a:r>
          </a:p>
          <a:p>
            <a:endParaRPr lang="en-US" dirty="0"/>
          </a:p>
        </p:txBody>
      </p:sp>
      <p:sp>
        <p:nvSpPr>
          <p:cNvPr id="4" name="Rectangle 3"/>
          <p:cNvSpPr/>
          <p:nvPr/>
        </p:nvSpPr>
        <p:spPr bwMode="auto">
          <a:xfrm>
            <a:off x="1465262" y="4411690"/>
            <a:ext cx="6362700" cy="1323439"/>
          </a:xfrm>
          <a:prstGeom prst="rect">
            <a:avLst/>
          </a:prstGeom>
          <a:solidFill>
            <a:srgbClr val="FFE279"/>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dirty="0" smtClean="0"/>
              <a:t>Goals: Provide language extensions to simplify vector programming; Enable developers to extract more performance from SIMD processors</a:t>
            </a:r>
          </a:p>
        </p:txBody>
      </p:sp>
      <p:sp>
        <p:nvSpPr>
          <p:cNvPr id="5" name="Slide Number Placeholder 4"/>
          <p:cNvSpPr>
            <a:spLocks noGrp="1"/>
          </p:cNvSpPr>
          <p:nvPr>
            <p:ph type="sldNum" sz="quarter" idx="4294967295"/>
          </p:nvPr>
        </p:nvSpPr>
        <p:spPr>
          <a:xfrm>
            <a:off x="8442325" y="6542881"/>
            <a:ext cx="501650" cy="258763"/>
          </a:xfrm>
          <a:prstGeom prst="rect">
            <a:avLst/>
          </a:prstGeom>
        </p:spPr>
        <p:txBody>
          <a:bodyPr vert="horz" wrap="square" lIns="91440" tIns="45720" rIns="91440" bIns="45720" numCol="1" anchor="t" anchorCtr="0" compatLnSpc="1">
            <a:prstTxWarp prst="textNoShape">
              <a:avLst/>
            </a:prstTxWarp>
          </a:bodyPr>
          <a:lstStyle/>
          <a:p>
            <a:fld id="{DD444457-087B-438B-AA62-2E91BC9D7B23}" type="slidenum">
              <a:rPr lang="en-US" altLang="zh-CN" sz="1000" smtClean="0">
                <a:solidFill>
                  <a:schemeClr val="bg1"/>
                </a:solidFill>
                <a:ea typeface="宋体" pitchFamily="2" charset="-122"/>
              </a:rPr>
              <a:pPr/>
              <a:t>4</a:t>
            </a:fld>
            <a:endParaRPr lang="en-US" altLang="zh-CN" sz="1000" dirty="0">
              <a:solidFill>
                <a:schemeClr val="bg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Cilk™ Plus Array Notation</a:t>
            </a:r>
            <a:br>
              <a:rPr lang="en-US" dirty="0"/>
            </a:br>
            <a:r>
              <a:rPr lang="en-US" dirty="0" smtClean="0"/>
              <a:t>Implicit Index</a:t>
            </a:r>
            <a:endParaRPr lang="en-US" i="1" dirty="0"/>
          </a:p>
        </p:txBody>
      </p:sp>
      <p:sp>
        <p:nvSpPr>
          <p:cNvPr id="3" name="Content Placeholder 2"/>
          <p:cNvSpPr>
            <a:spLocks noGrp="1"/>
          </p:cNvSpPr>
          <p:nvPr>
            <p:ph idx="1"/>
          </p:nvPr>
        </p:nvSpPr>
        <p:spPr/>
        <p:txBody>
          <a:bodyPr>
            <a:noAutofit/>
          </a:bodyPr>
          <a:lstStyle/>
          <a:p>
            <a:pPr marL="0" indent="0">
              <a:buNone/>
            </a:pPr>
            <a:r>
              <a:rPr lang="en-US" sz="1800" dirty="0" smtClean="0"/>
              <a:t>Create </a:t>
            </a:r>
            <a:r>
              <a:rPr lang="en-US" sz="1800" dirty="0"/>
              <a:t>expressions containing the array index </a:t>
            </a:r>
            <a:r>
              <a:rPr lang="en-US" sz="1800" dirty="0" smtClean="0"/>
              <a:t>value:</a:t>
            </a:r>
          </a:p>
          <a:p>
            <a:pPr marL="0" indent="0">
              <a:buNone/>
            </a:pPr>
            <a:endParaRPr lang="en-US" sz="1800" dirty="0" smtClean="0"/>
          </a:p>
          <a:p>
            <a:pPr marL="0" indent="0">
              <a:buNone/>
            </a:pPr>
            <a:r>
              <a:rPr lang="en-US" sz="1800" dirty="0" smtClean="0"/>
              <a:t/>
            </a:r>
            <a:br>
              <a:rPr lang="en-US" sz="1800" dirty="0" smtClean="0"/>
            </a:br>
            <a:endParaRPr lang="en-US" altLang="zh-CN" sz="1600" b="1" dirty="0">
              <a:solidFill>
                <a:srgbClr val="C00000"/>
              </a:solidFill>
              <a:latin typeface="Courier New" pitchFamily="49" charset="0"/>
              <a:ea typeface="ＭＳ Ｐゴシック" pitchFamily="34" charset="-128"/>
              <a:cs typeface="Courier New" pitchFamily="49" charset="0"/>
            </a:endParaRPr>
          </a:p>
          <a:p>
            <a:pPr marL="7938" indent="-233363">
              <a:buNone/>
            </a:pPr>
            <a:endParaRPr lang="en-US" altLang="zh-CN" sz="1800" dirty="0">
              <a:solidFill>
                <a:schemeClr val="tx2"/>
              </a:solidFill>
              <a:ea typeface="ＭＳ Ｐゴシック" pitchFamily="34" charset="-128"/>
              <a:cs typeface="Courier New" pitchFamily="49" charset="0"/>
            </a:endParaRPr>
          </a:p>
          <a:p>
            <a:pPr marL="7938" indent="-233363">
              <a:buNone/>
            </a:pPr>
            <a:r>
              <a:rPr lang="en-US" altLang="zh-CN" sz="1800" dirty="0" smtClean="0">
                <a:ea typeface="ＭＳ Ｐゴシック" pitchFamily="34" charset="-128"/>
                <a:cs typeface="Courier New" pitchFamily="49" charset="0"/>
              </a:rPr>
              <a:t>Examples:</a:t>
            </a:r>
            <a:endParaRPr lang="en-US" altLang="zh-CN" sz="1800" dirty="0" smtClean="0">
              <a:latin typeface="Courier New" pitchFamily="49" charset="0"/>
              <a:ea typeface="ＭＳ Ｐゴシック" pitchFamily="34" charset="-128"/>
              <a:cs typeface="Courier New" pitchFamily="49" charset="0"/>
            </a:endParaRPr>
          </a:p>
          <a:p>
            <a:pPr marL="0" indent="0">
              <a:buNone/>
            </a:pPr>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40</a:t>
            </a:fld>
            <a:endParaRPr lang="en-US"/>
          </a:p>
        </p:txBody>
      </p:sp>
      <p:sp>
        <p:nvSpPr>
          <p:cNvPr id="6" name="TextBox 5"/>
          <p:cNvSpPr txBox="1"/>
          <p:nvPr/>
        </p:nvSpPr>
        <p:spPr>
          <a:xfrm>
            <a:off x="1012323" y="3149600"/>
            <a:ext cx="4479763" cy="96520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400" dirty="0" smtClean="0">
                <a:latin typeface="Courier New" pitchFamily="49" charset="0"/>
                <a:ea typeface="宋体" charset="-122"/>
                <a:cs typeface="Courier New" pitchFamily="49" charset="0"/>
              </a:rPr>
              <a:t>// fill the lower-left triangle of C with 1</a:t>
            </a:r>
          </a:p>
          <a:p>
            <a:pPr algn="l"/>
            <a:r>
              <a:rPr lang="en-US" altLang="zh-CN" sz="1400" dirty="0" smtClean="0">
                <a:latin typeface="Courier New" pitchFamily="49" charset="0"/>
                <a:ea typeface="宋体" charset="-122"/>
                <a:cs typeface="Courier New" pitchFamily="49" charset="0"/>
              </a:rPr>
              <a:t>C[:][:] = 0;</a:t>
            </a:r>
          </a:p>
          <a:p>
            <a:pPr algn="l"/>
            <a:r>
              <a:rPr lang="en-US" altLang="zh-CN" sz="1400" dirty="0" smtClean="0">
                <a:latin typeface="Courier New" pitchFamily="49" charset="0"/>
                <a:ea typeface="宋体" charset="-122"/>
                <a:cs typeface="Courier New" pitchFamily="49" charset="0"/>
              </a:rPr>
              <a:t>C[0:n][0:__sec_implicit_index(0)] = 1; </a:t>
            </a:r>
            <a:endParaRPr lang="en-US" altLang="zh-CN" sz="1400" dirty="0">
              <a:latin typeface="Courier New" pitchFamily="49" charset="0"/>
              <a:ea typeface="宋体" charset="-122"/>
              <a:cs typeface="Courier New" pitchFamily="49" charset="0"/>
            </a:endParaRPr>
          </a:p>
        </p:txBody>
      </p:sp>
      <p:sp>
        <p:nvSpPr>
          <p:cNvPr id="7" name="TextBox 6"/>
          <p:cNvSpPr txBox="1"/>
          <p:nvPr/>
        </p:nvSpPr>
        <p:spPr>
          <a:xfrm>
            <a:off x="455613" y="1847850"/>
            <a:ext cx="7393132" cy="67818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400" dirty="0" smtClean="0">
                <a:latin typeface="Courier New" pitchFamily="49" charset="0"/>
                <a:ea typeface="宋体" charset="-122"/>
                <a:cs typeface="Courier New" pitchFamily="49" charset="0"/>
              </a:rPr>
              <a:t> __</a:t>
            </a:r>
            <a:r>
              <a:rPr lang="en-US" altLang="zh-CN" sz="1400" dirty="0" err="1" smtClean="0">
                <a:latin typeface="Courier New" pitchFamily="49" charset="0"/>
                <a:ea typeface="宋体" charset="-122"/>
                <a:cs typeface="Courier New" pitchFamily="49" charset="0"/>
              </a:rPr>
              <a:t>sec_implicit_index</a:t>
            </a:r>
            <a:r>
              <a:rPr lang="en-US" altLang="zh-CN" sz="1400" dirty="0" smtClean="0">
                <a:latin typeface="Courier New" pitchFamily="49" charset="0"/>
                <a:ea typeface="宋体" charset="-122"/>
                <a:cs typeface="Courier New" pitchFamily="49" charset="0"/>
              </a:rPr>
              <a:t>(0) // represents the 1st rank section index</a:t>
            </a:r>
            <a:br>
              <a:rPr lang="en-US" altLang="zh-CN" sz="1400" dirty="0" smtClean="0">
                <a:latin typeface="Courier New" pitchFamily="49" charset="0"/>
                <a:ea typeface="宋体" charset="-122"/>
                <a:cs typeface="Courier New" pitchFamily="49" charset="0"/>
              </a:rPr>
            </a:br>
            <a:r>
              <a:rPr lang="en-US" altLang="zh-CN" sz="1400" dirty="0" smtClean="0">
                <a:latin typeface="Courier New" pitchFamily="49" charset="0"/>
                <a:ea typeface="宋体" charset="-122"/>
                <a:cs typeface="Courier New" pitchFamily="49" charset="0"/>
              </a:rPr>
              <a:t> __</a:t>
            </a:r>
            <a:r>
              <a:rPr lang="en-US" altLang="zh-CN" sz="1400" dirty="0" err="1" smtClean="0">
                <a:latin typeface="Courier New" pitchFamily="49" charset="0"/>
                <a:ea typeface="宋体" charset="-122"/>
                <a:cs typeface="Courier New" pitchFamily="49" charset="0"/>
              </a:rPr>
              <a:t>sec_implicit_index</a:t>
            </a:r>
            <a:r>
              <a:rPr lang="en-US" altLang="zh-CN" sz="1400" dirty="0" smtClean="0">
                <a:latin typeface="Courier New" pitchFamily="49" charset="0"/>
                <a:ea typeface="宋体" charset="-122"/>
                <a:cs typeface="Courier New" pitchFamily="49" charset="0"/>
              </a:rPr>
              <a:t>(1) // represents the 2nd rank section index</a:t>
            </a:r>
            <a:endParaRPr lang="en-US" altLang="zh-CN" sz="1400" dirty="0">
              <a:latin typeface="Courier New" pitchFamily="49" charset="0"/>
              <a:ea typeface="宋体" charset="-122"/>
              <a:cs typeface="Courier New" pitchFamily="49" charset="0"/>
            </a:endParaRPr>
          </a:p>
        </p:txBody>
      </p:sp>
      <p:sp>
        <p:nvSpPr>
          <p:cNvPr id="10" name="Rectangle 9"/>
          <p:cNvSpPr/>
          <p:nvPr/>
        </p:nvSpPr>
        <p:spPr>
          <a:xfrm>
            <a:off x="1012324" y="5092258"/>
            <a:ext cx="492444" cy="400110"/>
          </a:xfrm>
          <a:prstGeom prst="rect">
            <a:avLst/>
          </a:prstGeom>
        </p:spPr>
        <p:txBody>
          <a:bodyPr wrap="none">
            <a:spAutoFit/>
          </a:bodyPr>
          <a:lstStyle/>
          <a:p>
            <a:r>
              <a:rPr lang="en-US" b="1" dirty="0" smtClean="0">
                <a:latin typeface="Courier New" pitchFamily="49" charset="0"/>
                <a:cs typeface="Courier New" pitchFamily="49" charset="0"/>
              </a:rPr>
              <a:t>C:</a:t>
            </a:r>
            <a:endParaRPr lang="de-DE" dirty="0"/>
          </a:p>
        </p:txBody>
      </p:sp>
      <p:graphicFrame>
        <p:nvGraphicFramePr>
          <p:cNvPr id="11" name="Group 300"/>
          <p:cNvGraphicFramePr>
            <a:graphicFrameLocks/>
          </p:cNvGraphicFramePr>
          <p:nvPr>
            <p:extLst>
              <p:ext uri="{D42A27DB-BD31-4B8C-83A1-F6EECF244321}">
                <p14:modId xmlns:p14="http://schemas.microsoft.com/office/powerpoint/2010/main" val="3340683931"/>
              </p:ext>
            </p:extLst>
          </p:nvPr>
        </p:nvGraphicFramePr>
        <p:xfrm>
          <a:off x="1676054" y="4302868"/>
          <a:ext cx="1848499" cy="1578780"/>
        </p:xfrm>
        <a:graphic>
          <a:graphicData uri="http://schemas.openxmlformats.org/drawingml/2006/table">
            <a:tbl>
              <a:tblPr>
                <a:tableStyleId>{08FB837D-C827-4EFA-A057-4D05807E0F7C}</a:tableStyleId>
              </a:tblPr>
              <a:tblGrid>
                <a:gridCol w="455850"/>
                <a:gridCol w="468399"/>
                <a:gridCol w="462125"/>
                <a:gridCol w="462125"/>
              </a:tblGrid>
              <a:tr h="3946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kern="1200" cap="none" normalizeH="0" baseline="0" dirty="0" smtClean="0">
                          <a:ln>
                            <a:noFill/>
                          </a:ln>
                          <a:solidFill>
                            <a:schemeClr val="tx1"/>
                          </a:solidFill>
                          <a:effectLst/>
                          <a:latin typeface="Verdana" pitchFamily="34" charset="0"/>
                          <a:ea typeface="+mn-ea"/>
                          <a:cs typeface="+mn-cs"/>
                        </a:rPr>
                        <a:t>0</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0</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0</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0</a:t>
                      </a:r>
                    </a:p>
                  </a:txBody>
                  <a:tcPr horzOverflow="overflow">
                    <a:solidFill>
                      <a:srgbClr val="FFFFCC"/>
                    </a:solidFill>
                  </a:tcPr>
                </a:tc>
              </a:tr>
              <a:tr h="3946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1</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0</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0</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0</a:t>
                      </a:r>
                    </a:p>
                  </a:txBody>
                  <a:tcPr horzOverflow="overflow">
                    <a:solidFill>
                      <a:srgbClr val="FFFFCC"/>
                    </a:solidFill>
                  </a:tcPr>
                </a:tc>
              </a:tr>
              <a:tr h="3946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1</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1</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0</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0</a:t>
                      </a:r>
                    </a:p>
                  </a:txBody>
                  <a:tcPr horzOverflow="overflow">
                    <a:solidFill>
                      <a:srgbClr val="FFFFCC"/>
                    </a:solidFill>
                  </a:tcPr>
                </a:tc>
              </a:tr>
              <a:tr h="3946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1</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1</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1</a:t>
                      </a:r>
                    </a:p>
                  </a:txBody>
                  <a:tcPr horzOverflow="overflow">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0</a:t>
                      </a:r>
                    </a:p>
                  </a:txBody>
                  <a:tcPr horzOverflow="overflow">
                    <a:solidFill>
                      <a:srgbClr val="FFFFCC"/>
                    </a:solidFill>
                  </a:tcPr>
                </a:tc>
              </a:tr>
            </a:tbl>
          </a:graphicData>
        </a:graphic>
      </p:graphicFrame>
    </p:spTree>
    <p:extLst>
      <p:ext uri="{BB962C8B-B14F-4D97-AF65-F5344CB8AC3E}">
        <p14:creationId xmlns:p14="http://schemas.microsoft.com/office/powerpoint/2010/main" val="2582187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Cilk™ Plus Array Notation</a:t>
            </a:r>
            <a:br>
              <a:rPr lang="en-US" dirty="0"/>
            </a:br>
            <a:r>
              <a:rPr lang="en-US" dirty="0" smtClean="0"/>
              <a:t>Shift/Rotate</a:t>
            </a:r>
            <a:endParaRPr lang="en-US" i="1" dirty="0"/>
          </a:p>
        </p:txBody>
      </p:sp>
      <p:sp>
        <p:nvSpPr>
          <p:cNvPr id="3" name="Content Placeholder 2"/>
          <p:cNvSpPr>
            <a:spLocks noGrp="1"/>
          </p:cNvSpPr>
          <p:nvPr>
            <p:ph idx="1"/>
          </p:nvPr>
        </p:nvSpPr>
        <p:spPr/>
        <p:txBody>
          <a:bodyPr>
            <a:noAutofit/>
          </a:bodyPr>
          <a:lstStyle/>
          <a:p>
            <a:pPr marL="0" indent="0">
              <a:buNone/>
            </a:pPr>
            <a:r>
              <a:rPr lang="en-US" sz="1800" dirty="0" smtClean="0"/>
              <a:t>Create expressions containing the array index value:</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altLang="zh-CN" sz="1800" dirty="0">
              <a:solidFill>
                <a:schemeClr val="tx2"/>
              </a:solidFill>
              <a:ea typeface="ＭＳ Ｐゴシック" pitchFamily="34" charset="-128"/>
              <a:cs typeface="Courier New" pitchFamily="49" charset="0"/>
            </a:endParaRPr>
          </a:p>
          <a:p>
            <a:pPr marL="60325" indent="-285750"/>
            <a:r>
              <a:rPr lang="en-US" altLang="zh-CN" sz="1800" dirty="0">
                <a:ea typeface="ＭＳ Ｐゴシック" pitchFamily="34" charset="-128"/>
                <a:cs typeface="Courier New" pitchFamily="49" charset="0"/>
              </a:rPr>
              <a:t>Shift elements in </a:t>
            </a:r>
            <a:r>
              <a:rPr lang="en-US" altLang="zh-CN" sz="1800" b="1" dirty="0">
                <a:solidFill>
                  <a:srgbClr val="FF5C00"/>
                </a:solidFill>
                <a:latin typeface="Courier New" pitchFamily="49" charset="0"/>
                <a:ea typeface="ＭＳ Ｐゴシック" pitchFamily="34" charset="-128"/>
                <a:cs typeface="Courier New" pitchFamily="49" charset="0"/>
              </a:rPr>
              <a:t>a[:] </a:t>
            </a:r>
            <a:r>
              <a:rPr lang="en-US" altLang="zh-CN" sz="1800" dirty="0">
                <a:ea typeface="ＭＳ Ｐゴシック" pitchFamily="34" charset="-128"/>
                <a:cs typeface="Courier New" pitchFamily="49" charset="0"/>
              </a:rPr>
              <a:t>to the right/left by </a:t>
            </a:r>
            <a:r>
              <a:rPr lang="en-US" altLang="zh-CN" sz="1800" b="1" dirty="0" err="1">
                <a:solidFill>
                  <a:srgbClr val="FF5C00"/>
                </a:solidFill>
                <a:latin typeface="Courier New" pitchFamily="49" charset="0"/>
                <a:ea typeface="ＭＳ Ｐゴシック" pitchFamily="34" charset="-128"/>
                <a:cs typeface="Courier New" pitchFamily="49" charset="0"/>
              </a:rPr>
              <a:t>shift_val</a:t>
            </a:r>
            <a:endParaRPr lang="en-US" altLang="zh-CN" sz="1800" b="1" dirty="0">
              <a:solidFill>
                <a:srgbClr val="FF5C00"/>
              </a:solidFill>
              <a:latin typeface="Courier New" pitchFamily="49" charset="0"/>
              <a:ea typeface="ＭＳ Ｐゴシック" pitchFamily="34" charset="-128"/>
              <a:cs typeface="Courier New" pitchFamily="49" charset="0"/>
            </a:endParaRPr>
          </a:p>
          <a:p>
            <a:pPr marL="60325" indent="-285750"/>
            <a:r>
              <a:rPr lang="en-US" altLang="zh-CN" sz="1800" dirty="0">
                <a:ea typeface="ＭＳ Ｐゴシック" pitchFamily="34" charset="-128"/>
                <a:cs typeface="Courier New" pitchFamily="49" charset="0"/>
              </a:rPr>
              <a:t>The leftmost/rightmost element will get </a:t>
            </a:r>
            <a:r>
              <a:rPr lang="en-US" altLang="zh-CN" sz="1800" b="1" dirty="0" err="1">
                <a:solidFill>
                  <a:srgbClr val="FF5C00"/>
                </a:solidFill>
                <a:latin typeface="Courier New" pitchFamily="49" charset="0"/>
                <a:ea typeface="ＭＳ Ｐゴシック" pitchFamily="34" charset="-128"/>
                <a:cs typeface="Courier New" pitchFamily="49" charset="0"/>
              </a:rPr>
              <a:t>fill_val</a:t>
            </a:r>
            <a:r>
              <a:rPr lang="en-US" altLang="zh-CN" sz="1800" b="1" dirty="0">
                <a:solidFill>
                  <a:srgbClr val="C00000"/>
                </a:solidFill>
                <a:latin typeface="Courier New" pitchFamily="49" charset="0"/>
                <a:ea typeface="ＭＳ Ｐゴシック" pitchFamily="34" charset="-128"/>
                <a:cs typeface="Courier New" pitchFamily="49" charset="0"/>
              </a:rPr>
              <a:t> </a:t>
            </a:r>
            <a:r>
              <a:rPr lang="en-US" altLang="zh-CN" sz="1800" dirty="0">
                <a:ea typeface="ＭＳ Ｐゴシック" pitchFamily="34" charset="-128"/>
                <a:cs typeface="Courier New" pitchFamily="49" charset="0"/>
              </a:rPr>
              <a:t>assigned</a:t>
            </a:r>
          </a:p>
          <a:p>
            <a:pPr marL="60325" indent="-285750"/>
            <a:r>
              <a:rPr lang="en-US" altLang="zh-CN" sz="1800" dirty="0">
                <a:ea typeface="ＭＳ Ｐゴシック" pitchFamily="34" charset="-128"/>
                <a:cs typeface="Courier New" pitchFamily="49" charset="0"/>
              </a:rPr>
              <a:t>Rotate will circular-shift elements in </a:t>
            </a:r>
            <a:r>
              <a:rPr lang="en-US" altLang="zh-CN" sz="1800" b="1" dirty="0">
                <a:solidFill>
                  <a:srgbClr val="FF5C00"/>
                </a:solidFill>
                <a:latin typeface="Courier New" pitchFamily="49" charset="0"/>
                <a:ea typeface="ＭＳ Ｐゴシック" pitchFamily="34" charset="-128"/>
                <a:cs typeface="Courier New" pitchFamily="49" charset="0"/>
              </a:rPr>
              <a:t>a</a:t>
            </a:r>
            <a:r>
              <a:rPr lang="en-US" altLang="zh-CN" sz="1800" b="1" dirty="0" smtClean="0">
                <a:solidFill>
                  <a:srgbClr val="FF5C00"/>
                </a:solidFill>
                <a:latin typeface="Courier New" pitchFamily="49" charset="0"/>
                <a:ea typeface="ＭＳ Ｐゴシック" pitchFamily="34" charset="-128"/>
                <a:cs typeface="Courier New" pitchFamily="49" charset="0"/>
              </a:rPr>
              <a:t>[:] </a:t>
            </a:r>
            <a:r>
              <a:rPr lang="en-US" altLang="zh-CN" sz="1800" dirty="0" smtClean="0">
                <a:ea typeface="ＭＳ Ｐゴシック" pitchFamily="34" charset="-128"/>
                <a:cs typeface="Courier New" pitchFamily="49" charset="0"/>
              </a:rPr>
              <a:t>to </a:t>
            </a:r>
            <a:r>
              <a:rPr lang="en-US" altLang="zh-CN" sz="1800" dirty="0">
                <a:ea typeface="ＭＳ Ｐゴシック" pitchFamily="34" charset="-128"/>
                <a:cs typeface="Courier New" pitchFamily="49" charset="0"/>
              </a:rPr>
              <a:t>the </a:t>
            </a:r>
            <a:r>
              <a:rPr lang="en-US" altLang="zh-CN" sz="1800" dirty="0" smtClean="0">
                <a:ea typeface="ＭＳ Ｐゴシック" pitchFamily="34" charset="-128"/>
                <a:cs typeface="Courier New" pitchFamily="49" charset="0"/>
              </a:rPr>
              <a:t/>
            </a:r>
            <a:br>
              <a:rPr lang="en-US" altLang="zh-CN" sz="1800" dirty="0" smtClean="0">
                <a:ea typeface="ＭＳ Ｐゴシック" pitchFamily="34" charset="-128"/>
                <a:cs typeface="Courier New" pitchFamily="49" charset="0"/>
              </a:rPr>
            </a:br>
            <a:r>
              <a:rPr lang="en-US" altLang="zh-CN" sz="1800" dirty="0" smtClean="0">
                <a:ea typeface="ＭＳ Ｐゴシック" pitchFamily="34" charset="-128"/>
                <a:cs typeface="Courier New" pitchFamily="49" charset="0"/>
              </a:rPr>
              <a:t>   right/left by </a:t>
            </a:r>
            <a:r>
              <a:rPr lang="en-US" altLang="zh-CN" sz="1800" b="1" dirty="0" err="1" smtClean="0">
                <a:solidFill>
                  <a:srgbClr val="FF5C00"/>
                </a:solidFill>
                <a:latin typeface="Courier New" pitchFamily="49" charset="0"/>
                <a:ea typeface="ＭＳ Ｐゴシック" pitchFamily="34" charset="-128"/>
                <a:cs typeface="Courier New" pitchFamily="49" charset="0"/>
              </a:rPr>
              <a:t>rotate_val</a:t>
            </a:r>
            <a:endParaRPr lang="en-US" altLang="zh-CN" sz="1800" b="1" dirty="0">
              <a:solidFill>
                <a:srgbClr val="FF5C00"/>
              </a:solidFill>
              <a:latin typeface="Courier New" pitchFamily="49" charset="0"/>
              <a:ea typeface="ＭＳ Ｐゴシック" pitchFamily="34" charset="-128"/>
              <a:cs typeface="Courier New" pitchFamily="49" charset="0"/>
            </a:endParaRPr>
          </a:p>
          <a:p>
            <a:pPr marL="60325" indent="-285750"/>
            <a:r>
              <a:rPr lang="en-US" altLang="zh-CN" sz="1800" dirty="0">
                <a:ea typeface="ＭＳ Ｐゴシック" pitchFamily="34" charset="-128"/>
                <a:cs typeface="Courier New" pitchFamily="49" charset="0"/>
              </a:rPr>
              <a:t>Result is assigned to </a:t>
            </a:r>
            <a:r>
              <a:rPr lang="en-US" altLang="zh-CN" sz="1800" b="1" dirty="0">
                <a:solidFill>
                  <a:srgbClr val="FF5C00"/>
                </a:solidFill>
                <a:latin typeface="Courier New" pitchFamily="49" charset="0"/>
                <a:ea typeface="ＭＳ Ｐゴシック" pitchFamily="34" charset="-128"/>
                <a:cs typeface="Courier New" pitchFamily="49" charset="0"/>
              </a:rPr>
              <a:t>b[:]</a:t>
            </a:r>
          </a:p>
          <a:p>
            <a:pPr marL="60325" indent="-285750"/>
            <a:r>
              <a:rPr lang="en-US" altLang="zh-CN" sz="1800" dirty="0">
                <a:ea typeface="ＭＳ Ｐゴシック" pitchFamily="34" charset="-128"/>
                <a:cs typeface="Courier New" pitchFamily="49" charset="0"/>
              </a:rPr>
              <a:t>Argument </a:t>
            </a:r>
            <a:r>
              <a:rPr lang="en-US" altLang="zh-CN" sz="1800" b="1" dirty="0">
                <a:solidFill>
                  <a:srgbClr val="FF5C00"/>
                </a:solidFill>
                <a:latin typeface="Courier New" pitchFamily="49" charset="0"/>
                <a:ea typeface="ＭＳ Ｐゴシック" pitchFamily="34" charset="-128"/>
                <a:cs typeface="Courier New" pitchFamily="49" charset="0"/>
              </a:rPr>
              <a:t>a</a:t>
            </a:r>
            <a:r>
              <a:rPr lang="en-US" altLang="zh-CN" sz="1800" b="1" dirty="0" smtClean="0">
                <a:solidFill>
                  <a:srgbClr val="FF5C00"/>
                </a:solidFill>
                <a:latin typeface="Courier New" pitchFamily="49" charset="0"/>
                <a:ea typeface="ＭＳ Ｐゴシック" pitchFamily="34" charset="-128"/>
                <a:cs typeface="Courier New" pitchFamily="49" charset="0"/>
              </a:rPr>
              <a:t>[:] </a:t>
            </a:r>
            <a:r>
              <a:rPr lang="en-US" altLang="zh-CN" sz="1800" dirty="0" smtClean="0">
                <a:ea typeface="ＭＳ Ｐゴシック" pitchFamily="34" charset="-128"/>
                <a:cs typeface="Courier New" pitchFamily="49" charset="0"/>
              </a:rPr>
              <a:t>is </a:t>
            </a:r>
            <a:r>
              <a:rPr lang="en-US" altLang="zh-CN" sz="1800" dirty="0">
                <a:ea typeface="ＭＳ Ｐゴシック" pitchFamily="34" charset="-128"/>
                <a:cs typeface="Courier New" pitchFamily="49" charset="0"/>
              </a:rPr>
              <a:t>not </a:t>
            </a:r>
            <a:r>
              <a:rPr lang="en-US" altLang="zh-CN" sz="1800" dirty="0" smtClean="0">
                <a:ea typeface="ＭＳ Ｐゴシック" pitchFamily="34" charset="-128"/>
                <a:cs typeface="Courier New" pitchFamily="49" charset="0"/>
              </a:rPr>
              <a:t>modified</a:t>
            </a:r>
            <a:endParaRPr lang="en-US" altLang="zh-CN" sz="1800" dirty="0">
              <a:ea typeface="ＭＳ Ｐゴシック" pitchFamily="34" charset="-128"/>
              <a:cs typeface="Courier New" pitchFamily="49" charset="0"/>
            </a:endParaRPr>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41</a:t>
            </a:fld>
            <a:endParaRPr lang="en-US"/>
          </a:p>
        </p:txBody>
      </p:sp>
      <p:sp>
        <p:nvSpPr>
          <p:cNvPr id="6" name="TextBox 5"/>
          <p:cNvSpPr txBox="1"/>
          <p:nvPr/>
        </p:nvSpPr>
        <p:spPr>
          <a:xfrm>
            <a:off x="564103" y="1695508"/>
            <a:ext cx="7071281" cy="755592"/>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400" dirty="0" smtClean="0">
                <a:latin typeface="Courier New" pitchFamily="49" charset="0"/>
                <a:ea typeface="宋体" charset="-122"/>
                <a:cs typeface="Courier New" pitchFamily="49" charset="0"/>
              </a:rPr>
              <a:t>	b[:] = __</a:t>
            </a:r>
            <a:r>
              <a:rPr lang="en-US" altLang="zh-CN" sz="1400" dirty="0" err="1" smtClean="0">
                <a:latin typeface="Courier New" pitchFamily="49" charset="0"/>
                <a:ea typeface="宋体" charset="-122"/>
                <a:cs typeface="Courier New" pitchFamily="49" charset="0"/>
              </a:rPr>
              <a:t>sec_shift</a:t>
            </a:r>
            <a:r>
              <a:rPr lang="en-US" altLang="zh-CN" sz="1400" dirty="0" smtClean="0">
                <a:latin typeface="Courier New" pitchFamily="49" charset="0"/>
                <a:ea typeface="宋体" charset="-122"/>
                <a:cs typeface="Courier New" pitchFamily="49" charset="0"/>
              </a:rPr>
              <a:t> (a[:],  </a:t>
            </a:r>
            <a:r>
              <a:rPr lang="en-US" altLang="zh-CN" sz="1400" dirty="0" err="1" smtClean="0">
                <a:latin typeface="Courier New" pitchFamily="49" charset="0"/>
                <a:ea typeface="宋体" charset="-122"/>
                <a:cs typeface="Courier New" pitchFamily="49" charset="0"/>
              </a:rPr>
              <a:t>signed_shift_val</a:t>
            </a:r>
            <a:r>
              <a:rPr lang="en-US" altLang="zh-CN" sz="1400" dirty="0" smtClean="0">
                <a:latin typeface="Courier New" pitchFamily="49" charset="0"/>
                <a:ea typeface="宋体" charset="-122"/>
                <a:cs typeface="Courier New" pitchFamily="49" charset="0"/>
              </a:rPr>
              <a:t>, </a:t>
            </a:r>
            <a:r>
              <a:rPr lang="en-US" altLang="zh-CN" sz="1400" dirty="0" err="1" smtClean="0">
                <a:latin typeface="Courier New" pitchFamily="49" charset="0"/>
                <a:ea typeface="宋体" charset="-122"/>
                <a:cs typeface="Courier New" pitchFamily="49" charset="0"/>
              </a:rPr>
              <a:t>fill_val</a:t>
            </a:r>
            <a:r>
              <a:rPr lang="en-US" altLang="zh-CN" sz="1400" dirty="0" smtClean="0">
                <a:latin typeface="Courier New" pitchFamily="49" charset="0"/>
                <a:ea typeface="宋体" charset="-122"/>
                <a:cs typeface="Courier New" pitchFamily="49" charset="0"/>
              </a:rPr>
              <a:t>)</a:t>
            </a:r>
          </a:p>
          <a:p>
            <a:pPr algn="l"/>
            <a:r>
              <a:rPr lang="en-US" altLang="zh-CN" sz="1400" dirty="0" smtClean="0">
                <a:latin typeface="Courier New" pitchFamily="49" charset="0"/>
                <a:ea typeface="宋体" charset="-122"/>
                <a:cs typeface="Courier New" pitchFamily="49" charset="0"/>
              </a:rPr>
              <a:t>	b[:] = __</a:t>
            </a:r>
            <a:r>
              <a:rPr lang="en-US" altLang="zh-CN" sz="1400" dirty="0" err="1" smtClean="0">
                <a:latin typeface="Courier New" pitchFamily="49" charset="0"/>
                <a:ea typeface="宋体" charset="-122"/>
                <a:cs typeface="Courier New" pitchFamily="49" charset="0"/>
              </a:rPr>
              <a:t>sec_rotate</a:t>
            </a:r>
            <a:r>
              <a:rPr lang="en-US" altLang="zh-CN" sz="1400" dirty="0" smtClean="0">
                <a:latin typeface="Courier New" pitchFamily="49" charset="0"/>
                <a:ea typeface="宋体" charset="-122"/>
                <a:cs typeface="Courier New" pitchFamily="49" charset="0"/>
              </a:rPr>
              <a:t> (a[:], </a:t>
            </a:r>
            <a:r>
              <a:rPr lang="en-US" altLang="zh-CN" sz="1400" dirty="0" err="1" smtClean="0">
                <a:latin typeface="Courier New" pitchFamily="49" charset="0"/>
                <a:ea typeface="宋体" charset="-122"/>
                <a:cs typeface="Courier New" pitchFamily="49" charset="0"/>
              </a:rPr>
              <a:t>signed_rotate_val</a:t>
            </a:r>
            <a:r>
              <a:rPr lang="en-US" altLang="zh-CN" sz="1400" dirty="0" smtClean="0">
                <a:latin typeface="Courier New" pitchFamily="49" charset="0"/>
                <a:ea typeface="宋体" charset="-122"/>
                <a:cs typeface="Courier New" pitchFamily="49" charset="0"/>
              </a:rPr>
              <a:t>)</a:t>
            </a:r>
          </a:p>
        </p:txBody>
      </p:sp>
    </p:spTree>
    <p:extLst>
      <p:ext uri="{BB962C8B-B14F-4D97-AF65-F5344CB8AC3E}">
        <p14:creationId xmlns:p14="http://schemas.microsoft.com/office/powerpoint/2010/main" val="412257915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Cilk™ Plus Array Notation</a:t>
            </a:r>
            <a:r>
              <a:rPr lang="en-US" dirty="0"/>
              <a:t/>
            </a:r>
            <a:br>
              <a:rPr lang="en-US" dirty="0"/>
            </a:br>
            <a:r>
              <a:rPr lang="en-US" dirty="0" smtClean="0"/>
              <a:t>Conditions</a:t>
            </a:r>
            <a:endParaRPr lang="en-US" i="1" dirty="0"/>
          </a:p>
        </p:txBody>
      </p:sp>
      <p:sp>
        <p:nvSpPr>
          <p:cNvPr id="3" name="Content Placeholder 2"/>
          <p:cNvSpPr>
            <a:spLocks noGrp="1"/>
          </p:cNvSpPr>
          <p:nvPr>
            <p:ph idx="1"/>
          </p:nvPr>
        </p:nvSpPr>
        <p:spPr/>
        <p:txBody>
          <a:bodyPr>
            <a:noAutofit/>
          </a:bodyPr>
          <a:lstStyle/>
          <a:p>
            <a:pPr marL="0" indent="0">
              <a:spcBef>
                <a:spcPct val="0"/>
              </a:spcBef>
              <a:buNone/>
            </a:pPr>
            <a:r>
              <a:rPr lang="en-US" altLang="zh-CN" sz="2000" dirty="0">
                <a:ea typeface="ＭＳ Ｐゴシック" pitchFamily="34" charset="-128"/>
                <a:cs typeface="Courier New" pitchFamily="49" charset="0"/>
              </a:rPr>
              <a:t>Array Notations in conditions</a:t>
            </a:r>
            <a:r>
              <a:rPr lang="en-US" altLang="zh-CN" sz="2000" dirty="0" smtClean="0">
                <a:ea typeface="ＭＳ Ｐゴシック" pitchFamily="34" charset="-128"/>
                <a:cs typeface="Courier New" pitchFamily="49" charset="0"/>
              </a:rPr>
              <a:t>:</a:t>
            </a:r>
          </a:p>
          <a:p>
            <a:pPr marL="0" indent="0">
              <a:spcBef>
                <a:spcPct val="0"/>
              </a:spcBef>
              <a:buNone/>
            </a:pPr>
            <a:endParaRPr lang="en-US" altLang="zh-CN" sz="2000" dirty="0">
              <a:ea typeface="ＭＳ Ｐゴシック" pitchFamily="34" charset="-128"/>
              <a:cs typeface="Courier New" pitchFamily="49" charset="0"/>
            </a:endParaRPr>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42</a:t>
            </a:fld>
            <a:endParaRPr lang="en-US"/>
          </a:p>
        </p:txBody>
      </p:sp>
      <p:sp>
        <p:nvSpPr>
          <p:cNvPr id="6" name="TextBox 5"/>
          <p:cNvSpPr txBox="1"/>
          <p:nvPr/>
        </p:nvSpPr>
        <p:spPr>
          <a:xfrm>
            <a:off x="243841" y="1943100"/>
            <a:ext cx="8449310" cy="344170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600" dirty="0" smtClean="0">
                <a:latin typeface="Courier New" pitchFamily="49" charset="0"/>
                <a:ea typeface="宋体" charset="-122"/>
                <a:cs typeface="Courier New" pitchFamily="49" charset="0"/>
              </a:rPr>
              <a:t>if (a[:] &lt; b[:]) {</a:t>
            </a:r>
          </a:p>
          <a:p>
            <a:pPr algn="l"/>
            <a:r>
              <a:rPr lang="en-US" altLang="zh-CN" sz="1600" dirty="0" smtClean="0">
                <a:latin typeface="Courier New" pitchFamily="49" charset="0"/>
                <a:ea typeface="宋体" charset="-122"/>
                <a:cs typeface="Courier New" pitchFamily="49" charset="0"/>
              </a:rPr>
              <a:t>    mask[:] = -1; // set mask[</a:t>
            </a:r>
            <a:r>
              <a:rPr lang="en-US" altLang="zh-CN" sz="1600" dirty="0" err="1" smtClean="0">
                <a:latin typeface="Courier New" pitchFamily="49" charset="0"/>
                <a:ea typeface="宋体" charset="-122"/>
                <a:cs typeface="Courier New" pitchFamily="49" charset="0"/>
              </a:rPr>
              <a:t>i</a:t>
            </a:r>
            <a:r>
              <a:rPr lang="en-US" altLang="zh-CN" sz="1600" dirty="0" smtClean="0">
                <a:latin typeface="Courier New" pitchFamily="49" charset="0"/>
                <a:ea typeface="宋体" charset="-122"/>
                <a:cs typeface="Courier New" pitchFamily="49" charset="0"/>
              </a:rPr>
              <a:t>] to -1 if a[</a:t>
            </a:r>
            <a:r>
              <a:rPr lang="en-US" altLang="zh-CN" sz="1600" dirty="0" err="1" smtClean="0">
                <a:latin typeface="Courier New" pitchFamily="49" charset="0"/>
                <a:ea typeface="宋体" charset="-122"/>
                <a:cs typeface="Courier New" pitchFamily="49" charset="0"/>
              </a:rPr>
              <a:t>i</a:t>
            </a:r>
            <a:r>
              <a:rPr lang="en-US" altLang="zh-CN" sz="1600" dirty="0" smtClean="0">
                <a:latin typeface="Courier New" pitchFamily="49" charset="0"/>
                <a:ea typeface="宋体" charset="-122"/>
                <a:cs typeface="Courier New" pitchFamily="49" charset="0"/>
              </a:rPr>
              <a:t>] is smaller than b[</a:t>
            </a:r>
            <a:r>
              <a:rPr lang="en-US" altLang="zh-CN" sz="1600" dirty="0" err="1" smtClean="0">
                <a:latin typeface="Courier New" pitchFamily="49" charset="0"/>
                <a:ea typeface="宋体" charset="-122"/>
                <a:cs typeface="Courier New" pitchFamily="49" charset="0"/>
              </a:rPr>
              <a:t>i</a:t>
            </a:r>
            <a:r>
              <a:rPr lang="en-US" altLang="zh-CN" sz="1600" dirty="0" smtClean="0">
                <a:latin typeface="Courier New" pitchFamily="49" charset="0"/>
                <a:ea typeface="宋体" charset="-122"/>
                <a:cs typeface="Courier New" pitchFamily="49" charset="0"/>
              </a:rPr>
              <a:t>]</a:t>
            </a:r>
          </a:p>
          <a:p>
            <a:pPr algn="l"/>
            <a:r>
              <a:rPr lang="en-US" altLang="zh-CN" sz="1600" dirty="0" smtClean="0">
                <a:latin typeface="Courier New" pitchFamily="49" charset="0"/>
                <a:ea typeface="宋体" charset="-122"/>
                <a:cs typeface="Courier New" pitchFamily="49" charset="0"/>
              </a:rPr>
              <a:t>}</a:t>
            </a:r>
          </a:p>
          <a:p>
            <a:pPr algn="l"/>
            <a:r>
              <a:rPr lang="en-US" altLang="zh-CN" sz="1600" dirty="0" smtClean="0">
                <a:latin typeface="Courier New" pitchFamily="49" charset="0"/>
                <a:ea typeface="宋体" charset="-122"/>
                <a:cs typeface="Courier New" pitchFamily="49" charset="0"/>
              </a:rPr>
              <a:t>else {</a:t>
            </a:r>
          </a:p>
          <a:p>
            <a:pPr algn="l"/>
            <a:r>
              <a:rPr lang="en-US" altLang="zh-CN" sz="1600" dirty="0" smtClean="0">
                <a:latin typeface="Courier New" pitchFamily="49" charset="0"/>
                <a:ea typeface="宋体" charset="-122"/>
                <a:cs typeface="Courier New" pitchFamily="49" charset="0"/>
              </a:rPr>
              <a:t>    mask[:] = 1;</a:t>
            </a:r>
          </a:p>
          <a:p>
            <a:pPr algn="l"/>
            <a:r>
              <a:rPr lang="en-US" altLang="zh-CN" sz="1600" dirty="0" smtClean="0">
                <a:latin typeface="Courier New" pitchFamily="49" charset="0"/>
                <a:ea typeface="宋体" charset="-122"/>
                <a:cs typeface="Courier New" pitchFamily="49" charset="0"/>
              </a:rPr>
              <a:t>}</a:t>
            </a:r>
          </a:p>
          <a:p>
            <a:pPr algn="l"/>
            <a:r>
              <a:rPr lang="en-US" altLang="zh-CN" sz="1600" dirty="0" smtClean="0">
                <a:latin typeface="Courier New" pitchFamily="49" charset="0"/>
                <a:ea typeface="宋体" charset="-122"/>
                <a:cs typeface="Courier New" pitchFamily="49" charset="0"/>
              </a:rPr>
              <a:t>// mask[n] contains -1 if a[n] &lt; b[n], 1 if a[n] &gt;= b[n]</a:t>
            </a:r>
          </a:p>
          <a:p>
            <a:pPr algn="l"/>
            <a:endParaRPr lang="en-US" altLang="zh-CN" sz="1600" dirty="0" smtClean="0">
              <a:latin typeface="Courier New" pitchFamily="49" charset="0"/>
              <a:ea typeface="宋体" charset="-122"/>
              <a:cs typeface="Courier New" pitchFamily="49" charset="0"/>
            </a:endParaRPr>
          </a:p>
          <a:p>
            <a:pPr algn="l"/>
            <a:endParaRPr lang="en-US" altLang="zh-CN" sz="1600" dirty="0" smtClean="0">
              <a:latin typeface="Courier New" pitchFamily="49" charset="0"/>
              <a:ea typeface="宋体" charset="-122"/>
              <a:cs typeface="Courier New" pitchFamily="49" charset="0"/>
            </a:endParaRPr>
          </a:p>
          <a:p>
            <a:pPr algn="l"/>
            <a:r>
              <a:rPr lang="en-US" altLang="zh-CN" sz="1600" dirty="0" smtClean="0">
                <a:latin typeface="Courier New" pitchFamily="49" charset="0"/>
                <a:ea typeface="宋体" charset="-122"/>
                <a:cs typeface="Courier New" pitchFamily="49" charset="0"/>
              </a:rPr>
              <a:t>// alternative:</a:t>
            </a:r>
          </a:p>
          <a:p>
            <a:pPr algn="l"/>
            <a:r>
              <a:rPr lang="en-US" altLang="zh-CN" sz="1600" dirty="0" smtClean="0">
                <a:latin typeface="Courier New" pitchFamily="49" charset="0"/>
                <a:ea typeface="宋体" charset="-122"/>
                <a:cs typeface="Courier New" pitchFamily="49" charset="0"/>
              </a:rPr>
              <a:t>mask[:] = a[:] &lt; b[:] ? -1 : 1;</a:t>
            </a:r>
          </a:p>
          <a:p>
            <a:pPr algn="l"/>
            <a:endParaRPr lang="en-US" altLang="zh-CN" sz="1600" dirty="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101246164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reusability considerations</a:t>
            </a:r>
            <a:endParaRPr lang="en-US" i="1" dirty="0"/>
          </a:p>
        </p:txBody>
      </p:sp>
      <p:sp>
        <p:nvSpPr>
          <p:cNvPr id="3" name="Content Placeholder 2"/>
          <p:cNvSpPr>
            <a:spLocks noGrp="1"/>
          </p:cNvSpPr>
          <p:nvPr>
            <p:ph idx="1"/>
          </p:nvPr>
        </p:nvSpPr>
        <p:spPr>
          <a:xfrm>
            <a:off x="455613" y="758536"/>
            <a:ext cx="8237537" cy="4956464"/>
          </a:xfrm>
        </p:spPr>
        <p:txBody>
          <a:bodyPr>
            <a:noAutofit/>
          </a:bodyPr>
          <a:lstStyle/>
          <a:p>
            <a:r>
              <a:rPr lang="en-US" sz="2000" b="1" dirty="0" smtClean="0"/>
              <a:t>For large N this is considered long vector coding</a:t>
            </a:r>
          </a:p>
          <a:p>
            <a:endParaRPr lang="en-US" sz="2000" dirty="0"/>
          </a:p>
          <a:p>
            <a:endParaRPr lang="en-US" sz="2000" dirty="0" smtClean="0"/>
          </a:p>
          <a:p>
            <a:endParaRPr lang="en-US" sz="2000" dirty="0"/>
          </a:p>
          <a:p>
            <a:pPr marL="0" indent="0">
              <a:buNone/>
            </a:pPr>
            <a:endParaRPr lang="en-US" sz="2000" dirty="0"/>
          </a:p>
          <a:p>
            <a:pPr marL="0" indent="0">
              <a:buNone/>
            </a:pPr>
            <a:endParaRPr lang="en-US" sz="2000" dirty="0" smtClean="0"/>
          </a:p>
          <a:p>
            <a:r>
              <a:rPr lang="en-US" sz="2000" dirty="0" smtClean="0"/>
              <a:t>This </a:t>
            </a:r>
            <a:r>
              <a:rPr lang="en-US" sz="2000" dirty="0"/>
              <a:t>is visually appealing, but may not be high </a:t>
            </a:r>
            <a:r>
              <a:rPr lang="en-US" sz="2000" dirty="0" smtClean="0"/>
              <a:t>performing!</a:t>
            </a:r>
          </a:p>
          <a:p>
            <a:r>
              <a:rPr lang="en-US" sz="2000" dirty="0" smtClean="0"/>
              <a:t>The two code snippets above are equivalent </a:t>
            </a:r>
            <a:r>
              <a:rPr lang="en-US" sz="2000" dirty="0" err="1" smtClean="0"/>
              <a:t>codings</a:t>
            </a:r>
            <a:endParaRPr lang="en-US" sz="2000" dirty="0" smtClean="0"/>
          </a:p>
          <a:p>
            <a:r>
              <a:rPr lang="en-US" sz="2000" dirty="0" smtClean="0"/>
              <a:t>If N is large, the A array will be written for many iterations until the is no more room in the cache for the early elements of a such as A[0]</a:t>
            </a:r>
          </a:p>
          <a:p>
            <a:r>
              <a:rPr lang="en-US" sz="2000" dirty="0" smtClean="0"/>
              <a:t>When the values for A[0] are needed in the second loop, the values have already been evicted from cache</a:t>
            </a:r>
          </a:p>
          <a:p>
            <a:endParaRPr lang="en-US" sz="2000" dirty="0" smtClean="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43</a:t>
            </a:fld>
            <a:endParaRPr lang="en-US"/>
          </a:p>
        </p:txBody>
      </p:sp>
      <p:sp>
        <p:nvSpPr>
          <p:cNvPr id="8" name="TextBox 7"/>
          <p:cNvSpPr txBox="1"/>
          <p:nvPr/>
        </p:nvSpPr>
        <p:spPr>
          <a:xfrm>
            <a:off x="682557" y="1755777"/>
            <a:ext cx="3108961" cy="692498"/>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pt-BR" altLang="zh-CN" sz="1400" dirty="0">
                <a:latin typeface="Courier New" pitchFamily="49" charset="0"/>
                <a:ea typeface="宋体" charset="-122"/>
                <a:cs typeface="Courier New" pitchFamily="49" charset="0"/>
              </a:rPr>
              <a:t>A[0:N</a:t>
            </a:r>
            <a:r>
              <a:rPr lang="pt-BR" altLang="zh-CN" sz="1400" dirty="0" smtClean="0">
                <a:latin typeface="Courier New" pitchFamily="49" charset="0"/>
                <a:ea typeface="宋体" charset="-122"/>
                <a:cs typeface="Courier New" pitchFamily="49" charset="0"/>
              </a:rPr>
              <a:t>] = B[0:N] + C[0:N</a:t>
            </a:r>
            <a:r>
              <a:rPr lang="pt-BR" altLang="zh-CN" sz="1400" dirty="0">
                <a:latin typeface="Courier New" pitchFamily="49" charset="0"/>
                <a:ea typeface="宋体" charset="-122"/>
                <a:cs typeface="Courier New" pitchFamily="49" charset="0"/>
              </a:rPr>
              <a:t>];</a:t>
            </a:r>
            <a:br>
              <a:rPr lang="pt-BR" altLang="zh-CN" sz="1400" dirty="0">
                <a:latin typeface="Courier New" pitchFamily="49" charset="0"/>
                <a:ea typeface="宋体" charset="-122"/>
                <a:cs typeface="Courier New" pitchFamily="49" charset="0"/>
              </a:rPr>
            </a:br>
            <a:r>
              <a:rPr lang="pt-BR" altLang="zh-CN" sz="1400" dirty="0">
                <a:latin typeface="Courier New" pitchFamily="49" charset="0"/>
                <a:ea typeface="宋体" charset="-122"/>
                <a:cs typeface="Courier New" pitchFamily="49" charset="0"/>
              </a:rPr>
              <a:t>D[0:N</a:t>
            </a:r>
            <a:r>
              <a:rPr lang="pt-BR" altLang="zh-CN" sz="1400" dirty="0" smtClean="0">
                <a:latin typeface="Courier New" pitchFamily="49" charset="0"/>
                <a:ea typeface="宋体" charset="-122"/>
                <a:cs typeface="Courier New" pitchFamily="49" charset="0"/>
              </a:rPr>
              <a:t>] = E[0:N] + A[0:N</a:t>
            </a:r>
            <a:r>
              <a:rPr lang="pt-BR" altLang="zh-CN" sz="1400" dirty="0">
                <a:latin typeface="Courier New" pitchFamily="49" charset="0"/>
                <a:ea typeface="宋体" charset="-122"/>
                <a:cs typeface="Courier New" pitchFamily="49" charset="0"/>
              </a:rPr>
              <a:t>];</a:t>
            </a:r>
          </a:p>
        </p:txBody>
      </p:sp>
      <p:sp>
        <p:nvSpPr>
          <p:cNvPr id="9" name="TextBox 8"/>
          <p:cNvSpPr txBox="1"/>
          <p:nvPr/>
        </p:nvSpPr>
        <p:spPr>
          <a:xfrm>
            <a:off x="4876800" y="1656199"/>
            <a:ext cx="3545840" cy="1101778"/>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nn-NO" altLang="zh-CN" sz="1400" dirty="0" smtClean="0">
                <a:latin typeface="Courier New" pitchFamily="49" charset="0"/>
                <a:ea typeface="宋体" charset="-122"/>
                <a:cs typeface="Courier New" pitchFamily="49" charset="0"/>
              </a:rPr>
              <a:t>for(i = 0; i &lt; N; i++) {</a:t>
            </a:r>
            <a:r>
              <a:rPr lang="nn-NO" altLang="zh-CN" sz="1400" dirty="0">
                <a:latin typeface="Courier New" pitchFamily="49" charset="0"/>
                <a:ea typeface="宋体" charset="-122"/>
                <a:cs typeface="Courier New" pitchFamily="49" charset="0"/>
              </a:rPr>
              <a:t/>
            </a:r>
            <a:br>
              <a:rPr lang="nn-NO" altLang="zh-CN" sz="1400" dirty="0">
                <a:latin typeface="Courier New" pitchFamily="49" charset="0"/>
                <a:ea typeface="宋体" charset="-122"/>
                <a:cs typeface="Courier New" pitchFamily="49" charset="0"/>
              </a:rPr>
            </a:br>
            <a:r>
              <a:rPr lang="nn-NO" altLang="zh-CN" sz="1400" dirty="0" smtClean="0">
                <a:latin typeface="Courier New" pitchFamily="49" charset="0"/>
                <a:ea typeface="宋体" charset="-122"/>
                <a:cs typeface="Courier New" pitchFamily="49" charset="0"/>
              </a:rPr>
              <a:t>   A[i] = B[i] + C[i];    }</a:t>
            </a:r>
            <a:r>
              <a:rPr lang="nn-NO" altLang="zh-CN" sz="1400" dirty="0">
                <a:latin typeface="Courier New" pitchFamily="49" charset="0"/>
                <a:ea typeface="宋体" charset="-122"/>
                <a:cs typeface="Courier New" pitchFamily="49" charset="0"/>
              </a:rPr>
              <a:t/>
            </a:r>
            <a:br>
              <a:rPr lang="nn-NO" altLang="zh-CN" sz="1400" dirty="0">
                <a:latin typeface="Courier New" pitchFamily="49" charset="0"/>
                <a:ea typeface="宋体" charset="-122"/>
                <a:cs typeface="Courier New" pitchFamily="49" charset="0"/>
              </a:rPr>
            </a:br>
            <a:r>
              <a:rPr lang="nn-NO" altLang="zh-CN" sz="1400" dirty="0" smtClean="0">
                <a:latin typeface="Courier New" pitchFamily="49" charset="0"/>
                <a:ea typeface="宋体" charset="-122"/>
                <a:cs typeface="Courier New" pitchFamily="49" charset="0"/>
              </a:rPr>
              <a:t>for(i = 0; i&lt; N; i++) {</a:t>
            </a:r>
            <a:r>
              <a:rPr lang="nn-NO" altLang="zh-CN" sz="1400" dirty="0">
                <a:latin typeface="Courier New" pitchFamily="49" charset="0"/>
                <a:ea typeface="宋体" charset="-122"/>
                <a:cs typeface="Courier New" pitchFamily="49" charset="0"/>
              </a:rPr>
              <a:t/>
            </a:r>
            <a:br>
              <a:rPr lang="nn-NO" altLang="zh-CN" sz="1400" dirty="0">
                <a:latin typeface="Courier New" pitchFamily="49" charset="0"/>
                <a:ea typeface="宋体" charset="-122"/>
                <a:cs typeface="Courier New" pitchFamily="49" charset="0"/>
              </a:rPr>
            </a:br>
            <a:r>
              <a:rPr lang="nn-NO" altLang="zh-CN" sz="1400" dirty="0" smtClean="0">
                <a:latin typeface="Courier New" pitchFamily="49" charset="0"/>
                <a:ea typeface="宋体" charset="-122"/>
                <a:cs typeface="Courier New" pitchFamily="49" charset="0"/>
              </a:rPr>
              <a:t>   D[i] = E[i] + A[i];   }</a:t>
            </a:r>
            <a:endParaRPr lang="nn-NO" altLang="zh-CN" sz="1400" dirty="0">
              <a:latin typeface="Courier New" pitchFamily="49" charset="0"/>
              <a:ea typeface="宋体" charset="-122"/>
              <a:cs typeface="Courier New" pitchFamily="49" charset="0"/>
            </a:endParaRPr>
          </a:p>
        </p:txBody>
      </p:sp>
      <p:sp>
        <p:nvSpPr>
          <p:cNvPr id="4" name="Right Arrow 3"/>
          <p:cNvSpPr/>
          <p:nvPr/>
        </p:nvSpPr>
        <p:spPr bwMode="auto">
          <a:xfrm>
            <a:off x="4043680" y="1749257"/>
            <a:ext cx="680720" cy="611386"/>
          </a:xfrm>
          <a:prstGeom prst="rightArrow">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endParaRPr lang="en-US" sz="1400">
              <a:latin typeface="+mn-lt"/>
              <a:ea typeface="宋体" charset="-122"/>
              <a:cs typeface="Courier New" pitchFamily="49" charset="0"/>
            </a:endParaRPr>
          </a:p>
        </p:txBody>
      </p:sp>
      <p:sp>
        <p:nvSpPr>
          <p:cNvPr id="10" name="Rectangle 9"/>
          <p:cNvSpPr/>
          <p:nvPr/>
        </p:nvSpPr>
        <p:spPr bwMode="auto">
          <a:xfrm>
            <a:off x="1193246" y="1417223"/>
            <a:ext cx="2058512" cy="338554"/>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Array Notation</a:t>
            </a:r>
          </a:p>
        </p:txBody>
      </p:sp>
      <p:sp>
        <p:nvSpPr>
          <p:cNvPr id="11" name="Rectangle 10"/>
          <p:cNvSpPr/>
          <p:nvPr/>
        </p:nvSpPr>
        <p:spPr bwMode="auto">
          <a:xfrm>
            <a:off x="5038166" y="1317645"/>
            <a:ext cx="3219151" cy="338554"/>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Compiler Interpretation</a:t>
            </a:r>
            <a:endParaRPr kumimoji="0" lang="en-US" sz="2000" b="0"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86874261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vector coding may help</a:t>
            </a:r>
            <a:endParaRPr lang="en-US" i="1" dirty="0"/>
          </a:p>
        </p:txBody>
      </p:sp>
      <p:sp>
        <p:nvSpPr>
          <p:cNvPr id="3" name="Content Placeholder 2"/>
          <p:cNvSpPr>
            <a:spLocks noGrp="1"/>
          </p:cNvSpPr>
          <p:nvPr>
            <p:ph idx="1"/>
          </p:nvPr>
        </p:nvSpPr>
        <p:spPr>
          <a:xfrm>
            <a:off x="455613" y="758536"/>
            <a:ext cx="8237537" cy="4956464"/>
          </a:xfrm>
        </p:spPr>
        <p:txBody>
          <a:bodyPr>
            <a:noAutofit/>
          </a:bodyPr>
          <a:lstStyle/>
          <a:p>
            <a:r>
              <a:rPr lang="en-US" sz="2000" b="1" dirty="0" smtClean="0"/>
              <a:t>Short vector coding (AKA tiling or blocking)</a:t>
            </a:r>
            <a:endParaRPr lang="en-US" sz="2000" dirty="0"/>
          </a:p>
          <a:p>
            <a:r>
              <a:rPr lang="en-US" dirty="0" smtClean="0"/>
              <a:t>Use </a:t>
            </a:r>
            <a:r>
              <a:rPr lang="en-US" dirty="0"/>
              <a:t>short-vector coding if you have data reuse between statements and </a:t>
            </a:r>
            <a:r>
              <a:rPr lang="en-US" b="1" dirty="0">
                <a:solidFill>
                  <a:srgbClr val="FF5C00"/>
                </a:solidFill>
                <a:latin typeface="Courier New" pitchFamily="49" charset="0"/>
                <a:cs typeface="Courier New" pitchFamily="49" charset="0"/>
              </a:rPr>
              <a:t>N</a:t>
            </a:r>
            <a:r>
              <a:rPr lang="en-US" dirty="0"/>
              <a:t> is big</a:t>
            </a:r>
            <a:r>
              <a:rPr lang="en-US" dirty="0" smtClean="0"/>
              <a:t>.</a:t>
            </a:r>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The idea is to reuse as many elements as possible from cache before they get evicted </a:t>
            </a:r>
          </a:p>
          <a:p>
            <a:r>
              <a:rPr lang="en-US" sz="2000" dirty="0" smtClean="0"/>
              <a:t>Here we next the loops and provide a cache blocking size of </a:t>
            </a:r>
            <a:r>
              <a:rPr lang="en-US" sz="2000" b="1" dirty="0" smtClean="0">
                <a:solidFill>
                  <a:srgbClr val="FF5C00"/>
                </a:solidFill>
                <a:latin typeface="Courier New" pitchFamily="49" charset="0"/>
                <a:cs typeface="Courier New" pitchFamily="49" charset="0"/>
              </a:rPr>
              <a:t>VLEN </a:t>
            </a:r>
            <a:r>
              <a:rPr lang="en-US" sz="2000" dirty="0"/>
              <a:t>to ensure all the data is reused </a:t>
            </a:r>
          </a:p>
          <a:p>
            <a:r>
              <a:rPr lang="en-US" sz="2000" b="1" dirty="0" smtClean="0">
                <a:solidFill>
                  <a:srgbClr val="FF5C00"/>
                </a:solidFill>
                <a:latin typeface="Courier New" pitchFamily="49" charset="0"/>
                <a:cs typeface="Courier New" pitchFamily="49" charset="0"/>
              </a:rPr>
              <a:t>VLEN</a:t>
            </a:r>
            <a:r>
              <a:rPr lang="en-US" sz="2000" dirty="0" smtClean="0"/>
              <a:t> is ideally the size of the number of scalar operands which can be packed into a vector register for a given architecture</a:t>
            </a:r>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44</a:t>
            </a:fld>
            <a:endParaRPr lang="en-US"/>
          </a:p>
        </p:txBody>
      </p:sp>
      <p:sp>
        <p:nvSpPr>
          <p:cNvPr id="10" name="TextBox 9"/>
          <p:cNvSpPr txBox="1"/>
          <p:nvPr/>
        </p:nvSpPr>
        <p:spPr>
          <a:xfrm>
            <a:off x="357437" y="2367278"/>
            <a:ext cx="4092644" cy="1417322"/>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nn-NO" altLang="zh-CN" sz="1400" dirty="0">
                <a:latin typeface="Courier New" pitchFamily="49" charset="0"/>
                <a:ea typeface="宋体" charset="-122"/>
                <a:cs typeface="Courier New" pitchFamily="49" charset="0"/>
              </a:rPr>
              <a:t>#define VLEN 4</a:t>
            </a:r>
            <a:br>
              <a:rPr lang="nn-NO" altLang="zh-CN" sz="1400" dirty="0">
                <a:latin typeface="Courier New" pitchFamily="49" charset="0"/>
                <a:ea typeface="宋体" charset="-122"/>
                <a:cs typeface="Courier New" pitchFamily="49" charset="0"/>
              </a:rPr>
            </a:br>
            <a:r>
              <a:rPr lang="nn-NO" altLang="zh-CN" sz="1400" dirty="0" smtClean="0">
                <a:latin typeface="Courier New" pitchFamily="49" charset="0"/>
                <a:ea typeface="宋体" charset="-122"/>
                <a:cs typeface="Courier New" pitchFamily="49" charset="0"/>
              </a:rPr>
              <a:t>for(i = 0;i &lt; N; i += VLEN) {</a:t>
            </a:r>
            <a:r>
              <a:rPr lang="nn-NO" altLang="zh-CN" sz="1400" dirty="0">
                <a:latin typeface="Courier New" pitchFamily="49" charset="0"/>
                <a:ea typeface="宋体" charset="-122"/>
                <a:cs typeface="Courier New" pitchFamily="49" charset="0"/>
              </a:rPr>
              <a:t/>
            </a:r>
            <a:br>
              <a:rPr lang="nn-NO" altLang="zh-CN" sz="1400" dirty="0">
                <a:latin typeface="Courier New" pitchFamily="49" charset="0"/>
                <a:ea typeface="宋体" charset="-122"/>
                <a:cs typeface="Courier New" pitchFamily="49" charset="0"/>
              </a:rPr>
            </a:br>
            <a:r>
              <a:rPr lang="nn-NO" altLang="zh-CN" sz="1400" dirty="0" smtClean="0">
                <a:latin typeface="Courier New" pitchFamily="49" charset="0"/>
                <a:ea typeface="宋体" charset="-122"/>
                <a:cs typeface="Courier New" pitchFamily="49" charset="0"/>
              </a:rPr>
              <a:t>   </a:t>
            </a:r>
            <a:r>
              <a:rPr lang="nn-NO" altLang="zh-CN" sz="1400" b="1" dirty="0" smtClean="0">
                <a:latin typeface="Courier New" pitchFamily="49" charset="0"/>
                <a:ea typeface="宋体" charset="-122"/>
                <a:cs typeface="Courier New" pitchFamily="49" charset="0"/>
              </a:rPr>
              <a:t>A[i:VLEN] </a:t>
            </a:r>
            <a:r>
              <a:rPr lang="nn-NO" altLang="zh-CN" sz="1400" dirty="0" smtClean="0">
                <a:latin typeface="Courier New" pitchFamily="49" charset="0"/>
                <a:ea typeface="宋体" charset="-122"/>
                <a:cs typeface="Courier New" pitchFamily="49" charset="0"/>
              </a:rPr>
              <a:t>= B[i:VLEN] + C[i:VLEN</a:t>
            </a:r>
            <a:r>
              <a:rPr lang="nn-NO" altLang="zh-CN" sz="1400" dirty="0">
                <a:latin typeface="Courier New" pitchFamily="49" charset="0"/>
                <a:ea typeface="宋体" charset="-122"/>
                <a:cs typeface="Courier New" pitchFamily="49" charset="0"/>
              </a:rPr>
              <a:t>];</a:t>
            </a:r>
            <a:br>
              <a:rPr lang="nn-NO" altLang="zh-CN" sz="1400" dirty="0">
                <a:latin typeface="Courier New" pitchFamily="49" charset="0"/>
                <a:ea typeface="宋体" charset="-122"/>
                <a:cs typeface="Courier New" pitchFamily="49" charset="0"/>
              </a:rPr>
            </a:br>
            <a:r>
              <a:rPr lang="nn-NO" altLang="zh-CN" sz="1400" dirty="0" smtClean="0">
                <a:latin typeface="Courier New" pitchFamily="49" charset="0"/>
                <a:ea typeface="宋体" charset="-122"/>
                <a:cs typeface="Courier New" pitchFamily="49" charset="0"/>
              </a:rPr>
              <a:t>   D[i:VLEN] = E[i:VLEN] + </a:t>
            </a:r>
            <a:r>
              <a:rPr lang="nn-NO" altLang="zh-CN" sz="1400" b="1" dirty="0" smtClean="0">
                <a:latin typeface="Courier New" pitchFamily="49" charset="0"/>
                <a:ea typeface="宋体" charset="-122"/>
                <a:cs typeface="Courier New" pitchFamily="49" charset="0"/>
              </a:rPr>
              <a:t>A[i:VLEN</a:t>
            </a:r>
            <a:r>
              <a:rPr lang="nn-NO" altLang="zh-CN" sz="1400" b="1" dirty="0">
                <a:latin typeface="Courier New" pitchFamily="49" charset="0"/>
                <a:ea typeface="宋体" charset="-122"/>
                <a:cs typeface="Courier New" pitchFamily="49" charset="0"/>
              </a:rPr>
              <a:t>];</a:t>
            </a:r>
            <a:r>
              <a:rPr lang="nn-NO" altLang="zh-CN" sz="1400" dirty="0">
                <a:latin typeface="Courier New" pitchFamily="49" charset="0"/>
                <a:ea typeface="宋体" charset="-122"/>
                <a:cs typeface="Courier New" pitchFamily="49" charset="0"/>
              </a:rPr>
              <a:t/>
            </a:r>
            <a:br>
              <a:rPr lang="nn-NO" altLang="zh-CN" sz="1400" dirty="0">
                <a:latin typeface="Courier New" pitchFamily="49" charset="0"/>
                <a:ea typeface="宋体" charset="-122"/>
                <a:cs typeface="Courier New" pitchFamily="49" charset="0"/>
              </a:rPr>
            </a:br>
            <a:r>
              <a:rPr lang="nn-NO" altLang="zh-CN" sz="1400" dirty="0" smtClean="0">
                <a:latin typeface="Courier New" pitchFamily="49" charset="0"/>
                <a:ea typeface="宋体" charset="-122"/>
                <a:cs typeface="Courier New" pitchFamily="49" charset="0"/>
              </a:rPr>
              <a:t>} </a:t>
            </a:r>
            <a:r>
              <a:rPr lang="nn-NO" altLang="zh-CN" sz="1400" b="1" dirty="0" smtClean="0">
                <a:latin typeface="Courier New" pitchFamily="49" charset="0"/>
                <a:ea typeface="宋体" charset="-122"/>
                <a:cs typeface="Courier New" pitchFamily="49" charset="0"/>
              </a:rPr>
              <a:t>//Reuse A</a:t>
            </a:r>
            <a:endParaRPr lang="nn-NO" altLang="zh-CN" sz="1400" b="1" dirty="0">
              <a:latin typeface="Courier New" pitchFamily="49" charset="0"/>
              <a:ea typeface="宋体" charset="-122"/>
              <a:cs typeface="Courier New" pitchFamily="49" charset="0"/>
            </a:endParaRPr>
          </a:p>
        </p:txBody>
      </p:sp>
      <p:sp>
        <p:nvSpPr>
          <p:cNvPr id="11" name="TextBox 10"/>
          <p:cNvSpPr txBox="1"/>
          <p:nvPr/>
        </p:nvSpPr>
        <p:spPr>
          <a:xfrm>
            <a:off x="4622800" y="2367278"/>
            <a:ext cx="4184015" cy="1417321"/>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nn-NO" altLang="zh-CN" sz="1400" dirty="0" smtClean="0">
                <a:latin typeface="Courier New" pitchFamily="49" charset="0"/>
                <a:ea typeface="宋体" charset="-122"/>
                <a:cs typeface="Courier New" pitchFamily="49" charset="0"/>
              </a:rPr>
              <a:t>for(i = 0; i &lt; N; i += VLEN) {</a:t>
            </a:r>
            <a:r>
              <a:rPr lang="nn-NO" altLang="zh-CN" sz="1400" dirty="0">
                <a:latin typeface="Courier New" pitchFamily="49" charset="0"/>
                <a:ea typeface="宋体" charset="-122"/>
                <a:cs typeface="Courier New" pitchFamily="49" charset="0"/>
              </a:rPr>
              <a:t/>
            </a:r>
            <a:br>
              <a:rPr lang="nn-NO" altLang="zh-CN" sz="1400" dirty="0">
                <a:latin typeface="Courier New" pitchFamily="49" charset="0"/>
                <a:ea typeface="宋体" charset="-122"/>
                <a:cs typeface="Courier New" pitchFamily="49" charset="0"/>
              </a:rPr>
            </a:br>
            <a:r>
              <a:rPr lang="nn-NO" altLang="zh-CN" sz="1400" dirty="0" smtClean="0">
                <a:latin typeface="Courier New" pitchFamily="49" charset="0"/>
                <a:ea typeface="宋体" charset="-122"/>
                <a:cs typeface="Courier New" pitchFamily="49" charset="0"/>
              </a:rPr>
              <a:t>   for(j = 0; j &lt; VLEN; i</a:t>
            </a:r>
            <a:r>
              <a:rPr lang="nn-NO" altLang="zh-CN" sz="1400" dirty="0">
                <a:latin typeface="Courier New" pitchFamily="49" charset="0"/>
                <a:ea typeface="宋体" charset="-122"/>
                <a:cs typeface="Courier New" pitchFamily="49" charset="0"/>
              </a:rPr>
              <a:t>++)</a:t>
            </a:r>
            <a:br>
              <a:rPr lang="nn-NO" altLang="zh-CN" sz="1400" dirty="0">
                <a:latin typeface="Courier New" pitchFamily="49" charset="0"/>
                <a:ea typeface="宋体" charset="-122"/>
                <a:cs typeface="Courier New" pitchFamily="49" charset="0"/>
              </a:rPr>
            </a:br>
            <a:r>
              <a:rPr lang="nn-NO" altLang="zh-CN" sz="1400" dirty="0">
                <a:latin typeface="Courier New" pitchFamily="49" charset="0"/>
                <a:ea typeface="宋体" charset="-122"/>
                <a:cs typeface="Courier New" pitchFamily="49" charset="0"/>
              </a:rPr>
              <a:t>  </a:t>
            </a:r>
            <a:r>
              <a:rPr lang="nn-NO" altLang="zh-CN" sz="1400" dirty="0" smtClean="0">
                <a:latin typeface="Courier New" pitchFamily="49" charset="0"/>
                <a:ea typeface="宋体" charset="-122"/>
                <a:cs typeface="Courier New" pitchFamily="49" charset="0"/>
              </a:rPr>
              <a:t>   </a:t>
            </a:r>
            <a:r>
              <a:rPr lang="nn-NO" altLang="zh-CN" sz="1400" b="1" dirty="0" smtClean="0">
                <a:latin typeface="Courier New" pitchFamily="49" charset="0"/>
                <a:ea typeface="宋体" charset="-122"/>
                <a:cs typeface="Courier New" pitchFamily="49" charset="0"/>
              </a:rPr>
              <a:t>A[i + j] </a:t>
            </a:r>
            <a:r>
              <a:rPr lang="nn-NO" altLang="zh-CN" sz="1400" dirty="0" smtClean="0">
                <a:latin typeface="Courier New" pitchFamily="49" charset="0"/>
                <a:ea typeface="宋体" charset="-122"/>
                <a:cs typeface="Courier New" pitchFamily="49" charset="0"/>
              </a:rPr>
              <a:t>= B[i + j] + C[i + j</a:t>
            </a:r>
            <a:r>
              <a:rPr lang="nn-NO" altLang="zh-CN" sz="1400" dirty="0">
                <a:latin typeface="Courier New" pitchFamily="49" charset="0"/>
                <a:ea typeface="宋体" charset="-122"/>
                <a:cs typeface="Courier New" pitchFamily="49" charset="0"/>
              </a:rPr>
              <a:t>];</a:t>
            </a:r>
            <a:br>
              <a:rPr lang="nn-NO" altLang="zh-CN" sz="1400" dirty="0">
                <a:latin typeface="Courier New" pitchFamily="49" charset="0"/>
                <a:ea typeface="宋体" charset="-122"/>
                <a:cs typeface="Courier New" pitchFamily="49" charset="0"/>
              </a:rPr>
            </a:br>
            <a:r>
              <a:rPr lang="nn-NO" altLang="zh-CN" sz="1400" dirty="0" smtClean="0">
                <a:latin typeface="Courier New" pitchFamily="49" charset="0"/>
                <a:ea typeface="宋体" charset="-122"/>
                <a:cs typeface="Courier New" pitchFamily="49" charset="0"/>
              </a:rPr>
              <a:t>   for(j = 0; j &lt; VLEN; i</a:t>
            </a:r>
            <a:r>
              <a:rPr lang="nn-NO" altLang="zh-CN" sz="1400" dirty="0">
                <a:latin typeface="Courier New" pitchFamily="49" charset="0"/>
                <a:ea typeface="宋体" charset="-122"/>
                <a:cs typeface="Courier New" pitchFamily="49" charset="0"/>
              </a:rPr>
              <a:t>++)</a:t>
            </a:r>
            <a:br>
              <a:rPr lang="nn-NO" altLang="zh-CN" sz="1400" dirty="0">
                <a:latin typeface="Courier New" pitchFamily="49" charset="0"/>
                <a:ea typeface="宋体" charset="-122"/>
                <a:cs typeface="Courier New" pitchFamily="49" charset="0"/>
              </a:rPr>
            </a:br>
            <a:r>
              <a:rPr lang="nn-NO" altLang="zh-CN" sz="1400" dirty="0" smtClean="0">
                <a:latin typeface="Courier New" pitchFamily="49" charset="0"/>
                <a:ea typeface="宋体" charset="-122"/>
                <a:cs typeface="Courier New" pitchFamily="49" charset="0"/>
              </a:rPr>
              <a:t>     D[i + j] = E[i + j] + </a:t>
            </a:r>
            <a:r>
              <a:rPr lang="nn-NO" altLang="zh-CN" sz="1400" b="1" dirty="0" smtClean="0">
                <a:latin typeface="Courier New" pitchFamily="49" charset="0"/>
                <a:ea typeface="宋体" charset="-122"/>
                <a:cs typeface="Courier New" pitchFamily="49" charset="0"/>
              </a:rPr>
              <a:t>A[i + j</a:t>
            </a:r>
            <a:r>
              <a:rPr lang="nn-NO" altLang="zh-CN" sz="1400" b="1" dirty="0">
                <a:latin typeface="Courier New" pitchFamily="49" charset="0"/>
                <a:ea typeface="宋体" charset="-122"/>
                <a:cs typeface="Courier New" pitchFamily="49" charset="0"/>
              </a:rPr>
              <a:t>];</a:t>
            </a:r>
            <a:r>
              <a:rPr lang="nn-NO" altLang="zh-CN" sz="1400" dirty="0">
                <a:latin typeface="Courier New" pitchFamily="49" charset="0"/>
                <a:ea typeface="宋体" charset="-122"/>
                <a:cs typeface="Courier New" pitchFamily="49" charset="0"/>
              </a:rPr>
              <a:t/>
            </a:r>
            <a:br>
              <a:rPr lang="nn-NO" altLang="zh-CN" sz="1400" dirty="0">
                <a:latin typeface="Courier New" pitchFamily="49" charset="0"/>
                <a:ea typeface="宋体" charset="-122"/>
                <a:cs typeface="Courier New" pitchFamily="49" charset="0"/>
              </a:rPr>
            </a:br>
            <a:r>
              <a:rPr lang="nn-NO" altLang="zh-CN" sz="1400" dirty="0">
                <a:latin typeface="Courier New" pitchFamily="49" charset="0"/>
                <a:ea typeface="宋体" charset="-122"/>
                <a:cs typeface="Courier New" pitchFamily="49" charset="0"/>
              </a:rPr>
              <a:t>}</a:t>
            </a:r>
          </a:p>
        </p:txBody>
      </p:sp>
      <p:sp>
        <p:nvSpPr>
          <p:cNvPr id="7" name="Rectangle 6"/>
          <p:cNvSpPr/>
          <p:nvPr/>
        </p:nvSpPr>
        <p:spPr bwMode="auto">
          <a:xfrm>
            <a:off x="1193246" y="2028724"/>
            <a:ext cx="2058512" cy="338554"/>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Array Notation</a:t>
            </a:r>
          </a:p>
        </p:txBody>
      </p:sp>
      <p:sp>
        <p:nvSpPr>
          <p:cNvPr id="8" name="Rectangle 7"/>
          <p:cNvSpPr/>
          <p:nvPr/>
        </p:nvSpPr>
        <p:spPr bwMode="auto">
          <a:xfrm>
            <a:off x="5038166" y="2028724"/>
            <a:ext cx="3219151" cy="338554"/>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Compiler Interpretation</a:t>
            </a:r>
            <a:endParaRPr kumimoji="0" lang="en-US" sz="2000" b="0"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90420170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4"/>
          <p:cNvSpPr>
            <a:spLocks noGrp="1"/>
          </p:cNvSpPr>
          <p:nvPr>
            <p:ph idx="1"/>
          </p:nvPr>
        </p:nvSpPr>
        <p:spPr bwMode="auto">
          <a:xfrm>
            <a:off x="457200" y="849313"/>
            <a:ext cx="8235950"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30200" indent="-342900"/>
            <a:endParaRPr lang="en-US" altLang="zh-CN" dirty="0" smtClean="0"/>
          </a:p>
          <a:p>
            <a:pPr marL="330200" indent="-342900"/>
            <a:r>
              <a:rPr lang="en-US" altLang="zh-CN" dirty="0" smtClean="0"/>
              <a:t>Motivation </a:t>
            </a:r>
          </a:p>
          <a:p>
            <a:pPr marL="330200" indent="-342900"/>
            <a:r>
              <a:rPr lang="en-US" altLang="zh-CN" dirty="0" smtClean="0"/>
              <a:t>Introduction to SIMD for Intel® Architecture</a:t>
            </a:r>
          </a:p>
          <a:p>
            <a:pPr marL="330200" indent="-342900"/>
            <a:r>
              <a:rPr lang="en-US" altLang="zh-CN" dirty="0" smtClean="0"/>
              <a:t>Vectorization</a:t>
            </a:r>
          </a:p>
          <a:p>
            <a:pPr marL="330200" lvl="0" indent="-342900"/>
            <a:r>
              <a:rPr lang="en-US" dirty="0" smtClean="0"/>
              <a:t>Ways to Write Vector Code</a:t>
            </a:r>
          </a:p>
          <a:p>
            <a:pPr lvl="2" fontAlgn="ctr"/>
            <a:r>
              <a:rPr lang="en-US" altLang="zh-CN" sz="2200" dirty="0" smtClean="0">
                <a:cs typeface="ＭＳ Ｐゴシック" charset="-128"/>
              </a:rPr>
              <a:t>Intel® Cilk™ Plus Array Notation</a:t>
            </a:r>
          </a:p>
          <a:p>
            <a:pPr lvl="2" fontAlgn="ctr"/>
            <a:r>
              <a:rPr lang="en-US" altLang="zh-CN" sz="2200" dirty="0" smtClean="0">
                <a:solidFill>
                  <a:schemeClr val="bg2"/>
                </a:solidFill>
                <a:cs typeface="ＭＳ Ｐゴシック" charset="-128"/>
              </a:rPr>
              <a:t>SIMD-enabled functions</a:t>
            </a:r>
          </a:p>
          <a:p>
            <a:pPr lvl="2" fontAlgn="ctr"/>
            <a:r>
              <a:rPr lang="en-US" sz="2200" dirty="0" smtClean="0">
                <a:cs typeface="ＭＳ Ｐゴシック" charset="-128"/>
              </a:rPr>
              <a:t>SIMD Directive</a:t>
            </a:r>
            <a:endParaRPr lang="en-US" altLang="zh-CN" sz="2200" dirty="0" smtClean="0">
              <a:cs typeface="ＭＳ Ｐゴシック" charset="-128"/>
            </a:endParaRPr>
          </a:p>
          <a:p>
            <a:pPr marL="330200" indent="-342900"/>
            <a:r>
              <a:rPr lang="en-US" altLang="zh-CN" dirty="0" smtClean="0"/>
              <a:t>Validating Vectorization Success</a:t>
            </a:r>
          </a:p>
          <a:p>
            <a:pPr marL="330200" indent="-342900"/>
            <a:r>
              <a:rPr lang="en-US" altLang="zh-CN" dirty="0" smtClean="0"/>
              <a:t>Summary</a:t>
            </a:r>
          </a:p>
          <a:p>
            <a:pPr marL="330200" indent="-342900">
              <a:buFontTx/>
              <a:buNone/>
            </a:pPr>
            <a:endParaRPr lang="en-US" altLang="zh-CN" dirty="0" smtClean="0"/>
          </a:p>
        </p:txBody>
      </p:sp>
      <p:sp>
        <p:nvSpPr>
          <p:cNvPr id="4099"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Agenda</a:t>
            </a:r>
            <a:endParaRPr lang="en-US" altLang="zh-CN" sz="2200" dirty="0" smtClean="0"/>
          </a:p>
        </p:txBody>
      </p:sp>
      <p:sp>
        <p:nvSpPr>
          <p:cNvPr id="410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5E9FB3C-F87A-4FD3-A28B-76B5FF7B48F9}" type="datetime1">
              <a:rPr lang="en-US" altLang="zh-CN" sz="1000">
                <a:solidFill>
                  <a:schemeClr val="bg1"/>
                </a:solidFill>
              </a:rPr>
              <a:pPr eaLnBrk="1" hangingPunct="1"/>
              <a:t>9/11/2013</a:t>
            </a:fld>
            <a:endParaRPr lang="en-US" altLang="zh-CN" sz="1000">
              <a:solidFill>
                <a:schemeClr val="bg1"/>
              </a:solidFill>
            </a:endParaRPr>
          </a:p>
        </p:txBody>
      </p:sp>
      <p:sp>
        <p:nvSpPr>
          <p:cNvPr id="410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CBFF5C-A42E-477C-B027-5F569F0B6479}" type="slidenum">
              <a:rPr lang="en-US" altLang="zh-CN" sz="1000">
                <a:solidFill>
                  <a:schemeClr val="bg1"/>
                </a:solidFill>
              </a:rPr>
              <a:pPr eaLnBrk="1" hangingPunct="1"/>
              <a:t>45</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571500"/>
            <a:ext cx="7372350" cy="1212850"/>
          </a:xfrm>
        </p:spPr>
        <p:txBody>
          <a:bodyPr/>
          <a:lstStyle/>
          <a:p>
            <a:pPr algn="ctr"/>
            <a:r>
              <a:rPr lang="en-US" dirty="0" smtClean="0"/>
              <a:t>Overview of Implementing </a:t>
            </a:r>
            <a:br>
              <a:rPr lang="en-US" dirty="0" smtClean="0"/>
            </a:br>
            <a:r>
              <a:rPr lang="en-US" dirty="0" smtClean="0"/>
              <a:t>SIMD-enabled functions</a:t>
            </a:r>
            <a:endParaRPr lang="en-US" dirty="0"/>
          </a:p>
        </p:txBody>
      </p:sp>
      <p:sp>
        <p:nvSpPr>
          <p:cNvPr id="3" name="Content Placeholder 2"/>
          <p:cNvSpPr>
            <a:spLocks noGrp="1"/>
          </p:cNvSpPr>
          <p:nvPr>
            <p:ph sz="quarter" idx="13"/>
          </p:nvPr>
        </p:nvSpPr>
        <p:spPr>
          <a:xfrm>
            <a:off x="685800" y="1574800"/>
            <a:ext cx="7820025" cy="3683000"/>
          </a:xfrm>
        </p:spPr>
        <p:txBody>
          <a:bodyPr/>
          <a:lstStyle/>
          <a:p>
            <a:pPr>
              <a:buFont typeface="Arial" pitchFamily="34" charset="0"/>
              <a:buChar char="•"/>
            </a:pPr>
            <a:r>
              <a:rPr lang="en-US" dirty="0" smtClean="0"/>
              <a:t>SIMD-enabled functions allow user defined functions to be vectorized when they are called from within vectorized loops, or are called with array notation array arguments.</a:t>
            </a:r>
          </a:p>
          <a:p>
            <a:pPr>
              <a:buFont typeface="Arial" pitchFamily="34" charset="0"/>
              <a:buChar char="•"/>
            </a:pPr>
            <a:endParaRPr lang="en-US" dirty="0" smtClean="0"/>
          </a:p>
          <a:p>
            <a:pPr>
              <a:buFont typeface="Arial" pitchFamily="34" charset="0"/>
              <a:buChar char="•"/>
            </a:pPr>
            <a:r>
              <a:rPr lang="en-US" dirty="0" smtClean="0"/>
              <a:t>The vector declaration and associated modifying clauses specify the vector or scalar nature of the function arguments.</a:t>
            </a:r>
          </a:p>
          <a:p>
            <a:pPr>
              <a:buFont typeface="Arial" pitchFamily="34" charset="0"/>
              <a:buChar char="•"/>
            </a:pPr>
            <a:endParaRPr lang="en-US" dirty="0" smtClean="0"/>
          </a:p>
          <a:p>
            <a:pPr>
              <a:buFont typeface="Arial" pitchFamily="34" charset="0"/>
              <a:buChar char="•"/>
            </a:pPr>
            <a:r>
              <a:rPr lang="en-US" dirty="0" smtClean="0"/>
              <a:t>Implementations exist for :</a:t>
            </a:r>
          </a:p>
          <a:p>
            <a:pPr lvl="1"/>
            <a:r>
              <a:rPr lang="en-US" dirty="0" smtClean="0"/>
              <a:t>Intel® Cilk™ Plus</a:t>
            </a:r>
          </a:p>
          <a:p>
            <a:pPr lvl="1"/>
            <a:r>
              <a:rPr lang="en-US" dirty="0" smtClean="0"/>
              <a:t>OpenMP* 4.0</a:t>
            </a:r>
          </a:p>
        </p:txBody>
      </p:sp>
      <p:sp>
        <p:nvSpPr>
          <p:cNvPr id="4" name="Date Placeholder 3"/>
          <p:cNvSpPr>
            <a:spLocks noGrp="1"/>
          </p:cNvSpPr>
          <p:nvPr>
            <p:ph type="dt" sz="half" idx="14"/>
          </p:nvPr>
        </p:nvSpPr>
        <p:spPr/>
        <p:txBody>
          <a:bodyPr/>
          <a:lstStyle/>
          <a:p>
            <a:fld id="{071F43C5-1CDA-44D3-9621-5AC2205B4EC9}" type="datetime1">
              <a:rPr lang="en-US" altLang="zh-CN" smtClean="0"/>
              <a:pPr/>
              <a:t>9/11/2013</a:t>
            </a:fld>
            <a:endParaRPr lang="en-US" altLang="zh-CN"/>
          </a:p>
        </p:txBody>
      </p:sp>
      <p:sp>
        <p:nvSpPr>
          <p:cNvPr id="5" name="Slide Number Placeholder 4"/>
          <p:cNvSpPr>
            <a:spLocks noGrp="1"/>
          </p:cNvSpPr>
          <p:nvPr>
            <p:ph type="sldNum" sz="quarter" idx="15"/>
          </p:nvPr>
        </p:nvSpPr>
        <p:spPr/>
        <p:txBody>
          <a:bodyPr/>
          <a:lstStyle/>
          <a:p>
            <a:fld id="{DD444457-087B-438B-AA62-2E91BC9D7B23}" type="slidenum">
              <a:rPr lang="en-US" altLang="zh-CN" smtClean="0"/>
              <a:pPr/>
              <a:t>46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SIMD-enabled functions</a:t>
            </a:r>
            <a:endParaRPr lang="en-US" i="1" dirty="0"/>
          </a:p>
        </p:txBody>
      </p:sp>
      <p:sp>
        <p:nvSpPr>
          <p:cNvPr id="3" name="Content Placeholder 2"/>
          <p:cNvSpPr>
            <a:spLocks noGrp="1"/>
          </p:cNvSpPr>
          <p:nvPr>
            <p:ph idx="1"/>
          </p:nvPr>
        </p:nvSpPr>
        <p:spPr>
          <a:xfrm>
            <a:off x="455613" y="1132609"/>
            <a:ext cx="8551862" cy="4956464"/>
          </a:xfrm>
        </p:spPr>
        <p:txBody>
          <a:bodyPr>
            <a:noAutofit/>
          </a:bodyPr>
          <a:lstStyle/>
          <a:p>
            <a:r>
              <a:rPr lang="en-US" sz="2000" dirty="0"/>
              <a:t>Write a function for one </a:t>
            </a:r>
            <a:r>
              <a:rPr lang="en-US" sz="2000" dirty="0" smtClean="0"/>
              <a:t>element and add _</a:t>
            </a:r>
            <a:r>
              <a:rPr lang="en-US" sz="2000" i="1" dirty="0" smtClean="0"/>
              <a:t>_</a:t>
            </a:r>
            <a:r>
              <a:rPr lang="en-US" sz="2000" i="1" dirty="0" err="1" smtClean="0"/>
              <a:t>declspec</a:t>
            </a:r>
            <a:r>
              <a:rPr lang="en-US" sz="2000" i="1" dirty="0" smtClean="0"/>
              <a:t>(vector)</a:t>
            </a:r>
            <a:r>
              <a:rPr lang="en-US" sz="2000" dirty="0" smtClean="0"/>
              <a:t>:</a:t>
            </a:r>
          </a:p>
          <a:p>
            <a:endParaRPr lang="en-US" sz="2000" dirty="0"/>
          </a:p>
          <a:p>
            <a:endParaRPr lang="en-US" sz="2000" dirty="0" smtClean="0"/>
          </a:p>
          <a:p>
            <a:pPr marL="0" indent="0">
              <a:buNone/>
            </a:pPr>
            <a:endParaRPr lang="en-US" sz="2000" dirty="0" smtClean="0"/>
          </a:p>
          <a:p>
            <a:endParaRPr lang="en-US" sz="2000" dirty="0" smtClean="0"/>
          </a:p>
          <a:p>
            <a:r>
              <a:rPr lang="en-US" sz="2000" dirty="0" smtClean="0"/>
              <a:t>Call </a:t>
            </a:r>
            <a:r>
              <a:rPr lang="en-US" sz="2000" dirty="0"/>
              <a:t>the scalar </a:t>
            </a:r>
            <a:r>
              <a:rPr lang="en-US" sz="2000" dirty="0" smtClean="0"/>
              <a:t>version:</a:t>
            </a:r>
            <a:r>
              <a:rPr lang="en-US" sz="2000" dirty="0"/>
              <a:t/>
            </a:r>
            <a:br>
              <a:rPr lang="en-US" sz="2000" dirty="0"/>
            </a:br>
            <a:r>
              <a:rPr lang="en-US" sz="2000" dirty="0" smtClean="0"/>
              <a:t/>
            </a:r>
            <a:br>
              <a:rPr lang="en-US" sz="2000" dirty="0" smtClean="0"/>
            </a:br>
            <a:endParaRPr lang="en-US" sz="2000" dirty="0" smtClean="0"/>
          </a:p>
          <a:p>
            <a:r>
              <a:rPr lang="en-US" sz="2000" dirty="0" smtClean="0"/>
              <a:t>Call scalar version via SIMD loop:</a:t>
            </a:r>
          </a:p>
          <a:p>
            <a:endParaRPr lang="en-US" sz="2000" dirty="0" smtClean="0"/>
          </a:p>
          <a:p>
            <a:endParaRPr lang="en-US" sz="2000" dirty="0" smtClean="0"/>
          </a:p>
          <a:p>
            <a:endParaRPr lang="en-US" sz="2000" dirty="0" smtClean="0"/>
          </a:p>
          <a:p>
            <a:r>
              <a:rPr lang="en-US" sz="2000" dirty="0" smtClean="0"/>
              <a:t>Call it with array notations:</a:t>
            </a:r>
          </a:p>
          <a:p>
            <a:endParaRPr lang="en-US" sz="2000" dirty="0" smtClean="0"/>
          </a:p>
          <a:p>
            <a:endParaRPr lang="en-US" sz="2000" dirty="0"/>
          </a:p>
          <a:p>
            <a:endParaRPr lang="en-US" sz="2000" dirty="0" smtClean="0"/>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47</a:t>
            </a:fld>
            <a:endParaRPr lang="en-US"/>
          </a:p>
        </p:txBody>
      </p:sp>
      <p:sp>
        <p:nvSpPr>
          <p:cNvPr id="6" name="TextBox 5"/>
          <p:cNvSpPr txBox="1"/>
          <p:nvPr/>
        </p:nvSpPr>
        <p:spPr>
          <a:xfrm>
            <a:off x="919263" y="1596571"/>
            <a:ext cx="8088212" cy="1116149"/>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600" b="1" dirty="0" smtClean="0">
                <a:solidFill>
                  <a:srgbClr val="FF5C00"/>
                </a:solidFill>
                <a:latin typeface="Courier New" pitchFamily="49" charset="0"/>
                <a:ea typeface="宋体" charset="-122"/>
                <a:cs typeface="Courier New" pitchFamily="49" charset="0"/>
              </a:rPr>
              <a:t>__</a:t>
            </a:r>
            <a:r>
              <a:rPr lang="en-US" altLang="zh-CN" sz="1600" b="1" dirty="0" err="1" smtClean="0">
                <a:solidFill>
                  <a:srgbClr val="FF5C00"/>
                </a:solidFill>
                <a:latin typeface="Courier New" pitchFamily="49" charset="0"/>
                <a:ea typeface="宋体" charset="-122"/>
                <a:cs typeface="Courier New" pitchFamily="49" charset="0"/>
              </a:rPr>
              <a:t>declspec</a:t>
            </a:r>
            <a:r>
              <a:rPr lang="en-US" altLang="zh-CN" sz="1600" b="1" dirty="0" smtClean="0">
                <a:solidFill>
                  <a:srgbClr val="FF5C00"/>
                </a:solidFill>
                <a:latin typeface="Courier New" pitchFamily="49" charset="0"/>
                <a:ea typeface="宋体" charset="-122"/>
                <a:cs typeface="Courier New" pitchFamily="49" charset="0"/>
              </a:rPr>
              <a:t>(vector) </a:t>
            </a:r>
            <a:r>
              <a:rPr lang="en-US" altLang="zh-CN" sz="1600" dirty="0" smtClean="0">
                <a:latin typeface="Courier New" pitchFamily="49" charset="0"/>
                <a:ea typeface="宋体" charset="-122"/>
                <a:cs typeface="Courier New" pitchFamily="49" charset="0"/>
              </a:rPr>
              <a:t>float foo(float a, float b, float c, float d) </a:t>
            </a:r>
          </a:p>
          <a:p>
            <a:pPr algn="l"/>
            <a:r>
              <a:rPr lang="en-US" altLang="zh-CN" sz="1600" dirty="0" smtClean="0">
                <a:latin typeface="Courier New" pitchFamily="49" charset="0"/>
                <a:ea typeface="宋体" charset="-122"/>
                <a:cs typeface="Courier New" pitchFamily="49" charset="0"/>
              </a:rPr>
              <a:t>{</a:t>
            </a:r>
            <a:br>
              <a:rPr lang="en-US" altLang="zh-CN" sz="1600" dirty="0" smtClean="0">
                <a:latin typeface="Courier New" pitchFamily="49" charset="0"/>
                <a:ea typeface="宋体" charset="-122"/>
                <a:cs typeface="Courier New" pitchFamily="49" charset="0"/>
              </a:rPr>
            </a:br>
            <a:r>
              <a:rPr lang="en-US" altLang="zh-CN" sz="1600" dirty="0" smtClean="0">
                <a:latin typeface="Courier New" pitchFamily="49" charset="0"/>
                <a:ea typeface="宋体" charset="-122"/>
                <a:cs typeface="Courier New" pitchFamily="49" charset="0"/>
              </a:rPr>
              <a:t>  return a * b + c * d;</a:t>
            </a:r>
            <a:br>
              <a:rPr lang="en-US" altLang="zh-CN" sz="1600" dirty="0" smtClean="0">
                <a:latin typeface="Courier New" pitchFamily="49" charset="0"/>
                <a:ea typeface="宋体" charset="-122"/>
                <a:cs typeface="Courier New" pitchFamily="49" charset="0"/>
              </a:rPr>
            </a:br>
            <a:r>
              <a:rPr lang="en-US" altLang="zh-CN" sz="1600" dirty="0" smtClean="0">
                <a:latin typeface="Courier New" pitchFamily="49" charset="0"/>
                <a:ea typeface="宋体" charset="-122"/>
                <a:cs typeface="Courier New" pitchFamily="49" charset="0"/>
              </a:rPr>
              <a:t>}</a:t>
            </a:r>
            <a:endParaRPr lang="en-US" altLang="zh-CN" sz="1600" dirty="0">
              <a:latin typeface="Courier New" pitchFamily="49" charset="0"/>
              <a:ea typeface="宋体" charset="-122"/>
              <a:cs typeface="Courier New" pitchFamily="49" charset="0"/>
            </a:endParaRPr>
          </a:p>
        </p:txBody>
      </p:sp>
      <p:sp>
        <p:nvSpPr>
          <p:cNvPr id="9" name="TextBox 8"/>
          <p:cNvSpPr txBox="1"/>
          <p:nvPr/>
        </p:nvSpPr>
        <p:spPr>
          <a:xfrm>
            <a:off x="919264" y="4307840"/>
            <a:ext cx="4796998" cy="1117599"/>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nn-NO" altLang="zh-CN" sz="1600" dirty="0" smtClean="0">
                <a:latin typeface="Courier New" pitchFamily="49" charset="0"/>
                <a:ea typeface="宋体" charset="-122"/>
                <a:cs typeface="Courier New" pitchFamily="49" charset="0"/>
              </a:rPr>
              <a:t>#pragma simd</a:t>
            </a:r>
          </a:p>
          <a:p>
            <a:pPr algn="l"/>
            <a:r>
              <a:rPr lang="nn-NO" altLang="zh-CN" sz="1600" dirty="0" smtClean="0">
                <a:latin typeface="Courier New" pitchFamily="49" charset="0"/>
                <a:ea typeface="宋体" charset="-122"/>
                <a:cs typeface="Courier New" pitchFamily="49" charset="0"/>
              </a:rPr>
              <a:t>for(i = 0; i &lt; n; i++) {</a:t>
            </a:r>
            <a:r>
              <a:rPr lang="nn-NO" altLang="zh-CN" sz="1600" dirty="0">
                <a:latin typeface="Courier New" pitchFamily="49" charset="0"/>
                <a:ea typeface="宋体" charset="-122"/>
                <a:cs typeface="Courier New" pitchFamily="49" charset="0"/>
              </a:rPr>
              <a:t/>
            </a:r>
            <a:br>
              <a:rPr lang="nn-NO" altLang="zh-CN" sz="1600" dirty="0">
                <a:latin typeface="Courier New" pitchFamily="49" charset="0"/>
                <a:ea typeface="宋体" charset="-122"/>
                <a:cs typeface="Courier New" pitchFamily="49" charset="0"/>
              </a:rPr>
            </a:br>
            <a:r>
              <a:rPr lang="nn-NO" altLang="zh-CN" sz="1600" dirty="0" smtClean="0">
                <a:latin typeface="Courier New" pitchFamily="49" charset="0"/>
                <a:ea typeface="宋体" charset="-122"/>
                <a:cs typeface="Courier New" pitchFamily="49" charset="0"/>
              </a:rPr>
              <a:t>  A[i] </a:t>
            </a:r>
            <a:r>
              <a:rPr lang="nn-NO" altLang="zh-CN" sz="1600" dirty="0">
                <a:latin typeface="Courier New" pitchFamily="49" charset="0"/>
                <a:ea typeface="宋体" charset="-122"/>
                <a:cs typeface="Courier New" pitchFamily="49" charset="0"/>
              </a:rPr>
              <a:t>= foo(B[i], C[i</a:t>
            </a:r>
            <a:r>
              <a:rPr lang="nn-NO" altLang="zh-CN" sz="1600" dirty="0" smtClean="0">
                <a:latin typeface="Courier New" pitchFamily="49" charset="0"/>
                <a:ea typeface="宋体" charset="-122"/>
                <a:cs typeface="Courier New" pitchFamily="49" charset="0"/>
              </a:rPr>
              <a:t>], </a:t>
            </a:r>
            <a:r>
              <a:rPr lang="nn-NO" altLang="zh-CN" sz="1600" dirty="0">
                <a:latin typeface="Courier New" pitchFamily="49" charset="0"/>
                <a:ea typeface="宋体" charset="-122"/>
                <a:cs typeface="Courier New" pitchFamily="49" charset="0"/>
              </a:rPr>
              <a:t>D[i], E[i</a:t>
            </a:r>
            <a:r>
              <a:rPr lang="nn-NO" altLang="zh-CN" sz="1600" dirty="0" smtClean="0">
                <a:latin typeface="Courier New" pitchFamily="49" charset="0"/>
                <a:ea typeface="宋体" charset="-122"/>
                <a:cs typeface="Courier New" pitchFamily="49" charset="0"/>
              </a:rPr>
              <a:t>]);</a:t>
            </a:r>
          </a:p>
          <a:p>
            <a:pPr algn="l"/>
            <a:r>
              <a:rPr lang="nn-NO" altLang="zh-CN" sz="1600" dirty="0" smtClean="0">
                <a:latin typeface="Courier New" pitchFamily="49" charset="0"/>
                <a:ea typeface="宋体" charset="-122"/>
                <a:cs typeface="Courier New" pitchFamily="49" charset="0"/>
              </a:rPr>
              <a:t>}</a:t>
            </a:r>
            <a:endParaRPr lang="nn-NO" altLang="zh-CN" sz="1600" dirty="0">
              <a:latin typeface="Courier New" pitchFamily="49" charset="0"/>
              <a:ea typeface="宋体" charset="-122"/>
              <a:cs typeface="Courier New" pitchFamily="49" charset="0"/>
            </a:endParaRPr>
          </a:p>
        </p:txBody>
      </p:sp>
      <p:sp>
        <p:nvSpPr>
          <p:cNvPr id="10" name="TextBox 9"/>
          <p:cNvSpPr txBox="1"/>
          <p:nvPr/>
        </p:nvSpPr>
        <p:spPr>
          <a:xfrm>
            <a:off x="919264" y="5750519"/>
            <a:ext cx="4796998" cy="338554"/>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pt-BR" altLang="zh-CN" sz="1600" dirty="0">
                <a:latin typeface="Courier New" pitchFamily="49" charset="0"/>
                <a:ea typeface="宋体" charset="-122"/>
                <a:cs typeface="Courier New" pitchFamily="49" charset="0"/>
              </a:rPr>
              <a:t>A[:] = </a:t>
            </a:r>
            <a:r>
              <a:rPr lang="pt-BR" altLang="zh-CN" sz="1600" dirty="0" err="1">
                <a:latin typeface="Courier New" pitchFamily="49" charset="0"/>
                <a:ea typeface="宋体" charset="-122"/>
                <a:cs typeface="Courier New" pitchFamily="49" charset="0"/>
              </a:rPr>
              <a:t>foo</a:t>
            </a:r>
            <a:r>
              <a:rPr lang="pt-BR" altLang="zh-CN" sz="1600" dirty="0">
                <a:latin typeface="Courier New" pitchFamily="49" charset="0"/>
                <a:ea typeface="宋体" charset="-122"/>
                <a:cs typeface="Courier New" pitchFamily="49" charset="0"/>
              </a:rPr>
              <a:t>(B[:], C[:], D[:], E[:]);</a:t>
            </a:r>
            <a:endParaRPr lang="nn-NO" altLang="zh-CN" sz="1600" dirty="0">
              <a:latin typeface="Courier New" pitchFamily="49" charset="0"/>
              <a:ea typeface="宋体" charset="-122"/>
              <a:cs typeface="Courier New" pitchFamily="49" charset="0"/>
            </a:endParaRPr>
          </a:p>
        </p:txBody>
      </p:sp>
      <p:sp>
        <p:nvSpPr>
          <p:cNvPr id="11" name="TextBox 10"/>
          <p:cNvSpPr txBox="1"/>
          <p:nvPr/>
        </p:nvSpPr>
        <p:spPr>
          <a:xfrm>
            <a:off x="919264" y="3369677"/>
            <a:ext cx="4796998" cy="338554"/>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pt-BR" altLang="zh-CN" sz="1600" dirty="0">
                <a:latin typeface="Courier New" pitchFamily="49" charset="0"/>
                <a:ea typeface="宋体" charset="-122"/>
                <a:cs typeface="Courier New" pitchFamily="49" charset="0"/>
              </a:rPr>
              <a:t>e = </a:t>
            </a:r>
            <a:r>
              <a:rPr lang="pt-BR" altLang="zh-CN" sz="1600" dirty="0" err="1">
                <a:latin typeface="Courier New" pitchFamily="49" charset="0"/>
                <a:ea typeface="宋体" charset="-122"/>
                <a:cs typeface="Courier New" pitchFamily="49" charset="0"/>
              </a:rPr>
              <a:t>foo</a:t>
            </a:r>
            <a:r>
              <a:rPr lang="pt-BR" altLang="zh-CN" sz="1600" dirty="0">
                <a:latin typeface="Courier New" pitchFamily="49" charset="0"/>
                <a:ea typeface="宋体" charset="-122"/>
                <a:cs typeface="Courier New" pitchFamily="49" charset="0"/>
              </a:rPr>
              <a:t>(a, b, c, d</a:t>
            </a:r>
            <a:r>
              <a:rPr lang="pt-BR" altLang="zh-CN" sz="1600" dirty="0" smtClean="0">
                <a:latin typeface="Courier New" pitchFamily="49" charset="0"/>
                <a:ea typeface="宋体" charset="-122"/>
                <a:cs typeface="Courier New" pitchFamily="49" charset="0"/>
              </a:rPr>
              <a:t>);</a:t>
            </a:r>
            <a:endParaRPr lang="nn-NO" altLang="zh-CN" sz="1600" dirty="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16209673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a:t>
            </a:r>
            <a:r>
              <a:rPr lang="en-US" dirty="0" smtClean="0"/>
              <a:t>SIMD-enabled functions</a:t>
            </a:r>
            <a:endParaRPr lang="en-US" i="1" dirty="0"/>
          </a:p>
        </p:txBody>
      </p:sp>
      <p:sp>
        <p:nvSpPr>
          <p:cNvPr id="3" name="Content Placeholder 2"/>
          <p:cNvSpPr>
            <a:spLocks noGrp="1"/>
          </p:cNvSpPr>
          <p:nvPr>
            <p:ph idx="1"/>
          </p:nvPr>
        </p:nvSpPr>
        <p:spPr/>
        <p:txBody>
          <a:bodyPr>
            <a:noAutofit/>
          </a:bodyPr>
          <a:lstStyle/>
          <a:p>
            <a:r>
              <a:rPr lang="en-US" sz="2000" dirty="0" smtClean="0"/>
              <a:t>Allows use of </a:t>
            </a:r>
            <a:r>
              <a:rPr lang="en-US" sz="2000" dirty="0"/>
              <a:t>scalar syntax </a:t>
            </a:r>
            <a:r>
              <a:rPr lang="en-US" sz="2000" dirty="0" smtClean="0"/>
              <a:t>to describe </a:t>
            </a:r>
            <a:r>
              <a:rPr lang="en-US" sz="2000" dirty="0"/>
              <a:t>an operation on a single </a:t>
            </a:r>
            <a:r>
              <a:rPr lang="en-US" sz="2000" dirty="0" smtClean="0"/>
              <a:t>element</a:t>
            </a:r>
          </a:p>
          <a:p>
            <a:r>
              <a:rPr lang="en-US" sz="2000" dirty="0" smtClean="0"/>
              <a:t>The </a:t>
            </a:r>
            <a:r>
              <a:rPr lang="en-US" sz="2000" dirty="0"/>
              <a:t>programmer: </a:t>
            </a:r>
          </a:p>
          <a:p>
            <a:pPr lvl="1"/>
            <a:r>
              <a:rPr lang="en-US" sz="1600" dirty="0"/>
              <a:t>Writes a standard </a:t>
            </a:r>
            <a:r>
              <a:rPr lang="en-US" sz="1600" dirty="0" smtClean="0"/>
              <a:t>function which operates on scalar values</a:t>
            </a:r>
            <a:endParaRPr lang="en-US" sz="1600" dirty="0"/>
          </a:p>
          <a:p>
            <a:pPr lvl="1"/>
            <a:r>
              <a:rPr lang="en-US" sz="1600" dirty="0" smtClean="0"/>
              <a:t>Annotates </a:t>
            </a:r>
            <a:r>
              <a:rPr lang="en-US" sz="1600" dirty="0"/>
              <a:t>it </a:t>
            </a:r>
            <a:r>
              <a:rPr lang="en-US" sz="1600" dirty="0" smtClean="0"/>
              <a:t>the function with vector attribute and modifier clauses </a:t>
            </a:r>
            <a:r>
              <a:rPr lang="en-US" sz="1600" b="1" i="1" dirty="0"/>
              <a:t>__</a:t>
            </a:r>
            <a:r>
              <a:rPr lang="en-US" sz="1600" b="1" i="1" dirty="0" err="1" smtClean="0"/>
              <a:t>declspec</a:t>
            </a:r>
            <a:r>
              <a:rPr lang="en-US" sz="1600" b="1" i="1" dirty="0" smtClean="0"/>
              <a:t> (vector) or __attribute__((vector))</a:t>
            </a:r>
          </a:p>
          <a:p>
            <a:pPr lvl="2"/>
            <a:r>
              <a:rPr lang="en-US" sz="1600" dirty="0"/>
              <a:t>Utilize appropriate modifier clause for vector </a:t>
            </a:r>
            <a:r>
              <a:rPr lang="en-US" sz="1600" dirty="0" smtClean="0"/>
              <a:t>attribute</a:t>
            </a:r>
          </a:p>
          <a:p>
            <a:pPr lvl="1"/>
            <a:r>
              <a:rPr lang="en-US" sz="1600" dirty="0" smtClean="0"/>
              <a:t>Invokes </a:t>
            </a:r>
            <a:r>
              <a:rPr lang="en-US" sz="1600" dirty="0"/>
              <a:t>the function to operate on arrays of arguments rather than scalar arguments</a:t>
            </a:r>
          </a:p>
          <a:p>
            <a:pPr marL="339725" lvl="1" indent="0">
              <a:buNone/>
            </a:pPr>
            <a:endParaRPr lang="en-US" sz="1600" b="1" i="1" dirty="0" smtClean="0"/>
          </a:p>
          <a:p>
            <a:r>
              <a:rPr lang="en-US" sz="2000" dirty="0" smtClean="0"/>
              <a:t>The </a:t>
            </a:r>
            <a:r>
              <a:rPr lang="en-US" sz="2000" dirty="0"/>
              <a:t>compiler: </a:t>
            </a:r>
          </a:p>
          <a:p>
            <a:pPr lvl="1"/>
            <a:r>
              <a:rPr lang="en-US" sz="1600" dirty="0" smtClean="0"/>
              <a:t>Generates </a:t>
            </a:r>
            <a:r>
              <a:rPr lang="en-US" sz="1600" dirty="0"/>
              <a:t>a </a:t>
            </a:r>
            <a:r>
              <a:rPr lang="en-US" sz="1600" dirty="0" smtClean="0"/>
              <a:t>scalar and a short </a:t>
            </a:r>
            <a:r>
              <a:rPr lang="en-US" sz="1600" dirty="0"/>
              <a:t>vector </a:t>
            </a:r>
            <a:r>
              <a:rPr lang="en-US" sz="1600" dirty="0" smtClean="0"/>
              <a:t>version(s).</a:t>
            </a:r>
            <a:endParaRPr lang="en-US" sz="1600" dirty="0"/>
          </a:p>
          <a:p>
            <a:pPr lvl="1"/>
            <a:r>
              <a:rPr lang="en-US" sz="1600" dirty="0" smtClean="0"/>
              <a:t>Can call the vector function from </a:t>
            </a:r>
            <a:r>
              <a:rPr lang="en-US" sz="1600" dirty="0" err="1" smtClean="0"/>
              <a:t>vectorized</a:t>
            </a:r>
            <a:r>
              <a:rPr lang="en-US" sz="1600" dirty="0" smtClean="0"/>
              <a:t> loop</a:t>
            </a:r>
          </a:p>
          <a:p>
            <a:pPr lvl="1"/>
            <a:r>
              <a:rPr lang="en-US" sz="1600" dirty="0" smtClean="0"/>
              <a:t>Can call the scalar function from a scalar loop (legacy code)</a:t>
            </a:r>
          </a:p>
          <a:p>
            <a:pPr lvl="1"/>
            <a:endParaRPr lang="en-US" sz="1600" dirty="0" smtClean="0"/>
          </a:p>
          <a:p>
            <a:endParaRPr lang="en-US" sz="2000" dirty="0" smtClean="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76031355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SIMD-enabled functions Syntax</a:t>
            </a:r>
            <a:endParaRPr lang="en-US" i="1" dirty="0"/>
          </a:p>
        </p:txBody>
      </p:sp>
      <p:sp>
        <p:nvSpPr>
          <p:cNvPr id="3" name="Content Placeholder 2"/>
          <p:cNvSpPr>
            <a:spLocks noGrp="1"/>
          </p:cNvSpPr>
          <p:nvPr>
            <p:ph idx="1"/>
          </p:nvPr>
        </p:nvSpPr>
        <p:spPr>
          <a:xfrm>
            <a:off x="455613" y="977900"/>
            <a:ext cx="8237537" cy="4956464"/>
          </a:xfrm>
        </p:spPr>
        <p:txBody>
          <a:bodyPr>
            <a:noAutofit/>
          </a:bodyPr>
          <a:lstStyle/>
          <a:p>
            <a:r>
              <a:rPr lang="en-US" sz="2000" b="1" i="1" dirty="0" smtClean="0"/>
              <a:t>Intel® Cilk™ Plus</a:t>
            </a:r>
          </a:p>
          <a:p>
            <a:pPr lvl="1"/>
            <a:r>
              <a:rPr lang="en-US" sz="1600" b="1" i="1" dirty="0" smtClean="0"/>
              <a:t>__</a:t>
            </a:r>
            <a:r>
              <a:rPr lang="en-US" sz="1600" b="1" i="1" dirty="0" err="1" smtClean="0"/>
              <a:t>declspec</a:t>
            </a:r>
            <a:r>
              <a:rPr lang="en-US" sz="1600" b="1" i="1" dirty="0" smtClean="0"/>
              <a:t>(vector(clauses))</a:t>
            </a:r>
            <a:r>
              <a:rPr lang="en-US" sz="1600" b="1" dirty="0" smtClean="0"/>
              <a:t>     Windows*</a:t>
            </a:r>
            <a:endParaRPr lang="en-US" sz="1600" dirty="0" smtClean="0"/>
          </a:p>
          <a:p>
            <a:pPr lvl="1"/>
            <a:r>
              <a:rPr lang="en-US" sz="1600" b="1" i="1" dirty="0" smtClean="0"/>
              <a:t>__</a:t>
            </a:r>
            <a:r>
              <a:rPr lang="en-US" sz="1600" b="1" i="1" dirty="0"/>
              <a:t>attribute__((</a:t>
            </a:r>
            <a:r>
              <a:rPr lang="en-US" sz="1600" b="1" i="1" dirty="0" smtClean="0"/>
              <a:t>vector(clauses)))    Linux*</a:t>
            </a:r>
            <a:endParaRPr lang="en-US" sz="1600" i="1" dirty="0" smtClean="0"/>
          </a:p>
          <a:p>
            <a:r>
              <a:rPr lang="en-US" sz="2000" b="1" i="1" dirty="0" smtClean="0"/>
              <a:t>OpenMP 4.0</a:t>
            </a:r>
          </a:p>
          <a:p>
            <a:pPr lvl="1"/>
            <a:r>
              <a:rPr lang="en-US" sz="1600" b="1" i="1" dirty="0" smtClean="0"/>
              <a:t>#pragma </a:t>
            </a:r>
            <a:r>
              <a:rPr lang="en-US" sz="1600" b="1" i="1" dirty="0" err="1" smtClean="0"/>
              <a:t>omp</a:t>
            </a:r>
            <a:r>
              <a:rPr lang="en-US" sz="1600" b="1" i="1" dirty="0" smtClean="0"/>
              <a:t> declare </a:t>
            </a:r>
            <a:r>
              <a:rPr lang="en-US" sz="1600" b="1" i="1" dirty="0" err="1" smtClean="0"/>
              <a:t>simd</a:t>
            </a:r>
            <a:endParaRPr lang="en-US" sz="1600" b="1" i="1" dirty="0" smtClean="0"/>
          </a:p>
          <a:p>
            <a:endParaRPr lang="en-US" sz="1800" dirty="0" smtClean="0"/>
          </a:p>
          <a:p>
            <a:r>
              <a:rPr lang="en-US" sz="1800" dirty="0" smtClean="0"/>
              <a:t>The vector clause means that all arguments to the function are treated as vectors and the return is treated as a vector – this is the default behavior</a:t>
            </a:r>
          </a:p>
          <a:p>
            <a:endParaRPr lang="en-US" sz="1800" dirty="0" smtClean="0"/>
          </a:p>
          <a:p>
            <a:r>
              <a:rPr lang="en-US" sz="1800" dirty="0" smtClean="0"/>
              <a:t>The developer can deviate from default behavior by specifying modifier clauses</a:t>
            </a:r>
          </a:p>
          <a:p>
            <a:endParaRPr lang="en-US" sz="1800" dirty="0" smtClean="0"/>
          </a:p>
          <a:p>
            <a:r>
              <a:rPr lang="en-US" sz="1800" dirty="0" smtClean="0"/>
              <a:t>Remember: simd-enabled directive to </a:t>
            </a:r>
            <a:r>
              <a:rPr lang="en-US" sz="1800" u="sng" dirty="0" smtClean="0"/>
              <a:t>both</a:t>
            </a:r>
            <a:r>
              <a:rPr lang="en-US" sz="1800" dirty="0" smtClean="0"/>
              <a:t> the </a:t>
            </a:r>
            <a:r>
              <a:rPr lang="en-US" sz="1800" u="sng" dirty="0" smtClean="0"/>
              <a:t>function definition </a:t>
            </a:r>
            <a:r>
              <a:rPr lang="en-US" sz="1800" dirty="0" smtClean="0"/>
              <a:t>as well as the </a:t>
            </a:r>
            <a:r>
              <a:rPr lang="en-US" sz="1800" u="sng" dirty="0" smtClean="0"/>
              <a:t>function prototype or header</a:t>
            </a:r>
          </a:p>
          <a:p>
            <a:endParaRPr lang="en-US" dirty="0" smtClean="0"/>
          </a:p>
          <a:p>
            <a:endParaRPr lang="en-US" dirty="0"/>
          </a:p>
          <a:p>
            <a:endParaRPr lang="en-US"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9402848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bwMode="auto">
          <a:xfrm>
            <a:off x="1099952" y="1000427"/>
            <a:ext cx="5457158" cy="3139321"/>
          </a:xfrm>
          <a:prstGeom prst="rect">
            <a:avLst/>
          </a:prstGeom>
          <a:solidFill>
            <a:schemeClr val="bg2">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dirty="0" smtClean="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dirty="0" smtClean="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dirty="0" smtClean="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p:txBody>
      </p:sp>
      <p:sp>
        <p:nvSpPr>
          <p:cNvPr id="2" name="Date Placeholder 1"/>
          <p:cNvSpPr>
            <a:spLocks noGrp="1"/>
          </p:cNvSpPr>
          <p:nvPr>
            <p:ph type="dt" sz="half" idx="11"/>
          </p:nvPr>
        </p:nvSpPr>
        <p:spPr/>
        <p:txBody>
          <a:bodyPr/>
          <a:lstStyle/>
          <a:p>
            <a:pPr>
              <a:defRPr/>
            </a:pPr>
            <a:fld id="{BB4304B1-B92D-4AFF-A3C9-D311AC71E090}" type="datetime1">
              <a:rPr lang="en-US" smtClean="0"/>
              <a:pPr>
                <a:defRPr/>
              </a:pPr>
              <a:t>9/11/2013</a:t>
            </a:fld>
            <a:endParaRPr lang="en-US"/>
          </a:p>
        </p:txBody>
      </p:sp>
      <p:sp>
        <p:nvSpPr>
          <p:cNvPr id="3" name="Slide Number Placeholder 2"/>
          <p:cNvSpPr>
            <a:spLocks noGrp="1"/>
          </p:cNvSpPr>
          <p:nvPr>
            <p:ph type="sldNum" sz="quarter" idx="12"/>
          </p:nvPr>
        </p:nvSpPr>
        <p:spPr/>
        <p:txBody>
          <a:bodyPr/>
          <a:lstStyle/>
          <a:p>
            <a:pPr>
              <a:defRPr/>
            </a:pPr>
            <a:fld id="{B9F5A0E1-788A-489F-8EE7-4A743AE85033}" type="slidenum">
              <a:rPr lang="en-US" smtClean="0"/>
              <a:pPr>
                <a:defRPr/>
              </a:pPr>
              <a:t>5</a:t>
            </a:fld>
            <a:endParaRPr lang="en-US"/>
          </a:p>
        </p:txBody>
      </p:sp>
      <p:sp>
        <p:nvSpPr>
          <p:cNvPr id="4" name="Title 3"/>
          <p:cNvSpPr>
            <a:spLocks noGrp="1"/>
          </p:cNvSpPr>
          <p:nvPr>
            <p:ph type="title" idx="4294967295"/>
          </p:nvPr>
        </p:nvSpPr>
        <p:spPr>
          <a:xfrm>
            <a:off x="455613" y="158750"/>
            <a:ext cx="8237537" cy="889000"/>
          </a:xfrm>
          <a:prstGeom prst="rect">
            <a:avLst/>
          </a:prstGeom>
        </p:spPr>
        <p:txBody>
          <a:bodyPr/>
          <a:lstStyle/>
          <a:p>
            <a:r>
              <a:rPr lang="en-US" dirty="0" smtClean="0"/>
              <a:t>Growth trends for vector registers</a:t>
            </a:r>
            <a:endParaRPr lang="en-US" dirty="0"/>
          </a:p>
        </p:txBody>
      </p:sp>
      <p:sp>
        <p:nvSpPr>
          <p:cNvPr id="26" name="Rectangle 25"/>
          <p:cNvSpPr/>
          <p:nvPr/>
        </p:nvSpPr>
        <p:spPr bwMode="auto">
          <a:xfrm>
            <a:off x="5516217" y="1232452"/>
            <a:ext cx="914400" cy="914400"/>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27" name="Right Arrow 26"/>
          <p:cNvSpPr/>
          <p:nvPr/>
        </p:nvSpPr>
        <p:spPr bwMode="auto">
          <a:xfrm>
            <a:off x="1440916" y="4139748"/>
            <a:ext cx="2047806" cy="574703"/>
          </a:xfrm>
          <a:prstGeom prst="rightArrow">
            <a:avLst/>
          </a:prstGeom>
          <a:no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bg2"/>
                </a:solidFill>
                <a:effectLst/>
                <a:latin typeface="Verdana" pitchFamily="34" charset="0"/>
              </a:rPr>
              <a:t>Vector Width</a:t>
            </a:r>
          </a:p>
        </p:txBody>
      </p:sp>
      <p:sp>
        <p:nvSpPr>
          <p:cNvPr id="24" name="Rectangle 23"/>
          <p:cNvSpPr/>
          <p:nvPr/>
        </p:nvSpPr>
        <p:spPr bwMode="auto">
          <a:xfrm>
            <a:off x="1607859" y="1299042"/>
            <a:ext cx="1849829" cy="2426268"/>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86" name="Straight Arrow Connector 85"/>
          <p:cNvCxnSpPr/>
          <p:nvPr/>
        </p:nvCxnSpPr>
        <p:spPr bwMode="auto">
          <a:xfrm>
            <a:off x="2830796" y="1884611"/>
            <a:ext cx="715060" cy="715060"/>
          </a:xfrm>
          <a:prstGeom prst="straightConnector1">
            <a:avLst/>
          </a:prstGeom>
          <a:noFill/>
          <a:ln w="19050" cap="flat" cmpd="sng" algn="ctr">
            <a:noFill/>
            <a:prstDash val="solid"/>
            <a:round/>
            <a:headEnd type="none" w="med" len="med"/>
            <a:tailEnd type="arrow"/>
          </a:ln>
          <a:effectLst/>
        </p:spPr>
      </p:cxnSp>
      <p:grpSp>
        <p:nvGrpSpPr>
          <p:cNvPr id="5" name="Group 59"/>
          <p:cNvGrpSpPr/>
          <p:nvPr/>
        </p:nvGrpSpPr>
        <p:grpSpPr>
          <a:xfrm>
            <a:off x="2530497" y="2743633"/>
            <a:ext cx="3825276" cy="584775"/>
            <a:chOff x="4789667" y="4153652"/>
            <a:chExt cx="3825276" cy="584775"/>
          </a:xfrm>
        </p:grpSpPr>
        <p:cxnSp>
          <p:nvCxnSpPr>
            <p:cNvPr id="58" name="Straight Arrow Connector 57"/>
            <p:cNvCxnSpPr/>
            <p:nvPr/>
          </p:nvCxnSpPr>
          <p:spPr bwMode="auto">
            <a:xfrm flipH="1">
              <a:off x="4789667" y="4343400"/>
              <a:ext cx="578457" cy="0"/>
            </a:xfrm>
            <a:prstGeom prst="straightConnector1">
              <a:avLst/>
            </a:prstGeom>
            <a:noFill/>
            <a:ln w="19050" cap="flat" cmpd="sng" algn="ctr">
              <a:solidFill>
                <a:schemeClr val="bg2"/>
              </a:solidFill>
              <a:prstDash val="solid"/>
              <a:round/>
              <a:headEnd type="none" w="med" len="med"/>
              <a:tailEnd type="arrow"/>
            </a:ln>
            <a:effectLst/>
          </p:spPr>
        </p:cxnSp>
        <p:sp>
          <p:nvSpPr>
            <p:cNvPr id="59" name="TextBox 58"/>
            <p:cNvSpPr txBox="1"/>
            <p:nvPr/>
          </p:nvSpPr>
          <p:spPr>
            <a:xfrm>
              <a:off x="5049543" y="4153652"/>
              <a:ext cx="3565400" cy="584775"/>
            </a:xfrm>
            <a:prstGeom prst="rect">
              <a:avLst/>
            </a:prstGeom>
            <a:noFill/>
          </p:spPr>
          <p:txBody>
            <a:bodyPr wrap="none" rtlCol="0">
              <a:spAutoFit/>
            </a:bodyPr>
            <a:lstStyle/>
            <a:p>
              <a:r>
                <a:rPr lang="en-US" sz="1600" dirty="0" smtClean="0">
                  <a:solidFill>
                    <a:schemeClr val="bg2"/>
                  </a:solidFill>
                </a:rPr>
                <a:t>128 bit vector width (XMM)</a:t>
              </a:r>
            </a:p>
            <a:p>
              <a:r>
                <a:rPr lang="en-US" sz="1600" dirty="0" smtClean="0">
                  <a:solidFill>
                    <a:schemeClr val="bg2"/>
                  </a:solidFill>
                </a:rPr>
                <a:t>4 floats, 4 integers at same time</a:t>
              </a:r>
              <a:endParaRPr lang="en-US" sz="1600" dirty="0">
                <a:solidFill>
                  <a:schemeClr val="bg2"/>
                </a:solidFill>
              </a:endParaRPr>
            </a:p>
          </p:txBody>
        </p:sp>
      </p:grpSp>
      <p:grpSp>
        <p:nvGrpSpPr>
          <p:cNvPr id="6" name="Group 60"/>
          <p:cNvGrpSpPr/>
          <p:nvPr/>
        </p:nvGrpSpPr>
        <p:grpSpPr>
          <a:xfrm>
            <a:off x="2335934" y="3283551"/>
            <a:ext cx="3454373" cy="584775"/>
            <a:chOff x="4789667" y="4153652"/>
            <a:chExt cx="3454373" cy="584775"/>
          </a:xfrm>
        </p:grpSpPr>
        <p:cxnSp>
          <p:nvCxnSpPr>
            <p:cNvPr id="62" name="Straight Arrow Connector 61"/>
            <p:cNvCxnSpPr/>
            <p:nvPr/>
          </p:nvCxnSpPr>
          <p:spPr bwMode="auto">
            <a:xfrm flipH="1">
              <a:off x="4789667" y="4343400"/>
              <a:ext cx="578457" cy="0"/>
            </a:xfrm>
            <a:prstGeom prst="straightConnector1">
              <a:avLst/>
            </a:prstGeom>
            <a:noFill/>
            <a:ln w="19050" cap="flat" cmpd="sng" algn="ctr">
              <a:solidFill>
                <a:schemeClr val="bg2"/>
              </a:solidFill>
              <a:prstDash val="solid"/>
              <a:round/>
              <a:headEnd type="none" w="med" len="med"/>
              <a:tailEnd type="arrow"/>
            </a:ln>
            <a:effectLst/>
          </p:spPr>
        </p:cxnSp>
        <p:sp>
          <p:nvSpPr>
            <p:cNvPr id="63" name="TextBox 62"/>
            <p:cNvSpPr txBox="1"/>
            <p:nvPr/>
          </p:nvSpPr>
          <p:spPr>
            <a:xfrm>
              <a:off x="5368125" y="4153652"/>
              <a:ext cx="2875915" cy="584775"/>
            </a:xfrm>
            <a:prstGeom prst="rect">
              <a:avLst/>
            </a:prstGeom>
            <a:noFill/>
          </p:spPr>
          <p:txBody>
            <a:bodyPr wrap="none" rtlCol="0">
              <a:spAutoFit/>
            </a:bodyPr>
            <a:lstStyle/>
            <a:p>
              <a:r>
                <a:rPr lang="en-US" sz="1600" dirty="0" smtClean="0">
                  <a:solidFill>
                    <a:schemeClr val="bg2"/>
                  </a:solidFill>
                </a:rPr>
                <a:t>64 bit vector width (MMX)</a:t>
              </a:r>
              <a:br>
                <a:rPr lang="en-US" sz="1600" dirty="0" smtClean="0">
                  <a:solidFill>
                    <a:schemeClr val="bg2"/>
                  </a:solidFill>
                </a:rPr>
              </a:br>
              <a:r>
                <a:rPr lang="en-US" sz="1600" dirty="0" smtClean="0">
                  <a:solidFill>
                    <a:schemeClr val="bg2"/>
                  </a:solidFill>
                </a:rPr>
                <a:t>2 Integers at same time</a:t>
              </a:r>
              <a:endParaRPr lang="en-US" sz="1600" dirty="0">
                <a:solidFill>
                  <a:schemeClr val="bg2"/>
                </a:solidFill>
              </a:endParaRPr>
            </a:p>
          </p:txBody>
        </p:sp>
      </p:grpSp>
      <p:grpSp>
        <p:nvGrpSpPr>
          <p:cNvPr id="7" name="Group 63"/>
          <p:cNvGrpSpPr/>
          <p:nvPr/>
        </p:nvGrpSpPr>
        <p:grpSpPr>
          <a:xfrm>
            <a:off x="2764121" y="2231723"/>
            <a:ext cx="3541929" cy="584775"/>
            <a:chOff x="4789667" y="4153652"/>
            <a:chExt cx="3541929" cy="584775"/>
          </a:xfrm>
        </p:grpSpPr>
        <p:cxnSp>
          <p:nvCxnSpPr>
            <p:cNvPr id="65" name="Straight Arrow Connector 64"/>
            <p:cNvCxnSpPr/>
            <p:nvPr/>
          </p:nvCxnSpPr>
          <p:spPr bwMode="auto">
            <a:xfrm flipH="1">
              <a:off x="4789667" y="4343400"/>
              <a:ext cx="578457" cy="0"/>
            </a:xfrm>
            <a:prstGeom prst="straightConnector1">
              <a:avLst/>
            </a:prstGeom>
            <a:noFill/>
            <a:ln w="19050" cap="flat" cmpd="sng" algn="ctr">
              <a:solidFill>
                <a:schemeClr val="bg2"/>
              </a:solidFill>
              <a:prstDash val="solid"/>
              <a:round/>
              <a:headEnd type="none" w="med" len="med"/>
              <a:tailEnd type="arrow"/>
            </a:ln>
            <a:effectLst/>
          </p:spPr>
        </p:cxnSp>
        <p:sp>
          <p:nvSpPr>
            <p:cNvPr id="66" name="TextBox 65"/>
            <p:cNvSpPr txBox="1"/>
            <p:nvPr/>
          </p:nvSpPr>
          <p:spPr>
            <a:xfrm>
              <a:off x="5340264" y="4153652"/>
              <a:ext cx="2991332" cy="584775"/>
            </a:xfrm>
            <a:prstGeom prst="rect">
              <a:avLst/>
            </a:prstGeom>
            <a:noFill/>
          </p:spPr>
          <p:txBody>
            <a:bodyPr wrap="none" rtlCol="0">
              <a:spAutoFit/>
            </a:bodyPr>
            <a:lstStyle/>
            <a:p>
              <a:r>
                <a:rPr lang="en-US" sz="1600" dirty="0" smtClean="0">
                  <a:solidFill>
                    <a:schemeClr val="bg2"/>
                  </a:solidFill>
                </a:rPr>
                <a:t>256 bit vector width (YMM)</a:t>
              </a:r>
            </a:p>
            <a:p>
              <a:r>
                <a:rPr lang="en-US" sz="1600" dirty="0" smtClean="0">
                  <a:solidFill>
                    <a:schemeClr val="bg2"/>
                  </a:solidFill>
                </a:rPr>
                <a:t>8 floats at same time</a:t>
              </a:r>
              <a:endParaRPr lang="en-US" sz="1600" dirty="0">
                <a:solidFill>
                  <a:schemeClr val="bg2"/>
                </a:solidFill>
              </a:endParaRPr>
            </a:p>
          </p:txBody>
        </p:sp>
      </p:grpSp>
      <p:grpSp>
        <p:nvGrpSpPr>
          <p:cNvPr id="8" name="Group 66"/>
          <p:cNvGrpSpPr/>
          <p:nvPr/>
        </p:nvGrpSpPr>
        <p:grpSpPr>
          <a:xfrm>
            <a:off x="2910265" y="1698085"/>
            <a:ext cx="3541737" cy="830997"/>
            <a:chOff x="4789667" y="4153652"/>
            <a:chExt cx="3541737" cy="830997"/>
          </a:xfrm>
        </p:grpSpPr>
        <p:cxnSp>
          <p:nvCxnSpPr>
            <p:cNvPr id="68" name="Straight Arrow Connector 67"/>
            <p:cNvCxnSpPr/>
            <p:nvPr/>
          </p:nvCxnSpPr>
          <p:spPr bwMode="auto">
            <a:xfrm flipH="1">
              <a:off x="4789667" y="4343400"/>
              <a:ext cx="578457" cy="0"/>
            </a:xfrm>
            <a:prstGeom prst="straightConnector1">
              <a:avLst/>
            </a:prstGeom>
            <a:noFill/>
            <a:ln w="19050" cap="flat" cmpd="sng" algn="ctr">
              <a:solidFill>
                <a:schemeClr val="bg2"/>
              </a:solidFill>
              <a:prstDash val="solid"/>
              <a:round/>
              <a:headEnd type="none" w="med" len="med"/>
              <a:tailEnd type="arrow"/>
            </a:ln>
            <a:effectLst/>
          </p:spPr>
        </p:cxnSp>
        <p:sp>
          <p:nvSpPr>
            <p:cNvPr id="69" name="TextBox 68"/>
            <p:cNvSpPr txBox="1"/>
            <p:nvPr/>
          </p:nvSpPr>
          <p:spPr>
            <a:xfrm>
              <a:off x="5325645" y="4153652"/>
              <a:ext cx="3005759" cy="830997"/>
            </a:xfrm>
            <a:prstGeom prst="rect">
              <a:avLst/>
            </a:prstGeom>
            <a:noFill/>
          </p:spPr>
          <p:txBody>
            <a:bodyPr wrap="none" rtlCol="0">
              <a:spAutoFit/>
            </a:bodyPr>
            <a:lstStyle/>
            <a:p>
              <a:r>
                <a:rPr lang="en-US" sz="1600" dirty="0" smtClean="0">
                  <a:solidFill>
                    <a:schemeClr val="bg2"/>
                  </a:solidFill>
                </a:rPr>
                <a:t>512 bit vector width (ZMM)</a:t>
              </a:r>
            </a:p>
            <a:p>
              <a:r>
                <a:rPr lang="en-US" sz="1600" dirty="0" smtClean="0">
                  <a:solidFill>
                    <a:schemeClr val="bg2"/>
                  </a:solidFill>
                </a:rPr>
                <a:t>16 floats at same time</a:t>
              </a:r>
            </a:p>
            <a:p>
              <a:endParaRPr lang="en-US" sz="1600" dirty="0">
                <a:solidFill>
                  <a:schemeClr val="bg2"/>
                </a:solidFill>
              </a:endParaRPr>
            </a:p>
          </p:txBody>
        </p:sp>
      </p:grpSp>
      <p:cxnSp>
        <p:nvCxnSpPr>
          <p:cNvPr id="77" name="Straight Connector 76"/>
          <p:cNvCxnSpPr/>
          <p:nvPr/>
        </p:nvCxnSpPr>
        <p:spPr bwMode="auto">
          <a:xfrm>
            <a:off x="1308621" y="1884611"/>
            <a:ext cx="1522175" cy="0"/>
          </a:xfrm>
          <a:prstGeom prst="line">
            <a:avLst/>
          </a:prstGeom>
          <a:noFill/>
          <a:ln w="19050" cap="flat" cmpd="sng" algn="ctr">
            <a:solidFill>
              <a:schemeClr val="bg2"/>
            </a:solidFill>
            <a:prstDash val="solid"/>
            <a:round/>
            <a:headEnd type="none" w="med" len="med"/>
            <a:tailEnd type="none" w="med" len="med"/>
          </a:ln>
          <a:effectLst/>
        </p:spPr>
      </p:cxnSp>
      <p:sp>
        <p:nvSpPr>
          <p:cNvPr id="48" name="Parallelogram 47"/>
          <p:cNvSpPr/>
          <p:nvPr/>
        </p:nvSpPr>
        <p:spPr bwMode="auto">
          <a:xfrm>
            <a:off x="1308621" y="1340086"/>
            <a:ext cx="2283870" cy="534907"/>
          </a:xfrm>
          <a:prstGeom prst="parallelogram">
            <a:avLst>
              <a:gd name="adj" fmla="val 142525"/>
            </a:avLst>
          </a:prstGeom>
          <a:solidFill>
            <a:srgbClr val="92D050"/>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46" name="Straight Arrow Connector 45"/>
          <p:cNvCxnSpPr/>
          <p:nvPr/>
        </p:nvCxnSpPr>
        <p:spPr bwMode="auto">
          <a:xfrm>
            <a:off x="5790306" y="1318730"/>
            <a:ext cx="914400" cy="914400"/>
          </a:xfrm>
          <a:prstGeom prst="straightConnector1">
            <a:avLst/>
          </a:prstGeom>
          <a:noFill/>
          <a:ln w="19050" cap="flat" cmpd="sng" algn="ctr">
            <a:noFill/>
            <a:prstDash val="solid"/>
            <a:round/>
            <a:headEnd type="none" w="med" len="med"/>
            <a:tailEnd type="arrow"/>
          </a:ln>
          <a:effectLst/>
        </p:spPr>
      </p:cxnSp>
      <p:cxnSp>
        <p:nvCxnSpPr>
          <p:cNvPr id="42" name="Straight Arrow Connector 41"/>
          <p:cNvCxnSpPr/>
          <p:nvPr/>
        </p:nvCxnSpPr>
        <p:spPr bwMode="auto">
          <a:xfrm flipV="1">
            <a:off x="1308621" y="1340086"/>
            <a:ext cx="761695" cy="547747"/>
          </a:xfrm>
          <a:prstGeom prst="straightConnector1">
            <a:avLst/>
          </a:prstGeom>
          <a:noFill/>
          <a:ln w="19050" cap="flat" cmpd="sng" algn="ctr">
            <a:solidFill>
              <a:schemeClr val="bg2"/>
            </a:solidFill>
            <a:prstDash val="solid"/>
            <a:round/>
            <a:headEnd type="none" w="med" len="med"/>
            <a:tailEnd type="arrow"/>
          </a:ln>
          <a:effectLst/>
        </p:spPr>
      </p:cxnSp>
      <p:cxnSp>
        <p:nvCxnSpPr>
          <p:cNvPr id="43" name="Straight Arrow Connector 42"/>
          <p:cNvCxnSpPr/>
          <p:nvPr/>
        </p:nvCxnSpPr>
        <p:spPr bwMode="auto">
          <a:xfrm flipV="1">
            <a:off x="2830796" y="1340086"/>
            <a:ext cx="761695" cy="547747"/>
          </a:xfrm>
          <a:prstGeom prst="straightConnector1">
            <a:avLst/>
          </a:prstGeom>
          <a:noFill/>
          <a:ln w="19050" cap="flat" cmpd="sng" algn="ctr">
            <a:solidFill>
              <a:schemeClr val="bg2"/>
            </a:solidFill>
            <a:prstDash val="solid"/>
            <a:round/>
            <a:headEnd type="none" w="med" len="med"/>
            <a:tailEnd type="arrow"/>
          </a:ln>
          <a:effectLst/>
        </p:spPr>
      </p:cxnSp>
      <p:sp>
        <p:nvSpPr>
          <p:cNvPr id="51" name="Right Arrow 50"/>
          <p:cNvSpPr/>
          <p:nvPr/>
        </p:nvSpPr>
        <p:spPr bwMode="auto">
          <a:xfrm rot="19314042">
            <a:off x="1621844" y="1237459"/>
            <a:ext cx="1083985" cy="452426"/>
          </a:xfrm>
          <a:prstGeom prst="rightArrow">
            <a:avLst/>
          </a:prstGeom>
          <a:no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100" b="0" i="0" u="none" strike="noStrike" cap="none" normalizeH="0" baseline="0" dirty="0" smtClean="0">
                <a:ln>
                  <a:noFill/>
                </a:ln>
                <a:solidFill>
                  <a:schemeClr val="bg2"/>
                </a:solidFill>
                <a:effectLst/>
                <a:latin typeface="Verdana" pitchFamily="34" charset="0"/>
              </a:rPr>
              <a:t>Core Count</a:t>
            </a:r>
          </a:p>
        </p:txBody>
      </p:sp>
      <p:cxnSp>
        <p:nvCxnSpPr>
          <p:cNvPr id="54" name="Straight Connector 53"/>
          <p:cNvCxnSpPr/>
          <p:nvPr/>
        </p:nvCxnSpPr>
        <p:spPr bwMode="auto">
          <a:xfrm>
            <a:off x="1720872" y="3964540"/>
            <a:ext cx="914400" cy="914400"/>
          </a:xfrm>
          <a:prstGeom prst="line">
            <a:avLst/>
          </a:prstGeom>
          <a:noFill/>
          <a:ln w="19050" cap="flat" cmpd="sng" algn="ctr">
            <a:noFill/>
            <a:prstDash val="solid"/>
            <a:round/>
            <a:headEnd type="none" w="med" len="med"/>
            <a:tailEnd type="none" w="med" len="med"/>
          </a:ln>
          <a:effectLst/>
        </p:spPr>
      </p:cxnSp>
      <p:sp>
        <p:nvSpPr>
          <p:cNvPr id="70" name="Trapezoid 69"/>
          <p:cNvSpPr/>
          <p:nvPr/>
        </p:nvSpPr>
        <p:spPr bwMode="auto">
          <a:xfrm rot="10800000">
            <a:off x="1309229" y="1884611"/>
            <a:ext cx="1522175" cy="2089547"/>
          </a:xfrm>
          <a:prstGeom prst="trapezoid">
            <a:avLst>
              <a:gd name="adj" fmla="val 50000"/>
            </a:avLst>
          </a:prstGeom>
          <a:gradFill flip="none" rotWithShape="1">
            <a:gsLst>
              <a:gs pos="26000">
                <a:srgbClr val="DDEBCF"/>
              </a:gs>
              <a:gs pos="50000">
                <a:srgbClr val="9CB86E"/>
              </a:gs>
              <a:gs pos="100000">
                <a:srgbClr val="156B13"/>
              </a:gs>
            </a:gsLst>
            <a:lin ang="9600000" scaled="0"/>
            <a:tileRect/>
          </a:gra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 </a:t>
            </a:r>
          </a:p>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 </a:t>
            </a: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57" name="Straight Connector 56"/>
          <p:cNvCxnSpPr>
            <a:stCxn id="30" idx="0"/>
          </p:cNvCxnSpPr>
          <p:nvPr/>
        </p:nvCxnSpPr>
        <p:spPr bwMode="auto">
          <a:xfrm flipV="1">
            <a:off x="2070317" y="1340086"/>
            <a:ext cx="1475539" cy="2648181"/>
          </a:xfrm>
          <a:prstGeom prst="line">
            <a:avLst/>
          </a:prstGeom>
          <a:noFill/>
          <a:ln w="19050" cap="flat" cmpd="sng" algn="ctr">
            <a:solidFill>
              <a:schemeClr val="bg2"/>
            </a:solidFill>
            <a:prstDash val="solid"/>
            <a:round/>
            <a:headEnd type="none" w="med" len="med"/>
            <a:tailEnd type="none" w="med" len="med"/>
          </a:ln>
          <a:effectLst/>
        </p:spPr>
      </p:cxnSp>
      <p:cxnSp>
        <p:nvCxnSpPr>
          <p:cNvPr id="41" name="Straight Connector 40"/>
          <p:cNvCxnSpPr>
            <a:stCxn id="30" idx="0"/>
          </p:cNvCxnSpPr>
          <p:nvPr/>
        </p:nvCxnSpPr>
        <p:spPr bwMode="auto">
          <a:xfrm flipH="1" flipV="1">
            <a:off x="1226753" y="1658509"/>
            <a:ext cx="843563" cy="2329758"/>
          </a:xfrm>
          <a:prstGeom prst="line">
            <a:avLst/>
          </a:prstGeom>
          <a:noFill/>
          <a:ln w="19050" cap="flat" cmpd="sng" algn="ctr">
            <a:solidFill>
              <a:schemeClr val="bg2"/>
            </a:solidFill>
            <a:prstDash val="solid"/>
            <a:round/>
            <a:headEnd type="none" w="med" len="med"/>
            <a:tailEnd type="triangle" w="med" len="med"/>
          </a:ln>
          <a:effectLst/>
        </p:spPr>
      </p:cxnSp>
      <p:sp>
        <p:nvSpPr>
          <p:cNvPr id="39" name="Rectangle 38"/>
          <p:cNvSpPr/>
          <p:nvPr/>
        </p:nvSpPr>
        <p:spPr bwMode="auto">
          <a:xfrm rot="4347586">
            <a:off x="1551074" y="2057052"/>
            <a:ext cx="1419333" cy="535531"/>
          </a:xfrm>
          <a:prstGeom prst="rect">
            <a:avLst/>
          </a:prstGeom>
          <a:no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defTabSz="914400" rtl="0" eaLnBrk="0" fontAlgn="base" latinLnBrk="0" hangingPunct="0">
              <a:lnSpc>
                <a:spcPct val="80000"/>
              </a:lnSpc>
              <a:spcBef>
                <a:spcPct val="50000"/>
              </a:spcBef>
              <a:spcAft>
                <a:spcPct val="0"/>
              </a:spcAft>
              <a:buClrTx/>
              <a:buSzTx/>
              <a:tabLst/>
            </a:pPr>
            <a:r>
              <a:rPr lang="en-US" sz="1200" dirty="0" smtClean="0">
                <a:solidFill>
                  <a:schemeClr val="bg2"/>
                </a:solidFill>
              </a:rPr>
              <a:t>Explicit </a:t>
            </a:r>
            <a:br>
              <a:rPr lang="en-US" sz="1200" dirty="0" smtClean="0">
                <a:solidFill>
                  <a:schemeClr val="bg2"/>
                </a:solidFill>
              </a:rPr>
            </a:br>
            <a:r>
              <a:rPr lang="en-US" sz="1200" dirty="0" smtClean="0">
                <a:solidFill>
                  <a:schemeClr val="bg2"/>
                </a:solidFill>
              </a:rPr>
              <a:t>vector </a:t>
            </a:r>
            <a:br>
              <a:rPr lang="en-US" sz="1200" dirty="0" smtClean="0">
                <a:solidFill>
                  <a:schemeClr val="bg2"/>
                </a:solidFill>
              </a:rPr>
            </a:br>
            <a:r>
              <a:rPr lang="en-US" sz="1200" dirty="0" smtClean="0">
                <a:solidFill>
                  <a:schemeClr val="bg2"/>
                </a:solidFill>
              </a:rPr>
              <a:t>programming</a:t>
            </a:r>
          </a:p>
        </p:txBody>
      </p:sp>
      <p:cxnSp>
        <p:nvCxnSpPr>
          <p:cNvPr id="50" name="Straight Connector 49"/>
          <p:cNvCxnSpPr/>
          <p:nvPr/>
        </p:nvCxnSpPr>
        <p:spPr bwMode="auto">
          <a:xfrm>
            <a:off x="1689469" y="2936439"/>
            <a:ext cx="757727" cy="0"/>
          </a:xfrm>
          <a:prstGeom prst="line">
            <a:avLst/>
          </a:prstGeom>
          <a:noFill/>
          <a:ln w="19050" cap="flat" cmpd="sng" algn="ctr">
            <a:solidFill>
              <a:schemeClr val="bg2">
                <a:alpha val="25000"/>
              </a:schemeClr>
            </a:solidFill>
            <a:prstDash val="solid"/>
            <a:round/>
            <a:headEnd type="none" w="med" len="med"/>
            <a:tailEnd type="none" w="med" len="med"/>
          </a:ln>
          <a:effectLst/>
        </p:spPr>
      </p:cxnSp>
      <p:cxnSp>
        <p:nvCxnSpPr>
          <p:cNvPr id="55" name="Straight Connector 54"/>
          <p:cNvCxnSpPr/>
          <p:nvPr/>
        </p:nvCxnSpPr>
        <p:spPr bwMode="auto">
          <a:xfrm>
            <a:off x="1499045" y="2410525"/>
            <a:ext cx="1136227" cy="0"/>
          </a:xfrm>
          <a:prstGeom prst="line">
            <a:avLst/>
          </a:prstGeom>
          <a:noFill/>
          <a:ln w="19050" cap="flat" cmpd="sng" algn="ctr">
            <a:solidFill>
              <a:schemeClr val="bg2">
                <a:alpha val="23000"/>
              </a:schemeClr>
            </a:solidFill>
            <a:prstDash val="solid"/>
            <a:round/>
            <a:headEnd type="none" w="med" len="med"/>
            <a:tailEnd type="none" w="med" len="med"/>
          </a:ln>
          <a:effectLst/>
        </p:spPr>
      </p:cxnSp>
      <p:sp>
        <p:nvSpPr>
          <p:cNvPr id="30" name="Isosceles Triangle 29"/>
          <p:cNvSpPr/>
          <p:nvPr/>
        </p:nvSpPr>
        <p:spPr bwMode="auto">
          <a:xfrm flipV="1">
            <a:off x="1879893" y="3462353"/>
            <a:ext cx="380848" cy="525914"/>
          </a:xfrm>
          <a:prstGeom prst="triangle">
            <a:avLst/>
          </a:prstGeom>
          <a:noFill/>
          <a:ln w="19050" cap="flat" cmpd="sng" algn="ctr">
            <a:solidFill>
              <a:schemeClr val="bg2">
                <a:alpha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45" name="Straight Connector 44"/>
          <p:cNvCxnSpPr>
            <a:stCxn id="30" idx="0"/>
          </p:cNvCxnSpPr>
          <p:nvPr/>
        </p:nvCxnSpPr>
        <p:spPr bwMode="auto">
          <a:xfrm flipV="1">
            <a:off x="2070316" y="1698085"/>
            <a:ext cx="829232" cy="2290182"/>
          </a:xfrm>
          <a:prstGeom prst="line">
            <a:avLst/>
          </a:prstGeom>
          <a:noFill/>
          <a:ln w="19050" cap="flat" cmpd="sng" algn="ctr">
            <a:solidFill>
              <a:schemeClr val="bg2"/>
            </a:solidFill>
            <a:prstDash val="solid"/>
            <a:round/>
            <a:headEnd type="none" w="med" len="med"/>
            <a:tailEnd type="triangle" w="med" len="med"/>
          </a:ln>
          <a:effectLst/>
        </p:spPr>
      </p:cxnSp>
      <p:sp>
        <p:nvSpPr>
          <p:cNvPr id="38" name="Rectangle 37"/>
          <p:cNvSpPr/>
          <p:nvPr/>
        </p:nvSpPr>
        <p:spPr bwMode="auto">
          <a:xfrm rot="4213095">
            <a:off x="944592" y="2623599"/>
            <a:ext cx="1584023" cy="240066"/>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defTabSz="914400" rtl="0" eaLnBrk="0" fontAlgn="base" latinLnBrk="0" hangingPunct="0">
              <a:lnSpc>
                <a:spcPct val="80000"/>
              </a:lnSpc>
              <a:spcBef>
                <a:spcPct val="50000"/>
              </a:spcBef>
              <a:spcAft>
                <a:spcPct val="0"/>
              </a:spcAft>
              <a:buClrTx/>
              <a:buSzTx/>
              <a:tabLst/>
            </a:pPr>
            <a:r>
              <a:rPr lang="en-US" sz="1200" dirty="0" smtClean="0">
                <a:solidFill>
                  <a:schemeClr val="bg2"/>
                </a:solidFill>
              </a:rPr>
              <a:t>Autovectorization</a:t>
            </a:r>
          </a:p>
        </p:txBody>
      </p:sp>
      <p:cxnSp>
        <p:nvCxnSpPr>
          <p:cNvPr id="94" name="Straight Connector 93"/>
          <p:cNvCxnSpPr/>
          <p:nvPr/>
        </p:nvCxnSpPr>
        <p:spPr bwMode="auto">
          <a:xfrm>
            <a:off x="1402539" y="2038098"/>
            <a:ext cx="715060" cy="715060"/>
          </a:xfrm>
          <a:prstGeom prst="line">
            <a:avLst/>
          </a:prstGeom>
          <a:noFill/>
          <a:ln w="19050" cap="flat" cmpd="sng" algn="ctr">
            <a:noFill/>
            <a:prstDash val="solid"/>
            <a:round/>
            <a:headEnd type="none" w="med" len="med"/>
            <a:tailEnd type="none" w="med" len="med"/>
          </a:ln>
          <a:effectLst/>
        </p:spPr>
      </p:cxnSp>
      <p:grpSp>
        <p:nvGrpSpPr>
          <p:cNvPr id="9" name="Group 27"/>
          <p:cNvGrpSpPr/>
          <p:nvPr/>
        </p:nvGrpSpPr>
        <p:grpSpPr>
          <a:xfrm>
            <a:off x="623637" y="1976113"/>
            <a:ext cx="448369" cy="1380928"/>
            <a:chOff x="1969963" y="2146852"/>
            <a:chExt cx="902445" cy="2532921"/>
          </a:xfrm>
        </p:grpSpPr>
        <p:sp>
          <p:nvSpPr>
            <p:cNvPr id="22" name="Down Arrow 21"/>
            <p:cNvSpPr/>
            <p:nvPr/>
          </p:nvSpPr>
          <p:spPr bwMode="auto">
            <a:xfrm flipH="1" flipV="1">
              <a:off x="1969963" y="2146852"/>
              <a:ext cx="902445" cy="2532921"/>
            </a:xfrm>
            <a:prstGeom prst="downArrow">
              <a:avLst/>
            </a:prstGeom>
            <a:no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sz="1400" dirty="0" smtClean="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sz="1400" dirty="0" smtClean="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indent="0" algn="ctr" defTabSz="914400" rtl="0" eaLnBrk="0" fontAlgn="base" latinLnBrk="0" hangingPunct="0">
                <a:lnSpc>
                  <a:spcPct val="80000"/>
                </a:lnSpc>
                <a:spcBef>
                  <a:spcPct val="50000"/>
                </a:spcBef>
                <a:spcAft>
                  <a:spcPct val="0"/>
                </a:spcAft>
                <a:buClrTx/>
                <a:buSzTx/>
                <a:buFontTx/>
                <a:buNone/>
                <a:tabLst/>
              </a:pPr>
              <a:endParaRPr lang="en-US" sz="1400" dirty="0" smtClean="0"/>
            </a:p>
            <a:p>
              <a:pPr marL="0" marR="0" indent="0" algn="ctr" defTabSz="914400" rtl="0" eaLnBrk="0" fontAlgn="base" latinLnBrk="0" hangingPunct="0">
                <a:lnSpc>
                  <a:spcPct val="80000"/>
                </a:lnSpc>
                <a:spcBef>
                  <a:spcPct val="5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p:txBody>
        </p:sp>
        <p:sp>
          <p:nvSpPr>
            <p:cNvPr id="23" name="TextBox 22"/>
            <p:cNvSpPr txBox="1"/>
            <p:nvPr/>
          </p:nvSpPr>
          <p:spPr>
            <a:xfrm>
              <a:off x="1969963" y="2615696"/>
              <a:ext cx="805313" cy="1750039"/>
            </a:xfrm>
            <a:prstGeom prst="rect">
              <a:avLst/>
            </a:prstGeom>
            <a:noFill/>
          </p:spPr>
          <p:txBody>
            <a:bodyPr vert="vert270" wrap="square" rtlCol="0">
              <a:spAutoFit/>
            </a:bodyPr>
            <a:lstStyle/>
            <a:p>
              <a:pPr algn="ctr"/>
              <a:r>
                <a:rPr lang="en-US" sz="1400" dirty="0" smtClean="0">
                  <a:solidFill>
                    <a:schemeClr val="bg2"/>
                  </a:solidFill>
                </a:rPr>
                <a:t>Time</a:t>
              </a:r>
              <a:endParaRPr lang="en-US" sz="1400" dirty="0">
                <a:solidFill>
                  <a:schemeClr val="bg2"/>
                </a:solidFill>
              </a:endParaRPr>
            </a:p>
          </p:txBody>
        </p:sp>
      </p:grpSp>
      <p:sp>
        <p:nvSpPr>
          <p:cNvPr id="71" name="Rectangle 70"/>
          <p:cNvSpPr/>
          <p:nvPr/>
        </p:nvSpPr>
        <p:spPr bwMode="auto">
          <a:xfrm>
            <a:off x="1099952" y="4878940"/>
            <a:ext cx="5604754" cy="1015663"/>
          </a:xfrm>
          <a:prstGeom prst="rect">
            <a:avLst/>
          </a:prstGeom>
          <a:solidFill>
            <a:srgbClr val="FFE279"/>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dirty="0" smtClean="0"/>
              <a:t>Trend: Vector widths and counts are both increasing. Intel provides developers with explicit methods to address these trends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1" grpId="0" animBg="1"/>
      <p:bldP spid="39" grpId="0"/>
      <p:bldP spid="38" grpId="0"/>
      <p:bldP spid="7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SIMD-enabled functions Syntax -cont</a:t>
            </a:r>
            <a:endParaRPr lang="en-US" i="1" dirty="0"/>
          </a:p>
        </p:txBody>
      </p:sp>
      <p:sp>
        <p:nvSpPr>
          <p:cNvPr id="3" name="Content Placeholder 2"/>
          <p:cNvSpPr>
            <a:spLocks noGrp="1"/>
          </p:cNvSpPr>
          <p:nvPr>
            <p:ph idx="1"/>
          </p:nvPr>
        </p:nvSpPr>
        <p:spPr>
          <a:xfrm>
            <a:off x="455613" y="977900"/>
            <a:ext cx="8237537" cy="4956464"/>
          </a:xfrm>
        </p:spPr>
        <p:txBody>
          <a:bodyPr>
            <a:noAutofit/>
          </a:bodyPr>
          <a:lstStyle/>
          <a:p>
            <a:r>
              <a:rPr lang="en-US" dirty="0" smtClean="0"/>
              <a:t>Optional modifier clauses:</a:t>
            </a:r>
            <a:endParaRPr lang="en-US" dirty="0"/>
          </a:p>
          <a:p>
            <a:pPr lvl="1"/>
            <a:r>
              <a:rPr lang="en-US" sz="1800" b="1" i="1" dirty="0" smtClean="0"/>
              <a:t>uniform</a:t>
            </a:r>
            <a:r>
              <a:rPr lang="en-US" sz="1800" i="1" dirty="0" smtClean="0"/>
              <a:t>(param1[, param2]…)</a:t>
            </a:r>
            <a:r>
              <a:rPr lang="en-US" sz="1800" dirty="0" smtClean="0"/>
              <a:t>:</a:t>
            </a:r>
            <a:br>
              <a:rPr lang="en-US" sz="1800" dirty="0" smtClean="0"/>
            </a:br>
            <a:r>
              <a:rPr lang="en-US" sz="1800" dirty="0" smtClean="0"/>
              <a:t>Shared, scalar parameters are broadcasted to all iterations</a:t>
            </a:r>
          </a:p>
          <a:p>
            <a:pPr lvl="1"/>
            <a:r>
              <a:rPr lang="en-US" sz="1800" b="1" i="1" dirty="0" smtClean="0"/>
              <a:t>linear</a:t>
            </a:r>
            <a:r>
              <a:rPr lang="en-US" sz="1800" i="1" dirty="0" smtClean="0"/>
              <a:t>(param1:step1[, param2:step2]…)</a:t>
            </a:r>
            <a:r>
              <a:rPr lang="en-US" sz="1800" dirty="0" smtClean="0"/>
              <a:t>:</a:t>
            </a:r>
            <a:br>
              <a:rPr lang="en-US" sz="1800" dirty="0" smtClean="0"/>
            </a:br>
            <a:r>
              <a:rPr lang="en-US" sz="1800" dirty="0" smtClean="0"/>
              <a:t>In serial execution parameters are incremented by steps, examples are induction variables with constant stride</a:t>
            </a:r>
          </a:p>
          <a:p>
            <a:pPr lvl="1"/>
            <a:r>
              <a:rPr lang="en-US" sz="1800" b="1" i="1" dirty="0" smtClean="0"/>
              <a:t>processor</a:t>
            </a:r>
            <a:r>
              <a:rPr lang="en-US" sz="1800" i="1" dirty="0" smtClean="0"/>
              <a:t>(</a:t>
            </a:r>
            <a:r>
              <a:rPr lang="en-US" sz="1800" i="1" dirty="0" err="1" smtClean="0"/>
              <a:t>cpuid</a:t>
            </a:r>
            <a:r>
              <a:rPr lang="en-US" sz="1800" i="1" dirty="0" smtClean="0"/>
              <a:t>)</a:t>
            </a:r>
            <a:r>
              <a:rPr lang="en-US" sz="1800" dirty="0" smtClean="0"/>
              <a:t>: specific processor target ids</a:t>
            </a:r>
            <a:endParaRPr lang="en-US" sz="1800" dirty="0"/>
          </a:p>
          <a:p>
            <a:pPr lvl="1"/>
            <a:r>
              <a:rPr lang="en-US" sz="1800" b="1" i="1" dirty="0" err="1" smtClean="0"/>
              <a:t>vectorlength</a:t>
            </a:r>
            <a:r>
              <a:rPr lang="en-US" sz="1800" i="1" dirty="0" smtClean="0"/>
              <a:t>(num)</a:t>
            </a:r>
            <a:r>
              <a:rPr lang="en-US" sz="1800" dirty="0" smtClean="0"/>
              <a:t>: the largest size for a vector that the compiler is free to assume, usually 2,4,8,16</a:t>
            </a:r>
            <a:endParaRPr lang="en-US" sz="1800" dirty="0"/>
          </a:p>
          <a:p>
            <a:endParaRPr lang="en-US" dirty="0" smtClean="0"/>
          </a:p>
          <a:p>
            <a:endParaRPr lang="en-US" dirty="0"/>
          </a:p>
          <a:p>
            <a:endParaRPr lang="en-US"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349519248"/>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127578"/>
            <a:ext cx="7575405" cy="630958"/>
          </a:xfrm>
        </p:spPr>
        <p:txBody>
          <a:bodyPr/>
          <a:lstStyle/>
          <a:p>
            <a:r>
              <a:rPr lang="en-US" sz="2400" dirty="0" smtClean="0"/>
              <a:t>SIMD-enabled functions: Linear/ Uniform</a:t>
            </a:r>
            <a:endParaRPr lang="en-US" sz="2400" i="1"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51</a:t>
            </a:fld>
            <a:endParaRPr lang="en-US"/>
          </a:p>
        </p:txBody>
      </p:sp>
      <p:sp>
        <p:nvSpPr>
          <p:cNvPr id="34" name="Content Placeholder 2"/>
          <p:cNvSpPr txBox="1">
            <a:spLocks/>
          </p:cNvSpPr>
          <p:nvPr/>
        </p:nvSpPr>
        <p:spPr bwMode="auto">
          <a:xfrm>
            <a:off x="455613" y="968058"/>
            <a:ext cx="8237537" cy="476726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225425" indent="-225425" algn="l" rtl="0" eaLnBrk="1" fontAlgn="base" hangingPunct="1">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1" fontAlgn="base" hangingPunct="1">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1" fontAlgn="base" hangingPunct="1">
              <a:spcBef>
                <a:spcPct val="20000"/>
              </a:spcBef>
              <a:spcAft>
                <a:spcPct val="0"/>
              </a:spcAft>
              <a:buFont typeface="Courier New" pitchFamily="49" charset="0"/>
              <a:buChar char="o"/>
              <a:defRPr>
                <a:solidFill>
                  <a:schemeClr val="tx1"/>
                </a:solidFill>
                <a:latin typeface="+mn-lt"/>
                <a:ea typeface="MS PGothic" pitchFamily="34" charset="-128"/>
              </a:defRPr>
            </a:lvl3pPr>
            <a:lvl4pPr marL="1265238" indent="-236538" algn="l" rtl="0" eaLnBrk="1" fontAlgn="base" hangingPunct="1">
              <a:spcBef>
                <a:spcPct val="20000"/>
              </a:spcBef>
              <a:spcAft>
                <a:spcPct val="0"/>
              </a:spcAft>
              <a:buFont typeface="Wingdings" pitchFamily="2" charset="2"/>
              <a:buChar char="§"/>
              <a:defRPr sz="1600">
                <a:solidFill>
                  <a:schemeClr val="tx1"/>
                </a:solidFill>
                <a:latin typeface="+mn-lt"/>
                <a:ea typeface="MS PGothic" pitchFamily="34" charset="-128"/>
              </a:defRPr>
            </a:lvl4pPr>
            <a:lvl5pPr marL="1660525" indent="-234950" algn="l" rtl="0" eaLnBrk="1" fontAlgn="base" hangingPunct="1">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a:lstStyle>
          <a:p>
            <a:r>
              <a:rPr lang="en-US" sz="2000" dirty="0" smtClean="0"/>
              <a:t>Why </a:t>
            </a:r>
            <a:r>
              <a:rPr lang="en-US" sz="2000" dirty="0"/>
              <a:t>do we need them</a:t>
            </a:r>
            <a:r>
              <a:rPr lang="en-US" sz="2000" dirty="0" smtClean="0"/>
              <a:t>?</a:t>
            </a:r>
          </a:p>
          <a:p>
            <a:r>
              <a:rPr lang="en-US" sz="2000" dirty="0" smtClean="0"/>
              <a:t>Because unless uniform or linear are specified each parameter to the function will be treated as a vector</a:t>
            </a:r>
          </a:p>
          <a:p>
            <a:endParaRPr lang="en-US" sz="2000" dirty="0" smtClean="0"/>
          </a:p>
          <a:p>
            <a:pPr marL="682625" lvl="1" indent="-342900"/>
            <a:endParaRPr lang="en-US" sz="1600" dirty="0" smtClean="0"/>
          </a:p>
        </p:txBody>
      </p:sp>
      <p:sp>
        <p:nvSpPr>
          <p:cNvPr id="7" name="Rectangle 3"/>
          <p:cNvSpPr txBox="1">
            <a:spLocks noChangeArrowheads="1"/>
          </p:cNvSpPr>
          <p:nvPr/>
        </p:nvSpPr>
        <p:spPr bwMode="auto">
          <a:xfrm>
            <a:off x="549275" y="2295156"/>
            <a:ext cx="7956550" cy="1378688"/>
          </a:xfrm>
          <a:prstGeom prst="rect">
            <a:avLst/>
          </a:prstGeom>
          <a:solidFill>
            <a:srgbClr val="CCFFCC"/>
          </a:solidFill>
          <a:ln>
            <a:solidFill>
              <a:schemeClr val="bg2"/>
            </a:solidFill>
          </a:ln>
          <a:effectLst>
            <a:outerShdw blurRad="50800" dist="38100" dir="2700000" algn="tl" rotWithShape="0">
              <a:prstClr val="black">
                <a:alpha val="40000"/>
              </a:prstClr>
            </a:outerShdw>
          </a:effectLst>
          <a:extLst/>
        </p:spPr>
        <p:txBody>
          <a:bodyPr lIns="91400" tIns="45702" rIns="91400" bIns="45702"/>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eaLnBrk="0" fontAlgn="base" hangingPunct="0">
              <a:spcBef>
                <a:spcPct val="0"/>
              </a:spcBef>
              <a:spcAft>
                <a:spcPct val="0"/>
              </a:spcAft>
              <a:defRPr sz="2000">
                <a:solidFill>
                  <a:schemeClr val="tx1"/>
                </a:solidFill>
                <a:latin typeface="Verdana" pitchFamily="34" charset="0"/>
                <a:cs typeface="Arial" charset="0"/>
              </a:defRPr>
            </a:lvl6pPr>
            <a:lvl7pPr marL="2971800" indent="-228600" eaLnBrk="0" fontAlgn="base" hangingPunct="0">
              <a:spcBef>
                <a:spcPct val="0"/>
              </a:spcBef>
              <a:spcAft>
                <a:spcPct val="0"/>
              </a:spcAft>
              <a:defRPr sz="2000">
                <a:solidFill>
                  <a:schemeClr val="tx1"/>
                </a:solidFill>
                <a:latin typeface="Verdana" pitchFamily="34" charset="0"/>
                <a:cs typeface="Arial" charset="0"/>
              </a:defRPr>
            </a:lvl7pPr>
            <a:lvl8pPr marL="3429000" indent="-228600" eaLnBrk="0" fontAlgn="base" hangingPunct="0">
              <a:spcBef>
                <a:spcPct val="0"/>
              </a:spcBef>
              <a:spcAft>
                <a:spcPct val="0"/>
              </a:spcAft>
              <a:defRPr sz="2000">
                <a:solidFill>
                  <a:schemeClr val="tx1"/>
                </a:solidFill>
                <a:latin typeface="Verdana" pitchFamily="34" charset="0"/>
                <a:cs typeface="Arial" charset="0"/>
              </a:defRPr>
            </a:lvl8pPr>
            <a:lvl9pPr marL="3886200" indent="-228600"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sz="1800" i="1" dirty="0" smtClean="0"/>
              <a:t>__</a:t>
            </a:r>
            <a:r>
              <a:rPr lang="en-US" sz="1800" i="1" dirty="0" err="1" smtClean="0"/>
              <a:t>declspec</a:t>
            </a:r>
            <a:r>
              <a:rPr lang="en-US" sz="1800" i="1" dirty="0" smtClean="0"/>
              <a:t>(vector(uniform(a), linear(i:1))) void </a:t>
            </a:r>
            <a:r>
              <a:rPr lang="en-US" sz="1800" i="1" dirty="0" err="1" smtClean="0"/>
              <a:t>foo</a:t>
            </a:r>
            <a:r>
              <a:rPr lang="en-US" sz="1800" i="1" dirty="0" smtClean="0"/>
              <a:t>(float *a, </a:t>
            </a:r>
            <a:r>
              <a:rPr lang="en-US" sz="1800" i="1" dirty="0" err="1" smtClean="0"/>
              <a:t>int</a:t>
            </a:r>
            <a:r>
              <a:rPr lang="en-US" sz="1800" i="1" dirty="0" smtClean="0"/>
              <a:t> </a:t>
            </a:r>
            <a:r>
              <a:rPr lang="en-US" sz="1800" i="1" dirty="0" err="1" smtClean="0"/>
              <a:t>i</a:t>
            </a:r>
            <a:r>
              <a:rPr lang="en-US" sz="1800" i="1" dirty="0" smtClean="0"/>
              <a:t>)</a:t>
            </a:r>
            <a:r>
              <a:rPr lang="en-US" sz="1800" dirty="0" smtClean="0"/>
              <a:t>:</a:t>
            </a:r>
          </a:p>
          <a:p>
            <a:pPr lvl="1" algn="l"/>
            <a:r>
              <a:rPr lang="en-US" sz="1600" i="1" dirty="0" smtClean="0"/>
              <a:t>a</a:t>
            </a:r>
            <a:r>
              <a:rPr lang="en-US" sz="1600" dirty="0" smtClean="0"/>
              <a:t> is a pointer</a:t>
            </a:r>
          </a:p>
          <a:p>
            <a:pPr lvl="1" algn="l"/>
            <a:r>
              <a:rPr lang="en-US" sz="1600" i="1" dirty="0" err="1" smtClean="0"/>
              <a:t>i</a:t>
            </a:r>
            <a:r>
              <a:rPr lang="en-US" sz="1600" dirty="0" smtClean="0"/>
              <a:t> is a sequence of integers </a:t>
            </a:r>
            <a:r>
              <a:rPr lang="en-US" sz="1600" i="1" dirty="0" smtClean="0"/>
              <a:t>[</a:t>
            </a:r>
            <a:r>
              <a:rPr lang="en-US" sz="1600" i="1" dirty="0" err="1" smtClean="0"/>
              <a:t>i</a:t>
            </a:r>
            <a:r>
              <a:rPr lang="en-US" sz="1600" i="1" dirty="0" smtClean="0"/>
              <a:t>, i+1, i+2, …]</a:t>
            </a:r>
          </a:p>
          <a:p>
            <a:pPr lvl="1" algn="l"/>
            <a:r>
              <a:rPr lang="en-US" sz="1600" i="1" dirty="0" smtClean="0"/>
              <a:t>a[</a:t>
            </a:r>
            <a:r>
              <a:rPr lang="en-US" sz="1600" i="1" dirty="0" err="1" smtClean="0"/>
              <a:t>i</a:t>
            </a:r>
            <a:r>
              <a:rPr lang="en-US" sz="1600" i="1" dirty="0" smtClean="0"/>
              <a:t>]</a:t>
            </a:r>
            <a:r>
              <a:rPr lang="en-US" sz="1600" dirty="0" smtClean="0"/>
              <a:t> is a unit-stride load/store (</a:t>
            </a:r>
            <a:r>
              <a:rPr lang="en-US" sz="1600" b="1" dirty="0" smtClean="0">
                <a:latin typeface="Courier New" pitchFamily="49" charset="0"/>
                <a:cs typeface="Courier New" pitchFamily="49" charset="0"/>
              </a:rPr>
              <a:t>[v]</a:t>
            </a:r>
            <a:r>
              <a:rPr lang="en-US" sz="1600" b="1" dirty="0" err="1" smtClean="0">
                <a:latin typeface="Courier New" pitchFamily="49" charset="0"/>
                <a:cs typeface="Courier New" pitchFamily="49" charset="0"/>
              </a:rPr>
              <a:t>movups</a:t>
            </a:r>
            <a:r>
              <a:rPr lang="en-US" sz="1600" dirty="0" smtClean="0"/>
              <a:t>)</a:t>
            </a:r>
            <a:endParaRPr lang="en-US" sz="1600" dirty="0"/>
          </a:p>
        </p:txBody>
      </p:sp>
      <p:sp>
        <p:nvSpPr>
          <p:cNvPr id="8" name="Rectangle 3"/>
          <p:cNvSpPr txBox="1">
            <a:spLocks noChangeArrowheads="1"/>
          </p:cNvSpPr>
          <p:nvPr/>
        </p:nvSpPr>
        <p:spPr bwMode="auto">
          <a:xfrm>
            <a:off x="549275" y="3899432"/>
            <a:ext cx="7956550" cy="1378688"/>
          </a:xfrm>
          <a:prstGeom prst="rect">
            <a:avLst/>
          </a:prstGeom>
          <a:solidFill>
            <a:srgbClr val="FFFF99"/>
          </a:solidFill>
          <a:ln>
            <a:solidFill>
              <a:schemeClr val="bg2"/>
            </a:solidFill>
          </a:ln>
          <a:effectLst>
            <a:outerShdw blurRad="50800" dist="38100" dir="2700000" algn="tl" rotWithShape="0">
              <a:prstClr val="black">
                <a:alpha val="40000"/>
              </a:prstClr>
            </a:outerShdw>
          </a:effectLst>
          <a:extLst/>
        </p:spPr>
        <p:txBody>
          <a:bodyPr lIns="91400" tIns="45702" rIns="91400" bIns="45702"/>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eaLnBrk="0" fontAlgn="base" hangingPunct="0">
              <a:spcBef>
                <a:spcPct val="0"/>
              </a:spcBef>
              <a:spcAft>
                <a:spcPct val="0"/>
              </a:spcAft>
              <a:defRPr sz="2000">
                <a:solidFill>
                  <a:schemeClr val="tx1"/>
                </a:solidFill>
                <a:latin typeface="Verdana" pitchFamily="34" charset="0"/>
                <a:cs typeface="Arial" charset="0"/>
              </a:defRPr>
            </a:lvl6pPr>
            <a:lvl7pPr marL="2971800" indent="-228600" eaLnBrk="0" fontAlgn="base" hangingPunct="0">
              <a:spcBef>
                <a:spcPct val="0"/>
              </a:spcBef>
              <a:spcAft>
                <a:spcPct val="0"/>
              </a:spcAft>
              <a:defRPr sz="2000">
                <a:solidFill>
                  <a:schemeClr val="tx1"/>
                </a:solidFill>
                <a:latin typeface="Verdana" pitchFamily="34" charset="0"/>
                <a:cs typeface="Arial" charset="0"/>
              </a:defRPr>
            </a:lvl7pPr>
            <a:lvl8pPr marL="3429000" indent="-228600" eaLnBrk="0" fontAlgn="base" hangingPunct="0">
              <a:spcBef>
                <a:spcPct val="0"/>
              </a:spcBef>
              <a:spcAft>
                <a:spcPct val="0"/>
              </a:spcAft>
              <a:defRPr sz="2000">
                <a:solidFill>
                  <a:schemeClr val="tx1"/>
                </a:solidFill>
                <a:latin typeface="Verdana" pitchFamily="34" charset="0"/>
                <a:cs typeface="Arial" charset="0"/>
              </a:defRPr>
            </a:lvl8pPr>
            <a:lvl9pPr marL="3886200" indent="-228600"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sz="1800" i="1" dirty="0" smtClean="0"/>
              <a:t>__</a:t>
            </a:r>
            <a:r>
              <a:rPr lang="en-US" sz="1800" i="1" dirty="0" err="1" smtClean="0"/>
              <a:t>declspec</a:t>
            </a:r>
            <a:r>
              <a:rPr lang="en-US" sz="1800" i="1" dirty="0" smtClean="0"/>
              <a:t>(vector) void </a:t>
            </a:r>
            <a:r>
              <a:rPr lang="en-US" sz="1800" i="1" dirty="0" err="1" smtClean="0"/>
              <a:t>foo</a:t>
            </a:r>
            <a:r>
              <a:rPr lang="en-US" sz="1800" i="1" dirty="0" smtClean="0"/>
              <a:t>(float *a, </a:t>
            </a:r>
            <a:r>
              <a:rPr lang="en-US" sz="1800" i="1" dirty="0" err="1" smtClean="0"/>
              <a:t>int</a:t>
            </a:r>
            <a:r>
              <a:rPr lang="en-US" sz="1800" i="1" dirty="0" smtClean="0"/>
              <a:t> </a:t>
            </a:r>
            <a:r>
              <a:rPr lang="en-US" sz="1800" i="1" dirty="0" err="1" smtClean="0"/>
              <a:t>i</a:t>
            </a:r>
            <a:r>
              <a:rPr lang="en-US" sz="1800" i="1" dirty="0" smtClean="0"/>
              <a:t>)</a:t>
            </a:r>
            <a:r>
              <a:rPr lang="en-US" sz="1800" dirty="0" smtClean="0"/>
              <a:t>:</a:t>
            </a:r>
          </a:p>
          <a:p>
            <a:pPr marL="682625" lvl="1" indent="-342900" algn="l"/>
            <a:r>
              <a:rPr lang="en-US" sz="1600" i="1" dirty="0" smtClean="0"/>
              <a:t>a</a:t>
            </a:r>
            <a:r>
              <a:rPr lang="en-US" sz="1600" dirty="0" smtClean="0"/>
              <a:t> is a vector of pointers</a:t>
            </a:r>
          </a:p>
          <a:p>
            <a:pPr marL="682625" lvl="1" indent="-342900" algn="l"/>
            <a:r>
              <a:rPr lang="en-US" sz="1600" i="1" dirty="0" err="1" smtClean="0"/>
              <a:t>i</a:t>
            </a:r>
            <a:r>
              <a:rPr lang="en-US" sz="1600" dirty="0" smtClean="0"/>
              <a:t> is a vector of integers</a:t>
            </a:r>
          </a:p>
          <a:p>
            <a:pPr marL="682625" lvl="1" indent="-342900" algn="l"/>
            <a:r>
              <a:rPr lang="en-US" sz="1600" i="1" dirty="0" smtClean="0"/>
              <a:t>a[</a:t>
            </a:r>
            <a:r>
              <a:rPr lang="en-US" sz="1600" i="1" dirty="0" err="1" smtClean="0"/>
              <a:t>i</a:t>
            </a:r>
            <a:r>
              <a:rPr lang="en-US" sz="1600" i="1" dirty="0" smtClean="0"/>
              <a:t>]</a:t>
            </a:r>
            <a:r>
              <a:rPr lang="en-US" sz="1600" dirty="0" smtClean="0"/>
              <a:t> becomes gather/scatter.</a:t>
            </a:r>
          </a:p>
        </p:txBody>
      </p:sp>
      <p:sp>
        <p:nvSpPr>
          <p:cNvPr id="9" name="Rounded Rectangle 8"/>
          <p:cNvSpPr/>
          <p:nvPr/>
        </p:nvSpPr>
        <p:spPr bwMode="auto">
          <a:xfrm>
            <a:off x="476394" y="3899432"/>
            <a:ext cx="7997825" cy="1362075"/>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742950" lvl="1" indent="-285750" algn="l">
              <a:buNone/>
            </a:pPr>
            <a:r>
              <a:rPr lang="en-US" altLang="zh-CN" sz="1800" b="1" i="1" dirty="0" smtClean="0">
                <a:solidFill>
                  <a:srgbClr val="0860A8"/>
                </a:solidFill>
                <a:ea typeface="ＭＳ Ｐゴシック" pitchFamily="34" charset="-128"/>
              </a:rPr>
              <a:t>Read article on software.intel.com:</a:t>
            </a:r>
          </a:p>
          <a:p>
            <a:pPr marL="742950" lvl="1" indent="-285750" algn="l">
              <a:buNone/>
            </a:pPr>
            <a:r>
              <a:rPr lang="en-US" sz="1400" b="1" dirty="0" smtClean="0">
                <a:solidFill>
                  <a:srgbClr val="0860A8"/>
                </a:solidFill>
              </a:rPr>
              <a:t>“Usage of linear and uniform clause in Elemental function (SIMD-enabled function)”</a:t>
            </a:r>
          </a:p>
          <a:p>
            <a:pPr marL="742950" lvl="1" indent="-285750" algn="l">
              <a:buNone/>
            </a:pPr>
            <a:r>
              <a:rPr lang="en-US" sz="1400" u="sng" dirty="0" smtClean="0">
                <a:hlinkClick r:id="rId3"/>
              </a:rPr>
              <a:t>http://software.intel.com/en-us/articles/usage-of-linear-and-uniform-clause-in-elemental-function-simd-enabled-function-clause</a:t>
            </a:r>
            <a:endParaRPr lang="en-US" altLang="zh-CN" sz="1400" i="1" dirty="0" smtClean="0">
              <a:solidFill>
                <a:srgbClr val="0860A8"/>
              </a:solidFill>
              <a:ea typeface="ＭＳ Ｐゴシック" pitchFamily="34" charset="-128"/>
            </a:endParaRPr>
          </a:p>
        </p:txBody>
      </p:sp>
    </p:spTree>
    <p:extLst>
      <p:ext uri="{BB962C8B-B14F-4D97-AF65-F5344CB8AC3E}">
        <p14:creationId xmlns:p14="http://schemas.microsoft.com/office/powerpoint/2010/main" val="1415418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SIMD-enabled functions: Invocation</a:t>
            </a:r>
            <a:endParaRPr lang="en-US" i="1"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52</a:t>
            </a:fld>
            <a:endParaRPr lang="en-US"/>
          </a:p>
        </p:txBody>
      </p:sp>
      <p:sp>
        <p:nvSpPr>
          <p:cNvPr id="34" name="Content Placeholder 2"/>
          <p:cNvSpPr txBox="1">
            <a:spLocks/>
          </p:cNvSpPr>
          <p:nvPr/>
        </p:nvSpPr>
        <p:spPr bwMode="auto">
          <a:xfrm>
            <a:off x="455613" y="1201738"/>
            <a:ext cx="8237537" cy="476726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225425" indent="-225425" algn="l" rtl="0" eaLnBrk="1" fontAlgn="base" hangingPunct="1">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1" fontAlgn="base" hangingPunct="1">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1" fontAlgn="base" hangingPunct="1">
              <a:spcBef>
                <a:spcPct val="20000"/>
              </a:spcBef>
              <a:spcAft>
                <a:spcPct val="0"/>
              </a:spcAft>
              <a:buFont typeface="Courier New" pitchFamily="49" charset="0"/>
              <a:buChar char="o"/>
              <a:defRPr>
                <a:solidFill>
                  <a:schemeClr val="tx1"/>
                </a:solidFill>
                <a:latin typeface="+mn-lt"/>
                <a:ea typeface="MS PGothic" pitchFamily="34" charset="-128"/>
              </a:defRPr>
            </a:lvl3pPr>
            <a:lvl4pPr marL="1265238" indent="-236538" algn="l" rtl="0" eaLnBrk="1" fontAlgn="base" hangingPunct="1">
              <a:spcBef>
                <a:spcPct val="20000"/>
              </a:spcBef>
              <a:spcAft>
                <a:spcPct val="0"/>
              </a:spcAft>
              <a:buFont typeface="Wingdings" pitchFamily="2" charset="2"/>
              <a:buChar char="§"/>
              <a:defRPr sz="1600">
                <a:solidFill>
                  <a:schemeClr val="tx1"/>
                </a:solidFill>
                <a:latin typeface="+mn-lt"/>
                <a:ea typeface="MS PGothic" pitchFamily="34" charset="-128"/>
              </a:defRPr>
            </a:lvl4pPr>
            <a:lvl5pPr marL="1660525" indent="-234950" algn="l" rtl="0" eaLnBrk="1" fontAlgn="base" hangingPunct="1">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a:lstStyle>
          <a:p>
            <a:pPr marL="0" indent="0">
              <a:buNone/>
            </a:pPr>
            <a:r>
              <a:rPr lang="en-US" sz="1800" dirty="0" smtClean="0"/>
              <a:t> </a:t>
            </a:r>
            <a:endParaRPr lang="en-US" sz="1800" dirty="0"/>
          </a:p>
        </p:txBody>
      </p:sp>
      <p:graphicFrame>
        <p:nvGraphicFramePr>
          <p:cNvPr id="7" name="Table 6"/>
          <p:cNvGraphicFramePr>
            <a:graphicFrameLocks noGrp="1"/>
          </p:cNvGraphicFramePr>
          <p:nvPr>
            <p:extLst>
              <p:ext uri="{D42A27DB-BD31-4B8C-83A1-F6EECF244321}">
                <p14:modId xmlns:p14="http://schemas.microsoft.com/office/powerpoint/2010/main" val="3657546922"/>
              </p:ext>
            </p:extLst>
          </p:nvPr>
        </p:nvGraphicFramePr>
        <p:xfrm>
          <a:off x="596106" y="2097723"/>
          <a:ext cx="7956550" cy="349941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784323"/>
                <a:gridCol w="3656863"/>
                <a:gridCol w="2515364"/>
              </a:tblGrid>
              <a:tr h="547566">
                <a:tc>
                  <a:txBody>
                    <a:bodyPr/>
                    <a:lstStyle/>
                    <a:p>
                      <a:r>
                        <a:rPr lang="en-US" b="1" dirty="0" smtClean="0">
                          <a:solidFill>
                            <a:schemeClr val="tx1"/>
                          </a:solidFill>
                          <a:latin typeface="+mn-lt"/>
                        </a:rPr>
                        <a:t>Construct</a:t>
                      </a:r>
                      <a:endParaRPr lang="en-US" b="1"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E279"/>
                    </a:solidFill>
                  </a:tcPr>
                </a:tc>
                <a:tc>
                  <a:txBody>
                    <a:bodyPr/>
                    <a:lstStyle/>
                    <a:p>
                      <a:r>
                        <a:rPr lang="en-US" b="1" dirty="0" smtClean="0">
                          <a:solidFill>
                            <a:schemeClr val="tx1"/>
                          </a:solidFill>
                          <a:latin typeface="+mn-lt"/>
                        </a:rPr>
                        <a:t>Example</a:t>
                      </a:r>
                      <a:endParaRPr lang="en-US" b="1"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E279"/>
                    </a:solidFill>
                  </a:tcPr>
                </a:tc>
                <a:tc>
                  <a:txBody>
                    <a:bodyPr/>
                    <a:lstStyle/>
                    <a:p>
                      <a:r>
                        <a:rPr lang="en-US" b="1" dirty="0" smtClean="0">
                          <a:solidFill>
                            <a:schemeClr val="tx1"/>
                          </a:solidFill>
                          <a:latin typeface="+mn-lt"/>
                        </a:rPr>
                        <a:t>Semantics</a:t>
                      </a:r>
                      <a:endParaRPr lang="en-US" b="1"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E279"/>
                    </a:solidFill>
                  </a:tcPr>
                </a:tc>
              </a:tr>
              <a:tr h="848730">
                <a:tc>
                  <a:txBody>
                    <a:bodyPr/>
                    <a:lstStyle/>
                    <a:p>
                      <a:r>
                        <a:rPr lang="en-US" sz="1600" dirty="0" smtClean="0">
                          <a:solidFill>
                            <a:schemeClr val="tx1"/>
                          </a:solidFill>
                          <a:latin typeface="+mn-lt"/>
                        </a:rPr>
                        <a:t>Standard for loop</a:t>
                      </a:r>
                      <a:endParaRPr lang="en-US" sz="1600"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US" b="1" dirty="0" smtClean="0">
                          <a:solidFill>
                            <a:schemeClr val="tx1"/>
                          </a:solidFill>
                          <a:latin typeface="Courier New" pitchFamily="49" charset="0"/>
                          <a:cs typeface="Courier New" pitchFamily="49" charset="0"/>
                        </a:rPr>
                        <a:t>for (j</a:t>
                      </a:r>
                      <a:r>
                        <a:rPr lang="en-US" b="1" baseline="0" dirty="0" smtClean="0">
                          <a:solidFill>
                            <a:schemeClr val="tx1"/>
                          </a:solidFill>
                          <a:latin typeface="Courier New" pitchFamily="49" charset="0"/>
                          <a:cs typeface="Courier New" pitchFamily="49" charset="0"/>
                        </a:rPr>
                        <a:t> = 0; j &lt; N; j++) {</a:t>
                      </a:r>
                    </a:p>
                    <a:p>
                      <a:r>
                        <a:rPr lang="en-US" b="1" baseline="0" dirty="0" smtClean="0">
                          <a:solidFill>
                            <a:schemeClr val="tx1"/>
                          </a:solidFill>
                          <a:latin typeface="Courier New" pitchFamily="49" charset="0"/>
                          <a:cs typeface="Courier New" pitchFamily="49" charset="0"/>
                        </a:rPr>
                        <a:t>  a[j] = </a:t>
                      </a:r>
                      <a:r>
                        <a:rPr lang="en-US" b="1" baseline="0" dirty="0" err="1" smtClean="0">
                          <a:solidFill>
                            <a:schemeClr val="tx1"/>
                          </a:solidFill>
                          <a:latin typeface="Courier New" pitchFamily="49" charset="0"/>
                          <a:cs typeface="Courier New" pitchFamily="49" charset="0"/>
                        </a:rPr>
                        <a:t>my_simdf</a:t>
                      </a:r>
                      <a:r>
                        <a:rPr lang="en-US" b="1" baseline="0" dirty="0" smtClean="0">
                          <a:solidFill>
                            <a:schemeClr val="tx1"/>
                          </a:solidFill>
                          <a:latin typeface="Courier New" pitchFamily="49" charset="0"/>
                          <a:cs typeface="Courier New" pitchFamily="49" charset="0"/>
                        </a:rPr>
                        <a:t>(b[j]);</a:t>
                      </a:r>
                    </a:p>
                    <a:p>
                      <a:r>
                        <a:rPr lang="en-US" b="1" baseline="0" dirty="0" smtClean="0">
                          <a:solidFill>
                            <a:schemeClr val="tx1"/>
                          </a:solidFill>
                          <a:latin typeface="Courier New" pitchFamily="49" charset="0"/>
                          <a:cs typeface="Courier New" pitchFamily="49" charset="0"/>
                        </a:rPr>
                        <a:t>}</a:t>
                      </a:r>
                      <a:endParaRPr lang="en-US" b="1" dirty="0">
                        <a:solidFill>
                          <a:schemeClr val="tx1"/>
                        </a:solidFill>
                        <a:latin typeface="Courier New" pitchFamily="49" charset="0"/>
                        <a:cs typeface="Courier New" pitchFamily="49" charset="0"/>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US" sz="1600" dirty="0" smtClean="0">
                          <a:solidFill>
                            <a:schemeClr val="tx1"/>
                          </a:solidFill>
                          <a:latin typeface="+mn-lt"/>
                        </a:rPr>
                        <a:t>Single thread, potentially  auto-</a:t>
                      </a:r>
                      <a:r>
                        <a:rPr lang="en-US" sz="1600" dirty="0" err="1" smtClean="0">
                          <a:solidFill>
                            <a:schemeClr val="tx1"/>
                          </a:solidFill>
                          <a:latin typeface="+mn-lt"/>
                        </a:rPr>
                        <a:t>vectorizable</a:t>
                      </a:r>
                      <a:endParaRPr lang="en-US" sz="1600"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r h="848730">
                <a:tc>
                  <a:txBody>
                    <a:bodyPr/>
                    <a:lstStyle/>
                    <a:p>
                      <a:r>
                        <a:rPr lang="en-US" sz="1600" dirty="0" smtClean="0">
                          <a:solidFill>
                            <a:schemeClr val="tx1"/>
                          </a:solidFill>
                          <a:latin typeface="+mn-lt"/>
                        </a:rPr>
                        <a:t>#pragma </a:t>
                      </a:r>
                      <a:r>
                        <a:rPr lang="en-US" sz="1600" dirty="0" err="1" smtClean="0">
                          <a:solidFill>
                            <a:schemeClr val="tx1"/>
                          </a:solidFill>
                          <a:latin typeface="+mn-lt"/>
                        </a:rPr>
                        <a:t>simd</a:t>
                      </a:r>
                      <a:endParaRPr lang="en-US" sz="1600"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US" b="1" dirty="0" smtClean="0">
                          <a:solidFill>
                            <a:schemeClr val="tx1"/>
                          </a:solidFill>
                          <a:latin typeface="Courier New" pitchFamily="49" charset="0"/>
                          <a:cs typeface="Courier New" pitchFamily="49" charset="0"/>
                        </a:rPr>
                        <a:t>#pragma </a:t>
                      </a:r>
                      <a:r>
                        <a:rPr lang="en-US" b="1" dirty="0" err="1" smtClean="0">
                          <a:solidFill>
                            <a:schemeClr val="tx1"/>
                          </a:solidFill>
                          <a:latin typeface="Courier New" pitchFamily="49" charset="0"/>
                          <a:cs typeface="Courier New" pitchFamily="49" charset="0"/>
                        </a:rPr>
                        <a:t>simd</a:t>
                      </a:r>
                      <a:endParaRPr lang="en-US" b="1" dirty="0" smtClean="0">
                        <a:solidFill>
                          <a:schemeClr val="tx1"/>
                        </a:solidFill>
                        <a:latin typeface="Courier New" pitchFamily="49" charset="0"/>
                        <a:cs typeface="Courier New" pitchFamily="49" charset="0"/>
                      </a:endParaRPr>
                    </a:p>
                    <a:p>
                      <a:r>
                        <a:rPr lang="en-US" b="1" dirty="0" smtClean="0">
                          <a:solidFill>
                            <a:schemeClr val="tx1"/>
                          </a:solidFill>
                          <a:latin typeface="Courier New" pitchFamily="49" charset="0"/>
                          <a:cs typeface="Courier New" pitchFamily="49" charset="0"/>
                        </a:rPr>
                        <a:t>for (j</a:t>
                      </a:r>
                      <a:r>
                        <a:rPr lang="en-US" b="1" baseline="0" dirty="0" smtClean="0">
                          <a:solidFill>
                            <a:schemeClr val="tx1"/>
                          </a:solidFill>
                          <a:latin typeface="Courier New" pitchFamily="49" charset="0"/>
                          <a:cs typeface="Courier New" pitchFamily="49" charset="0"/>
                        </a:rPr>
                        <a:t> = 0; j &lt; N; j++) {</a:t>
                      </a:r>
                    </a:p>
                    <a:p>
                      <a:r>
                        <a:rPr lang="en-US" b="1" baseline="0" dirty="0" smtClean="0">
                          <a:solidFill>
                            <a:schemeClr val="tx1"/>
                          </a:solidFill>
                          <a:latin typeface="Courier New" pitchFamily="49" charset="0"/>
                          <a:cs typeface="Courier New" pitchFamily="49" charset="0"/>
                        </a:rPr>
                        <a:t>  a[j] = </a:t>
                      </a:r>
                      <a:r>
                        <a:rPr lang="en-US" b="1" baseline="0" dirty="0" err="1" smtClean="0">
                          <a:solidFill>
                            <a:schemeClr val="tx1"/>
                          </a:solidFill>
                          <a:latin typeface="Courier New" pitchFamily="49" charset="0"/>
                          <a:cs typeface="Courier New" pitchFamily="49" charset="0"/>
                        </a:rPr>
                        <a:t>my_simdf</a:t>
                      </a:r>
                      <a:r>
                        <a:rPr lang="en-US" b="1" baseline="0" dirty="0" smtClean="0">
                          <a:solidFill>
                            <a:schemeClr val="tx1"/>
                          </a:solidFill>
                          <a:latin typeface="Courier New" pitchFamily="49" charset="0"/>
                          <a:cs typeface="Courier New" pitchFamily="49" charset="0"/>
                        </a:rPr>
                        <a:t>(b[j]);</a:t>
                      </a:r>
                    </a:p>
                    <a:p>
                      <a:r>
                        <a:rPr lang="en-US" b="1" baseline="0" dirty="0" smtClean="0">
                          <a:solidFill>
                            <a:schemeClr val="tx1"/>
                          </a:solidFill>
                          <a:latin typeface="Courier New" pitchFamily="49" charset="0"/>
                          <a:cs typeface="Courier New" pitchFamily="49" charset="0"/>
                        </a:rPr>
                        <a:t>}</a:t>
                      </a:r>
                      <a:endParaRPr lang="en-US" b="1" dirty="0" smtClean="0">
                        <a:solidFill>
                          <a:schemeClr val="tx1"/>
                        </a:solidFill>
                        <a:latin typeface="Courier New" pitchFamily="49" charset="0"/>
                        <a:cs typeface="Courier New" pitchFamily="49" charset="0"/>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US" sz="1600" dirty="0" smtClean="0">
                          <a:solidFill>
                            <a:schemeClr val="tx1"/>
                          </a:solidFill>
                          <a:latin typeface="+mn-lt"/>
                        </a:rPr>
                        <a:t>Single thread,</a:t>
                      </a:r>
                      <a:r>
                        <a:rPr lang="en-US" sz="1600" baseline="0" dirty="0" smtClean="0">
                          <a:solidFill>
                            <a:schemeClr val="tx1"/>
                          </a:solidFill>
                          <a:latin typeface="+mn-lt"/>
                        </a:rPr>
                        <a:t> </a:t>
                      </a:r>
                      <a:r>
                        <a:rPr lang="en-US" sz="1600" dirty="0" smtClean="0">
                          <a:solidFill>
                            <a:schemeClr val="tx1"/>
                          </a:solidFill>
                          <a:latin typeface="+mn-lt"/>
                        </a:rPr>
                        <a:t>vectorized;</a:t>
                      </a:r>
                      <a:r>
                        <a:rPr lang="en-US" sz="1600" baseline="0" dirty="0" smtClean="0">
                          <a:solidFill>
                            <a:schemeClr val="tx1"/>
                          </a:solidFill>
                          <a:latin typeface="+mn-lt"/>
                        </a:rPr>
                        <a:t> </a:t>
                      </a:r>
                      <a:r>
                        <a:rPr lang="en-US" sz="1600" dirty="0" smtClean="0">
                          <a:solidFill>
                            <a:schemeClr val="tx1"/>
                          </a:solidFill>
                          <a:latin typeface="+mn-lt"/>
                        </a:rPr>
                        <a:t>use the</a:t>
                      </a:r>
                      <a:r>
                        <a:rPr lang="en-US" sz="1600" baseline="0" dirty="0" smtClean="0">
                          <a:solidFill>
                            <a:schemeClr val="tx1"/>
                          </a:solidFill>
                          <a:latin typeface="+mn-lt"/>
                        </a:rPr>
                        <a:t> appropriate vector version</a:t>
                      </a:r>
                      <a:endParaRPr lang="en-US" sz="1600"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r h="848730">
                <a:tc>
                  <a:txBody>
                    <a:bodyPr/>
                    <a:lstStyle/>
                    <a:p>
                      <a:r>
                        <a:rPr lang="en-US" sz="1600" dirty="0" smtClean="0">
                          <a:solidFill>
                            <a:schemeClr val="tx1"/>
                          </a:solidFill>
                          <a:latin typeface="+mn-lt"/>
                        </a:rPr>
                        <a:t>Array notation</a:t>
                      </a:r>
                      <a:endParaRPr lang="en-US" sz="1600"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US" b="1" dirty="0" smtClean="0">
                          <a:solidFill>
                            <a:schemeClr val="tx1"/>
                          </a:solidFill>
                          <a:latin typeface="Courier New" pitchFamily="49" charset="0"/>
                          <a:cs typeface="Courier New" pitchFamily="49" charset="0"/>
                        </a:rPr>
                        <a:t>a[:] = </a:t>
                      </a:r>
                      <a:r>
                        <a:rPr lang="en-US" b="1" baseline="0" dirty="0" err="1" smtClean="0">
                          <a:solidFill>
                            <a:schemeClr val="tx1"/>
                          </a:solidFill>
                          <a:latin typeface="Courier New" pitchFamily="49" charset="0"/>
                          <a:cs typeface="Courier New" pitchFamily="49" charset="0"/>
                        </a:rPr>
                        <a:t>my_simdf</a:t>
                      </a:r>
                      <a:r>
                        <a:rPr lang="en-US" b="1" baseline="0" dirty="0" smtClean="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b[:]);</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US" sz="1600" dirty="0" smtClean="0">
                          <a:solidFill>
                            <a:schemeClr val="tx1"/>
                          </a:solidFill>
                          <a:latin typeface="+mn-lt"/>
                        </a:rPr>
                        <a:t>Vectorized</a:t>
                      </a:r>
                      <a:endParaRPr lang="en-US" sz="1600" dirty="0">
                        <a:solidFill>
                          <a:schemeClr val="tx1"/>
                        </a:solidFill>
                        <a:latin typeface="+mn-lt"/>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r>
            </a:tbl>
          </a:graphicData>
        </a:graphic>
      </p:graphicFrame>
      <p:sp>
        <p:nvSpPr>
          <p:cNvPr id="9" name="Rectangle 3"/>
          <p:cNvSpPr txBox="1">
            <a:spLocks noChangeArrowheads="1"/>
          </p:cNvSpPr>
          <p:nvPr/>
        </p:nvSpPr>
        <p:spPr bwMode="auto">
          <a:xfrm>
            <a:off x="596106" y="1018858"/>
            <a:ext cx="7956550" cy="644823"/>
          </a:xfrm>
          <a:prstGeom prst="rect">
            <a:avLst/>
          </a:prstGeom>
          <a:solidFill>
            <a:srgbClr val="CCFFCC"/>
          </a:solidFill>
          <a:ln>
            <a:solidFill>
              <a:schemeClr val="bg2"/>
            </a:solidFill>
          </a:ln>
          <a:effectLst>
            <a:outerShdw blurRad="50800" dist="38100" dir="2700000" algn="tl" rotWithShape="0">
              <a:prstClr val="black">
                <a:alpha val="40000"/>
              </a:prstClr>
            </a:outerShdw>
          </a:effectLst>
          <a:extLst/>
        </p:spPr>
        <p:txBody>
          <a:bodyPr lIns="91400" tIns="45702" rIns="91400" bIns="45702"/>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eaLnBrk="0" fontAlgn="base" hangingPunct="0">
              <a:spcBef>
                <a:spcPct val="0"/>
              </a:spcBef>
              <a:spcAft>
                <a:spcPct val="0"/>
              </a:spcAft>
              <a:defRPr sz="2000">
                <a:solidFill>
                  <a:schemeClr val="tx1"/>
                </a:solidFill>
                <a:latin typeface="Verdana" pitchFamily="34" charset="0"/>
                <a:cs typeface="Arial" charset="0"/>
              </a:defRPr>
            </a:lvl6pPr>
            <a:lvl7pPr marL="2971800" indent="-228600" eaLnBrk="0" fontAlgn="base" hangingPunct="0">
              <a:spcBef>
                <a:spcPct val="0"/>
              </a:spcBef>
              <a:spcAft>
                <a:spcPct val="0"/>
              </a:spcAft>
              <a:defRPr sz="2000">
                <a:solidFill>
                  <a:schemeClr val="tx1"/>
                </a:solidFill>
                <a:latin typeface="Verdana" pitchFamily="34" charset="0"/>
                <a:cs typeface="Arial" charset="0"/>
              </a:defRPr>
            </a:lvl7pPr>
            <a:lvl8pPr marL="3429000" indent="-228600" eaLnBrk="0" fontAlgn="base" hangingPunct="0">
              <a:spcBef>
                <a:spcPct val="0"/>
              </a:spcBef>
              <a:spcAft>
                <a:spcPct val="0"/>
              </a:spcAft>
              <a:defRPr sz="2000">
                <a:solidFill>
                  <a:schemeClr val="tx1"/>
                </a:solidFill>
                <a:latin typeface="Verdana" pitchFamily="34" charset="0"/>
                <a:cs typeface="Arial" charset="0"/>
              </a:defRPr>
            </a:lvl8pPr>
            <a:lvl9pPr marL="3886200" indent="-228600"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sz="1800" dirty="0" smtClean="0"/>
              <a:t>__</a:t>
            </a:r>
            <a:r>
              <a:rPr lang="en-US" sz="1800" dirty="0" err="1" smtClean="0"/>
              <a:t>declspec</a:t>
            </a:r>
            <a:r>
              <a:rPr lang="en-US" sz="1800" dirty="0" smtClean="0"/>
              <a:t>(vector) float </a:t>
            </a:r>
            <a:r>
              <a:rPr lang="en-US" sz="1800" dirty="0" err="1" smtClean="0"/>
              <a:t>my_simdf</a:t>
            </a:r>
            <a:r>
              <a:rPr lang="en-US" sz="1800" dirty="0" smtClean="0"/>
              <a:t> (float b)   { …  }</a:t>
            </a:r>
          </a:p>
        </p:txBody>
      </p:sp>
    </p:spTree>
    <p:extLst>
      <p:ext uri="{BB962C8B-B14F-4D97-AF65-F5344CB8AC3E}">
        <p14:creationId xmlns:p14="http://schemas.microsoft.com/office/powerpoint/2010/main" val="366118730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81000" y="228600"/>
            <a:ext cx="8229600" cy="457200"/>
          </a:xfrm>
        </p:spPr>
        <p:txBody>
          <a:bodyPr/>
          <a:lstStyle/>
          <a:p>
            <a:r>
              <a:rPr lang="en-US" altLang="zh-CN" sz="2200" dirty="0" smtClean="0">
                <a:latin typeface="Verdana" charset="0"/>
                <a:ea typeface="MS PGothic" charset="0"/>
              </a:rPr>
              <a:t>SIMD-enabled function – Call site dependence</a:t>
            </a:r>
            <a:endParaRPr lang="en-US" altLang="zh-CN" dirty="0">
              <a:latin typeface="Verdana" charset="0"/>
              <a:ea typeface="MS PGothic" charset="0"/>
            </a:endParaRPr>
          </a:p>
        </p:txBody>
      </p:sp>
      <p:sp>
        <p:nvSpPr>
          <p:cNvPr id="23555" name="Text Box 4"/>
          <p:cNvSpPr txBox="1">
            <a:spLocks noChangeArrowheads="1"/>
          </p:cNvSpPr>
          <p:nvPr/>
        </p:nvSpPr>
        <p:spPr bwMode="blackWhite">
          <a:xfrm>
            <a:off x="508000" y="4541521"/>
            <a:ext cx="8102600" cy="137160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en-US" dirty="0" smtClean="0">
                <a:latin typeface="Courier New" pitchFamily="49" charset="0"/>
              </a:rPr>
              <a:t>testmain.cc(5): (col. 13) remark: </a:t>
            </a:r>
            <a:r>
              <a:rPr lang="en-US" b="1" dirty="0" smtClean="0">
                <a:solidFill>
                  <a:srgbClr val="FF5C00"/>
                </a:solidFill>
                <a:latin typeface="Courier New" pitchFamily="49" charset="0"/>
              </a:rPr>
              <a:t>LOOP WAS VECTORIZED</a:t>
            </a:r>
          </a:p>
          <a:p>
            <a:r>
              <a:rPr lang="en-US" dirty="0" smtClean="0">
                <a:latin typeface="Courier New" pitchFamily="49" charset="0"/>
              </a:rPr>
              <a:t>header.cc(3): (col. 24) remark: FUNCTION WAS VECTORIZED</a:t>
            </a:r>
          </a:p>
          <a:p>
            <a:r>
              <a:rPr lang="en-US" dirty="0" smtClean="0">
                <a:latin typeface="Courier New" pitchFamily="49" charset="0"/>
              </a:rPr>
              <a:t>header.cc(3): (col. 24) remark: FUNCTION WAS VECTORIZED</a:t>
            </a:r>
          </a:p>
          <a:p>
            <a:r>
              <a:rPr lang="en-US" dirty="0" smtClean="0">
                <a:latin typeface="Courier New" pitchFamily="49" charset="0"/>
              </a:rPr>
              <a:t>header.cc(3): (col. 24) remark: FUNCTION WAS VECTORIZED</a:t>
            </a:r>
          </a:p>
          <a:p>
            <a:r>
              <a:rPr lang="en-US" dirty="0" smtClean="0">
                <a:latin typeface="Courier New" pitchFamily="49" charset="0"/>
              </a:rPr>
              <a:t>header.cc(3): (col. 24) remark: FUNCTION WAS VECTORIZED</a:t>
            </a:r>
            <a:endParaRPr lang="en-US" dirty="0">
              <a:latin typeface="Courier New" pitchFamily="49" charset="0"/>
            </a:endParaRPr>
          </a:p>
          <a:p>
            <a:endParaRPr lang="en-US" dirty="0">
              <a:latin typeface="Courier New" pitchFamily="49" charset="0"/>
            </a:endParaRPr>
          </a:p>
          <a:p>
            <a:endParaRPr lang="en-US" altLang="ja-JP" dirty="0">
              <a:latin typeface="Courier New" pitchFamily="49" charset="0"/>
            </a:endParaRPr>
          </a:p>
        </p:txBody>
      </p:sp>
      <p:sp>
        <p:nvSpPr>
          <p:cNvPr id="23556" name="Text Box 4"/>
          <p:cNvSpPr txBox="1">
            <a:spLocks noChangeArrowheads="1"/>
          </p:cNvSpPr>
          <p:nvPr/>
        </p:nvSpPr>
        <p:spPr bwMode="blackWhite">
          <a:xfrm>
            <a:off x="508000" y="1435099"/>
            <a:ext cx="8102600" cy="1295401"/>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nn-NO" b="1" dirty="0" smtClean="0">
                <a:solidFill>
                  <a:srgbClr val="FF5C00"/>
                </a:solidFill>
                <a:latin typeface="Courier New" pitchFamily="49" charset="0"/>
              </a:rPr>
              <a:t>__declspec(noinline,vector(uniform(a),linear(i:1), vectorlength(4)))</a:t>
            </a:r>
          </a:p>
          <a:p>
            <a:r>
              <a:rPr lang="nn-NO" dirty="0" smtClean="0">
                <a:latin typeface="Courier New" pitchFamily="49" charset="0"/>
              </a:rPr>
              <a:t>void foo(int *a, int i){</a:t>
            </a:r>
          </a:p>
          <a:p>
            <a:r>
              <a:rPr lang="nn-NO" dirty="0" smtClean="0">
                <a:latin typeface="Courier New" pitchFamily="49" charset="0"/>
              </a:rPr>
              <a:t>	std::cout&lt;&lt;a[i]&lt;&lt;"\n";</a:t>
            </a:r>
          </a:p>
          <a:p>
            <a:r>
              <a:rPr lang="nn-NO" dirty="0" smtClean="0">
                <a:latin typeface="Courier New" pitchFamily="49" charset="0"/>
              </a:rPr>
              <a:t>}</a:t>
            </a:r>
          </a:p>
          <a:p>
            <a:endParaRPr lang="nn-NO" dirty="0" smtClean="0">
              <a:latin typeface="Courier New" pitchFamily="49" charset="0"/>
            </a:endParaRPr>
          </a:p>
        </p:txBody>
      </p:sp>
      <p:sp>
        <p:nvSpPr>
          <p:cNvPr id="7" name="Slide Number Placeholder 2"/>
          <p:cNvSpPr>
            <a:spLocks noGrp="1"/>
          </p:cNvSpPr>
          <p:nvPr>
            <p:ph type="sldNum" sz="quarter" idx="11"/>
          </p:nvPr>
        </p:nvSpPr>
        <p:spPr bwMode="auto">
          <a:xfrm>
            <a:off x="8505825" y="6553200"/>
            <a:ext cx="50165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CBFF5C-A42E-477C-B027-5F569F0B6479}" type="slidenum">
              <a:rPr lang="en-US" altLang="zh-CN" sz="1000">
                <a:solidFill>
                  <a:schemeClr val="bg1"/>
                </a:solidFill>
              </a:rPr>
              <a:pPr eaLnBrk="1" hangingPunct="1"/>
              <a:t>53</a:t>
            </a:fld>
            <a:endParaRPr lang="en-US" altLang="zh-CN" sz="1000" dirty="0">
              <a:solidFill>
                <a:schemeClr val="bg1"/>
              </a:solidFill>
            </a:endParaRPr>
          </a:p>
        </p:txBody>
      </p:sp>
      <p:sp>
        <p:nvSpPr>
          <p:cNvPr id="9" name="Rectangle 3"/>
          <p:cNvSpPr txBox="1">
            <a:spLocks noChangeArrowheads="1"/>
          </p:cNvSpPr>
          <p:nvPr/>
        </p:nvSpPr>
        <p:spPr>
          <a:xfrm>
            <a:off x="508000" y="3769361"/>
            <a:ext cx="7894320" cy="772160"/>
          </a:xfrm>
          <a:prstGeom prst="rect">
            <a:avLst/>
          </a:prstGeom>
        </p:spPr>
        <p:txBody>
          <a:bodyPr/>
          <a:lstStyle>
            <a:defPPr>
              <a:defRPr lang="en-US"/>
            </a:defPPr>
            <a:lvl1pPr algn="l">
              <a:buFont typeface="Arial" pitchFamily="34" charset="0"/>
              <a:buChar char="•"/>
              <a:defRPr sz="2400" kern="0">
                <a:latin typeface="+mn-lt"/>
                <a:ea typeface="MS PGothic" charset="0"/>
              </a:defRPr>
            </a:lvl1pPr>
          </a:lstStyle>
          <a:p>
            <a:endParaRPr lang="en-US" altLang="ja-JP" sz="1600" dirty="0"/>
          </a:p>
        </p:txBody>
      </p:sp>
      <p:sp>
        <p:nvSpPr>
          <p:cNvPr id="8" name="Text Box 4"/>
          <p:cNvSpPr txBox="1">
            <a:spLocks noChangeArrowheads="1"/>
          </p:cNvSpPr>
          <p:nvPr/>
        </p:nvSpPr>
        <p:spPr bwMode="blackWhite">
          <a:xfrm>
            <a:off x="508000" y="3200400"/>
            <a:ext cx="8102600" cy="83820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nn-NO" dirty="0" smtClean="0">
                <a:latin typeface="Courier New" pitchFamily="49" charset="0"/>
              </a:rPr>
              <a:t>#pragma simd vectorlength(4)</a:t>
            </a:r>
          </a:p>
          <a:p>
            <a:r>
              <a:rPr lang="nn-NO" dirty="0" smtClean="0">
                <a:latin typeface="Courier New" pitchFamily="49" charset="0"/>
              </a:rPr>
              <a:t>for(int i = 0; i &lt; n; i++)</a:t>
            </a:r>
          </a:p>
          <a:p>
            <a:r>
              <a:rPr lang="nn-NO" dirty="0" smtClean="0">
                <a:solidFill>
                  <a:srgbClr val="FF5C00"/>
                </a:solidFill>
                <a:latin typeface="Courier New" pitchFamily="49" charset="0"/>
              </a:rPr>
              <a:t>        </a:t>
            </a:r>
            <a:r>
              <a:rPr lang="nn-NO" b="1" dirty="0" smtClean="0">
                <a:solidFill>
                  <a:srgbClr val="FF5C00"/>
                </a:solidFill>
                <a:latin typeface="Courier New" pitchFamily="49" charset="0"/>
              </a:rPr>
              <a:t>foo(a, i);</a:t>
            </a:r>
            <a:endParaRPr lang="nn-NO" b="1" dirty="0">
              <a:solidFill>
                <a:srgbClr val="FF5C00"/>
              </a:solidFill>
              <a:latin typeface="Courier New" pitchFamily="49" charset="0"/>
            </a:endParaRPr>
          </a:p>
        </p:txBody>
      </p:sp>
      <p:sp>
        <p:nvSpPr>
          <p:cNvPr id="10" name="TextBox 9"/>
          <p:cNvSpPr txBox="1"/>
          <p:nvPr/>
        </p:nvSpPr>
        <p:spPr>
          <a:xfrm>
            <a:off x="508000" y="990600"/>
            <a:ext cx="2501900" cy="400110"/>
          </a:xfrm>
          <a:prstGeom prst="rect">
            <a:avLst/>
          </a:prstGeom>
          <a:noFill/>
        </p:spPr>
        <p:txBody>
          <a:bodyPr wrap="square" rtlCol="0">
            <a:spAutoFit/>
          </a:bodyPr>
          <a:lstStyle/>
          <a:p>
            <a:pPr algn="l"/>
            <a:r>
              <a:rPr lang="en-US" dirty="0" err="1" smtClean="0"/>
              <a:t>Callee</a:t>
            </a:r>
            <a:r>
              <a:rPr lang="en-US" dirty="0" smtClean="0"/>
              <a:t> Site</a:t>
            </a:r>
            <a:endParaRPr lang="en-US" dirty="0"/>
          </a:p>
        </p:txBody>
      </p:sp>
      <p:sp>
        <p:nvSpPr>
          <p:cNvPr id="11" name="TextBox 10"/>
          <p:cNvSpPr txBox="1"/>
          <p:nvPr/>
        </p:nvSpPr>
        <p:spPr>
          <a:xfrm>
            <a:off x="508000" y="2730500"/>
            <a:ext cx="1752600" cy="400110"/>
          </a:xfrm>
          <a:prstGeom prst="rect">
            <a:avLst/>
          </a:prstGeom>
          <a:noFill/>
        </p:spPr>
        <p:txBody>
          <a:bodyPr wrap="square" rtlCol="0">
            <a:spAutoFit/>
          </a:bodyPr>
          <a:lstStyle/>
          <a:p>
            <a:pPr algn="l"/>
            <a:r>
              <a:rPr lang="en-US" dirty="0" smtClean="0"/>
              <a:t>Call site</a:t>
            </a:r>
            <a:endParaRPr lang="en-US" dirty="0"/>
          </a:p>
        </p:txBody>
      </p:sp>
      <p:sp>
        <p:nvSpPr>
          <p:cNvPr id="12" name="TextBox 11"/>
          <p:cNvSpPr txBox="1"/>
          <p:nvPr/>
        </p:nvSpPr>
        <p:spPr>
          <a:xfrm>
            <a:off x="508000" y="4038600"/>
            <a:ext cx="2908300" cy="400110"/>
          </a:xfrm>
          <a:prstGeom prst="rect">
            <a:avLst/>
          </a:prstGeom>
          <a:noFill/>
        </p:spPr>
        <p:txBody>
          <a:bodyPr wrap="square" rtlCol="0">
            <a:spAutoFit/>
          </a:bodyPr>
          <a:lstStyle/>
          <a:p>
            <a:r>
              <a:rPr lang="en-US" dirty="0" err="1" smtClean="0"/>
              <a:t>Vectorization</a:t>
            </a:r>
            <a:r>
              <a:rPr lang="en-US" dirty="0" smtClean="0"/>
              <a:t> report</a:t>
            </a:r>
            <a:endParaRPr lang="en-US" dirty="0"/>
          </a:p>
        </p:txBody>
      </p:sp>
      <p:sp>
        <p:nvSpPr>
          <p:cNvPr id="13" name="Rounded Rectangle 12"/>
          <p:cNvSpPr/>
          <p:nvPr/>
        </p:nvSpPr>
        <p:spPr bwMode="auto">
          <a:xfrm>
            <a:off x="215900" y="4038600"/>
            <a:ext cx="8791575" cy="1362075"/>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742950" lvl="1" indent="-285750" algn="l">
              <a:buNone/>
            </a:pPr>
            <a:r>
              <a:rPr lang="en-US" altLang="zh-CN" sz="1800" b="1" i="1" dirty="0" smtClean="0">
                <a:solidFill>
                  <a:srgbClr val="0860A8"/>
                </a:solidFill>
                <a:ea typeface="ＭＳ Ｐゴシック" pitchFamily="34" charset="-128"/>
              </a:rPr>
              <a:t>Read article on software.intel.com:</a:t>
            </a:r>
          </a:p>
          <a:p>
            <a:pPr marL="742950" lvl="1" indent="-285750" algn="l">
              <a:buNone/>
            </a:pPr>
            <a:r>
              <a:rPr lang="en-US" sz="1400" b="1" dirty="0" smtClean="0">
                <a:solidFill>
                  <a:srgbClr val="0860A8"/>
                </a:solidFill>
              </a:rPr>
              <a:t>“Call site dependence for Elemental functions (SIMD-enabled functions) in C++”</a:t>
            </a:r>
          </a:p>
          <a:p>
            <a:pPr marL="742950" lvl="1" indent="-285750" algn="l">
              <a:buNone/>
            </a:pPr>
            <a:r>
              <a:rPr lang="en-US" sz="1400" u="sng" dirty="0" smtClean="0">
                <a:hlinkClick r:id="rId3"/>
              </a:rPr>
              <a:t>http://software.intel.com/en-us/articles/call-site-dependence-for-elemental-functions-simd-enabled-functions-in-c</a:t>
            </a:r>
            <a:endParaRPr lang="en-US" altLang="zh-CN" sz="1400" i="1" dirty="0" smtClean="0">
              <a:solidFill>
                <a:srgbClr val="0860A8"/>
              </a:solidFill>
              <a:ea typeface="ＭＳ Ｐゴシック" pitchFamily="34" charset="-128"/>
            </a:endParaRPr>
          </a:p>
        </p:txBody>
      </p:sp>
    </p:spTree>
    <p:extLst>
      <p:ext uri="{BB962C8B-B14F-4D97-AF65-F5344CB8AC3E}">
        <p14:creationId xmlns:p14="http://schemas.microsoft.com/office/powerpoint/2010/main" val="36886606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81000" y="228600"/>
            <a:ext cx="8229600" cy="457200"/>
          </a:xfrm>
        </p:spPr>
        <p:txBody>
          <a:bodyPr/>
          <a:lstStyle/>
          <a:p>
            <a:r>
              <a:rPr lang="en-US" altLang="zh-CN" sz="2200" dirty="0" smtClean="0">
                <a:latin typeface="Verdana" charset="0"/>
                <a:ea typeface="MS PGothic" charset="0"/>
              </a:rPr>
              <a:t>SIMD-enabled function – Call site dependence</a:t>
            </a:r>
            <a:endParaRPr lang="en-US" altLang="zh-CN" dirty="0">
              <a:latin typeface="Verdana" charset="0"/>
              <a:ea typeface="MS PGothic" charset="0"/>
            </a:endParaRPr>
          </a:p>
        </p:txBody>
      </p:sp>
      <p:sp>
        <p:nvSpPr>
          <p:cNvPr id="23555" name="Text Box 4"/>
          <p:cNvSpPr txBox="1">
            <a:spLocks noChangeArrowheads="1"/>
          </p:cNvSpPr>
          <p:nvPr/>
        </p:nvSpPr>
        <p:spPr bwMode="blackWhite">
          <a:xfrm>
            <a:off x="508000" y="5143501"/>
            <a:ext cx="8255000" cy="116199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en-US" sz="1400" dirty="0" smtClean="0">
                <a:latin typeface="Courier New" pitchFamily="49" charset="0"/>
              </a:rPr>
              <a:t>testmain.cc(14): (col. 13) remark: SIMD LOOP WAS VECTORIZED</a:t>
            </a:r>
          </a:p>
          <a:p>
            <a:r>
              <a:rPr lang="en-US" sz="1400" dirty="0" smtClean="0">
                <a:latin typeface="Courier New" pitchFamily="49" charset="0"/>
              </a:rPr>
              <a:t>testmain.cc(21): (col. 9) remark: </a:t>
            </a:r>
            <a:r>
              <a:rPr lang="en-US" sz="1400" b="1" dirty="0" smtClean="0">
                <a:solidFill>
                  <a:srgbClr val="FF5C00"/>
                </a:solidFill>
                <a:latin typeface="Courier New" pitchFamily="49" charset="0"/>
              </a:rPr>
              <a:t>No suitable vector variant of function '_Z3fooPii' found</a:t>
            </a:r>
          </a:p>
          <a:p>
            <a:r>
              <a:rPr lang="en-US" sz="1400" dirty="0" smtClean="0">
                <a:latin typeface="Courier New" pitchFamily="49" charset="0"/>
              </a:rPr>
              <a:t>testmain.cc(18): (col. 1) remark: SIMD LOOP WAS VECTORIZED</a:t>
            </a:r>
          </a:p>
          <a:p>
            <a:r>
              <a:rPr lang="en-US" sz="1400" dirty="0" smtClean="0">
                <a:latin typeface="Courier New" pitchFamily="49" charset="0"/>
              </a:rPr>
              <a:t>header.cc(3): (col. 24) remark: FUNCTION WAS VECTORIZED</a:t>
            </a:r>
          </a:p>
          <a:p>
            <a:endParaRPr lang="en-US" sz="1400" dirty="0">
              <a:latin typeface="Courier New" pitchFamily="49" charset="0"/>
            </a:endParaRPr>
          </a:p>
          <a:p>
            <a:endParaRPr lang="en-US" altLang="ja-JP" sz="1400" dirty="0">
              <a:latin typeface="Courier New" pitchFamily="49" charset="0"/>
            </a:endParaRPr>
          </a:p>
        </p:txBody>
      </p:sp>
      <p:sp>
        <p:nvSpPr>
          <p:cNvPr id="23556" name="Text Box 4"/>
          <p:cNvSpPr txBox="1">
            <a:spLocks noChangeArrowheads="1"/>
          </p:cNvSpPr>
          <p:nvPr/>
        </p:nvSpPr>
        <p:spPr bwMode="blackWhite">
          <a:xfrm>
            <a:off x="508000" y="1219200"/>
            <a:ext cx="8255000" cy="1044546"/>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nn-NO" b="1" dirty="0" smtClean="0">
                <a:solidFill>
                  <a:srgbClr val="FF5C00"/>
                </a:solidFill>
                <a:latin typeface="Courier New" pitchFamily="49" charset="0"/>
              </a:rPr>
              <a:t>__declspec(noinline,vector(uniform(a),linear(i),vectorlength(4)))</a:t>
            </a:r>
          </a:p>
          <a:p>
            <a:r>
              <a:rPr lang="nn-NO" dirty="0" smtClean="0">
                <a:latin typeface="Courier New" pitchFamily="49" charset="0"/>
              </a:rPr>
              <a:t>void foo(int *a, int i){</a:t>
            </a:r>
          </a:p>
          <a:p>
            <a:r>
              <a:rPr lang="nn-NO" dirty="0" smtClean="0">
                <a:latin typeface="Courier New" pitchFamily="49" charset="0"/>
              </a:rPr>
              <a:t>	std::cout&lt;&lt;a[i]&lt;&lt;"\n";</a:t>
            </a:r>
          </a:p>
          <a:p>
            <a:r>
              <a:rPr lang="nn-NO" dirty="0" smtClean="0">
                <a:latin typeface="Courier New" pitchFamily="49" charset="0"/>
              </a:rPr>
              <a:t>}</a:t>
            </a:r>
          </a:p>
          <a:p>
            <a:endParaRPr lang="nn-NO" dirty="0" smtClean="0">
              <a:latin typeface="Courier New" pitchFamily="49" charset="0"/>
            </a:endParaRPr>
          </a:p>
        </p:txBody>
      </p:sp>
      <p:sp>
        <p:nvSpPr>
          <p:cNvPr id="7" name="Slide Number Placeholder 2"/>
          <p:cNvSpPr>
            <a:spLocks noGrp="1"/>
          </p:cNvSpPr>
          <p:nvPr>
            <p:ph type="sldNum" sz="quarter" idx="11"/>
          </p:nvPr>
        </p:nvSpPr>
        <p:spPr bwMode="auto">
          <a:xfrm>
            <a:off x="8505825" y="6553200"/>
            <a:ext cx="50165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CBFF5C-A42E-477C-B027-5F569F0B6479}" type="slidenum">
              <a:rPr lang="en-US" altLang="zh-CN" sz="1000">
                <a:solidFill>
                  <a:schemeClr val="bg1"/>
                </a:solidFill>
              </a:rPr>
              <a:pPr eaLnBrk="1" hangingPunct="1"/>
              <a:t>54</a:t>
            </a:fld>
            <a:endParaRPr lang="en-US" altLang="zh-CN" sz="1000" dirty="0">
              <a:solidFill>
                <a:schemeClr val="bg1"/>
              </a:solidFill>
            </a:endParaRPr>
          </a:p>
        </p:txBody>
      </p:sp>
      <p:sp>
        <p:nvSpPr>
          <p:cNvPr id="9" name="Rectangle 3"/>
          <p:cNvSpPr txBox="1">
            <a:spLocks noChangeArrowheads="1"/>
          </p:cNvSpPr>
          <p:nvPr/>
        </p:nvSpPr>
        <p:spPr>
          <a:xfrm>
            <a:off x="508000" y="3769361"/>
            <a:ext cx="7894320" cy="772160"/>
          </a:xfrm>
          <a:prstGeom prst="rect">
            <a:avLst/>
          </a:prstGeom>
        </p:spPr>
        <p:txBody>
          <a:bodyPr/>
          <a:lstStyle>
            <a:defPPr>
              <a:defRPr lang="en-US"/>
            </a:defPPr>
            <a:lvl1pPr algn="l">
              <a:buFont typeface="Arial" pitchFamily="34" charset="0"/>
              <a:buChar char="•"/>
              <a:defRPr sz="2400" kern="0">
                <a:latin typeface="+mn-lt"/>
                <a:ea typeface="MS PGothic" charset="0"/>
              </a:defRPr>
            </a:lvl1pPr>
          </a:lstStyle>
          <a:p>
            <a:endParaRPr lang="en-US" altLang="ja-JP" sz="1600" dirty="0"/>
          </a:p>
        </p:txBody>
      </p:sp>
      <p:sp>
        <p:nvSpPr>
          <p:cNvPr id="8" name="Text Box 4"/>
          <p:cNvSpPr txBox="1">
            <a:spLocks noChangeArrowheads="1"/>
          </p:cNvSpPr>
          <p:nvPr/>
        </p:nvSpPr>
        <p:spPr bwMode="blackWhite">
          <a:xfrm>
            <a:off x="508000" y="2663855"/>
            <a:ext cx="8255000" cy="2047845"/>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nn-NO" dirty="0" smtClean="0">
                <a:latin typeface="Courier New" pitchFamily="49" charset="0"/>
              </a:rPr>
              <a:t>#pragma simd vectorlength(4)</a:t>
            </a:r>
          </a:p>
          <a:p>
            <a:r>
              <a:rPr lang="nn-NO" dirty="0" smtClean="0">
                <a:latin typeface="Courier New" pitchFamily="49" charset="0"/>
              </a:rPr>
              <a:t>for(int i = 0; i &lt; n; i++)</a:t>
            </a:r>
          </a:p>
          <a:p>
            <a:r>
              <a:rPr lang="nn-NO" dirty="0" smtClean="0">
                <a:latin typeface="Courier New" pitchFamily="49" charset="0"/>
              </a:rPr>
              <a:t>        foo(a, i);</a:t>
            </a:r>
          </a:p>
          <a:p>
            <a:r>
              <a:rPr lang="nn-NO" dirty="0" smtClean="0">
                <a:latin typeface="Courier New" pitchFamily="49" charset="0"/>
              </a:rPr>
              <a:t>#pragma simd vectorlength(4)</a:t>
            </a:r>
          </a:p>
          <a:p>
            <a:r>
              <a:rPr lang="nn-NO" dirty="0" smtClean="0">
                <a:latin typeface="Courier New" pitchFamily="49" charset="0"/>
              </a:rPr>
              <a:t>for(int i = 0; i &lt; n; i++){</a:t>
            </a:r>
          </a:p>
          <a:p>
            <a:r>
              <a:rPr lang="nn-NO" b="1" dirty="0" smtClean="0">
                <a:solidFill>
                  <a:srgbClr val="FF5C00"/>
                </a:solidFill>
                <a:latin typeface="Courier New" pitchFamily="49" charset="0"/>
              </a:rPr>
              <a:t>        k = b[i];</a:t>
            </a:r>
          </a:p>
          <a:p>
            <a:r>
              <a:rPr lang="nn-NO" b="1" dirty="0" smtClean="0">
                <a:solidFill>
                  <a:srgbClr val="FF5C00"/>
                </a:solidFill>
                <a:latin typeface="Courier New" pitchFamily="49" charset="0"/>
              </a:rPr>
              <a:t>        foo(a, k);</a:t>
            </a:r>
          </a:p>
          <a:p>
            <a:r>
              <a:rPr lang="nn-NO" dirty="0" smtClean="0">
                <a:latin typeface="Courier New" pitchFamily="49" charset="0"/>
              </a:rPr>
              <a:t>}</a:t>
            </a:r>
          </a:p>
          <a:p>
            <a:endParaRPr lang="nn-NO" dirty="0">
              <a:latin typeface="Courier New" pitchFamily="49" charset="0"/>
            </a:endParaRPr>
          </a:p>
        </p:txBody>
      </p:sp>
      <p:sp>
        <p:nvSpPr>
          <p:cNvPr id="10" name="TextBox 9"/>
          <p:cNvSpPr txBox="1"/>
          <p:nvPr/>
        </p:nvSpPr>
        <p:spPr>
          <a:xfrm>
            <a:off x="508000" y="723900"/>
            <a:ext cx="2501900" cy="400110"/>
          </a:xfrm>
          <a:prstGeom prst="rect">
            <a:avLst/>
          </a:prstGeom>
          <a:noFill/>
        </p:spPr>
        <p:txBody>
          <a:bodyPr wrap="square" rtlCol="0">
            <a:spAutoFit/>
          </a:bodyPr>
          <a:lstStyle/>
          <a:p>
            <a:pPr algn="l"/>
            <a:r>
              <a:rPr lang="en-US" dirty="0" err="1" smtClean="0"/>
              <a:t>Callee</a:t>
            </a:r>
            <a:r>
              <a:rPr lang="en-US" dirty="0" smtClean="0"/>
              <a:t> Site</a:t>
            </a:r>
            <a:endParaRPr lang="en-US" dirty="0"/>
          </a:p>
        </p:txBody>
      </p:sp>
      <p:sp>
        <p:nvSpPr>
          <p:cNvPr id="11" name="TextBox 10"/>
          <p:cNvSpPr txBox="1"/>
          <p:nvPr/>
        </p:nvSpPr>
        <p:spPr>
          <a:xfrm>
            <a:off x="508000" y="2263745"/>
            <a:ext cx="1752600" cy="400110"/>
          </a:xfrm>
          <a:prstGeom prst="rect">
            <a:avLst/>
          </a:prstGeom>
          <a:noFill/>
        </p:spPr>
        <p:txBody>
          <a:bodyPr wrap="square" rtlCol="0">
            <a:spAutoFit/>
          </a:bodyPr>
          <a:lstStyle/>
          <a:p>
            <a:pPr algn="l"/>
            <a:r>
              <a:rPr lang="en-US" dirty="0" smtClean="0"/>
              <a:t>Call site</a:t>
            </a:r>
            <a:endParaRPr lang="en-US" dirty="0"/>
          </a:p>
        </p:txBody>
      </p:sp>
      <p:sp>
        <p:nvSpPr>
          <p:cNvPr id="12" name="TextBox 11"/>
          <p:cNvSpPr txBox="1"/>
          <p:nvPr/>
        </p:nvSpPr>
        <p:spPr>
          <a:xfrm>
            <a:off x="508000" y="4711700"/>
            <a:ext cx="2908300" cy="400110"/>
          </a:xfrm>
          <a:prstGeom prst="rect">
            <a:avLst/>
          </a:prstGeom>
          <a:noFill/>
        </p:spPr>
        <p:txBody>
          <a:bodyPr wrap="square" rtlCol="0">
            <a:spAutoFit/>
          </a:bodyPr>
          <a:lstStyle/>
          <a:p>
            <a:r>
              <a:rPr lang="en-US" dirty="0" err="1" smtClean="0"/>
              <a:t>Vectorization</a:t>
            </a:r>
            <a:r>
              <a:rPr lang="en-US" dirty="0" smtClean="0"/>
              <a:t> report</a:t>
            </a:r>
            <a:endParaRPr lang="en-US" dirty="0"/>
          </a:p>
        </p:txBody>
      </p:sp>
    </p:spTree>
    <p:extLst>
      <p:ext uri="{BB962C8B-B14F-4D97-AF65-F5344CB8AC3E}">
        <p14:creationId xmlns:p14="http://schemas.microsoft.com/office/powerpoint/2010/main" val="368866064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81000" y="228600"/>
            <a:ext cx="8229600" cy="457200"/>
          </a:xfrm>
        </p:spPr>
        <p:txBody>
          <a:bodyPr/>
          <a:lstStyle/>
          <a:p>
            <a:r>
              <a:rPr lang="en-US" altLang="zh-CN" sz="2200" dirty="0" smtClean="0">
                <a:latin typeface="Verdana" charset="0"/>
                <a:ea typeface="MS PGothic" charset="0"/>
              </a:rPr>
              <a:t>SIMD-enabled function </a:t>
            </a:r>
            <a:br>
              <a:rPr lang="en-US" altLang="zh-CN" sz="2200" dirty="0" smtClean="0">
                <a:latin typeface="Verdana" charset="0"/>
                <a:ea typeface="MS PGothic" charset="0"/>
              </a:rPr>
            </a:br>
            <a:r>
              <a:rPr lang="en-US" altLang="zh-CN" sz="2200" dirty="0" smtClean="0">
                <a:latin typeface="Verdana" charset="0"/>
                <a:ea typeface="MS PGothic" charset="0"/>
              </a:rPr>
              <a:t>Multiple vector definitions allowed</a:t>
            </a:r>
            <a:endParaRPr lang="en-US" altLang="zh-CN" dirty="0">
              <a:latin typeface="Verdana" charset="0"/>
              <a:ea typeface="MS PGothic" charset="0"/>
            </a:endParaRPr>
          </a:p>
        </p:txBody>
      </p:sp>
      <p:sp>
        <p:nvSpPr>
          <p:cNvPr id="23555" name="Text Box 4"/>
          <p:cNvSpPr txBox="1">
            <a:spLocks noChangeArrowheads="1"/>
          </p:cNvSpPr>
          <p:nvPr/>
        </p:nvSpPr>
        <p:spPr bwMode="blackWhite">
          <a:xfrm>
            <a:off x="469900" y="5467411"/>
            <a:ext cx="8293100" cy="793689"/>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en-US" dirty="0" smtClean="0">
                <a:latin typeface="Courier New" pitchFamily="49" charset="0"/>
              </a:rPr>
              <a:t>testmain.cc(14): (col. 13) remark: SIMD LOOP WAS VECTORIZED</a:t>
            </a:r>
          </a:p>
          <a:p>
            <a:r>
              <a:rPr lang="en-US" dirty="0" smtClean="0">
                <a:latin typeface="Courier New" pitchFamily="49" charset="0"/>
              </a:rPr>
              <a:t>testmain.cc(18): (col. 1) remark: </a:t>
            </a:r>
            <a:r>
              <a:rPr lang="en-US" b="1" dirty="0" smtClean="0">
                <a:solidFill>
                  <a:srgbClr val="FF5C00"/>
                </a:solidFill>
                <a:latin typeface="Courier New" pitchFamily="49" charset="0"/>
              </a:rPr>
              <a:t>SIMD LOOP WAS VECTORIZED</a:t>
            </a:r>
          </a:p>
          <a:p>
            <a:r>
              <a:rPr lang="en-US" dirty="0" smtClean="0">
                <a:latin typeface="Courier New" pitchFamily="49" charset="0"/>
              </a:rPr>
              <a:t>header.cc(3): (col. 24) remark: FUNCTION WAS VECTORIZED</a:t>
            </a:r>
          </a:p>
          <a:p>
            <a:endParaRPr lang="en-US" dirty="0">
              <a:latin typeface="Courier New" pitchFamily="49" charset="0"/>
            </a:endParaRPr>
          </a:p>
          <a:p>
            <a:endParaRPr lang="en-US" altLang="ja-JP" dirty="0">
              <a:latin typeface="Courier New" pitchFamily="49" charset="0"/>
            </a:endParaRPr>
          </a:p>
        </p:txBody>
      </p:sp>
      <p:sp>
        <p:nvSpPr>
          <p:cNvPr id="23556" name="Text Box 4"/>
          <p:cNvSpPr txBox="1">
            <a:spLocks noChangeArrowheads="1"/>
          </p:cNvSpPr>
          <p:nvPr/>
        </p:nvSpPr>
        <p:spPr bwMode="blackWhite">
          <a:xfrm>
            <a:off x="469900" y="1314510"/>
            <a:ext cx="8293100" cy="128899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nn-NO" dirty="0" smtClean="0">
                <a:latin typeface="Courier New" pitchFamily="49" charset="0"/>
              </a:rPr>
              <a:t>__declspec(noinline,vector(uniform(a),linear(i), vectorlength(4)))</a:t>
            </a:r>
          </a:p>
          <a:p>
            <a:r>
              <a:rPr lang="nn-NO" b="1" dirty="0" smtClean="0">
                <a:solidFill>
                  <a:srgbClr val="FF5C00"/>
                </a:solidFill>
                <a:latin typeface="Courier New" pitchFamily="49" charset="0"/>
              </a:rPr>
              <a:t>__declspec(noinline,vector(uniform(a), vectorlength(4)))</a:t>
            </a:r>
          </a:p>
          <a:p>
            <a:r>
              <a:rPr lang="nn-NO" dirty="0" smtClean="0">
                <a:latin typeface="Courier New" pitchFamily="49" charset="0"/>
              </a:rPr>
              <a:t>void foo(int *a, int i){</a:t>
            </a:r>
          </a:p>
          <a:p>
            <a:r>
              <a:rPr lang="nn-NO" dirty="0" smtClean="0">
                <a:latin typeface="Courier New" pitchFamily="49" charset="0"/>
              </a:rPr>
              <a:t>	std::cout&lt;&lt;a[i]&lt;&lt;"\n";</a:t>
            </a:r>
          </a:p>
          <a:p>
            <a:r>
              <a:rPr lang="nn-NO" dirty="0" smtClean="0">
                <a:latin typeface="Courier New" pitchFamily="49" charset="0"/>
              </a:rPr>
              <a:t>}</a:t>
            </a:r>
          </a:p>
          <a:p>
            <a:endParaRPr lang="nn-NO" dirty="0" smtClean="0">
              <a:latin typeface="Courier New" pitchFamily="49" charset="0"/>
            </a:endParaRPr>
          </a:p>
        </p:txBody>
      </p:sp>
      <p:sp>
        <p:nvSpPr>
          <p:cNvPr id="7" name="Slide Number Placeholder 2"/>
          <p:cNvSpPr>
            <a:spLocks noGrp="1"/>
          </p:cNvSpPr>
          <p:nvPr>
            <p:ph type="sldNum" sz="quarter" idx="11"/>
          </p:nvPr>
        </p:nvSpPr>
        <p:spPr bwMode="auto">
          <a:xfrm>
            <a:off x="8505825" y="6553200"/>
            <a:ext cx="50165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CBFF5C-A42E-477C-B027-5F569F0B6479}" type="slidenum">
              <a:rPr lang="en-US" altLang="zh-CN" sz="1000">
                <a:solidFill>
                  <a:schemeClr val="bg1"/>
                </a:solidFill>
              </a:rPr>
              <a:pPr eaLnBrk="1" hangingPunct="1"/>
              <a:t>55</a:t>
            </a:fld>
            <a:endParaRPr lang="en-US" altLang="zh-CN" sz="1000" dirty="0">
              <a:solidFill>
                <a:schemeClr val="bg1"/>
              </a:solidFill>
            </a:endParaRPr>
          </a:p>
        </p:txBody>
      </p:sp>
      <p:sp>
        <p:nvSpPr>
          <p:cNvPr id="9" name="Rectangle 3"/>
          <p:cNvSpPr txBox="1">
            <a:spLocks noChangeArrowheads="1"/>
          </p:cNvSpPr>
          <p:nvPr/>
        </p:nvSpPr>
        <p:spPr>
          <a:xfrm>
            <a:off x="469900" y="3997961"/>
            <a:ext cx="7894320" cy="772160"/>
          </a:xfrm>
          <a:prstGeom prst="rect">
            <a:avLst/>
          </a:prstGeom>
        </p:spPr>
        <p:txBody>
          <a:bodyPr/>
          <a:lstStyle>
            <a:defPPr>
              <a:defRPr lang="en-US"/>
            </a:defPPr>
            <a:lvl1pPr algn="l">
              <a:buFont typeface="Arial" pitchFamily="34" charset="0"/>
              <a:buChar char="•"/>
              <a:defRPr sz="2400" kern="0">
                <a:latin typeface="+mn-lt"/>
                <a:ea typeface="MS PGothic" charset="0"/>
              </a:defRPr>
            </a:lvl1pPr>
          </a:lstStyle>
          <a:p>
            <a:endParaRPr lang="en-US" altLang="ja-JP" sz="1600" dirty="0"/>
          </a:p>
        </p:txBody>
      </p:sp>
      <p:sp>
        <p:nvSpPr>
          <p:cNvPr id="8" name="Text Box 4"/>
          <p:cNvSpPr txBox="1">
            <a:spLocks noChangeArrowheads="1"/>
          </p:cNvSpPr>
          <p:nvPr/>
        </p:nvSpPr>
        <p:spPr bwMode="blackWhite">
          <a:xfrm>
            <a:off x="469900" y="3019455"/>
            <a:ext cx="8293100" cy="2073245"/>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nn-NO" dirty="0" smtClean="0">
                <a:latin typeface="Courier New" pitchFamily="49" charset="0"/>
              </a:rPr>
              <a:t>#pragma simd vectorlength(4)</a:t>
            </a:r>
          </a:p>
          <a:p>
            <a:r>
              <a:rPr lang="nn-NO" dirty="0" smtClean="0">
                <a:latin typeface="Courier New" pitchFamily="49" charset="0"/>
              </a:rPr>
              <a:t>for(int i = 0; i &lt; n; i++)</a:t>
            </a:r>
          </a:p>
          <a:p>
            <a:r>
              <a:rPr lang="nn-NO" dirty="0" smtClean="0">
                <a:latin typeface="Courier New" pitchFamily="49" charset="0"/>
              </a:rPr>
              <a:t>        foo(a, i);</a:t>
            </a:r>
          </a:p>
          <a:p>
            <a:r>
              <a:rPr lang="nn-NO" dirty="0" smtClean="0">
                <a:latin typeface="Courier New" pitchFamily="49" charset="0"/>
              </a:rPr>
              <a:t>#pragma simd vectorlength(4)</a:t>
            </a:r>
          </a:p>
          <a:p>
            <a:r>
              <a:rPr lang="nn-NO" dirty="0" smtClean="0">
                <a:latin typeface="Courier New" pitchFamily="49" charset="0"/>
              </a:rPr>
              <a:t>for(int i = 0; i &lt; n; i++){</a:t>
            </a:r>
          </a:p>
          <a:p>
            <a:r>
              <a:rPr lang="nn-NO" dirty="0" smtClean="0">
                <a:latin typeface="Courier New" pitchFamily="49" charset="0"/>
              </a:rPr>
              <a:t>        </a:t>
            </a:r>
            <a:r>
              <a:rPr lang="nn-NO" b="1" dirty="0" smtClean="0">
                <a:solidFill>
                  <a:srgbClr val="FF5C00"/>
                </a:solidFill>
                <a:latin typeface="Courier New" pitchFamily="49" charset="0"/>
              </a:rPr>
              <a:t>k = b[i];</a:t>
            </a:r>
          </a:p>
          <a:p>
            <a:r>
              <a:rPr lang="nn-NO" b="1" dirty="0" smtClean="0">
                <a:solidFill>
                  <a:srgbClr val="FF5C00"/>
                </a:solidFill>
                <a:latin typeface="Courier New" pitchFamily="49" charset="0"/>
              </a:rPr>
              <a:t>        foo(a, k);</a:t>
            </a:r>
          </a:p>
          <a:p>
            <a:r>
              <a:rPr lang="nn-NO" dirty="0" smtClean="0">
                <a:latin typeface="Courier New" pitchFamily="49" charset="0"/>
              </a:rPr>
              <a:t>}</a:t>
            </a:r>
          </a:p>
          <a:p>
            <a:endParaRPr lang="nn-NO" dirty="0">
              <a:latin typeface="Courier New" pitchFamily="49" charset="0"/>
            </a:endParaRPr>
          </a:p>
        </p:txBody>
      </p:sp>
      <p:sp>
        <p:nvSpPr>
          <p:cNvPr id="10" name="TextBox 9"/>
          <p:cNvSpPr txBox="1"/>
          <p:nvPr/>
        </p:nvSpPr>
        <p:spPr>
          <a:xfrm>
            <a:off x="469900" y="914400"/>
            <a:ext cx="2501900" cy="400110"/>
          </a:xfrm>
          <a:prstGeom prst="rect">
            <a:avLst/>
          </a:prstGeom>
          <a:noFill/>
        </p:spPr>
        <p:txBody>
          <a:bodyPr wrap="square" rtlCol="0">
            <a:spAutoFit/>
          </a:bodyPr>
          <a:lstStyle/>
          <a:p>
            <a:pPr algn="l"/>
            <a:r>
              <a:rPr lang="en-US" dirty="0" err="1" smtClean="0"/>
              <a:t>Callee</a:t>
            </a:r>
            <a:r>
              <a:rPr lang="en-US" dirty="0" smtClean="0"/>
              <a:t> Site</a:t>
            </a:r>
            <a:endParaRPr lang="en-US" dirty="0"/>
          </a:p>
        </p:txBody>
      </p:sp>
      <p:sp>
        <p:nvSpPr>
          <p:cNvPr id="11" name="TextBox 10"/>
          <p:cNvSpPr txBox="1"/>
          <p:nvPr/>
        </p:nvSpPr>
        <p:spPr>
          <a:xfrm>
            <a:off x="469900" y="2619345"/>
            <a:ext cx="1752600" cy="400110"/>
          </a:xfrm>
          <a:prstGeom prst="rect">
            <a:avLst/>
          </a:prstGeom>
          <a:noFill/>
        </p:spPr>
        <p:txBody>
          <a:bodyPr wrap="square" rtlCol="0">
            <a:spAutoFit/>
          </a:bodyPr>
          <a:lstStyle/>
          <a:p>
            <a:pPr algn="l"/>
            <a:r>
              <a:rPr lang="en-US" dirty="0" smtClean="0"/>
              <a:t>Call site</a:t>
            </a:r>
            <a:endParaRPr lang="en-US" dirty="0"/>
          </a:p>
        </p:txBody>
      </p:sp>
      <p:sp>
        <p:nvSpPr>
          <p:cNvPr id="12" name="TextBox 11"/>
          <p:cNvSpPr txBox="1"/>
          <p:nvPr/>
        </p:nvSpPr>
        <p:spPr>
          <a:xfrm>
            <a:off x="469900" y="5067300"/>
            <a:ext cx="2908300" cy="400110"/>
          </a:xfrm>
          <a:prstGeom prst="rect">
            <a:avLst/>
          </a:prstGeom>
          <a:noFill/>
        </p:spPr>
        <p:txBody>
          <a:bodyPr wrap="square" rtlCol="0">
            <a:spAutoFit/>
          </a:bodyPr>
          <a:lstStyle/>
          <a:p>
            <a:r>
              <a:rPr lang="en-US" dirty="0" err="1" smtClean="0"/>
              <a:t>Vectorization</a:t>
            </a:r>
            <a:r>
              <a:rPr lang="en-US" dirty="0" smtClean="0"/>
              <a:t> report</a:t>
            </a:r>
            <a:endParaRPr lang="en-US" dirty="0"/>
          </a:p>
        </p:txBody>
      </p:sp>
    </p:spTree>
    <p:extLst>
      <p:ext uri="{BB962C8B-B14F-4D97-AF65-F5344CB8AC3E}">
        <p14:creationId xmlns:p14="http://schemas.microsoft.com/office/powerpoint/2010/main" val="368866064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5" y="254578"/>
            <a:ext cx="8029430" cy="630958"/>
          </a:xfrm>
        </p:spPr>
        <p:txBody>
          <a:bodyPr/>
          <a:lstStyle/>
          <a:p>
            <a:r>
              <a:rPr lang="en-US" dirty="0" smtClean="0"/>
              <a:t>Restrictions using SIMD-enabled functions</a:t>
            </a:r>
            <a:endParaRPr lang="en-US" i="1" dirty="0"/>
          </a:p>
        </p:txBody>
      </p:sp>
      <p:sp>
        <p:nvSpPr>
          <p:cNvPr id="3" name="Content Placeholder 2"/>
          <p:cNvSpPr>
            <a:spLocks noGrp="1"/>
          </p:cNvSpPr>
          <p:nvPr>
            <p:ph idx="1"/>
          </p:nvPr>
        </p:nvSpPr>
        <p:spPr>
          <a:xfrm>
            <a:off x="476395" y="1346200"/>
            <a:ext cx="8237537" cy="4956464"/>
          </a:xfrm>
        </p:spPr>
        <p:txBody>
          <a:bodyPr>
            <a:noAutofit/>
          </a:bodyPr>
          <a:lstStyle/>
          <a:p>
            <a:r>
              <a:rPr lang="en-US" dirty="0" smtClean="0">
                <a:solidFill>
                  <a:schemeClr val="bg2"/>
                </a:solidFill>
              </a:rPr>
              <a:t>The following language constructs are disallowed within SIMD-enabled functions:</a:t>
            </a:r>
          </a:p>
          <a:p>
            <a:pPr lvl="1"/>
            <a:r>
              <a:rPr lang="en-US" sz="1800" dirty="0" smtClean="0">
                <a:solidFill>
                  <a:schemeClr val="bg2"/>
                </a:solidFill>
              </a:rPr>
              <a:t>The GOTO statement</a:t>
            </a:r>
          </a:p>
          <a:p>
            <a:pPr lvl="1"/>
            <a:r>
              <a:rPr lang="en-US" sz="1800" dirty="0" smtClean="0">
                <a:solidFill>
                  <a:schemeClr val="bg2"/>
                </a:solidFill>
              </a:rPr>
              <a:t>The switch statement with16 or more case statements</a:t>
            </a:r>
          </a:p>
          <a:p>
            <a:pPr lvl="1"/>
            <a:r>
              <a:rPr lang="en-US" sz="1800" dirty="0" smtClean="0">
                <a:solidFill>
                  <a:schemeClr val="bg2"/>
                </a:solidFill>
              </a:rPr>
              <a:t>Operations on classes and </a:t>
            </a:r>
            <a:r>
              <a:rPr lang="en-US" sz="1800" dirty="0" err="1" smtClean="0">
                <a:solidFill>
                  <a:schemeClr val="bg2"/>
                </a:solidFill>
              </a:rPr>
              <a:t>structs</a:t>
            </a:r>
            <a:r>
              <a:rPr lang="en-US" sz="1800" dirty="0" smtClean="0">
                <a:solidFill>
                  <a:schemeClr val="bg2"/>
                </a:solidFill>
              </a:rPr>
              <a:t> (other than member selection)</a:t>
            </a:r>
          </a:p>
          <a:p>
            <a:pPr lvl="1"/>
            <a:r>
              <a:rPr lang="en-US" sz="1800" dirty="0" smtClean="0">
                <a:solidFill>
                  <a:schemeClr val="bg2"/>
                </a:solidFill>
              </a:rPr>
              <a:t>Expressions with array notations</a:t>
            </a:r>
          </a:p>
          <a:p>
            <a:pPr lvl="1"/>
            <a:r>
              <a:rPr lang="en-US" sz="1800" dirty="0" smtClean="0">
                <a:solidFill>
                  <a:schemeClr val="bg2"/>
                </a:solidFill>
              </a:rPr>
              <a:t>No functions calls unless </a:t>
            </a:r>
            <a:r>
              <a:rPr lang="en-US" sz="1800" dirty="0" err="1" smtClean="0">
                <a:solidFill>
                  <a:schemeClr val="bg2"/>
                </a:solidFill>
              </a:rPr>
              <a:t>inlined</a:t>
            </a:r>
            <a:r>
              <a:rPr lang="en-US" sz="1800" dirty="0" smtClean="0">
                <a:solidFill>
                  <a:schemeClr val="bg2"/>
                </a:solidFill>
              </a:rPr>
              <a:t> or SIMD-enabled functions</a:t>
            </a:r>
          </a:p>
          <a:p>
            <a:pPr lvl="2"/>
            <a:r>
              <a:rPr lang="en-US" sz="1600" dirty="0" smtClean="0">
                <a:solidFill>
                  <a:schemeClr val="bg2"/>
                </a:solidFill>
              </a:rPr>
              <a:t>Most math library functions are vector functions</a:t>
            </a:r>
          </a:p>
          <a:p>
            <a:pPr lvl="1"/>
            <a:r>
              <a:rPr lang="en-US" sz="1800" dirty="0" smtClean="0">
                <a:solidFill>
                  <a:schemeClr val="bg2"/>
                </a:solidFill>
              </a:rPr>
              <a:t>No parallel constructs</a:t>
            </a:r>
          </a:p>
          <a:p>
            <a:pPr lvl="2"/>
            <a:r>
              <a:rPr lang="en-US" sz="1600" dirty="0" smtClean="0">
                <a:solidFill>
                  <a:schemeClr val="bg2"/>
                </a:solidFill>
              </a:rPr>
              <a:t>The _</a:t>
            </a:r>
            <a:r>
              <a:rPr lang="en-US" sz="1600" dirty="0" err="1">
                <a:solidFill>
                  <a:schemeClr val="bg2"/>
                </a:solidFill>
              </a:rPr>
              <a:t>c</a:t>
            </a:r>
            <a:r>
              <a:rPr lang="en-US" sz="1600" dirty="0" err="1" smtClean="0">
                <a:solidFill>
                  <a:schemeClr val="bg2"/>
                </a:solidFill>
              </a:rPr>
              <a:t>ilk_spawn</a:t>
            </a:r>
            <a:r>
              <a:rPr lang="en-US" sz="1600" dirty="0" smtClean="0">
                <a:solidFill>
                  <a:schemeClr val="bg2"/>
                </a:solidFill>
              </a:rPr>
              <a:t> keyword, array notation, OpenMP, native threads</a:t>
            </a:r>
          </a:p>
          <a:p>
            <a:pPr lvl="2"/>
            <a:endParaRPr lang="en-US" sz="1600" dirty="0" smtClean="0">
              <a:solidFill>
                <a:schemeClr val="bg2"/>
              </a:solidFill>
            </a:endParaRPr>
          </a:p>
          <a:p>
            <a:endParaRPr lang="en-US" dirty="0" smtClean="0">
              <a:solidFill>
                <a:schemeClr val="bg2"/>
              </a:solidFill>
            </a:endParaRPr>
          </a:p>
          <a:p>
            <a:endParaRPr lang="en-US" dirty="0">
              <a:solidFill>
                <a:schemeClr val="bg2"/>
              </a:solidFill>
            </a:endParaRPr>
          </a:p>
          <a:p>
            <a:endParaRPr lang="en-US" dirty="0">
              <a:solidFill>
                <a:schemeClr val="bg2"/>
              </a:solidFill>
            </a:endParaRPr>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389983434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4"/>
          <p:cNvSpPr>
            <a:spLocks noGrp="1"/>
          </p:cNvSpPr>
          <p:nvPr>
            <p:ph idx="1"/>
          </p:nvPr>
        </p:nvSpPr>
        <p:spPr bwMode="auto">
          <a:xfrm>
            <a:off x="457200" y="849313"/>
            <a:ext cx="8235950"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30200" indent="-342900"/>
            <a:endParaRPr lang="en-US" altLang="zh-CN" dirty="0" smtClean="0"/>
          </a:p>
          <a:p>
            <a:pPr marL="330200" indent="-342900"/>
            <a:r>
              <a:rPr lang="en-US" altLang="zh-CN" dirty="0" smtClean="0"/>
              <a:t>Motivation </a:t>
            </a:r>
          </a:p>
          <a:p>
            <a:pPr marL="330200" indent="-342900"/>
            <a:r>
              <a:rPr lang="en-US" altLang="zh-CN" dirty="0" smtClean="0"/>
              <a:t>Introduction to SIMD for Intel® Architecture</a:t>
            </a:r>
          </a:p>
          <a:p>
            <a:pPr marL="330200" indent="-342900"/>
            <a:r>
              <a:rPr lang="en-US" altLang="zh-CN" dirty="0" smtClean="0"/>
              <a:t>Vectorization</a:t>
            </a:r>
          </a:p>
          <a:p>
            <a:pPr marL="330200" lvl="0" indent="-342900"/>
            <a:r>
              <a:rPr lang="en-US" dirty="0" smtClean="0"/>
              <a:t>Ways to Write Vector Code</a:t>
            </a:r>
          </a:p>
          <a:p>
            <a:pPr lvl="2" fontAlgn="ctr"/>
            <a:r>
              <a:rPr lang="en-US" altLang="zh-CN" sz="2200" dirty="0" smtClean="0">
                <a:cs typeface="ＭＳ Ｐゴシック" charset="-128"/>
              </a:rPr>
              <a:t>Intel® Cilk™ Plus Array Notation</a:t>
            </a:r>
          </a:p>
          <a:p>
            <a:pPr lvl="2" fontAlgn="ctr"/>
            <a:r>
              <a:rPr lang="en-US" altLang="zh-CN" sz="2200" dirty="0" smtClean="0">
                <a:cs typeface="ＭＳ Ｐゴシック" charset="-128"/>
              </a:rPr>
              <a:t>SIMD-enabled functions</a:t>
            </a:r>
          </a:p>
          <a:p>
            <a:pPr lvl="2" fontAlgn="ctr"/>
            <a:r>
              <a:rPr lang="en-US" altLang="zh-CN" sz="2200" dirty="0" smtClean="0">
                <a:solidFill>
                  <a:schemeClr val="bg2"/>
                </a:solidFill>
                <a:cs typeface="ＭＳ Ｐゴシック" charset="-128"/>
              </a:rPr>
              <a:t>SIMD Directive</a:t>
            </a:r>
          </a:p>
          <a:p>
            <a:pPr marL="330200" indent="-342900"/>
            <a:r>
              <a:rPr lang="en-US" altLang="zh-CN" dirty="0" smtClean="0"/>
              <a:t>Validating Vectorization Success</a:t>
            </a:r>
          </a:p>
          <a:p>
            <a:pPr marL="330200" indent="-342900"/>
            <a:r>
              <a:rPr lang="en-US" altLang="zh-CN" dirty="0" smtClean="0"/>
              <a:t>Summary</a:t>
            </a:r>
          </a:p>
          <a:p>
            <a:pPr marL="330200" indent="-342900">
              <a:buFontTx/>
              <a:buNone/>
            </a:pPr>
            <a:endParaRPr lang="en-US" altLang="zh-CN" dirty="0" smtClean="0"/>
          </a:p>
        </p:txBody>
      </p:sp>
      <p:sp>
        <p:nvSpPr>
          <p:cNvPr id="4099"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Agenda</a:t>
            </a:r>
            <a:endParaRPr lang="en-US" altLang="zh-CN" sz="2200" dirty="0" smtClean="0"/>
          </a:p>
        </p:txBody>
      </p:sp>
      <p:sp>
        <p:nvSpPr>
          <p:cNvPr id="410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5E9FB3C-F87A-4FD3-A28B-76B5FF7B48F9}" type="datetime1">
              <a:rPr lang="en-US" altLang="zh-CN" sz="1000">
                <a:solidFill>
                  <a:schemeClr val="bg1"/>
                </a:solidFill>
              </a:rPr>
              <a:pPr eaLnBrk="1" hangingPunct="1"/>
              <a:t>9/11/2013</a:t>
            </a:fld>
            <a:endParaRPr lang="en-US" altLang="zh-CN" sz="1000">
              <a:solidFill>
                <a:schemeClr val="bg1"/>
              </a:solidFill>
            </a:endParaRPr>
          </a:p>
        </p:txBody>
      </p:sp>
      <p:sp>
        <p:nvSpPr>
          <p:cNvPr id="410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CBFF5C-A42E-477C-B027-5F569F0B6479}" type="slidenum">
              <a:rPr lang="en-US" altLang="zh-CN" sz="1000">
                <a:solidFill>
                  <a:schemeClr val="bg1"/>
                </a:solidFill>
              </a:rPr>
              <a:pPr eaLnBrk="1" hangingPunct="1"/>
              <a:t>57</a:t>
            </a:fld>
            <a:endParaRPr lang="en-US" altLang="zh-CN" sz="1000" dirty="0">
              <a:solidFill>
                <a:schemeClr val="bg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Provide ability to describe </a:t>
            </a:r>
            <a:r>
              <a:rPr lang="en-US" dirty="0" err="1" smtClean="0"/>
              <a:t>vectorizable</a:t>
            </a:r>
            <a:r>
              <a:rPr lang="en-US" dirty="0" smtClean="0"/>
              <a:t> loops in a similar way to describing parallelizable loops in OpenMP</a:t>
            </a:r>
            <a:endParaRPr lang="en-US" dirty="0"/>
          </a:p>
        </p:txBody>
      </p:sp>
      <p:sp>
        <p:nvSpPr>
          <p:cNvPr id="17409" name="Rectangle 2"/>
          <p:cNvSpPr>
            <a:spLocks noGrp="1" noChangeArrowheads="1"/>
          </p:cNvSpPr>
          <p:nvPr>
            <p:ph type="title"/>
          </p:nvPr>
        </p:nvSpPr>
        <p:spPr>
          <a:xfrm>
            <a:off x="381000" y="228600"/>
            <a:ext cx="8229600" cy="457200"/>
          </a:xfrm>
        </p:spPr>
        <p:txBody>
          <a:bodyPr/>
          <a:lstStyle/>
          <a:p>
            <a:r>
              <a:rPr lang="en-US" altLang="zh-CN" dirty="0" smtClean="0">
                <a:latin typeface="Verdana" charset="0"/>
                <a:ea typeface="MS PGothic" charset="0"/>
              </a:rPr>
              <a:t>Pragma SIMD Motivation</a:t>
            </a:r>
            <a:endParaRPr lang="en-US" altLang="zh-CN" dirty="0">
              <a:latin typeface="Verdana" charset="0"/>
              <a:ea typeface="MS PGothic" charset="0"/>
            </a:endParaRPr>
          </a:p>
        </p:txBody>
      </p:sp>
      <p:sp>
        <p:nvSpPr>
          <p:cNvPr id="17411" name="Rectangle 5"/>
          <p:cNvSpPr txBox="1">
            <a:spLocks noChangeArrowheads="1"/>
          </p:cNvSpPr>
          <p:nvPr/>
        </p:nvSpPr>
        <p:spPr bwMode="auto">
          <a:xfrm>
            <a:off x="708978" y="2679700"/>
            <a:ext cx="6961822" cy="1947863"/>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a:extLst/>
        </p:spPr>
        <p:txBody>
          <a:bodyPr lIns="91400" tIns="45702" rIns="91400" bIns="45702"/>
          <a:lstStyle>
            <a:defPPr>
              <a:defRPr lang="en-US"/>
            </a:defPPr>
            <a:lvl1pPr algn="l">
              <a:defRPr sz="1600">
                <a:latin typeface="+mn-lt"/>
                <a:ea typeface="宋体" charset="-122"/>
                <a:cs typeface="Courier New" pitchFamily="49" charset="0"/>
              </a:defRPr>
            </a:lvl1pPr>
          </a:lstStyle>
          <a:p>
            <a:r>
              <a:rPr lang="en-GB" altLang="zh-CN" dirty="0">
                <a:latin typeface="Courier New" pitchFamily="49" charset="0"/>
              </a:rPr>
              <a:t>void </a:t>
            </a:r>
            <a:r>
              <a:rPr lang="en-GB" altLang="zh-CN" dirty="0" err="1">
                <a:latin typeface="Courier New" pitchFamily="49" charset="0"/>
              </a:rPr>
              <a:t>add_fl</a:t>
            </a:r>
            <a:r>
              <a:rPr lang="en-GB" altLang="zh-CN" dirty="0">
                <a:latin typeface="Courier New" pitchFamily="49" charset="0"/>
              </a:rPr>
              <a:t>(float *a, float *b, float *c, float *d, float *e, </a:t>
            </a:r>
            <a:r>
              <a:rPr lang="en-GB" altLang="zh-CN" dirty="0" err="1">
                <a:latin typeface="Courier New" pitchFamily="49" charset="0"/>
              </a:rPr>
              <a:t>int</a:t>
            </a:r>
            <a:r>
              <a:rPr lang="en-GB" altLang="zh-CN" dirty="0">
                <a:latin typeface="Courier New" pitchFamily="49" charset="0"/>
              </a:rPr>
              <a:t> n)</a:t>
            </a:r>
          </a:p>
          <a:p>
            <a:r>
              <a:rPr lang="en-GB" altLang="zh-CN" dirty="0">
                <a:latin typeface="Courier New" pitchFamily="49" charset="0"/>
              </a:rPr>
              <a:t>{ </a:t>
            </a:r>
          </a:p>
          <a:p>
            <a:r>
              <a:rPr lang="en-GB" altLang="zh-CN" dirty="0">
                <a:latin typeface="Courier New" pitchFamily="49" charset="0"/>
              </a:rPr>
              <a:t>  </a:t>
            </a:r>
            <a:r>
              <a:rPr lang="en-GB" altLang="zh-CN" dirty="0" smtClean="0">
                <a:latin typeface="Courier New" pitchFamily="49" charset="0"/>
              </a:rPr>
              <a:t> </a:t>
            </a:r>
            <a:r>
              <a:rPr lang="en-GB" altLang="zh-CN" b="1" dirty="0">
                <a:solidFill>
                  <a:srgbClr val="FF5C00"/>
                </a:solidFill>
                <a:latin typeface="Courier New" pitchFamily="49" charset="0"/>
              </a:rPr>
              <a:t>#pragma </a:t>
            </a:r>
            <a:r>
              <a:rPr lang="en-GB" altLang="zh-CN" b="1" dirty="0" err="1">
                <a:solidFill>
                  <a:srgbClr val="FF5C00"/>
                </a:solidFill>
                <a:latin typeface="Courier New" pitchFamily="49" charset="0"/>
              </a:rPr>
              <a:t>simd</a:t>
            </a:r>
            <a:endParaRPr lang="en-GB" altLang="zh-CN" b="1" dirty="0">
              <a:solidFill>
                <a:srgbClr val="FF5C00"/>
              </a:solidFill>
              <a:latin typeface="Courier New" pitchFamily="49" charset="0"/>
            </a:endParaRPr>
          </a:p>
          <a:p>
            <a:r>
              <a:rPr lang="en-GB" altLang="zh-CN" dirty="0">
                <a:latin typeface="Courier New" pitchFamily="49" charset="0"/>
              </a:rPr>
              <a:t> </a:t>
            </a:r>
            <a:r>
              <a:rPr lang="en-GB" altLang="zh-CN" dirty="0" smtClean="0">
                <a:latin typeface="Courier New" pitchFamily="49" charset="0"/>
              </a:rPr>
              <a:t>  </a:t>
            </a:r>
            <a:r>
              <a:rPr lang="en-GB" altLang="zh-CN" dirty="0">
                <a:latin typeface="Courier New" pitchFamily="49" charset="0"/>
              </a:rPr>
              <a:t>for (</a:t>
            </a:r>
            <a:r>
              <a:rPr lang="en-GB" altLang="zh-CN" dirty="0" err="1">
                <a:latin typeface="Courier New" pitchFamily="49" charset="0"/>
              </a:rPr>
              <a:t>int</a:t>
            </a:r>
            <a:r>
              <a:rPr lang="en-GB" altLang="zh-CN" dirty="0">
                <a:latin typeface="Courier New" pitchFamily="49" charset="0"/>
              </a:rPr>
              <a:t> </a:t>
            </a:r>
            <a:r>
              <a:rPr lang="en-GB" altLang="zh-CN" dirty="0" err="1">
                <a:latin typeface="Courier New" pitchFamily="49" charset="0"/>
              </a:rPr>
              <a:t>i</a:t>
            </a:r>
            <a:r>
              <a:rPr lang="en-GB" altLang="zh-CN" dirty="0">
                <a:latin typeface="Courier New" pitchFamily="49" charset="0"/>
              </a:rPr>
              <a:t>=0; </a:t>
            </a:r>
            <a:r>
              <a:rPr lang="en-GB" altLang="zh-CN" dirty="0" err="1">
                <a:latin typeface="Courier New" pitchFamily="49" charset="0"/>
              </a:rPr>
              <a:t>i</a:t>
            </a:r>
            <a:r>
              <a:rPr lang="en-GB" altLang="zh-CN" dirty="0">
                <a:latin typeface="Courier New" pitchFamily="49" charset="0"/>
              </a:rPr>
              <a:t>&lt;n; </a:t>
            </a:r>
            <a:r>
              <a:rPr lang="en-GB" altLang="zh-CN" dirty="0" err="1">
                <a:latin typeface="Courier New" pitchFamily="49" charset="0"/>
              </a:rPr>
              <a:t>i</a:t>
            </a:r>
            <a:r>
              <a:rPr lang="en-GB" altLang="zh-CN" dirty="0">
                <a:latin typeface="Courier New" pitchFamily="49" charset="0"/>
              </a:rPr>
              <a:t>++)</a:t>
            </a:r>
          </a:p>
          <a:p>
            <a:r>
              <a:rPr lang="en-GB" altLang="zh-CN" dirty="0">
                <a:latin typeface="Courier New" pitchFamily="49" charset="0"/>
              </a:rPr>
              <a:t>   </a:t>
            </a:r>
            <a:r>
              <a:rPr lang="en-GB" altLang="zh-CN" dirty="0" smtClean="0">
                <a:latin typeface="Courier New" pitchFamily="49" charset="0"/>
              </a:rPr>
              <a:t>   </a:t>
            </a:r>
            <a:r>
              <a:rPr lang="en-GB" altLang="zh-CN" dirty="0">
                <a:latin typeface="Courier New" pitchFamily="49" charset="0"/>
              </a:rPr>
              <a:t>a[</a:t>
            </a:r>
            <a:r>
              <a:rPr lang="en-GB" altLang="zh-CN" dirty="0" err="1">
                <a:latin typeface="Courier New" pitchFamily="49" charset="0"/>
              </a:rPr>
              <a:t>i</a:t>
            </a:r>
            <a:r>
              <a:rPr lang="en-GB" altLang="zh-CN" dirty="0">
                <a:latin typeface="Courier New" pitchFamily="49" charset="0"/>
              </a:rPr>
              <a:t>] = a[</a:t>
            </a:r>
            <a:r>
              <a:rPr lang="en-GB" altLang="zh-CN" dirty="0" err="1">
                <a:latin typeface="Courier New" pitchFamily="49" charset="0"/>
              </a:rPr>
              <a:t>i</a:t>
            </a:r>
            <a:r>
              <a:rPr lang="en-GB" altLang="zh-CN" dirty="0">
                <a:latin typeface="Courier New" pitchFamily="49" charset="0"/>
              </a:rPr>
              <a:t>] + b[</a:t>
            </a:r>
            <a:r>
              <a:rPr lang="en-GB" altLang="zh-CN" dirty="0" err="1">
                <a:latin typeface="Courier New" pitchFamily="49" charset="0"/>
              </a:rPr>
              <a:t>i</a:t>
            </a:r>
            <a:r>
              <a:rPr lang="en-GB" altLang="zh-CN" dirty="0">
                <a:latin typeface="Courier New" pitchFamily="49" charset="0"/>
              </a:rPr>
              <a:t>] + c[</a:t>
            </a:r>
            <a:r>
              <a:rPr lang="en-GB" altLang="zh-CN" dirty="0" err="1">
                <a:latin typeface="Courier New" pitchFamily="49" charset="0"/>
              </a:rPr>
              <a:t>i</a:t>
            </a:r>
            <a:r>
              <a:rPr lang="en-GB" altLang="zh-CN" dirty="0">
                <a:latin typeface="Courier New" pitchFamily="49" charset="0"/>
              </a:rPr>
              <a:t>] + d[</a:t>
            </a:r>
            <a:r>
              <a:rPr lang="en-GB" altLang="zh-CN" dirty="0" err="1">
                <a:latin typeface="Courier New" pitchFamily="49" charset="0"/>
              </a:rPr>
              <a:t>i</a:t>
            </a:r>
            <a:r>
              <a:rPr lang="en-GB" altLang="zh-CN" dirty="0">
                <a:latin typeface="Courier New" pitchFamily="49" charset="0"/>
              </a:rPr>
              <a:t>] + e[</a:t>
            </a:r>
            <a:r>
              <a:rPr lang="en-GB" altLang="zh-CN" dirty="0" err="1">
                <a:latin typeface="Courier New" pitchFamily="49" charset="0"/>
              </a:rPr>
              <a:t>i</a:t>
            </a:r>
            <a:r>
              <a:rPr lang="en-GB" altLang="zh-CN" dirty="0">
                <a:latin typeface="Courier New" pitchFamily="49" charset="0"/>
              </a:rPr>
              <a:t>]; </a:t>
            </a:r>
          </a:p>
          <a:p>
            <a:r>
              <a:rPr lang="en-GB" altLang="zh-CN" dirty="0">
                <a:latin typeface="Courier New" pitchFamily="49" charset="0"/>
              </a:rPr>
              <a:t>}</a:t>
            </a:r>
            <a:endParaRPr lang="en-US" altLang="zh-CN" dirty="0">
              <a:latin typeface="Courier New" pitchFamily="49" charset="0"/>
            </a:endParaRPr>
          </a:p>
        </p:txBody>
      </p:sp>
      <p:sp>
        <p:nvSpPr>
          <p:cNvPr id="17412" name="TextBox 4"/>
          <p:cNvSpPr txBox="1">
            <a:spLocks noChangeArrowheads="1"/>
          </p:cNvSpPr>
          <p:nvPr/>
        </p:nvSpPr>
        <p:spPr bwMode="auto">
          <a:xfrm>
            <a:off x="414338" y="4953318"/>
            <a:ext cx="87296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Verdana" charset="0"/>
                <a:ea typeface="ＭＳ Ｐゴシック" charset="0"/>
                <a:cs typeface="ＭＳ Ｐゴシック" charset="0"/>
              </a:defRPr>
            </a:lvl1pPr>
            <a:lvl2pPr marL="742950" indent="-285750" eaLnBrk="0" hangingPunct="0">
              <a:defRPr sz="2000">
                <a:solidFill>
                  <a:schemeClr val="tx1"/>
                </a:solidFill>
                <a:latin typeface="Verdana" charset="0"/>
                <a:ea typeface="ＭＳ Ｐゴシック" charset="0"/>
              </a:defRPr>
            </a:lvl2pPr>
            <a:lvl3pPr marL="1143000" indent="-228600" eaLnBrk="0" hangingPunct="0">
              <a:defRPr sz="2000">
                <a:solidFill>
                  <a:schemeClr val="tx1"/>
                </a:solidFill>
                <a:latin typeface="Verdana" charset="0"/>
                <a:ea typeface="ＭＳ Ｐゴシック" charset="0"/>
              </a:defRPr>
            </a:lvl3pPr>
            <a:lvl4pPr marL="1600200" indent="-228600" eaLnBrk="0" hangingPunct="0">
              <a:defRPr sz="2000">
                <a:solidFill>
                  <a:schemeClr val="tx1"/>
                </a:solidFill>
                <a:latin typeface="Verdana" charset="0"/>
                <a:ea typeface="ＭＳ Ｐゴシック" charset="0"/>
              </a:defRPr>
            </a:lvl4pPr>
            <a:lvl5pPr marL="2057400" indent="-228600" eaLnBrk="0" hangingPunct="0">
              <a:defRPr sz="2000">
                <a:solidFill>
                  <a:schemeClr val="tx1"/>
                </a:solidFill>
                <a:latin typeface="Verdana" charset="0"/>
                <a:ea typeface="ＭＳ Ｐゴシック" charset="0"/>
              </a:defRPr>
            </a:lvl5pPr>
            <a:lvl6pPr marL="2514600" indent="-228600" algn="ctr" eaLnBrk="0" fontAlgn="base" hangingPunct="0">
              <a:spcBef>
                <a:spcPct val="0"/>
              </a:spcBef>
              <a:spcAft>
                <a:spcPct val="0"/>
              </a:spcAft>
              <a:defRPr sz="2000">
                <a:solidFill>
                  <a:schemeClr val="tx1"/>
                </a:solidFill>
                <a:latin typeface="Verdana" charset="0"/>
                <a:ea typeface="ＭＳ Ｐゴシック" charset="0"/>
              </a:defRPr>
            </a:lvl6pPr>
            <a:lvl7pPr marL="2971800" indent="-228600" algn="ctr" eaLnBrk="0" fontAlgn="base" hangingPunct="0">
              <a:spcBef>
                <a:spcPct val="0"/>
              </a:spcBef>
              <a:spcAft>
                <a:spcPct val="0"/>
              </a:spcAft>
              <a:defRPr sz="2000">
                <a:solidFill>
                  <a:schemeClr val="tx1"/>
                </a:solidFill>
                <a:latin typeface="Verdana" charset="0"/>
                <a:ea typeface="ＭＳ Ｐゴシック" charset="0"/>
              </a:defRPr>
            </a:lvl7pPr>
            <a:lvl8pPr marL="3429000" indent="-228600" algn="ctr" eaLnBrk="0" fontAlgn="base" hangingPunct="0">
              <a:spcBef>
                <a:spcPct val="0"/>
              </a:spcBef>
              <a:spcAft>
                <a:spcPct val="0"/>
              </a:spcAft>
              <a:defRPr sz="2000">
                <a:solidFill>
                  <a:schemeClr val="tx1"/>
                </a:solidFill>
                <a:latin typeface="Verdana" charset="0"/>
                <a:ea typeface="ＭＳ Ｐゴシック" charset="0"/>
              </a:defRPr>
            </a:lvl8pPr>
            <a:lvl9pPr marL="3886200" indent="-228600" algn="ctr" eaLnBrk="0" fontAlgn="base" hangingPunct="0">
              <a:spcBef>
                <a:spcPct val="0"/>
              </a:spcBef>
              <a:spcAft>
                <a:spcPct val="0"/>
              </a:spcAft>
              <a:defRPr sz="2000">
                <a:solidFill>
                  <a:schemeClr val="tx1"/>
                </a:solidFill>
                <a:latin typeface="Verdana" charset="0"/>
                <a:ea typeface="ＭＳ Ｐゴシック" charset="0"/>
              </a:defRPr>
            </a:lvl9pPr>
          </a:lstStyle>
          <a:p>
            <a:pPr algn="l" eaLnBrk="1" hangingPunct="1"/>
            <a:r>
              <a:rPr lang="en-US" altLang="zh-CN" sz="1800" dirty="0">
                <a:ea typeface="宋体" charset="0"/>
                <a:cs typeface="宋体" charset="0"/>
              </a:rPr>
              <a:t>Without SIMD directive, vectorization will fail since there are too many pointer references to do a run-time check for </a:t>
            </a:r>
            <a:r>
              <a:rPr lang="en-US" altLang="zh-CN" sz="1800" dirty="0" smtClean="0">
                <a:ea typeface="宋体" charset="0"/>
                <a:cs typeface="宋体" charset="0"/>
              </a:rPr>
              <a:t>“vector-preventing edges”</a:t>
            </a:r>
            <a:endParaRPr lang="en-GB" altLang="zh-CN" sz="1800" dirty="0"/>
          </a:p>
        </p:txBody>
      </p:sp>
      <p:sp>
        <p:nvSpPr>
          <p:cNvPr id="6" name="Slide Number Placeholder 2"/>
          <p:cNvSpPr>
            <a:spLocks noGrp="1"/>
          </p:cNvSpPr>
          <p:nvPr>
            <p:ph type="sldNum" sz="quarter" idx="11"/>
          </p:nvPr>
        </p:nvSpPr>
        <p:spPr bwMode="auto">
          <a:xfrm>
            <a:off x="8505825" y="6553200"/>
            <a:ext cx="50165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CBFF5C-A42E-477C-B027-5F569F0B6479}" type="slidenum">
              <a:rPr lang="en-US" altLang="zh-CN" sz="1000">
                <a:solidFill>
                  <a:schemeClr val="bg1"/>
                </a:solidFill>
              </a:rPr>
              <a:pPr eaLnBrk="1" hangingPunct="1"/>
              <a:t>58</a:t>
            </a:fld>
            <a:endParaRPr lang="en-US" altLang="zh-CN" sz="1000" dirty="0">
              <a:solidFill>
                <a:schemeClr val="bg1"/>
              </a:solidFill>
            </a:endParaRPr>
          </a:p>
        </p:txBody>
      </p:sp>
    </p:spTree>
    <p:extLst>
      <p:ext uri="{BB962C8B-B14F-4D97-AF65-F5344CB8AC3E}">
        <p14:creationId xmlns:p14="http://schemas.microsoft.com/office/powerpoint/2010/main" val="370645102"/>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860A8"/>
                </a:solidFill>
              </a:rPr>
              <a:t>Auto-Vectorization – Limited by Serial Semantics</a:t>
            </a:r>
            <a:endParaRPr lang="en-US" sz="2800" dirty="0">
              <a:solidFill>
                <a:srgbClr val="0860A8"/>
              </a:solidFill>
            </a:endParaRPr>
          </a:p>
        </p:txBody>
      </p:sp>
      <p:sp>
        <p:nvSpPr>
          <p:cNvPr id="3" name="Content Placeholder 2"/>
          <p:cNvSpPr>
            <a:spLocks noGrp="1"/>
          </p:cNvSpPr>
          <p:nvPr>
            <p:ph idx="1"/>
          </p:nvPr>
        </p:nvSpPr>
        <p:spPr/>
        <p:txBody>
          <a:bodyPr>
            <a:noAutofit/>
          </a:bodyPr>
          <a:lstStyle/>
          <a:p>
            <a:pPr marL="0" indent="0">
              <a:buNone/>
            </a:pPr>
            <a:endParaRPr lang="en-US" sz="2000" b="1" dirty="0" smtClean="0"/>
          </a:p>
          <a:p>
            <a:pPr marL="0" indent="0">
              <a:buNone/>
            </a:pPr>
            <a:r>
              <a:rPr lang="en-US" sz="2000" b="1" dirty="0" smtClean="0"/>
              <a:t>Compiler </a:t>
            </a:r>
            <a:r>
              <a:rPr lang="en-US" sz="2000" b="1" dirty="0"/>
              <a:t>checks </a:t>
            </a:r>
            <a:r>
              <a:rPr lang="en-US" sz="2000" b="1" dirty="0" smtClean="0"/>
              <a:t>for:</a:t>
            </a:r>
          </a:p>
          <a:p>
            <a:endParaRPr lang="en-US" sz="2000" dirty="0" smtClean="0"/>
          </a:p>
          <a:p>
            <a:r>
              <a:rPr lang="en-US" sz="2000" dirty="0" smtClean="0"/>
              <a:t>Is </a:t>
            </a:r>
            <a:r>
              <a:rPr lang="en-US" sz="2000" i="1" dirty="0" smtClean="0"/>
              <a:t>*p</a:t>
            </a:r>
            <a:r>
              <a:rPr lang="en-US" sz="2000" dirty="0" smtClean="0"/>
              <a:t> loop </a:t>
            </a:r>
            <a:r>
              <a:rPr lang="en-US" sz="2000" dirty="0"/>
              <a:t>invariant?</a:t>
            </a:r>
          </a:p>
          <a:p>
            <a:r>
              <a:rPr lang="en-US" sz="2000" dirty="0"/>
              <a:t>Are </a:t>
            </a:r>
            <a:r>
              <a:rPr lang="en-US" sz="2000" i="1" dirty="0" smtClean="0"/>
              <a:t>A</a:t>
            </a:r>
            <a:r>
              <a:rPr lang="en-US" sz="2000" dirty="0" smtClean="0"/>
              <a:t>, </a:t>
            </a:r>
            <a:r>
              <a:rPr lang="en-US" sz="2000" i="1" dirty="0" smtClean="0"/>
              <a:t>B</a:t>
            </a:r>
            <a:r>
              <a:rPr lang="en-US" sz="2000" dirty="0" smtClean="0"/>
              <a:t> </a:t>
            </a:r>
            <a:r>
              <a:rPr lang="en-US" sz="2000" dirty="0"/>
              <a:t>and </a:t>
            </a:r>
            <a:r>
              <a:rPr lang="en-US" sz="2000" i="1" dirty="0"/>
              <a:t>C</a:t>
            </a:r>
            <a:r>
              <a:rPr lang="en-US" sz="2000" dirty="0"/>
              <a:t> loop invariant?</a:t>
            </a:r>
          </a:p>
          <a:p>
            <a:r>
              <a:rPr lang="en-US" sz="2000" dirty="0"/>
              <a:t>Is </a:t>
            </a:r>
            <a:r>
              <a:rPr lang="en-US" sz="2000" i="1" dirty="0"/>
              <a:t>A[]</a:t>
            </a:r>
            <a:r>
              <a:rPr lang="en-US" sz="2000" dirty="0"/>
              <a:t> aliased with </a:t>
            </a:r>
            <a:r>
              <a:rPr lang="en-US" sz="2000" i="1" dirty="0"/>
              <a:t>B[]</a:t>
            </a:r>
            <a:r>
              <a:rPr lang="en-US" sz="2000" dirty="0"/>
              <a:t>, </a:t>
            </a:r>
            <a:r>
              <a:rPr lang="en-US" sz="2000" i="1" dirty="0"/>
              <a:t>C</a:t>
            </a:r>
            <a:r>
              <a:rPr lang="en-US" sz="2000" i="1" dirty="0" smtClean="0"/>
              <a:t>[]</a:t>
            </a:r>
            <a:r>
              <a:rPr lang="en-US" sz="2000" dirty="0" smtClean="0"/>
              <a:t> </a:t>
            </a:r>
            <a:r>
              <a:rPr lang="en-US" sz="2000" dirty="0"/>
              <a:t>and/or </a:t>
            </a:r>
            <a:r>
              <a:rPr lang="en-US" sz="2000" i="1" dirty="0"/>
              <a:t>sum</a:t>
            </a:r>
            <a:r>
              <a:rPr lang="en-US" sz="2000" dirty="0"/>
              <a:t>?</a:t>
            </a:r>
          </a:p>
          <a:p>
            <a:r>
              <a:rPr lang="en-US" sz="2000" dirty="0"/>
              <a:t>Is </a:t>
            </a:r>
            <a:r>
              <a:rPr lang="en-US" sz="2000" i="1" dirty="0"/>
              <a:t>sum</a:t>
            </a:r>
            <a:r>
              <a:rPr lang="en-US" sz="2000" dirty="0"/>
              <a:t> aliased with </a:t>
            </a:r>
            <a:r>
              <a:rPr lang="en-US" sz="2000" i="1" dirty="0"/>
              <a:t>B[]</a:t>
            </a:r>
            <a:r>
              <a:rPr lang="en-US" sz="2000" dirty="0"/>
              <a:t> and/or </a:t>
            </a:r>
            <a:r>
              <a:rPr lang="en-US" sz="2000" i="1" dirty="0"/>
              <a:t>C[]</a:t>
            </a:r>
            <a:r>
              <a:rPr lang="en-US" sz="2000" dirty="0"/>
              <a:t>?</a:t>
            </a:r>
          </a:p>
          <a:p>
            <a:r>
              <a:rPr lang="en-US" sz="2000" dirty="0"/>
              <a:t>Is </a:t>
            </a:r>
            <a:r>
              <a:rPr lang="en-US" sz="2000" i="1" dirty="0" smtClean="0"/>
              <a:t>+</a:t>
            </a:r>
            <a:r>
              <a:rPr lang="en-US" sz="2000" dirty="0" smtClean="0"/>
              <a:t> </a:t>
            </a:r>
            <a:r>
              <a:rPr lang="en-US" sz="2000" dirty="0"/>
              <a:t>operator associative? (Does the order </a:t>
            </a:r>
            <a:r>
              <a:rPr lang="en-US" sz="2000" dirty="0" smtClean="0"/>
              <a:t>matter</a:t>
            </a:r>
            <a:r>
              <a:rPr lang="en-US" sz="2000" dirty="0"/>
              <a:t>?)</a:t>
            </a:r>
          </a:p>
          <a:p>
            <a:r>
              <a:rPr lang="en-US" sz="2000" dirty="0"/>
              <a:t>Vector computation on the target expected to be faster than scalar code</a:t>
            </a:r>
            <a:r>
              <a:rPr lang="en-US" sz="2000" dirty="0" smtClean="0"/>
              <a:t>? (efficiency heuristic)</a:t>
            </a:r>
            <a:endParaRPr lang="en-US" sz="2000" dirty="0"/>
          </a:p>
          <a:p>
            <a:endParaRPr lang="en-US" sz="2000" dirty="0" smtClean="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59</a:t>
            </a:fld>
            <a:endParaRPr lang="en-US"/>
          </a:p>
        </p:txBody>
      </p:sp>
      <p:sp>
        <p:nvSpPr>
          <p:cNvPr id="6" name="TextBox 5"/>
          <p:cNvSpPr txBox="1"/>
          <p:nvPr/>
        </p:nvSpPr>
        <p:spPr>
          <a:xfrm>
            <a:off x="5283199" y="1295400"/>
            <a:ext cx="3409951" cy="1323439"/>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endParaRPr lang="en-US" altLang="zh-CN" sz="1600" dirty="0" smtClean="0">
              <a:latin typeface="Courier New" pitchFamily="49" charset="0"/>
              <a:ea typeface="宋体" charset="-122"/>
              <a:cs typeface="Courier New" pitchFamily="49" charset="0"/>
            </a:endParaRPr>
          </a:p>
          <a:p>
            <a:pPr algn="l"/>
            <a:r>
              <a:rPr lang="en-US" altLang="zh-CN" sz="1600" dirty="0" smtClean="0">
                <a:latin typeface="Courier New" pitchFamily="49" charset="0"/>
                <a:ea typeface="宋体" charset="-122"/>
                <a:cs typeface="Courier New" pitchFamily="49" charset="0"/>
              </a:rPr>
              <a:t>for(</a:t>
            </a:r>
            <a:r>
              <a:rPr lang="en-US" altLang="zh-CN" sz="1600" dirty="0" err="1" smtClean="0">
                <a:latin typeface="Courier New" pitchFamily="49" charset="0"/>
                <a:ea typeface="宋体" charset="-122"/>
                <a:cs typeface="Courier New" pitchFamily="49" charset="0"/>
              </a:rPr>
              <a:t>i</a:t>
            </a:r>
            <a:r>
              <a:rPr lang="en-US" altLang="zh-CN" sz="1600" dirty="0" smtClean="0">
                <a:latin typeface="Courier New" pitchFamily="49" charset="0"/>
                <a:ea typeface="宋体" charset="-122"/>
                <a:cs typeface="Courier New" pitchFamily="49" charset="0"/>
              </a:rPr>
              <a:t> = 0; i &lt; *p; </a:t>
            </a:r>
            <a:r>
              <a:rPr lang="en-US" altLang="zh-CN" sz="1600" dirty="0" err="1" smtClean="0">
                <a:latin typeface="Courier New" pitchFamily="49" charset="0"/>
                <a:ea typeface="宋体" charset="-122"/>
                <a:cs typeface="Courier New" pitchFamily="49" charset="0"/>
              </a:rPr>
              <a:t>i</a:t>
            </a:r>
            <a:r>
              <a:rPr lang="en-US" altLang="zh-CN" sz="1600" dirty="0" smtClean="0">
                <a:latin typeface="Courier New" pitchFamily="49" charset="0"/>
                <a:ea typeface="宋体" charset="-122"/>
                <a:cs typeface="Courier New" pitchFamily="49" charset="0"/>
              </a:rPr>
              <a:t>++) {</a:t>
            </a:r>
            <a:endParaRPr lang="en-US" altLang="zh-CN" sz="1600" dirty="0">
              <a:latin typeface="Courier New" pitchFamily="49" charset="0"/>
              <a:ea typeface="宋体" charset="-122"/>
              <a:cs typeface="Courier New" pitchFamily="49" charset="0"/>
            </a:endParaRPr>
          </a:p>
          <a:p>
            <a:pPr algn="l"/>
            <a:r>
              <a:rPr lang="en-US" altLang="zh-CN" sz="1600" dirty="0" smtClean="0">
                <a:latin typeface="Courier New" pitchFamily="49" charset="0"/>
                <a:ea typeface="宋体" charset="-122"/>
                <a:cs typeface="Courier New" pitchFamily="49" charset="0"/>
              </a:rPr>
              <a:t>  A[i</a:t>
            </a:r>
            <a:r>
              <a:rPr lang="en-US" altLang="zh-CN" sz="1600" dirty="0">
                <a:latin typeface="Courier New" pitchFamily="49" charset="0"/>
                <a:ea typeface="宋体" charset="-122"/>
                <a:cs typeface="Courier New" pitchFamily="49" charset="0"/>
              </a:rPr>
              <a:t>] = B[i</a:t>
            </a:r>
            <a:r>
              <a:rPr lang="en-US" altLang="zh-CN" sz="1600" dirty="0" smtClean="0">
                <a:latin typeface="Courier New" pitchFamily="49" charset="0"/>
                <a:ea typeface="宋体" charset="-122"/>
                <a:cs typeface="Courier New" pitchFamily="49" charset="0"/>
              </a:rPr>
              <a:t>] * C[i</a:t>
            </a:r>
            <a:r>
              <a:rPr lang="en-US" altLang="zh-CN" sz="1600" dirty="0">
                <a:latin typeface="Courier New" pitchFamily="49" charset="0"/>
                <a:ea typeface="宋体" charset="-122"/>
                <a:cs typeface="Courier New" pitchFamily="49" charset="0"/>
              </a:rPr>
              <a:t>];</a:t>
            </a:r>
          </a:p>
          <a:p>
            <a:pPr algn="l"/>
            <a:r>
              <a:rPr lang="en-US" altLang="zh-CN" sz="1600" dirty="0">
                <a:latin typeface="Courier New" pitchFamily="49" charset="0"/>
                <a:ea typeface="宋体" charset="-122"/>
                <a:cs typeface="Courier New" pitchFamily="49" charset="0"/>
              </a:rPr>
              <a:t>  sum = sum + A[i];</a:t>
            </a:r>
          </a:p>
          <a:p>
            <a:pPr algn="l"/>
            <a:r>
              <a:rPr lang="en-US" altLang="zh-CN" sz="1600" dirty="0">
                <a:latin typeface="Courier New" pitchFamily="49" charset="0"/>
                <a:ea typeface="宋体" charset="-122"/>
                <a:cs typeface="Courier New" pitchFamily="49" charset="0"/>
              </a:rPr>
              <a:t>}</a:t>
            </a:r>
          </a:p>
        </p:txBody>
      </p:sp>
      <p:sp>
        <p:nvSpPr>
          <p:cNvPr id="7" name="Rounded Rectangle 6"/>
          <p:cNvSpPr/>
          <p:nvPr/>
        </p:nvSpPr>
        <p:spPr bwMode="auto">
          <a:xfrm>
            <a:off x="650073" y="5123145"/>
            <a:ext cx="7731927" cy="783193"/>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r>
              <a:rPr lang="en-US" b="1" dirty="0" smtClean="0">
                <a:solidFill>
                  <a:srgbClr val="1F497D"/>
                </a:solidFill>
              </a:rPr>
              <a:t>Auto vectorization is limited by the language rules: </a:t>
            </a:r>
            <a:br>
              <a:rPr lang="en-US" b="1" dirty="0" smtClean="0">
                <a:solidFill>
                  <a:srgbClr val="1F497D"/>
                </a:solidFill>
              </a:rPr>
            </a:br>
            <a:r>
              <a:rPr lang="en-US" b="1" dirty="0" smtClean="0">
                <a:solidFill>
                  <a:srgbClr val="1F497D"/>
                </a:solidFill>
              </a:rPr>
              <a:t>you can’t say what you mean!</a:t>
            </a:r>
            <a:endParaRPr lang="en-US" b="1" dirty="0">
              <a:solidFill>
                <a:srgbClr val="1F497D"/>
              </a:solidFill>
            </a:endParaRPr>
          </a:p>
        </p:txBody>
      </p:sp>
    </p:spTree>
    <p:extLst>
      <p:ext uri="{BB962C8B-B14F-4D97-AF65-F5344CB8AC3E}">
        <p14:creationId xmlns:p14="http://schemas.microsoft.com/office/powerpoint/2010/main" val="236347647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4"/>
          <p:cNvSpPr>
            <a:spLocks noGrp="1"/>
          </p:cNvSpPr>
          <p:nvPr>
            <p:ph idx="1"/>
          </p:nvPr>
        </p:nvSpPr>
        <p:spPr bwMode="auto">
          <a:xfrm>
            <a:off x="457200" y="1051560"/>
            <a:ext cx="8235950" cy="474440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endParaRPr lang="en-US" altLang="zh-CN" sz="1800" b="1" dirty="0" smtClean="0">
              <a:ea typeface="宋体" pitchFamily="2" charset="-122"/>
            </a:endParaRPr>
          </a:p>
          <a:p>
            <a:pPr marL="0" indent="0" eaLnBrk="1" hangingPunct="1">
              <a:buFont typeface="Courier New" pitchFamily="49" charset="0"/>
              <a:buChar char="●"/>
            </a:pPr>
            <a:endParaRPr lang="en-US" sz="1600" dirty="0" smtClean="0"/>
          </a:p>
          <a:p>
            <a:pPr marL="0" indent="0"/>
            <a:endParaRPr lang="en-US" altLang="zh-CN" sz="1800" dirty="0" smtClean="0">
              <a:ea typeface="宋体" pitchFamily="2" charset="-122"/>
            </a:endParaRPr>
          </a:p>
        </p:txBody>
      </p:sp>
      <p:sp>
        <p:nvSpPr>
          <p:cNvPr id="57347" name="Rectangle 2"/>
          <p:cNvSpPr>
            <a:spLocks noGrp="1" noChangeArrowheads="1"/>
          </p:cNvSpPr>
          <p:nvPr>
            <p:ph type="title"/>
          </p:nvPr>
        </p:nvSpPr>
        <p:spPr bwMode="auto">
          <a:xfrm>
            <a:off x="476250" y="127000"/>
            <a:ext cx="7372350" cy="722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Need Common Programming Models:</a:t>
            </a:r>
            <a:br>
              <a:rPr lang="en-US" altLang="zh-CN" dirty="0" smtClean="0"/>
            </a:br>
            <a:r>
              <a:rPr lang="en-US" altLang="zh-CN" dirty="0" smtClean="0"/>
              <a:t>Intel® Cilk™ Plus Extensions </a:t>
            </a:r>
            <a:r>
              <a:rPr lang="en-US" altLang="zh-CN" sz="2400" dirty="0" smtClean="0">
                <a:latin typeface="Calibri" pitchFamily="34" charset="0"/>
                <a:ea typeface="宋体" pitchFamily="2" charset="-122"/>
              </a:rPr>
              <a:t/>
            </a:r>
            <a:br>
              <a:rPr lang="en-US" altLang="zh-CN" sz="2400" dirty="0" smtClean="0">
                <a:latin typeface="Calibri" pitchFamily="34" charset="0"/>
                <a:ea typeface="宋体" pitchFamily="2" charset="-122"/>
              </a:rPr>
            </a:br>
            <a:endParaRPr lang="en-US" altLang="zh-CN" sz="2200" dirty="0" smtClean="0"/>
          </a:p>
        </p:txBody>
      </p:sp>
      <p:sp>
        <p:nvSpPr>
          <p:cNvPr id="5735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D1EFD06-DE16-419A-8A8A-72CFB9F864B4}" type="datetime1">
              <a:rPr lang="en-US" altLang="zh-CN" sz="1000">
                <a:solidFill>
                  <a:schemeClr val="bg1"/>
                </a:solidFill>
              </a:rPr>
              <a:pPr eaLnBrk="1" hangingPunct="1"/>
              <a:t>9/11/2013</a:t>
            </a:fld>
            <a:endParaRPr lang="en-US" altLang="zh-CN" sz="1000" dirty="0">
              <a:solidFill>
                <a:schemeClr val="bg1"/>
              </a:solidFill>
            </a:endParaRPr>
          </a:p>
        </p:txBody>
      </p:sp>
      <p:sp>
        <p:nvSpPr>
          <p:cNvPr id="5735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AE6369DB-E4B4-4CA5-B53D-172E96314B7B}" type="slidenum">
              <a:rPr lang="en-US" altLang="zh-CN" sz="1000">
                <a:solidFill>
                  <a:schemeClr val="bg1"/>
                </a:solidFill>
              </a:rPr>
              <a:pPr eaLnBrk="1" hangingPunct="1"/>
              <a:t>6</a:t>
            </a:fld>
            <a:endParaRPr lang="en-US" altLang="zh-CN" sz="1000">
              <a:solidFill>
                <a:schemeClr val="bg1"/>
              </a:solidFill>
            </a:endParaRPr>
          </a:p>
        </p:txBody>
      </p:sp>
      <p:grpSp>
        <p:nvGrpSpPr>
          <p:cNvPr id="2" name="Group 21"/>
          <p:cNvGrpSpPr/>
          <p:nvPr/>
        </p:nvGrpSpPr>
        <p:grpSpPr>
          <a:xfrm>
            <a:off x="565944" y="2827020"/>
            <a:ext cx="8127206" cy="2968942"/>
            <a:chOff x="565944" y="2827020"/>
            <a:chExt cx="8127206" cy="2968942"/>
          </a:xfrm>
        </p:grpSpPr>
        <p:grpSp>
          <p:nvGrpSpPr>
            <p:cNvPr id="3" name="Group 26"/>
            <p:cNvGrpSpPr>
              <a:grpSpLocks/>
            </p:cNvGrpSpPr>
            <p:nvPr/>
          </p:nvGrpSpPr>
          <p:grpSpPr bwMode="auto">
            <a:xfrm>
              <a:off x="565944" y="3281362"/>
              <a:ext cx="2819400" cy="2514600"/>
              <a:chOff x="960" y="1968"/>
              <a:chExt cx="1776" cy="1584"/>
            </a:xfrm>
          </p:grpSpPr>
          <p:sp>
            <p:nvSpPr>
              <p:cNvPr id="15" name="Rectangle 12"/>
              <p:cNvSpPr>
                <a:spLocks noChangeArrowheads="1"/>
              </p:cNvSpPr>
              <p:nvPr/>
            </p:nvSpPr>
            <p:spPr bwMode="auto">
              <a:xfrm>
                <a:off x="960" y="1968"/>
                <a:ext cx="1776" cy="1584"/>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600"/>
              </a:p>
            </p:txBody>
          </p:sp>
          <p:sp>
            <p:nvSpPr>
              <p:cNvPr id="16" name="Rectangle 7"/>
              <p:cNvSpPr>
                <a:spLocks noChangeArrowheads="1"/>
              </p:cNvSpPr>
              <p:nvPr/>
            </p:nvSpPr>
            <p:spPr bwMode="auto">
              <a:xfrm>
                <a:off x="1008" y="1968"/>
                <a:ext cx="1680" cy="4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a:solidFill>
                      <a:schemeClr val="dk1"/>
                    </a:solidFill>
                  </a:rPr>
                  <a:t>Array Notation</a:t>
                </a:r>
              </a:p>
            </p:txBody>
          </p:sp>
          <p:sp>
            <p:nvSpPr>
              <p:cNvPr id="17" name="Rectangle 8"/>
              <p:cNvSpPr>
                <a:spLocks noChangeArrowheads="1"/>
              </p:cNvSpPr>
              <p:nvPr/>
            </p:nvSpPr>
            <p:spPr bwMode="auto">
              <a:xfrm>
                <a:off x="1008" y="3024"/>
                <a:ext cx="1680" cy="4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smtClean="0"/>
                  <a:t>pragma SIMD</a:t>
                </a:r>
                <a:endParaRPr lang="en-US" sz="1600" dirty="0">
                  <a:solidFill>
                    <a:schemeClr val="dk1"/>
                  </a:solidFill>
                </a:endParaRPr>
              </a:p>
            </p:txBody>
          </p:sp>
          <p:sp>
            <p:nvSpPr>
              <p:cNvPr id="20" name="Rectangle 21"/>
              <p:cNvSpPr>
                <a:spLocks noChangeArrowheads="1"/>
              </p:cNvSpPr>
              <p:nvPr/>
            </p:nvSpPr>
            <p:spPr bwMode="auto">
              <a:xfrm>
                <a:off x="1008" y="2496"/>
                <a:ext cx="1680" cy="4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1600" dirty="0" smtClean="0">
                    <a:solidFill>
                      <a:schemeClr val="dk1"/>
                    </a:solidFill>
                  </a:rPr>
                  <a:t>SIMD-enabled function</a:t>
                </a:r>
                <a:endParaRPr lang="en-US" sz="1600" dirty="0">
                  <a:solidFill>
                    <a:schemeClr val="dk1"/>
                  </a:solidFill>
                </a:endParaRPr>
              </a:p>
            </p:txBody>
          </p:sp>
        </p:grpSp>
        <p:sp>
          <p:nvSpPr>
            <p:cNvPr id="21" name="Content Placeholder 4"/>
            <p:cNvSpPr txBox="1">
              <a:spLocks/>
            </p:cNvSpPr>
            <p:nvPr/>
          </p:nvSpPr>
          <p:spPr bwMode="auto">
            <a:xfrm>
              <a:off x="3703320" y="2827020"/>
              <a:ext cx="4989830" cy="289274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302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a typeface="MS PGothic" pitchFamily="34" charset="-128"/>
                <a:cs typeface="ＭＳ Ｐゴシック" charset="-128"/>
              </a:endParaRPr>
            </a:p>
            <a:p>
              <a:pPr marL="330200" lvl="0" indent="-342900" algn="l" eaLnBrk="0" hangingPunct="0">
                <a:spcBef>
                  <a:spcPct val="20000"/>
                </a:spcBef>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S PGothic" pitchFamily="34" charset="-128"/>
                  <a:cs typeface="ＭＳ Ｐゴシック" charset="-128"/>
                </a:rPr>
                <a:t>Explore explicit vector programming </a:t>
              </a:r>
              <a:r>
                <a:rPr lang="en-US" sz="2400" dirty="0" smtClean="0"/>
                <a:t>to enable the potential performance in your application</a:t>
              </a:r>
              <a:endParaRPr kumimoji="0" lang="en-US" altLang="zh-CN" sz="2400" b="0" i="0" u="none" strike="noStrike" kern="0" cap="none" spc="0" normalizeH="0" baseline="0" noProof="0" dirty="0" smtClean="0">
                <a:ln>
                  <a:noFill/>
                </a:ln>
                <a:solidFill>
                  <a:schemeClr val="tx1"/>
                </a:solidFill>
                <a:effectLst/>
                <a:uLnTx/>
                <a:uFillTx/>
                <a:latin typeface="+mn-lt"/>
                <a:ea typeface="MS PGothic" pitchFamily="34" charset="-128"/>
                <a:cs typeface="ＭＳ Ｐゴシック" charset="-128"/>
              </a:endParaRPr>
            </a:p>
            <a:p>
              <a:pPr marL="3302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1"/>
                </a:solidFill>
                <a:effectLst/>
                <a:uLnTx/>
                <a:uFillTx/>
                <a:latin typeface="+mn-lt"/>
                <a:ea typeface="MS PGothic" pitchFamily="34" charset="-128"/>
                <a:cs typeface="ＭＳ Ｐゴシック" charset="-128"/>
              </a:endParaRPr>
            </a:p>
          </p:txBody>
        </p:sp>
      </p:grpSp>
      <p:grpSp>
        <p:nvGrpSpPr>
          <p:cNvPr id="4" name="Group 22"/>
          <p:cNvGrpSpPr/>
          <p:nvPr/>
        </p:nvGrpSpPr>
        <p:grpSpPr>
          <a:xfrm>
            <a:off x="642144" y="1656715"/>
            <a:ext cx="7831137" cy="1117600"/>
            <a:chOff x="477044" y="4825999"/>
            <a:chExt cx="7831137" cy="1117600"/>
          </a:xfrm>
        </p:grpSpPr>
        <p:sp>
          <p:nvSpPr>
            <p:cNvPr id="24" name="Rectangle 14"/>
            <p:cNvSpPr>
              <a:spLocks noChangeArrowheads="1"/>
            </p:cNvSpPr>
            <p:nvPr/>
          </p:nvSpPr>
          <p:spPr bwMode="auto">
            <a:xfrm>
              <a:off x="4706144" y="4829174"/>
              <a:ext cx="3602037" cy="3619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p>
              <a:pPr marL="293688" indent="-228600" fontAlgn="t">
                <a:lnSpc>
                  <a:spcPct val="95000"/>
                </a:lnSpc>
                <a:spcBef>
                  <a:spcPct val="30000"/>
                </a:spcBef>
                <a:buClr>
                  <a:schemeClr val="tx1"/>
                </a:buClr>
                <a:defRPr/>
              </a:pPr>
              <a:r>
                <a:rPr lang="en-US" altLang="zh-CN" sz="1800" b="1" dirty="0" err="1">
                  <a:latin typeface="Calibri" pitchFamily="34" charset="0"/>
                  <a:ea typeface="宋体" pitchFamily="2" charset="-122"/>
                </a:rPr>
                <a:t>OpenMP</a:t>
              </a:r>
              <a:r>
                <a:rPr lang="en-US" altLang="zh-CN" sz="1800" b="1" dirty="0">
                  <a:latin typeface="Calibri" pitchFamily="34" charset="0"/>
                  <a:ea typeface="宋体" pitchFamily="2" charset="-122"/>
                </a:rPr>
                <a:t>*</a:t>
              </a:r>
            </a:p>
          </p:txBody>
        </p:sp>
        <p:sp>
          <p:nvSpPr>
            <p:cNvPr id="25" name="Rectangle 14"/>
            <p:cNvSpPr>
              <a:spLocks noChangeArrowheads="1"/>
            </p:cNvSpPr>
            <p:nvPr/>
          </p:nvSpPr>
          <p:spPr bwMode="auto">
            <a:xfrm>
              <a:off x="477044" y="4825999"/>
              <a:ext cx="3602037" cy="3651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293688" indent="-228600" fontAlgn="t">
                <a:lnSpc>
                  <a:spcPct val="95000"/>
                </a:lnSpc>
                <a:spcBef>
                  <a:spcPct val="30000"/>
                </a:spcBef>
                <a:buClr>
                  <a:schemeClr val="tx1"/>
                </a:buClr>
                <a:defRPr/>
              </a:pPr>
              <a:r>
                <a:rPr lang="en-US" altLang="zh-CN" sz="1800" b="1" dirty="0" smtClean="0">
                  <a:latin typeface="Calibri" pitchFamily="34" charset="0"/>
                  <a:ea typeface="宋体" pitchFamily="2" charset="-122"/>
                </a:rPr>
                <a:t>Explicit vector programming</a:t>
              </a:r>
              <a:endParaRPr lang="en-US" altLang="zh-CN" sz="1800" b="1" dirty="0">
                <a:latin typeface="Calibri" pitchFamily="34" charset="0"/>
                <a:ea typeface="宋体" pitchFamily="2" charset="-122"/>
              </a:endParaRPr>
            </a:p>
          </p:txBody>
        </p:sp>
        <p:sp>
          <p:nvSpPr>
            <p:cNvPr id="26" name="Up Arrow 25"/>
            <p:cNvSpPr/>
            <p:nvPr/>
          </p:nvSpPr>
          <p:spPr bwMode="auto">
            <a:xfrm>
              <a:off x="2128044" y="5232399"/>
              <a:ext cx="300037" cy="301625"/>
            </a:xfrm>
            <a:prstGeom prst="up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spAutoFit/>
            </a:bodyPr>
            <a:lstStyle/>
            <a:p>
              <a:pPr eaLnBrk="0" hangingPunct="0">
                <a:lnSpc>
                  <a:spcPct val="80000"/>
                </a:lnSpc>
                <a:spcBef>
                  <a:spcPct val="50000"/>
                </a:spcBef>
              </a:pPr>
              <a:endParaRPr lang="en-US" sz="1000">
                <a:solidFill>
                  <a:schemeClr val="tx1"/>
                </a:solidFill>
                <a:cs typeface="Arial" charset="0"/>
              </a:endParaRPr>
            </a:p>
          </p:txBody>
        </p:sp>
        <p:sp>
          <p:nvSpPr>
            <p:cNvPr id="27" name="Left-Right Arrow 26"/>
            <p:cNvSpPr/>
            <p:nvPr/>
          </p:nvSpPr>
          <p:spPr bwMode="auto">
            <a:xfrm>
              <a:off x="4079081" y="5613399"/>
              <a:ext cx="627063" cy="295275"/>
            </a:xfrm>
            <a:prstGeom prst="lef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spAutoFit/>
            </a:bodyPr>
            <a:lstStyle/>
            <a:p>
              <a:pPr eaLnBrk="0" hangingPunct="0">
                <a:lnSpc>
                  <a:spcPct val="80000"/>
                </a:lnSpc>
                <a:spcBef>
                  <a:spcPct val="50000"/>
                </a:spcBef>
              </a:pPr>
              <a:endParaRPr lang="en-US">
                <a:solidFill>
                  <a:schemeClr val="tx1"/>
                </a:solidFill>
                <a:cs typeface="Arial" charset="0"/>
              </a:endParaRPr>
            </a:p>
          </p:txBody>
        </p:sp>
        <p:sp>
          <p:nvSpPr>
            <p:cNvPr id="28" name="Left-Right Arrow 27"/>
            <p:cNvSpPr/>
            <p:nvPr/>
          </p:nvSpPr>
          <p:spPr bwMode="auto">
            <a:xfrm>
              <a:off x="4079081" y="4860924"/>
              <a:ext cx="627063" cy="295275"/>
            </a:xfrm>
            <a:prstGeom prst="lef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spAutoFit/>
            </a:bodyPr>
            <a:lstStyle/>
            <a:p>
              <a:pPr eaLnBrk="0" hangingPunct="0">
                <a:lnSpc>
                  <a:spcPct val="80000"/>
                </a:lnSpc>
                <a:spcBef>
                  <a:spcPct val="50000"/>
                </a:spcBef>
              </a:pPr>
              <a:endParaRPr lang="en-US">
                <a:solidFill>
                  <a:schemeClr val="tx1"/>
                </a:solidFill>
                <a:cs typeface="Arial" charset="0"/>
              </a:endParaRPr>
            </a:p>
          </p:txBody>
        </p:sp>
        <p:sp>
          <p:nvSpPr>
            <p:cNvPr id="29" name="Rectangle 14"/>
            <p:cNvSpPr>
              <a:spLocks noChangeArrowheads="1"/>
            </p:cNvSpPr>
            <p:nvPr/>
          </p:nvSpPr>
          <p:spPr bwMode="auto">
            <a:xfrm>
              <a:off x="477044" y="5578474"/>
              <a:ext cx="3602037" cy="3651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293688" indent="-228600" fontAlgn="t">
                <a:lnSpc>
                  <a:spcPct val="95000"/>
                </a:lnSpc>
                <a:spcBef>
                  <a:spcPct val="30000"/>
                </a:spcBef>
                <a:buClr>
                  <a:schemeClr val="tx1"/>
                </a:buClr>
                <a:defRPr/>
              </a:pPr>
              <a:r>
                <a:rPr lang="en-US" altLang="zh-CN" sz="1800" b="1" dirty="0">
                  <a:latin typeface="Calibri" pitchFamily="34" charset="0"/>
                  <a:ea typeface="宋体" pitchFamily="2" charset="-122"/>
                </a:rPr>
                <a:t>Auto-Vectorization</a:t>
              </a:r>
            </a:p>
          </p:txBody>
        </p:sp>
        <p:sp>
          <p:nvSpPr>
            <p:cNvPr id="30" name="Rectangle 14"/>
            <p:cNvSpPr>
              <a:spLocks noChangeArrowheads="1"/>
            </p:cNvSpPr>
            <p:nvPr/>
          </p:nvSpPr>
          <p:spPr bwMode="auto">
            <a:xfrm>
              <a:off x="4706144" y="5581649"/>
              <a:ext cx="3602037" cy="3619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p>
              <a:pPr marL="293688" indent="-228600" fontAlgn="t">
                <a:lnSpc>
                  <a:spcPct val="95000"/>
                </a:lnSpc>
                <a:spcBef>
                  <a:spcPct val="30000"/>
                </a:spcBef>
                <a:buClr>
                  <a:schemeClr val="tx1"/>
                </a:buClr>
                <a:defRPr/>
              </a:pPr>
              <a:r>
                <a:rPr lang="en-US" altLang="zh-CN" sz="1800" b="1" dirty="0">
                  <a:latin typeface="Calibri" pitchFamily="34" charset="0"/>
                  <a:ea typeface="宋体" pitchFamily="2" charset="-122"/>
                </a:rPr>
                <a:t>Auto-Parallelization</a:t>
              </a:r>
            </a:p>
          </p:txBody>
        </p:sp>
        <p:sp>
          <p:nvSpPr>
            <p:cNvPr id="31" name="Up Arrow 30"/>
            <p:cNvSpPr/>
            <p:nvPr/>
          </p:nvSpPr>
          <p:spPr bwMode="auto">
            <a:xfrm>
              <a:off x="6357144" y="5232399"/>
              <a:ext cx="300037" cy="301625"/>
            </a:xfrm>
            <a:prstGeom prst="up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spAutoFit/>
            </a:bodyPr>
            <a:lstStyle/>
            <a:p>
              <a:pPr eaLnBrk="0" hangingPunct="0">
                <a:lnSpc>
                  <a:spcPct val="80000"/>
                </a:lnSpc>
                <a:spcBef>
                  <a:spcPct val="50000"/>
                </a:spcBef>
              </a:pPr>
              <a:endParaRPr lang="en-US" sz="1000">
                <a:solidFill>
                  <a:schemeClr val="tx1"/>
                </a:solidFill>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5" y="127578"/>
            <a:ext cx="7372350" cy="824922"/>
          </a:xfrm>
        </p:spPr>
        <p:txBody>
          <a:bodyPr/>
          <a:lstStyle/>
          <a:p>
            <a:r>
              <a:rPr lang="en-US" dirty="0" smtClean="0"/>
              <a:t>Explicit Vector Programming with SIMD Pragma/Directive</a:t>
            </a:r>
            <a:endParaRPr lang="en-US" i="1" dirty="0"/>
          </a:p>
        </p:txBody>
      </p:sp>
      <p:sp>
        <p:nvSpPr>
          <p:cNvPr id="3" name="Content Placeholder 2"/>
          <p:cNvSpPr>
            <a:spLocks noGrp="1"/>
          </p:cNvSpPr>
          <p:nvPr>
            <p:ph idx="1"/>
          </p:nvPr>
        </p:nvSpPr>
        <p:spPr/>
        <p:txBody>
          <a:bodyPr>
            <a:noAutofit/>
          </a:bodyPr>
          <a:lstStyle/>
          <a:p>
            <a:pPr marL="0" indent="0">
              <a:buNone/>
            </a:pPr>
            <a:endParaRPr lang="en-US" sz="2000" b="1" dirty="0" smtClean="0"/>
          </a:p>
          <a:p>
            <a:pPr marL="0" indent="0">
              <a:buNone/>
            </a:pPr>
            <a:r>
              <a:rPr lang="en-US" sz="2000" b="1" dirty="0" smtClean="0"/>
              <a:t>Programmer asserts:</a:t>
            </a:r>
          </a:p>
          <a:p>
            <a:endParaRPr lang="en-US" sz="2000" dirty="0" smtClean="0"/>
          </a:p>
          <a:p>
            <a:r>
              <a:rPr lang="en-US" sz="2000" i="1" dirty="0" smtClean="0"/>
              <a:t>*p</a:t>
            </a:r>
            <a:r>
              <a:rPr lang="en-US" sz="2000" dirty="0" smtClean="0"/>
              <a:t> is loop invariant</a:t>
            </a:r>
            <a:endParaRPr lang="en-US" sz="2000" dirty="0"/>
          </a:p>
          <a:p>
            <a:r>
              <a:rPr lang="en-US" sz="2000" i="1" dirty="0" smtClean="0"/>
              <a:t>A</a:t>
            </a:r>
            <a:r>
              <a:rPr lang="en-US" sz="2000" i="1" dirty="0"/>
              <a:t>[]</a:t>
            </a:r>
            <a:r>
              <a:rPr lang="en-US" sz="2000" dirty="0"/>
              <a:t> </a:t>
            </a:r>
            <a:r>
              <a:rPr lang="en-US" sz="2000" dirty="0" smtClean="0"/>
              <a:t>not aliased </a:t>
            </a:r>
            <a:r>
              <a:rPr lang="en-US" sz="2000" dirty="0"/>
              <a:t>with </a:t>
            </a:r>
            <a:r>
              <a:rPr lang="en-US" sz="2000" i="1" dirty="0"/>
              <a:t>B[]</a:t>
            </a:r>
            <a:r>
              <a:rPr lang="en-US" sz="2000" dirty="0"/>
              <a:t>, </a:t>
            </a:r>
            <a:r>
              <a:rPr lang="en-US" sz="2000" i="1" dirty="0"/>
              <a:t>C</a:t>
            </a:r>
            <a:r>
              <a:rPr lang="en-US" sz="2000" i="1" dirty="0" smtClean="0"/>
              <a:t>[]</a:t>
            </a:r>
            <a:r>
              <a:rPr lang="en-US" sz="2000" dirty="0" smtClean="0"/>
              <a:t> and </a:t>
            </a:r>
            <a:r>
              <a:rPr lang="en-US" sz="2000" i="1" dirty="0" smtClean="0"/>
              <a:t>sum</a:t>
            </a:r>
            <a:endParaRPr lang="en-US" sz="2000" dirty="0"/>
          </a:p>
          <a:p>
            <a:r>
              <a:rPr lang="en-US" sz="2000" i="1" dirty="0" smtClean="0"/>
              <a:t>sum</a:t>
            </a:r>
            <a:r>
              <a:rPr lang="en-US" sz="2000" dirty="0" smtClean="0"/>
              <a:t> not aliased </a:t>
            </a:r>
            <a:r>
              <a:rPr lang="en-US" sz="2000" dirty="0"/>
              <a:t>with </a:t>
            </a:r>
            <a:r>
              <a:rPr lang="en-US" sz="2000" i="1" dirty="0"/>
              <a:t>B[]</a:t>
            </a:r>
            <a:r>
              <a:rPr lang="en-US" sz="2000" dirty="0"/>
              <a:t> </a:t>
            </a:r>
            <a:r>
              <a:rPr lang="en-US" sz="2000" dirty="0" smtClean="0"/>
              <a:t>and </a:t>
            </a:r>
            <a:r>
              <a:rPr lang="en-US" sz="2000" i="1" dirty="0"/>
              <a:t>C</a:t>
            </a:r>
            <a:r>
              <a:rPr lang="en-US" sz="2000" i="1" dirty="0" smtClean="0"/>
              <a:t>[]</a:t>
            </a:r>
            <a:endParaRPr lang="en-US" sz="2000" dirty="0"/>
          </a:p>
          <a:p>
            <a:r>
              <a:rPr lang="en-US" sz="2000" i="1" dirty="0" smtClean="0"/>
              <a:t>+</a:t>
            </a:r>
            <a:r>
              <a:rPr lang="en-US" sz="2000" dirty="0" smtClean="0"/>
              <a:t> </a:t>
            </a:r>
            <a:r>
              <a:rPr lang="en-US" sz="2000" dirty="0"/>
              <a:t>operator </a:t>
            </a:r>
            <a:r>
              <a:rPr lang="en-US" sz="2000" dirty="0" smtClean="0"/>
              <a:t>is associative (compiler can reorder for better vectorization)</a:t>
            </a:r>
            <a:endParaRPr lang="en-US" sz="2000" dirty="0"/>
          </a:p>
          <a:p>
            <a:r>
              <a:rPr lang="en-US" sz="2000" dirty="0" smtClean="0"/>
              <a:t>Vectorized code generated even if efficiency heuristic does not indicate a gain</a:t>
            </a:r>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60</a:t>
            </a:fld>
            <a:endParaRPr lang="en-US"/>
          </a:p>
        </p:txBody>
      </p:sp>
      <p:sp>
        <p:nvSpPr>
          <p:cNvPr id="6" name="TextBox 5"/>
          <p:cNvSpPr txBox="1"/>
          <p:nvPr/>
        </p:nvSpPr>
        <p:spPr>
          <a:xfrm>
            <a:off x="5302250" y="1295400"/>
            <a:ext cx="3714750" cy="132588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600" b="1" dirty="0" err="1" smtClean="0">
                <a:solidFill>
                  <a:srgbClr val="FF5C00"/>
                </a:solidFill>
                <a:latin typeface="Courier New" pitchFamily="49" charset="0"/>
                <a:ea typeface="宋体" charset="-122"/>
                <a:cs typeface="Courier New" pitchFamily="49" charset="0"/>
              </a:rPr>
              <a:t>#pragma simd reduction(+:sum)</a:t>
            </a:r>
          </a:p>
          <a:p>
            <a:pPr algn="l"/>
            <a:r>
              <a:rPr lang="en-US" altLang="zh-CN" sz="1600" dirty="0" smtClean="0">
                <a:latin typeface="Courier New" pitchFamily="49" charset="0"/>
                <a:ea typeface="宋体" charset="-122"/>
                <a:cs typeface="Courier New" pitchFamily="49" charset="0"/>
              </a:rPr>
              <a:t>for(i = 0; i &lt; *p; i++) {</a:t>
            </a:r>
            <a:endParaRPr lang="en-US" altLang="zh-CN" sz="1600" dirty="0">
              <a:latin typeface="Courier New" pitchFamily="49" charset="0"/>
              <a:ea typeface="宋体" charset="-122"/>
              <a:cs typeface="Courier New" pitchFamily="49" charset="0"/>
            </a:endParaRPr>
          </a:p>
          <a:p>
            <a:pPr algn="l"/>
            <a:r>
              <a:rPr lang="en-US" altLang="zh-CN" sz="1600" dirty="0" smtClean="0">
                <a:latin typeface="Courier New" pitchFamily="49" charset="0"/>
                <a:ea typeface="宋体" charset="-122"/>
                <a:cs typeface="Courier New" pitchFamily="49" charset="0"/>
              </a:rPr>
              <a:t>  A[i</a:t>
            </a:r>
            <a:r>
              <a:rPr lang="en-US" altLang="zh-CN" sz="1600" dirty="0">
                <a:latin typeface="Courier New" pitchFamily="49" charset="0"/>
                <a:ea typeface="宋体" charset="-122"/>
                <a:cs typeface="Courier New" pitchFamily="49" charset="0"/>
              </a:rPr>
              <a:t>] = B[i</a:t>
            </a:r>
            <a:r>
              <a:rPr lang="en-US" altLang="zh-CN" sz="1600" dirty="0" smtClean="0">
                <a:latin typeface="Courier New" pitchFamily="49" charset="0"/>
                <a:ea typeface="宋体" charset="-122"/>
                <a:cs typeface="Courier New" pitchFamily="49" charset="0"/>
              </a:rPr>
              <a:t>] * C[i</a:t>
            </a:r>
            <a:r>
              <a:rPr lang="en-US" altLang="zh-CN" sz="1600" dirty="0">
                <a:latin typeface="Courier New" pitchFamily="49" charset="0"/>
                <a:ea typeface="宋体" charset="-122"/>
                <a:cs typeface="Courier New" pitchFamily="49" charset="0"/>
              </a:rPr>
              <a:t>];</a:t>
            </a:r>
          </a:p>
          <a:p>
            <a:pPr algn="l"/>
            <a:r>
              <a:rPr lang="en-US" altLang="zh-CN" sz="1600" dirty="0">
                <a:latin typeface="Courier New" pitchFamily="49" charset="0"/>
                <a:ea typeface="宋体" charset="-122"/>
                <a:cs typeface="Courier New" pitchFamily="49" charset="0"/>
              </a:rPr>
              <a:t>  sum = sum + A[i];</a:t>
            </a:r>
          </a:p>
          <a:p>
            <a:pPr algn="l"/>
            <a:r>
              <a:rPr lang="en-US" altLang="zh-CN" sz="1600" dirty="0">
                <a:latin typeface="Courier New" pitchFamily="49" charset="0"/>
                <a:ea typeface="宋体" charset="-122"/>
                <a:cs typeface="Courier New" pitchFamily="49" charset="0"/>
              </a:rPr>
              <a:t>}</a:t>
            </a:r>
          </a:p>
        </p:txBody>
      </p:sp>
      <p:sp>
        <p:nvSpPr>
          <p:cNvPr id="7" name="Rounded Rectangle 6"/>
          <p:cNvSpPr/>
          <p:nvPr/>
        </p:nvSpPr>
        <p:spPr bwMode="auto">
          <a:xfrm>
            <a:off x="2017718" y="5123145"/>
            <a:ext cx="4996651" cy="783193"/>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r>
              <a:rPr lang="en-US" b="1" dirty="0" smtClean="0">
                <a:solidFill>
                  <a:srgbClr val="1F497D"/>
                </a:solidFill>
              </a:rPr>
              <a:t>Explicit vector programming</a:t>
            </a:r>
          </a:p>
          <a:p>
            <a:r>
              <a:rPr lang="en-US" b="1" dirty="0" smtClean="0">
                <a:solidFill>
                  <a:srgbClr val="1F497D"/>
                </a:solidFill>
              </a:rPr>
              <a:t>lets you express what you mean!</a:t>
            </a:r>
            <a:endParaRPr lang="en-US" b="1" dirty="0">
              <a:solidFill>
                <a:srgbClr val="1F497D"/>
              </a:solidFill>
            </a:endParaRPr>
          </a:p>
        </p:txBody>
      </p:sp>
    </p:spTree>
    <p:extLst>
      <p:ext uri="{BB962C8B-B14F-4D97-AF65-F5344CB8AC3E}">
        <p14:creationId xmlns:p14="http://schemas.microsoft.com/office/powerpoint/2010/main" val="105651869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381000" y="228600"/>
            <a:ext cx="8229600" cy="457200"/>
          </a:xfrm>
        </p:spPr>
        <p:txBody>
          <a:bodyPr/>
          <a:lstStyle/>
          <a:p>
            <a:r>
              <a:rPr lang="en-US" altLang="zh-CN" dirty="0">
                <a:latin typeface="Verdana" charset="0"/>
                <a:ea typeface="MS PGothic" charset="0"/>
              </a:rPr>
              <a:t>SIMD </a:t>
            </a:r>
            <a:r>
              <a:rPr lang="en-US" altLang="zh-CN" dirty="0" smtClean="0">
                <a:latin typeface="Verdana" charset="0"/>
                <a:ea typeface="MS PGothic" charset="0"/>
              </a:rPr>
              <a:t>Pragma/Directive </a:t>
            </a:r>
            <a:r>
              <a:rPr lang="en-US" altLang="zh-CN" dirty="0">
                <a:latin typeface="Verdana" charset="0"/>
                <a:ea typeface="MS PGothic" charset="0"/>
              </a:rPr>
              <a:t>Notation</a:t>
            </a:r>
          </a:p>
        </p:txBody>
      </p:sp>
      <p:sp>
        <p:nvSpPr>
          <p:cNvPr id="17410" name="Rectangle 3"/>
          <p:cNvSpPr>
            <a:spLocks noGrp="1" noChangeArrowheads="1"/>
          </p:cNvSpPr>
          <p:nvPr>
            <p:ph type="body" idx="1"/>
          </p:nvPr>
        </p:nvSpPr>
        <p:spPr>
          <a:xfrm>
            <a:off x="457200" y="838200"/>
            <a:ext cx="8388350" cy="1990725"/>
          </a:xfrm>
        </p:spPr>
        <p:txBody>
          <a:bodyPr/>
          <a:lstStyle/>
          <a:p>
            <a:pPr>
              <a:buFontTx/>
              <a:buNone/>
            </a:pPr>
            <a:r>
              <a:rPr lang="en-US" altLang="ja-JP" sz="2000" b="1" dirty="0" smtClean="0">
                <a:solidFill>
                  <a:schemeClr val="bg2"/>
                </a:solidFill>
                <a:latin typeface="Verdana" charset="0"/>
                <a:ea typeface="MS PGothic" charset="0"/>
              </a:rPr>
              <a:t>Intel® Cilk™ Plus: </a:t>
            </a:r>
            <a:r>
              <a:rPr lang="en-US" altLang="ja-JP" sz="2000" b="1" dirty="0">
                <a:solidFill>
                  <a:schemeClr val="bg2"/>
                </a:solidFill>
                <a:latin typeface="Verdana" charset="0"/>
                <a:ea typeface="MS PGothic" charset="0"/>
              </a:rPr>
              <a:t>	#pragma </a:t>
            </a:r>
            <a:r>
              <a:rPr lang="en-US" altLang="ja-JP" sz="2000" b="1" dirty="0" err="1">
                <a:solidFill>
                  <a:schemeClr val="bg2"/>
                </a:solidFill>
                <a:latin typeface="Verdana" charset="0"/>
                <a:ea typeface="MS PGothic" charset="0"/>
              </a:rPr>
              <a:t>simd</a:t>
            </a:r>
            <a:r>
              <a:rPr lang="en-US" altLang="ja-JP" sz="2000" b="1" dirty="0">
                <a:solidFill>
                  <a:schemeClr val="bg2"/>
                </a:solidFill>
                <a:latin typeface="Verdana" charset="0"/>
                <a:ea typeface="MS PGothic" charset="0"/>
              </a:rPr>
              <a:t> </a:t>
            </a:r>
            <a:r>
              <a:rPr lang="en-US" altLang="ja-JP" sz="2000" b="1" dirty="0" smtClean="0">
                <a:solidFill>
                  <a:schemeClr val="bg2"/>
                </a:solidFill>
                <a:latin typeface="Verdana" charset="0"/>
                <a:ea typeface="MS PGothic" charset="0"/>
              </a:rPr>
              <a:t>[clause  [,</a:t>
            </a:r>
            <a:r>
              <a:rPr lang="en-US" altLang="ja-JP" sz="2000" b="1" dirty="0">
                <a:solidFill>
                  <a:schemeClr val="bg2"/>
                </a:solidFill>
                <a:latin typeface="Verdana" charset="0"/>
                <a:ea typeface="MS PGothic" charset="0"/>
              </a:rPr>
              <a:t>clause] …]</a:t>
            </a:r>
            <a:br>
              <a:rPr lang="en-US" altLang="ja-JP" sz="2000" b="1" dirty="0">
                <a:solidFill>
                  <a:schemeClr val="bg2"/>
                </a:solidFill>
                <a:latin typeface="Verdana" charset="0"/>
                <a:ea typeface="MS PGothic" charset="0"/>
              </a:rPr>
            </a:br>
            <a:endParaRPr lang="en-US" altLang="ja-JP" sz="2000" b="1" dirty="0">
              <a:solidFill>
                <a:schemeClr val="bg2"/>
              </a:solidFill>
              <a:latin typeface="Verdana" charset="0"/>
              <a:ea typeface="MS PGothic" charset="0"/>
            </a:endParaRPr>
          </a:p>
          <a:p>
            <a:pPr>
              <a:buFontTx/>
              <a:buNone/>
            </a:pPr>
            <a:r>
              <a:rPr lang="en-US" altLang="ja-JP" sz="2000" b="1" dirty="0" smtClean="0">
                <a:solidFill>
                  <a:schemeClr val="bg2"/>
                </a:solidFill>
                <a:latin typeface="Verdana" charset="0"/>
                <a:ea typeface="MS PGothic" charset="0"/>
              </a:rPr>
              <a:t>OpenMP 4.0:</a:t>
            </a:r>
            <a:r>
              <a:rPr lang="en-US" altLang="ja-JP" sz="2000" b="1" dirty="0">
                <a:solidFill>
                  <a:schemeClr val="bg2"/>
                </a:solidFill>
                <a:latin typeface="Verdana" charset="0"/>
                <a:ea typeface="MS PGothic" charset="0"/>
              </a:rPr>
              <a:t>	 </a:t>
            </a:r>
            <a:r>
              <a:rPr lang="en-US" altLang="ja-JP" sz="2000" b="1" dirty="0" smtClean="0">
                <a:solidFill>
                  <a:schemeClr val="bg2"/>
                </a:solidFill>
                <a:latin typeface="Verdana" charset="0"/>
                <a:ea typeface="MS PGothic" charset="0"/>
              </a:rPr>
              <a:t>#pragma </a:t>
            </a:r>
            <a:r>
              <a:rPr lang="en-US" altLang="ja-JP" sz="2000" b="1" dirty="0" err="1" smtClean="0">
                <a:solidFill>
                  <a:schemeClr val="bg2"/>
                </a:solidFill>
                <a:latin typeface="Verdana" charset="0"/>
                <a:ea typeface="MS PGothic" charset="0"/>
              </a:rPr>
              <a:t>omp</a:t>
            </a:r>
            <a:r>
              <a:rPr lang="en-US" altLang="ja-JP" sz="2000" b="1" dirty="0" smtClean="0">
                <a:solidFill>
                  <a:schemeClr val="bg2"/>
                </a:solidFill>
                <a:latin typeface="Verdana" charset="0"/>
                <a:ea typeface="MS PGothic" charset="0"/>
              </a:rPr>
              <a:t> </a:t>
            </a:r>
            <a:r>
              <a:rPr lang="en-US" altLang="ja-JP" sz="2000" b="1" dirty="0" err="1" smtClean="0">
                <a:solidFill>
                  <a:schemeClr val="bg2"/>
                </a:solidFill>
                <a:latin typeface="Verdana" charset="0"/>
                <a:ea typeface="MS PGothic" charset="0"/>
              </a:rPr>
              <a:t>simd</a:t>
            </a:r>
            <a:r>
              <a:rPr lang="en-US" altLang="ja-JP" sz="2000" b="1" dirty="0" smtClean="0">
                <a:solidFill>
                  <a:schemeClr val="bg2"/>
                </a:solidFill>
                <a:latin typeface="Verdana" charset="0"/>
                <a:ea typeface="MS PGothic" charset="0"/>
              </a:rPr>
              <a:t> [clause  [,clause] …]</a:t>
            </a:r>
            <a:br>
              <a:rPr lang="en-US" altLang="ja-JP" sz="2000" b="1" dirty="0" smtClean="0">
                <a:solidFill>
                  <a:schemeClr val="bg2"/>
                </a:solidFill>
                <a:latin typeface="Verdana" charset="0"/>
                <a:ea typeface="MS PGothic" charset="0"/>
              </a:rPr>
            </a:br>
            <a:endParaRPr lang="en-US" altLang="ja-JP" sz="2000" b="1" dirty="0">
              <a:solidFill>
                <a:schemeClr val="bg2"/>
              </a:solidFill>
              <a:latin typeface="Verdana" charset="0"/>
              <a:ea typeface="MS PGothic" charset="0"/>
            </a:endParaRPr>
          </a:p>
        </p:txBody>
      </p:sp>
      <p:sp>
        <p:nvSpPr>
          <p:cNvPr id="6" name="Slide Number Placeholder 2"/>
          <p:cNvSpPr>
            <a:spLocks noGrp="1"/>
          </p:cNvSpPr>
          <p:nvPr>
            <p:ph type="sldNum" sz="quarter" idx="11"/>
          </p:nvPr>
        </p:nvSpPr>
        <p:spPr bwMode="auto">
          <a:xfrm>
            <a:off x="8505825" y="6553200"/>
            <a:ext cx="50165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CBFF5C-A42E-477C-B027-5F569F0B6479}" type="slidenum">
              <a:rPr lang="en-US" altLang="zh-CN" sz="1000">
                <a:solidFill>
                  <a:schemeClr val="bg1"/>
                </a:solidFill>
              </a:rPr>
              <a:pPr eaLnBrk="1" hangingPunct="1"/>
              <a:t>61</a:t>
            </a:fld>
            <a:endParaRPr lang="en-US" altLang="zh-CN" sz="1000" dirty="0">
              <a:solidFill>
                <a:schemeClr val="bg1"/>
              </a:solidFill>
            </a:endParaRPr>
          </a:p>
        </p:txBody>
      </p:sp>
      <p:sp>
        <p:nvSpPr>
          <p:cNvPr id="8" name="Rectangle 3"/>
          <p:cNvSpPr txBox="1">
            <a:spLocks noChangeArrowheads="1"/>
          </p:cNvSpPr>
          <p:nvPr/>
        </p:nvSpPr>
        <p:spPr>
          <a:xfrm>
            <a:off x="568960" y="2201862"/>
            <a:ext cx="7936865" cy="3548698"/>
          </a:xfrm>
          <a:prstGeom prst="rect">
            <a:avLst/>
          </a:prstGeom>
        </p:spPr>
        <p:txBody>
          <a:bodyPr/>
          <a:lstStyle/>
          <a:p>
            <a:pPr algn="l">
              <a:buFont typeface="Arial" pitchFamily="34" charset="0"/>
              <a:buChar char="•"/>
            </a:pPr>
            <a:r>
              <a:rPr lang="en-US" altLang="ja-JP" b="1" kern="0" dirty="0" smtClean="0">
                <a:solidFill>
                  <a:schemeClr val="bg2"/>
                </a:solidFill>
                <a:latin typeface="+mn-lt"/>
                <a:ea typeface="MS PGothic" charset="0"/>
                <a:cs typeface="Courier New" charset="0"/>
              </a:rPr>
              <a:t>Targets loops</a:t>
            </a:r>
          </a:p>
          <a:p>
            <a:pPr lvl="1" algn="l">
              <a:buFont typeface="Arial" pitchFamily="34" charset="0"/>
              <a:buChar char="•"/>
            </a:pPr>
            <a:r>
              <a:rPr lang="en-US" altLang="ja-JP" kern="0" dirty="0" smtClean="0">
                <a:latin typeface="+mn-lt"/>
                <a:ea typeface="MS PGothic" charset="0"/>
              </a:rPr>
              <a:t>  Can target inner or outer loops</a:t>
            </a:r>
          </a:p>
          <a:p>
            <a:pPr algn="l">
              <a:buFont typeface="Arial" pitchFamily="34" charset="0"/>
              <a:buChar char="•"/>
            </a:pPr>
            <a:r>
              <a:rPr lang="en-US" altLang="ja-JP" b="1" kern="0" dirty="0" smtClean="0">
                <a:solidFill>
                  <a:schemeClr val="bg2"/>
                </a:solidFill>
                <a:latin typeface="+mn-lt"/>
                <a:ea typeface="MS PGothic" charset="0"/>
                <a:cs typeface="Courier New" charset="0"/>
              </a:rPr>
              <a:t>Developer </a:t>
            </a:r>
            <a:r>
              <a:rPr lang="en-US" altLang="ja-JP" b="1" kern="0" dirty="0">
                <a:solidFill>
                  <a:schemeClr val="bg2"/>
                </a:solidFill>
                <a:latin typeface="+mn-lt"/>
                <a:ea typeface="MS PGothic" charset="0"/>
                <a:cs typeface="Courier New" charset="0"/>
              </a:rPr>
              <a:t>responsible for </a:t>
            </a:r>
            <a:r>
              <a:rPr lang="en-US" altLang="ja-JP" b="1" kern="0" dirty="0" smtClean="0">
                <a:solidFill>
                  <a:schemeClr val="bg2"/>
                </a:solidFill>
                <a:latin typeface="+mn-lt"/>
                <a:ea typeface="MS PGothic" charset="0"/>
                <a:cs typeface="Courier New" charset="0"/>
              </a:rPr>
              <a:t>results</a:t>
            </a:r>
          </a:p>
          <a:p>
            <a:pPr marL="800100" lvl="1" indent="-342900" algn="l">
              <a:buFont typeface="Arial" pitchFamily="34" charset="0"/>
              <a:buChar char="•"/>
            </a:pPr>
            <a:r>
              <a:rPr lang="en-US" kern="0" dirty="0">
                <a:latin typeface="+mn-lt"/>
                <a:ea typeface="MS PGothic" charset="0"/>
              </a:rPr>
              <a:t>Developer asserts </a:t>
            </a:r>
            <a:r>
              <a:rPr lang="en-US" kern="0" dirty="0" smtClean="0">
                <a:latin typeface="+mn-lt"/>
                <a:ea typeface="MS PGothic" charset="0"/>
              </a:rPr>
              <a:t>loop is suitable </a:t>
            </a:r>
            <a:r>
              <a:rPr lang="en-US" kern="0" dirty="0">
                <a:latin typeface="+mn-lt"/>
                <a:ea typeface="MS PGothic" charset="0"/>
              </a:rPr>
              <a:t>for </a:t>
            </a:r>
            <a:r>
              <a:rPr lang="en-US" kern="0" dirty="0" smtClean="0">
                <a:latin typeface="+mn-lt"/>
                <a:ea typeface="MS PGothic" charset="0"/>
              </a:rPr>
              <a:t>SIMD</a:t>
            </a:r>
            <a:endParaRPr lang="en-US" kern="0" dirty="0">
              <a:latin typeface="+mn-lt"/>
              <a:ea typeface="MS PGothic" charset="0"/>
            </a:endParaRPr>
          </a:p>
          <a:p>
            <a:pPr marL="1257300" lvl="2" indent="-342900" algn="l">
              <a:buFont typeface="Arial" pitchFamily="34" charset="0"/>
              <a:buChar char="•"/>
            </a:pPr>
            <a:r>
              <a:rPr lang="en-US" sz="1800" dirty="0" smtClean="0"/>
              <a:t>no </a:t>
            </a:r>
            <a:r>
              <a:rPr lang="en-US" sz="1800" dirty="0"/>
              <a:t>loop-carried dependencies and </a:t>
            </a:r>
            <a:r>
              <a:rPr lang="en-US" sz="1800" dirty="0" smtClean="0"/>
              <a:t>iterations </a:t>
            </a:r>
            <a:r>
              <a:rPr lang="en-US" sz="1800" dirty="0"/>
              <a:t>can be evaluated in </a:t>
            </a:r>
            <a:r>
              <a:rPr lang="en-US" sz="1800" dirty="0" smtClean="0"/>
              <a:t>parallel</a:t>
            </a:r>
          </a:p>
          <a:p>
            <a:pPr marL="800100" lvl="1" indent="-342900" algn="l">
              <a:buFont typeface="Arial" pitchFamily="34" charset="0"/>
              <a:buChar char="•"/>
            </a:pPr>
            <a:r>
              <a:rPr lang="en-US" altLang="ja-JP" kern="0" dirty="0" smtClean="0">
                <a:latin typeface="+mn-lt"/>
                <a:ea typeface="MS PGothic" charset="0"/>
              </a:rPr>
              <a:t>Can choose from lexicon </a:t>
            </a:r>
            <a:r>
              <a:rPr lang="en-US" altLang="ja-JP" kern="0" dirty="0">
                <a:latin typeface="+mn-lt"/>
                <a:ea typeface="MS PGothic" charset="0"/>
              </a:rPr>
              <a:t>of clauses to modify behavior of SIMD </a:t>
            </a:r>
            <a:r>
              <a:rPr lang="en-US" altLang="ja-JP" kern="0" dirty="0" smtClean="0">
                <a:latin typeface="+mn-lt"/>
                <a:ea typeface="MS PGothic" charset="0"/>
              </a:rPr>
              <a:t>directive</a:t>
            </a:r>
          </a:p>
          <a:p>
            <a:pPr marL="800100" lvl="1" indent="-342900" algn="l">
              <a:buFont typeface="Arial" pitchFamily="34" charset="0"/>
              <a:buChar char="•"/>
            </a:pPr>
            <a:r>
              <a:rPr lang="en-US" altLang="ja-JP" kern="0" dirty="0" smtClean="0">
                <a:latin typeface="+mn-lt"/>
                <a:ea typeface="MS PGothic" charset="0"/>
              </a:rPr>
              <a:t>Developer should validate results</a:t>
            </a:r>
          </a:p>
          <a:p>
            <a:pPr marL="800100" lvl="1" indent="-342900" algn="l">
              <a:buFont typeface="Arial" pitchFamily="34" charset="0"/>
              <a:buChar char="•"/>
            </a:pPr>
            <a:endParaRPr lang="en-US" sz="1800" kern="0" dirty="0">
              <a:latin typeface="+mn-lt"/>
              <a:ea typeface="MS PGothic" charset="0"/>
            </a:endParaRPr>
          </a:p>
          <a:p>
            <a:pPr algn="l">
              <a:buFont typeface="Arial" pitchFamily="34" charset="0"/>
              <a:buChar char="•"/>
            </a:pPr>
            <a:endParaRPr lang="en-US" altLang="ja-JP" b="1" kern="0" dirty="0">
              <a:solidFill>
                <a:schemeClr val="bg2"/>
              </a:solidFill>
              <a:latin typeface="+mn-lt"/>
              <a:ea typeface="MS PGothic" charset="0"/>
              <a:cs typeface="Courier New" charset="0"/>
            </a:endParaRPr>
          </a:p>
        </p:txBody>
      </p:sp>
    </p:spTree>
    <p:extLst>
      <p:ext uri="{BB962C8B-B14F-4D97-AF65-F5344CB8AC3E}">
        <p14:creationId xmlns:p14="http://schemas.microsoft.com/office/powerpoint/2010/main" val="37064510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381000" y="228600"/>
            <a:ext cx="8229600" cy="457200"/>
          </a:xfrm>
        </p:spPr>
        <p:txBody>
          <a:bodyPr/>
          <a:lstStyle/>
          <a:p>
            <a:r>
              <a:rPr lang="en-US" altLang="zh-CN" dirty="0" smtClean="0">
                <a:latin typeface="Verdana" charset="0"/>
                <a:ea typeface="MS PGothic" charset="0"/>
              </a:rPr>
              <a:t>SIMD Pragma/Directive Clauses </a:t>
            </a:r>
            <a:endParaRPr lang="en-US" altLang="zh-CN" dirty="0">
              <a:latin typeface="Verdana" charset="0"/>
              <a:ea typeface="MS PGothic" charset="0"/>
            </a:endParaRPr>
          </a:p>
        </p:txBody>
      </p:sp>
      <p:sp>
        <p:nvSpPr>
          <p:cNvPr id="19458" name="Rectangle 3"/>
          <p:cNvSpPr>
            <a:spLocks noGrp="1" noChangeArrowheads="1"/>
          </p:cNvSpPr>
          <p:nvPr>
            <p:ph type="body" idx="1"/>
          </p:nvPr>
        </p:nvSpPr>
        <p:spPr>
          <a:xfrm>
            <a:off x="457200" y="838200"/>
            <a:ext cx="8534400" cy="5199063"/>
          </a:xfrm>
        </p:spPr>
        <p:txBody>
          <a:bodyPr/>
          <a:lstStyle/>
          <a:p>
            <a:pPr>
              <a:buFontTx/>
              <a:buNone/>
            </a:pPr>
            <a:r>
              <a:rPr lang="en-US" altLang="ja-JP" sz="2000" b="1" dirty="0" smtClean="0">
                <a:solidFill>
                  <a:schemeClr val="bg2"/>
                </a:solidFill>
                <a:latin typeface="Courier New" charset="0"/>
                <a:ea typeface="MS PGothic" charset="0"/>
                <a:cs typeface="Courier New" charset="0"/>
              </a:rPr>
              <a:t>reduction(operator:v1, v2, …)</a:t>
            </a:r>
          </a:p>
          <a:p>
            <a:pPr lvl="1"/>
            <a:r>
              <a:rPr lang="en-US" altLang="ja-JP" sz="1800" dirty="0" smtClean="0">
                <a:latin typeface="Verdana" charset="0"/>
                <a:ea typeface="MS PGothic" charset="0"/>
              </a:rPr>
              <a:t>v1 etc are reduction variables for operation “operator”</a:t>
            </a:r>
          </a:p>
          <a:p>
            <a:pPr>
              <a:buFontTx/>
              <a:buNone/>
            </a:pPr>
            <a:r>
              <a:rPr lang="en-US" altLang="ja-JP" sz="2000" b="1" dirty="0" smtClean="0">
                <a:solidFill>
                  <a:schemeClr val="bg2"/>
                </a:solidFill>
                <a:latin typeface="Courier New" charset="0"/>
                <a:ea typeface="MS PGothic" charset="0"/>
                <a:cs typeface="Courier New" charset="0"/>
              </a:rPr>
              <a:t>private(v1, v2, …)</a:t>
            </a:r>
          </a:p>
          <a:p>
            <a:pPr lvl="1"/>
            <a:r>
              <a:rPr lang="en-US" altLang="ja-JP" sz="1800" dirty="0" smtClean="0">
                <a:latin typeface="Verdana" charset="0"/>
                <a:ea typeface="MS PGothic" charset="0"/>
              </a:rPr>
              <a:t>variables private to each iteration; initial value is broadcast to all private instances, and the last value is copied out from the last iteration instance.</a:t>
            </a:r>
          </a:p>
          <a:p>
            <a:pPr>
              <a:buFontTx/>
              <a:buNone/>
            </a:pPr>
            <a:r>
              <a:rPr lang="en-US" altLang="ja-JP" sz="2000" b="1" dirty="0" smtClean="0">
                <a:solidFill>
                  <a:schemeClr val="bg2"/>
                </a:solidFill>
                <a:latin typeface="Courier New" charset="0"/>
                <a:ea typeface="MS PGothic" charset="0"/>
                <a:cs typeface="Courier New" charset="0"/>
              </a:rPr>
              <a:t>linear(v1:step1, v2:step2, …)</a:t>
            </a:r>
          </a:p>
          <a:p>
            <a:pPr lvl="1"/>
            <a:r>
              <a:rPr lang="en-US" altLang="ja-JP" sz="1800" dirty="0" smtClean="0">
                <a:latin typeface="Verdana" charset="0"/>
                <a:ea typeface="MS PGothic" charset="0"/>
              </a:rPr>
              <a:t>for every iteration of  original scalar loop, v1 is incremented by step1, … etc. Therefore it is incremented by step1 *(vector length) for the vectorized loop. </a:t>
            </a:r>
          </a:p>
          <a:p>
            <a:pPr lvl="1"/>
            <a:r>
              <a:rPr lang="en-US" altLang="ja-JP" sz="1800" dirty="0" smtClean="0">
                <a:latin typeface="Verdana" charset="0"/>
                <a:ea typeface="MS PGothic" charset="0"/>
              </a:rPr>
              <a:t>n1</a:t>
            </a:r>
            <a:r>
              <a:rPr lang="en-US" altLang="ja-JP" sz="1800" dirty="0">
                <a:latin typeface="Verdana" charset="0"/>
                <a:ea typeface="MS PGothic" charset="0"/>
              </a:rPr>
              <a:t>, n2, … must be 2,4,8 or 16: The compiler can assume a vectorization for a vector length of  n1, n2, … to be </a:t>
            </a:r>
            <a:r>
              <a:rPr lang="en-US" altLang="ja-JP" sz="1800" dirty="0" smtClean="0">
                <a:latin typeface="Verdana" charset="0"/>
                <a:ea typeface="MS PGothic" charset="0"/>
              </a:rPr>
              <a:t>safe</a:t>
            </a:r>
          </a:p>
          <a:p>
            <a:pPr lvl="1">
              <a:buNone/>
            </a:pPr>
            <a:endParaRPr lang="en-US" altLang="ja-JP" sz="1800" b="1" dirty="0">
              <a:latin typeface="Verdana" charset="0"/>
              <a:ea typeface="MS PGothic" charset="0"/>
            </a:endParaRPr>
          </a:p>
          <a:p>
            <a:pPr>
              <a:buNone/>
            </a:pPr>
            <a:r>
              <a:rPr lang="en-US" altLang="ja-JP" sz="2000" b="1" dirty="0" smtClean="0">
                <a:solidFill>
                  <a:schemeClr val="bg2"/>
                </a:solidFill>
                <a:latin typeface="Courier New" charset="0"/>
                <a:ea typeface="MS PGothic" charset="0"/>
                <a:cs typeface="Courier New" charset="0"/>
              </a:rPr>
              <a:t>Others: {Intel} [no]assert, </a:t>
            </a:r>
            <a:r>
              <a:rPr lang="en-US" altLang="ja-JP" sz="2000" b="1" dirty="0" err="1" smtClean="0">
                <a:solidFill>
                  <a:schemeClr val="bg2"/>
                </a:solidFill>
                <a:latin typeface="Courier New" charset="0"/>
                <a:ea typeface="MS PGothic" charset="0"/>
                <a:cs typeface="Courier New" charset="0"/>
              </a:rPr>
              <a:t>vectorlength</a:t>
            </a:r>
            <a:r>
              <a:rPr lang="en-US" altLang="ja-JP" sz="2000" b="1" dirty="0" smtClean="0">
                <a:solidFill>
                  <a:schemeClr val="bg2"/>
                </a:solidFill>
                <a:latin typeface="Courier New" charset="0"/>
                <a:ea typeface="MS PGothic" charset="0"/>
                <a:cs typeface="Courier New" charset="0"/>
              </a:rPr>
              <a:t>(n1,[,n2] …)</a:t>
            </a:r>
          </a:p>
          <a:p>
            <a:pPr>
              <a:buNone/>
            </a:pPr>
            <a:r>
              <a:rPr lang="en-US" altLang="ja-JP" sz="2000" b="1" dirty="0" smtClean="0">
                <a:solidFill>
                  <a:schemeClr val="bg2"/>
                </a:solidFill>
                <a:latin typeface="Courier New" charset="0"/>
                <a:ea typeface="MS PGothic" charset="0"/>
                <a:cs typeface="Courier New" charset="0"/>
              </a:rPr>
              <a:t>			{OpenMP} [no]assert, </a:t>
            </a:r>
            <a:r>
              <a:rPr lang="en-US" altLang="ja-JP" sz="2000" b="1" dirty="0" err="1" smtClean="0">
                <a:solidFill>
                  <a:schemeClr val="bg2"/>
                </a:solidFill>
                <a:latin typeface="Courier New" charset="0"/>
                <a:ea typeface="MS PGothic" charset="0"/>
                <a:cs typeface="Courier New" charset="0"/>
              </a:rPr>
              <a:t>vectorlength</a:t>
            </a:r>
            <a:r>
              <a:rPr lang="en-US" altLang="ja-JP" sz="2000" b="1" dirty="0" smtClean="0">
                <a:solidFill>
                  <a:schemeClr val="bg2"/>
                </a:solidFill>
                <a:latin typeface="Courier New" charset="0"/>
                <a:ea typeface="MS PGothic" charset="0"/>
                <a:cs typeface="Courier New" charset="0"/>
              </a:rPr>
              <a:t>(n1,[,n2] …) </a:t>
            </a:r>
          </a:p>
          <a:p>
            <a:pPr>
              <a:buFontTx/>
              <a:buNone/>
            </a:pPr>
            <a:r>
              <a:rPr lang="en-US" altLang="ja-JP" sz="2000" b="1" dirty="0" smtClean="0">
                <a:solidFill>
                  <a:schemeClr val="bg2"/>
                </a:solidFill>
                <a:latin typeface="Courier New" charset="0"/>
                <a:ea typeface="MS PGothic" charset="0"/>
                <a:cs typeface="Courier New" charset="0"/>
              </a:rPr>
              <a:t> </a:t>
            </a:r>
            <a:endParaRPr lang="en-US" altLang="ja-JP" sz="2000" b="1" dirty="0">
              <a:solidFill>
                <a:schemeClr val="bg2"/>
              </a:solidFill>
              <a:latin typeface="Courier New" charset="0"/>
              <a:ea typeface="MS PGothic" charset="0"/>
              <a:cs typeface="Courier New" charset="0"/>
            </a:endParaRPr>
          </a:p>
        </p:txBody>
      </p:sp>
      <p:sp>
        <p:nvSpPr>
          <p:cNvPr id="4" name="Slide Number Placeholder 2"/>
          <p:cNvSpPr>
            <a:spLocks noGrp="1"/>
          </p:cNvSpPr>
          <p:nvPr>
            <p:ph type="sldNum" sz="quarter" idx="11"/>
          </p:nvPr>
        </p:nvSpPr>
        <p:spPr bwMode="auto">
          <a:xfrm>
            <a:off x="8505825" y="6553200"/>
            <a:ext cx="501650"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CBFF5C-A42E-477C-B027-5F569F0B6479}" type="slidenum">
              <a:rPr lang="en-US" altLang="zh-CN" sz="1000">
                <a:solidFill>
                  <a:schemeClr val="bg1"/>
                </a:solidFill>
              </a:rPr>
              <a:pPr eaLnBrk="1" hangingPunct="1"/>
              <a:t>62</a:t>
            </a:fld>
            <a:endParaRPr lang="en-US" altLang="zh-CN" sz="1000" dirty="0">
              <a:solidFill>
                <a:schemeClr val="bg1"/>
              </a:solidFill>
            </a:endParaRPr>
          </a:p>
        </p:txBody>
      </p:sp>
      <p:sp>
        <p:nvSpPr>
          <p:cNvPr id="5" name="Rounded Rectangle 4"/>
          <p:cNvSpPr/>
          <p:nvPr/>
        </p:nvSpPr>
        <p:spPr bwMode="auto">
          <a:xfrm>
            <a:off x="381000" y="4913551"/>
            <a:ext cx="8229600" cy="987504"/>
          </a:xfrm>
          <a:prstGeom prst="roundRect">
            <a:avLst/>
          </a:prstGeom>
          <a:solidFill>
            <a:schemeClr val="bg1"/>
          </a:solid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eaLnBrk="0" hangingPunct="0">
              <a:defRPr/>
            </a:pPr>
            <a:r>
              <a:rPr lang="en-US" dirty="0" smtClean="0">
                <a:solidFill>
                  <a:srgbClr val="0860A8"/>
                </a:solidFill>
              </a:rPr>
              <a:t>Refer to </a:t>
            </a:r>
            <a:r>
              <a:rPr lang="en-US" dirty="0" err="1" smtClean="0">
                <a:solidFill>
                  <a:srgbClr val="0860A8"/>
                </a:solidFill>
              </a:rPr>
              <a:t>CilkPlus</a:t>
            </a:r>
            <a:r>
              <a:rPr lang="en-US" dirty="0" smtClean="0">
                <a:solidFill>
                  <a:srgbClr val="0860A8"/>
                </a:solidFill>
              </a:rPr>
              <a:t> language extension specification.</a:t>
            </a:r>
          </a:p>
          <a:p>
            <a:r>
              <a:rPr lang="en-US" sz="1600" dirty="0" smtClean="0">
                <a:solidFill>
                  <a:srgbClr val="0860A8"/>
                </a:solidFill>
              </a:rPr>
              <a:t>software.intel.com/sites/products/</a:t>
            </a:r>
            <a:r>
              <a:rPr lang="en-US" sz="1600" dirty="0" err="1" smtClean="0">
                <a:solidFill>
                  <a:srgbClr val="0860A8"/>
                </a:solidFill>
              </a:rPr>
              <a:t>cilk</a:t>
            </a:r>
            <a:r>
              <a:rPr lang="en-US" sz="1600" dirty="0" smtClean="0">
                <a:solidFill>
                  <a:srgbClr val="0860A8"/>
                </a:solidFill>
              </a:rPr>
              <a:t>-plus/cilk_plus_language_specification.pdf</a:t>
            </a:r>
          </a:p>
        </p:txBody>
      </p:sp>
    </p:spTree>
    <p:extLst>
      <p:ext uri="{BB962C8B-B14F-4D97-AF65-F5344CB8AC3E}">
        <p14:creationId xmlns:p14="http://schemas.microsoft.com/office/powerpoint/2010/main" val="1906693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4"/>
          <p:cNvSpPr>
            <a:spLocks noGrp="1"/>
          </p:cNvSpPr>
          <p:nvPr>
            <p:ph idx="1"/>
          </p:nvPr>
        </p:nvSpPr>
        <p:spPr bwMode="auto">
          <a:xfrm>
            <a:off x="457200" y="1312863"/>
            <a:ext cx="8235950" cy="52403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zh-CN" b="1" dirty="0" smtClean="0">
                <a:ea typeface="宋体" pitchFamily="2" charset="-122"/>
              </a:rPr>
              <a:t>Restrictions applying SIMD pragma/directive:</a:t>
            </a:r>
          </a:p>
          <a:p>
            <a:pPr marL="0" indent="0">
              <a:buNone/>
            </a:pPr>
            <a:r>
              <a:rPr lang="en-US" dirty="0" smtClean="0">
                <a:hlinkClick r:id="rId3"/>
              </a:rPr>
              <a:t>http://software.intel.com/en-us/articles/requirements-for-vectorizing-loops-with-pragma-simd/</a:t>
            </a:r>
            <a:endParaRPr lang="en-US" dirty="0" smtClean="0"/>
          </a:p>
          <a:p>
            <a:pPr marL="0" indent="0">
              <a:buFontTx/>
              <a:buNone/>
            </a:pPr>
            <a:endParaRPr lang="en-US" altLang="zh-CN" sz="2000" b="1" dirty="0" smtClean="0">
              <a:ea typeface="宋体" pitchFamily="2" charset="-122"/>
            </a:endParaRPr>
          </a:p>
          <a:p>
            <a:pPr marL="0" indent="0"/>
            <a:r>
              <a:rPr lang="en-US" altLang="zh-CN" sz="2000" dirty="0" smtClean="0">
                <a:ea typeface="宋体" pitchFamily="2" charset="-122"/>
              </a:rPr>
              <a:t> The loop using #pragma SIMD has to be a </a:t>
            </a:r>
            <a:r>
              <a:rPr lang="en-US" altLang="zh-CN" sz="2000" i="1" dirty="0" smtClean="0">
                <a:ea typeface="宋体" pitchFamily="2" charset="-122"/>
              </a:rPr>
              <a:t>for loop </a:t>
            </a:r>
            <a:r>
              <a:rPr lang="en-US" altLang="zh-CN" sz="2000" dirty="0" smtClean="0">
                <a:ea typeface="宋体" pitchFamily="2" charset="-122"/>
              </a:rPr>
              <a:t>and conform to OpenMP* work-sharing loop construct (see the OpenMP* 3.1 specification, section 2.5.1)</a:t>
            </a:r>
          </a:p>
          <a:p>
            <a:pPr marL="0" indent="0"/>
            <a:r>
              <a:rPr lang="en-US" altLang="zh-CN" sz="2000" dirty="0" smtClean="0">
                <a:ea typeface="宋体" pitchFamily="2" charset="-122"/>
              </a:rPr>
              <a:t> Induction variables have to be signed/unsigned integer or pointer</a:t>
            </a:r>
          </a:p>
          <a:p>
            <a:pPr marL="0" indent="0"/>
            <a:r>
              <a:rPr lang="en-US" altLang="zh-CN" sz="2000" dirty="0" smtClean="0">
                <a:ea typeface="宋体" pitchFamily="2" charset="-122"/>
              </a:rPr>
              <a:t>A loop body must be free from C++ exceptions and Windows* Structured Exception Handling, </a:t>
            </a:r>
            <a:r>
              <a:rPr lang="en-US" altLang="zh-CN" sz="2000" b="1" dirty="0" err="1" smtClean="0">
                <a:latin typeface="Courier New" pitchFamily="49" charset="0"/>
                <a:ea typeface="宋体" pitchFamily="2" charset="-122"/>
              </a:rPr>
              <a:t>setjmp</a:t>
            </a:r>
            <a:r>
              <a:rPr lang="en-US" altLang="zh-CN" sz="2000" b="1" dirty="0" smtClean="0">
                <a:latin typeface="Courier New" pitchFamily="49" charset="0"/>
                <a:ea typeface="宋体" pitchFamily="2" charset="-122"/>
              </a:rPr>
              <a:t>(…) </a:t>
            </a:r>
            <a:r>
              <a:rPr lang="en-US" altLang="zh-CN" sz="2000" dirty="0" smtClean="0">
                <a:ea typeface="宋体" pitchFamily="2" charset="-122"/>
              </a:rPr>
              <a:t>&amp; </a:t>
            </a:r>
            <a:r>
              <a:rPr lang="en-US" altLang="zh-CN" sz="2000" b="1" dirty="0" err="1" smtClean="0">
                <a:latin typeface="Courier New" pitchFamily="49" charset="0"/>
                <a:ea typeface="宋体" pitchFamily="2" charset="-122"/>
              </a:rPr>
              <a:t>longjmp</a:t>
            </a:r>
            <a:r>
              <a:rPr lang="en-US" altLang="zh-CN" sz="2000" b="1" dirty="0" smtClean="0">
                <a:latin typeface="Courier New" pitchFamily="49" charset="0"/>
                <a:ea typeface="宋体" pitchFamily="2" charset="-122"/>
              </a:rPr>
              <a:t>(…)</a:t>
            </a:r>
            <a:endParaRPr lang="en-US" altLang="zh-CN" sz="2000" dirty="0" smtClean="0">
              <a:ea typeface="宋体" pitchFamily="2" charset="-122"/>
            </a:endParaRPr>
          </a:p>
          <a:p>
            <a:pPr marL="0" indent="0">
              <a:buNone/>
            </a:pPr>
            <a:endParaRPr lang="en-US" altLang="zh-CN" sz="2000" dirty="0" smtClean="0">
              <a:ea typeface="宋体" pitchFamily="2" charset="-122"/>
            </a:endParaRPr>
          </a:p>
        </p:txBody>
      </p:sp>
      <p:sp>
        <p:nvSpPr>
          <p:cNvPr id="52227"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Intel® Cilk™ Plus </a:t>
            </a:r>
            <a:r>
              <a:rPr lang="en-US" altLang="zh-CN" sz="2800" dirty="0" smtClean="0">
                <a:ea typeface="宋体" pitchFamily="2" charset="-122"/>
              </a:rPr>
              <a:t>SIMD </a:t>
            </a:r>
            <a:r>
              <a:rPr lang="en-US" altLang="zh-CN" dirty="0" smtClean="0"/>
              <a:t>Pragma/Directive</a:t>
            </a:r>
            <a:endParaRPr lang="en-US" altLang="zh-CN" sz="2200" dirty="0" smtClean="0"/>
          </a:p>
        </p:txBody>
      </p:sp>
      <p:sp>
        <p:nvSpPr>
          <p:cNvPr id="5222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990E697E-EBE7-40E8-A517-410524078518}" type="datetime1">
              <a:rPr lang="en-US" altLang="zh-CN" sz="1000">
                <a:solidFill>
                  <a:schemeClr val="bg1"/>
                </a:solidFill>
              </a:rPr>
              <a:pPr eaLnBrk="1" hangingPunct="1"/>
              <a:t>9/11/2013</a:t>
            </a:fld>
            <a:endParaRPr lang="en-US" altLang="zh-CN" sz="1000">
              <a:solidFill>
                <a:schemeClr val="bg1"/>
              </a:solidFill>
            </a:endParaRPr>
          </a:p>
        </p:txBody>
      </p:sp>
      <p:sp>
        <p:nvSpPr>
          <p:cNvPr id="5222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4F97CB4A-DEFA-4054-83BF-CAFC260503CA}" type="slidenum">
              <a:rPr lang="en-US" altLang="zh-CN" sz="1000">
                <a:solidFill>
                  <a:schemeClr val="bg1"/>
                </a:solidFill>
              </a:rPr>
              <a:pPr eaLnBrk="1" hangingPunct="1"/>
              <a:t>63</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4"/>
          <p:cNvSpPr>
            <a:spLocks noGrp="1"/>
          </p:cNvSpPr>
          <p:nvPr>
            <p:ph idx="1"/>
          </p:nvPr>
        </p:nvSpPr>
        <p:spPr bwMode="auto">
          <a:xfrm>
            <a:off x="457200" y="849313"/>
            <a:ext cx="8235950" cy="52403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zh-CN" sz="1600" b="1" dirty="0" smtClean="0">
                <a:cs typeface="Courier New" pitchFamily="49" charset="0"/>
              </a:rPr>
              <a:t/>
            </a:r>
            <a:br>
              <a:rPr lang="en-US" altLang="zh-CN" sz="1600" b="1" dirty="0" smtClean="0">
                <a:cs typeface="Courier New" pitchFamily="49" charset="0"/>
              </a:rPr>
            </a:br>
            <a:r>
              <a:rPr lang="en-US" altLang="zh-CN" sz="1600" b="1" dirty="0" smtClean="0">
                <a:cs typeface="Courier New" pitchFamily="49" charset="0"/>
              </a:rPr>
              <a:t/>
            </a:r>
            <a:br>
              <a:rPr lang="en-US" altLang="zh-CN" sz="1600" b="1" dirty="0" smtClean="0">
                <a:cs typeface="Courier New" pitchFamily="49" charset="0"/>
              </a:rPr>
            </a:br>
            <a:r>
              <a:rPr lang="en-US" altLang="zh-CN" sz="1600" b="1" dirty="0" smtClean="0">
                <a:cs typeface="Courier New" pitchFamily="49" charset="0"/>
              </a:rPr>
              <a:t/>
            </a:r>
            <a:br>
              <a:rPr lang="en-US" altLang="zh-CN" sz="1600" b="1" dirty="0" smtClean="0">
                <a:cs typeface="Courier New" pitchFamily="49" charset="0"/>
              </a:rPr>
            </a:br>
            <a:r>
              <a:rPr lang="en-US" altLang="zh-CN" sz="1600" b="1" dirty="0" smtClean="0">
                <a:cs typeface="Courier New" pitchFamily="49" charset="0"/>
              </a:rPr>
              <a:t/>
            </a:r>
            <a:br>
              <a:rPr lang="en-US" altLang="zh-CN" sz="1600" b="1" dirty="0" smtClean="0">
                <a:cs typeface="Courier New" pitchFamily="49" charset="0"/>
              </a:rPr>
            </a:br>
            <a:endParaRPr lang="en-US" altLang="zh-CN" sz="1600" b="1" dirty="0" smtClean="0">
              <a:cs typeface="Courier New" pitchFamily="49" charset="0"/>
            </a:endParaRPr>
          </a:p>
          <a:p>
            <a:pPr marL="0" indent="0">
              <a:buFontTx/>
              <a:buNone/>
            </a:pPr>
            <a:endParaRPr lang="en-US" altLang="zh-CN" sz="1600" b="1" dirty="0" smtClean="0">
              <a:cs typeface="Courier New" pitchFamily="49" charset="0"/>
            </a:endParaRPr>
          </a:p>
          <a:p>
            <a:pPr marL="0" indent="0">
              <a:buFontTx/>
              <a:buNone/>
            </a:pPr>
            <a:r>
              <a:rPr lang="en-US" altLang="zh-CN" sz="1600" b="1" dirty="0" smtClean="0">
                <a:cs typeface="Courier New" pitchFamily="49" charset="0"/>
              </a:rPr>
              <a:t>Solution: </a:t>
            </a:r>
            <a:r>
              <a:rPr lang="en-US" altLang="zh-CN" sz="1600" dirty="0" smtClean="0">
                <a:cs typeface="Courier New" pitchFamily="49" charset="0"/>
              </a:rPr>
              <a:t>If, for example, offsets are at least 4 elements, vectorization is still possible as vector length can be controlled via </a:t>
            </a:r>
            <a:r>
              <a:rPr lang="en-US" altLang="zh-CN" sz="1600" b="1" dirty="0" smtClean="0">
                <a:solidFill>
                  <a:srgbClr val="C00000"/>
                </a:solidFill>
                <a:latin typeface="Courier New" pitchFamily="49" charset="0"/>
                <a:cs typeface="Courier New" pitchFamily="49" charset="0"/>
              </a:rPr>
              <a:t>#</a:t>
            </a:r>
            <a:r>
              <a:rPr lang="en-US" altLang="zh-CN" sz="1600" b="1" dirty="0" err="1" smtClean="0">
                <a:solidFill>
                  <a:srgbClr val="C00000"/>
                </a:solidFill>
                <a:latin typeface="Courier New" pitchFamily="49" charset="0"/>
                <a:cs typeface="Courier New" pitchFamily="49" charset="0"/>
              </a:rPr>
              <a:t>pragma</a:t>
            </a:r>
            <a:r>
              <a:rPr lang="en-US" altLang="zh-CN" sz="1600" b="1" dirty="0" smtClean="0">
                <a:solidFill>
                  <a:srgbClr val="C00000"/>
                </a:solidFill>
                <a:latin typeface="Courier New" pitchFamily="49" charset="0"/>
                <a:cs typeface="Courier New" pitchFamily="49" charset="0"/>
              </a:rPr>
              <a:t> </a:t>
            </a:r>
            <a:r>
              <a:rPr lang="en-US" altLang="zh-CN" sz="1600" b="1" dirty="0" err="1" smtClean="0">
                <a:solidFill>
                  <a:srgbClr val="C00000"/>
                </a:solidFill>
                <a:latin typeface="Courier New" pitchFamily="49" charset="0"/>
                <a:cs typeface="Courier New" pitchFamily="49" charset="0"/>
              </a:rPr>
              <a:t>simd</a:t>
            </a:r>
            <a:r>
              <a:rPr lang="en-US" altLang="zh-CN" sz="1600" dirty="0" smtClean="0">
                <a:cs typeface="Courier New" pitchFamily="49" charset="0"/>
              </a:rPr>
              <a:t>:</a:t>
            </a:r>
          </a:p>
        </p:txBody>
      </p:sp>
      <p:sp>
        <p:nvSpPr>
          <p:cNvPr id="54275"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solidFill>
                  <a:srgbClr val="FF5C00"/>
                </a:solidFill>
                <a:latin typeface="Courier New" pitchFamily="49" charset="0"/>
                <a:cs typeface="Courier New" pitchFamily="49" charset="0"/>
              </a:rPr>
              <a:t>#pragma </a:t>
            </a:r>
            <a:r>
              <a:rPr lang="en-US" altLang="zh-CN" dirty="0" err="1" smtClean="0">
                <a:solidFill>
                  <a:srgbClr val="FF5C00"/>
                </a:solidFill>
                <a:latin typeface="Courier New" pitchFamily="49" charset="0"/>
                <a:cs typeface="Courier New" pitchFamily="49" charset="0"/>
              </a:rPr>
              <a:t>simd</a:t>
            </a:r>
            <a:r>
              <a:rPr lang="en-US" altLang="zh-CN" dirty="0" smtClean="0">
                <a:solidFill>
                  <a:srgbClr val="FF5C00"/>
                </a:solidFill>
              </a:rPr>
              <a:t> </a:t>
            </a:r>
            <a:r>
              <a:rPr lang="en-US" altLang="zh-CN" sz="2400" dirty="0" smtClean="0"/>
              <a:t>C++ Example: Mandelbrot</a:t>
            </a:r>
            <a:endParaRPr lang="en-US" altLang="zh-CN" dirty="0" smtClean="0"/>
          </a:p>
        </p:txBody>
      </p:sp>
      <p:sp>
        <p:nvSpPr>
          <p:cNvPr id="4" name="Text Box 73"/>
          <p:cNvSpPr txBox="1">
            <a:spLocks noChangeArrowheads="1"/>
          </p:cNvSpPr>
          <p:nvPr/>
        </p:nvSpPr>
        <p:spPr bwMode="auto">
          <a:xfrm>
            <a:off x="371475" y="1216884"/>
            <a:ext cx="8429625" cy="3693319"/>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vectorizable</a:t>
            </a:r>
            <a:r>
              <a:rPr lang="en-US" sz="1800" b="1" dirty="0" smtClean="0">
                <a:latin typeface="Courier New" pitchFamily="49" charset="0"/>
                <a:cs typeface="Courier New" pitchFamily="49" charset="0"/>
              </a:rPr>
              <a:t> outer loop</a:t>
            </a:r>
          </a:p>
          <a:p>
            <a:pPr algn="l">
              <a:defRPr/>
            </a:pPr>
            <a:r>
              <a:rPr lang="en-US" b="1" dirty="0" smtClean="0">
                <a:solidFill>
                  <a:srgbClr val="FF5C00"/>
                </a:solidFill>
                <a:latin typeface="Courier New" pitchFamily="49" charset="0"/>
                <a:cs typeface="Courier New" pitchFamily="49" charset="0"/>
              </a:rPr>
              <a:t>#</a:t>
            </a:r>
            <a:r>
              <a:rPr lang="en-US" b="1" dirty="0" err="1" smtClean="0">
                <a:solidFill>
                  <a:srgbClr val="FF5C00"/>
                </a:solidFill>
                <a:latin typeface="Courier New" pitchFamily="49" charset="0"/>
                <a:cs typeface="Courier New" pitchFamily="49" charset="0"/>
              </a:rPr>
              <a:t>pragma</a:t>
            </a:r>
            <a:r>
              <a:rPr lang="en-US" b="1" dirty="0" smtClean="0">
                <a:solidFill>
                  <a:srgbClr val="FF5C00"/>
                </a:solidFill>
                <a:latin typeface="Courier New" pitchFamily="49" charset="0"/>
                <a:cs typeface="Courier New" pitchFamily="49" charset="0"/>
              </a:rPr>
              <a:t> </a:t>
            </a:r>
            <a:r>
              <a:rPr lang="en-US" b="1" dirty="0" err="1" smtClean="0">
                <a:solidFill>
                  <a:srgbClr val="FF5C00"/>
                </a:solidFill>
                <a:latin typeface="Courier New" pitchFamily="49" charset="0"/>
                <a:cs typeface="Courier New" pitchFamily="49" charset="0"/>
              </a:rPr>
              <a:t>simd</a:t>
            </a:r>
            <a:r>
              <a:rPr lang="en-US" b="1" dirty="0" smtClean="0">
                <a:solidFill>
                  <a:srgbClr val="FF5C00"/>
                </a:solidFill>
                <a:latin typeface="Courier New" pitchFamily="49" charset="0"/>
                <a:cs typeface="Courier New" pitchFamily="49" charset="0"/>
              </a:rPr>
              <a:t> </a:t>
            </a:r>
          </a:p>
          <a:p>
            <a:pPr algn="l">
              <a:defRPr/>
            </a:pPr>
            <a:r>
              <a:rPr lang="en-US" sz="1800" b="1" dirty="0" smtClean="0">
                <a:latin typeface="Courier New" pitchFamily="49" charset="0"/>
                <a:cs typeface="Courier New" pitchFamily="49" charset="0"/>
              </a:rPr>
              <a:t>for (</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=0; </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&lt;n; </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a:t>
            </a:r>
          </a:p>
          <a:p>
            <a:pPr algn="l">
              <a:defRPr/>
            </a:pPr>
            <a:r>
              <a:rPr lang="en-US" sz="1800" b="1" dirty="0" smtClean="0">
                <a:latin typeface="Courier New" pitchFamily="49" charset="0"/>
                <a:cs typeface="Courier New" pitchFamily="49" charset="0"/>
              </a:rPr>
              <a:t>    complex&lt;float&gt; c = a[</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a:t>
            </a:r>
          </a:p>
          <a:p>
            <a:pPr algn="l">
              <a:defRPr/>
            </a:pPr>
            <a:r>
              <a:rPr lang="en-US" sz="1800" b="1" dirty="0" smtClean="0">
                <a:latin typeface="Courier New" pitchFamily="49" charset="0"/>
                <a:cs typeface="Courier New" pitchFamily="49" charset="0"/>
              </a:rPr>
              <a:t>    complex&lt;float&gt; z = c;</a:t>
            </a:r>
          </a:p>
          <a:p>
            <a:pPr algn="l">
              <a:defRPr/>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j = 0;</a:t>
            </a:r>
          </a:p>
          <a:p>
            <a:pPr algn="l">
              <a:defRPr/>
            </a:pPr>
            <a:r>
              <a:rPr lang="en-US" sz="1800" b="1" dirty="0" smtClean="0">
                <a:latin typeface="Courier New" pitchFamily="49" charset="0"/>
                <a:cs typeface="Courier New" pitchFamily="49" charset="0"/>
              </a:rPr>
              <a:t>    while ((j &lt; 255) </a:t>
            </a:r>
          </a:p>
          <a:p>
            <a:pPr algn="l">
              <a:defRPr/>
            </a:pPr>
            <a:r>
              <a:rPr lang="en-US" sz="1800" b="1" dirty="0" smtClean="0">
                <a:latin typeface="Courier New" pitchFamily="49" charset="0"/>
                <a:cs typeface="Courier New" pitchFamily="49" charset="0"/>
              </a:rPr>
              <a:t>         &amp;&amp; (abs(z)&lt; limit)) {</a:t>
            </a:r>
          </a:p>
          <a:p>
            <a:pPr algn="l">
              <a:defRPr/>
            </a:pPr>
            <a:r>
              <a:rPr lang="en-US" sz="1800" b="1" dirty="0" smtClean="0">
                <a:latin typeface="Courier New" pitchFamily="49" charset="0"/>
                <a:cs typeface="Courier New" pitchFamily="49" charset="0"/>
              </a:rPr>
              <a:t>         z = z*z + c;</a:t>
            </a:r>
          </a:p>
          <a:p>
            <a:pPr algn="l">
              <a:defRPr/>
            </a:pPr>
            <a:r>
              <a:rPr lang="en-US" sz="1800" b="1" dirty="0" smtClean="0">
                <a:latin typeface="Courier New" pitchFamily="49" charset="0"/>
                <a:cs typeface="Courier New" pitchFamily="49" charset="0"/>
              </a:rPr>
              <a:t>         j++;</a:t>
            </a:r>
          </a:p>
          <a:p>
            <a:pPr algn="l">
              <a:defRPr/>
            </a:pPr>
            <a:r>
              <a:rPr lang="en-US" sz="1800" b="1" dirty="0" smtClean="0">
                <a:latin typeface="Courier New" pitchFamily="49" charset="0"/>
                <a:cs typeface="Courier New" pitchFamily="49" charset="0"/>
              </a:rPr>
              <a:t>    };</a:t>
            </a:r>
          </a:p>
          <a:p>
            <a:pPr algn="l">
              <a:defRPr/>
            </a:pPr>
            <a:r>
              <a:rPr lang="en-US" sz="1800" b="1" dirty="0" smtClean="0">
                <a:latin typeface="Courier New" pitchFamily="49" charset="0"/>
                <a:cs typeface="Courier New" pitchFamily="49" charset="0"/>
              </a:rPr>
              <a:t>    color[</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 j;</a:t>
            </a:r>
          </a:p>
          <a:p>
            <a:pPr algn="l">
              <a:defRPr/>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
        <p:nvSpPr>
          <p:cNvPr id="5427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A65B5ED-24D6-45A5-A07D-46A6BF184071}" type="datetime1">
              <a:rPr lang="en-US" altLang="zh-CN" sz="1000">
                <a:solidFill>
                  <a:schemeClr val="bg1"/>
                </a:solidFill>
              </a:rPr>
              <a:pPr eaLnBrk="1" hangingPunct="1"/>
              <a:t>9/11/2013</a:t>
            </a:fld>
            <a:endParaRPr lang="en-US" altLang="zh-CN" sz="1000">
              <a:solidFill>
                <a:schemeClr val="bg1"/>
              </a:solidFill>
            </a:endParaRPr>
          </a:p>
        </p:txBody>
      </p:sp>
      <p:sp>
        <p:nvSpPr>
          <p:cNvPr id="5427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54F931A-65BB-45E7-8B22-85444B34F380}" type="slidenum">
              <a:rPr lang="en-US" altLang="zh-CN" sz="1000">
                <a:solidFill>
                  <a:schemeClr val="bg1"/>
                </a:solidFill>
              </a:rPr>
              <a:pPr eaLnBrk="1" hangingPunct="1"/>
              <a:t>64</a:t>
            </a:fld>
            <a:endParaRPr lang="en-US" altLang="zh-CN" sz="1000">
              <a:solidFill>
                <a:schemeClr val="bg1"/>
              </a:solidFill>
            </a:endParaRPr>
          </a:p>
        </p:txBody>
      </p:sp>
      <p:sp>
        <p:nvSpPr>
          <p:cNvPr id="8" name="TextBox 7"/>
          <p:cNvSpPr txBox="1"/>
          <p:nvPr/>
        </p:nvSpPr>
        <p:spPr>
          <a:xfrm>
            <a:off x="476250" y="5092700"/>
            <a:ext cx="8054323" cy="707886"/>
          </a:xfrm>
          <a:prstGeom prst="rect">
            <a:avLst/>
          </a:prstGeom>
          <a:noFill/>
        </p:spPr>
        <p:txBody>
          <a:bodyPr wrap="square" rtlCol="0">
            <a:spAutoFit/>
          </a:bodyPr>
          <a:lstStyle/>
          <a:p>
            <a:pPr algn="l"/>
            <a:r>
              <a:rPr lang="en-US" dirty="0" smtClean="0"/>
              <a:t>This program results in good utilization of vector level</a:t>
            </a:r>
            <a:br>
              <a:rPr lang="en-US" dirty="0" smtClean="0"/>
            </a:br>
            <a:r>
              <a:rPr lang="en-US" dirty="0" smtClean="0"/>
              <a:t>parallelism and provides measureable speedups.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rgbClr val="0860A8"/>
                </a:solidFill>
              </a:rPr>
              <a:t>Data in Vector Loops</a:t>
            </a:r>
          </a:p>
        </p:txBody>
      </p:sp>
      <p:sp>
        <p:nvSpPr>
          <p:cNvPr id="35842" name="Content Placeholder 2"/>
          <p:cNvSpPr>
            <a:spLocks noGrp="1"/>
          </p:cNvSpPr>
          <p:nvPr>
            <p:ph idx="1"/>
          </p:nvPr>
        </p:nvSpPr>
        <p:spPr>
          <a:xfrm>
            <a:off x="257175" y="3657600"/>
            <a:ext cx="8658225" cy="3124200"/>
          </a:xfrm>
        </p:spPr>
        <p:txBody>
          <a:bodyPr/>
          <a:lstStyle/>
          <a:p>
            <a:pPr marL="342900" indent="-342900"/>
            <a:r>
              <a:rPr lang="en-US" sz="2000" dirty="0" smtClean="0"/>
              <a:t>The two statements with the += operations have different meaning from each other</a:t>
            </a:r>
          </a:p>
          <a:p>
            <a:pPr marL="342900" indent="-342900"/>
            <a:r>
              <a:rPr lang="en-US" sz="2000" dirty="0" smtClean="0"/>
              <a:t>The programmer should be able to express those differently</a:t>
            </a:r>
          </a:p>
          <a:p>
            <a:pPr marL="342900" indent="-342900"/>
            <a:r>
              <a:rPr lang="en-US" sz="2000" dirty="0" smtClean="0"/>
              <a:t>The compiler has to generate different code</a:t>
            </a:r>
          </a:p>
          <a:p>
            <a:pPr marL="342900" indent="-342900"/>
            <a:r>
              <a:rPr lang="en-US" sz="2000" dirty="0" smtClean="0"/>
              <a:t>The variables </a:t>
            </a:r>
            <a:r>
              <a:rPr lang="en-US" sz="2000" i="1" dirty="0" smtClean="0"/>
              <a:t>i</a:t>
            </a:r>
            <a:r>
              <a:rPr lang="en-US" sz="2000" dirty="0" smtClean="0"/>
              <a:t>, </a:t>
            </a:r>
            <a:r>
              <a:rPr lang="en-US" sz="2000" i="1" dirty="0" smtClean="0"/>
              <a:t>p</a:t>
            </a:r>
            <a:r>
              <a:rPr lang="en-US" sz="2000" dirty="0" smtClean="0"/>
              <a:t> and </a:t>
            </a:r>
            <a:r>
              <a:rPr lang="en-US" sz="2000" i="1" dirty="0" smtClean="0"/>
              <a:t>step</a:t>
            </a:r>
            <a:r>
              <a:rPr lang="en-US" sz="2000" dirty="0" smtClean="0"/>
              <a:t> have different “meaning” from each other</a:t>
            </a:r>
          </a:p>
        </p:txBody>
      </p:sp>
      <p:sp>
        <p:nvSpPr>
          <p:cNvPr id="5" name="TextBox 3"/>
          <p:cNvSpPr txBox="1">
            <a:spLocks noChangeArrowheads="1"/>
          </p:cNvSpPr>
          <p:nvPr/>
        </p:nvSpPr>
        <p:spPr bwMode="auto">
          <a:xfrm>
            <a:off x="1015971" y="758536"/>
            <a:ext cx="4483274" cy="2585323"/>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a:spAutoFit/>
          </a:bodyPr>
          <a:lstStyle/>
          <a:p>
            <a:pPr algn="l" eaLnBrk="0" hangingPunct="0">
              <a:defRPr/>
            </a:pPr>
            <a:r>
              <a:rPr lang="en-US" sz="1800" b="1" dirty="0">
                <a:solidFill>
                  <a:schemeClr val="dk1"/>
                </a:solidFill>
                <a:latin typeface="Courier New" pitchFamily="49" charset="0"/>
                <a:cs typeface="Courier New" pitchFamily="49" charset="0"/>
              </a:rPr>
              <a:t>float sum = 0.0f;</a:t>
            </a:r>
          </a:p>
          <a:p>
            <a:pPr algn="l" eaLnBrk="0" hangingPunct="0">
              <a:defRPr/>
            </a:pPr>
            <a:r>
              <a:rPr lang="en-US" sz="1800" b="1" dirty="0">
                <a:solidFill>
                  <a:schemeClr val="dk1"/>
                </a:solidFill>
                <a:latin typeface="Courier New" pitchFamily="49" charset="0"/>
                <a:cs typeface="Courier New" pitchFamily="49" charset="0"/>
              </a:rPr>
              <a:t>float *p = a;</a:t>
            </a:r>
          </a:p>
          <a:p>
            <a:pPr algn="l" eaLnBrk="0" hangingPunct="0">
              <a:defRPr/>
            </a:pPr>
            <a:r>
              <a:rPr lang="en-US" sz="1800" b="1" dirty="0" err="1">
                <a:solidFill>
                  <a:schemeClr val="dk1"/>
                </a:solidFill>
                <a:latin typeface="Courier New" pitchFamily="49" charset="0"/>
                <a:cs typeface="Courier New" pitchFamily="49" charset="0"/>
              </a:rPr>
              <a:t>int</a:t>
            </a:r>
            <a:r>
              <a:rPr lang="en-US" sz="1800" b="1" dirty="0">
                <a:solidFill>
                  <a:schemeClr val="dk1"/>
                </a:solidFill>
                <a:latin typeface="Courier New" pitchFamily="49" charset="0"/>
                <a:cs typeface="Courier New" pitchFamily="49" charset="0"/>
              </a:rPr>
              <a:t> step = 4;</a:t>
            </a:r>
          </a:p>
          <a:p>
            <a:pPr algn="l" eaLnBrk="0" hangingPunct="0">
              <a:defRPr/>
            </a:pPr>
            <a:r>
              <a:rPr lang="en-US" sz="1800" b="1" dirty="0">
                <a:solidFill>
                  <a:schemeClr val="dk1"/>
                </a:solidFill>
                <a:latin typeface="Courier New" pitchFamily="49" charset="0"/>
                <a:cs typeface="Courier New" pitchFamily="49" charset="0"/>
              </a:rPr>
              <a:t>#</a:t>
            </a:r>
            <a:r>
              <a:rPr lang="en-US" sz="1800" b="1" dirty="0" err="1">
                <a:solidFill>
                  <a:schemeClr val="dk1"/>
                </a:solidFill>
                <a:latin typeface="Courier New" pitchFamily="49" charset="0"/>
                <a:cs typeface="Courier New" pitchFamily="49" charset="0"/>
              </a:rPr>
              <a:t>pragma</a:t>
            </a:r>
            <a:r>
              <a:rPr lang="en-US" sz="1800" b="1" dirty="0">
                <a:solidFill>
                  <a:schemeClr val="dk1"/>
                </a:solidFill>
                <a:latin typeface="Courier New" pitchFamily="49" charset="0"/>
                <a:cs typeface="Courier New" pitchFamily="49" charset="0"/>
              </a:rPr>
              <a:t> </a:t>
            </a:r>
            <a:r>
              <a:rPr lang="en-US" sz="1800" b="1" dirty="0" err="1" smtClean="0">
                <a:solidFill>
                  <a:schemeClr val="dk1"/>
                </a:solidFill>
                <a:latin typeface="Courier New" pitchFamily="49" charset="0"/>
                <a:cs typeface="Courier New" pitchFamily="49" charset="0"/>
              </a:rPr>
              <a:t>simd</a:t>
            </a:r>
            <a:endParaRPr lang="en-US" sz="1800" b="1" dirty="0" smtClean="0">
              <a:solidFill>
                <a:schemeClr val="dk1"/>
              </a:solidFill>
              <a:latin typeface="Courier New" pitchFamily="49" charset="0"/>
              <a:cs typeface="Courier New" pitchFamily="49" charset="0"/>
            </a:endParaRPr>
          </a:p>
          <a:p>
            <a:pPr algn="l" eaLnBrk="0" hangingPunct="0">
              <a:defRPr/>
            </a:pPr>
            <a:endParaRPr lang="en-US" sz="1800" b="1" dirty="0">
              <a:solidFill>
                <a:schemeClr val="dk1"/>
              </a:solidFill>
              <a:latin typeface="Courier New" pitchFamily="49" charset="0"/>
              <a:cs typeface="Courier New" pitchFamily="49" charset="0"/>
            </a:endParaRPr>
          </a:p>
          <a:p>
            <a:pPr algn="l" eaLnBrk="0" hangingPunct="0">
              <a:defRPr/>
            </a:pPr>
            <a:r>
              <a:rPr lang="en-US" sz="1800" b="1" dirty="0">
                <a:solidFill>
                  <a:schemeClr val="dk1"/>
                </a:solidFill>
                <a:latin typeface="Courier New" pitchFamily="49" charset="0"/>
                <a:cs typeface="Courier New" pitchFamily="49" charset="0"/>
              </a:rPr>
              <a:t>for (</a:t>
            </a:r>
            <a:r>
              <a:rPr lang="en-US" sz="1800" b="1" dirty="0" err="1">
                <a:solidFill>
                  <a:schemeClr val="dk1"/>
                </a:solidFill>
                <a:latin typeface="Courier New" pitchFamily="49" charset="0"/>
                <a:cs typeface="Courier New" pitchFamily="49" charset="0"/>
              </a:rPr>
              <a:t>int</a:t>
            </a:r>
            <a:r>
              <a:rPr lang="en-US" sz="1800" b="1" dirty="0">
                <a:solidFill>
                  <a:schemeClr val="dk1"/>
                </a:solidFill>
                <a:latin typeface="Courier New" pitchFamily="49" charset="0"/>
                <a:cs typeface="Courier New" pitchFamily="49" charset="0"/>
              </a:rPr>
              <a:t> i = 0; i &lt; N; ++i) {</a:t>
            </a:r>
          </a:p>
          <a:p>
            <a:pPr algn="l" eaLnBrk="0" hangingPunct="0">
              <a:defRPr/>
            </a:pPr>
            <a:r>
              <a:rPr lang="en-US" sz="1800" b="1" dirty="0">
                <a:solidFill>
                  <a:schemeClr val="dk1"/>
                </a:solidFill>
                <a:latin typeface="Courier New" pitchFamily="49" charset="0"/>
                <a:cs typeface="Courier New" pitchFamily="49" charset="0"/>
              </a:rPr>
              <a:t>        sum </a:t>
            </a:r>
            <a:r>
              <a:rPr lang="en-US" sz="1800" b="1" dirty="0">
                <a:solidFill>
                  <a:srgbClr val="FF5C00"/>
                </a:solidFill>
                <a:latin typeface="Courier New" pitchFamily="49" charset="0"/>
                <a:cs typeface="Courier New" pitchFamily="49" charset="0"/>
              </a:rPr>
              <a:t>+=</a:t>
            </a:r>
            <a:r>
              <a:rPr lang="en-US" sz="1800" b="1" dirty="0">
                <a:solidFill>
                  <a:schemeClr val="dk1"/>
                </a:solidFill>
                <a:latin typeface="Courier New" pitchFamily="49" charset="0"/>
                <a:cs typeface="Courier New" pitchFamily="49" charset="0"/>
              </a:rPr>
              <a:t> *p;</a:t>
            </a:r>
          </a:p>
          <a:p>
            <a:pPr algn="l" eaLnBrk="0" hangingPunct="0">
              <a:defRPr/>
            </a:pPr>
            <a:r>
              <a:rPr lang="en-US" sz="1800" b="1" dirty="0">
                <a:solidFill>
                  <a:schemeClr val="dk1"/>
                </a:solidFill>
                <a:latin typeface="Courier New" pitchFamily="49" charset="0"/>
                <a:cs typeface="Courier New" pitchFamily="49" charset="0"/>
              </a:rPr>
              <a:t>        p </a:t>
            </a:r>
            <a:r>
              <a:rPr lang="en-US" sz="1800" b="1" dirty="0">
                <a:solidFill>
                  <a:srgbClr val="FF5C00"/>
                </a:solidFill>
                <a:latin typeface="Courier New" pitchFamily="49" charset="0"/>
                <a:cs typeface="Courier New" pitchFamily="49" charset="0"/>
              </a:rPr>
              <a:t>+=</a:t>
            </a:r>
            <a:r>
              <a:rPr lang="en-US" sz="1800" b="1" dirty="0">
                <a:solidFill>
                  <a:schemeClr val="dk1"/>
                </a:solidFill>
                <a:latin typeface="Courier New" pitchFamily="49" charset="0"/>
                <a:cs typeface="Courier New" pitchFamily="49" charset="0"/>
              </a:rPr>
              <a:t> step;</a:t>
            </a:r>
          </a:p>
          <a:p>
            <a:pPr algn="l" eaLnBrk="0" hangingPunct="0">
              <a:defRPr/>
            </a:pPr>
            <a:r>
              <a:rPr lang="en-US" sz="1800" b="1" dirty="0">
                <a:solidFill>
                  <a:schemeClr val="dk1"/>
                </a:solidFill>
                <a:latin typeface="Courier New" pitchFamily="49" charset="0"/>
                <a:cs typeface="Courier New" pitchFamily="49" charset="0"/>
              </a:rPr>
              <a:t>}</a:t>
            </a:r>
          </a:p>
        </p:txBody>
      </p:sp>
    </p:spTree>
    <p:extLst>
      <p:ext uri="{BB962C8B-B14F-4D97-AF65-F5344CB8AC3E}">
        <p14:creationId xmlns:p14="http://schemas.microsoft.com/office/powerpoint/2010/main" val="36528326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rgbClr val="0860A8"/>
                </a:solidFill>
              </a:rPr>
              <a:t>Data in Vector Loops</a:t>
            </a:r>
          </a:p>
        </p:txBody>
      </p:sp>
      <p:sp>
        <p:nvSpPr>
          <p:cNvPr id="35842" name="Content Placeholder 2"/>
          <p:cNvSpPr>
            <a:spLocks noGrp="1"/>
          </p:cNvSpPr>
          <p:nvPr>
            <p:ph idx="1"/>
          </p:nvPr>
        </p:nvSpPr>
        <p:spPr>
          <a:xfrm>
            <a:off x="257175" y="3657600"/>
            <a:ext cx="8658225" cy="3124200"/>
          </a:xfrm>
        </p:spPr>
        <p:txBody>
          <a:bodyPr/>
          <a:lstStyle/>
          <a:p>
            <a:pPr marL="342900" indent="-342900"/>
            <a:r>
              <a:rPr lang="en-US" sz="2000" dirty="0" smtClean="0"/>
              <a:t>The two statements with the += operations have different meaning from each other</a:t>
            </a:r>
          </a:p>
          <a:p>
            <a:pPr marL="342900" indent="-342900"/>
            <a:r>
              <a:rPr lang="en-US" sz="2000" dirty="0" smtClean="0"/>
              <a:t>The programmer should be able to express those differently</a:t>
            </a:r>
          </a:p>
          <a:p>
            <a:pPr marL="342900" indent="-342900"/>
            <a:r>
              <a:rPr lang="en-US" sz="2000" dirty="0" smtClean="0"/>
              <a:t>The compiler has to generate different code</a:t>
            </a:r>
          </a:p>
          <a:p>
            <a:pPr marL="342900" indent="-342900"/>
            <a:r>
              <a:rPr lang="en-US" sz="2000" dirty="0" smtClean="0"/>
              <a:t>The variables </a:t>
            </a:r>
            <a:r>
              <a:rPr lang="en-US" sz="2000" i="1" dirty="0" smtClean="0"/>
              <a:t>i</a:t>
            </a:r>
            <a:r>
              <a:rPr lang="en-US" sz="2000" dirty="0" smtClean="0"/>
              <a:t>, </a:t>
            </a:r>
            <a:r>
              <a:rPr lang="en-US" sz="2000" i="1" dirty="0" smtClean="0"/>
              <a:t>p</a:t>
            </a:r>
            <a:r>
              <a:rPr lang="en-US" sz="2000" dirty="0" smtClean="0"/>
              <a:t> and </a:t>
            </a:r>
            <a:r>
              <a:rPr lang="en-US" sz="2000" i="1" dirty="0" smtClean="0"/>
              <a:t>step</a:t>
            </a:r>
            <a:r>
              <a:rPr lang="en-US" sz="2000" dirty="0" smtClean="0"/>
              <a:t> have different “meaning” from each other</a:t>
            </a:r>
          </a:p>
        </p:txBody>
      </p:sp>
      <p:sp>
        <p:nvSpPr>
          <p:cNvPr id="6" name="TextBox 3"/>
          <p:cNvSpPr txBox="1">
            <a:spLocks noChangeArrowheads="1"/>
          </p:cNvSpPr>
          <p:nvPr/>
        </p:nvSpPr>
        <p:spPr bwMode="auto">
          <a:xfrm>
            <a:off x="1016117" y="758536"/>
            <a:ext cx="6222884" cy="2585323"/>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a:spAutoFit/>
          </a:bodyPr>
          <a:lstStyle/>
          <a:p>
            <a:pPr algn="l" eaLnBrk="0" hangingPunct="0">
              <a:defRPr/>
            </a:pPr>
            <a:r>
              <a:rPr lang="en-US" sz="1800" b="1" dirty="0">
                <a:solidFill>
                  <a:schemeClr val="dk1"/>
                </a:solidFill>
                <a:latin typeface="Courier New" pitchFamily="49" charset="0"/>
                <a:cs typeface="Courier New" pitchFamily="49" charset="0"/>
              </a:rPr>
              <a:t>float sum = 0.0f;</a:t>
            </a:r>
          </a:p>
          <a:p>
            <a:pPr algn="l" eaLnBrk="0" hangingPunct="0">
              <a:defRPr/>
            </a:pPr>
            <a:r>
              <a:rPr lang="en-US" sz="1800" b="1" dirty="0">
                <a:solidFill>
                  <a:schemeClr val="dk1"/>
                </a:solidFill>
                <a:latin typeface="Courier New" pitchFamily="49" charset="0"/>
                <a:cs typeface="Courier New" pitchFamily="49" charset="0"/>
              </a:rPr>
              <a:t>float *p = a;</a:t>
            </a:r>
          </a:p>
          <a:p>
            <a:pPr algn="l" eaLnBrk="0" hangingPunct="0">
              <a:defRPr/>
            </a:pPr>
            <a:r>
              <a:rPr lang="en-US" sz="1800" b="1" dirty="0" err="1">
                <a:solidFill>
                  <a:schemeClr val="dk1"/>
                </a:solidFill>
                <a:latin typeface="Courier New" pitchFamily="49" charset="0"/>
                <a:cs typeface="Courier New" pitchFamily="49" charset="0"/>
              </a:rPr>
              <a:t>int</a:t>
            </a:r>
            <a:r>
              <a:rPr lang="en-US" sz="1800" b="1" dirty="0">
                <a:solidFill>
                  <a:schemeClr val="dk1"/>
                </a:solidFill>
                <a:latin typeface="Courier New" pitchFamily="49" charset="0"/>
                <a:cs typeface="Courier New" pitchFamily="49" charset="0"/>
              </a:rPr>
              <a:t> step = 4;</a:t>
            </a:r>
          </a:p>
          <a:p>
            <a:pPr algn="l" eaLnBrk="0" hangingPunct="0">
              <a:defRPr/>
            </a:pPr>
            <a:r>
              <a:rPr lang="en-US" sz="1800" b="1" dirty="0">
                <a:solidFill>
                  <a:schemeClr val="dk1"/>
                </a:solidFill>
                <a:latin typeface="Courier New" pitchFamily="49" charset="0"/>
                <a:cs typeface="Courier New" pitchFamily="49" charset="0"/>
              </a:rPr>
              <a:t>#pragma </a:t>
            </a:r>
            <a:r>
              <a:rPr lang="en-US" sz="1800" b="1" dirty="0" err="1" smtClean="0">
                <a:solidFill>
                  <a:schemeClr val="dk1"/>
                </a:solidFill>
                <a:latin typeface="Courier New" pitchFamily="49" charset="0"/>
                <a:cs typeface="Courier New" pitchFamily="49" charset="0"/>
              </a:rPr>
              <a:t>simd</a:t>
            </a:r>
            <a:r>
              <a:rPr lang="en-US" sz="1800" b="1" dirty="0" smtClean="0">
                <a:solidFill>
                  <a:schemeClr val="dk1"/>
                </a:solidFill>
                <a:latin typeface="Courier New" pitchFamily="49" charset="0"/>
                <a:cs typeface="Courier New" pitchFamily="49" charset="0"/>
              </a:rPr>
              <a:t> </a:t>
            </a:r>
            <a:r>
              <a:rPr lang="en-US" sz="1800" b="1" dirty="0" smtClean="0">
                <a:solidFill>
                  <a:srgbClr val="FF5C00"/>
                </a:solidFill>
                <a:latin typeface="Courier New" pitchFamily="49" charset="0"/>
                <a:cs typeface="Courier New" pitchFamily="49" charset="0"/>
              </a:rPr>
              <a:t>reduction(+:sum)</a:t>
            </a:r>
            <a:r>
              <a:rPr lang="en-US" sz="1800" b="1" dirty="0" smtClean="0">
                <a:latin typeface="Courier New" pitchFamily="49" charset="0"/>
                <a:cs typeface="Courier New" pitchFamily="49" charset="0"/>
              </a:rPr>
              <a:t> </a:t>
            </a:r>
            <a:r>
              <a:rPr lang="en-US" sz="1800" b="1" dirty="0" smtClean="0">
                <a:solidFill>
                  <a:srgbClr val="FF5C00"/>
                </a:solidFill>
                <a:latin typeface="Courier New" pitchFamily="49" charset="0"/>
                <a:cs typeface="Courier New" pitchFamily="49" charset="0"/>
              </a:rPr>
              <a:t>linear(p:step)</a:t>
            </a:r>
            <a:r>
              <a:rPr lang="en-US" sz="1800" b="1" dirty="0" smtClean="0">
                <a:latin typeface="Courier New" pitchFamily="49" charset="0"/>
                <a:cs typeface="Courier New" pitchFamily="49" charset="0"/>
              </a:rPr>
              <a:t> </a:t>
            </a:r>
          </a:p>
          <a:p>
            <a:pPr algn="l" eaLnBrk="0" hangingPunct="0">
              <a:defRPr/>
            </a:pPr>
            <a:endParaRPr lang="en-US" sz="1800" b="1" dirty="0">
              <a:solidFill>
                <a:schemeClr val="dk1"/>
              </a:solidFill>
              <a:latin typeface="Courier New" pitchFamily="49" charset="0"/>
              <a:cs typeface="Courier New" pitchFamily="49" charset="0"/>
            </a:endParaRPr>
          </a:p>
          <a:p>
            <a:pPr algn="l" eaLnBrk="0" hangingPunct="0">
              <a:defRPr/>
            </a:pPr>
            <a:r>
              <a:rPr lang="en-US" sz="1800" b="1" dirty="0">
                <a:solidFill>
                  <a:schemeClr val="dk1"/>
                </a:solidFill>
                <a:latin typeface="Courier New" pitchFamily="49" charset="0"/>
                <a:cs typeface="Courier New" pitchFamily="49" charset="0"/>
              </a:rPr>
              <a:t>for (</a:t>
            </a:r>
            <a:r>
              <a:rPr lang="en-US" sz="1800" b="1" dirty="0" err="1">
                <a:solidFill>
                  <a:schemeClr val="dk1"/>
                </a:solidFill>
                <a:latin typeface="Courier New" pitchFamily="49" charset="0"/>
                <a:cs typeface="Courier New" pitchFamily="49" charset="0"/>
              </a:rPr>
              <a:t>int</a:t>
            </a:r>
            <a:r>
              <a:rPr lang="en-US" sz="1800" b="1" dirty="0">
                <a:solidFill>
                  <a:schemeClr val="dk1"/>
                </a:solidFill>
                <a:latin typeface="Courier New" pitchFamily="49" charset="0"/>
                <a:cs typeface="Courier New" pitchFamily="49" charset="0"/>
              </a:rPr>
              <a:t> i = 0; i &lt; N; ++i) {</a:t>
            </a:r>
          </a:p>
          <a:p>
            <a:pPr algn="l" eaLnBrk="0" hangingPunct="0">
              <a:defRPr/>
            </a:pPr>
            <a:r>
              <a:rPr lang="en-US" sz="1800" b="1" dirty="0">
                <a:solidFill>
                  <a:schemeClr val="dk1"/>
                </a:solidFill>
                <a:latin typeface="Courier New" pitchFamily="49" charset="0"/>
                <a:cs typeface="Courier New" pitchFamily="49" charset="0"/>
              </a:rPr>
              <a:t>        sum </a:t>
            </a:r>
            <a:r>
              <a:rPr lang="en-US" sz="1800" b="1" dirty="0">
                <a:solidFill>
                  <a:srgbClr val="FF5C00"/>
                </a:solidFill>
                <a:latin typeface="Courier New" pitchFamily="49" charset="0"/>
                <a:cs typeface="Courier New" pitchFamily="49" charset="0"/>
              </a:rPr>
              <a:t>+=</a:t>
            </a:r>
            <a:r>
              <a:rPr lang="en-US" sz="1800" b="1" dirty="0">
                <a:solidFill>
                  <a:schemeClr val="dk1"/>
                </a:solidFill>
                <a:latin typeface="Courier New" pitchFamily="49" charset="0"/>
                <a:cs typeface="Courier New" pitchFamily="49" charset="0"/>
              </a:rPr>
              <a:t> *p;</a:t>
            </a:r>
          </a:p>
          <a:p>
            <a:pPr algn="l" eaLnBrk="0" hangingPunct="0">
              <a:defRPr/>
            </a:pPr>
            <a:r>
              <a:rPr lang="en-US" sz="1800" b="1" dirty="0">
                <a:solidFill>
                  <a:schemeClr val="dk1"/>
                </a:solidFill>
                <a:latin typeface="Courier New" pitchFamily="49" charset="0"/>
                <a:cs typeface="Courier New" pitchFamily="49" charset="0"/>
              </a:rPr>
              <a:t>        p </a:t>
            </a:r>
            <a:r>
              <a:rPr lang="en-US" sz="1800" b="1" dirty="0">
                <a:solidFill>
                  <a:srgbClr val="FF5C00"/>
                </a:solidFill>
                <a:latin typeface="Courier New" pitchFamily="49" charset="0"/>
                <a:cs typeface="Courier New" pitchFamily="49" charset="0"/>
              </a:rPr>
              <a:t>+=</a:t>
            </a:r>
            <a:r>
              <a:rPr lang="en-US" sz="1800" b="1" dirty="0">
                <a:solidFill>
                  <a:schemeClr val="dk1"/>
                </a:solidFill>
                <a:latin typeface="Courier New" pitchFamily="49" charset="0"/>
                <a:cs typeface="Courier New" pitchFamily="49" charset="0"/>
              </a:rPr>
              <a:t> step;</a:t>
            </a:r>
          </a:p>
          <a:p>
            <a:pPr algn="l" eaLnBrk="0" hangingPunct="0">
              <a:defRPr/>
            </a:pPr>
            <a:r>
              <a:rPr lang="en-US" sz="1800" b="1" dirty="0">
                <a:solidFill>
                  <a:schemeClr val="dk1"/>
                </a:solidFill>
                <a:latin typeface="Courier New" pitchFamily="49" charset="0"/>
                <a:cs typeface="Courier New" pitchFamily="49" charset="0"/>
              </a:rPr>
              <a:t>}</a:t>
            </a:r>
          </a:p>
        </p:txBody>
      </p:sp>
    </p:spTree>
    <p:extLst>
      <p:ext uri="{BB962C8B-B14F-4D97-AF65-F5344CB8AC3E}">
        <p14:creationId xmlns:p14="http://schemas.microsoft.com/office/powerpoint/2010/main" val="21709996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4"/>
          <p:cNvSpPr>
            <a:spLocks noGrp="1"/>
          </p:cNvSpPr>
          <p:nvPr>
            <p:ph idx="1"/>
          </p:nvPr>
        </p:nvSpPr>
        <p:spPr bwMode="auto">
          <a:xfrm>
            <a:off x="457200" y="849313"/>
            <a:ext cx="8235950"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30200" indent="-342900"/>
            <a:endParaRPr lang="en-US" altLang="zh-CN" dirty="0" smtClean="0"/>
          </a:p>
          <a:p>
            <a:pPr marL="330200" indent="-342900"/>
            <a:r>
              <a:rPr lang="en-US" altLang="zh-CN" dirty="0" smtClean="0"/>
              <a:t>Motivation </a:t>
            </a:r>
          </a:p>
          <a:p>
            <a:pPr marL="330200" indent="-342900"/>
            <a:r>
              <a:rPr lang="en-US" altLang="zh-CN" dirty="0" smtClean="0"/>
              <a:t>Introduction to SIMD for Intel® Architecture</a:t>
            </a:r>
          </a:p>
          <a:p>
            <a:pPr marL="330200" indent="-342900"/>
            <a:r>
              <a:rPr lang="en-US" altLang="zh-CN" dirty="0" smtClean="0"/>
              <a:t>Vectorization</a:t>
            </a:r>
          </a:p>
          <a:p>
            <a:pPr marL="330200" lvl="0" indent="-342900"/>
            <a:r>
              <a:rPr lang="en-US" dirty="0" smtClean="0"/>
              <a:t>Ways to Write Vector Code</a:t>
            </a:r>
          </a:p>
          <a:p>
            <a:pPr lvl="2" fontAlgn="ctr"/>
            <a:r>
              <a:rPr lang="en-US" altLang="zh-CN" sz="2200" dirty="0" smtClean="0">
                <a:cs typeface="ＭＳ Ｐゴシック" charset="-128"/>
              </a:rPr>
              <a:t>Intel® Cilk™ Plus Array Notation</a:t>
            </a:r>
          </a:p>
          <a:p>
            <a:pPr lvl="2" fontAlgn="ctr"/>
            <a:r>
              <a:rPr lang="en-US" altLang="zh-CN" sz="2200" dirty="0" smtClean="0">
                <a:cs typeface="ＭＳ Ｐゴシック" charset="-128"/>
              </a:rPr>
              <a:t>SIMD-enabled function</a:t>
            </a:r>
          </a:p>
          <a:p>
            <a:pPr lvl="2" fontAlgn="ctr"/>
            <a:r>
              <a:rPr lang="en-US" sz="2200" dirty="0" smtClean="0">
                <a:cs typeface="ＭＳ Ｐゴシック" charset="-128"/>
              </a:rPr>
              <a:t>SIMD Directive</a:t>
            </a:r>
            <a:endParaRPr lang="en-US" altLang="zh-CN" sz="2200" dirty="0" smtClean="0">
              <a:cs typeface="ＭＳ Ｐゴシック" charset="-128"/>
            </a:endParaRPr>
          </a:p>
          <a:p>
            <a:pPr marL="330200" indent="-342900"/>
            <a:r>
              <a:rPr lang="en-US" altLang="zh-CN" dirty="0" smtClean="0">
                <a:solidFill>
                  <a:srgbClr val="0860A8"/>
                </a:solidFill>
              </a:rPr>
              <a:t>Validating Vectorization Success</a:t>
            </a:r>
          </a:p>
          <a:p>
            <a:pPr marL="330200" indent="-342900"/>
            <a:r>
              <a:rPr lang="en-US" altLang="zh-CN" dirty="0" smtClean="0"/>
              <a:t>Summary</a:t>
            </a:r>
          </a:p>
          <a:p>
            <a:pPr marL="330200" indent="-342900">
              <a:buFontTx/>
              <a:buNone/>
            </a:pPr>
            <a:endParaRPr lang="en-US" altLang="zh-CN" dirty="0" smtClean="0"/>
          </a:p>
        </p:txBody>
      </p:sp>
      <p:sp>
        <p:nvSpPr>
          <p:cNvPr id="4099"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Agenda</a:t>
            </a:r>
            <a:endParaRPr lang="en-US" altLang="zh-CN" sz="2200" dirty="0" smtClean="0"/>
          </a:p>
        </p:txBody>
      </p:sp>
      <p:sp>
        <p:nvSpPr>
          <p:cNvPr id="410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5E9FB3C-F87A-4FD3-A28B-76B5FF7B48F9}" type="datetime1">
              <a:rPr lang="en-US" altLang="zh-CN" sz="1000">
                <a:solidFill>
                  <a:schemeClr val="bg1"/>
                </a:solidFill>
              </a:rPr>
              <a:pPr eaLnBrk="1" hangingPunct="1"/>
              <a:t>9/11/2013</a:t>
            </a:fld>
            <a:endParaRPr lang="en-US" altLang="zh-CN" sz="1000">
              <a:solidFill>
                <a:schemeClr val="bg1"/>
              </a:solidFill>
            </a:endParaRPr>
          </a:p>
        </p:txBody>
      </p:sp>
      <p:sp>
        <p:nvSpPr>
          <p:cNvPr id="410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CBFF5C-A42E-477C-B027-5F569F0B6479}" type="slidenum">
              <a:rPr lang="en-US" altLang="zh-CN" sz="1000">
                <a:solidFill>
                  <a:schemeClr val="bg1"/>
                </a:solidFill>
              </a:rPr>
              <a:pPr eaLnBrk="1" hangingPunct="1"/>
              <a:t>67</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How Well Your Code </a:t>
            </a:r>
            <a:r>
              <a:rPr lang="en-US" dirty="0" err="1" smtClean="0"/>
              <a:t>Vectorizes</a:t>
            </a:r>
            <a:endParaRPr lang="en-US" dirty="0"/>
          </a:p>
        </p:txBody>
      </p:sp>
      <p:sp>
        <p:nvSpPr>
          <p:cNvPr id="3" name="Content Placeholder 2"/>
          <p:cNvSpPr>
            <a:spLocks noGrp="1"/>
          </p:cNvSpPr>
          <p:nvPr>
            <p:ph idx="1"/>
          </p:nvPr>
        </p:nvSpPr>
        <p:spPr>
          <a:xfrm>
            <a:off x="381000" y="685800"/>
            <a:ext cx="8534400" cy="5257800"/>
          </a:xfrm>
        </p:spPr>
        <p:txBody>
          <a:bodyPr/>
          <a:lstStyle/>
          <a:p>
            <a:r>
              <a:rPr lang="en-US" dirty="0" smtClean="0"/>
              <a:t>Run application with full optimization options</a:t>
            </a:r>
          </a:p>
          <a:p>
            <a:r>
              <a:rPr lang="en-US" dirty="0" smtClean="0"/>
              <a:t>Same code, compile with same optimizations, add option:   </a:t>
            </a:r>
            <a:r>
              <a:rPr lang="en-US" b="1" dirty="0" smtClean="0"/>
              <a:t>-no-</a:t>
            </a:r>
            <a:r>
              <a:rPr lang="en-US" b="1" dirty="0" err="1" smtClean="0"/>
              <a:t>vec</a:t>
            </a:r>
            <a:r>
              <a:rPr lang="en-US" b="1" dirty="0" smtClean="0"/>
              <a:t> -no–</a:t>
            </a:r>
            <a:r>
              <a:rPr lang="en-US" b="1" dirty="0" err="1" smtClean="0"/>
              <a:t>simd</a:t>
            </a:r>
            <a:endParaRPr lang="en-US" b="1" dirty="0" smtClean="0">
              <a:latin typeface="Courier"/>
              <a:cs typeface="Courier"/>
            </a:endParaRPr>
          </a:p>
          <a:p>
            <a:r>
              <a:rPr lang="en-US" dirty="0" smtClean="0"/>
              <a:t>Compare speedup from </a:t>
            </a:r>
            <a:r>
              <a:rPr lang="en-US" dirty="0" err="1" smtClean="0"/>
              <a:t>vectorization</a:t>
            </a:r>
            <a:endParaRPr lang="en-US" dirty="0" smtClean="0"/>
          </a:p>
          <a:p>
            <a:pPr marL="339725" lvl="1" indent="0">
              <a:buNone/>
            </a:pPr>
            <a:r>
              <a:rPr lang="en-US" dirty="0" smtClean="0"/>
              <a:t>Speedup(S) = Time(no-</a:t>
            </a:r>
            <a:r>
              <a:rPr lang="en-US" dirty="0" err="1" smtClean="0"/>
              <a:t>vec</a:t>
            </a:r>
            <a:r>
              <a:rPr lang="en-US" dirty="0" smtClean="0"/>
              <a:t>) / Time (</a:t>
            </a:r>
            <a:r>
              <a:rPr lang="en-US" dirty="0" err="1" smtClean="0"/>
              <a:t>vec</a:t>
            </a:r>
            <a:r>
              <a:rPr lang="en-US" dirty="0" smtClean="0"/>
              <a:t>)</a:t>
            </a:r>
            <a:endParaRPr lang="en-US" dirty="0"/>
          </a:p>
          <a:p>
            <a:pPr lvl="1"/>
            <a:r>
              <a:rPr lang="en-US" dirty="0" smtClean="0"/>
              <a:t>Should be &gt; 1.0.  Ceilings for Speedup(S):</a:t>
            </a:r>
          </a:p>
          <a:p>
            <a:pPr lvl="2"/>
            <a:r>
              <a:rPr lang="en-US" dirty="0" smtClean="0"/>
              <a:t>single:   S &lt;= 4 for SSE,  S&lt;=8 for AVX, S&lt;= 16 for MIC</a:t>
            </a:r>
          </a:p>
          <a:p>
            <a:pPr lvl="2"/>
            <a:r>
              <a:rPr lang="en-US" dirty="0" smtClean="0"/>
              <a:t>double:  S &lt;= 2 for SSE, S&lt;=4 for AVX, S&lt;= 8 for MIC</a:t>
            </a:r>
          </a:p>
          <a:p>
            <a:pPr lvl="2"/>
            <a:r>
              <a:rPr lang="en-US" dirty="0" smtClean="0"/>
              <a:t>Higher is better, try to reach ceiling</a:t>
            </a:r>
          </a:p>
          <a:p>
            <a:pPr lvl="2"/>
            <a:endParaRPr lang="en-US" dirty="0"/>
          </a:p>
          <a:p>
            <a:r>
              <a:rPr lang="en-US" dirty="0" smtClean="0"/>
              <a:t>Exception: code time-dominated by MKL calls will effectively use </a:t>
            </a:r>
            <a:r>
              <a:rPr lang="en-US" dirty="0" err="1" smtClean="0"/>
              <a:t>vectorization</a:t>
            </a:r>
            <a:r>
              <a:rPr lang="en-US" dirty="0" smtClean="0"/>
              <a:t> and is future-ready!</a:t>
            </a:r>
            <a:endParaRPr lang="en-US"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pPr>
              <a:defRPr/>
            </a:pPr>
            <a:fld id="{F1CF427F-90FA-4F15-890D-82B6C903CE6F}" type="slidenum">
              <a:rPr lang="en-US" altLang="zh-CN" smtClean="0"/>
              <a:pPr>
                <a:defRPr/>
              </a:pPr>
              <a:t>68</a:t>
            </a:fld>
            <a:endParaRPr lang="en-US" altLang="zh-CN"/>
          </a:p>
        </p:txBody>
      </p:sp>
    </p:spTree>
    <p:extLst>
      <p:ext uri="{BB962C8B-B14F-4D97-AF65-F5344CB8AC3E}">
        <p14:creationId xmlns:p14="http://schemas.microsoft.com/office/powerpoint/2010/main" val="1088713475"/>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solidFill>
                  <a:schemeClr val="bg2"/>
                </a:solidFill>
                <a:ea typeface="宋体" pitchFamily="2" charset="-122"/>
              </a:rPr>
              <a:t>Validating Vectorization Success I</a:t>
            </a:r>
          </a:p>
        </p:txBody>
      </p:sp>
      <p:sp>
        <p:nvSpPr>
          <p:cNvPr id="60419"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buFont typeface="Verdana" pitchFamily="34" charset="0"/>
              <a:buChar char="●"/>
            </a:pPr>
            <a:r>
              <a:rPr lang="en-US" b="1" dirty="0">
                <a:ea typeface="MS PGothic" pitchFamily="34" charset="-128"/>
              </a:rPr>
              <a:t>Assembler Code Inspection:</a:t>
            </a:r>
            <a:br>
              <a:rPr lang="en-US" b="1" dirty="0">
                <a:ea typeface="MS PGothic" pitchFamily="34" charset="-128"/>
              </a:rPr>
            </a:br>
            <a:r>
              <a:rPr lang="en-US" dirty="0">
                <a:ea typeface="MS PGothic" pitchFamily="34" charset="-128"/>
              </a:rPr>
              <a:t>Show assembly: </a:t>
            </a:r>
            <a:r>
              <a:rPr lang="en-US" altLang="zh-CN" dirty="0">
                <a:ea typeface="MS PGothic" pitchFamily="34" charset="-128"/>
              </a:rPr>
              <a:t>Linux*, Mac OS* X: </a:t>
            </a:r>
            <a:r>
              <a:rPr lang="en-US" altLang="zh-CN" b="1" dirty="0" smtClean="0">
                <a:solidFill>
                  <a:srgbClr val="FF5C00"/>
                </a:solidFill>
                <a:latin typeface="Courier New" pitchFamily="49" charset="0"/>
                <a:ea typeface="MS PGothic" pitchFamily="34" charset="-128"/>
                <a:cs typeface="Courier New" pitchFamily="49" charset="0"/>
              </a:rPr>
              <a:t>-</a:t>
            </a:r>
            <a:r>
              <a:rPr lang="en-US" altLang="zh-CN" b="1" dirty="0" err="1" smtClean="0">
                <a:solidFill>
                  <a:srgbClr val="FF5C00"/>
                </a:solidFill>
                <a:latin typeface="Courier New" pitchFamily="49" charset="0"/>
                <a:ea typeface="MS PGothic" pitchFamily="34" charset="-128"/>
                <a:cs typeface="Courier New" pitchFamily="49" charset="0"/>
              </a:rPr>
              <a:t>Fa</a:t>
            </a:r>
            <a:r>
              <a:rPr lang="en-US" altLang="zh-CN" dirty="0" smtClean="0">
                <a:ea typeface="MS PGothic" pitchFamily="34" charset="-128"/>
                <a:cs typeface="Courier New" pitchFamily="49" charset="0"/>
              </a:rPr>
              <a:t>, </a:t>
            </a:r>
            <a:r>
              <a:rPr lang="en-US" altLang="zh-CN" dirty="0">
                <a:ea typeface="MS PGothic" pitchFamily="34" charset="-128"/>
                <a:cs typeface="Courier New" pitchFamily="49" charset="0"/>
              </a:rPr>
              <a:t>Windows*: </a:t>
            </a:r>
            <a:r>
              <a:rPr lang="en-US" altLang="zh-CN" b="1" dirty="0">
                <a:solidFill>
                  <a:srgbClr val="FF5C00"/>
                </a:solidFill>
                <a:latin typeface="Courier New" pitchFamily="49" charset="0"/>
                <a:ea typeface="MS PGothic" pitchFamily="34" charset="-128"/>
              </a:rPr>
              <a:t>/</a:t>
            </a:r>
            <a:r>
              <a:rPr lang="en-US" altLang="zh-CN" b="1" dirty="0" err="1">
                <a:solidFill>
                  <a:srgbClr val="FF5C00"/>
                </a:solidFill>
                <a:latin typeface="Courier New" pitchFamily="49" charset="0"/>
                <a:ea typeface="MS PGothic" pitchFamily="34" charset="-128"/>
              </a:rPr>
              <a:t>Fa</a:t>
            </a:r>
            <a:r>
              <a:rPr lang="en-US" altLang="zh-CN" b="1" dirty="0">
                <a:solidFill>
                  <a:srgbClr val="C00000"/>
                </a:solidFill>
                <a:latin typeface="Courier New" pitchFamily="49" charset="0"/>
                <a:ea typeface="MS PGothic" pitchFamily="34" charset="-128"/>
              </a:rPr>
              <a:t/>
            </a:r>
            <a:br>
              <a:rPr lang="en-US" altLang="zh-CN" b="1" dirty="0">
                <a:solidFill>
                  <a:srgbClr val="C00000"/>
                </a:solidFill>
                <a:latin typeface="Courier New" pitchFamily="49" charset="0"/>
                <a:ea typeface="MS PGothic" pitchFamily="34" charset="-128"/>
              </a:rPr>
            </a:br>
            <a:r>
              <a:rPr lang="en-US" altLang="zh-CN" dirty="0">
                <a:ea typeface="MS PGothic" pitchFamily="34" charset="-128"/>
              </a:rPr>
              <a:t>Most reliable way and gives all details of course</a:t>
            </a:r>
            <a:br>
              <a:rPr lang="en-US" altLang="zh-CN" dirty="0">
                <a:ea typeface="MS PGothic" pitchFamily="34" charset="-128"/>
              </a:rPr>
            </a:br>
            <a:r>
              <a:rPr lang="en-US" altLang="zh-CN" dirty="0">
                <a:ea typeface="MS PGothic" pitchFamily="34" charset="-128"/>
              </a:rPr>
              <a:t>Check for scalar/packed or VEX encoded instructions: Assembler listing contains source line numbers mapping generated code to loops in source code</a:t>
            </a:r>
          </a:p>
          <a:p>
            <a:pPr algn="l" eaLnBrk="1" hangingPunct="1">
              <a:lnSpc>
                <a:spcPct val="120000"/>
              </a:lnSpc>
              <a:spcBef>
                <a:spcPct val="20000"/>
              </a:spcBef>
              <a:buFont typeface="Verdana" pitchFamily="34" charset="0"/>
              <a:buChar char="●"/>
            </a:pPr>
            <a:r>
              <a:rPr lang="en-US" altLang="zh-CN" b="1" dirty="0">
                <a:ea typeface="MS PGothic" pitchFamily="34" charset="-128"/>
              </a:rPr>
              <a:t>Optimization report of HPO phase:</a:t>
            </a:r>
            <a:br>
              <a:rPr lang="en-US" altLang="zh-CN" b="1" dirty="0">
                <a:ea typeface="MS PGothic" pitchFamily="34" charset="-128"/>
              </a:rPr>
            </a:br>
            <a:r>
              <a:rPr lang="en-US" altLang="zh-CN" dirty="0">
                <a:ea typeface="MS PGothic" pitchFamily="34" charset="-128"/>
              </a:rPr>
              <a:t>HPO = High Performance Optimizer</a:t>
            </a:r>
            <a:br>
              <a:rPr lang="en-US" altLang="zh-CN" dirty="0">
                <a:ea typeface="MS PGothic" pitchFamily="34" charset="-128"/>
              </a:rPr>
            </a:br>
            <a:r>
              <a:rPr lang="en-US" altLang="zh-CN" dirty="0">
                <a:ea typeface="MS PGothic" pitchFamily="34" charset="-128"/>
              </a:rPr>
              <a:t>Linux*, Mac OS* X: </a:t>
            </a:r>
            <a:r>
              <a:rPr lang="en-US" altLang="zh-CN" b="1" dirty="0">
                <a:solidFill>
                  <a:srgbClr val="FF5C00"/>
                </a:solidFill>
                <a:latin typeface="Courier New" pitchFamily="49" charset="0"/>
                <a:ea typeface="MS PGothic" pitchFamily="34" charset="-128"/>
              </a:rPr>
              <a:t>-opt-report&lt;n&gt; -opt-report-phase=</a:t>
            </a:r>
            <a:r>
              <a:rPr lang="en-US" altLang="zh-CN" b="1" dirty="0" err="1">
                <a:solidFill>
                  <a:srgbClr val="FF5C00"/>
                </a:solidFill>
                <a:latin typeface="Courier New" pitchFamily="49" charset="0"/>
                <a:ea typeface="MS PGothic" pitchFamily="34" charset="-128"/>
              </a:rPr>
              <a:t>hpo</a:t>
            </a:r>
            <a:r>
              <a:rPr lang="en-US" altLang="zh-CN" dirty="0">
                <a:ea typeface="MS PGothic" pitchFamily="34" charset="-128"/>
              </a:rPr>
              <a:t/>
            </a:r>
            <a:br>
              <a:rPr lang="en-US" altLang="zh-CN" dirty="0">
                <a:ea typeface="MS PGothic" pitchFamily="34" charset="-128"/>
              </a:rPr>
            </a:br>
            <a:r>
              <a:rPr lang="en-US" altLang="zh-CN" dirty="0">
                <a:ea typeface="MS PGothic" pitchFamily="34" charset="-128"/>
              </a:rPr>
              <a:t>Windows*: </a:t>
            </a:r>
            <a:r>
              <a:rPr lang="en-US" altLang="zh-CN" b="1" dirty="0">
                <a:solidFill>
                  <a:srgbClr val="C00000"/>
                </a:solidFill>
                <a:latin typeface="Courier New" pitchFamily="49" charset="0"/>
                <a:ea typeface="MS PGothic" pitchFamily="34" charset="-128"/>
              </a:rPr>
              <a:t>/</a:t>
            </a:r>
            <a:r>
              <a:rPr lang="en-US" altLang="zh-CN" b="1" dirty="0" err="1">
                <a:solidFill>
                  <a:srgbClr val="FF5C00"/>
                </a:solidFill>
                <a:latin typeface="Courier New" pitchFamily="49" charset="0"/>
                <a:ea typeface="MS PGothic" pitchFamily="34" charset="-128"/>
              </a:rPr>
              <a:t>Qopt</a:t>
            </a:r>
            <a:r>
              <a:rPr lang="en-US" altLang="zh-CN" b="1" dirty="0">
                <a:solidFill>
                  <a:srgbClr val="FF5C00"/>
                </a:solidFill>
                <a:latin typeface="Courier New" pitchFamily="49" charset="0"/>
                <a:ea typeface="MS PGothic" pitchFamily="34" charset="-128"/>
              </a:rPr>
              <a:t>-report:&lt;n&gt; /</a:t>
            </a:r>
            <a:r>
              <a:rPr lang="en-US" altLang="zh-CN" b="1" dirty="0" err="1">
                <a:solidFill>
                  <a:srgbClr val="FF5C00"/>
                </a:solidFill>
                <a:latin typeface="Courier New" pitchFamily="49" charset="0"/>
                <a:ea typeface="MS PGothic" pitchFamily="34" charset="-128"/>
              </a:rPr>
              <a:t>Qopt</a:t>
            </a:r>
            <a:r>
              <a:rPr lang="en-US" altLang="zh-CN" b="1" dirty="0">
                <a:solidFill>
                  <a:srgbClr val="FF5C00"/>
                </a:solidFill>
                <a:latin typeface="Courier New" pitchFamily="49" charset="0"/>
                <a:ea typeface="MS PGothic" pitchFamily="34" charset="-128"/>
              </a:rPr>
              <a:t>-report-</a:t>
            </a:r>
            <a:r>
              <a:rPr lang="en-US" altLang="zh-CN" b="1" dirty="0" err="1">
                <a:solidFill>
                  <a:srgbClr val="FF5C00"/>
                </a:solidFill>
                <a:latin typeface="Courier New" pitchFamily="49" charset="0"/>
                <a:ea typeface="MS PGothic" pitchFamily="34" charset="-128"/>
              </a:rPr>
              <a:t>phase:hpo</a:t>
            </a:r>
            <a:r>
              <a:rPr lang="en-US" altLang="zh-CN" b="1" dirty="0">
                <a:solidFill>
                  <a:srgbClr val="C00000"/>
                </a:solidFill>
                <a:latin typeface="Courier New" pitchFamily="49" charset="0"/>
                <a:ea typeface="MS PGothic" pitchFamily="34" charset="-128"/>
              </a:rPr>
              <a:t/>
            </a:r>
            <a:br>
              <a:rPr lang="en-US" altLang="zh-CN" b="1" dirty="0">
                <a:solidFill>
                  <a:srgbClr val="C00000"/>
                </a:solidFill>
                <a:latin typeface="Courier New" pitchFamily="49" charset="0"/>
                <a:ea typeface="MS PGothic" pitchFamily="34" charset="-128"/>
              </a:rPr>
            </a:br>
            <a:r>
              <a:rPr lang="en-US" altLang="zh-CN" b="1" dirty="0">
                <a:solidFill>
                  <a:srgbClr val="C00000"/>
                </a:solidFill>
                <a:latin typeface="Courier New" pitchFamily="49" charset="0"/>
                <a:ea typeface="MS PGothic" pitchFamily="34" charset="-128"/>
              </a:rPr>
              <a:t>	</a:t>
            </a:r>
            <a:r>
              <a:rPr lang="en-US" altLang="zh-CN" b="1" dirty="0">
                <a:solidFill>
                  <a:srgbClr val="FF5C00"/>
                </a:solidFill>
                <a:latin typeface="Courier New" pitchFamily="49" charset="0"/>
                <a:ea typeface="MS PGothic" pitchFamily="34" charset="-128"/>
              </a:rPr>
              <a:t>n</a:t>
            </a:r>
            <a:r>
              <a:rPr lang="en-US" altLang="zh-CN" dirty="0">
                <a:ea typeface="MS PGothic" pitchFamily="34" charset="-128"/>
              </a:rPr>
              <a:t>: </a:t>
            </a:r>
            <a:r>
              <a:rPr lang="en-US" altLang="zh-CN" b="1" dirty="0">
                <a:solidFill>
                  <a:srgbClr val="FF5C00"/>
                </a:solidFill>
                <a:latin typeface="Courier New" pitchFamily="49" charset="0"/>
                <a:ea typeface="MS PGothic" pitchFamily="34" charset="-128"/>
              </a:rPr>
              <a:t>0</a:t>
            </a:r>
            <a:r>
              <a:rPr lang="en-US" altLang="zh-CN" dirty="0">
                <a:ea typeface="MS PGothic" pitchFamily="34" charset="-128"/>
              </a:rPr>
              <a:t>…</a:t>
            </a:r>
            <a:r>
              <a:rPr lang="en-US" altLang="zh-CN" b="1" dirty="0">
                <a:solidFill>
                  <a:srgbClr val="FF5C00"/>
                </a:solidFill>
                <a:latin typeface="Courier New" pitchFamily="49" charset="0"/>
                <a:ea typeface="MS PGothic" pitchFamily="34" charset="-128"/>
              </a:rPr>
              <a:t>3</a:t>
            </a:r>
            <a:r>
              <a:rPr lang="en-US" altLang="zh-CN" dirty="0">
                <a:ea typeface="MS PGothic" pitchFamily="34" charset="-128"/>
              </a:rPr>
              <a:t> specifies level of detail; </a:t>
            </a:r>
            <a:r>
              <a:rPr lang="en-US" altLang="zh-CN" b="1" dirty="0">
                <a:solidFill>
                  <a:srgbClr val="FF5C00"/>
                </a:solidFill>
                <a:latin typeface="Courier New" pitchFamily="49" charset="0"/>
                <a:ea typeface="MS PGothic" pitchFamily="34" charset="-128"/>
              </a:rPr>
              <a:t>2</a:t>
            </a:r>
            <a:r>
              <a:rPr lang="en-US" altLang="zh-CN" dirty="0">
                <a:ea typeface="MS PGothic" pitchFamily="34" charset="-128"/>
              </a:rPr>
              <a:t> is default (more later)</a:t>
            </a:r>
          </a:p>
          <a:p>
            <a:pPr algn="l" eaLnBrk="1" hangingPunct="1">
              <a:lnSpc>
                <a:spcPct val="120000"/>
              </a:lnSpc>
              <a:spcBef>
                <a:spcPct val="20000"/>
              </a:spcBef>
              <a:buFont typeface="Arial" charset="0"/>
              <a:buChar char="•"/>
            </a:pPr>
            <a:endParaRPr lang="en-US" altLang="zh-CN" dirty="0">
              <a:ea typeface="MS PGothic" pitchFamily="34" charset="-128"/>
            </a:endParaRPr>
          </a:p>
          <a:p>
            <a:pPr algn="l" eaLnBrk="1" hangingPunct="1">
              <a:lnSpc>
                <a:spcPct val="120000"/>
              </a:lnSpc>
              <a:spcBef>
                <a:spcPct val="20000"/>
              </a:spcBef>
              <a:buFont typeface="Arial" charset="0"/>
              <a:buChar char="•"/>
            </a:pPr>
            <a:endParaRPr lang="en-US" dirty="0">
              <a:ea typeface="MS PGothic" pitchFamily="34" charset="-128"/>
            </a:endParaRPr>
          </a:p>
          <a:p>
            <a:pPr algn="l" eaLnBrk="1" hangingPunct="1">
              <a:lnSpc>
                <a:spcPct val="120000"/>
              </a:lnSpc>
              <a:spcBef>
                <a:spcPct val="20000"/>
              </a:spcBef>
              <a:buFontTx/>
              <a:buChar char="•"/>
            </a:pPr>
            <a:endParaRPr lang="en-US" dirty="0">
              <a:ea typeface="MS PGothic" pitchFamily="34" charset="-128"/>
            </a:endParaRPr>
          </a:p>
        </p:txBody>
      </p:sp>
      <p:sp>
        <p:nvSpPr>
          <p:cNvPr id="6042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1B4D35D-DDD0-4B9B-B250-1CB143D66BEC}" type="datetime1">
              <a:rPr lang="en-US" altLang="zh-CN" sz="1000">
                <a:solidFill>
                  <a:schemeClr val="bg1"/>
                </a:solidFill>
              </a:rPr>
              <a:pPr eaLnBrk="1" hangingPunct="1"/>
              <a:t>9/11/2013</a:t>
            </a:fld>
            <a:endParaRPr lang="en-US" altLang="zh-CN" sz="1000">
              <a:solidFill>
                <a:schemeClr val="bg1"/>
              </a:solidFill>
            </a:endParaRPr>
          </a:p>
        </p:txBody>
      </p:sp>
      <p:sp>
        <p:nvSpPr>
          <p:cNvPr id="6042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A8192C9E-302B-4CD7-99E8-12D427CD32FD}" type="slidenum">
              <a:rPr lang="en-US" altLang="zh-CN" sz="1000">
                <a:solidFill>
                  <a:schemeClr val="bg1"/>
                </a:solidFill>
              </a:rPr>
              <a:pPr eaLnBrk="1" hangingPunct="1"/>
              <a:t>69</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52399"/>
            <a:ext cx="7677150" cy="886731"/>
          </a:xfrm>
        </p:spPr>
        <p:txBody>
          <a:bodyPr rtlCol="0">
            <a:noAutofit/>
          </a:bodyPr>
          <a:lstStyle/>
          <a:p>
            <a:pPr fontAlgn="auto">
              <a:spcAft>
                <a:spcPts val="0"/>
              </a:spcAft>
              <a:defRPr/>
            </a:pPr>
            <a:r>
              <a:rPr sz="2400" dirty="0" smtClean="0">
                <a:solidFill>
                  <a:srgbClr val="0860A8"/>
                </a:solidFill>
                <a:latin typeface="Verdana"/>
              </a:rPr>
              <a:t>Performance </a:t>
            </a:r>
            <a:r>
              <a:rPr lang="en-US" sz="2400" dirty="0" smtClean="0">
                <a:solidFill>
                  <a:srgbClr val="0860A8"/>
                </a:solidFill>
                <a:latin typeface="Verdana"/>
              </a:rPr>
              <a:t>Gains </a:t>
            </a:r>
            <a:r>
              <a:rPr sz="2400" dirty="0" smtClean="0">
                <a:solidFill>
                  <a:srgbClr val="0860A8"/>
                </a:solidFill>
                <a:latin typeface="Verdana"/>
              </a:rPr>
              <a:t>with Vector Parallelism</a:t>
            </a:r>
            <a:r>
              <a:rPr lang="en-US" sz="2400" dirty="0" smtClean="0">
                <a:solidFill>
                  <a:srgbClr val="0860A8"/>
                </a:solidFill>
                <a:latin typeface="Verdana"/>
              </a:rPr>
              <a:t> </a:t>
            </a:r>
            <a:br>
              <a:rPr lang="en-US" sz="2400" dirty="0" smtClean="0">
                <a:solidFill>
                  <a:srgbClr val="0860A8"/>
                </a:solidFill>
                <a:latin typeface="Verdana"/>
              </a:rPr>
            </a:br>
            <a:r>
              <a:rPr lang="en-US" sz="2400" dirty="0" smtClean="0">
                <a:solidFill>
                  <a:srgbClr val="0860A8"/>
                </a:solidFill>
                <a:latin typeface="Verdana"/>
              </a:rPr>
              <a:t>on Intel® Xeon® Processor</a:t>
            </a:r>
            <a:endParaRPr sz="2400" dirty="0"/>
          </a:p>
        </p:txBody>
      </p:sp>
      <p:pic>
        <p:nvPicPr>
          <p:cNvPr id="27650" name="Chart 2"/>
          <p:cNvPicPr>
            <a:picLocks noChangeArrowheads="1"/>
          </p:cNvPicPr>
          <p:nvPr/>
        </p:nvPicPr>
        <p:blipFill>
          <a:blip r:embed="rId3" cstate="print"/>
          <a:srcRect/>
          <a:stretch>
            <a:fillRect/>
          </a:stretch>
        </p:blipFill>
        <p:spPr bwMode="auto">
          <a:xfrm>
            <a:off x="485775" y="1039131"/>
            <a:ext cx="7897660" cy="4780644"/>
          </a:xfrm>
          <a:prstGeom prst="rect">
            <a:avLst/>
          </a:prstGeom>
          <a:noFill/>
          <a:ln w="9525">
            <a:noFill/>
            <a:miter lim="800000"/>
            <a:headEnd/>
            <a:tailEnd/>
          </a:ln>
        </p:spPr>
      </p:pic>
      <p:sp>
        <p:nvSpPr>
          <p:cNvPr id="6" name="Rectangle 5"/>
          <p:cNvSpPr/>
          <p:nvPr/>
        </p:nvSpPr>
        <p:spPr>
          <a:xfrm>
            <a:off x="6164558" y="5481221"/>
            <a:ext cx="2218877" cy="338554"/>
          </a:xfrm>
          <a:prstGeom prst="rect">
            <a:avLst/>
          </a:prstGeom>
        </p:spPr>
        <p:txBody>
          <a:bodyPr wrap="none">
            <a:spAutoFit/>
          </a:bodyPr>
          <a:lstStyle/>
          <a:p>
            <a:r>
              <a:rPr lang="en-US" sz="1600" dirty="0" smtClean="0"/>
              <a:t>See reference [1]   </a:t>
            </a:r>
            <a:endParaRPr lang="en-US" sz="1600" dirty="0"/>
          </a:p>
        </p:txBody>
      </p:sp>
      <p:sp>
        <p:nvSpPr>
          <p:cNvPr id="5" name="Rectangle 4"/>
          <p:cNvSpPr/>
          <p:nvPr/>
        </p:nvSpPr>
        <p:spPr bwMode="auto">
          <a:xfrm>
            <a:off x="1460500" y="1612900"/>
            <a:ext cx="6477000" cy="901700"/>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7" name="Rectangle 6"/>
          <p:cNvSpPr/>
          <p:nvPr/>
        </p:nvSpPr>
        <p:spPr bwMode="auto">
          <a:xfrm>
            <a:off x="1113175" y="3048000"/>
            <a:ext cx="7049750" cy="1231106"/>
          </a:xfrm>
          <a:prstGeom prst="rect">
            <a:avLst/>
          </a:prstGeom>
          <a:solidFill>
            <a:srgbClr val="FFE279"/>
          </a:solid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hangingPunct="0">
              <a:lnSpc>
                <a:spcPct val="80000"/>
              </a:lnSpc>
              <a:spcBef>
                <a:spcPct val="50000"/>
              </a:spcBef>
            </a:pPr>
            <a:r>
              <a:rPr lang="en-US" dirty="0" smtClean="0">
                <a:solidFill>
                  <a:schemeClr val="bg2"/>
                </a:solidFill>
                <a:ea typeface="MS PGothic" pitchFamily="34" charset="-128"/>
                <a:cs typeface="ＭＳ Ｐゴシック" charset="-128"/>
              </a:rPr>
              <a:t>Compiling C/C++ SIMD Extensions for Function </a:t>
            </a:r>
            <a:br>
              <a:rPr lang="en-US" dirty="0" smtClean="0">
                <a:solidFill>
                  <a:schemeClr val="bg2"/>
                </a:solidFill>
                <a:ea typeface="MS PGothic" pitchFamily="34" charset="-128"/>
                <a:cs typeface="ＭＳ Ｐゴシック" charset="-128"/>
              </a:rPr>
            </a:br>
            <a:r>
              <a:rPr lang="en-US" dirty="0" smtClean="0">
                <a:solidFill>
                  <a:schemeClr val="bg2"/>
                </a:solidFill>
                <a:ea typeface="MS PGothic" pitchFamily="34" charset="-128"/>
                <a:cs typeface="ＭＳ Ｐゴシック" charset="-128"/>
              </a:rPr>
              <a:t>and Loop Vectorization on </a:t>
            </a:r>
            <a:r>
              <a:rPr lang="en-US" dirty="0" err="1" smtClean="0">
                <a:solidFill>
                  <a:schemeClr val="bg2"/>
                </a:solidFill>
                <a:ea typeface="MS PGothic" pitchFamily="34" charset="-128"/>
                <a:cs typeface="ＭＳ Ｐゴシック" charset="-128"/>
              </a:rPr>
              <a:t>Multicore</a:t>
            </a:r>
            <a:r>
              <a:rPr lang="en-US" dirty="0" smtClean="0">
                <a:solidFill>
                  <a:schemeClr val="bg2"/>
                </a:solidFill>
                <a:ea typeface="MS PGothic" pitchFamily="34" charset="-128"/>
                <a:cs typeface="ＭＳ Ｐゴシック" charset="-128"/>
              </a:rPr>
              <a:t>-SIMD Processors</a:t>
            </a:r>
          </a:p>
          <a:p>
            <a:pPr eaLnBrk="0" hangingPunct="0">
              <a:lnSpc>
                <a:spcPct val="80000"/>
              </a:lnSpc>
              <a:spcBef>
                <a:spcPct val="50000"/>
              </a:spcBef>
            </a:pPr>
            <a:r>
              <a:rPr lang="en-US" dirty="0" smtClean="0">
                <a:solidFill>
                  <a:schemeClr val="bg2"/>
                </a:solidFill>
                <a:ea typeface="MS PGothic" pitchFamily="34" charset="-128"/>
                <a:cs typeface="ＭＳ Ｐゴシック" charset="-128"/>
              </a:rPr>
              <a:t>IEEE 26</a:t>
            </a:r>
            <a:r>
              <a:rPr lang="en-US" baseline="30000" dirty="0" smtClean="0">
                <a:solidFill>
                  <a:schemeClr val="bg2"/>
                </a:solidFill>
                <a:ea typeface="MS PGothic" pitchFamily="34" charset="-128"/>
                <a:cs typeface="ＭＳ Ｐゴシック" charset="-128"/>
              </a:rPr>
              <a:t>th</a:t>
            </a:r>
            <a:r>
              <a:rPr lang="en-US" dirty="0" smtClean="0">
                <a:solidFill>
                  <a:schemeClr val="bg2"/>
                </a:solidFill>
                <a:ea typeface="MS PGothic" pitchFamily="34" charset="-128"/>
                <a:cs typeface="ＭＳ Ｐゴシック" charset="-128"/>
              </a:rPr>
              <a:t> International Parallel and </a:t>
            </a:r>
            <a:br>
              <a:rPr lang="en-US" dirty="0" smtClean="0">
                <a:solidFill>
                  <a:schemeClr val="bg2"/>
                </a:solidFill>
                <a:ea typeface="MS PGothic" pitchFamily="34" charset="-128"/>
                <a:cs typeface="ＭＳ Ｐゴシック" charset="-128"/>
              </a:rPr>
            </a:br>
            <a:r>
              <a:rPr lang="en-US" dirty="0" smtClean="0">
                <a:solidFill>
                  <a:schemeClr val="bg2"/>
                </a:solidFill>
                <a:ea typeface="MS PGothic" pitchFamily="34" charset="-128"/>
                <a:cs typeface="ＭＳ Ｐゴシック" charset="-128"/>
              </a:rPr>
              <a:t>Distributed Processing Symposium</a:t>
            </a:r>
            <a:endParaRPr kumimoji="0" lang="en-US" sz="2000" b="0" i="0" u="none" strike="noStrike" cap="none" normalizeH="0" baseline="0" dirty="0" smtClean="0">
              <a:ln>
                <a:noFill/>
              </a:ln>
              <a:solidFill>
                <a:schemeClr val="bg2"/>
              </a:solidFill>
              <a:effectLst/>
              <a:latin typeface="Verdana" pitchFamily="34" charset="0"/>
            </a:endParaRPr>
          </a:p>
        </p:txBody>
      </p:sp>
      <p:sp>
        <p:nvSpPr>
          <p:cNvPr id="8" name="Date Placeholder 1"/>
          <p:cNvSpPr txBox="1">
            <a:spLocks/>
          </p:cNvSpPr>
          <p:nvPr/>
        </p:nvSpPr>
        <p:spPr bwMode="auto">
          <a:xfrm>
            <a:off x="7142163" y="6553200"/>
            <a:ext cx="1109662" cy="258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BD1EFD06-DE16-419A-8A8A-72CFB9F864B4}" type="datetime1">
              <a:rPr kumimoji="0" lang="en-US" altLang="zh-CN" sz="1000" b="0" i="0" u="none" strike="noStrike" kern="1200" cap="none" spc="0" normalizeH="0" baseline="0" noProof="0" smtClean="0">
                <a:ln>
                  <a:noFill/>
                </a:ln>
                <a:solidFill>
                  <a:schemeClr val="bg1"/>
                </a:solidFill>
                <a:effectLst/>
                <a:uLnTx/>
                <a:uFillTx/>
                <a:latin typeface="Verdana" pitchFamily="34" charset="0"/>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9/11/2013</a:t>
            </a:fld>
            <a:endParaRPr kumimoji="0" lang="en-US" altLang="zh-CN" sz="1000" b="0" i="0" u="none" strike="noStrike" kern="1200" cap="none" spc="0" normalizeH="0" baseline="0" noProof="0" dirty="0">
              <a:ln>
                <a:noFill/>
              </a:ln>
              <a:solidFill>
                <a:schemeClr val="bg1"/>
              </a:solidFill>
              <a:effectLst/>
              <a:uLnTx/>
              <a:uFillTx/>
              <a:latin typeface="Verdana" pitchFamily="34" charset="0"/>
              <a:ea typeface="+mn-ea"/>
              <a:cs typeface="Arial" charset="0"/>
            </a:endParaRPr>
          </a:p>
        </p:txBody>
      </p:sp>
      <p:sp>
        <p:nvSpPr>
          <p:cNvPr id="9" name="Slide Number Placeholder 2"/>
          <p:cNvSpPr>
            <a:spLocks noGrp="1"/>
          </p:cNvSpPr>
          <p:nvPr>
            <p:ph type="sldNum" sz="quarter" idx="4294967295"/>
          </p:nvPr>
        </p:nvSpPr>
        <p:spPr bwMode="auto">
          <a:xfrm>
            <a:off x="8505825" y="6553200"/>
            <a:ext cx="501650" cy="258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AE6369DB-E4B4-4CA5-B53D-172E96314B7B}" type="slidenum">
              <a:rPr lang="en-US" altLang="zh-CN" sz="1000">
                <a:solidFill>
                  <a:schemeClr val="bg1"/>
                </a:solidFill>
              </a:rPr>
              <a:pPr eaLnBrk="1" hangingPunct="1"/>
              <a:t>7</a:t>
            </a:fld>
            <a:endParaRPr lang="en-US" altLang="zh-CN" sz="1000">
              <a:solidFill>
                <a:schemeClr val="bg1"/>
              </a:solidFill>
            </a:endParaRPr>
          </a:p>
        </p:txBody>
      </p:sp>
    </p:spTree>
    <p:extLst>
      <p:ext uri="{BB962C8B-B14F-4D97-AF65-F5344CB8AC3E}">
        <p14:creationId xmlns:p14="http://schemas.microsoft.com/office/powerpoint/2010/main" val="321244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solidFill>
                  <a:schemeClr val="bg2"/>
                </a:solidFill>
                <a:ea typeface="宋体" pitchFamily="2" charset="-122"/>
              </a:rPr>
              <a:t>Validating Vectorization Success II</a:t>
            </a:r>
          </a:p>
        </p:txBody>
      </p:sp>
      <p:sp>
        <p:nvSpPr>
          <p:cNvPr id="60419"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buFont typeface="Verdana" pitchFamily="34" charset="0"/>
              <a:buChar char="●"/>
            </a:pPr>
            <a:r>
              <a:rPr lang="en-US" altLang="zh-CN" sz="2400" b="1" dirty="0" smtClean="0">
                <a:ea typeface="MS PGothic" pitchFamily="34" charset="-128"/>
              </a:rPr>
              <a:t>Using </a:t>
            </a:r>
            <a:r>
              <a:rPr lang="en-US" altLang="zh-CN" sz="2400" b="1" dirty="0">
                <a:ea typeface="MS PGothic" pitchFamily="34" charset="-128"/>
              </a:rPr>
              <a:t>Intel® </a:t>
            </a:r>
            <a:r>
              <a:rPr lang="en-US" altLang="zh-CN" sz="2400" b="1" dirty="0" err="1">
                <a:ea typeface="MS PGothic" pitchFamily="34" charset="-128"/>
              </a:rPr>
              <a:t>VTune</a:t>
            </a:r>
            <a:r>
              <a:rPr lang="en-US" altLang="zh-CN" sz="2400" b="1" dirty="0">
                <a:ea typeface="MS PGothic" pitchFamily="34" charset="-128"/>
              </a:rPr>
              <a:t>™ Amplifier:</a:t>
            </a:r>
            <a:br>
              <a:rPr lang="en-US" altLang="zh-CN" sz="2400" b="1" dirty="0">
                <a:ea typeface="MS PGothic" pitchFamily="34" charset="-128"/>
              </a:rPr>
            </a:br>
            <a:r>
              <a:rPr lang="en-US" altLang="zh-CN" sz="2400" dirty="0">
                <a:ea typeface="MS PGothic" pitchFamily="34" charset="-128"/>
              </a:rPr>
              <a:t>E.g. using event </a:t>
            </a:r>
            <a:r>
              <a:rPr lang="en-US" altLang="zh-CN" sz="2400" b="1" dirty="0">
                <a:latin typeface="Courier New" pitchFamily="49" charset="0"/>
                <a:ea typeface="MS PGothic" pitchFamily="34" charset="-128"/>
              </a:rPr>
              <a:t>FP_COMP_OPS_EXE.SSE_PACKED_[SINGLE|DOUBLE]</a:t>
            </a:r>
            <a:r>
              <a:rPr lang="en-US" altLang="zh-CN" sz="2400" dirty="0">
                <a:ea typeface="MS PGothic" pitchFamily="34" charset="-128"/>
              </a:rPr>
              <a:t> on </a:t>
            </a:r>
            <a:r>
              <a:rPr lang="en-US" altLang="zh-CN" sz="2400" dirty="0" smtClean="0">
                <a:ea typeface="MS PGothic" pitchFamily="34" charset="-128"/>
              </a:rPr>
              <a:t>2</a:t>
            </a:r>
            <a:r>
              <a:rPr lang="en-US" altLang="zh-CN" sz="2400" baseline="30000" dirty="0" smtClean="0">
                <a:ea typeface="MS PGothic" pitchFamily="34" charset="-128"/>
              </a:rPr>
              <a:t>nd</a:t>
            </a:r>
            <a:r>
              <a:rPr lang="en-US" altLang="zh-CN" sz="2400" dirty="0" smtClean="0">
                <a:ea typeface="MS PGothic" pitchFamily="34" charset="-128"/>
              </a:rPr>
              <a:t>, 3</a:t>
            </a:r>
            <a:r>
              <a:rPr lang="en-US" altLang="zh-CN" sz="2400" baseline="30000" dirty="0" smtClean="0">
                <a:ea typeface="MS PGothic" pitchFamily="34" charset="-128"/>
              </a:rPr>
              <a:t>rd</a:t>
            </a:r>
            <a:r>
              <a:rPr lang="en-US" altLang="zh-CN" sz="2400" dirty="0" smtClean="0">
                <a:ea typeface="MS PGothic" pitchFamily="34" charset="-128"/>
              </a:rPr>
              <a:t> and 4</a:t>
            </a:r>
            <a:r>
              <a:rPr lang="en-US" altLang="zh-CN" sz="2400" baseline="30000" dirty="0" smtClean="0">
                <a:ea typeface="MS PGothic" pitchFamily="34" charset="-128"/>
              </a:rPr>
              <a:t>th</a:t>
            </a:r>
            <a:r>
              <a:rPr lang="en-US" altLang="zh-CN" sz="2400" dirty="0" smtClean="0">
                <a:ea typeface="MS PGothic" pitchFamily="34" charset="-128"/>
              </a:rPr>
              <a:t> generation </a:t>
            </a:r>
            <a:r>
              <a:rPr lang="en-US" altLang="zh-CN" sz="2400" dirty="0">
                <a:ea typeface="MS PGothic" pitchFamily="34" charset="-128"/>
              </a:rPr>
              <a:t>Intel® Core™ processors.</a:t>
            </a:r>
          </a:p>
          <a:p>
            <a:pPr algn="l" eaLnBrk="1" hangingPunct="1">
              <a:lnSpc>
                <a:spcPct val="120000"/>
              </a:lnSpc>
              <a:spcBef>
                <a:spcPct val="20000"/>
              </a:spcBef>
              <a:buFont typeface="Arial" charset="0"/>
              <a:buChar char="•"/>
            </a:pPr>
            <a:endParaRPr lang="en-US" altLang="zh-CN" sz="2400" dirty="0">
              <a:ea typeface="MS PGothic" pitchFamily="34" charset="-128"/>
            </a:endParaRPr>
          </a:p>
          <a:p>
            <a:pPr algn="l" eaLnBrk="1" hangingPunct="1">
              <a:lnSpc>
                <a:spcPct val="120000"/>
              </a:lnSpc>
              <a:spcBef>
                <a:spcPct val="20000"/>
              </a:spcBef>
              <a:buFont typeface="Arial" charset="0"/>
              <a:buChar char="•"/>
            </a:pPr>
            <a:endParaRPr lang="en-US" sz="2400" dirty="0">
              <a:ea typeface="MS PGothic" pitchFamily="34" charset="-128"/>
            </a:endParaRPr>
          </a:p>
          <a:p>
            <a:pPr algn="l" eaLnBrk="1" hangingPunct="1">
              <a:lnSpc>
                <a:spcPct val="120000"/>
              </a:lnSpc>
              <a:spcBef>
                <a:spcPct val="20000"/>
              </a:spcBef>
              <a:buFontTx/>
              <a:buChar char="•"/>
            </a:pPr>
            <a:endParaRPr lang="en-US" sz="2400" dirty="0">
              <a:ea typeface="MS PGothic" pitchFamily="34" charset="-128"/>
            </a:endParaRPr>
          </a:p>
        </p:txBody>
      </p:sp>
      <p:sp>
        <p:nvSpPr>
          <p:cNvPr id="6042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1B4D35D-DDD0-4B9B-B250-1CB143D66BEC}" type="datetime1">
              <a:rPr lang="en-US" altLang="zh-CN" sz="1000">
                <a:solidFill>
                  <a:schemeClr val="bg1"/>
                </a:solidFill>
              </a:rPr>
              <a:pPr eaLnBrk="1" hangingPunct="1"/>
              <a:t>9/11/2013</a:t>
            </a:fld>
            <a:endParaRPr lang="en-US" altLang="zh-CN" sz="1000">
              <a:solidFill>
                <a:schemeClr val="bg1"/>
              </a:solidFill>
            </a:endParaRPr>
          </a:p>
        </p:txBody>
      </p:sp>
      <p:sp>
        <p:nvSpPr>
          <p:cNvPr id="6042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A8192C9E-302B-4CD7-99E8-12D427CD32FD}" type="slidenum">
              <a:rPr lang="en-US" altLang="zh-CN" sz="1000">
                <a:solidFill>
                  <a:schemeClr val="bg1"/>
                </a:solidFill>
              </a:rPr>
              <a:pPr eaLnBrk="1" hangingPunct="1"/>
              <a:t>70</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Vectorization Report I</a:t>
            </a:r>
          </a:p>
        </p:txBody>
      </p:sp>
      <p:sp>
        <p:nvSpPr>
          <p:cNvPr id="61443"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pPr>
            <a:r>
              <a:rPr lang="en-US" sz="1800" dirty="0">
                <a:ea typeface="MS PGothic" pitchFamily="34" charset="-128"/>
              </a:rPr>
              <a:t>Provides details on vectorization success &amp; failure</a:t>
            </a:r>
            <a:r>
              <a:rPr lang="en-US" altLang="zh-CN" sz="1800" dirty="0">
                <a:ea typeface="MS PGothic" pitchFamily="34" charset="-128"/>
                <a:cs typeface="Courier New" pitchFamily="49" charset="0"/>
              </a:rPr>
              <a:t>:</a:t>
            </a:r>
            <a:br>
              <a:rPr lang="en-US" altLang="zh-CN" sz="1800" dirty="0">
                <a:ea typeface="MS PGothic" pitchFamily="34" charset="-128"/>
                <a:cs typeface="Courier New" pitchFamily="49" charset="0"/>
              </a:rPr>
            </a:br>
            <a:r>
              <a:rPr lang="en-US" altLang="zh-CN" sz="1800" dirty="0">
                <a:ea typeface="MS PGothic" pitchFamily="34" charset="-128"/>
              </a:rPr>
              <a:t>Linux*, Mac OS* X: </a:t>
            </a:r>
            <a:r>
              <a:rPr lang="en-US" altLang="zh-CN" sz="1800" b="1" dirty="0">
                <a:solidFill>
                  <a:srgbClr val="FF5C00"/>
                </a:solidFill>
                <a:latin typeface="Courier New" pitchFamily="49" charset="0"/>
                <a:ea typeface="MS PGothic" pitchFamily="34" charset="-128"/>
              </a:rPr>
              <a:t>-</a:t>
            </a:r>
            <a:r>
              <a:rPr lang="en-US" altLang="zh-CN" sz="1800" b="1" dirty="0" err="1">
                <a:solidFill>
                  <a:srgbClr val="FF5C00"/>
                </a:solidFill>
                <a:latin typeface="Courier New" pitchFamily="49" charset="0"/>
                <a:ea typeface="MS PGothic" pitchFamily="34" charset="-128"/>
              </a:rPr>
              <a:t>vec</a:t>
            </a:r>
            <a:r>
              <a:rPr lang="en-US" altLang="zh-CN" sz="1800" b="1" dirty="0">
                <a:solidFill>
                  <a:srgbClr val="FF5C00"/>
                </a:solidFill>
                <a:latin typeface="Courier New" pitchFamily="49" charset="0"/>
                <a:ea typeface="MS PGothic" pitchFamily="34" charset="-128"/>
              </a:rPr>
              <a:t>-report&lt;n&gt;</a:t>
            </a:r>
            <a:r>
              <a:rPr lang="en-US" altLang="zh-CN" sz="1800" dirty="0">
                <a:solidFill>
                  <a:srgbClr val="FF5C00"/>
                </a:solidFill>
                <a:ea typeface="MS PGothic" pitchFamily="34" charset="-128"/>
              </a:rPr>
              <a:t>, </a:t>
            </a:r>
            <a:r>
              <a:rPr lang="en-US" altLang="zh-CN" sz="1800" dirty="0">
                <a:ea typeface="MS PGothic" pitchFamily="34" charset="-128"/>
              </a:rPr>
              <a:t>Windows*: </a:t>
            </a:r>
            <a:r>
              <a:rPr lang="en-US" altLang="zh-CN" sz="1800" b="1" dirty="0">
                <a:solidFill>
                  <a:srgbClr val="FF5C00"/>
                </a:solidFill>
                <a:latin typeface="Courier New" pitchFamily="49" charset="0"/>
                <a:ea typeface="MS PGothic" pitchFamily="34" charset="-128"/>
              </a:rPr>
              <a:t>/</a:t>
            </a:r>
            <a:r>
              <a:rPr lang="en-US" altLang="zh-CN" sz="1800" b="1" dirty="0" err="1">
                <a:solidFill>
                  <a:srgbClr val="FF5C00"/>
                </a:solidFill>
                <a:latin typeface="Courier New" pitchFamily="49" charset="0"/>
                <a:ea typeface="MS PGothic" pitchFamily="34" charset="-128"/>
              </a:rPr>
              <a:t>Qvec</a:t>
            </a:r>
            <a:r>
              <a:rPr lang="en-US" altLang="zh-CN" sz="1800" b="1" dirty="0">
                <a:solidFill>
                  <a:srgbClr val="FF5C00"/>
                </a:solidFill>
                <a:latin typeface="Courier New" pitchFamily="49" charset="0"/>
                <a:ea typeface="MS PGothic" pitchFamily="34" charset="-128"/>
              </a:rPr>
              <a:t>-report&lt;n&gt;</a:t>
            </a: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endParaRPr lang="en-US" altLang="zh-CN" sz="1800" b="1" dirty="0">
              <a:solidFill>
                <a:srgbClr val="C00000"/>
              </a:solidFill>
              <a:latin typeface="Courier New" pitchFamily="49" charset="0"/>
              <a:ea typeface="MS PGothic" pitchFamily="34" charset="-128"/>
            </a:endParaRPr>
          </a:p>
          <a:p>
            <a:pPr algn="l" eaLnBrk="1" hangingPunct="1">
              <a:lnSpc>
                <a:spcPct val="120000"/>
              </a:lnSpc>
              <a:spcBef>
                <a:spcPct val="20000"/>
              </a:spcBef>
            </a:pPr>
            <a:r>
              <a:rPr lang="en-US" sz="1600" dirty="0">
                <a:solidFill>
                  <a:srgbClr val="7F7F7F"/>
                </a:solidFill>
                <a:ea typeface="MS PGothic" pitchFamily="34" charset="-128"/>
              </a:rPr>
              <a:t>*: First available with Intel® Composer XE 2013</a:t>
            </a:r>
          </a:p>
        </p:txBody>
      </p:sp>
      <p:graphicFrame>
        <p:nvGraphicFramePr>
          <p:cNvPr id="6" name="Table 5"/>
          <p:cNvGraphicFramePr>
            <a:graphicFrameLocks noGrp="1"/>
          </p:cNvGraphicFramePr>
          <p:nvPr/>
        </p:nvGraphicFramePr>
        <p:xfrm>
          <a:off x="301625" y="1719263"/>
          <a:ext cx="8612188" cy="3900524"/>
        </p:xfrm>
        <a:graphic>
          <a:graphicData uri="http://schemas.openxmlformats.org/drawingml/2006/table">
            <a:tbl>
              <a:tblPr firstRow="1" bandRow="1">
                <a:tableStyleId>{9DCAF9ED-07DC-4A11-8D7F-57B35C25682E}</a:tableStyleId>
              </a:tblPr>
              <a:tblGrid>
                <a:gridCol w="469900"/>
                <a:gridCol w="8142288"/>
              </a:tblGrid>
              <a:tr h="33518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Courier New" pitchFamily="49" charset="0"/>
                          <a:ea typeface="MS PGothic" pitchFamily="34" charset="-128"/>
                          <a:cs typeface="Courier New" pitchFamily="49" charset="0"/>
                        </a:rPr>
                        <a:t>n</a:t>
                      </a:r>
                    </a:p>
                  </a:txBody>
                  <a:tcPr marT="45675" marB="45675" horzOverflow="overflow">
                    <a:lnL w="12700" cmpd="sng">
                      <a:noFill/>
                    </a:lnL>
                    <a:lnR>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Verdana" pitchFamily="34" charset="0"/>
                          <a:ea typeface="MS PGothic" pitchFamily="34" charset="-128"/>
                          <a:cs typeface="Arial" charset="0"/>
                        </a:rPr>
                        <a:t>Diagnostic Messages</a:t>
                      </a:r>
                    </a:p>
                  </a:txBody>
                  <a:tcPr marT="45675" marB="45675" horzOverflow="overflow">
                    <a:lnL>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r>
              <a:tr h="578996">
                <a:tc>
                  <a:txBody>
                    <a:bodyPr/>
                    <a:lstStyle/>
                    <a:p>
                      <a:r>
                        <a:rPr lang="en-US" sz="1600"/>
                        <a:t>0</a:t>
                      </a: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solidFill>
                      <a:srgbClr val="E6F3FE"/>
                    </a:solidFill>
                  </a:tcPr>
                </a:tc>
                <a:tc>
                  <a:txBody>
                    <a:bodyPr/>
                    <a:lstStyle/>
                    <a:p>
                      <a:r>
                        <a:rPr lang="en-US" sz="1600" b="1" dirty="0" smtClean="0"/>
                        <a:t>Default - </a:t>
                      </a:r>
                      <a:r>
                        <a:rPr lang="en-US" sz="1600" dirty="0" smtClean="0"/>
                        <a:t>Tells </a:t>
                      </a:r>
                      <a:r>
                        <a:rPr lang="en-US" sz="1600" dirty="0"/>
                        <a:t>the </a:t>
                      </a:r>
                      <a:r>
                        <a:rPr lang="en-US" sz="1600" dirty="0" err="1"/>
                        <a:t>vectorizer</a:t>
                      </a:r>
                      <a:r>
                        <a:rPr lang="en-US" sz="1600" dirty="0"/>
                        <a:t> to report no diagnostic </a:t>
                      </a:r>
                      <a:r>
                        <a:rPr lang="en-US" sz="1600" dirty="0" smtClean="0"/>
                        <a:t>information.</a:t>
                      </a:r>
                      <a:r>
                        <a:rPr lang="en-US" sz="1600" baseline="0" dirty="0" smtClean="0"/>
                        <a:t> </a:t>
                      </a:r>
                      <a:r>
                        <a:rPr lang="en-US" sz="1600" dirty="0" smtClean="0"/>
                        <a:t>Useful</a:t>
                      </a:r>
                      <a:r>
                        <a:rPr lang="en-US" sz="1600" baseline="0" dirty="0" smtClean="0"/>
                        <a:t> for turning off reporting in case it was enabled on command line earlier.</a:t>
                      </a:r>
                      <a:endParaRPr lang="en-US" sz="1600" dirty="0"/>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solidFill>
                      <a:srgbClr val="E6F3FE"/>
                    </a:solidFill>
                  </a:tcPr>
                </a:tc>
              </a:tr>
              <a:tr h="578996">
                <a:tc>
                  <a:txBody>
                    <a:bodyPr/>
                    <a:lstStyle/>
                    <a:p>
                      <a:r>
                        <a:rPr lang="en-US" sz="1600"/>
                        <a:t>1</a:t>
                      </a: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600" dirty="0"/>
                        <a:t>Tells the </a:t>
                      </a:r>
                      <a:r>
                        <a:rPr lang="en-US" sz="1600" dirty="0" err="1"/>
                        <a:t>vectorizer</a:t>
                      </a:r>
                      <a:r>
                        <a:rPr lang="en-US" sz="1600" dirty="0"/>
                        <a:t> to report on vectorized loops</a:t>
                      </a:r>
                      <a:r>
                        <a:rPr lang="en-US" sz="1600" dirty="0" smtClean="0"/>
                        <a:t>.</a:t>
                      </a:r>
                      <a:br>
                        <a:rPr lang="en-US" sz="1600" dirty="0" smtClean="0"/>
                      </a:br>
                      <a:r>
                        <a:rPr lang="en-US" sz="1600" dirty="0" smtClean="0"/>
                        <a:t>[default if </a:t>
                      </a:r>
                      <a:r>
                        <a:rPr lang="en-US" sz="1600" b="1" dirty="0" smtClean="0">
                          <a:solidFill>
                            <a:srgbClr val="FF5C00"/>
                          </a:solidFill>
                          <a:latin typeface="Courier New" pitchFamily="49" charset="0"/>
                          <a:cs typeface="Courier New" pitchFamily="49" charset="0"/>
                        </a:rPr>
                        <a:t>n</a:t>
                      </a:r>
                      <a:r>
                        <a:rPr lang="en-US" sz="1600" dirty="0" smtClean="0"/>
                        <a:t> missing]</a:t>
                      </a:r>
                      <a:endParaRPr lang="en-US" sz="1600" dirty="0"/>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tcPr>
                </a:tc>
              </a:tr>
              <a:tr h="335159">
                <a:tc>
                  <a:txBody>
                    <a:bodyPr/>
                    <a:lstStyle/>
                    <a:p>
                      <a:r>
                        <a:rPr lang="en-US" sz="1600"/>
                        <a:t>2</a:t>
                      </a: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solidFill>
                      <a:srgbClr val="E6F3FE"/>
                    </a:solidFill>
                  </a:tcPr>
                </a:tc>
                <a:tc>
                  <a:txBody>
                    <a:bodyPr/>
                    <a:lstStyle/>
                    <a:p>
                      <a:r>
                        <a:rPr lang="en-US" sz="1600" dirty="0"/>
                        <a:t>Tells the </a:t>
                      </a:r>
                      <a:r>
                        <a:rPr lang="en-US" sz="1600" dirty="0" err="1"/>
                        <a:t>vectorizer</a:t>
                      </a:r>
                      <a:r>
                        <a:rPr lang="en-US" sz="1600" dirty="0"/>
                        <a:t> to report on vectorized and non-vectorized loops.</a:t>
                      </a:r>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solidFill>
                      <a:srgbClr val="E6F3FE"/>
                    </a:solidFill>
                  </a:tcPr>
                </a:tc>
              </a:tr>
              <a:tr h="578996">
                <a:tc>
                  <a:txBody>
                    <a:bodyPr/>
                    <a:lstStyle/>
                    <a:p>
                      <a:r>
                        <a:rPr lang="en-US" sz="1600"/>
                        <a:t>3</a:t>
                      </a: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600" dirty="0"/>
                        <a:t>Tells the </a:t>
                      </a:r>
                      <a:r>
                        <a:rPr lang="en-US" sz="1600" dirty="0" err="1"/>
                        <a:t>vectorizer</a:t>
                      </a:r>
                      <a:r>
                        <a:rPr lang="en-US" sz="1600" dirty="0"/>
                        <a:t> to report on vectorized and non-vectorized loops and any proven or assumed data dependences.</a:t>
                      </a:r>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tcPr>
                </a:tc>
              </a:tr>
              <a:tr h="335159">
                <a:tc>
                  <a:txBody>
                    <a:bodyPr/>
                    <a:lstStyle/>
                    <a:p>
                      <a:r>
                        <a:rPr lang="en-US" sz="1600"/>
                        <a:t>4</a:t>
                      </a: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solidFill>
                      <a:srgbClr val="E6F3FE"/>
                    </a:solidFill>
                  </a:tcPr>
                </a:tc>
                <a:tc>
                  <a:txBody>
                    <a:bodyPr/>
                    <a:lstStyle/>
                    <a:p>
                      <a:r>
                        <a:rPr lang="en-US" sz="1600"/>
                        <a:t>Tells the vectorizer to report on non-vectorized loops.</a:t>
                      </a:r>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solidFill>
                      <a:srgbClr val="E6F3FE"/>
                    </a:solidFill>
                  </a:tcPr>
                </a:tc>
              </a:tr>
              <a:tr h="578996">
                <a:tc>
                  <a:txBody>
                    <a:bodyPr/>
                    <a:lstStyle/>
                    <a:p>
                      <a:r>
                        <a:rPr lang="en-US" sz="1600"/>
                        <a:t>5</a:t>
                      </a: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600" dirty="0"/>
                        <a:t>Tells the </a:t>
                      </a:r>
                      <a:r>
                        <a:rPr lang="en-US" sz="1600" dirty="0" err="1"/>
                        <a:t>vectorizer</a:t>
                      </a:r>
                      <a:r>
                        <a:rPr lang="en-US" sz="1600" dirty="0"/>
                        <a:t> to report on non-vectorized loops and the reason why they were not vectorized.</a:t>
                      </a:r>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tcPr>
                </a:tc>
              </a:tr>
              <a:tr h="578996">
                <a:tc>
                  <a:txBody>
                    <a:bodyPr/>
                    <a:lstStyle/>
                    <a:p>
                      <a:r>
                        <a:rPr lang="en-US" sz="1600" dirty="0" smtClean="0"/>
                        <a:t>6</a:t>
                      </a:r>
                      <a:r>
                        <a:rPr lang="en-US" sz="1600" dirty="0" smtClean="0">
                          <a:solidFill>
                            <a:schemeClr val="bg1">
                              <a:lumMod val="50000"/>
                            </a:schemeClr>
                          </a:solidFill>
                        </a:rPr>
                        <a:t>*</a:t>
                      </a:r>
                      <a:endParaRPr lang="en-US" sz="1600" dirty="0">
                        <a:solidFill>
                          <a:schemeClr val="bg1">
                            <a:lumMod val="50000"/>
                          </a:schemeClr>
                        </a:solidFill>
                      </a:endParaRPr>
                    </a:p>
                  </a:txBody>
                  <a:tcPr marT="45661" marB="45661">
                    <a:lnL w="12700" cmpd="sng">
                      <a:noFill/>
                    </a:lnL>
                    <a:lnR>
                      <a:noFill/>
                    </a:lnR>
                    <a:lnT w="12700" cmpd="sng">
                      <a:noFill/>
                    </a:lnT>
                    <a:lnB w="12700" cmpd="sng">
                      <a:noFill/>
                    </a:lnB>
                    <a:lnTlToBr w="12700" cmpd="sng">
                      <a:noFill/>
                      <a:prstDash val="solid"/>
                    </a:lnTlToBr>
                    <a:lnBlToTr w="12700" cmpd="sng">
                      <a:noFill/>
                      <a:prstDash val="solid"/>
                    </a:lnBlToTr>
                    <a:solidFill>
                      <a:srgbClr val="E6F3FE"/>
                    </a:solidFill>
                  </a:tcPr>
                </a:tc>
                <a:tc>
                  <a:txBody>
                    <a:bodyPr/>
                    <a:lstStyle/>
                    <a:p>
                      <a:r>
                        <a:rPr lang="en-US" sz="1600" dirty="0" smtClean="0"/>
                        <a:t>Tells the </a:t>
                      </a:r>
                      <a:r>
                        <a:rPr lang="en-US" sz="1600" dirty="0" err="1" smtClean="0"/>
                        <a:t>vectorizer</a:t>
                      </a:r>
                      <a:r>
                        <a:rPr lang="en-US" sz="1600" dirty="0" smtClean="0"/>
                        <a:t> to use greater detail when </a:t>
                      </a:r>
                      <a:r>
                        <a:rPr lang="en-US" sz="1600" dirty="0" smtClean="0">
                          <a:effectLst/>
                        </a:rPr>
                        <a:t>reporting</a:t>
                      </a:r>
                      <a:r>
                        <a:rPr lang="en-US" sz="1600" dirty="0" smtClean="0"/>
                        <a:t> on vectorized and non-vectorized loops and any proven or assumed data dependences.</a:t>
                      </a:r>
                      <a:endParaRPr lang="en-US" sz="1600" dirty="0"/>
                    </a:p>
                  </a:txBody>
                  <a:tcPr marT="45661" marB="45661">
                    <a:lnL>
                      <a:noFill/>
                    </a:lnL>
                    <a:lnR w="12700" cmpd="sng">
                      <a:noFill/>
                    </a:lnR>
                    <a:lnT w="12700" cmpd="sng">
                      <a:noFill/>
                    </a:lnT>
                    <a:lnB w="12700" cmpd="sng">
                      <a:noFill/>
                    </a:lnB>
                    <a:lnTlToBr w="12700" cmpd="sng">
                      <a:noFill/>
                      <a:prstDash val="solid"/>
                    </a:lnTlToBr>
                    <a:lnBlToTr w="12700" cmpd="sng">
                      <a:noFill/>
                      <a:prstDash val="solid"/>
                    </a:lnBlToTr>
                    <a:solidFill>
                      <a:srgbClr val="E6F3FE"/>
                    </a:solidFill>
                  </a:tcPr>
                </a:tc>
              </a:tr>
            </a:tbl>
          </a:graphicData>
        </a:graphic>
      </p:graphicFrame>
      <p:sp>
        <p:nvSpPr>
          <p:cNvPr id="61461"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1CBE21A6-792B-493E-8450-BDF743E2A611}" type="datetime1">
              <a:rPr lang="en-US" altLang="zh-CN" sz="1000">
                <a:solidFill>
                  <a:schemeClr val="bg1"/>
                </a:solidFill>
              </a:rPr>
              <a:pPr eaLnBrk="1" hangingPunct="1"/>
              <a:t>9/11/2013</a:t>
            </a:fld>
            <a:endParaRPr lang="en-US" altLang="zh-CN" sz="1000">
              <a:solidFill>
                <a:schemeClr val="bg1"/>
              </a:solidFill>
            </a:endParaRPr>
          </a:p>
        </p:txBody>
      </p:sp>
      <p:sp>
        <p:nvSpPr>
          <p:cNvPr id="6146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A22B806D-F313-4EAC-B4C8-E42AD97AA672}" type="slidenum">
              <a:rPr lang="en-US" altLang="zh-CN" sz="1000">
                <a:solidFill>
                  <a:schemeClr val="bg1"/>
                </a:solidFill>
              </a:rPr>
              <a:pPr eaLnBrk="1" hangingPunct="1"/>
              <a:t>71</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Vectorization Report II</a:t>
            </a:r>
          </a:p>
        </p:txBody>
      </p:sp>
      <p:sp>
        <p:nvSpPr>
          <p:cNvPr id="62467"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pPr>
            <a:r>
              <a:rPr lang="en-US" sz="1800" dirty="0">
                <a:ea typeface="MS PGothic" pitchFamily="34" charset="-128"/>
              </a:rPr>
              <a:t>Example:</a:t>
            </a: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endParaRPr lang="en-US" dirty="0">
              <a:ea typeface="MS PGothic" pitchFamily="34" charset="-128"/>
            </a:endParaRPr>
          </a:p>
          <a:p>
            <a:pPr algn="l" eaLnBrk="1" hangingPunct="1">
              <a:lnSpc>
                <a:spcPct val="120000"/>
              </a:lnSpc>
              <a:spcBef>
                <a:spcPct val="20000"/>
              </a:spcBef>
            </a:pPr>
            <a:r>
              <a:rPr lang="en-US" sz="1800" b="1" dirty="0">
                <a:ea typeface="MS PGothic" pitchFamily="34" charset="-128"/>
              </a:rPr>
              <a:t>Note:</a:t>
            </a:r>
          </a:p>
          <a:p>
            <a:pPr algn="l" eaLnBrk="1" hangingPunct="1">
              <a:lnSpc>
                <a:spcPct val="120000"/>
              </a:lnSpc>
              <a:spcBef>
                <a:spcPct val="20000"/>
              </a:spcBef>
            </a:pPr>
            <a:r>
              <a:rPr lang="en-US" sz="1800" dirty="0">
                <a:ea typeface="MS PGothic" pitchFamily="34" charset="-128"/>
              </a:rPr>
              <a:t>In case inter-procedural optimization (</a:t>
            </a:r>
            <a:r>
              <a:rPr lang="en-US" sz="1800" b="1" dirty="0">
                <a:solidFill>
                  <a:srgbClr val="FF5C00"/>
                </a:solidFill>
                <a:latin typeface="Courier New" pitchFamily="49" charset="0"/>
                <a:ea typeface="MS PGothic" pitchFamily="34" charset="-128"/>
                <a:cs typeface="Courier New" pitchFamily="49" charset="0"/>
              </a:rPr>
              <a:t>-</a:t>
            </a:r>
            <a:r>
              <a:rPr lang="en-US" sz="1800" b="1" dirty="0" err="1">
                <a:solidFill>
                  <a:srgbClr val="FF5C00"/>
                </a:solidFill>
                <a:latin typeface="Courier New" pitchFamily="49" charset="0"/>
                <a:ea typeface="MS PGothic" pitchFamily="34" charset="-128"/>
                <a:cs typeface="Courier New" pitchFamily="49" charset="0"/>
              </a:rPr>
              <a:t>ipo</a:t>
            </a:r>
            <a:r>
              <a:rPr lang="en-US" sz="1800" dirty="0">
                <a:ea typeface="MS PGothic" pitchFamily="34" charset="-128"/>
              </a:rPr>
              <a:t> or </a:t>
            </a:r>
            <a:r>
              <a:rPr lang="en-US" sz="1800" b="1" dirty="0">
                <a:solidFill>
                  <a:srgbClr val="FF5C00"/>
                </a:solidFill>
                <a:latin typeface="Courier New" pitchFamily="49" charset="0"/>
                <a:ea typeface="MS PGothic" pitchFamily="34" charset="-128"/>
              </a:rPr>
              <a:t>/</a:t>
            </a:r>
            <a:r>
              <a:rPr lang="en-US" sz="1800" b="1" dirty="0" err="1">
                <a:solidFill>
                  <a:srgbClr val="FF5C00"/>
                </a:solidFill>
                <a:latin typeface="Courier New" pitchFamily="49" charset="0"/>
                <a:ea typeface="MS PGothic" pitchFamily="34" charset="-128"/>
              </a:rPr>
              <a:t>Qipo</a:t>
            </a:r>
            <a:r>
              <a:rPr lang="en-US" sz="1800" dirty="0">
                <a:ea typeface="MS PGothic" pitchFamily="34" charset="-128"/>
              </a:rPr>
              <a:t>) is activated and compilation and linking are separate compiler invocations, the switch to enable reporting needs to be added to the link step!</a:t>
            </a:r>
          </a:p>
          <a:p>
            <a:pPr algn="l" eaLnBrk="1" hangingPunct="1">
              <a:lnSpc>
                <a:spcPct val="120000"/>
              </a:lnSpc>
              <a:spcBef>
                <a:spcPct val="20000"/>
              </a:spcBef>
              <a:buFont typeface="Arial" charset="0"/>
              <a:buChar char="•"/>
            </a:pPr>
            <a:endParaRPr lang="en-US" altLang="zh-CN" sz="1800" dirty="0">
              <a:ea typeface="MS PGothic" pitchFamily="34" charset="-128"/>
            </a:endParaRPr>
          </a:p>
          <a:p>
            <a:pPr algn="l" eaLnBrk="1" hangingPunct="1">
              <a:lnSpc>
                <a:spcPct val="120000"/>
              </a:lnSpc>
              <a:spcBef>
                <a:spcPct val="20000"/>
              </a:spcBef>
              <a:buFont typeface="Arial" charset="0"/>
              <a:buChar char="•"/>
            </a:pPr>
            <a:endParaRPr lang="en-US" sz="1800" dirty="0">
              <a:ea typeface="MS PGothic" pitchFamily="34" charset="-128"/>
            </a:endParaRPr>
          </a:p>
          <a:p>
            <a:pPr algn="l" eaLnBrk="1" hangingPunct="1">
              <a:lnSpc>
                <a:spcPct val="120000"/>
              </a:lnSpc>
              <a:spcBef>
                <a:spcPct val="20000"/>
              </a:spcBef>
              <a:buFontTx/>
              <a:buChar char="•"/>
            </a:pPr>
            <a:endParaRPr lang="en-US" sz="1800" dirty="0">
              <a:ea typeface="MS PGothic" pitchFamily="34" charset="-128"/>
            </a:endParaRPr>
          </a:p>
        </p:txBody>
      </p:sp>
      <p:sp>
        <p:nvSpPr>
          <p:cNvPr id="4" name="Text Box 73"/>
          <p:cNvSpPr txBox="1">
            <a:spLocks noChangeArrowheads="1"/>
          </p:cNvSpPr>
          <p:nvPr/>
        </p:nvSpPr>
        <p:spPr bwMode="auto">
          <a:xfrm>
            <a:off x="908050" y="1266825"/>
            <a:ext cx="7250113" cy="1815882"/>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nn-NO" sz="1600" b="1" dirty="0" smtClean="0">
                <a:latin typeface="Courier New" pitchFamily="49" charset="0"/>
                <a:cs typeface="Courier New" pitchFamily="49" charset="0"/>
              </a:rPr>
              <a:t>4: void fd(float *y)</a:t>
            </a:r>
          </a:p>
          <a:p>
            <a:pPr algn="l">
              <a:defRPr/>
            </a:pPr>
            <a:r>
              <a:rPr lang="nn-NO" sz="1600" b="1" dirty="0" smtClean="0">
                <a:latin typeface="Courier New" pitchFamily="49" charset="0"/>
                <a:cs typeface="Courier New" pitchFamily="49" charset="0"/>
              </a:rPr>
              <a:t>5: {</a:t>
            </a:r>
          </a:p>
          <a:p>
            <a:pPr algn="l">
              <a:defRPr/>
            </a:pPr>
            <a:r>
              <a:rPr lang="nn-NO" sz="1600" b="1" dirty="0" smtClean="0">
                <a:latin typeface="Courier New" pitchFamily="49" charset="0"/>
                <a:cs typeface="Courier New" pitchFamily="49" charset="0"/>
              </a:rPr>
              <a:t>6:    int i;</a:t>
            </a:r>
          </a:p>
          <a:p>
            <a:pPr algn="l">
              <a:defRPr/>
            </a:pPr>
            <a:r>
              <a:rPr lang="nn-NO" sz="1600" b="1" dirty="0" smtClean="0">
                <a:latin typeface="Courier New" pitchFamily="49" charset="0"/>
                <a:cs typeface="Courier New" pitchFamily="49" charset="0"/>
              </a:rPr>
              <a:t>7:    for (i=2; i&lt;10; i++) {</a:t>
            </a:r>
          </a:p>
          <a:p>
            <a:pPr algn="l">
              <a:defRPr/>
            </a:pPr>
            <a:r>
              <a:rPr lang="nn-NO" sz="1600" b="1" dirty="0" smtClean="0">
                <a:latin typeface="Courier New" pitchFamily="49" charset="0"/>
                <a:cs typeface="Courier New" pitchFamily="49" charset="0"/>
              </a:rPr>
              <a:t>8:      y[i] = y[i-1] + 1;</a:t>
            </a:r>
          </a:p>
          <a:p>
            <a:pPr algn="l">
              <a:defRPr/>
            </a:pPr>
            <a:r>
              <a:rPr lang="nn-NO" sz="1600" b="1" dirty="0" smtClean="0">
                <a:latin typeface="Courier New" pitchFamily="49" charset="0"/>
                <a:cs typeface="Courier New" pitchFamily="49" charset="0"/>
              </a:rPr>
              <a:t>9:    }</a:t>
            </a:r>
          </a:p>
          <a:p>
            <a:pPr algn="l">
              <a:defRPr/>
            </a:pPr>
            <a:r>
              <a:rPr lang="nn-NO" sz="1600" b="1" dirty="0" smtClean="0">
                <a:latin typeface="Courier New" pitchFamily="49" charset="0"/>
                <a:cs typeface="Courier New" pitchFamily="49" charset="0"/>
              </a:rPr>
              <a:t>10: }</a:t>
            </a:r>
            <a:endParaRPr lang="en-US" sz="1600" b="1" dirty="0">
              <a:latin typeface="Courier New" pitchFamily="49" charset="0"/>
              <a:cs typeface="Courier New" pitchFamily="49" charset="0"/>
            </a:endParaRPr>
          </a:p>
        </p:txBody>
      </p:sp>
      <p:sp>
        <p:nvSpPr>
          <p:cNvPr id="5" name="Text Box 73"/>
          <p:cNvSpPr txBox="1">
            <a:spLocks noChangeArrowheads="1"/>
          </p:cNvSpPr>
          <p:nvPr/>
        </p:nvSpPr>
        <p:spPr bwMode="auto">
          <a:xfrm>
            <a:off x="908050" y="3263900"/>
            <a:ext cx="7250113" cy="1200329"/>
          </a:xfrm>
          <a:prstGeom prst="rect">
            <a:avLst/>
          </a:prstGeom>
          <a:ln/>
        </p:spPr>
        <p:style>
          <a:lnRef idx="1">
            <a:schemeClr val="accent4"/>
          </a:lnRef>
          <a:fillRef idx="2">
            <a:schemeClr val="accent4"/>
          </a:fillRef>
          <a:effectRef idx="1">
            <a:schemeClr val="accent4"/>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600" b="1" dirty="0" err="1" smtClean="0">
                <a:latin typeface="Courier New" pitchFamily="49" charset="0"/>
                <a:cs typeface="Courier New" pitchFamily="49" charset="0"/>
              </a:rPr>
              <a:t>icc</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novec.c</a:t>
            </a:r>
            <a:r>
              <a:rPr lang="en-US" sz="1600" b="1" dirty="0" smtClean="0">
                <a:latin typeface="Courier New" pitchFamily="49" charset="0"/>
                <a:cs typeface="Courier New" pitchFamily="49" charset="0"/>
              </a:rPr>
              <a:t> -vec-report3</a:t>
            </a:r>
          </a:p>
          <a:p>
            <a:pPr algn="l">
              <a:defRPr/>
            </a:pPr>
            <a:r>
              <a:rPr lang="en-US" sz="1400" b="1" dirty="0" err="1" smtClean="0">
                <a:latin typeface="Courier New" pitchFamily="49" charset="0"/>
                <a:cs typeface="Courier New" pitchFamily="49" charset="0"/>
              </a:rPr>
              <a:t>novec.c</a:t>
            </a:r>
            <a:r>
              <a:rPr lang="en-US" sz="1400" b="1" dirty="0" smtClean="0">
                <a:latin typeface="Courier New" pitchFamily="49" charset="0"/>
                <a:cs typeface="Courier New" pitchFamily="49" charset="0"/>
              </a:rPr>
              <a:t>(7): (col. 4) remark: loop was not vectorized: existence of vector dependence</a:t>
            </a:r>
          </a:p>
          <a:p>
            <a:pPr algn="l">
              <a:defRPr/>
            </a:pPr>
            <a:r>
              <a:rPr lang="en-US" sz="1400" b="1" dirty="0" err="1" smtClean="0">
                <a:latin typeface="Courier New" pitchFamily="49" charset="0"/>
                <a:cs typeface="Courier New" pitchFamily="49" charset="0"/>
              </a:rPr>
              <a:t>novec.c</a:t>
            </a:r>
            <a:r>
              <a:rPr lang="en-US" sz="1400" b="1" dirty="0" smtClean="0">
                <a:latin typeface="Courier New" pitchFamily="49" charset="0"/>
                <a:cs typeface="Courier New" pitchFamily="49" charset="0"/>
              </a:rPr>
              <a:t>(8): (col. 6) remark: vector dependence: assumed FLOW dependence between y line 8 and y line 8</a:t>
            </a:r>
          </a:p>
        </p:txBody>
      </p:sp>
      <p:sp>
        <p:nvSpPr>
          <p:cNvPr id="6247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0AA3A78-4DA1-480B-B418-27C9C65A4FB4}" type="datetime1">
              <a:rPr lang="en-US" altLang="zh-CN" sz="1000">
                <a:solidFill>
                  <a:schemeClr val="bg1"/>
                </a:solidFill>
              </a:rPr>
              <a:pPr eaLnBrk="1" hangingPunct="1"/>
              <a:t>9/11/2013</a:t>
            </a:fld>
            <a:endParaRPr lang="en-US" altLang="zh-CN" sz="1000">
              <a:solidFill>
                <a:schemeClr val="bg1"/>
              </a:solidFill>
            </a:endParaRPr>
          </a:p>
        </p:txBody>
      </p:sp>
      <p:sp>
        <p:nvSpPr>
          <p:cNvPr id="6247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DAD556EE-0CD2-4395-A048-7ACE5A4501D1}" type="slidenum">
              <a:rPr lang="en-US" altLang="zh-CN" sz="1000">
                <a:solidFill>
                  <a:schemeClr val="bg1"/>
                </a:solidFill>
              </a:rPr>
              <a:pPr eaLnBrk="1" hangingPunct="1"/>
              <a:t>72</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Summary</a:t>
            </a:r>
            <a:endParaRPr lang="en-US" altLang="zh-CN" dirty="0" smtClean="0">
              <a:solidFill>
                <a:schemeClr val="bg2"/>
              </a:solidFill>
              <a:ea typeface="宋体" pitchFamily="2" charset="-122"/>
            </a:endParaRPr>
          </a:p>
        </p:txBody>
      </p:sp>
      <p:sp>
        <p:nvSpPr>
          <p:cNvPr id="117763" name="Rectangle 3"/>
          <p:cNvSpPr txBox="1">
            <a:spLocks noChangeArrowheads="1"/>
          </p:cNvSpPr>
          <p:nvPr/>
        </p:nvSpPr>
        <p:spPr bwMode="auto">
          <a:xfrm>
            <a:off x="455613" y="849313"/>
            <a:ext cx="779621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lnSpc>
                <a:spcPct val="85000"/>
              </a:lnSpc>
              <a:spcBef>
                <a:spcPct val="20000"/>
              </a:spcBef>
              <a:buFont typeface="Verdana" pitchFamily="34" charset="0"/>
              <a:buChar char="●"/>
            </a:pPr>
            <a:r>
              <a:rPr lang="en-US" altLang="zh-CN" sz="1800" dirty="0" smtClean="0">
                <a:ea typeface="MS PGothic" pitchFamily="34" charset="-128"/>
              </a:rPr>
              <a:t>Motivation for explicit vector programming stems from multiplicative expansion of vector widths times core count</a:t>
            </a:r>
            <a:endParaRPr lang="en-US" altLang="zh-CN" sz="1800" dirty="0">
              <a:ea typeface="MS PGothic" pitchFamily="34" charset="-128"/>
            </a:endParaRPr>
          </a:p>
          <a:p>
            <a:pPr algn="l">
              <a:lnSpc>
                <a:spcPct val="85000"/>
              </a:lnSpc>
              <a:spcBef>
                <a:spcPct val="20000"/>
              </a:spcBef>
              <a:buFont typeface="Verdana" pitchFamily="34" charset="0"/>
              <a:buChar char="●"/>
            </a:pPr>
            <a:endParaRPr lang="en-US" altLang="zh-CN" sz="1800" dirty="0">
              <a:ea typeface="MS PGothic" pitchFamily="34" charset="-128"/>
            </a:endParaRPr>
          </a:p>
          <a:p>
            <a:pPr algn="l">
              <a:lnSpc>
                <a:spcPct val="85000"/>
              </a:lnSpc>
              <a:spcBef>
                <a:spcPct val="20000"/>
              </a:spcBef>
              <a:buFont typeface="Verdana" pitchFamily="34" charset="0"/>
              <a:buChar char="●"/>
            </a:pPr>
            <a:r>
              <a:rPr lang="en-US" altLang="zh-CN" sz="1800" dirty="0" smtClean="0">
                <a:ea typeface="MS PGothic" pitchFamily="34" charset="-128"/>
              </a:rPr>
              <a:t>SIMD-enabled functions provide a way to </a:t>
            </a:r>
            <a:r>
              <a:rPr lang="en-US" altLang="zh-CN" sz="1800" dirty="0" err="1" smtClean="0">
                <a:ea typeface="MS PGothic" pitchFamily="34" charset="-128"/>
              </a:rPr>
              <a:t>vectorize</a:t>
            </a:r>
            <a:r>
              <a:rPr lang="en-US" altLang="zh-CN" sz="1800" dirty="0" smtClean="0">
                <a:ea typeface="MS PGothic" pitchFamily="34" charset="-128"/>
              </a:rPr>
              <a:t> many user defined functions</a:t>
            </a:r>
            <a:endParaRPr lang="en-US" altLang="zh-CN" sz="1800" dirty="0">
              <a:ea typeface="MS PGothic" pitchFamily="34" charset="-128"/>
            </a:endParaRPr>
          </a:p>
          <a:p>
            <a:pPr algn="l">
              <a:lnSpc>
                <a:spcPct val="85000"/>
              </a:lnSpc>
              <a:spcBef>
                <a:spcPct val="20000"/>
              </a:spcBef>
              <a:buFont typeface="Verdana" pitchFamily="34" charset="0"/>
              <a:buChar char="●"/>
            </a:pPr>
            <a:endParaRPr lang="en-US" altLang="zh-CN" sz="1800" dirty="0">
              <a:ea typeface="MS PGothic" pitchFamily="34" charset="-128"/>
            </a:endParaRPr>
          </a:p>
          <a:p>
            <a:pPr algn="l">
              <a:lnSpc>
                <a:spcPct val="85000"/>
              </a:lnSpc>
              <a:spcBef>
                <a:spcPct val="20000"/>
              </a:spcBef>
              <a:buFont typeface="Verdana" pitchFamily="34" charset="0"/>
              <a:buChar char="●"/>
            </a:pPr>
            <a:r>
              <a:rPr lang="en-US" altLang="zh-CN" sz="1800" dirty="0" smtClean="0">
                <a:ea typeface="MS PGothic" pitchFamily="34" charset="-128"/>
              </a:rPr>
              <a:t>Pragma </a:t>
            </a:r>
            <a:r>
              <a:rPr lang="en-US" altLang="zh-CN" sz="1800" dirty="0" err="1" smtClean="0">
                <a:ea typeface="MS PGothic" pitchFamily="34" charset="-128"/>
              </a:rPr>
              <a:t>simd</a:t>
            </a:r>
            <a:r>
              <a:rPr lang="en-US" altLang="zh-CN" sz="1800" dirty="0" smtClean="0">
                <a:ea typeface="MS PGothic" pitchFamily="34" charset="-128"/>
              </a:rPr>
              <a:t> related clauses provide an explicit way to </a:t>
            </a:r>
            <a:r>
              <a:rPr lang="en-US" altLang="zh-CN" sz="1800" dirty="0" err="1" smtClean="0">
                <a:ea typeface="MS PGothic" pitchFamily="34" charset="-128"/>
              </a:rPr>
              <a:t>vectorize</a:t>
            </a:r>
            <a:r>
              <a:rPr lang="en-US" altLang="zh-CN" sz="1800" dirty="0" smtClean="0">
                <a:ea typeface="MS PGothic" pitchFamily="34" charset="-128"/>
              </a:rPr>
              <a:t> loops </a:t>
            </a:r>
          </a:p>
          <a:p>
            <a:pPr algn="l">
              <a:lnSpc>
                <a:spcPct val="85000"/>
              </a:lnSpc>
              <a:spcBef>
                <a:spcPct val="20000"/>
              </a:spcBef>
              <a:buFont typeface="Verdana" pitchFamily="34" charset="0"/>
              <a:buChar char="●"/>
            </a:pPr>
            <a:endParaRPr lang="en-US" altLang="zh-CN" sz="1800" dirty="0">
              <a:ea typeface="MS PGothic" pitchFamily="34" charset="-128"/>
            </a:endParaRPr>
          </a:p>
          <a:p>
            <a:pPr algn="l">
              <a:lnSpc>
                <a:spcPct val="85000"/>
              </a:lnSpc>
              <a:spcBef>
                <a:spcPct val="20000"/>
              </a:spcBef>
              <a:buFont typeface="Verdana" pitchFamily="34" charset="0"/>
              <a:buChar char="●"/>
            </a:pPr>
            <a:r>
              <a:rPr lang="en-US" altLang="zh-CN" sz="1800" dirty="0" smtClean="0">
                <a:ea typeface="MS PGothic" pitchFamily="34" charset="-128"/>
              </a:rPr>
              <a:t>Pragma </a:t>
            </a:r>
            <a:r>
              <a:rPr lang="en-US" altLang="zh-CN" sz="1800" dirty="0" err="1" smtClean="0">
                <a:ea typeface="MS PGothic" pitchFamily="34" charset="-128"/>
              </a:rPr>
              <a:t>simd</a:t>
            </a:r>
            <a:r>
              <a:rPr lang="en-US" altLang="zh-CN" sz="1800" dirty="0" smtClean="0">
                <a:ea typeface="MS PGothic" pitchFamily="34" charset="-128"/>
              </a:rPr>
              <a:t> clauses such as reduction, </a:t>
            </a:r>
            <a:r>
              <a:rPr lang="en-US" altLang="zh-CN" sz="1800" dirty="0" err="1" smtClean="0">
                <a:ea typeface="MS PGothic" pitchFamily="34" charset="-128"/>
              </a:rPr>
              <a:t>vectorlength</a:t>
            </a:r>
            <a:r>
              <a:rPr lang="en-US" altLang="zh-CN" sz="1800" dirty="0" smtClean="0">
                <a:ea typeface="MS PGothic" pitchFamily="34" charset="-128"/>
              </a:rPr>
              <a:t>, &amp; linear allow </a:t>
            </a:r>
            <a:r>
              <a:rPr lang="en-US" altLang="zh-CN" sz="1800" dirty="0" err="1" smtClean="0">
                <a:ea typeface="MS PGothic" pitchFamily="34" charset="-128"/>
              </a:rPr>
              <a:t>vectorization</a:t>
            </a:r>
            <a:r>
              <a:rPr lang="en-US" altLang="zh-CN" sz="1800" dirty="0" smtClean="0">
                <a:ea typeface="MS PGothic" pitchFamily="34" charset="-128"/>
              </a:rPr>
              <a:t> of more candidate loops</a:t>
            </a:r>
            <a:endParaRPr lang="en-US" altLang="zh-CN" sz="1800" dirty="0">
              <a:ea typeface="MS PGothic" pitchFamily="34" charset="-128"/>
            </a:endParaRPr>
          </a:p>
          <a:p>
            <a:pPr algn="l">
              <a:lnSpc>
                <a:spcPct val="85000"/>
              </a:lnSpc>
              <a:spcBef>
                <a:spcPct val="20000"/>
              </a:spcBef>
              <a:buFont typeface="Verdana" pitchFamily="34" charset="0"/>
              <a:buChar char="●"/>
            </a:pPr>
            <a:endParaRPr lang="en-US" altLang="zh-CN" sz="1800" dirty="0">
              <a:ea typeface="MS PGothic" pitchFamily="34" charset="-128"/>
            </a:endParaRPr>
          </a:p>
          <a:p>
            <a:pPr algn="l">
              <a:lnSpc>
                <a:spcPct val="85000"/>
              </a:lnSpc>
              <a:spcBef>
                <a:spcPct val="20000"/>
              </a:spcBef>
              <a:buFont typeface="Verdana" pitchFamily="34" charset="0"/>
              <a:buChar char="●"/>
            </a:pPr>
            <a:r>
              <a:rPr lang="en-US" altLang="zh-CN" sz="1800" dirty="0" smtClean="0">
                <a:ea typeface="MS PGothic" pitchFamily="34" charset="-128"/>
              </a:rPr>
              <a:t>Array notation provides concise vector parallel expressions to manipulate array segments and can leverage </a:t>
            </a:r>
            <a:r>
              <a:rPr lang="en-US" altLang="zh-CN" sz="1800" dirty="0" err="1" smtClean="0">
                <a:ea typeface="MS PGothic" pitchFamily="34" charset="-128"/>
              </a:rPr>
              <a:t>simd</a:t>
            </a:r>
            <a:r>
              <a:rPr lang="en-US" altLang="zh-CN" sz="1800" dirty="0" smtClean="0">
                <a:ea typeface="MS PGothic" pitchFamily="34" charset="-128"/>
              </a:rPr>
              <a:t>-enabled functions</a:t>
            </a:r>
            <a:endParaRPr lang="en-US" altLang="zh-CN" sz="1800" dirty="0">
              <a:ea typeface="MS PGothic" pitchFamily="34" charset="-128"/>
            </a:endParaRPr>
          </a:p>
          <a:p>
            <a:pPr algn="l">
              <a:lnSpc>
                <a:spcPct val="85000"/>
              </a:lnSpc>
              <a:spcBef>
                <a:spcPct val="20000"/>
              </a:spcBef>
            </a:pPr>
            <a:endParaRPr lang="en-US" altLang="zh-CN" sz="1800" dirty="0">
              <a:ea typeface="MS PGothic" pitchFamily="34" charset="-128"/>
            </a:endParaRPr>
          </a:p>
          <a:p>
            <a:pPr algn="l">
              <a:lnSpc>
                <a:spcPct val="85000"/>
              </a:lnSpc>
              <a:spcBef>
                <a:spcPct val="20000"/>
              </a:spcBef>
              <a:buFont typeface="Verdana" pitchFamily="34" charset="0"/>
              <a:buChar char="●"/>
            </a:pPr>
            <a:r>
              <a:rPr lang="en-US" altLang="zh-CN" sz="1800" dirty="0" smtClean="0">
                <a:ea typeface="MS PGothic" pitchFamily="34" charset="-128"/>
              </a:rPr>
              <a:t>Compiler reports help identify </a:t>
            </a:r>
            <a:r>
              <a:rPr lang="en-US" altLang="zh-CN" sz="1800" dirty="0" err="1" smtClean="0">
                <a:ea typeface="MS PGothic" pitchFamily="34" charset="-128"/>
              </a:rPr>
              <a:t>vectorization</a:t>
            </a:r>
            <a:r>
              <a:rPr lang="en-US" altLang="zh-CN" sz="1800" dirty="0" smtClean="0">
                <a:ea typeface="MS PGothic" pitchFamily="34" charset="-128"/>
              </a:rPr>
              <a:t> successes and failures</a:t>
            </a:r>
            <a:endParaRPr lang="en-US" altLang="zh-CN" sz="1800" dirty="0">
              <a:ea typeface="MS PGothic" pitchFamily="34" charset="-128"/>
            </a:endParaRPr>
          </a:p>
        </p:txBody>
      </p:sp>
      <p:sp>
        <p:nvSpPr>
          <p:cNvPr id="11776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DBAE4B7-4E00-4AA7-B427-3C48F07291E3}" type="datetime1">
              <a:rPr lang="en-US" altLang="zh-CN" sz="1000">
                <a:solidFill>
                  <a:schemeClr val="bg1"/>
                </a:solidFill>
              </a:rPr>
              <a:pPr eaLnBrk="1" hangingPunct="1"/>
              <a:t>9/11/2013</a:t>
            </a:fld>
            <a:endParaRPr lang="en-US" altLang="zh-CN" sz="1000">
              <a:solidFill>
                <a:schemeClr val="bg1"/>
              </a:solidFill>
            </a:endParaRPr>
          </a:p>
        </p:txBody>
      </p:sp>
      <p:sp>
        <p:nvSpPr>
          <p:cNvPr id="11776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B4BBAB1-9DE3-42F5-B51D-8666FD228942}" type="slidenum">
              <a:rPr lang="en-US" altLang="zh-CN" sz="1000">
                <a:solidFill>
                  <a:schemeClr val="bg1"/>
                </a:solidFill>
              </a:rPr>
              <a:pPr eaLnBrk="1" hangingPunct="1"/>
              <a:t>73</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References</a:t>
            </a:r>
            <a:endParaRPr lang="en-US" altLang="zh-CN" smtClean="0">
              <a:solidFill>
                <a:schemeClr val="bg2"/>
              </a:solidFill>
              <a:ea typeface="宋体" pitchFamily="2" charset="-122"/>
            </a:endParaRPr>
          </a:p>
        </p:txBody>
      </p:sp>
      <p:sp>
        <p:nvSpPr>
          <p:cNvPr id="118787" name="Rectangle 3"/>
          <p:cNvSpPr txBox="1">
            <a:spLocks noChangeArrowheads="1"/>
          </p:cNvSpPr>
          <p:nvPr/>
        </p:nvSpPr>
        <p:spPr bwMode="auto">
          <a:xfrm>
            <a:off x="455613" y="849313"/>
            <a:ext cx="7107237"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lnSpc>
                <a:spcPct val="85000"/>
              </a:lnSpc>
              <a:spcBef>
                <a:spcPct val="20000"/>
              </a:spcBef>
              <a:buFont typeface="Verdana" pitchFamily="34" charset="0"/>
              <a:buChar char="●"/>
            </a:pPr>
            <a:r>
              <a:rPr lang="en-US" sz="1400" dirty="0" smtClean="0"/>
              <a:t>[1]   Tian, X., Saito, H., Girkar M., </a:t>
            </a:r>
            <a:r>
              <a:rPr lang="en-US" sz="1400" dirty="0" err="1" smtClean="0"/>
              <a:t>Preis</a:t>
            </a:r>
            <a:r>
              <a:rPr lang="en-US" sz="1400" dirty="0" smtClean="0"/>
              <a:t>, S.V., </a:t>
            </a:r>
            <a:r>
              <a:rPr lang="en-US" sz="1400" dirty="0" err="1" smtClean="0"/>
              <a:t>Kozhukhov</a:t>
            </a:r>
            <a:r>
              <a:rPr lang="en-US" sz="1400" dirty="0" smtClean="0"/>
              <a:t>, S.S., </a:t>
            </a:r>
            <a:r>
              <a:rPr lang="en-US" sz="1400" dirty="0" err="1" smtClean="0"/>
              <a:t>Cherkasov</a:t>
            </a:r>
            <a:r>
              <a:rPr lang="en-US" sz="1400" dirty="0" smtClean="0"/>
              <a:t>, A.G., Nelson, C., </a:t>
            </a:r>
            <a:r>
              <a:rPr lang="en-US" sz="1400" dirty="0" err="1" smtClean="0"/>
              <a:t>Panchenko</a:t>
            </a:r>
            <a:r>
              <a:rPr lang="en-US" sz="1400" dirty="0" smtClean="0"/>
              <a:t>, N., Geva, R. Compiling C/C++ SIMD Extensions for Function and Loop Vectorization on </a:t>
            </a:r>
            <a:r>
              <a:rPr lang="en-US" sz="1400" dirty="0" err="1" smtClean="0"/>
              <a:t>Multicore</a:t>
            </a:r>
            <a:r>
              <a:rPr lang="en-US" sz="1400" dirty="0" smtClean="0"/>
              <a:t>-SIMD Processors. In proc. of IEEE 26</a:t>
            </a:r>
            <a:r>
              <a:rPr lang="en-US" sz="1400" baseline="30000" dirty="0" smtClean="0"/>
              <a:t>th</a:t>
            </a:r>
            <a:r>
              <a:rPr lang="en-US" sz="1400" dirty="0" smtClean="0"/>
              <a:t> International Parallel and Distributed Processing Symposium - </a:t>
            </a:r>
            <a:r>
              <a:rPr lang="en-US" sz="1400" dirty="0" err="1" smtClean="0"/>
              <a:t>Multicore</a:t>
            </a:r>
            <a:r>
              <a:rPr lang="en-US" sz="1400" dirty="0" smtClean="0"/>
              <a:t> and GPU </a:t>
            </a:r>
            <a:r>
              <a:rPr lang="en-US" sz="1400" dirty="0" err="1" smtClean="0"/>
              <a:t>Prog</a:t>
            </a:r>
            <a:r>
              <a:rPr lang="en-US" sz="1400" dirty="0" smtClean="0"/>
              <a:t>. Models, Languages and Compilers Workshop, pp.2349 – 2358, 2012 </a:t>
            </a:r>
          </a:p>
          <a:p>
            <a:pPr algn="l">
              <a:lnSpc>
                <a:spcPct val="85000"/>
              </a:lnSpc>
              <a:spcBef>
                <a:spcPct val="20000"/>
              </a:spcBef>
              <a:buFont typeface="Verdana" pitchFamily="34" charset="0"/>
              <a:buChar char="●"/>
            </a:pPr>
            <a:endParaRPr lang="en-US" altLang="zh-CN" sz="1400" dirty="0" smtClean="0">
              <a:ea typeface="MS PGothic" pitchFamily="34" charset="-128"/>
            </a:endParaRPr>
          </a:p>
          <a:p>
            <a:pPr algn="l">
              <a:lnSpc>
                <a:spcPct val="85000"/>
              </a:lnSpc>
              <a:spcBef>
                <a:spcPct val="20000"/>
              </a:spcBef>
              <a:buFont typeface="Verdana" pitchFamily="34" charset="0"/>
              <a:buChar char="●"/>
            </a:pPr>
            <a:r>
              <a:rPr lang="en-US" altLang="zh-CN" sz="1400" dirty="0" smtClean="0">
                <a:ea typeface="MS PGothic" pitchFamily="34" charset="-128"/>
              </a:rPr>
              <a:t>[2] </a:t>
            </a:r>
            <a:r>
              <a:rPr lang="en-US" altLang="zh-CN" sz="1400" dirty="0" err="1">
                <a:ea typeface="MS PGothic" pitchFamily="34" charset="-128"/>
              </a:rPr>
              <a:t>Aart</a:t>
            </a:r>
            <a:r>
              <a:rPr lang="en-US" altLang="zh-CN" sz="1400" dirty="0">
                <a:ea typeface="MS PGothic" pitchFamily="34" charset="-128"/>
              </a:rPr>
              <a:t> Bik: “The Software Vectorization Handbook”</a:t>
            </a:r>
            <a:br>
              <a:rPr lang="en-US" altLang="zh-CN" sz="1400" dirty="0">
                <a:ea typeface="MS PGothic" pitchFamily="34" charset="-128"/>
              </a:rPr>
            </a:br>
            <a:r>
              <a:rPr lang="en-US" altLang="zh-CN" sz="1400" dirty="0">
                <a:ea typeface="MS PGothic" pitchFamily="34" charset="-128"/>
                <a:hlinkClick r:id="rId3"/>
              </a:rPr>
              <a:t>http://www.intel.com/intelpress/sum_vmmx.htm</a:t>
            </a:r>
            <a:endParaRPr lang="en-US" altLang="zh-CN" sz="1400" dirty="0">
              <a:ea typeface="MS PGothic" pitchFamily="34" charset="-128"/>
            </a:endParaRPr>
          </a:p>
          <a:p>
            <a:pPr algn="l">
              <a:lnSpc>
                <a:spcPct val="85000"/>
              </a:lnSpc>
              <a:spcBef>
                <a:spcPct val="20000"/>
              </a:spcBef>
            </a:pPr>
            <a:endParaRPr lang="en-US" altLang="zh-CN" sz="1400" dirty="0">
              <a:ea typeface="MS PGothic" pitchFamily="34" charset="-128"/>
            </a:endParaRPr>
          </a:p>
          <a:p>
            <a:pPr algn="l">
              <a:lnSpc>
                <a:spcPct val="85000"/>
              </a:lnSpc>
              <a:spcBef>
                <a:spcPct val="20000"/>
              </a:spcBef>
              <a:buFont typeface="Verdana" pitchFamily="34" charset="0"/>
              <a:buChar char="●"/>
            </a:pPr>
            <a:endParaRPr lang="en-US" altLang="zh-CN" sz="1400" dirty="0">
              <a:ea typeface="MS PGothic" pitchFamily="34" charset="-128"/>
            </a:endParaRPr>
          </a:p>
          <a:p>
            <a:pPr algn="l">
              <a:lnSpc>
                <a:spcPct val="85000"/>
              </a:lnSpc>
              <a:spcBef>
                <a:spcPct val="20000"/>
              </a:spcBef>
              <a:buFont typeface="Verdana" pitchFamily="34" charset="0"/>
              <a:buChar char="●"/>
            </a:pPr>
            <a:r>
              <a:rPr lang="en-US" altLang="zh-CN" sz="1400" dirty="0" smtClean="0">
                <a:ea typeface="MS PGothic" pitchFamily="34" charset="-128"/>
              </a:rPr>
              <a:t>[3] </a:t>
            </a:r>
            <a:r>
              <a:rPr lang="en-US" altLang="zh-CN" sz="1400" dirty="0">
                <a:ea typeface="MS PGothic" pitchFamily="34" charset="-128"/>
              </a:rPr>
              <a:t>Intel Software Forums, Knowledge Base, White Papers,</a:t>
            </a:r>
            <a:br>
              <a:rPr lang="en-US" altLang="zh-CN" sz="1400" dirty="0">
                <a:ea typeface="MS PGothic" pitchFamily="34" charset="-128"/>
              </a:rPr>
            </a:br>
            <a:r>
              <a:rPr lang="en-US" altLang="zh-CN" sz="1400" dirty="0">
                <a:ea typeface="MS PGothic" pitchFamily="34" charset="-128"/>
              </a:rPr>
              <a:t>Tools Support (see </a:t>
            </a:r>
            <a:r>
              <a:rPr lang="en-US" altLang="zh-CN" sz="1400" dirty="0">
                <a:ea typeface="MS PGothic" pitchFamily="34" charset="-128"/>
                <a:hlinkClick r:id="rId4"/>
              </a:rPr>
              <a:t>http://software.intel.com</a:t>
            </a:r>
            <a:r>
              <a:rPr lang="en-US" altLang="zh-CN" sz="1400" dirty="0">
                <a:ea typeface="MS PGothic" pitchFamily="34" charset="-128"/>
              </a:rPr>
              <a:t>)</a:t>
            </a:r>
            <a:br>
              <a:rPr lang="en-US" altLang="zh-CN" sz="1400" dirty="0">
                <a:ea typeface="MS PGothic" pitchFamily="34" charset="-128"/>
              </a:rPr>
            </a:br>
            <a:r>
              <a:rPr lang="en-US" altLang="zh-CN" sz="1400" dirty="0">
                <a:ea typeface="MS PGothic" pitchFamily="34" charset="-128"/>
              </a:rPr>
              <a:t>Sample Articles:</a:t>
            </a:r>
          </a:p>
          <a:p>
            <a:pPr lvl="1" algn="l">
              <a:lnSpc>
                <a:spcPct val="85000"/>
              </a:lnSpc>
              <a:spcBef>
                <a:spcPct val="20000"/>
              </a:spcBef>
              <a:buFont typeface="Verdana" pitchFamily="34" charset="0"/>
              <a:buChar char="-"/>
            </a:pPr>
            <a:r>
              <a:rPr lang="en-US" altLang="zh-CN" sz="1200" dirty="0">
                <a:ea typeface="MS PGothic" pitchFamily="34" charset="-128"/>
                <a:hlinkClick r:id="rId5"/>
              </a:rPr>
              <a:t>http://software.intel.com/en-us/articles/a-guide-to-auto-vectorization-with-intel-c-compilers/</a:t>
            </a:r>
            <a:endParaRPr lang="en-US" altLang="zh-CN" sz="1200" dirty="0">
              <a:ea typeface="MS PGothic" pitchFamily="34" charset="-128"/>
            </a:endParaRPr>
          </a:p>
          <a:p>
            <a:pPr lvl="1" algn="l">
              <a:lnSpc>
                <a:spcPct val="85000"/>
              </a:lnSpc>
              <a:spcBef>
                <a:spcPct val="20000"/>
              </a:spcBef>
              <a:buFont typeface="Verdana" pitchFamily="34" charset="0"/>
              <a:buChar char="-"/>
            </a:pPr>
            <a:r>
              <a:rPr lang="en-US" altLang="zh-CN" sz="1200" dirty="0">
                <a:ea typeface="MS PGothic" pitchFamily="34" charset="-128"/>
                <a:hlinkClick r:id="rId6"/>
              </a:rPr>
              <a:t>http://software.intel.com/en-us/articles/requirements-for-vectorizable-loops/</a:t>
            </a:r>
            <a:endParaRPr lang="en-US" altLang="zh-CN" sz="1200" dirty="0">
              <a:ea typeface="MS PGothic" pitchFamily="34" charset="-128"/>
            </a:endParaRPr>
          </a:p>
          <a:p>
            <a:pPr lvl="1" algn="l">
              <a:lnSpc>
                <a:spcPct val="85000"/>
              </a:lnSpc>
              <a:spcBef>
                <a:spcPct val="20000"/>
              </a:spcBef>
              <a:buFont typeface="Verdana" pitchFamily="34" charset="0"/>
              <a:buChar char="-"/>
            </a:pPr>
            <a:r>
              <a:rPr lang="en-US" altLang="zh-CN" sz="1200" dirty="0">
                <a:ea typeface="MS PGothic" pitchFamily="34" charset="-128"/>
                <a:hlinkClick r:id="rId7"/>
              </a:rPr>
              <a:t>http://software.intel.com/en-us/articles/performance-tools-for-software-developers-intel-compiler-options-for-sse-generation-and-processor-specific-optimizations/</a:t>
            </a:r>
            <a:endParaRPr lang="en-US" altLang="zh-CN" sz="1200" dirty="0">
              <a:ea typeface="MS PGothic" pitchFamily="34" charset="-128"/>
            </a:endParaRPr>
          </a:p>
        </p:txBody>
      </p:sp>
      <p:pic>
        <p:nvPicPr>
          <p:cNvPr id="118788" name="Picture 5" descr="book"/>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58100" y="1047750"/>
            <a:ext cx="12414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book"/>
          <p:cNvPicPr>
            <a:picLocks noChangeAspect="1" noChangeArrowheads="1"/>
          </p:cNvPicPr>
          <p:nvPr/>
        </p:nvPicPr>
        <p:blipFill>
          <a:blip r:embed="rId8" cstate="print"/>
          <a:srcRect/>
          <a:stretch>
            <a:fillRect/>
          </a:stretch>
        </p:blipFill>
        <p:spPr bwMode="auto">
          <a:xfrm>
            <a:off x="7658100" y="981075"/>
            <a:ext cx="1241425" cy="14779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AABAFE9B-F05D-41AD-A665-B7CDB0208129}" type="datetime1">
              <a:rPr lang="en-US" altLang="zh-CN" sz="1000">
                <a:solidFill>
                  <a:schemeClr val="bg1"/>
                </a:solidFill>
              </a:rPr>
              <a:pPr eaLnBrk="1" hangingPunct="1"/>
              <a:t>9/11/2013</a:t>
            </a:fld>
            <a:endParaRPr lang="en-US" altLang="zh-CN" sz="1000">
              <a:solidFill>
                <a:schemeClr val="bg1"/>
              </a:solidFill>
            </a:endParaRPr>
          </a:p>
        </p:txBody>
      </p:sp>
      <p:sp>
        <p:nvSpPr>
          <p:cNvPr id="11879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920979FE-5FDC-48D6-B847-714D19679373}" type="slidenum">
              <a:rPr lang="en-US" altLang="zh-CN" sz="1000">
                <a:solidFill>
                  <a:schemeClr val="bg1"/>
                </a:solidFill>
              </a:rPr>
              <a:pPr eaLnBrk="1" hangingPunct="1"/>
              <a:t>74</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Optimization Notice</a:t>
            </a:r>
          </a:p>
        </p:txBody>
      </p:sp>
      <p:sp>
        <p:nvSpPr>
          <p:cNvPr id="11981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AF6CC066-3E1A-4708-9693-0C577FB707C5}" type="slidenum">
              <a:rPr lang="en-US" altLang="zh-CN" sz="1000">
                <a:solidFill>
                  <a:schemeClr val="bg1"/>
                </a:solidFill>
              </a:rPr>
              <a:pPr eaLnBrk="1" hangingPunct="1"/>
              <a:t>75</a:t>
            </a:fld>
            <a:endParaRPr lang="en-US" altLang="zh-CN" sz="1000">
              <a:solidFill>
                <a:schemeClr val="bg1"/>
              </a:solidFill>
            </a:endParaRPr>
          </a:p>
        </p:txBody>
      </p:sp>
      <p:graphicFrame>
        <p:nvGraphicFramePr>
          <p:cNvPr id="5" name="Table 4"/>
          <p:cNvGraphicFramePr>
            <a:graphicFrameLocks noGrp="1"/>
          </p:cNvGraphicFramePr>
          <p:nvPr/>
        </p:nvGraphicFramePr>
        <p:xfrm>
          <a:off x="704850" y="1122363"/>
          <a:ext cx="7651750" cy="2551113"/>
        </p:xfrm>
        <a:graphic>
          <a:graphicData uri="http://schemas.openxmlformats.org/drawingml/2006/table">
            <a:tbl>
              <a:tblPr/>
              <a:tblGrid>
                <a:gridCol w="7651750"/>
              </a:tblGrid>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FFFFFF"/>
                          </a:solidFill>
                          <a:effectLst/>
                          <a:latin typeface="Verdana" pitchFamily="34" charset="0"/>
                          <a:cs typeface="Arial" charset="0"/>
                        </a:rPr>
                        <a:t>Optimization Notice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219392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Verdana" pitchFamily="34" charset="0"/>
                          <a:cs typeface="Calibri" pitchFamily="34" charset="0"/>
                        </a:rPr>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endParaRPr kumimoji="0" lang="en-US" sz="1200" b="0" i="0" u="none" strike="noStrike" cap="none" normalizeH="0" baseline="0" smtClean="0">
                        <a:ln>
                          <a:noFill/>
                        </a:ln>
                        <a:solidFill>
                          <a:srgbClr val="000000"/>
                        </a:solidFill>
                        <a:effectLst/>
                        <a:latin typeface="Calibri" pitchFamily="34" charset="0"/>
                        <a:cs typeface="Calibri" pitchFamily="34" charset="0"/>
                      </a:endParaRPr>
                    </a:p>
                    <a:p>
                      <a:pPr marL="0" marR="0" lvl="0" indent="0" algn="r" defTabSz="914400" rtl="0" eaLnBrk="1" fontAlgn="base" latinLnBrk="0" hangingPunct="1">
                        <a:lnSpc>
                          <a:spcPct val="15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Verdana" pitchFamily="34" charset="0"/>
                          <a:cs typeface="Calibri" pitchFamily="34" charset="0"/>
                        </a:rPr>
                        <a:t>Notice revision #20110804</a:t>
                      </a:r>
                      <a:endParaRPr kumimoji="0" lang="en-US" sz="900" b="0" i="0" u="none" strike="noStrike" cap="none" normalizeH="0" baseline="0" smtClean="0">
                        <a:ln>
                          <a:noFill/>
                        </a:ln>
                        <a:solidFill>
                          <a:srgbClr val="000000"/>
                        </a:solidFill>
                        <a:effectLst/>
                        <a:latin typeface="Verdana" pitchFamily="34" charset="0"/>
                        <a:ea typeface="MS PGothic" pitchFamily="34"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11982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7D0853BA-BC42-4A3D-B9F6-995069049D4B}" type="datetime1">
              <a:rPr lang="en-US" altLang="zh-CN" sz="1000">
                <a:solidFill>
                  <a:schemeClr val="bg1"/>
                </a:solidFill>
              </a:rPr>
              <a:pPr eaLnBrk="1" hangingPunct="1"/>
              <a:t>9/11/2013</a:t>
            </a:fld>
            <a:endParaRPr lang="en-US" altLang="zh-CN" sz="1000">
              <a:solidFill>
                <a:schemeClr val="bg1"/>
              </a:solidFill>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DE" altLang="zh-CN" smtClean="0"/>
              <a:t>Legal Disclaimer</a:t>
            </a:r>
            <a:endParaRPr lang="en-US" altLang="zh-CN" smtClean="0"/>
          </a:p>
        </p:txBody>
      </p:sp>
      <p:sp>
        <p:nvSpPr>
          <p:cNvPr id="12083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FD899ECF-E093-4C85-8646-2E887B8C17D7}" type="slidenum">
              <a:rPr lang="en-US" altLang="zh-CN" sz="1000">
                <a:solidFill>
                  <a:schemeClr val="bg1"/>
                </a:solidFill>
              </a:rPr>
              <a:pPr eaLnBrk="1" hangingPunct="1"/>
              <a:t>76</a:t>
            </a:fld>
            <a:endParaRPr lang="en-US" altLang="zh-CN" sz="1000">
              <a:solidFill>
                <a:schemeClr val="bg1"/>
              </a:solidFill>
            </a:endParaRPr>
          </a:p>
        </p:txBody>
      </p:sp>
      <p:sp>
        <p:nvSpPr>
          <p:cNvPr id="120836" name="Content Placeholder 2"/>
          <p:cNvSpPr>
            <a:spLocks noGrp="1"/>
          </p:cNvSpPr>
          <p:nvPr>
            <p:ph idx="4294967295"/>
          </p:nvPr>
        </p:nvSpPr>
        <p:spPr bwMode="auto">
          <a:xfrm>
            <a:off x="455613" y="1047750"/>
            <a:ext cx="8237537" cy="448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Tx/>
              <a:buNone/>
            </a:pPr>
            <a:r>
              <a:rPr lang="en-US" altLang="zh-CN" sz="1300" dirty="0" smtClean="0"/>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endParaRPr lang="de-DE" altLang="zh-CN" sz="1300" dirty="0" smtClean="0"/>
          </a:p>
          <a:p>
            <a:pPr marL="0" indent="0">
              <a:lnSpc>
                <a:spcPct val="80000"/>
              </a:lnSpc>
              <a:buFontTx/>
              <a:buNone/>
            </a:pPr>
            <a:endParaRPr lang="en-US" altLang="zh-CN" sz="1300" dirty="0" smtClean="0"/>
          </a:p>
          <a:p>
            <a:pPr marL="0" indent="0">
              <a:lnSpc>
                <a:spcPct val="80000"/>
              </a:lnSpc>
              <a:buFontTx/>
              <a:buNone/>
            </a:pPr>
            <a:r>
              <a:rPr lang="en-US" altLang="zh-CN" sz="1300" dirty="0" smtClean="0"/>
              <a:t>Performance tests and ratings are measured using specific computer systems and/or components and reflect the approximate performance of Intel products as measured by those tests. Any difference in system hardware or software design or configuration may affect actual performance. Buyers should consult other sources of information to evaluate the performance of systems or components they are considering purchasing. For more information on performance tests and on the performance of Intel products, reference </a:t>
            </a:r>
            <a:r>
              <a:rPr lang="en-US" altLang="zh-CN" sz="1300" dirty="0" smtClean="0">
                <a:hlinkClick r:id="rId2"/>
              </a:rPr>
              <a:t>www.intel.com/software/products</a:t>
            </a:r>
            <a:r>
              <a:rPr lang="en-US" altLang="zh-CN" sz="1300" dirty="0" smtClean="0"/>
              <a:t>.</a:t>
            </a:r>
          </a:p>
          <a:p>
            <a:pPr marL="0" indent="0">
              <a:lnSpc>
                <a:spcPct val="80000"/>
              </a:lnSpc>
              <a:buFontTx/>
              <a:buNone/>
            </a:pPr>
            <a:endParaRPr lang="de-DE" altLang="zh-CN" sz="1300" dirty="0" smtClean="0"/>
          </a:p>
          <a:p>
            <a:pPr marL="0" indent="0">
              <a:lnSpc>
                <a:spcPct val="80000"/>
              </a:lnSpc>
              <a:buFontTx/>
              <a:buNone/>
            </a:pPr>
            <a:r>
              <a:rPr lang="en-US" altLang="zh-CN" sz="1300" dirty="0" err="1" smtClean="0"/>
              <a:t>BunnyPeople</a:t>
            </a:r>
            <a:r>
              <a:rPr lang="en-US" altLang="zh-CN" sz="1300" dirty="0" smtClean="0"/>
              <a:t>, Celeron, Celeron Inside, Centrino, Centrino Atom, Centrino Atom Inside, Centrino Inside, Centrino logo, Cilk, Core Inside, </a:t>
            </a:r>
            <a:r>
              <a:rPr lang="en-US" altLang="zh-CN" sz="1300" dirty="0" err="1" smtClean="0"/>
              <a:t>FlashFile</a:t>
            </a:r>
            <a:r>
              <a:rPr lang="en-US" altLang="zh-CN" sz="1300" dirty="0" smtClean="0"/>
              <a:t>, i960, </a:t>
            </a:r>
            <a:r>
              <a:rPr lang="en-US" altLang="zh-CN" sz="1300" dirty="0" err="1" smtClean="0"/>
              <a:t>InstantIP</a:t>
            </a:r>
            <a:r>
              <a:rPr lang="en-US" altLang="zh-CN" sz="1300" dirty="0" smtClean="0"/>
              <a:t>, Intel, the Intel logo, Intel386, Intel486, IntelDX2, IntelDX4, IntelSX2, Intel Atom, Intel Atom Inside, Intel Core, Intel Inside, Intel Inside logo, Intel. Leap ahead., Intel. Leap ahead. logo, Intel </a:t>
            </a:r>
            <a:r>
              <a:rPr lang="en-US" altLang="zh-CN" sz="1300" dirty="0" err="1" smtClean="0"/>
              <a:t>NetBurst</a:t>
            </a:r>
            <a:r>
              <a:rPr lang="en-US" altLang="zh-CN" sz="1300" dirty="0" smtClean="0"/>
              <a:t>, Intel </a:t>
            </a:r>
            <a:r>
              <a:rPr lang="en-US" altLang="zh-CN" sz="1300" dirty="0" err="1" smtClean="0"/>
              <a:t>NetMerge</a:t>
            </a:r>
            <a:r>
              <a:rPr lang="en-US" altLang="zh-CN" sz="1300" dirty="0" smtClean="0"/>
              <a:t>, Intel </a:t>
            </a:r>
            <a:r>
              <a:rPr lang="en-US" altLang="zh-CN" sz="1300" dirty="0" err="1" smtClean="0"/>
              <a:t>NetStructure</a:t>
            </a:r>
            <a:r>
              <a:rPr lang="en-US" altLang="zh-CN" sz="1300" dirty="0" smtClean="0"/>
              <a:t>, Intel </a:t>
            </a:r>
            <a:r>
              <a:rPr lang="en-US" altLang="zh-CN" sz="1300" dirty="0" err="1" smtClean="0"/>
              <a:t>SingleDriver</a:t>
            </a:r>
            <a:r>
              <a:rPr lang="en-US" altLang="zh-CN" sz="1300" dirty="0" smtClean="0"/>
              <a:t>, Intel </a:t>
            </a:r>
            <a:r>
              <a:rPr lang="en-US" altLang="zh-CN" sz="1300" dirty="0" err="1" smtClean="0"/>
              <a:t>SpeedStep</a:t>
            </a:r>
            <a:r>
              <a:rPr lang="en-US" altLang="zh-CN" sz="1300" dirty="0" smtClean="0"/>
              <a:t>, Intel </a:t>
            </a:r>
            <a:r>
              <a:rPr lang="en-US" altLang="zh-CN" sz="1300" dirty="0" err="1" smtClean="0"/>
              <a:t>StrataFlash</a:t>
            </a:r>
            <a:r>
              <a:rPr lang="en-US" altLang="zh-CN" sz="1300" dirty="0" smtClean="0"/>
              <a:t>, Intel </a:t>
            </a:r>
            <a:r>
              <a:rPr lang="en-US" altLang="zh-CN" sz="1300" dirty="0" err="1" smtClean="0"/>
              <a:t>Viiv</a:t>
            </a:r>
            <a:r>
              <a:rPr lang="en-US" altLang="zh-CN" sz="1300" dirty="0" smtClean="0"/>
              <a:t>, Intel </a:t>
            </a:r>
            <a:r>
              <a:rPr lang="en-US" altLang="zh-CN" sz="1300" dirty="0" err="1" smtClean="0"/>
              <a:t>vPro</a:t>
            </a:r>
            <a:r>
              <a:rPr lang="en-US" altLang="zh-CN" sz="1300" dirty="0" smtClean="0"/>
              <a:t>, Intel </a:t>
            </a:r>
            <a:r>
              <a:rPr lang="en-US" altLang="zh-CN" sz="1300" dirty="0" err="1" smtClean="0"/>
              <a:t>XScale</a:t>
            </a:r>
            <a:r>
              <a:rPr lang="en-US" altLang="zh-CN" sz="1300" dirty="0" smtClean="0"/>
              <a:t>, Itanium, Itanium Inside, MCS, MMX, </a:t>
            </a:r>
            <a:r>
              <a:rPr lang="en-US" altLang="zh-CN" sz="1300" dirty="0" err="1" smtClean="0"/>
              <a:t>Oplus</a:t>
            </a:r>
            <a:r>
              <a:rPr lang="en-US" altLang="zh-CN" sz="1300" dirty="0" smtClean="0"/>
              <a:t>, </a:t>
            </a:r>
            <a:r>
              <a:rPr lang="en-US" altLang="zh-CN" sz="1300" dirty="0" err="1" smtClean="0"/>
              <a:t>OverDrive</a:t>
            </a:r>
            <a:r>
              <a:rPr lang="en-US" altLang="zh-CN" sz="1300" dirty="0" smtClean="0"/>
              <a:t>, </a:t>
            </a:r>
            <a:r>
              <a:rPr lang="en-US" altLang="zh-CN" sz="1300" dirty="0" err="1" smtClean="0"/>
              <a:t>PDCharm</a:t>
            </a:r>
            <a:r>
              <a:rPr lang="en-US" altLang="zh-CN" sz="1300" dirty="0" smtClean="0"/>
              <a:t>, Pentium, Pentium Inside, </a:t>
            </a:r>
            <a:r>
              <a:rPr lang="en-US" altLang="zh-CN" sz="1300" dirty="0" err="1" smtClean="0"/>
              <a:t>skoool</a:t>
            </a:r>
            <a:r>
              <a:rPr lang="en-US" altLang="zh-CN" sz="1300" dirty="0" smtClean="0"/>
              <a:t>, Sound Mark, The Journey Inside, </a:t>
            </a:r>
            <a:r>
              <a:rPr lang="en-US" altLang="zh-CN" sz="1300" dirty="0" err="1" smtClean="0"/>
              <a:t>Viiv</a:t>
            </a:r>
            <a:r>
              <a:rPr lang="en-US" altLang="zh-CN" sz="1300" dirty="0" smtClean="0"/>
              <a:t> Inside, </a:t>
            </a:r>
            <a:r>
              <a:rPr lang="en-US" altLang="zh-CN" sz="1300" dirty="0" err="1" smtClean="0"/>
              <a:t>vPro</a:t>
            </a:r>
            <a:r>
              <a:rPr lang="en-US" altLang="zh-CN" sz="1300" dirty="0" smtClean="0"/>
              <a:t> Inside, </a:t>
            </a:r>
            <a:r>
              <a:rPr lang="en-US" altLang="zh-CN" sz="1300" dirty="0" err="1" smtClean="0"/>
              <a:t>VTune</a:t>
            </a:r>
            <a:r>
              <a:rPr lang="en-US" altLang="zh-CN" sz="1300" dirty="0" smtClean="0"/>
              <a:t>, Xeon, and Xeon Inside are trademarks of Intel Corporation in the U.S. and other countries.</a:t>
            </a:r>
          </a:p>
          <a:p>
            <a:pPr marL="0" indent="0">
              <a:lnSpc>
                <a:spcPct val="80000"/>
              </a:lnSpc>
              <a:buFontTx/>
              <a:buNone/>
            </a:pPr>
            <a:r>
              <a:rPr lang="en-US" altLang="zh-CN" sz="1300" dirty="0" smtClean="0"/>
              <a:t>*Other names and brands may be claimed as the property of others. </a:t>
            </a:r>
            <a:endParaRPr lang="de-DE" altLang="zh-CN" sz="1300" dirty="0" smtClean="0"/>
          </a:p>
          <a:p>
            <a:pPr marL="0" indent="0">
              <a:lnSpc>
                <a:spcPct val="80000"/>
              </a:lnSpc>
              <a:buFontTx/>
              <a:buNone/>
            </a:pPr>
            <a:endParaRPr lang="en-US" altLang="zh-CN" sz="1300" dirty="0" smtClean="0"/>
          </a:p>
          <a:p>
            <a:pPr marL="0" indent="0">
              <a:lnSpc>
                <a:spcPct val="80000"/>
              </a:lnSpc>
              <a:buFontTx/>
              <a:buNone/>
            </a:pPr>
            <a:r>
              <a:rPr lang="en-US" altLang="zh-CN" sz="1300" dirty="0" smtClean="0"/>
              <a:t>Copyright © 2013.  Intel Corporation.</a:t>
            </a:r>
            <a:endParaRPr lang="de-DE" altLang="zh-CN" sz="1300" dirty="0" smtClean="0"/>
          </a:p>
          <a:p>
            <a:pPr marL="0" indent="0">
              <a:lnSpc>
                <a:spcPct val="80000"/>
              </a:lnSpc>
              <a:buFontTx/>
              <a:buNone/>
            </a:pPr>
            <a:endParaRPr lang="de-DE" altLang="zh-CN" sz="1300" dirty="0" smtClean="0"/>
          </a:p>
        </p:txBody>
      </p:sp>
      <p:sp>
        <p:nvSpPr>
          <p:cNvPr id="120837" name="TextBox 4"/>
          <p:cNvSpPr txBox="1">
            <a:spLocks noChangeArrowheads="1"/>
          </p:cNvSpPr>
          <p:nvPr/>
        </p:nvSpPr>
        <p:spPr bwMode="auto">
          <a:xfrm>
            <a:off x="2244725" y="5646738"/>
            <a:ext cx="4699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nSpc>
                <a:spcPct val="80000"/>
              </a:lnSpc>
              <a:spcBef>
                <a:spcPct val="50000"/>
              </a:spcBef>
            </a:pPr>
            <a:r>
              <a:rPr lang="en-US" altLang="zh-CN">
                <a:ea typeface="宋体" pitchFamily="2" charset="-122"/>
                <a:hlinkClick r:id="rId3"/>
              </a:rPr>
              <a:t>http://intel.com/software/products</a:t>
            </a:r>
            <a:endParaRPr lang="en-US" altLang="zh-CN">
              <a:ea typeface="宋体" pitchFamily="2" charset="-122"/>
            </a:endParaRPr>
          </a:p>
        </p:txBody>
      </p:sp>
      <p:sp>
        <p:nvSpPr>
          <p:cNvPr id="12083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216B21CC-3FB8-4364-9054-203C30D464CA}" type="datetime1">
              <a:rPr lang="en-US" altLang="zh-CN" sz="1000">
                <a:solidFill>
                  <a:schemeClr val="bg1"/>
                </a:solidFill>
              </a:rPr>
              <a:pPr eaLnBrk="1" hangingPunct="1"/>
              <a:t>9/11/2013</a:t>
            </a:fld>
            <a:endParaRPr lang="en-US" altLang="zh-CN" sz="1000">
              <a:solidFill>
                <a:schemeClr val="bg1"/>
              </a:solidFill>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sz="quarter" idx="13"/>
          </p:nvPr>
        </p:nvSpPr>
        <p:spPr/>
        <p:txBody>
          <a:bodyPr/>
          <a:lstStyle/>
          <a:p>
            <a:endParaRPr lang="en-US"/>
          </a:p>
        </p:txBody>
      </p:sp>
      <p:sp>
        <p:nvSpPr>
          <p:cNvPr id="4" name="Date Placeholder 3"/>
          <p:cNvSpPr>
            <a:spLocks noGrp="1"/>
          </p:cNvSpPr>
          <p:nvPr>
            <p:ph type="dt" sz="half" idx="14"/>
          </p:nvPr>
        </p:nvSpPr>
        <p:spPr/>
        <p:txBody>
          <a:bodyPr/>
          <a:lstStyle/>
          <a:p>
            <a:fld id="{071F43C5-1CDA-44D3-9621-5AC2205B4EC9}" type="datetime1">
              <a:rPr lang="en-US" altLang="zh-CN" smtClean="0"/>
              <a:pPr/>
              <a:t>9/11/2013</a:t>
            </a:fld>
            <a:endParaRPr lang="en-US" altLang="zh-CN"/>
          </a:p>
        </p:txBody>
      </p:sp>
      <p:sp>
        <p:nvSpPr>
          <p:cNvPr id="5" name="Slide Number Placeholder 4"/>
          <p:cNvSpPr>
            <a:spLocks noGrp="1"/>
          </p:cNvSpPr>
          <p:nvPr>
            <p:ph type="sldNum" sz="quarter" idx="15"/>
          </p:nvPr>
        </p:nvSpPr>
        <p:spPr/>
        <p:txBody>
          <a:bodyPr/>
          <a:lstStyle/>
          <a:p>
            <a:fld id="{DD444457-087B-438B-AA62-2E91BC9D7B23}" type="slidenum">
              <a:rPr lang="en-US" altLang="zh-CN" smtClean="0"/>
              <a:pPr/>
              <a:t>77</a:t>
            </a:fld>
            <a:endParaRPr lang="en-US" altLang="zh-CN"/>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Date Placeholder 3"/>
          <p:cNvSpPr>
            <a:spLocks noGrp="1"/>
          </p:cNvSpPr>
          <p:nvPr>
            <p:ph type="dt" sz="half" idx="14"/>
          </p:nvPr>
        </p:nvSpPr>
        <p:spPr/>
        <p:txBody>
          <a:bodyPr/>
          <a:lstStyle/>
          <a:p>
            <a:fld id="{071F43C5-1CDA-44D3-9621-5AC2205B4EC9}" type="datetime1">
              <a:rPr lang="en-US" altLang="zh-CN" smtClean="0"/>
              <a:pPr/>
              <a:t>9/11/2013</a:t>
            </a:fld>
            <a:endParaRPr lang="en-US" altLang="zh-CN"/>
          </a:p>
        </p:txBody>
      </p:sp>
      <p:sp>
        <p:nvSpPr>
          <p:cNvPr id="5" name="Slide Number Placeholder 4"/>
          <p:cNvSpPr>
            <a:spLocks noGrp="1"/>
          </p:cNvSpPr>
          <p:nvPr>
            <p:ph type="sldNum" sz="quarter" idx="15"/>
          </p:nvPr>
        </p:nvSpPr>
        <p:spPr/>
        <p:txBody>
          <a:bodyPr/>
          <a:lstStyle/>
          <a:p>
            <a:fld id="{DD444457-087B-438B-AA62-2E91BC9D7B23}" type="slidenum">
              <a:rPr lang="en-US" altLang="zh-CN" smtClean="0"/>
              <a:pPr/>
              <a:t>78</a:t>
            </a:fld>
            <a:endParaRPr lang="en-US" altLang="zh-CN"/>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Date Placeholder 3"/>
          <p:cNvSpPr>
            <a:spLocks noGrp="1"/>
          </p:cNvSpPr>
          <p:nvPr>
            <p:ph type="dt" sz="half" idx="14"/>
          </p:nvPr>
        </p:nvSpPr>
        <p:spPr/>
        <p:txBody>
          <a:bodyPr/>
          <a:lstStyle/>
          <a:p>
            <a:fld id="{071F43C5-1CDA-44D3-9621-5AC2205B4EC9}" type="datetime1">
              <a:rPr lang="en-US" altLang="zh-CN" smtClean="0"/>
              <a:pPr/>
              <a:t>9/11/2013</a:t>
            </a:fld>
            <a:endParaRPr lang="en-US" altLang="zh-CN"/>
          </a:p>
        </p:txBody>
      </p:sp>
      <p:sp>
        <p:nvSpPr>
          <p:cNvPr id="5" name="Slide Number Placeholder 4"/>
          <p:cNvSpPr>
            <a:spLocks noGrp="1"/>
          </p:cNvSpPr>
          <p:nvPr>
            <p:ph type="sldNum" sz="quarter" idx="15"/>
          </p:nvPr>
        </p:nvSpPr>
        <p:spPr/>
        <p:txBody>
          <a:bodyPr/>
          <a:lstStyle/>
          <a:p>
            <a:fld id="{DD444457-087B-438B-AA62-2E91BC9D7B23}" type="slidenum">
              <a:rPr lang="en-US" altLang="zh-CN" smtClean="0"/>
              <a:pPr/>
              <a:t>79</a:t>
            </a:fld>
            <a:endParaRPr lang="en-US" altLang="zh-CN"/>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lead effort to include </a:t>
            </a:r>
            <a:br>
              <a:rPr lang="en-US" dirty="0" smtClean="0"/>
            </a:br>
            <a:r>
              <a:rPr lang="en-US" dirty="0" smtClean="0"/>
              <a:t>in OpenMP* 4.0 Specification</a:t>
            </a:r>
            <a:endParaRPr lang="en-US" dirty="0"/>
          </a:p>
        </p:txBody>
      </p:sp>
      <p:sp>
        <p:nvSpPr>
          <p:cNvPr id="3" name="Slide Number Placeholder 2"/>
          <p:cNvSpPr>
            <a:spLocks noGrp="1"/>
          </p:cNvSpPr>
          <p:nvPr>
            <p:ph type="sldNum" sz="quarter" idx="4"/>
          </p:nvPr>
        </p:nvSpPr>
        <p:spPr/>
        <p:txBody>
          <a:bodyPr/>
          <a:lstStyle/>
          <a:p>
            <a:pPr>
              <a:defRPr/>
            </a:pPr>
            <a:fld id="{25A24FAE-641F-40D5-95D6-576E79D4F177}" type="slidenum">
              <a:rPr lang="en-US" smtClean="0"/>
              <a:pPr>
                <a:defRPr/>
              </a:pPr>
              <a:t>8</a:t>
            </a:fld>
            <a:endParaRPr lang="en-US" dirty="0"/>
          </a:p>
        </p:txBody>
      </p:sp>
      <p:sp>
        <p:nvSpPr>
          <p:cNvPr id="4" name="Text Placeholder 3"/>
          <p:cNvSpPr>
            <a:spLocks noGrp="1"/>
          </p:cNvSpPr>
          <p:nvPr>
            <p:ph type="body" idx="4294967295"/>
          </p:nvPr>
        </p:nvSpPr>
        <p:spPr>
          <a:xfrm>
            <a:off x="327025" y="1158875"/>
            <a:ext cx="8229600" cy="4525963"/>
          </a:xfrm>
          <a:prstGeom prst="rect">
            <a:avLst/>
          </a:prstGeom>
        </p:spPr>
        <p:txBody>
          <a:bodyPr/>
          <a:lstStyle/>
          <a:p>
            <a:r>
              <a:rPr lang="en-US" dirty="0" smtClean="0"/>
              <a:t>Based on Intel® Cilk™ Plus, Intel took leadership in OpenMP 4.0 SIMD extensions</a:t>
            </a:r>
          </a:p>
          <a:p>
            <a:r>
              <a:rPr lang="en-US" dirty="0" smtClean="0"/>
              <a:t>Similar features in </a:t>
            </a:r>
            <a:r>
              <a:rPr lang="en-US" baseline="0" dirty="0" smtClean="0"/>
              <a:t>Intel® Cilk™ Plus and OpenMP* 4.0.</a:t>
            </a:r>
          </a:p>
          <a:p>
            <a:pPr lvl="1"/>
            <a:r>
              <a:rPr lang="en-US" b="1" dirty="0" smtClean="0"/>
              <a:t>#pragma </a:t>
            </a:r>
            <a:r>
              <a:rPr lang="en-US" b="1" dirty="0" err="1" smtClean="0"/>
              <a:t>omp</a:t>
            </a:r>
            <a:r>
              <a:rPr lang="en-US" b="1" dirty="0" smtClean="0"/>
              <a:t> </a:t>
            </a:r>
            <a:r>
              <a:rPr lang="en-US" b="1" dirty="0" err="1" smtClean="0"/>
              <a:t>simd</a:t>
            </a:r>
            <a:r>
              <a:rPr lang="en-US" b="1" dirty="0" smtClean="0"/>
              <a:t> </a:t>
            </a:r>
            <a:endParaRPr lang="en-US" i="1" dirty="0" smtClean="0"/>
          </a:p>
          <a:p>
            <a:pPr lvl="2"/>
            <a:r>
              <a:rPr lang="en-US" dirty="0" smtClean="0"/>
              <a:t>applied to a loop;</a:t>
            </a:r>
          </a:p>
          <a:p>
            <a:pPr lvl="2"/>
            <a:r>
              <a:rPr lang="en-US" dirty="0" smtClean="0"/>
              <a:t>Comparable to Intel® Cilk™ Plus </a:t>
            </a:r>
            <a:r>
              <a:rPr lang="en-US" sz="2000" b="1" dirty="0" smtClean="0"/>
              <a:t>#pragma </a:t>
            </a:r>
            <a:r>
              <a:rPr lang="en-US" sz="2000" b="1" dirty="0" err="1" smtClean="0"/>
              <a:t>simd</a:t>
            </a:r>
            <a:r>
              <a:rPr lang="en-US" sz="2000" b="1" dirty="0" smtClean="0"/>
              <a:t> [clause[[,] clause] ...] new-line</a:t>
            </a:r>
          </a:p>
          <a:p>
            <a:pPr lvl="1"/>
            <a:r>
              <a:rPr lang="en-US" b="1" dirty="0" smtClean="0"/>
              <a:t>#</a:t>
            </a:r>
            <a:r>
              <a:rPr lang="en-US" b="1" dirty="0" err="1" smtClean="0"/>
              <a:t>pragma</a:t>
            </a:r>
            <a:r>
              <a:rPr lang="en-US" b="1" dirty="0" smtClean="0"/>
              <a:t> </a:t>
            </a:r>
            <a:r>
              <a:rPr lang="en-US" b="1" dirty="0" err="1" smtClean="0"/>
              <a:t>omp</a:t>
            </a:r>
            <a:r>
              <a:rPr lang="en-US" b="1" dirty="0" smtClean="0"/>
              <a:t> declare </a:t>
            </a:r>
            <a:r>
              <a:rPr lang="en-US" b="1" dirty="0" err="1" smtClean="0"/>
              <a:t>simd</a:t>
            </a:r>
            <a:endParaRPr lang="en-US" b="1" dirty="0" smtClean="0"/>
          </a:p>
          <a:p>
            <a:pPr lvl="2"/>
            <a:r>
              <a:rPr lang="en-US" dirty="0" smtClean="0"/>
              <a:t>Applied to a function to enable the creation of a version that can process arguments using SIMD instructions from a single invocation from a SIMD loop.</a:t>
            </a:r>
          </a:p>
          <a:p>
            <a:pPr lvl="2"/>
            <a:r>
              <a:rPr lang="en-US" dirty="0" smtClean="0"/>
              <a:t>Comparable to Intel® Cilk™ Plus </a:t>
            </a:r>
            <a:r>
              <a:rPr lang="en-US" b="1" dirty="0" smtClean="0"/>
              <a:t>__</a:t>
            </a:r>
            <a:r>
              <a:rPr lang="en-US" b="1" dirty="0" err="1" smtClean="0"/>
              <a:t>declspec</a:t>
            </a:r>
            <a:r>
              <a:rPr lang="en-US" b="1" dirty="0" smtClean="0"/>
              <a:t> (vector) on Windows* or __attribute__((vector)) on Linux*</a:t>
            </a:r>
          </a:p>
          <a:p>
            <a:pPr lvl="2"/>
            <a:endParaRPr lang="en-US" dirty="0" smtClean="0"/>
          </a:p>
          <a:p>
            <a:endParaRPr lang="en-US" dirty="0"/>
          </a:p>
        </p:txBody>
      </p:sp>
      <p:sp>
        <p:nvSpPr>
          <p:cNvPr id="5" name="Date Placeholder 1"/>
          <p:cNvSpPr txBox="1">
            <a:spLocks/>
          </p:cNvSpPr>
          <p:nvPr/>
        </p:nvSpPr>
        <p:spPr bwMode="auto">
          <a:xfrm>
            <a:off x="7142163" y="6553200"/>
            <a:ext cx="1109662" cy="258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BD1EFD06-DE16-419A-8A8A-72CFB9F864B4}" type="datetime1">
              <a:rPr kumimoji="0" lang="en-US" altLang="zh-CN" sz="1000" b="0" i="0" u="none" strike="noStrike" kern="1200" cap="none" spc="0" normalizeH="0" baseline="0" noProof="0" smtClean="0">
                <a:ln>
                  <a:noFill/>
                </a:ln>
                <a:solidFill>
                  <a:schemeClr val="bg1"/>
                </a:solidFill>
                <a:effectLst/>
                <a:uLnTx/>
                <a:uFillTx/>
                <a:latin typeface="Verdana" pitchFamily="34" charset="0"/>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9/11/2013</a:t>
            </a:fld>
            <a:endParaRPr kumimoji="0" lang="en-US" altLang="zh-CN" sz="1000" b="0" i="0" u="none" strike="noStrike" kern="1200" cap="none" spc="0" normalizeH="0" baseline="0" noProof="0" dirty="0">
              <a:ln>
                <a:noFill/>
              </a:ln>
              <a:solidFill>
                <a:schemeClr val="bg1"/>
              </a:solidFill>
              <a:effectLst/>
              <a:uLnTx/>
              <a:uFillTx/>
              <a:latin typeface="Verdana" pitchFamily="34" charset="0"/>
              <a:ea typeface="+mn-ea"/>
              <a:cs typeface="Arial" charset="0"/>
            </a:endParaRPr>
          </a:p>
        </p:txBody>
      </p:sp>
      <p:sp>
        <p:nvSpPr>
          <p:cNvPr id="6" name="Slide Number Placeholder 2"/>
          <p:cNvSpPr txBox="1">
            <a:spLocks/>
          </p:cNvSpPr>
          <p:nvPr/>
        </p:nvSpPr>
        <p:spPr bwMode="auto">
          <a:xfrm>
            <a:off x="8505825" y="6553200"/>
            <a:ext cx="501650" cy="258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AE6369DB-E4B4-4CA5-B53D-172E96314B7B}" type="slidenum">
              <a:rPr kumimoji="0" lang="en-US" altLang="zh-CN" sz="1000" b="0" i="0" u="none" strike="noStrike" kern="1200" cap="none" spc="0" normalizeH="0" baseline="0" noProof="0" smtClean="0">
                <a:ln>
                  <a:noFill/>
                </a:ln>
                <a:solidFill>
                  <a:schemeClr val="bg1"/>
                </a:solidFill>
                <a:effectLst/>
                <a:uLnTx/>
                <a:uFillTx/>
                <a:latin typeface="Verdana" pitchFamily="34" charset="0"/>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8</a:t>
            </a:fld>
            <a:endParaRPr kumimoji="0" lang="en-US" altLang="zh-CN" sz="1000" b="0" i="0" u="none" strike="noStrike" kern="1200" cap="none" spc="0" normalizeH="0" baseline="0" noProof="0">
              <a:ln>
                <a:noFill/>
              </a:ln>
              <a:solidFill>
                <a:schemeClr val="bg1"/>
              </a:solidFill>
              <a:effectLst/>
              <a:uLnTx/>
              <a:uFillTx/>
              <a:latin typeface="Verdana" pitchFamily="34" charset="0"/>
              <a:ea typeface="+mn-ea"/>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SIMD-enabled functions: Invocation Fortran using OpenMP 4.0</a:t>
            </a:r>
            <a:endParaRPr lang="en-US" i="1"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80</a:t>
            </a:fld>
            <a:endParaRPr lang="en-US"/>
          </a:p>
        </p:txBody>
      </p:sp>
      <p:sp>
        <p:nvSpPr>
          <p:cNvPr id="34" name="Content Placeholder 2"/>
          <p:cNvSpPr txBox="1">
            <a:spLocks/>
          </p:cNvSpPr>
          <p:nvPr/>
        </p:nvSpPr>
        <p:spPr bwMode="auto">
          <a:xfrm>
            <a:off x="455613" y="1201738"/>
            <a:ext cx="8237537" cy="476726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225425" indent="-225425" algn="l" rtl="0" eaLnBrk="1" fontAlgn="base" hangingPunct="1">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1" fontAlgn="base" hangingPunct="1">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1" fontAlgn="base" hangingPunct="1">
              <a:spcBef>
                <a:spcPct val="20000"/>
              </a:spcBef>
              <a:spcAft>
                <a:spcPct val="0"/>
              </a:spcAft>
              <a:buFont typeface="Courier New" pitchFamily="49" charset="0"/>
              <a:buChar char="o"/>
              <a:defRPr>
                <a:solidFill>
                  <a:schemeClr val="tx1"/>
                </a:solidFill>
                <a:latin typeface="+mn-lt"/>
                <a:ea typeface="MS PGothic" pitchFamily="34" charset="-128"/>
              </a:defRPr>
            </a:lvl3pPr>
            <a:lvl4pPr marL="1265238" indent="-236538" algn="l" rtl="0" eaLnBrk="1" fontAlgn="base" hangingPunct="1">
              <a:spcBef>
                <a:spcPct val="20000"/>
              </a:spcBef>
              <a:spcAft>
                <a:spcPct val="0"/>
              </a:spcAft>
              <a:buFont typeface="Wingdings" pitchFamily="2" charset="2"/>
              <a:buChar char="§"/>
              <a:defRPr sz="1600">
                <a:solidFill>
                  <a:schemeClr val="tx1"/>
                </a:solidFill>
                <a:latin typeface="+mn-lt"/>
                <a:ea typeface="MS PGothic" pitchFamily="34" charset="-128"/>
              </a:defRPr>
            </a:lvl4pPr>
            <a:lvl5pPr marL="1660525" indent="-234950" algn="l" rtl="0" eaLnBrk="1" fontAlgn="base" hangingPunct="1">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a:lstStyle>
          <a:p>
            <a:pPr marL="0" indent="0">
              <a:buNone/>
            </a:pPr>
            <a:r>
              <a:rPr lang="en-US" sz="1800" dirty="0" smtClean="0"/>
              <a:t> </a:t>
            </a:r>
            <a:endParaRPr lang="en-US" sz="1800" dirty="0"/>
          </a:p>
        </p:txBody>
      </p:sp>
      <p:graphicFrame>
        <p:nvGraphicFramePr>
          <p:cNvPr id="7" name="Table 6"/>
          <p:cNvGraphicFramePr>
            <a:graphicFrameLocks noGrp="1"/>
          </p:cNvGraphicFramePr>
          <p:nvPr>
            <p:extLst>
              <p:ext uri="{D42A27DB-BD31-4B8C-83A1-F6EECF244321}">
                <p14:modId xmlns:p14="http://schemas.microsoft.com/office/powerpoint/2010/main" val="3713710657"/>
              </p:ext>
            </p:extLst>
          </p:nvPr>
        </p:nvGraphicFramePr>
        <p:xfrm>
          <a:off x="150471" y="1173163"/>
          <a:ext cx="8843057" cy="26506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983129"/>
                <a:gridCol w="4064306"/>
                <a:gridCol w="2795622"/>
              </a:tblGrid>
              <a:tr h="547566">
                <a:tc>
                  <a:txBody>
                    <a:bodyPr/>
                    <a:lstStyle/>
                    <a:p>
                      <a:r>
                        <a:rPr lang="en-US" dirty="0" smtClean="0">
                          <a:solidFill>
                            <a:schemeClr val="bg1"/>
                          </a:solidFill>
                          <a:latin typeface="+mn-lt"/>
                        </a:rPr>
                        <a:t>Construct</a:t>
                      </a:r>
                      <a:endParaRPr lang="en-US" dirty="0">
                        <a:solidFill>
                          <a:schemeClr val="bg1"/>
                        </a:solidFill>
                        <a:latin typeface="+mn-lt"/>
                      </a:endParaRPr>
                    </a:p>
                  </a:txBody>
                  <a:tcPr>
                    <a:solidFill>
                      <a:srgbClr val="0860A8"/>
                    </a:solidFill>
                  </a:tcPr>
                </a:tc>
                <a:tc>
                  <a:txBody>
                    <a:bodyPr/>
                    <a:lstStyle/>
                    <a:p>
                      <a:r>
                        <a:rPr lang="en-US" dirty="0" smtClean="0">
                          <a:solidFill>
                            <a:schemeClr val="bg1"/>
                          </a:solidFill>
                          <a:latin typeface="+mn-lt"/>
                        </a:rPr>
                        <a:t>Example</a:t>
                      </a:r>
                      <a:endParaRPr lang="en-US" dirty="0">
                        <a:solidFill>
                          <a:schemeClr val="bg1"/>
                        </a:solidFill>
                        <a:latin typeface="+mn-lt"/>
                      </a:endParaRPr>
                    </a:p>
                  </a:txBody>
                  <a:tcPr>
                    <a:solidFill>
                      <a:srgbClr val="0860A8"/>
                    </a:solidFill>
                  </a:tcPr>
                </a:tc>
                <a:tc>
                  <a:txBody>
                    <a:bodyPr/>
                    <a:lstStyle/>
                    <a:p>
                      <a:r>
                        <a:rPr lang="en-US" dirty="0" smtClean="0">
                          <a:solidFill>
                            <a:schemeClr val="bg1"/>
                          </a:solidFill>
                          <a:latin typeface="+mn-lt"/>
                        </a:rPr>
                        <a:t>Semantics</a:t>
                      </a:r>
                      <a:endParaRPr lang="en-US" dirty="0">
                        <a:solidFill>
                          <a:schemeClr val="bg1"/>
                        </a:solidFill>
                        <a:latin typeface="+mn-lt"/>
                      </a:endParaRPr>
                    </a:p>
                  </a:txBody>
                  <a:tcPr>
                    <a:solidFill>
                      <a:srgbClr val="0860A8"/>
                    </a:solidFill>
                  </a:tcPr>
                </a:tc>
              </a:tr>
              <a:tr h="848730">
                <a:tc>
                  <a:txBody>
                    <a:bodyPr/>
                    <a:lstStyle/>
                    <a:p>
                      <a:r>
                        <a:rPr lang="en-US" sz="1600" dirty="0" smtClean="0">
                          <a:solidFill>
                            <a:schemeClr val="tx1"/>
                          </a:solidFill>
                          <a:latin typeface="+mn-lt"/>
                        </a:rPr>
                        <a:t>Standard do loop</a:t>
                      </a:r>
                      <a:endParaRPr lang="en-US" sz="1600" dirty="0">
                        <a:solidFill>
                          <a:schemeClr val="tx1"/>
                        </a:solidFill>
                        <a:latin typeface="+mn-lt"/>
                      </a:endParaRPr>
                    </a:p>
                  </a:txBody>
                  <a:tcPr>
                    <a:solidFill>
                      <a:schemeClr val="bg2">
                        <a:lumMod val="40000"/>
                        <a:lumOff val="60000"/>
                      </a:schemeClr>
                    </a:solidFill>
                  </a:tcPr>
                </a:tc>
                <a:tc>
                  <a:txBody>
                    <a:bodyPr/>
                    <a:lstStyle/>
                    <a:p>
                      <a:r>
                        <a:rPr lang="en-US" b="1" dirty="0" smtClean="0">
                          <a:solidFill>
                            <a:schemeClr val="tx1"/>
                          </a:solidFill>
                          <a:latin typeface="Courier New" pitchFamily="49" charset="0"/>
                          <a:cs typeface="Courier New" pitchFamily="49" charset="0"/>
                        </a:rPr>
                        <a:t>Do j = 1, N</a:t>
                      </a:r>
                      <a:endParaRPr lang="en-US" b="1" baseline="0" dirty="0" smtClean="0">
                        <a:solidFill>
                          <a:schemeClr val="tx1"/>
                        </a:solidFill>
                        <a:latin typeface="Courier New" pitchFamily="49" charset="0"/>
                        <a:cs typeface="Courier New" pitchFamily="49" charset="0"/>
                      </a:endParaRPr>
                    </a:p>
                    <a:p>
                      <a:r>
                        <a:rPr lang="en-US" b="1" baseline="0" dirty="0" smtClean="0">
                          <a:solidFill>
                            <a:schemeClr val="tx1"/>
                          </a:solidFill>
                          <a:latin typeface="Courier New" pitchFamily="49" charset="0"/>
                          <a:cs typeface="Courier New" pitchFamily="49" charset="0"/>
                        </a:rPr>
                        <a:t>  call </a:t>
                      </a:r>
                      <a:r>
                        <a:rPr lang="en-US" b="1" baseline="0" dirty="0" err="1" smtClean="0">
                          <a:solidFill>
                            <a:schemeClr val="tx1"/>
                          </a:solidFill>
                          <a:latin typeface="Courier New" pitchFamily="49" charset="0"/>
                          <a:cs typeface="Courier New" pitchFamily="49" charset="0"/>
                        </a:rPr>
                        <a:t>my_ef</a:t>
                      </a:r>
                      <a:r>
                        <a:rPr lang="en-US" b="1" baseline="0" dirty="0" smtClean="0">
                          <a:solidFill>
                            <a:schemeClr val="tx1"/>
                          </a:solidFill>
                          <a:latin typeface="Courier New" pitchFamily="49" charset="0"/>
                          <a:cs typeface="Courier New" pitchFamily="49" charset="0"/>
                        </a:rPr>
                        <a:t>(a(j), b(j))</a:t>
                      </a:r>
                    </a:p>
                    <a:p>
                      <a:r>
                        <a:rPr lang="en-US" b="1" baseline="0" dirty="0" smtClean="0">
                          <a:solidFill>
                            <a:schemeClr val="tx1"/>
                          </a:solidFill>
                          <a:latin typeface="Courier New" pitchFamily="49" charset="0"/>
                          <a:cs typeface="Courier New" pitchFamily="49" charset="0"/>
                        </a:rPr>
                        <a:t>End do</a:t>
                      </a:r>
                      <a:endParaRPr lang="en-US" b="1" dirty="0" smtClean="0">
                        <a:solidFill>
                          <a:schemeClr val="tx1"/>
                        </a:solidFill>
                        <a:latin typeface="Courier New" pitchFamily="49" charset="0"/>
                        <a:cs typeface="Courier New" pitchFamily="49" charset="0"/>
                      </a:endParaRPr>
                    </a:p>
                  </a:txBody>
                  <a:tcPr>
                    <a:solidFill>
                      <a:schemeClr val="bg2">
                        <a:lumMod val="40000"/>
                        <a:lumOff val="60000"/>
                      </a:schemeClr>
                    </a:solidFill>
                  </a:tcPr>
                </a:tc>
                <a:tc>
                  <a:txBody>
                    <a:bodyPr/>
                    <a:lstStyle/>
                    <a:p>
                      <a:r>
                        <a:rPr lang="en-US" sz="1600" dirty="0" smtClean="0">
                          <a:solidFill>
                            <a:schemeClr val="tx1"/>
                          </a:solidFill>
                          <a:latin typeface="+mn-lt"/>
                        </a:rPr>
                        <a:t>Single </a:t>
                      </a:r>
                      <a:r>
                        <a:rPr lang="en-US" sz="1600" dirty="0" err="1" smtClean="0">
                          <a:solidFill>
                            <a:schemeClr val="tx1"/>
                          </a:solidFill>
                          <a:latin typeface="+mn-lt"/>
                        </a:rPr>
                        <a:t>thread,potentially</a:t>
                      </a:r>
                      <a:r>
                        <a:rPr lang="en-US" sz="1600" dirty="0" smtClean="0">
                          <a:solidFill>
                            <a:schemeClr val="tx1"/>
                          </a:solidFill>
                          <a:latin typeface="+mn-lt"/>
                        </a:rPr>
                        <a:t> auto-</a:t>
                      </a:r>
                      <a:r>
                        <a:rPr lang="en-US" sz="1600" dirty="0" err="1" smtClean="0">
                          <a:solidFill>
                            <a:schemeClr val="tx1"/>
                          </a:solidFill>
                          <a:latin typeface="+mn-lt"/>
                        </a:rPr>
                        <a:t>vectorizable</a:t>
                      </a:r>
                      <a:endParaRPr lang="en-US" sz="1600" dirty="0">
                        <a:solidFill>
                          <a:schemeClr val="tx1"/>
                        </a:solidFill>
                        <a:latin typeface="+mn-lt"/>
                      </a:endParaRPr>
                    </a:p>
                  </a:txBody>
                  <a:tcPr>
                    <a:solidFill>
                      <a:schemeClr val="bg2">
                        <a:lumMod val="40000"/>
                        <a:lumOff val="60000"/>
                      </a:schemeClr>
                    </a:solidFill>
                  </a:tcPr>
                </a:tc>
              </a:tr>
              <a:tr h="848730">
                <a:tc>
                  <a:txBody>
                    <a:bodyPr/>
                    <a:lstStyle/>
                    <a:p>
                      <a:r>
                        <a:rPr lang="en-US" sz="1600" dirty="0" err="1" smtClean="0">
                          <a:solidFill>
                            <a:schemeClr val="tx1"/>
                          </a:solidFill>
                          <a:latin typeface="+mn-lt"/>
                        </a:rPr>
                        <a:t>Simd</a:t>
                      </a:r>
                      <a:r>
                        <a:rPr lang="en-US" sz="1600" dirty="0" smtClean="0">
                          <a:solidFill>
                            <a:schemeClr val="tx1"/>
                          </a:solidFill>
                          <a:latin typeface="+mn-lt"/>
                        </a:rPr>
                        <a:t> directive</a:t>
                      </a:r>
                      <a:endParaRPr lang="en-US" sz="1600" dirty="0">
                        <a:solidFill>
                          <a:schemeClr val="tx1"/>
                        </a:solidFill>
                        <a:latin typeface="+mn-lt"/>
                      </a:endParaRPr>
                    </a:p>
                  </a:txBody>
                  <a:tcPr>
                    <a:solidFill>
                      <a:schemeClr val="bg2">
                        <a:lumMod val="40000"/>
                        <a:lumOff val="60000"/>
                      </a:schemeClr>
                    </a:solidFill>
                  </a:tcPr>
                </a:tc>
                <a:tc>
                  <a:txBody>
                    <a:bodyPr/>
                    <a:lstStyle/>
                    <a:p>
                      <a:r>
                        <a:rPr lang="en-US" b="1" dirty="0" smtClean="0">
                          <a:solidFill>
                            <a:schemeClr val="tx1"/>
                          </a:solidFill>
                          <a:latin typeface="Courier New" pitchFamily="49" charset="0"/>
                          <a:cs typeface="Courier New" pitchFamily="49" charset="0"/>
                        </a:rPr>
                        <a:t>!OMP</a:t>
                      </a:r>
                      <a:r>
                        <a:rPr lang="en-US" b="1" baseline="0"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simd</a:t>
                      </a:r>
                      <a:endParaRPr lang="en-US" b="1" dirty="0" smtClean="0">
                        <a:solidFill>
                          <a:schemeClr val="tx1"/>
                        </a:solidFill>
                        <a:latin typeface="Courier New" pitchFamily="49" charset="0"/>
                        <a:cs typeface="Courier New" pitchFamily="49" charset="0"/>
                      </a:endParaRPr>
                    </a:p>
                    <a:p>
                      <a:r>
                        <a:rPr lang="en-US" b="1" dirty="0" smtClean="0">
                          <a:solidFill>
                            <a:schemeClr val="tx1"/>
                          </a:solidFill>
                          <a:latin typeface="Courier New" pitchFamily="49" charset="0"/>
                          <a:cs typeface="Courier New" pitchFamily="49" charset="0"/>
                        </a:rPr>
                        <a:t>Do j = 1, N</a:t>
                      </a:r>
                      <a:endParaRPr lang="en-US" b="1" baseline="0" dirty="0" smtClean="0">
                        <a:solidFill>
                          <a:schemeClr val="tx1"/>
                        </a:solidFill>
                        <a:latin typeface="Courier New" pitchFamily="49" charset="0"/>
                        <a:cs typeface="Courier New" pitchFamily="49" charset="0"/>
                      </a:endParaRPr>
                    </a:p>
                    <a:p>
                      <a:r>
                        <a:rPr lang="en-US" b="1" baseline="0" dirty="0" smtClean="0">
                          <a:solidFill>
                            <a:schemeClr val="tx1"/>
                          </a:solidFill>
                          <a:latin typeface="Courier New" pitchFamily="49" charset="0"/>
                          <a:cs typeface="Courier New" pitchFamily="49" charset="0"/>
                        </a:rPr>
                        <a:t>  call </a:t>
                      </a:r>
                      <a:r>
                        <a:rPr lang="en-US" b="1" baseline="0" dirty="0" err="1" smtClean="0">
                          <a:solidFill>
                            <a:schemeClr val="tx1"/>
                          </a:solidFill>
                          <a:latin typeface="Courier New" pitchFamily="49" charset="0"/>
                          <a:cs typeface="Courier New" pitchFamily="49" charset="0"/>
                        </a:rPr>
                        <a:t>my_ef</a:t>
                      </a:r>
                      <a:r>
                        <a:rPr lang="en-US" b="1" baseline="0" dirty="0" smtClean="0">
                          <a:solidFill>
                            <a:schemeClr val="tx1"/>
                          </a:solidFill>
                          <a:latin typeface="Courier New" pitchFamily="49" charset="0"/>
                          <a:cs typeface="Courier New" pitchFamily="49" charset="0"/>
                        </a:rPr>
                        <a:t>(a(j), b(j))</a:t>
                      </a:r>
                    </a:p>
                    <a:p>
                      <a:r>
                        <a:rPr lang="en-US" b="1" baseline="0" dirty="0" smtClean="0">
                          <a:solidFill>
                            <a:schemeClr val="tx1"/>
                          </a:solidFill>
                          <a:latin typeface="Courier New" pitchFamily="49" charset="0"/>
                          <a:cs typeface="Courier New" pitchFamily="49" charset="0"/>
                        </a:rPr>
                        <a:t>End do</a:t>
                      </a:r>
                      <a:endParaRPr lang="en-US" b="1" dirty="0" smtClean="0">
                        <a:solidFill>
                          <a:schemeClr val="tx1"/>
                        </a:solidFill>
                        <a:latin typeface="Courier New" pitchFamily="49" charset="0"/>
                        <a:cs typeface="Courier New" pitchFamily="49" charset="0"/>
                      </a:endParaRPr>
                    </a:p>
                  </a:txBody>
                  <a:tcPr>
                    <a:solidFill>
                      <a:schemeClr val="bg2">
                        <a:lumMod val="40000"/>
                        <a:lumOff val="60000"/>
                      </a:schemeClr>
                    </a:solidFill>
                  </a:tcPr>
                </a:tc>
                <a:tc>
                  <a:txBody>
                    <a:bodyPr/>
                    <a:lstStyle/>
                    <a:p>
                      <a:r>
                        <a:rPr lang="en-US" sz="1600" dirty="0" smtClean="0">
                          <a:solidFill>
                            <a:schemeClr val="tx1"/>
                          </a:solidFill>
                          <a:latin typeface="+mn-lt"/>
                        </a:rPr>
                        <a:t>Single thread;</a:t>
                      </a:r>
                      <a:r>
                        <a:rPr lang="en-US" sz="1600" baseline="0" dirty="0" smtClean="0">
                          <a:solidFill>
                            <a:schemeClr val="tx1"/>
                          </a:solidFill>
                          <a:latin typeface="+mn-lt"/>
                        </a:rPr>
                        <a:t> </a:t>
                      </a:r>
                      <a:r>
                        <a:rPr lang="en-US" sz="1600" dirty="0" smtClean="0">
                          <a:solidFill>
                            <a:schemeClr val="tx1"/>
                          </a:solidFill>
                          <a:latin typeface="+mn-lt"/>
                        </a:rPr>
                        <a:t>use the</a:t>
                      </a:r>
                      <a:r>
                        <a:rPr lang="en-US" sz="1600" baseline="0" dirty="0" smtClean="0">
                          <a:solidFill>
                            <a:schemeClr val="tx1"/>
                          </a:solidFill>
                          <a:latin typeface="+mn-lt"/>
                        </a:rPr>
                        <a:t> appropriate vector version</a:t>
                      </a:r>
                      <a:endParaRPr lang="en-US" sz="1600" dirty="0">
                        <a:solidFill>
                          <a:schemeClr val="tx1"/>
                        </a:solidFill>
                        <a:latin typeface="+mn-lt"/>
                      </a:endParaRPr>
                    </a:p>
                  </a:txBody>
                  <a:tcPr>
                    <a:solidFill>
                      <a:schemeClr val="bg2">
                        <a:lumMod val="40000"/>
                        <a:lumOff val="60000"/>
                      </a:schemeClr>
                    </a:solidFill>
                  </a:tcPr>
                </a:tc>
              </a:tr>
            </a:tbl>
          </a:graphicData>
        </a:graphic>
      </p:graphicFrame>
    </p:spTree>
    <p:extLst>
      <p:ext uri="{BB962C8B-B14F-4D97-AF65-F5344CB8AC3E}">
        <p14:creationId xmlns:p14="http://schemas.microsoft.com/office/powerpoint/2010/main" val="366118730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5" y="254578"/>
            <a:ext cx="8029430" cy="630958"/>
          </a:xfrm>
        </p:spPr>
        <p:txBody>
          <a:bodyPr/>
          <a:lstStyle/>
          <a:p>
            <a:r>
              <a:rPr lang="en-US" dirty="0" smtClean="0"/>
              <a:t>Restrictions using Vector Functions</a:t>
            </a:r>
            <a:br>
              <a:rPr lang="en-US" dirty="0" smtClean="0"/>
            </a:br>
            <a:r>
              <a:rPr lang="en-US" dirty="0" smtClean="0"/>
              <a:t>Using OpenMP Declare </a:t>
            </a:r>
            <a:r>
              <a:rPr lang="en-US" dirty="0" err="1" smtClean="0"/>
              <a:t>simd</a:t>
            </a:r>
            <a:endParaRPr lang="en-US" i="1" dirty="0"/>
          </a:p>
        </p:txBody>
      </p:sp>
      <p:sp>
        <p:nvSpPr>
          <p:cNvPr id="3" name="Content Placeholder 2"/>
          <p:cNvSpPr>
            <a:spLocks noGrp="1"/>
          </p:cNvSpPr>
          <p:nvPr>
            <p:ph idx="1"/>
          </p:nvPr>
        </p:nvSpPr>
        <p:spPr>
          <a:xfrm>
            <a:off x="476395" y="1346200"/>
            <a:ext cx="8237537" cy="4956464"/>
          </a:xfrm>
        </p:spPr>
        <p:txBody>
          <a:bodyPr>
            <a:noAutofit/>
          </a:bodyPr>
          <a:lstStyle/>
          <a:p>
            <a:r>
              <a:rPr lang="en-US" dirty="0" smtClean="0">
                <a:solidFill>
                  <a:schemeClr val="bg2"/>
                </a:solidFill>
              </a:rPr>
              <a:t>The following language constructs are disallowed within SIMD-enabled functions:</a:t>
            </a:r>
          </a:p>
          <a:p>
            <a:pPr lvl="1"/>
            <a:r>
              <a:rPr lang="en-US" sz="1800" dirty="0" smtClean="0">
                <a:solidFill>
                  <a:schemeClr val="bg2"/>
                </a:solidFill>
              </a:rPr>
              <a:t>The GOTO statement</a:t>
            </a:r>
          </a:p>
          <a:p>
            <a:pPr lvl="1"/>
            <a:r>
              <a:rPr lang="en-US" sz="1800" dirty="0" smtClean="0">
                <a:solidFill>
                  <a:schemeClr val="bg2"/>
                </a:solidFill>
              </a:rPr>
              <a:t>The select statement with16 or more case statements</a:t>
            </a:r>
          </a:p>
          <a:p>
            <a:pPr lvl="1"/>
            <a:r>
              <a:rPr lang="en-US" sz="1800" dirty="0" smtClean="0">
                <a:solidFill>
                  <a:schemeClr val="bg2"/>
                </a:solidFill>
              </a:rPr>
              <a:t>Operations on derived types </a:t>
            </a:r>
          </a:p>
          <a:p>
            <a:pPr lvl="1"/>
            <a:r>
              <a:rPr lang="en-US" sz="1800" dirty="0" smtClean="0">
                <a:solidFill>
                  <a:schemeClr val="bg2"/>
                </a:solidFill>
              </a:rPr>
              <a:t>No functions calls unless </a:t>
            </a:r>
            <a:r>
              <a:rPr lang="en-US" sz="1800" dirty="0" err="1" smtClean="0">
                <a:solidFill>
                  <a:schemeClr val="bg2"/>
                </a:solidFill>
              </a:rPr>
              <a:t>inlined</a:t>
            </a:r>
            <a:r>
              <a:rPr lang="en-US" sz="1800" dirty="0" smtClean="0">
                <a:solidFill>
                  <a:schemeClr val="bg2"/>
                </a:solidFill>
              </a:rPr>
              <a:t> or vector functions</a:t>
            </a:r>
          </a:p>
          <a:p>
            <a:pPr lvl="2"/>
            <a:r>
              <a:rPr lang="en-US" sz="1600" dirty="0" smtClean="0">
                <a:solidFill>
                  <a:schemeClr val="bg2"/>
                </a:solidFill>
              </a:rPr>
              <a:t>Most math library functions are vector functions</a:t>
            </a:r>
          </a:p>
          <a:p>
            <a:pPr lvl="1"/>
            <a:r>
              <a:rPr lang="en-US" sz="1800" dirty="0" smtClean="0">
                <a:solidFill>
                  <a:schemeClr val="bg2"/>
                </a:solidFill>
              </a:rPr>
              <a:t>No parallel constructs</a:t>
            </a:r>
          </a:p>
          <a:p>
            <a:pPr lvl="2"/>
            <a:r>
              <a:rPr lang="en-US" sz="1600" dirty="0" smtClean="0">
                <a:solidFill>
                  <a:schemeClr val="bg2"/>
                </a:solidFill>
              </a:rPr>
              <a:t>The _</a:t>
            </a:r>
            <a:r>
              <a:rPr lang="en-US" sz="1600" dirty="0" err="1" smtClean="0">
                <a:solidFill>
                  <a:schemeClr val="bg2"/>
                </a:solidFill>
              </a:rPr>
              <a:t>Cilk_spawn</a:t>
            </a:r>
            <a:r>
              <a:rPr lang="en-US" sz="1600" dirty="0" smtClean="0">
                <a:solidFill>
                  <a:schemeClr val="bg2"/>
                </a:solidFill>
              </a:rPr>
              <a:t> keyword, array notation, OpenMP, native threads</a:t>
            </a:r>
          </a:p>
          <a:p>
            <a:pPr lvl="2"/>
            <a:endParaRPr lang="en-US" sz="1600" dirty="0" smtClean="0">
              <a:solidFill>
                <a:schemeClr val="bg2"/>
              </a:solidFill>
            </a:endParaRPr>
          </a:p>
          <a:p>
            <a:endParaRPr lang="en-US" dirty="0" smtClean="0">
              <a:solidFill>
                <a:schemeClr val="bg2"/>
              </a:solidFill>
            </a:endParaRPr>
          </a:p>
          <a:p>
            <a:endParaRPr lang="en-US" dirty="0">
              <a:solidFill>
                <a:schemeClr val="bg2"/>
              </a:solidFill>
            </a:endParaRPr>
          </a:p>
          <a:p>
            <a:endParaRPr lang="en-US" dirty="0">
              <a:solidFill>
                <a:schemeClr val="bg2"/>
              </a:solidFill>
            </a:endParaRPr>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81</a:t>
            </a:fld>
            <a:endParaRPr lang="en-US"/>
          </a:p>
        </p:txBody>
      </p:sp>
      <p:sp>
        <p:nvSpPr>
          <p:cNvPr id="6" name="Rectangle 5"/>
          <p:cNvSpPr/>
          <p:nvPr/>
        </p:nvSpPr>
        <p:spPr bwMode="auto">
          <a:xfrm>
            <a:off x="1781743" y="4515669"/>
            <a:ext cx="5025457" cy="486287"/>
          </a:xfrm>
          <a:prstGeom prst="rect">
            <a:avLst/>
          </a:prstGeom>
          <a:no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Verdana" pitchFamily="34" charset="0"/>
              </a:rPr>
              <a:t>Check restrictions</a:t>
            </a:r>
            <a:r>
              <a:rPr kumimoji="0" lang="en-US" sz="3200" b="0" i="0" u="none" strike="noStrike" cap="none" normalizeH="0" dirty="0" smtClean="0">
                <a:ln>
                  <a:noFill/>
                </a:ln>
                <a:solidFill>
                  <a:schemeClr val="tx1"/>
                </a:solidFill>
                <a:effectLst/>
                <a:latin typeface="Verdana" pitchFamily="34" charset="0"/>
              </a:rPr>
              <a:t> here</a:t>
            </a:r>
            <a:endParaRPr kumimoji="0" lang="en-US" sz="3200" b="0"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899834341"/>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SIMD-enabled functions: Multiple Versions</a:t>
            </a:r>
            <a:endParaRPr lang="en-US" i="1"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82</a:t>
            </a:fld>
            <a:endParaRPr lang="en-US"/>
          </a:p>
        </p:txBody>
      </p:sp>
      <p:sp>
        <p:nvSpPr>
          <p:cNvPr id="34" name="Content Placeholder 2"/>
          <p:cNvSpPr txBox="1">
            <a:spLocks/>
          </p:cNvSpPr>
          <p:nvPr/>
        </p:nvSpPr>
        <p:spPr bwMode="auto">
          <a:xfrm>
            <a:off x="455613" y="1201738"/>
            <a:ext cx="8237537" cy="476726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225425" indent="-225425" algn="l" rtl="0" eaLnBrk="1" fontAlgn="base" hangingPunct="1">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1" fontAlgn="base" hangingPunct="1">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1" fontAlgn="base" hangingPunct="1">
              <a:spcBef>
                <a:spcPct val="20000"/>
              </a:spcBef>
              <a:spcAft>
                <a:spcPct val="0"/>
              </a:spcAft>
              <a:buFont typeface="Courier New" pitchFamily="49" charset="0"/>
              <a:buChar char="o"/>
              <a:defRPr>
                <a:solidFill>
                  <a:schemeClr val="tx1"/>
                </a:solidFill>
                <a:latin typeface="+mn-lt"/>
                <a:ea typeface="MS PGothic" pitchFamily="34" charset="-128"/>
              </a:defRPr>
            </a:lvl3pPr>
            <a:lvl4pPr marL="1265238" indent="-236538" algn="l" rtl="0" eaLnBrk="1" fontAlgn="base" hangingPunct="1">
              <a:spcBef>
                <a:spcPct val="20000"/>
              </a:spcBef>
              <a:spcAft>
                <a:spcPct val="0"/>
              </a:spcAft>
              <a:buFont typeface="Wingdings" pitchFamily="2" charset="2"/>
              <a:buChar char="§"/>
              <a:defRPr sz="1600">
                <a:solidFill>
                  <a:schemeClr val="tx1"/>
                </a:solidFill>
                <a:latin typeface="+mn-lt"/>
                <a:ea typeface="MS PGothic" pitchFamily="34" charset="-128"/>
              </a:defRPr>
            </a:lvl4pPr>
            <a:lvl5pPr marL="1660525" indent="-234950" algn="l" rtl="0" eaLnBrk="1" fontAlgn="base" hangingPunct="1">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a:lstStyle>
          <a:p>
            <a:r>
              <a:rPr lang="en-US" sz="1800" dirty="0"/>
              <a:t>Multiple </a:t>
            </a:r>
            <a:r>
              <a:rPr lang="en-US" sz="1800" i="1" dirty="0" smtClean="0"/>
              <a:t>__</a:t>
            </a:r>
            <a:r>
              <a:rPr lang="en-US" sz="1800" i="1" dirty="0" err="1" smtClean="0"/>
              <a:t>declspec</a:t>
            </a:r>
            <a:r>
              <a:rPr lang="en-US" sz="1800" i="1" dirty="0" smtClean="0"/>
              <a:t>(vector</a:t>
            </a:r>
            <a:r>
              <a:rPr lang="en-US" sz="1800" i="1" dirty="0"/>
              <a:t>)</a:t>
            </a:r>
            <a:r>
              <a:rPr lang="en-US" sz="1800" dirty="0"/>
              <a:t> lines are allowed for a single function</a:t>
            </a:r>
          </a:p>
          <a:p>
            <a:r>
              <a:rPr lang="en-US" sz="1800" dirty="0"/>
              <a:t>Each will result in another compiled version of the function</a:t>
            </a:r>
          </a:p>
          <a:p>
            <a:r>
              <a:rPr lang="en-US" sz="1800" b="1" dirty="0" smtClean="0"/>
              <a:t>Example:</a:t>
            </a:r>
          </a:p>
          <a:p>
            <a:pPr lvl="1"/>
            <a:r>
              <a:rPr lang="en-US" sz="1600" dirty="0" smtClean="0"/>
              <a:t>Multiple compiled versions will be created:</a:t>
            </a:r>
          </a:p>
          <a:p>
            <a:pPr lvl="1"/>
            <a:r>
              <a:rPr lang="en-US" sz="1600" dirty="0" smtClean="0"/>
              <a:t>One: a version where all arguments are vectors</a:t>
            </a:r>
          </a:p>
          <a:p>
            <a:pPr lvl="1"/>
            <a:r>
              <a:rPr lang="en-US" sz="1600" dirty="0" smtClean="0"/>
              <a:t>Two: a version where a is a vector and b &amp; c are scalars</a:t>
            </a:r>
          </a:p>
          <a:p>
            <a:pPr lvl="1"/>
            <a:r>
              <a:rPr lang="en-US" sz="1600" dirty="0" smtClean="0"/>
              <a:t>Others: Masked vector versions, etc…</a:t>
            </a:r>
            <a:endParaRPr lang="en-US" sz="1600" dirty="0"/>
          </a:p>
        </p:txBody>
      </p:sp>
      <p:sp>
        <p:nvSpPr>
          <p:cNvPr id="6" name="Content Placeholder 3"/>
          <p:cNvSpPr txBox="1">
            <a:spLocks/>
          </p:cNvSpPr>
          <p:nvPr/>
        </p:nvSpPr>
        <p:spPr>
          <a:xfrm>
            <a:off x="1651000" y="3683000"/>
            <a:ext cx="5867545" cy="2062103"/>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defPPr>
              <a:defRPr lang="en-US"/>
            </a:defPPr>
            <a:lvl1pPr>
              <a:defRPr sz="1600">
                <a:latin typeface="Consolas" pitchFamily="49" charset="0"/>
                <a:cs typeface="Consolas" pitchFamily="49" charset="0"/>
              </a:defRPr>
            </a:lvl1pPr>
          </a:lstStyle>
          <a:p>
            <a:pPr algn="l"/>
            <a:r>
              <a:rPr lang="en-US" altLang="zh-CN" b="1" dirty="0">
                <a:solidFill>
                  <a:srgbClr val="FF5C00"/>
                </a:solidFill>
                <a:latin typeface="Courier New" pitchFamily="49" charset="0"/>
                <a:ea typeface="宋体" charset="-122"/>
                <a:cs typeface="Courier New" pitchFamily="49" charset="0"/>
              </a:rPr>
              <a:t>__</a:t>
            </a:r>
            <a:r>
              <a:rPr lang="en-US" altLang="zh-CN" b="1" dirty="0" err="1">
                <a:solidFill>
                  <a:srgbClr val="FF5C00"/>
                </a:solidFill>
                <a:latin typeface="Courier New" pitchFamily="49" charset="0"/>
                <a:ea typeface="宋体" charset="-122"/>
                <a:cs typeface="Courier New" pitchFamily="49" charset="0"/>
              </a:rPr>
              <a:t>declspec</a:t>
            </a:r>
            <a:r>
              <a:rPr lang="en-US" altLang="zh-CN" b="1" dirty="0">
                <a:solidFill>
                  <a:srgbClr val="FF5C00"/>
                </a:solidFill>
                <a:latin typeface="Courier New" pitchFamily="49" charset="0"/>
                <a:ea typeface="宋体" charset="-122"/>
                <a:cs typeface="Courier New" pitchFamily="49" charset="0"/>
              </a:rPr>
              <a:t>(vector)</a:t>
            </a:r>
            <a:br>
              <a:rPr lang="en-US" altLang="zh-CN" b="1" dirty="0">
                <a:solidFill>
                  <a:srgbClr val="FF5C00"/>
                </a:solidFill>
                <a:latin typeface="Courier New" pitchFamily="49" charset="0"/>
                <a:ea typeface="宋体" charset="-122"/>
                <a:cs typeface="Courier New" pitchFamily="49" charset="0"/>
              </a:rPr>
            </a:br>
            <a:r>
              <a:rPr lang="en-US" altLang="zh-CN" b="1" dirty="0">
                <a:solidFill>
                  <a:srgbClr val="FF5C00"/>
                </a:solidFill>
                <a:latin typeface="Courier New" pitchFamily="49" charset="0"/>
                <a:ea typeface="宋体" charset="-122"/>
                <a:cs typeface="Courier New" pitchFamily="49" charset="0"/>
              </a:rPr>
              <a:t>__</a:t>
            </a:r>
            <a:r>
              <a:rPr lang="en-US" altLang="zh-CN" b="1" dirty="0" err="1" smtClean="0">
                <a:solidFill>
                  <a:srgbClr val="FF5C00"/>
                </a:solidFill>
                <a:latin typeface="Courier New" pitchFamily="49" charset="0"/>
                <a:ea typeface="宋体" charset="-122"/>
                <a:cs typeface="Courier New" pitchFamily="49" charset="0"/>
              </a:rPr>
              <a:t>declspec</a:t>
            </a:r>
            <a:r>
              <a:rPr lang="en-US" altLang="zh-CN" b="1" dirty="0" smtClean="0">
                <a:solidFill>
                  <a:srgbClr val="FF5C00"/>
                </a:solidFill>
                <a:latin typeface="Courier New" pitchFamily="49" charset="0"/>
                <a:ea typeface="宋体" charset="-122"/>
                <a:cs typeface="Courier New" pitchFamily="49" charset="0"/>
              </a:rPr>
              <a:t>(vector(uniform(b, c</a:t>
            </a:r>
            <a:r>
              <a:rPr lang="en-US" altLang="zh-CN" b="1" dirty="0">
                <a:solidFill>
                  <a:srgbClr val="FF5C00"/>
                </a:solidFill>
                <a:latin typeface="Courier New" pitchFamily="49" charset="0"/>
                <a:ea typeface="宋体" charset="-122"/>
                <a:cs typeface="Courier New" pitchFamily="49" charset="0"/>
              </a:rPr>
              <a:t>))</a:t>
            </a:r>
          </a:p>
          <a:p>
            <a:pPr algn="l"/>
            <a:r>
              <a:rPr lang="en-US" altLang="zh-CN" dirty="0">
                <a:latin typeface="Courier New" pitchFamily="49" charset="0"/>
                <a:ea typeface="宋体" charset="-122"/>
                <a:cs typeface="Courier New" pitchFamily="49" charset="0"/>
              </a:rPr>
              <a:t>float </a:t>
            </a:r>
            <a:r>
              <a:rPr lang="en-US" altLang="zh-CN" dirty="0" err="1">
                <a:latin typeface="Courier New" pitchFamily="49" charset="0"/>
                <a:ea typeface="宋体" charset="-122"/>
                <a:cs typeface="Courier New" pitchFamily="49" charset="0"/>
              </a:rPr>
              <a:t>vmul</a:t>
            </a:r>
            <a:r>
              <a:rPr lang="en-US" altLang="zh-CN" dirty="0">
                <a:latin typeface="Courier New" pitchFamily="49" charset="0"/>
                <a:ea typeface="宋体" charset="-122"/>
                <a:cs typeface="Courier New" pitchFamily="49" charset="0"/>
              </a:rPr>
              <a:t>(float a, float b, float c)</a:t>
            </a:r>
          </a:p>
          <a:p>
            <a:pPr algn="l"/>
            <a:r>
              <a:rPr lang="en-US" altLang="zh-CN" dirty="0">
                <a:latin typeface="Courier New" pitchFamily="49" charset="0"/>
                <a:ea typeface="宋体" charset="-122"/>
                <a:cs typeface="Courier New" pitchFamily="49" charset="0"/>
              </a:rPr>
              <a:t>{</a:t>
            </a:r>
          </a:p>
          <a:p>
            <a:pPr algn="l"/>
            <a:r>
              <a:rPr lang="en-US" altLang="zh-CN" dirty="0" smtClean="0">
                <a:latin typeface="Courier New" pitchFamily="49" charset="0"/>
                <a:ea typeface="宋体" charset="-122"/>
                <a:cs typeface="Courier New" pitchFamily="49" charset="0"/>
              </a:rPr>
              <a:t>  return </a:t>
            </a:r>
            <a:r>
              <a:rPr lang="en-US" altLang="zh-CN" dirty="0" err="1">
                <a:latin typeface="Courier New" pitchFamily="49" charset="0"/>
                <a:ea typeface="宋体" charset="-122"/>
                <a:cs typeface="Courier New" pitchFamily="49" charset="0"/>
              </a:rPr>
              <a:t>sqrt</a:t>
            </a:r>
            <a:r>
              <a:rPr lang="en-US" altLang="zh-CN" dirty="0">
                <a:latin typeface="Courier New" pitchFamily="49" charset="0"/>
                <a:ea typeface="宋体" charset="-122"/>
                <a:cs typeface="Courier New" pitchFamily="49" charset="0"/>
              </a:rPr>
              <a:t>(a</a:t>
            </a:r>
            <a:r>
              <a:rPr lang="en-US" altLang="zh-CN" dirty="0" smtClean="0">
                <a:latin typeface="Courier New" pitchFamily="49" charset="0"/>
                <a:ea typeface="宋体" charset="-122"/>
                <a:cs typeface="Courier New" pitchFamily="49" charset="0"/>
              </a:rPr>
              <a:t>) * </a:t>
            </a:r>
            <a:r>
              <a:rPr lang="en-US" altLang="zh-CN" dirty="0" err="1" smtClean="0">
                <a:latin typeface="Courier New" pitchFamily="49" charset="0"/>
                <a:ea typeface="宋体" charset="-122"/>
                <a:cs typeface="Courier New" pitchFamily="49" charset="0"/>
              </a:rPr>
              <a:t>sqrt</a:t>
            </a:r>
            <a:r>
              <a:rPr lang="en-US" altLang="zh-CN" dirty="0" smtClean="0">
                <a:latin typeface="Courier New" pitchFamily="49" charset="0"/>
                <a:ea typeface="宋体" charset="-122"/>
                <a:cs typeface="Courier New" pitchFamily="49" charset="0"/>
              </a:rPr>
              <a:t>(b</a:t>
            </a:r>
            <a:r>
              <a:rPr lang="en-US" altLang="zh-CN" dirty="0">
                <a:latin typeface="Courier New" pitchFamily="49" charset="0"/>
                <a:ea typeface="宋体" charset="-122"/>
                <a:cs typeface="Courier New" pitchFamily="49" charset="0"/>
              </a:rPr>
              <a:t>) </a:t>
            </a:r>
            <a:r>
              <a:rPr lang="en-US" altLang="zh-CN" dirty="0" smtClean="0">
                <a:latin typeface="Courier New" pitchFamily="49" charset="0"/>
                <a:ea typeface="宋体" charset="-122"/>
                <a:cs typeface="Courier New" pitchFamily="49" charset="0"/>
              </a:rPr>
              <a:t>+</a:t>
            </a:r>
            <a:br>
              <a:rPr lang="en-US" altLang="zh-CN" dirty="0" smtClean="0">
                <a:latin typeface="Courier New" pitchFamily="49" charset="0"/>
                <a:ea typeface="宋体" charset="-122"/>
                <a:cs typeface="Courier New" pitchFamily="49" charset="0"/>
              </a:rPr>
            </a:br>
            <a:r>
              <a:rPr lang="en-US" altLang="zh-CN" dirty="0" smtClean="0">
                <a:latin typeface="Courier New" pitchFamily="49" charset="0"/>
                <a:ea typeface="宋体" charset="-122"/>
                <a:cs typeface="Courier New" pitchFamily="49" charset="0"/>
              </a:rPr>
              <a:t>         </a:t>
            </a:r>
            <a:r>
              <a:rPr lang="en-US" altLang="zh-CN" dirty="0" err="1" smtClean="0">
                <a:latin typeface="Courier New" pitchFamily="49" charset="0"/>
                <a:ea typeface="宋体" charset="-122"/>
                <a:cs typeface="Courier New" pitchFamily="49" charset="0"/>
              </a:rPr>
              <a:t>sqrt</a:t>
            </a:r>
            <a:r>
              <a:rPr lang="en-US" altLang="zh-CN" dirty="0" smtClean="0">
                <a:latin typeface="Courier New" pitchFamily="49" charset="0"/>
                <a:ea typeface="宋体" charset="-122"/>
                <a:cs typeface="Courier New" pitchFamily="49" charset="0"/>
              </a:rPr>
              <a:t>(a) * </a:t>
            </a:r>
            <a:r>
              <a:rPr lang="en-US" altLang="zh-CN" dirty="0" err="1" smtClean="0">
                <a:latin typeface="Courier New" pitchFamily="49" charset="0"/>
                <a:ea typeface="宋体" charset="-122"/>
                <a:cs typeface="Courier New" pitchFamily="49" charset="0"/>
              </a:rPr>
              <a:t>sqrt</a:t>
            </a:r>
            <a:r>
              <a:rPr lang="en-US" altLang="zh-CN" dirty="0" smtClean="0">
                <a:latin typeface="Courier New" pitchFamily="49" charset="0"/>
                <a:ea typeface="宋体" charset="-122"/>
                <a:cs typeface="Courier New" pitchFamily="49" charset="0"/>
              </a:rPr>
              <a:t>(c</a:t>
            </a:r>
            <a:r>
              <a:rPr lang="en-US" altLang="zh-CN" dirty="0">
                <a:latin typeface="Courier New" pitchFamily="49" charset="0"/>
                <a:ea typeface="宋体" charset="-122"/>
                <a:cs typeface="Courier New" pitchFamily="49" charset="0"/>
              </a:rPr>
              <a:t>) </a:t>
            </a:r>
            <a:r>
              <a:rPr lang="en-US" altLang="zh-CN" dirty="0" smtClean="0">
                <a:latin typeface="Courier New" pitchFamily="49" charset="0"/>
                <a:ea typeface="宋体" charset="-122"/>
                <a:cs typeface="Courier New" pitchFamily="49" charset="0"/>
              </a:rPr>
              <a:t>+</a:t>
            </a:r>
            <a:br>
              <a:rPr lang="en-US" altLang="zh-CN" dirty="0" smtClean="0">
                <a:latin typeface="Courier New" pitchFamily="49" charset="0"/>
                <a:ea typeface="宋体" charset="-122"/>
                <a:cs typeface="Courier New" pitchFamily="49" charset="0"/>
              </a:rPr>
            </a:br>
            <a:r>
              <a:rPr lang="en-US" altLang="zh-CN" dirty="0" smtClean="0">
                <a:latin typeface="Courier New" pitchFamily="49" charset="0"/>
                <a:ea typeface="宋体" charset="-122"/>
                <a:cs typeface="Courier New" pitchFamily="49" charset="0"/>
              </a:rPr>
              <a:t>         </a:t>
            </a:r>
            <a:r>
              <a:rPr lang="en-US" altLang="zh-CN" dirty="0" err="1" smtClean="0">
                <a:latin typeface="Courier New" pitchFamily="49" charset="0"/>
                <a:ea typeface="宋体" charset="-122"/>
                <a:cs typeface="Courier New" pitchFamily="49" charset="0"/>
              </a:rPr>
              <a:t>sqrt</a:t>
            </a:r>
            <a:r>
              <a:rPr lang="en-US" altLang="zh-CN" dirty="0" smtClean="0">
                <a:latin typeface="Courier New" pitchFamily="49" charset="0"/>
                <a:ea typeface="宋体" charset="-122"/>
                <a:cs typeface="Courier New" pitchFamily="49" charset="0"/>
              </a:rPr>
              <a:t>(b) * </a:t>
            </a:r>
            <a:r>
              <a:rPr lang="en-US" altLang="zh-CN" dirty="0" err="1" smtClean="0">
                <a:latin typeface="Courier New" pitchFamily="49" charset="0"/>
                <a:ea typeface="宋体" charset="-122"/>
                <a:cs typeface="Courier New" pitchFamily="49" charset="0"/>
              </a:rPr>
              <a:t>sqrt</a:t>
            </a:r>
            <a:r>
              <a:rPr lang="en-US" altLang="zh-CN" dirty="0" smtClean="0">
                <a:latin typeface="Courier New" pitchFamily="49" charset="0"/>
                <a:ea typeface="宋体" charset="-122"/>
                <a:cs typeface="Courier New" pitchFamily="49" charset="0"/>
              </a:rPr>
              <a:t>(c</a:t>
            </a:r>
            <a:r>
              <a:rPr lang="en-US" altLang="zh-CN" dirty="0">
                <a:latin typeface="Courier New" pitchFamily="49" charset="0"/>
                <a:ea typeface="宋体" charset="-122"/>
                <a:cs typeface="Courier New" pitchFamily="49" charset="0"/>
              </a:rPr>
              <a:t>);</a:t>
            </a:r>
          </a:p>
          <a:p>
            <a:pPr algn="l"/>
            <a:r>
              <a:rPr lang="en-US" altLang="zh-CN" dirty="0" smtClean="0">
                <a:latin typeface="Courier New" pitchFamily="49" charset="0"/>
                <a:ea typeface="宋体" charset="-122"/>
                <a:cs typeface="Courier New" pitchFamily="49" charset="0"/>
              </a:rPr>
              <a:t>}</a:t>
            </a:r>
            <a:endParaRPr lang="en-US" altLang="zh-CN" dirty="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10302822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Cilk™ Plus Array Notation</a:t>
            </a:r>
            <a:r>
              <a:rPr lang="en-US" dirty="0"/>
              <a:t/>
            </a:r>
            <a:br>
              <a:rPr lang="en-US" dirty="0"/>
            </a:br>
            <a:r>
              <a:rPr lang="en-US" dirty="0" smtClean="0"/>
              <a:t>Conditions</a:t>
            </a:r>
            <a:endParaRPr lang="en-US" i="1" dirty="0"/>
          </a:p>
        </p:txBody>
      </p:sp>
      <p:sp>
        <p:nvSpPr>
          <p:cNvPr id="3" name="Content Placeholder 2"/>
          <p:cNvSpPr>
            <a:spLocks noGrp="1"/>
          </p:cNvSpPr>
          <p:nvPr>
            <p:ph idx="1"/>
          </p:nvPr>
        </p:nvSpPr>
        <p:spPr/>
        <p:txBody>
          <a:bodyPr>
            <a:noAutofit/>
          </a:bodyPr>
          <a:lstStyle/>
          <a:p>
            <a:pPr marL="0" indent="0">
              <a:spcBef>
                <a:spcPct val="0"/>
              </a:spcBef>
              <a:buNone/>
            </a:pPr>
            <a:r>
              <a:rPr lang="en-US" altLang="zh-CN" sz="2000" dirty="0" smtClean="0">
                <a:ea typeface="ＭＳ Ｐゴシック" pitchFamily="34" charset="-128"/>
                <a:cs typeface="Courier New" pitchFamily="49" charset="0"/>
              </a:rPr>
              <a:t>More examples:</a:t>
            </a:r>
          </a:p>
          <a:p>
            <a:pPr marL="0" indent="0">
              <a:spcBef>
                <a:spcPct val="0"/>
              </a:spcBef>
              <a:buNone/>
            </a:pPr>
            <a:endParaRPr lang="en-US" altLang="zh-CN" sz="2000" dirty="0">
              <a:ea typeface="ＭＳ Ｐゴシック" pitchFamily="34" charset="-128"/>
              <a:cs typeface="Courier New" pitchFamily="49" charset="0"/>
            </a:endParaRPr>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83</a:t>
            </a:fld>
            <a:endParaRPr lang="en-US"/>
          </a:p>
        </p:txBody>
      </p:sp>
      <p:sp>
        <p:nvSpPr>
          <p:cNvPr id="7" name="TextBox 6"/>
          <p:cNvSpPr txBox="1"/>
          <p:nvPr/>
        </p:nvSpPr>
        <p:spPr>
          <a:xfrm>
            <a:off x="4038600" y="1181032"/>
            <a:ext cx="4165059" cy="2893100"/>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400" dirty="0" err="1">
                <a:latin typeface="+mn-lt"/>
                <a:ea typeface="宋体" charset="-122"/>
                <a:cs typeface="Courier New" pitchFamily="49" charset="0"/>
              </a:rPr>
              <a:t>int</a:t>
            </a:r>
            <a:r>
              <a:rPr lang="en-US" altLang="zh-CN" sz="1400" dirty="0">
                <a:latin typeface="+mn-lt"/>
                <a:ea typeface="宋体" charset="-122"/>
                <a:cs typeface="Courier New" pitchFamily="49" charset="0"/>
              </a:rPr>
              <a:t> P, A[10], B[10][10</a:t>
            </a:r>
            <a:r>
              <a:rPr lang="en-US" altLang="zh-CN" sz="1400" dirty="0" smtClean="0">
                <a:latin typeface="+mn-lt"/>
                <a:ea typeface="宋体" charset="-122"/>
                <a:cs typeface="Courier New" pitchFamily="49" charset="0"/>
              </a:rPr>
              <a:t>];</a:t>
            </a:r>
            <a:endParaRPr lang="en-US" altLang="zh-CN" sz="1400" dirty="0">
              <a:latin typeface="+mn-lt"/>
              <a:ea typeface="宋体" charset="-122"/>
              <a:cs typeface="Courier New" pitchFamily="49" charset="0"/>
            </a:endParaRPr>
          </a:p>
          <a:p>
            <a:pPr algn="l"/>
            <a:r>
              <a:rPr lang="en-US" altLang="zh-CN" sz="1400" dirty="0">
                <a:latin typeface="+mn-lt"/>
                <a:ea typeface="宋体" charset="-122"/>
                <a:cs typeface="Courier New" pitchFamily="49" charset="0"/>
              </a:rPr>
              <a:t>if (P &gt; 0)  A[:] = P;  </a:t>
            </a:r>
            <a:r>
              <a:rPr lang="en-US" altLang="zh-CN" sz="1400" dirty="0" smtClean="0">
                <a:latin typeface="+mn-lt"/>
                <a:ea typeface="宋体" charset="-122"/>
                <a:cs typeface="Courier New" pitchFamily="49" charset="0"/>
              </a:rPr>
              <a:t>     // OK</a:t>
            </a:r>
          </a:p>
          <a:p>
            <a:pPr algn="l"/>
            <a:endParaRPr lang="en-US" altLang="zh-CN" sz="1400" dirty="0">
              <a:latin typeface="+mn-lt"/>
              <a:ea typeface="宋体" charset="-122"/>
              <a:cs typeface="Courier New" pitchFamily="49" charset="0"/>
            </a:endParaRPr>
          </a:p>
          <a:p>
            <a:pPr algn="l"/>
            <a:r>
              <a:rPr lang="en-US" altLang="zh-CN" sz="1400" dirty="0" smtClean="0">
                <a:latin typeface="+mn-lt"/>
                <a:ea typeface="宋体" charset="-122"/>
                <a:cs typeface="Courier New" pitchFamily="49" charset="0"/>
              </a:rPr>
              <a:t>if </a:t>
            </a:r>
            <a:r>
              <a:rPr lang="en-US" altLang="zh-CN" sz="1400" dirty="0">
                <a:latin typeface="+mn-lt"/>
                <a:ea typeface="宋体" charset="-122"/>
                <a:cs typeface="Courier New" pitchFamily="49" charset="0"/>
              </a:rPr>
              <a:t>(A[:] &gt; 10)  {</a:t>
            </a:r>
          </a:p>
          <a:p>
            <a:pPr algn="l"/>
            <a:r>
              <a:rPr lang="en-US" altLang="zh-CN" sz="1400" dirty="0">
                <a:latin typeface="+mn-lt"/>
                <a:ea typeface="宋体" charset="-122"/>
                <a:cs typeface="Courier New" pitchFamily="49" charset="0"/>
              </a:rPr>
              <a:t>    A[:] = 10;       </a:t>
            </a:r>
            <a:r>
              <a:rPr lang="en-US" altLang="zh-CN" sz="1400" dirty="0" smtClean="0">
                <a:latin typeface="+mn-lt"/>
                <a:ea typeface="宋体" charset="-122"/>
                <a:cs typeface="Courier New" pitchFamily="49" charset="0"/>
              </a:rPr>
              <a:t>       </a:t>
            </a:r>
            <a:r>
              <a:rPr lang="en-US" altLang="zh-CN" sz="1400" dirty="0">
                <a:latin typeface="+mn-lt"/>
                <a:ea typeface="宋体" charset="-122"/>
                <a:cs typeface="Courier New" pitchFamily="49" charset="0"/>
              </a:rPr>
              <a:t>// OK</a:t>
            </a:r>
          </a:p>
          <a:p>
            <a:pPr algn="l"/>
            <a:r>
              <a:rPr lang="en-US" altLang="zh-CN" sz="1400" dirty="0">
                <a:latin typeface="+mn-lt"/>
                <a:ea typeface="宋体" charset="-122"/>
                <a:cs typeface="Courier New" pitchFamily="49" charset="0"/>
              </a:rPr>
              <a:t>    B[:][5] = B[2][:];   </a:t>
            </a:r>
            <a:r>
              <a:rPr lang="en-US" altLang="zh-CN" sz="1400" dirty="0" smtClean="0">
                <a:latin typeface="+mn-lt"/>
                <a:ea typeface="宋体" charset="-122"/>
                <a:cs typeface="Courier New" pitchFamily="49" charset="0"/>
              </a:rPr>
              <a:t>   // </a:t>
            </a:r>
            <a:r>
              <a:rPr lang="en-US" altLang="zh-CN" sz="1400" dirty="0">
                <a:latin typeface="+mn-lt"/>
                <a:ea typeface="宋体" charset="-122"/>
                <a:cs typeface="Courier New" pitchFamily="49" charset="0"/>
              </a:rPr>
              <a:t>OK</a:t>
            </a:r>
          </a:p>
          <a:p>
            <a:pPr algn="l"/>
            <a:r>
              <a:rPr lang="en-US" altLang="zh-CN" sz="1400" dirty="0">
                <a:latin typeface="+mn-lt"/>
                <a:ea typeface="宋体" charset="-122"/>
                <a:cs typeface="Courier New" pitchFamily="49" charset="0"/>
              </a:rPr>
              <a:t>    </a:t>
            </a:r>
            <a:r>
              <a:rPr lang="en-US" altLang="zh-CN" sz="1400" dirty="0" smtClean="0">
                <a:latin typeface="+mn-lt"/>
                <a:ea typeface="宋体" charset="-122"/>
                <a:cs typeface="Courier New" pitchFamily="49" charset="0"/>
              </a:rPr>
              <a:t>B[:][1:5:3] = A[2:7:2]; // FAIL</a:t>
            </a:r>
            <a:endParaRPr lang="en-US" altLang="zh-CN" sz="1400" dirty="0">
              <a:latin typeface="+mn-lt"/>
              <a:ea typeface="宋体" charset="-122"/>
              <a:cs typeface="Courier New" pitchFamily="49" charset="0"/>
            </a:endParaRPr>
          </a:p>
          <a:p>
            <a:pPr algn="l"/>
            <a:r>
              <a:rPr lang="en-US" altLang="zh-CN" sz="1400" dirty="0" smtClean="0">
                <a:latin typeface="+mn-lt"/>
                <a:ea typeface="宋体" charset="-122"/>
                <a:cs typeface="Courier New" pitchFamily="49" charset="0"/>
              </a:rPr>
              <a:t>}</a:t>
            </a:r>
          </a:p>
          <a:p>
            <a:pPr algn="l"/>
            <a:endParaRPr lang="en-US" altLang="zh-CN" sz="1400" dirty="0">
              <a:latin typeface="+mn-lt"/>
              <a:ea typeface="宋体" charset="-122"/>
              <a:cs typeface="Courier New" pitchFamily="49" charset="0"/>
            </a:endParaRPr>
          </a:p>
          <a:p>
            <a:pPr algn="l"/>
            <a:r>
              <a:rPr lang="en-US" altLang="zh-CN" sz="1400" dirty="0" smtClean="0">
                <a:latin typeface="+mn-lt"/>
                <a:ea typeface="宋体" charset="-122"/>
                <a:cs typeface="Courier New" pitchFamily="49" charset="0"/>
              </a:rPr>
              <a:t>if </a:t>
            </a:r>
            <a:r>
              <a:rPr lang="en-US" altLang="zh-CN" sz="1400" dirty="0">
                <a:latin typeface="+mn-lt"/>
                <a:ea typeface="宋体" charset="-122"/>
                <a:cs typeface="Courier New" pitchFamily="49" charset="0"/>
              </a:rPr>
              <a:t>(B[5:5][5:5] &gt; 10) {</a:t>
            </a:r>
          </a:p>
          <a:p>
            <a:pPr algn="l"/>
            <a:r>
              <a:rPr lang="en-US" altLang="zh-CN" sz="1400" dirty="0">
                <a:latin typeface="+mn-lt"/>
                <a:ea typeface="宋体" charset="-122"/>
                <a:cs typeface="Courier New" pitchFamily="49" charset="0"/>
              </a:rPr>
              <a:t>     B[0:5][0:5] = 12;   </a:t>
            </a:r>
            <a:r>
              <a:rPr lang="en-US" altLang="zh-CN" sz="1400" dirty="0" smtClean="0">
                <a:latin typeface="+mn-lt"/>
                <a:ea typeface="宋体" charset="-122"/>
                <a:cs typeface="Courier New" pitchFamily="49" charset="0"/>
              </a:rPr>
              <a:t>   // </a:t>
            </a:r>
            <a:r>
              <a:rPr lang="en-US" altLang="zh-CN" sz="1400" dirty="0">
                <a:latin typeface="+mn-lt"/>
                <a:ea typeface="宋体" charset="-122"/>
                <a:cs typeface="Courier New" pitchFamily="49" charset="0"/>
              </a:rPr>
              <a:t>OK</a:t>
            </a:r>
          </a:p>
          <a:p>
            <a:pPr algn="l"/>
            <a:r>
              <a:rPr lang="en-US" altLang="zh-CN" sz="1400" dirty="0">
                <a:latin typeface="+mn-lt"/>
                <a:ea typeface="宋体" charset="-122"/>
                <a:cs typeface="Courier New" pitchFamily="49" charset="0"/>
              </a:rPr>
              <a:t>     A[0:5] = B[0:5][1] </a:t>
            </a:r>
            <a:r>
              <a:rPr lang="en-US" altLang="zh-CN" sz="1400" dirty="0" smtClean="0">
                <a:latin typeface="+mn-lt"/>
                <a:ea typeface="宋体" charset="-122"/>
                <a:cs typeface="Courier New" pitchFamily="49" charset="0"/>
              </a:rPr>
              <a:t>    //</a:t>
            </a:r>
            <a:r>
              <a:rPr lang="en-US" altLang="zh-CN" sz="1400" dirty="0">
                <a:latin typeface="+mn-lt"/>
                <a:ea typeface="宋体" charset="-122"/>
                <a:cs typeface="Courier New" pitchFamily="49" charset="0"/>
              </a:rPr>
              <a:t>FAIL</a:t>
            </a:r>
          </a:p>
          <a:p>
            <a:pPr algn="l"/>
            <a:r>
              <a:rPr lang="en-US" altLang="zh-CN" sz="1400" dirty="0">
                <a:latin typeface="+mn-lt"/>
                <a:ea typeface="宋体" charset="-122"/>
                <a:cs typeface="Courier New" pitchFamily="49" charset="0"/>
              </a:rPr>
              <a:t>}</a:t>
            </a:r>
          </a:p>
        </p:txBody>
      </p:sp>
      <p:sp>
        <p:nvSpPr>
          <p:cNvPr id="6" name="TextBox 5"/>
          <p:cNvSpPr txBox="1"/>
          <p:nvPr/>
        </p:nvSpPr>
        <p:spPr>
          <a:xfrm>
            <a:off x="914400" y="4267200"/>
            <a:ext cx="4800600" cy="1600438"/>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400" dirty="0">
                <a:latin typeface="+mn-lt"/>
                <a:ea typeface="宋体" charset="-122"/>
                <a:cs typeface="Courier New" pitchFamily="49" charset="0"/>
              </a:rPr>
              <a:t>if (__</a:t>
            </a:r>
            <a:r>
              <a:rPr lang="en-US" altLang="zh-CN" sz="1400" dirty="0" err="1">
                <a:latin typeface="+mn-lt"/>
                <a:ea typeface="宋体" charset="-122"/>
                <a:cs typeface="Courier New" pitchFamily="49" charset="0"/>
              </a:rPr>
              <a:t>sec_reduce_all_nonzero</a:t>
            </a:r>
            <a:r>
              <a:rPr lang="en-US" altLang="zh-CN" sz="1400" dirty="0">
                <a:latin typeface="+mn-lt"/>
                <a:ea typeface="宋体" charset="-122"/>
                <a:cs typeface="Courier New" pitchFamily="49" charset="0"/>
              </a:rPr>
              <a:t>(A[:] &gt; 10) ) {</a:t>
            </a:r>
          </a:p>
          <a:p>
            <a:pPr algn="l"/>
            <a:r>
              <a:rPr lang="en-US" altLang="zh-CN" sz="1400" dirty="0">
                <a:latin typeface="+mn-lt"/>
                <a:ea typeface="宋体" charset="-122"/>
                <a:cs typeface="Courier New" pitchFamily="49" charset="0"/>
              </a:rPr>
              <a:t>   A[:] = 10;  // </a:t>
            </a:r>
            <a:r>
              <a:rPr lang="en-US" altLang="zh-CN" sz="1400" dirty="0" smtClean="0">
                <a:latin typeface="+mn-lt"/>
                <a:ea typeface="宋体" charset="-122"/>
                <a:cs typeface="Courier New" pitchFamily="49" charset="0"/>
              </a:rPr>
              <a:t>unmasked all</a:t>
            </a:r>
            <a:endParaRPr lang="en-US" altLang="zh-CN" sz="1400" dirty="0">
              <a:latin typeface="+mn-lt"/>
              <a:ea typeface="宋体" charset="-122"/>
              <a:cs typeface="Courier New" pitchFamily="49" charset="0"/>
            </a:endParaRPr>
          </a:p>
          <a:p>
            <a:pPr algn="l"/>
            <a:r>
              <a:rPr lang="en-US" altLang="zh-CN" sz="1400" dirty="0">
                <a:latin typeface="+mn-lt"/>
                <a:ea typeface="宋体" charset="-122"/>
                <a:cs typeface="Courier New" pitchFamily="49" charset="0"/>
              </a:rPr>
              <a:t>}</a:t>
            </a:r>
          </a:p>
          <a:p>
            <a:pPr algn="l"/>
            <a:r>
              <a:rPr lang="en-US" altLang="zh-CN" sz="1400" dirty="0">
                <a:latin typeface="+mn-lt"/>
                <a:ea typeface="宋体" charset="-122"/>
                <a:cs typeface="Courier New" pitchFamily="49" charset="0"/>
              </a:rPr>
              <a:t>else if (A[:] &gt; 10) </a:t>
            </a:r>
          </a:p>
          <a:p>
            <a:pPr algn="l"/>
            <a:r>
              <a:rPr lang="en-US" altLang="zh-CN" sz="1400" dirty="0">
                <a:latin typeface="+mn-lt"/>
                <a:ea typeface="宋体" charset="-122"/>
                <a:cs typeface="Courier New" pitchFamily="49" charset="0"/>
              </a:rPr>
              <a:t>{</a:t>
            </a:r>
          </a:p>
          <a:p>
            <a:pPr algn="l"/>
            <a:r>
              <a:rPr lang="en-US" altLang="zh-CN" sz="1400" dirty="0">
                <a:latin typeface="+mn-lt"/>
                <a:ea typeface="宋体" charset="-122"/>
                <a:cs typeface="Courier New" pitchFamily="49" charset="0"/>
              </a:rPr>
              <a:t>   A[:] = 10   // </a:t>
            </a:r>
            <a:r>
              <a:rPr lang="en-US" altLang="zh-CN" sz="1400" dirty="0" smtClean="0">
                <a:latin typeface="+mn-lt"/>
                <a:ea typeface="宋体" charset="-122"/>
                <a:cs typeface="Courier New" pitchFamily="49" charset="0"/>
              </a:rPr>
              <a:t>masked some</a:t>
            </a:r>
            <a:endParaRPr lang="en-US" altLang="zh-CN" sz="1400" dirty="0">
              <a:latin typeface="+mn-lt"/>
              <a:ea typeface="宋体" charset="-122"/>
              <a:cs typeface="Courier New" pitchFamily="49" charset="0"/>
            </a:endParaRPr>
          </a:p>
          <a:p>
            <a:pPr algn="l"/>
            <a:r>
              <a:rPr lang="en-US" altLang="zh-CN" sz="1400" dirty="0">
                <a:latin typeface="+mn-lt"/>
                <a:ea typeface="宋体" charset="-122"/>
                <a:cs typeface="Courier New" pitchFamily="49" charset="0"/>
              </a:rPr>
              <a:t>}</a:t>
            </a:r>
          </a:p>
        </p:txBody>
      </p:sp>
    </p:spTree>
    <p:extLst>
      <p:ext uri="{BB962C8B-B14F-4D97-AF65-F5344CB8AC3E}">
        <p14:creationId xmlns:p14="http://schemas.microsoft.com/office/powerpoint/2010/main" val="1857556004"/>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SIMD-enabled functions: </a:t>
            </a:r>
            <a:r>
              <a:rPr lang="en-US" dirty="0" err="1" smtClean="0"/>
              <a:t>Inlining</a:t>
            </a:r>
            <a:endParaRPr lang="en-US" i="1" dirty="0"/>
          </a:p>
        </p:txBody>
      </p:sp>
      <p:sp>
        <p:nvSpPr>
          <p:cNvPr id="3" name="Content Placeholder 2"/>
          <p:cNvSpPr>
            <a:spLocks noGrp="1"/>
          </p:cNvSpPr>
          <p:nvPr>
            <p:ph idx="1"/>
          </p:nvPr>
        </p:nvSpPr>
        <p:spPr/>
        <p:txBody>
          <a:bodyPr>
            <a:noAutofit/>
          </a:bodyPr>
          <a:lstStyle/>
          <a:p>
            <a:r>
              <a:rPr lang="en-US" sz="2000" dirty="0" smtClean="0"/>
              <a:t>SIMD-enabled functions </a:t>
            </a:r>
            <a:r>
              <a:rPr lang="en-US" sz="2000" dirty="0"/>
              <a:t>are subject to automatic </a:t>
            </a:r>
            <a:r>
              <a:rPr lang="en-US" sz="2000" dirty="0" err="1"/>
              <a:t>inlining</a:t>
            </a:r>
            <a:r>
              <a:rPr lang="en-US" sz="2000" dirty="0"/>
              <a:t> decision, just like any </a:t>
            </a:r>
            <a:r>
              <a:rPr lang="en-US" sz="2000" dirty="0" smtClean="0"/>
              <a:t>function</a:t>
            </a:r>
            <a:endParaRPr lang="en-US" sz="2000" dirty="0"/>
          </a:p>
          <a:p>
            <a:r>
              <a:rPr lang="en-US" sz="2000" dirty="0"/>
              <a:t>Once </a:t>
            </a:r>
            <a:r>
              <a:rPr lang="en-US" sz="2000" dirty="0" err="1"/>
              <a:t>inlined</a:t>
            </a:r>
            <a:r>
              <a:rPr lang="en-US" sz="2000" dirty="0"/>
              <a:t> at a call site, </a:t>
            </a:r>
            <a:r>
              <a:rPr lang="en-US" sz="2000" dirty="0" smtClean="0"/>
              <a:t>“</a:t>
            </a:r>
            <a:r>
              <a:rPr lang="en-US" sz="2000" dirty="0" err="1" smtClean="0"/>
              <a:t>simd</a:t>
            </a:r>
            <a:r>
              <a:rPr lang="en-US" sz="2000" dirty="0" smtClean="0"/>
              <a:t> function” </a:t>
            </a:r>
            <a:r>
              <a:rPr lang="en-US" sz="2000" dirty="0"/>
              <a:t>notion is gone at that call </a:t>
            </a:r>
            <a:r>
              <a:rPr lang="en-US" sz="2000" dirty="0" smtClean="0"/>
              <a:t>site</a:t>
            </a:r>
            <a:endParaRPr lang="en-US" sz="2000" dirty="0"/>
          </a:p>
          <a:p>
            <a:r>
              <a:rPr lang="en-US" sz="2000" dirty="0"/>
              <a:t>Use explicit “no-inline” technique if you do not want </a:t>
            </a:r>
            <a:r>
              <a:rPr lang="en-US" sz="2000" dirty="0" err="1"/>
              <a:t>inlining</a:t>
            </a:r>
            <a:r>
              <a:rPr lang="en-US" sz="2000" dirty="0"/>
              <a:t>:</a:t>
            </a:r>
            <a:br>
              <a:rPr lang="en-US" sz="2000" dirty="0"/>
            </a:br>
            <a:r>
              <a:rPr lang="en-US" sz="2000" i="1" dirty="0"/>
              <a:t>#pragma inline[recursive</a:t>
            </a:r>
            <a:r>
              <a:rPr lang="en-US" sz="2000" i="1" dirty="0" smtClean="0"/>
              <a:t>]</a:t>
            </a:r>
            <a:br>
              <a:rPr lang="en-US" sz="2000" i="1" dirty="0" smtClean="0"/>
            </a:br>
            <a:r>
              <a:rPr lang="en-US" sz="2000" i="1" dirty="0" smtClean="0"/>
              <a:t>#</a:t>
            </a:r>
            <a:r>
              <a:rPr lang="en-US" sz="2000" i="1" dirty="0"/>
              <a:t>pragma </a:t>
            </a:r>
            <a:r>
              <a:rPr lang="en-US" sz="2000" i="1" dirty="0" err="1"/>
              <a:t>forceinline</a:t>
            </a:r>
            <a:r>
              <a:rPr lang="en-US" sz="2000" i="1" dirty="0"/>
              <a:t> [recursive</a:t>
            </a:r>
            <a:r>
              <a:rPr lang="en-US" sz="2000" i="1" dirty="0" smtClean="0"/>
              <a:t>]</a:t>
            </a:r>
            <a:br>
              <a:rPr lang="en-US" sz="2000" i="1" dirty="0" smtClean="0"/>
            </a:br>
            <a:r>
              <a:rPr lang="en-US" sz="2000" i="1" dirty="0" smtClean="0"/>
              <a:t>#</a:t>
            </a:r>
            <a:r>
              <a:rPr lang="en-US" sz="2000" i="1" dirty="0"/>
              <a:t>pragma </a:t>
            </a:r>
            <a:r>
              <a:rPr lang="en-US" sz="2000" i="1" dirty="0" err="1"/>
              <a:t>noinline</a:t>
            </a:r>
            <a:endParaRPr lang="en-US" sz="2000" i="1" dirty="0"/>
          </a:p>
          <a:p>
            <a:r>
              <a:rPr lang="en-US" sz="2000" dirty="0" smtClean="0"/>
              <a:t>Function (SIMD-enabled or </a:t>
            </a:r>
            <a:r>
              <a:rPr lang="en-US" sz="2000" dirty="0"/>
              <a:t>not</a:t>
            </a:r>
            <a:r>
              <a:rPr lang="en-US" sz="2000" dirty="0" smtClean="0"/>
              <a:t>)</a:t>
            </a:r>
            <a:br>
              <a:rPr lang="en-US" sz="2000" dirty="0" smtClean="0"/>
            </a:br>
            <a:r>
              <a:rPr lang="en-US" sz="2000" dirty="0" smtClean="0"/>
              <a:t>with </a:t>
            </a:r>
            <a:r>
              <a:rPr lang="en-US" sz="2000" dirty="0"/>
              <a:t>a loop isn’t </a:t>
            </a:r>
            <a:r>
              <a:rPr lang="en-US" sz="2000" dirty="0" err="1"/>
              <a:t>inlined</a:t>
            </a:r>
            <a:r>
              <a:rPr lang="en-US" sz="2000" dirty="0"/>
              <a:t> </a:t>
            </a:r>
            <a:r>
              <a:rPr lang="en-US" sz="2000" dirty="0" smtClean="0"/>
              <a:t>into</a:t>
            </a:r>
            <a:br>
              <a:rPr lang="en-US" sz="2000" dirty="0" smtClean="0"/>
            </a:br>
            <a:r>
              <a:rPr lang="en-US" sz="2000" dirty="0" smtClean="0"/>
              <a:t>a </a:t>
            </a:r>
            <a:r>
              <a:rPr lang="en-US" sz="2000" dirty="0"/>
              <a:t>SIMD </a:t>
            </a:r>
            <a:r>
              <a:rPr lang="en-US" sz="2000" dirty="0" smtClean="0"/>
              <a:t>loop:</a:t>
            </a:r>
            <a:br>
              <a:rPr lang="en-US" sz="2000" dirty="0" smtClean="0"/>
            </a:br>
            <a:r>
              <a:rPr lang="en-US" sz="2000" dirty="0" smtClean="0"/>
              <a:t>Use </a:t>
            </a:r>
            <a:r>
              <a:rPr lang="en-US" sz="2000" dirty="0"/>
              <a:t>explicit “force </a:t>
            </a:r>
            <a:r>
              <a:rPr lang="en-US" sz="2000" dirty="0" smtClean="0"/>
              <a:t>inline”</a:t>
            </a:r>
            <a:br>
              <a:rPr lang="en-US" sz="2000" dirty="0" smtClean="0"/>
            </a:br>
            <a:r>
              <a:rPr lang="en-US" sz="2000" dirty="0" smtClean="0"/>
              <a:t>technique </a:t>
            </a:r>
            <a:r>
              <a:rPr lang="en-US" sz="2000" dirty="0"/>
              <a:t>if you </a:t>
            </a:r>
            <a:r>
              <a:rPr lang="en-US" sz="2000" dirty="0" smtClean="0"/>
              <a:t>want</a:t>
            </a:r>
            <a:br>
              <a:rPr lang="en-US" sz="2000" dirty="0" smtClean="0"/>
            </a:br>
            <a:r>
              <a:rPr lang="en-US" sz="2000" dirty="0" err="1" smtClean="0"/>
              <a:t>inlining</a:t>
            </a:r>
            <a:endParaRPr lang="en-US" sz="2000" dirty="0"/>
          </a:p>
          <a:p>
            <a:endParaRPr lang="en-US" sz="2000" dirty="0" smtClean="0"/>
          </a:p>
          <a:p>
            <a:endParaRPr lang="en-US" sz="2000" dirty="0"/>
          </a:p>
          <a:p>
            <a:endParaRPr lang="en-US" sz="2000" dirty="0"/>
          </a:p>
        </p:txBody>
      </p:sp>
      <p:sp>
        <p:nvSpPr>
          <p:cNvPr id="5" name="Slide Number Placeholder 4"/>
          <p:cNvSpPr>
            <a:spLocks noGrp="1"/>
          </p:cNvSpPr>
          <p:nvPr>
            <p:ph type="sldNum" sz="quarter" idx="4294967295"/>
          </p:nvPr>
        </p:nvSpPr>
        <p:spPr>
          <a:xfrm>
            <a:off x="8505825" y="6492875"/>
            <a:ext cx="501650" cy="365125"/>
          </a:xfrm>
          <a:prstGeom prst="rect">
            <a:avLst/>
          </a:prstGeom>
        </p:spPr>
        <p:txBody>
          <a:bodyPr/>
          <a:lstStyle/>
          <a:p>
            <a:fld id="{B6F15528-21DE-4FAA-801E-634DDDAF4B2B}" type="slidenum">
              <a:rPr lang="en-US" smtClean="0"/>
              <a:pPr/>
              <a:t>84</a:t>
            </a:fld>
            <a:endParaRPr lang="en-US"/>
          </a:p>
        </p:txBody>
      </p:sp>
      <p:sp>
        <p:nvSpPr>
          <p:cNvPr id="7" name="TextBox 6"/>
          <p:cNvSpPr txBox="1"/>
          <p:nvPr/>
        </p:nvSpPr>
        <p:spPr>
          <a:xfrm>
            <a:off x="4657725" y="3609398"/>
            <a:ext cx="4349750" cy="2479675"/>
          </a:xfrm>
          <a:prstGeom prst="rect">
            <a:avLst/>
          </a:prstGeom>
          <a:solidFill>
            <a:schemeClr val="accent6">
              <a:lumMod val="40000"/>
              <a:lumOff val="60000"/>
            </a:schemeClr>
          </a:solidFill>
          <a:ln w="9525">
            <a:solidFill>
              <a:srgbClr val="0000FF"/>
            </a:solidFill>
            <a:miter lim="800000"/>
            <a:headEnd/>
            <a:tailEnd/>
          </a:ln>
          <a:effectLst>
            <a:outerShdw blurRad="50800" dist="38100" dir="2700000" algn="tl" rotWithShape="0">
              <a:prstClr val="black">
                <a:alpha val="40000"/>
              </a:prstClr>
            </a:outerShdw>
          </a:effectLst>
        </p:spPr>
        <p:txBody>
          <a:bodyPr lIns="91400" tIns="45702" rIns="91400" bIns="45702"/>
          <a:lstStyle/>
          <a:p>
            <a:pPr algn="l"/>
            <a:r>
              <a:rPr lang="en-US" altLang="zh-CN" sz="1600" dirty="0">
                <a:latin typeface="Courier New" pitchFamily="49" charset="0"/>
                <a:ea typeface="宋体" charset="-122"/>
                <a:cs typeface="Courier New" pitchFamily="49" charset="0"/>
              </a:rPr>
              <a:t>#pragma </a:t>
            </a:r>
            <a:r>
              <a:rPr lang="en-US" altLang="zh-CN" sz="1600" dirty="0" err="1">
                <a:latin typeface="Courier New" pitchFamily="49" charset="0"/>
                <a:ea typeface="宋体" charset="-122"/>
                <a:cs typeface="Courier New" pitchFamily="49" charset="0"/>
              </a:rPr>
              <a:t>simd</a:t>
            </a:r>
            <a:endParaRPr lang="en-US" altLang="zh-CN" sz="1600" dirty="0">
              <a:latin typeface="Courier New" pitchFamily="49" charset="0"/>
              <a:ea typeface="宋体" charset="-122"/>
              <a:cs typeface="Courier New" pitchFamily="49" charset="0"/>
            </a:endParaRPr>
          </a:p>
          <a:p>
            <a:pPr algn="l"/>
            <a:r>
              <a:rPr lang="en-US" altLang="zh-CN" sz="1600" dirty="0" smtClean="0">
                <a:latin typeface="Courier New" pitchFamily="49" charset="0"/>
                <a:ea typeface="宋体" charset="-122"/>
                <a:cs typeface="Courier New" pitchFamily="49" charset="0"/>
              </a:rPr>
              <a:t>for(i = 0; i &lt; n; i++) {</a:t>
            </a:r>
            <a:endParaRPr lang="en-US" altLang="zh-CN" sz="1600" dirty="0">
              <a:latin typeface="Courier New" pitchFamily="49" charset="0"/>
              <a:ea typeface="宋体" charset="-122"/>
              <a:cs typeface="Courier New" pitchFamily="49" charset="0"/>
            </a:endParaRPr>
          </a:p>
          <a:p>
            <a:pPr algn="l"/>
            <a:r>
              <a:rPr lang="en-US" altLang="zh-CN" sz="1600" dirty="0">
                <a:latin typeface="Courier New" pitchFamily="49" charset="0"/>
                <a:ea typeface="宋体" charset="-122"/>
                <a:cs typeface="Courier New" pitchFamily="49" charset="0"/>
              </a:rPr>
              <a:t>  A[i] = foo(i);</a:t>
            </a:r>
          </a:p>
          <a:p>
            <a:pPr algn="l"/>
            <a:r>
              <a:rPr lang="en-US" altLang="zh-CN" sz="1600" dirty="0">
                <a:latin typeface="Courier New" pitchFamily="49" charset="0"/>
                <a:ea typeface="宋体" charset="-122"/>
                <a:cs typeface="Courier New" pitchFamily="49" charset="0"/>
              </a:rPr>
              <a:t>}</a:t>
            </a:r>
          </a:p>
          <a:p>
            <a:pPr algn="l"/>
            <a:r>
              <a:rPr lang="en-US" altLang="zh-CN" sz="1600" dirty="0">
                <a:latin typeface="Courier New" pitchFamily="49" charset="0"/>
                <a:ea typeface="宋体" charset="-122"/>
                <a:cs typeface="Courier New" pitchFamily="49" charset="0"/>
              </a:rPr>
              <a:t>__</a:t>
            </a:r>
            <a:r>
              <a:rPr lang="en-US" altLang="zh-CN" sz="1600" dirty="0" err="1" smtClean="0">
                <a:latin typeface="Courier New" pitchFamily="49" charset="0"/>
                <a:ea typeface="宋体" charset="-122"/>
                <a:cs typeface="Courier New" pitchFamily="49" charset="0"/>
              </a:rPr>
              <a:t>declspec</a:t>
            </a:r>
            <a:r>
              <a:rPr lang="en-US" altLang="zh-CN" sz="1600" dirty="0" smtClean="0">
                <a:latin typeface="Courier New" pitchFamily="49" charset="0"/>
                <a:ea typeface="宋体" charset="-122"/>
                <a:cs typeface="Courier New" pitchFamily="49" charset="0"/>
              </a:rPr>
              <a:t>(vector) float </a:t>
            </a:r>
            <a:r>
              <a:rPr lang="en-US" altLang="zh-CN" sz="1600" dirty="0">
                <a:latin typeface="Courier New" pitchFamily="49" charset="0"/>
                <a:ea typeface="宋体" charset="-122"/>
                <a:cs typeface="Courier New" pitchFamily="49" charset="0"/>
              </a:rPr>
              <a:t>foo(</a:t>
            </a:r>
            <a:r>
              <a:rPr lang="en-US" altLang="zh-CN" sz="1600" dirty="0" err="1">
                <a:latin typeface="Courier New" pitchFamily="49" charset="0"/>
                <a:ea typeface="宋体" charset="-122"/>
                <a:cs typeface="Courier New" pitchFamily="49" charset="0"/>
              </a:rPr>
              <a:t>int</a:t>
            </a:r>
            <a:r>
              <a:rPr lang="en-US" altLang="zh-CN" sz="1600" dirty="0">
                <a:latin typeface="Courier New" pitchFamily="49" charset="0"/>
                <a:ea typeface="宋体" charset="-122"/>
                <a:cs typeface="Courier New" pitchFamily="49" charset="0"/>
              </a:rPr>
              <a:t> n) {</a:t>
            </a:r>
          </a:p>
          <a:p>
            <a:pPr algn="l"/>
            <a:r>
              <a:rPr lang="en-US" altLang="zh-CN" sz="1600" dirty="0" smtClean="0">
                <a:latin typeface="Courier New" pitchFamily="49" charset="0"/>
                <a:ea typeface="宋体" charset="-122"/>
                <a:cs typeface="Courier New" pitchFamily="49" charset="0"/>
              </a:rPr>
              <a:t>  for(</a:t>
            </a:r>
            <a:r>
              <a:rPr lang="en-US" altLang="zh-CN" sz="1600" dirty="0" err="1" smtClean="0">
                <a:latin typeface="Courier New" pitchFamily="49" charset="0"/>
                <a:ea typeface="宋体" charset="-122"/>
                <a:cs typeface="Courier New" pitchFamily="49" charset="0"/>
              </a:rPr>
              <a:t>int</a:t>
            </a:r>
            <a:r>
              <a:rPr lang="en-US" altLang="zh-CN" sz="1600" dirty="0" smtClean="0">
                <a:latin typeface="Courier New" pitchFamily="49" charset="0"/>
                <a:ea typeface="宋体" charset="-122"/>
                <a:cs typeface="Courier New" pitchFamily="49" charset="0"/>
              </a:rPr>
              <a:t> i = 0; i &lt; n; i++) {</a:t>
            </a:r>
          </a:p>
          <a:p>
            <a:pPr algn="l"/>
            <a:r>
              <a:rPr lang="en-US" altLang="zh-CN" sz="1600" dirty="0">
                <a:latin typeface="Courier New" pitchFamily="49" charset="0"/>
                <a:ea typeface="宋体" charset="-122"/>
                <a:cs typeface="Courier New" pitchFamily="49" charset="0"/>
              </a:rPr>
              <a:t> </a:t>
            </a:r>
            <a:r>
              <a:rPr lang="en-US" altLang="zh-CN" sz="1600" dirty="0" smtClean="0">
                <a:latin typeface="Courier New" pitchFamily="49" charset="0"/>
                <a:ea typeface="宋体" charset="-122"/>
                <a:cs typeface="Courier New" pitchFamily="49" charset="0"/>
              </a:rPr>
              <a:t> …</a:t>
            </a:r>
          </a:p>
          <a:p>
            <a:pPr algn="l"/>
            <a:r>
              <a:rPr lang="en-US" altLang="zh-CN" sz="1600" dirty="0">
                <a:latin typeface="Courier New" pitchFamily="49" charset="0"/>
                <a:ea typeface="宋体" charset="-122"/>
                <a:cs typeface="Courier New" pitchFamily="49" charset="0"/>
              </a:rPr>
              <a:t> </a:t>
            </a:r>
            <a:r>
              <a:rPr lang="en-US" altLang="zh-CN" sz="1600" dirty="0" smtClean="0">
                <a:latin typeface="Courier New" pitchFamily="49" charset="0"/>
                <a:ea typeface="宋体" charset="-122"/>
                <a:cs typeface="Courier New" pitchFamily="49" charset="0"/>
              </a:rPr>
              <a:t> }</a:t>
            </a:r>
            <a:endParaRPr lang="en-US" altLang="zh-CN" sz="1600" dirty="0">
              <a:latin typeface="Courier New" pitchFamily="49" charset="0"/>
              <a:ea typeface="宋体" charset="-122"/>
              <a:cs typeface="Courier New" pitchFamily="49" charset="0"/>
            </a:endParaRPr>
          </a:p>
          <a:p>
            <a:pPr algn="l"/>
            <a:r>
              <a:rPr lang="en-US" altLang="zh-CN" sz="1600" dirty="0" smtClean="0">
                <a:latin typeface="Courier New" pitchFamily="49" charset="0"/>
                <a:ea typeface="宋体" charset="-122"/>
                <a:cs typeface="Courier New" pitchFamily="49" charset="0"/>
              </a:rPr>
              <a:t>}</a:t>
            </a:r>
            <a:endParaRPr lang="en-US" altLang="zh-CN" sz="1600" dirty="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1685558766"/>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solidFill>
                  <a:schemeClr val="bg2"/>
                </a:solidFill>
                <a:ea typeface="宋体" pitchFamily="2" charset="-122"/>
              </a:rPr>
              <a:t>Reasons that Vectorization Fails I</a:t>
            </a:r>
          </a:p>
        </p:txBody>
      </p:sp>
      <p:sp>
        <p:nvSpPr>
          <p:cNvPr id="61443"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pPr>
            <a:r>
              <a:rPr lang="en-US" sz="1800" b="1">
                <a:ea typeface="MS PGothic" pitchFamily="34" charset="-128"/>
              </a:rPr>
              <a:t>Most frequent reasons:</a:t>
            </a:r>
          </a:p>
          <a:p>
            <a:pPr algn="l" eaLnBrk="1" hangingPunct="1">
              <a:lnSpc>
                <a:spcPct val="120000"/>
              </a:lnSpc>
              <a:spcBef>
                <a:spcPct val="20000"/>
              </a:spcBef>
              <a:buFont typeface="Verdana" pitchFamily="34" charset="0"/>
              <a:buChar char="●"/>
            </a:pPr>
            <a:r>
              <a:rPr lang="en-US" sz="1800">
                <a:ea typeface="MS PGothic" pitchFamily="34" charset="-128"/>
              </a:rPr>
              <a:t>Data dependence</a:t>
            </a:r>
          </a:p>
          <a:p>
            <a:pPr algn="l" eaLnBrk="1" hangingPunct="1">
              <a:lnSpc>
                <a:spcPct val="120000"/>
              </a:lnSpc>
              <a:spcBef>
                <a:spcPct val="20000"/>
              </a:spcBef>
              <a:buFont typeface="Verdana" pitchFamily="34" charset="0"/>
              <a:buChar char="●"/>
            </a:pPr>
            <a:r>
              <a:rPr lang="en-US" sz="1800">
                <a:ea typeface="MS PGothic" pitchFamily="34" charset="-128"/>
              </a:rPr>
              <a:t>Alignment</a:t>
            </a:r>
          </a:p>
          <a:p>
            <a:pPr algn="l" eaLnBrk="1" hangingPunct="1">
              <a:lnSpc>
                <a:spcPct val="120000"/>
              </a:lnSpc>
              <a:spcBef>
                <a:spcPct val="20000"/>
              </a:spcBef>
              <a:buFont typeface="Verdana" pitchFamily="34" charset="0"/>
              <a:buChar char="●"/>
            </a:pPr>
            <a:r>
              <a:rPr lang="en-US" sz="1800">
                <a:ea typeface="MS PGothic" pitchFamily="34" charset="-128"/>
              </a:rPr>
              <a:t>Unsupported loop structure</a:t>
            </a:r>
          </a:p>
          <a:p>
            <a:pPr algn="l" eaLnBrk="1" hangingPunct="1">
              <a:lnSpc>
                <a:spcPct val="120000"/>
              </a:lnSpc>
              <a:spcBef>
                <a:spcPct val="20000"/>
              </a:spcBef>
              <a:buFont typeface="Verdana" pitchFamily="34" charset="0"/>
              <a:buChar char="●"/>
            </a:pPr>
            <a:r>
              <a:rPr lang="en-US" sz="1800">
                <a:ea typeface="MS PGothic" pitchFamily="34" charset="-128"/>
              </a:rPr>
              <a:t>Non-unit stride access</a:t>
            </a:r>
          </a:p>
          <a:p>
            <a:pPr algn="l" eaLnBrk="1" hangingPunct="1">
              <a:lnSpc>
                <a:spcPct val="120000"/>
              </a:lnSpc>
              <a:spcBef>
                <a:spcPct val="20000"/>
              </a:spcBef>
              <a:buFont typeface="Verdana" pitchFamily="34" charset="0"/>
              <a:buChar char="●"/>
            </a:pPr>
            <a:r>
              <a:rPr lang="en-US" sz="1800">
                <a:ea typeface="MS PGothic" pitchFamily="34" charset="-128"/>
              </a:rPr>
              <a:t>Function calls/in-lining</a:t>
            </a:r>
          </a:p>
          <a:p>
            <a:pPr algn="l" eaLnBrk="1" hangingPunct="1">
              <a:lnSpc>
                <a:spcPct val="120000"/>
              </a:lnSpc>
              <a:spcBef>
                <a:spcPct val="20000"/>
              </a:spcBef>
              <a:buFont typeface="Verdana" pitchFamily="34" charset="0"/>
              <a:buChar char="●"/>
            </a:pPr>
            <a:r>
              <a:rPr lang="en-US" sz="1800">
                <a:ea typeface="MS PGothic" pitchFamily="34" charset="-128"/>
              </a:rPr>
              <a:t>Non-vectorizable Mathematical functions</a:t>
            </a:r>
          </a:p>
          <a:p>
            <a:pPr algn="l" eaLnBrk="1" hangingPunct="1">
              <a:lnSpc>
                <a:spcPct val="120000"/>
              </a:lnSpc>
              <a:spcBef>
                <a:spcPct val="20000"/>
              </a:spcBef>
              <a:buFont typeface="Verdana" pitchFamily="34" charset="0"/>
              <a:buChar char="●"/>
            </a:pPr>
            <a:r>
              <a:rPr lang="en-US" sz="1800">
                <a:ea typeface="MS PGothic" pitchFamily="34" charset="-128"/>
              </a:rPr>
              <a:t>Data types</a:t>
            </a:r>
          </a:p>
          <a:p>
            <a:pPr algn="l" eaLnBrk="1" hangingPunct="1">
              <a:lnSpc>
                <a:spcPct val="120000"/>
              </a:lnSpc>
              <a:spcBef>
                <a:spcPct val="20000"/>
              </a:spcBef>
              <a:buFont typeface="Verdana" pitchFamily="34" charset="0"/>
              <a:buChar char="●"/>
            </a:pPr>
            <a:r>
              <a:rPr lang="en-US" sz="1800">
                <a:ea typeface="MS PGothic" pitchFamily="34" charset="-128"/>
              </a:rPr>
              <a:t>Control depencence</a:t>
            </a:r>
          </a:p>
          <a:p>
            <a:pPr algn="l" eaLnBrk="1" hangingPunct="1">
              <a:lnSpc>
                <a:spcPct val="120000"/>
              </a:lnSpc>
              <a:spcBef>
                <a:spcPct val="20000"/>
              </a:spcBef>
              <a:buFont typeface="Verdana" pitchFamily="34" charset="0"/>
              <a:buChar char="●"/>
            </a:pPr>
            <a:r>
              <a:rPr lang="en-US" sz="1800">
                <a:ea typeface="MS PGothic" pitchFamily="34" charset="-128"/>
              </a:rPr>
              <a:t>Bit masking</a:t>
            </a:r>
          </a:p>
          <a:p>
            <a:pPr algn="l" eaLnBrk="1" hangingPunct="1">
              <a:lnSpc>
                <a:spcPct val="120000"/>
              </a:lnSpc>
              <a:spcBef>
                <a:spcPct val="20000"/>
              </a:spcBef>
              <a:buFont typeface="Verdana" pitchFamily="34" charset="0"/>
              <a:buChar char="●"/>
            </a:pPr>
            <a:endParaRPr lang="en-US" sz="1800">
              <a:ea typeface="MS PGothic" pitchFamily="34" charset="-128"/>
            </a:endParaRPr>
          </a:p>
          <a:p>
            <a:pPr algn="l" eaLnBrk="1" hangingPunct="1">
              <a:lnSpc>
                <a:spcPct val="120000"/>
              </a:lnSpc>
              <a:spcBef>
                <a:spcPct val="20000"/>
              </a:spcBef>
            </a:pPr>
            <a:r>
              <a:rPr lang="en-US" sz="1800">
                <a:ea typeface="MS PGothic" pitchFamily="34" charset="-128"/>
              </a:rPr>
              <a:t>All those are common and will be explained in detail next!</a:t>
            </a:r>
          </a:p>
          <a:p>
            <a:pPr algn="l" eaLnBrk="1" hangingPunct="1">
              <a:lnSpc>
                <a:spcPct val="120000"/>
              </a:lnSpc>
              <a:spcBef>
                <a:spcPct val="20000"/>
              </a:spcBef>
              <a:buFont typeface="Arial" charset="0"/>
              <a:buChar char="•"/>
            </a:pPr>
            <a:endParaRPr lang="en-US" altLang="zh-CN" sz="1800">
              <a:ea typeface="MS PGothic" pitchFamily="34" charset="-128"/>
            </a:endParaRPr>
          </a:p>
          <a:p>
            <a:pPr algn="l" eaLnBrk="1" hangingPunct="1">
              <a:lnSpc>
                <a:spcPct val="120000"/>
              </a:lnSpc>
              <a:spcBef>
                <a:spcPct val="20000"/>
              </a:spcBef>
              <a:buFont typeface="Arial" charset="0"/>
              <a:buChar char="•"/>
            </a:pPr>
            <a:endParaRPr lang="en-US" sz="1800">
              <a:ea typeface="MS PGothic" pitchFamily="34" charset="-128"/>
            </a:endParaRPr>
          </a:p>
          <a:p>
            <a:pPr algn="l" eaLnBrk="1" hangingPunct="1">
              <a:lnSpc>
                <a:spcPct val="120000"/>
              </a:lnSpc>
              <a:spcBef>
                <a:spcPct val="20000"/>
              </a:spcBef>
              <a:buFontTx/>
              <a:buChar char="•"/>
            </a:pPr>
            <a:endParaRPr lang="en-US" sz="1800">
              <a:ea typeface="MS PGothic" pitchFamily="34" charset="-128"/>
            </a:endParaRPr>
          </a:p>
        </p:txBody>
      </p:sp>
      <p:sp>
        <p:nvSpPr>
          <p:cNvPr id="6451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9678656-7E1B-4D8E-BF4D-089DB0652289}" type="datetime1">
              <a:rPr lang="en-US" altLang="zh-CN" sz="1000">
                <a:solidFill>
                  <a:schemeClr val="bg1"/>
                </a:solidFill>
              </a:rPr>
              <a:pPr eaLnBrk="1" hangingPunct="1"/>
              <a:t>9/11/2013</a:t>
            </a:fld>
            <a:endParaRPr lang="en-US" altLang="zh-CN" sz="1000">
              <a:solidFill>
                <a:schemeClr val="bg1"/>
              </a:solidFill>
            </a:endParaRPr>
          </a:p>
        </p:txBody>
      </p:sp>
      <p:sp>
        <p:nvSpPr>
          <p:cNvPr id="6451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7A08C7EB-CEE9-468A-B31B-6C1DA2D778CC}" type="slidenum">
              <a:rPr lang="en-US" altLang="zh-CN" sz="1000">
                <a:solidFill>
                  <a:schemeClr val="bg1"/>
                </a:solidFill>
              </a:rPr>
              <a:pPr eaLnBrk="1" hangingPunct="1"/>
              <a:t>85</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solidFill>
                  <a:schemeClr val="bg2"/>
                </a:solidFill>
                <a:ea typeface="宋体" pitchFamily="2" charset="-122"/>
              </a:rPr>
              <a:t>Reasons that Vectorization Fails II</a:t>
            </a:r>
          </a:p>
        </p:txBody>
      </p:sp>
      <p:sp>
        <p:nvSpPr>
          <p:cNvPr id="61443"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pPr>
            <a:endParaRPr lang="en-US" sz="1800" b="1">
              <a:ea typeface="MS PGothic" pitchFamily="34" charset="-128"/>
            </a:endParaRPr>
          </a:p>
          <a:p>
            <a:pPr algn="l" eaLnBrk="1" hangingPunct="1">
              <a:lnSpc>
                <a:spcPct val="120000"/>
              </a:lnSpc>
              <a:spcBef>
                <a:spcPct val="20000"/>
              </a:spcBef>
            </a:pPr>
            <a:r>
              <a:rPr lang="en-US" sz="1800" b="1">
                <a:ea typeface="MS PGothic" pitchFamily="34" charset="-128"/>
              </a:rPr>
              <a:t>Other reasons:</a:t>
            </a:r>
          </a:p>
          <a:p>
            <a:pPr algn="l" eaLnBrk="1" hangingPunct="1">
              <a:lnSpc>
                <a:spcPct val="120000"/>
              </a:lnSpc>
              <a:spcBef>
                <a:spcPct val="20000"/>
              </a:spcBef>
              <a:buFont typeface="Verdana" pitchFamily="34" charset="0"/>
              <a:buChar char="●"/>
            </a:pPr>
            <a:r>
              <a:rPr lang="en-US" sz="1800">
                <a:ea typeface="MS PGothic" pitchFamily="34" charset="-128"/>
              </a:rPr>
              <a:t>Outer loop of loop nesting cannot be vectorized</a:t>
            </a:r>
          </a:p>
          <a:p>
            <a:pPr algn="l" eaLnBrk="1" hangingPunct="1">
              <a:lnSpc>
                <a:spcPct val="120000"/>
              </a:lnSpc>
              <a:spcBef>
                <a:spcPct val="20000"/>
              </a:spcBef>
              <a:buFont typeface="Verdana" pitchFamily="34" charset="0"/>
              <a:buChar char="●"/>
            </a:pPr>
            <a:r>
              <a:rPr lang="en-US" sz="1800">
                <a:ea typeface="MS PGothic" pitchFamily="34" charset="-128"/>
              </a:rPr>
              <a:t>Loop body too complex (register pressure)</a:t>
            </a:r>
          </a:p>
          <a:p>
            <a:pPr algn="l" eaLnBrk="1" hangingPunct="1">
              <a:lnSpc>
                <a:spcPct val="120000"/>
              </a:lnSpc>
              <a:spcBef>
                <a:spcPct val="20000"/>
              </a:spcBef>
              <a:buFont typeface="Verdana" pitchFamily="34" charset="0"/>
              <a:buChar char="●"/>
            </a:pPr>
            <a:r>
              <a:rPr lang="en-US" sz="1800">
                <a:ea typeface="MS PGothic" pitchFamily="34" charset="-128"/>
              </a:rPr>
              <a:t>Vectorization seems inefficient (low trip count)</a:t>
            </a:r>
          </a:p>
          <a:p>
            <a:pPr algn="l" eaLnBrk="1" hangingPunct="1">
              <a:lnSpc>
                <a:spcPct val="120000"/>
              </a:lnSpc>
              <a:spcBef>
                <a:spcPct val="20000"/>
              </a:spcBef>
              <a:buFont typeface="Verdana" pitchFamily="34" charset="0"/>
              <a:buChar char="●"/>
            </a:pPr>
            <a:r>
              <a:rPr lang="en-US" sz="1800">
                <a:ea typeface="MS PGothic" pitchFamily="34" charset="-128"/>
              </a:rPr>
              <a:t>Many more</a:t>
            </a:r>
          </a:p>
          <a:p>
            <a:pPr algn="l" eaLnBrk="1" hangingPunct="1">
              <a:lnSpc>
                <a:spcPct val="120000"/>
              </a:lnSpc>
              <a:spcBef>
                <a:spcPct val="20000"/>
              </a:spcBef>
            </a:pPr>
            <a:endParaRPr lang="en-US" sz="1800">
              <a:ea typeface="MS PGothic" pitchFamily="34" charset="-128"/>
            </a:endParaRPr>
          </a:p>
          <a:p>
            <a:pPr algn="l" eaLnBrk="1" hangingPunct="1">
              <a:lnSpc>
                <a:spcPct val="120000"/>
              </a:lnSpc>
              <a:spcBef>
                <a:spcPct val="20000"/>
              </a:spcBef>
            </a:pPr>
            <a:r>
              <a:rPr lang="en-US" sz="1800">
                <a:ea typeface="MS PGothic" pitchFamily="34" charset="-128"/>
              </a:rPr>
              <a:t>Those are less likely and are not described in the following!</a:t>
            </a:r>
            <a:endParaRPr lang="en-US" altLang="zh-CN" sz="1800">
              <a:ea typeface="MS PGothic" pitchFamily="34" charset="-128"/>
            </a:endParaRPr>
          </a:p>
          <a:p>
            <a:pPr algn="l" eaLnBrk="1" hangingPunct="1">
              <a:lnSpc>
                <a:spcPct val="120000"/>
              </a:lnSpc>
              <a:spcBef>
                <a:spcPct val="20000"/>
              </a:spcBef>
              <a:buFont typeface="Arial" charset="0"/>
              <a:buChar char="•"/>
            </a:pPr>
            <a:endParaRPr lang="en-US" sz="1800">
              <a:ea typeface="MS PGothic" pitchFamily="34" charset="-128"/>
            </a:endParaRPr>
          </a:p>
          <a:p>
            <a:pPr algn="l" eaLnBrk="1" hangingPunct="1">
              <a:lnSpc>
                <a:spcPct val="120000"/>
              </a:lnSpc>
              <a:spcBef>
                <a:spcPct val="20000"/>
              </a:spcBef>
              <a:buFontTx/>
              <a:buChar char="•"/>
            </a:pPr>
            <a:endParaRPr lang="en-US" sz="1800">
              <a:ea typeface="MS PGothic" pitchFamily="34" charset="-128"/>
            </a:endParaRPr>
          </a:p>
        </p:txBody>
      </p:sp>
      <p:sp>
        <p:nvSpPr>
          <p:cNvPr id="6554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9EDF2B6-FEDF-4E87-93D4-5A6027FC15DB}" type="datetime1">
              <a:rPr lang="en-US" altLang="zh-CN" sz="1000">
                <a:solidFill>
                  <a:schemeClr val="bg1"/>
                </a:solidFill>
              </a:rPr>
              <a:pPr eaLnBrk="1" hangingPunct="1"/>
              <a:t>9/11/2013</a:t>
            </a:fld>
            <a:endParaRPr lang="en-US" altLang="zh-CN" sz="1000">
              <a:solidFill>
                <a:schemeClr val="bg1"/>
              </a:solidFill>
            </a:endParaRPr>
          </a:p>
        </p:txBody>
      </p:sp>
      <p:sp>
        <p:nvSpPr>
          <p:cNvPr id="6554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9649E6E3-1E30-44A7-B02D-CF691EC5E949}" type="slidenum">
              <a:rPr lang="en-US" altLang="zh-CN" sz="1000">
                <a:solidFill>
                  <a:schemeClr val="bg1"/>
                </a:solidFill>
              </a:rPr>
              <a:pPr eaLnBrk="1" hangingPunct="1"/>
              <a:t>86</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Data/Control Dependence</a:t>
            </a:r>
          </a:p>
        </p:txBody>
      </p:sp>
      <p:sp>
        <p:nvSpPr>
          <p:cNvPr id="67587"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pPr>
            <a:r>
              <a:rPr lang="en-US" sz="1800" b="1">
                <a:ea typeface="MS PGothic" pitchFamily="34" charset="-128"/>
              </a:rPr>
              <a:t>Dependence is a key term for vectorization:</a:t>
            </a:r>
          </a:p>
          <a:p>
            <a:pPr algn="l" eaLnBrk="1" hangingPunct="1">
              <a:lnSpc>
                <a:spcPct val="120000"/>
              </a:lnSpc>
              <a:spcBef>
                <a:spcPct val="20000"/>
              </a:spcBef>
              <a:buFont typeface="Verdana" pitchFamily="34" charset="0"/>
              <a:buChar char="•"/>
            </a:pPr>
            <a:r>
              <a:rPr lang="en-US" sz="1800">
                <a:ea typeface="MS PGothic" pitchFamily="34" charset="-128"/>
              </a:rPr>
              <a:t>Vectorization is a transformation changing the execution order of statements</a:t>
            </a:r>
          </a:p>
          <a:p>
            <a:pPr algn="l" eaLnBrk="1" hangingPunct="1">
              <a:lnSpc>
                <a:spcPct val="120000"/>
              </a:lnSpc>
              <a:spcBef>
                <a:spcPct val="20000"/>
              </a:spcBef>
              <a:buFont typeface="Verdana" pitchFamily="34" charset="0"/>
              <a:buChar char="•"/>
            </a:pPr>
            <a:r>
              <a:rPr lang="en-US" sz="1800">
                <a:ea typeface="MS PGothic" pitchFamily="34" charset="-128"/>
              </a:rPr>
              <a:t>The execution order of statements as defined by the program source code can be changed as long as the dependencies between all statements are preserved</a:t>
            </a:r>
          </a:p>
          <a:p>
            <a:pPr algn="l" eaLnBrk="1" hangingPunct="1">
              <a:lnSpc>
                <a:spcPct val="120000"/>
              </a:lnSpc>
              <a:spcBef>
                <a:spcPct val="20000"/>
              </a:spcBef>
              <a:buFont typeface="Arial" charset="0"/>
              <a:buChar char="•"/>
            </a:pPr>
            <a:endParaRPr lang="en-US" sz="1800">
              <a:ea typeface="MS PGothic" pitchFamily="34" charset="-128"/>
            </a:endParaRPr>
          </a:p>
          <a:p>
            <a:pPr algn="l" eaLnBrk="1" hangingPunct="1">
              <a:lnSpc>
                <a:spcPct val="120000"/>
              </a:lnSpc>
              <a:spcBef>
                <a:spcPct val="20000"/>
              </a:spcBef>
            </a:pPr>
            <a:r>
              <a:rPr lang="en-US" sz="1800" b="1">
                <a:ea typeface="MS PGothic" pitchFamily="34" charset="-128"/>
              </a:rPr>
              <a:t>A dependence either is a data or control dependence </a:t>
            </a:r>
          </a:p>
          <a:p>
            <a:pPr algn="l" eaLnBrk="1" hangingPunct="1">
              <a:lnSpc>
                <a:spcPct val="120000"/>
              </a:lnSpc>
              <a:spcBef>
                <a:spcPct val="20000"/>
              </a:spcBef>
            </a:pPr>
            <a:endParaRPr lang="en-US" sz="1800" b="1">
              <a:ea typeface="MS PGothic" pitchFamily="34" charset="-128"/>
            </a:endParaRPr>
          </a:p>
          <a:p>
            <a:pPr algn="l" eaLnBrk="1" hangingPunct="1">
              <a:lnSpc>
                <a:spcPct val="120000"/>
              </a:lnSpc>
              <a:spcBef>
                <a:spcPct val="20000"/>
              </a:spcBef>
            </a:pPr>
            <a:r>
              <a:rPr lang="en-US" sz="1800">
                <a:ea typeface="MS PGothic" pitchFamily="34" charset="-128"/>
              </a:rPr>
              <a:t>					</a:t>
            </a:r>
            <a:r>
              <a:rPr lang="en-US" sz="1800" b="1">
                <a:ea typeface="MS PGothic" pitchFamily="34" charset="-128"/>
              </a:rPr>
              <a:t>Data</a:t>
            </a:r>
            <a:r>
              <a:rPr lang="en-US" sz="1800">
                <a:ea typeface="MS PGothic" pitchFamily="34" charset="-128"/>
              </a:rPr>
              <a:t> </a:t>
            </a:r>
            <a:r>
              <a:rPr lang="en-US" sz="1800" b="1">
                <a:ea typeface="MS PGothic" pitchFamily="34" charset="-128"/>
              </a:rPr>
              <a:t>dependence</a:t>
            </a:r>
            <a:r>
              <a:rPr lang="en-US" sz="1800">
                <a:ea typeface="MS PGothic" pitchFamily="34" charset="-128"/>
              </a:rPr>
              <a:t> from</a:t>
            </a:r>
            <a:br>
              <a:rPr lang="en-US" sz="1800">
                <a:ea typeface="MS PGothic" pitchFamily="34" charset="-128"/>
              </a:rPr>
            </a:br>
            <a:r>
              <a:rPr lang="en-US" sz="1800">
                <a:ea typeface="MS PGothic" pitchFamily="34" charset="-128"/>
              </a:rPr>
              <a:t>					S</a:t>
            </a:r>
            <a:r>
              <a:rPr lang="en-US" sz="1800" baseline="-25000">
                <a:ea typeface="MS PGothic" pitchFamily="34" charset="-128"/>
              </a:rPr>
              <a:t>1</a:t>
            </a:r>
            <a:r>
              <a:rPr lang="en-US" sz="1800">
                <a:ea typeface="MS PGothic" pitchFamily="34" charset="-128"/>
              </a:rPr>
              <a:t> to S</a:t>
            </a:r>
            <a:r>
              <a:rPr lang="en-US" sz="1800" baseline="-25000">
                <a:ea typeface="MS PGothic" pitchFamily="34" charset="-128"/>
              </a:rPr>
              <a:t>3</a:t>
            </a:r>
            <a:r>
              <a:rPr lang="en-US" sz="1800">
                <a:ea typeface="MS PGothic" pitchFamily="34" charset="-128"/>
              </a:rPr>
              <a:t> and from S</a:t>
            </a:r>
            <a:r>
              <a:rPr lang="en-US" sz="1800" baseline="-25000">
                <a:ea typeface="MS PGothic" pitchFamily="34" charset="-128"/>
              </a:rPr>
              <a:t>2</a:t>
            </a:r>
            <a:r>
              <a:rPr lang="en-US" sz="1800">
                <a:ea typeface="MS PGothic" pitchFamily="34" charset="-128"/>
              </a:rPr>
              <a:t> to S</a:t>
            </a:r>
            <a:r>
              <a:rPr lang="en-US" sz="1800" baseline="-25000">
                <a:ea typeface="MS PGothic" pitchFamily="34" charset="-128"/>
              </a:rPr>
              <a:t>3</a:t>
            </a:r>
            <a:r>
              <a:rPr lang="en-US" sz="1800">
                <a:ea typeface="MS PGothic" pitchFamily="34" charset="-128"/>
              </a:rPr>
              <a:t> </a:t>
            </a:r>
          </a:p>
          <a:p>
            <a:pPr algn="l" eaLnBrk="1" hangingPunct="1">
              <a:lnSpc>
                <a:spcPct val="120000"/>
              </a:lnSpc>
              <a:spcBef>
                <a:spcPct val="20000"/>
              </a:spcBef>
            </a:pPr>
            <a:endParaRPr lang="en-US" sz="1800">
              <a:ea typeface="MS PGothic" pitchFamily="34" charset="-128"/>
            </a:endParaRPr>
          </a:p>
          <a:p>
            <a:pPr algn="l" eaLnBrk="1" hangingPunct="1">
              <a:lnSpc>
                <a:spcPct val="120000"/>
              </a:lnSpc>
              <a:spcBef>
                <a:spcPct val="20000"/>
              </a:spcBef>
            </a:pPr>
            <a:r>
              <a:rPr lang="en-US" sz="1800">
                <a:ea typeface="MS PGothic" pitchFamily="34" charset="-128"/>
              </a:rPr>
              <a:t>					</a:t>
            </a:r>
            <a:r>
              <a:rPr lang="en-US" sz="1800" b="1">
                <a:ea typeface="MS PGothic" pitchFamily="34" charset="-128"/>
              </a:rPr>
              <a:t>Control</a:t>
            </a:r>
            <a:r>
              <a:rPr lang="en-US" sz="1800">
                <a:ea typeface="MS PGothic" pitchFamily="34" charset="-128"/>
              </a:rPr>
              <a:t> </a:t>
            </a:r>
            <a:r>
              <a:rPr lang="en-US" sz="1800" b="1">
                <a:ea typeface="MS PGothic" pitchFamily="34" charset="-128"/>
              </a:rPr>
              <a:t>dependence</a:t>
            </a:r>
            <a:r>
              <a:rPr lang="en-US" sz="1800">
                <a:ea typeface="MS PGothic" pitchFamily="34" charset="-128"/>
              </a:rPr>
              <a:t> from</a:t>
            </a:r>
            <a:br>
              <a:rPr lang="en-US" sz="1800">
                <a:ea typeface="MS PGothic" pitchFamily="34" charset="-128"/>
              </a:rPr>
            </a:br>
            <a:r>
              <a:rPr lang="en-US" sz="1800">
                <a:ea typeface="MS PGothic" pitchFamily="34" charset="-128"/>
              </a:rPr>
              <a:t>					S</a:t>
            </a:r>
            <a:r>
              <a:rPr lang="en-US" sz="1800" baseline="-25000">
                <a:ea typeface="MS PGothic" pitchFamily="34" charset="-128"/>
              </a:rPr>
              <a:t>1</a:t>
            </a:r>
            <a:r>
              <a:rPr lang="en-US" sz="1800">
                <a:ea typeface="MS PGothic" pitchFamily="34" charset="-128"/>
              </a:rPr>
              <a:t> to S</a:t>
            </a:r>
            <a:r>
              <a:rPr lang="en-US" sz="1800" baseline="-25000">
                <a:ea typeface="MS PGothic" pitchFamily="34" charset="-128"/>
              </a:rPr>
              <a:t>2</a:t>
            </a:r>
          </a:p>
        </p:txBody>
      </p:sp>
      <p:grpSp>
        <p:nvGrpSpPr>
          <p:cNvPr id="2" name="Group 15"/>
          <p:cNvGrpSpPr>
            <a:grpSpLocks/>
          </p:cNvGrpSpPr>
          <p:nvPr/>
        </p:nvGrpSpPr>
        <p:grpSpPr bwMode="auto">
          <a:xfrm>
            <a:off x="742950" y="5322888"/>
            <a:ext cx="4008438" cy="522287"/>
            <a:chOff x="524907" y="5305566"/>
            <a:chExt cx="4008199" cy="523220"/>
          </a:xfrm>
        </p:grpSpPr>
        <p:sp>
          <p:nvSpPr>
            <p:cNvPr id="5" name="Text Box 73"/>
            <p:cNvSpPr txBox="1">
              <a:spLocks noChangeArrowheads="1"/>
            </p:cNvSpPr>
            <p:nvPr/>
          </p:nvSpPr>
          <p:spPr bwMode="auto">
            <a:xfrm>
              <a:off x="1101136" y="5305566"/>
              <a:ext cx="3431970" cy="523220"/>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a:latin typeface="Courier New" pitchFamily="49" charset="0"/>
                  <a:cs typeface="Courier New" pitchFamily="49" charset="0"/>
                </a:rPr>
                <a:t>S</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  if </a:t>
              </a:r>
              <a:r>
                <a:rPr lang="en-US" sz="1400" b="1" dirty="0" smtClean="0">
                  <a:latin typeface="Courier New" pitchFamily="49" charset="0"/>
                  <a:cs typeface="Courier New" pitchFamily="49" charset="0"/>
                </a:rPr>
                <a:t>(T </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0) </a:t>
              </a:r>
              <a:r>
                <a:rPr lang="en-US" sz="1400" b="1" dirty="0">
                  <a:latin typeface="Courier New" pitchFamily="49" charset="0"/>
                  <a:cs typeface="Courier New" pitchFamily="49" charset="0"/>
                </a:rPr>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S</a:t>
              </a:r>
              <a:r>
                <a:rPr lang="en-US" sz="1400" b="1" baseline="-25000" dirty="0">
                  <a:latin typeface="Courier New" pitchFamily="49" charset="0"/>
                  <a:cs typeface="Courier New" pitchFamily="49" charset="0"/>
                </a:rPr>
                <a:t>2</a:t>
              </a:r>
              <a:r>
                <a:rPr lang="en-US" sz="1400" b="1" dirty="0">
                  <a:latin typeface="Courier New" pitchFamily="49" charset="0"/>
                  <a:cs typeface="Courier New" pitchFamily="49" charset="0"/>
                </a:rPr>
                <a:t>    A = A / T</a:t>
              </a:r>
            </a:p>
          </p:txBody>
        </p:sp>
        <p:sp>
          <p:nvSpPr>
            <p:cNvPr id="18" name="Freeform 39"/>
            <p:cNvSpPr>
              <a:spLocks/>
            </p:cNvSpPr>
            <p:nvPr/>
          </p:nvSpPr>
          <p:spPr bwMode="auto">
            <a:xfrm>
              <a:off x="524907" y="5469370"/>
              <a:ext cx="576229" cy="213105"/>
            </a:xfrm>
            <a:custGeom>
              <a:avLst/>
              <a:gdLst>
                <a:gd name="T0" fmla="*/ 2147483647 w 335"/>
                <a:gd name="T1" fmla="*/ 0 h 362"/>
                <a:gd name="T2" fmla="*/ 2147483647 w 335"/>
                <a:gd name="T3" fmla="*/ 2147483647 h 362"/>
                <a:gd name="T4" fmla="*/ 2147483647 w 335"/>
                <a:gd name="T5" fmla="*/ 2147483647 h 362"/>
                <a:gd name="T6" fmla="*/ 2147483647 w 335"/>
                <a:gd name="T7" fmla="*/ 2147483647 h 362"/>
                <a:gd name="T8" fmla="*/ 0 60000 65536"/>
                <a:gd name="T9" fmla="*/ 0 60000 65536"/>
                <a:gd name="T10" fmla="*/ 0 60000 65536"/>
                <a:gd name="T11" fmla="*/ 0 60000 65536"/>
                <a:gd name="T12" fmla="*/ 0 w 335"/>
                <a:gd name="T13" fmla="*/ 0 h 362"/>
                <a:gd name="T14" fmla="*/ 335 w 335"/>
                <a:gd name="T15" fmla="*/ 362 h 362"/>
              </a:gdLst>
              <a:ahLst/>
              <a:cxnLst>
                <a:cxn ang="T8">
                  <a:pos x="T0" y="T1"/>
                </a:cxn>
                <a:cxn ang="T9">
                  <a:pos x="T2" y="T3"/>
                </a:cxn>
                <a:cxn ang="T10">
                  <a:pos x="T4" y="T5"/>
                </a:cxn>
                <a:cxn ang="T11">
                  <a:pos x="T6" y="T7"/>
                </a:cxn>
              </a:cxnLst>
              <a:rect l="T12" t="T13" r="T14" b="T15"/>
              <a:pathLst>
                <a:path w="335" h="362">
                  <a:moveTo>
                    <a:pt x="335" y="0"/>
                  </a:moveTo>
                  <a:cubicBezTo>
                    <a:pt x="214" y="41"/>
                    <a:pt x="94" y="83"/>
                    <a:pt x="47" y="126"/>
                  </a:cubicBezTo>
                  <a:cubicBezTo>
                    <a:pt x="0" y="169"/>
                    <a:pt x="8" y="219"/>
                    <a:pt x="55" y="258"/>
                  </a:cubicBezTo>
                  <a:cubicBezTo>
                    <a:pt x="102" y="297"/>
                    <a:pt x="216" y="329"/>
                    <a:pt x="331" y="362"/>
                  </a:cubicBezTo>
                </a:path>
              </a:pathLst>
            </a:cu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defRPr/>
              </a:pPr>
              <a:endParaRPr lang="en-US"/>
            </a:p>
          </p:txBody>
        </p:sp>
      </p:grpSp>
      <p:grpSp>
        <p:nvGrpSpPr>
          <p:cNvPr id="3" name="Group 14"/>
          <p:cNvGrpSpPr>
            <a:grpSpLocks/>
          </p:cNvGrpSpPr>
          <p:nvPr/>
        </p:nvGrpSpPr>
        <p:grpSpPr bwMode="auto">
          <a:xfrm>
            <a:off x="742950" y="4135438"/>
            <a:ext cx="4008438" cy="738187"/>
            <a:chOff x="524907" y="4109960"/>
            <a:chExt cx="4008199" cy="738664"/>
          </a:xfrm>
        </p:grpSpPr>
        <p:sp>
          <p:nvSpPr>
            <p:cNvPr id="4" name="Text Box 73"/>
            <p:cNvSpPr txBox="1">
              <a:spLocks noChangeArrowheads="1"/>
            </p:cNvSpPr>
            <p:nvPr/>
          </p:nvSpPr>
          <p:spPr bwMode="auto">
            <a:xfrm>
              <a:off x="1101136" y="4109960"/>
              <a:ext cx="3431970" cy="738664"/>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a:latin typeface="Courier New" pitchFamily="49" charset="0"/>
                  <a:cs typeface="Courier New" pitchFamily="49" charset="0"/>
                </a:rPr>
                <a:t>S</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  A = 3.0</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S</a:t>
              </a:r>
              <a:r>
                <a:rPr lang="en-US" sz="1400" b="1" baseline="-25000" dirty="0">
                  <a:latin typeface="Courier New" pitchFamily="49" charset="0"/>
                  <a:cs typeface="Courier New" pitchFamily="49" charset="0"/>
                </a:rPr>
                <a:t>2</a:t>
              </a:r>
              <a:r>
                <a:rPr lang="en-US" sz="1400" b="1" dirty="0">
                  <a:latin typeface="Courier New" pitchFamily="49" charset="0"/>
                  <a:cs typeface="Courier New" pitchFamily="49" charset="0"/>
                </a:rPr>
                <a:t>  B = 4.0</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S</a:t>
              </a:r>
              <a:r>
                <a:rPr lang="en-US" sz="1400" b="1" baseline="-25000" dirty="0">
                  <a:latin typeface="Courier New" pitchFamily="49" charset="0"/>
                  <a:cs typeface="Courier New" pitchFamily="49" charset="0"/>
                </a:rPr>
                <a:t>3</a:t>
              </a:r>
              <a:r>
                <a:rPr lang="en-US" sz="1400" b="1" dirty="0">
                  <a:latin typeface="Courier New" pitchFamily="49" charset="0"/>
                  <a:cs typeface="Courier New" pitchFamily="49" charset="0"/>
                </a:rPr>
                <a:t>  C = </a:t>
              </a:r>
              <a:r>
                <a:rPr lang="en-US" sz="1400" b="1" dirty="0" err="1" smtClean="0">
                  <a:latin typeface="Courier New" pitchFamily="49" charset="0"/>
                  <a:cs typeface="Courier New" pitchFamily="49" charset="0"/>
                </a:rPr>
                <a:t>sqrt</a:t>
              </a:r>
              <a:r>
                <a:rPr lang="en-US" sz="1400" b="1" dirty="0" smtClean="0">
                  <a:latin typeface="Courier New" pitchFamily="49" charset="0"/>
                  <a:cs typeface="Courier New" pitchFamily="49" charset="0"/>
                </a:rPr>
                <a:t>(A**2, B**2)</a:t>
              </a:r>
              <a:endParaRPr lang="en-US" sz="1400" b="1" dirty="0">
                <a:latin typeface="Courier New" pitchFamily="49" charset="0"/>
                <a:cs typeface="Courier New" pitchFamily="49" charset="0"/>
              </a:endParaRPr>
            </a:p>
          </p:txBody>
        </p:sp>
        <p:sp>
          <p:nvSpPr>
            <p:cNvPr id="17" name="Freeform 39"/>
            <p:cNvSpPr>
              <a:spLocks/>
            </p:cNvSpPr>
            <p:nvPr/>
          </p:nvSpPr>
          <p:spPr bwMode="auto">
            <a:xfrm>
              <a:off x="524907" y="4278344"/>
              <a:ext cx="576229" cy="427313"/>
            </a:xfrm>
            <a:custGeom>
              <a:avLst/>
              <a:gdLst>
                <a:gd name="T0" fmla="*/ 2147483647 w 335"/>
                <a:gd name="T1" fmla="*/ 0 h 362"/>
                <a:gd name="T2" fmla="*/ 2147483647 w 335"/>
                <a:gd name="T3" fmla="*/ 2147483647 h 362"/>
                <a:gd name="T4" fmla="*/ 2147483647 w 335"/>
                <a:gd name="T5" fmla="*/ 2147483647 h 362"/>
                <a:gd name="T6" fmla="*/ 2147483647 w 335"/>
                <a:gd name="T7" fmla="*/ 2147483647 h 362"/>
                <a:gd name="T8" fmla="*/ 0 60000 65536"/>
                <a:gd name="T9" fmla="*/ 0 60000 65536"/>
                <a:gd name="T10" fmla="*/ 0 60000 65536"/>
                <a:gd name="T11" fmla="*/ 0 60000 65536"/>
                <a:gd name="T12" fmla="*/ 0 w 335"/>
                <a:gd name="T13" fmla="*/ 0 h 362"/>
                <a:gd name="T14" fmla="*/ 335 w 335"/>
                <a:gd name="T15" fmla="*/ 362 h 362"/>
              </a:gdLst>
              <a:ahLst/>
              <a:cxnLst>
                <a:cxn ang="T8">
                  <a:pos x="T0" y="T1"/>
                </a:cxn>
                <a:cxn ang="T9">
                  <a:pos x="T2" y="T3"/>
                </a:cxn>
                <a:cxn ang="T10">
                  <a:pos x="T4" y="T5"/>
                </a:cxn>
                <a:cxn ang="T11">
                  <a:pos x="T6" y="T7"/>
                </a:cxn>
              </a:cxnLst>
              <a:rect l="T12" t="T13" r="T14" b="T15"/>
              <a:pathLst>
                <a:path w="335" h="362">
                  <a:moveTo>
                    <a:pt x="335" y="0"/>
                  </a:moveTo>
                  <a:cubicBezTo>
                    <a:pt x="214" y="41"/>
                    <a:pt x="94" y="83"/>
                    <a:pt x="47" y="126"/>
                  </a:cubicBezTo>
                  <a:cubicBezTo>
                    <a:pt x="0" y="169"/>
                    <a:pt x="8" y="219"/>
                    <a:pt x="55" y="258"/>
                  </a:cubicBezTo>
                  <a:cubicBezTo>
                    <a:pt x="102" y="297"/>
                    <a:pt x="216" y="329"/>
                    <a:pt x="331" y="362"/>
                  </a:cubicBezTo>
                </a:path>
              </a:pathLst>
            </a:cu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defRPr/>
              </a:pPr>
              <a:endParaRPr lang="en-US"/>
            </a:p>
          </p:txBody>
        </p:sp>
        <p:sp>
          <p:nvSpPr>
            <p:cNvPr id="19" name="Freeform 39"/>
            <p:cNvSpPr>
              <a:spLocks/>
            </p:cNvSpPr>
            <p:nvPr/>
          </p:nvSpPr>
          <p:spPr bwMode="auto">
            <a:xfrm>
              <a:off x="742382" y="4480086"/>
              <a:ext cx="358754" cy="212862"/>
            </a:xfrm>
            <a:custGeom>
              <a:avLst/>
              <a:gdLst>
                <a:gd name="T0" fmla="*/ 2147483647 w 335"/>
                <a:gd name="T1" fmla="*/ 0 h 362"/>
                <a:gd name="T2" fmla="*/ 2147483647 w 335"/>
                <a:gd name="T3" fmla="*/ 2147483647 h 362"/>
                <a:gd name="T4" fmla="*/ 2147483647 w 335"/>
                <a:gd name="T5" fmla="*/ 2147483647 h 362"/>
                <a:gd name="T6" fmla="*/ 2147483647 w 335"/>
                <a:gd name="T7" fmla="*/ 2147483647 h 362"/>
                <a:gd name="T8" fmla="*/ 0 60000 65536"/>
                <a:gd name="T9" fmla="*/ 0 60000 65536"/>
                <a:gd name="T10" fmla="*/ 0 60000 65536"/>
                <a:gd name="T11" fmla="*/ 0 60000 65536"/>
                <a:gd name="T12" fmla="*/ 0 w 335"/>
                <a:gd name="T13" fmla="*/ 0 h 362"/>
                <a:gd name="T14" fmla="*/ 335 w 335"/>
                <a:gd name="T15" fmla="*/ 362 h 362"/>
              </a:gdLst>
              <a:ahLst/>
              <a:cxnLst>
                <a:cxn ang="T8">
                  <a:pos x="T0" y="T1"/>
                </a:cxn>
                <a:cxn ang="T9">
                  <a:pos x="T2" y="T3"/>
                </a:cxn>
                <a:cxn ang="T10">
                  <a:pos x="T4" y="T5"/>
                </a:cxn>
                <a:cxn ang="T11">
                  <a:pos x="T6" y="T7"/>
                </a:cxn>
              </a:cxnLst>
              <a:rect l="T12" t="T13" r="T14" b="T15"/>
              <a:pathLst>
                <a:path w="335" h="362">
                  <a:moveTo>
                    <a:pt x="335" y="0"/>
                  </a:moveTo>
                  <a:cubicBezTo>
                    <a:pt x="214" y="41"/>
                    <a:pt x="94" y="83"/>
                    <a:pt x="47" y="126"/>
                  </a:cubicBezTo>
                  <a:cubicBezTo>
                    <a:pt x="0" y="169"/>
                    <a:pt x="8" y="219"/>
                    <a:pt x="55" y="258"/>
                  </a:cubicBezTo>
                  <a:cubicBezTo>
                    <a:pt x="102" y="297"/>
                    <a:pt x="216" y="329"/>
                    <a:pt x="331" y="362"/>
                  </a:cubicBezTo>
                </a:path>
              </a:pathLst>
            </a:cu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defRPr/>
              </a:pPr>
              <a:endParaRPr lang="en-US"/>
            </a:p>
          </p:txBody>
        </p:sp>
      </p:grpSp>
      <p:sp>
        <p:nvSpPr>
          <p:cNvPr id="6656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1B7B8567-3555-4448-82D8-0E4E8ECC2559}" type="datetime1">
              <a:rPr lang="en-US" altLang="zh-CN" sz="1000">
                <a:solidFill>
                  <a:schemeClr val="bg1"/>
                </a:solidFill>
              </a:rPr>
              <a:pPr eaLnBrk="1" hangingPunct="1"/>
              <a:t>9/11/2013</a:t>
            </a:fld>
            <a:endParaRPr lang="en-US" altLang="zh-CN" sz="1000">
              <a:solidFill>
                <a:schemeClr val="bg1"/>
              </a:solidFill>
            </a:endParaRPr>
          </a:p>
        </p:txBody>
      </p:sp>
      <p:sp>
        <p:nvSpPr>
          <p:cNvPr id="6656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81071989-BD4B-420A-8821-AB1F63D31254}" type="slidenum">
              <a:rPr lang="en-US" altLang="zh-CN" sz="1000">
                <a:solidFill>
                  <a:schemeClr val="bg1"/>
                </a:solidFill>
              </a:rPr>
              <a:pPr eaLnBrk="1" hangingPunct="1"/>
              <a:t>87</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Data Dependence</a:t>
            </a:r>
          </a:p>
        </p:txBody>
      </p:sp>
      <p:sp>
        <p:nvSpPr>
          <p:cNvPr id="68611"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pPr>
            <a:r>
              <a:rPr lang="en-US" sz="1800" b="1">
                <a:ea typeface="MS PGothic" pitchFamily="34" charset="-128"/>
              </a:rPr>
              <a:t>Definition of data dependence:</a:t>
            </a:r>
          </a:p>
          <a:p>
            <a:pPr algn="l" eaLnBrk="1" hangingPunct="1">
              <a:lnSpc>
                <a:spcPct val="120000"/>
              </a:lnSpc>
              <a:spcBef>
                <a:spcPct val="20000"/>
              </a:spcBef>
            </a:pPr>
            <a:r>
              <a:rPr lang="en-US" sz="1800">
                <a:ea typeface="MS PGothic" pitchFamily="34" charset="-128"/>
              </a:rPr>
              <a:t>There is a data dependence from statement S</a:t>
            </a:r>
            <a:r>
              <a:rPr lang="en-US" sz="1800" baseline="-25000">
                <a:ea typeface="MS PGothic" pitchFamily="34" charset="-128"/>
              </a:rPr>
              <a:t>1</a:t>
            </a:r>
            <a:r>
              <a:rPr lang="en-US" sz="1800">
                <a:ea typeface="MS PGothic" pitchFamily="34" charset="-128"/>
              </a:rPr>
              <a:t> to statement S</a:t>
            </a:r>
            <a:r>
              <a:rPr lang="en-US" sz="1800" baseline="-25000">
                <a:ea typeface="MS PGothic" pitchFamily="34" charset="-128"/>
              </a:rPr>
              <a:t>2</a:t>
            </a:r>
            <a:r>
              <a:rPr lang="en-US" sz="1800">
                <a:ea typeface="MS PGothic" pitchFamily="34" charset="-128"/>
              </a:rPr>
              <a:t> (written as S</a:t>
            </a:r>
            <a:r>
              <a:rPr lang="en-US" sz="1800" baseline="-25000">
                <a:ea typeface="MS PGothic" pitchFamily="34" charset="-128"/>
              </a:rPr>
              <a:t>1</a:t>
            </a:r>
            <a:r>
              <a:rPr lang="en-US" sz="1800">
                <a:ea typeface="MS PGothic" pitchFamily="34" charset="-128"/>
              </a:rPr>
              <a:t> </a:t>
            </a:r>
            <a:r>
              <a:rPr lang="en-US" altLang="zh-CN" sz="1800">
                <a:ea typeface="宋体" pitchFamily="2" charset="-122"/>
                <a:sym typeface="Symbol" pitchFamily="18" charset="2"/>
              </a:rPr>
              <a:t></a:t>
            </a:r>
            <a:r>
              <a:rPr lang="en-US" sz="1800">
                <a:ea typeface="MS PGothic" pitchFamily="34" charset="-128"/>
              </a:rPr>
              <a:t> S</a:t>
            </a:r>
            <a:r>
              <a:rPr lang="en-US" sz="1800" baseline="-25000">
                <a:ea typeface="MS PGothic" pitchFamily="34" charset="-128"/>
              </a:rPr>
              <a:t>2</a:t>
            </a:r>
            <a:r>
              <a:rPr lang="en-US" sz="1800">
                <a:ea typeface="MS PGothic" pitchFamily="34" charset="-128"/>
              </a:rPr>
              <a:t>) if and only if:</a:t>
            </a:r>
          </a:p>
          <a:p>
            <a:pPr algn="l" eaLnBrk="1" hangingPunct="1">
              <a:lnSpc>
                <a:spcPct val="120000"/>
              </a:lnSpc>
              <a:spcBef>
                <a:spcPct val="20000"/>
              </a:spcBef>
              <a:buFont typeface="Verdana" pitchFamily="34" charset="0"/>
              <a:buChar char="•"/>
            </a:pPr>
            <a:r>
              <a:rPr lang="en-US" sz="1800">
                <a:ea typeface="MS PGothic" pitchFamily="34" charset="-128"/>
              </a:rPr>
              <a:t>There is a potential execution flow from S</a:t>
            </a:r>
            <a:r>
              <a:rPr lang="en-US" sz="1800" baseline="-25000">
                <a:ea typeface="MS PGothic" pitchFamily="34" charset="-128"/>
              </a:rPr>
              <a:t>1</a:t>
            </a:r>
            <a:r>
              <a:rPr lang="en-US" sz="1800">
                <a:ea typeface="MS PGothic" pitchFamily="34" charset="-128"/>
              </a:rPr>
              <a:t> to S</a:t>
            </a:r>
            <a:r>
              <a:rPr lang="en-US" sz="1800" baseline="-25000">
                <a:ea typeface="MS PGothic" pitchFamily="34" charset="-128"/>
              </a:rPr>
              <a:t>2</a:t>
            </a:r>
          </a:p>
          <a:p>
            <a:pPr algn="l" eaLnBrk="1" hangingPunct="1">
              <a:lnSpc>
                <a:spcPct val="120000"/>
              </a:lnSpc>
              <a:spcBef>
                <a:spcPct val="20000"/>
              </a:spcBef>
              <a:buFont typeface="Verdana" pitchFamily="34" charset="0"/>
              <a:buChar char="•"/>
            </a:pPr>
            <a:r>
              <a:rPr lang="en-US" sz="1800">
                <a:ea typeface="MS PGothic" pitchFamily="34" charset="-128"/>
              </a:rPr>
              <a:t>S</a:t>
            </a:r>
            <a:r>
              <a:rPr lang="en-US" sz="1800" baseline="-25000">
                <a:ea typeface="MS PGothic" pitchFamily="34" charset="-128"/>
              </a:rPr>
              <a:t>1</a:t>
            </a:r>
            <a:r>
              <a:rPr lang="en-US" sz="1800">
                <a:ea typeface="MS PGothic" pitchFamily="34" charset="-128"/>
              </a:rPr>
              <a:t> and S</a:t>
            </a:r>
            <a:r>
              <a:rPr lang="en-US" sz="1800" baseline="-25000">
                <a:ea typeface="MS PGothic" pitchFamily="34" charset="-128"/>
              </a:rPr>
              <a:t>2</a:t>
            </a:r>
            <a:r>
              <a:rPr lang="en-US" sz="1800">
                <a:ea typeface="MS PGothic" pitchFamily="34" charset="-128"/>
              </a:rPr>
              <a:t> reference a common memory location S</a:t>
            </a:r>
            <a:r>
              <a:rPr lang="en-US" sz="1800" baseline="-25000">
                <a:ea typeface="MS PGothic" pitchFamily="34" charset="-128"/>
              </a:rPr>
              <a:t>1</a:t>
            </a:r>
            <a:r>
              <a:rPr lang="en-US" sz="1800">
                <a:ea typeface="MS PGothic" pitchFamily="34" charset="-128"/>
              </a:rPr>
              <a:t> or S</a:t>
            </a:r>
            <a:r>
              <a:rPr lang="en-US" sz="1800" baseline="-25000">
                <a:ea typeface="MS PGothic" pitchFamily="34" charset="-128"/>
              </a:rPr>
              <a:t>2</a:t>
            </a:r>
            <a:r>
              <a:rPr lang="en-US" sz="1800">
                <a:ea typeface="MS PGothic" pitchFamily="34" charset="-128"/>
              </a:rPr>
              <a:t> write to</a:t>
            </a:r>
          </a:p>
          <a:p>
            <a:pPr algn="l" eaLnBrk="1" hangingPunct="1">
              <a:lnSpc>
                <a:spcPct val="120000"/>
              </a:lnSpc>
              <a:spcBef>
                <a:spcPct val="20000"/>
              </a:spcBef>
            </a:pPr>
            <a:r>
              <a:rPr lang="en-US" sz="1800">
                <a:ea typeface="MS PGothic" pitchFamily="34" charset="-128"/>
              </a:rPr>
              <a:t>Note: S</a:t>
            </a:r>
            <a:r>
              <a:rPr lang="en-US" sz="1800" baseline="-25000">
                <a:ea typeface="MS PGothic" pitchFamily="34" charset="-128"/>
              </a:rPr>
              <a:t>1</a:t>
            </a:r>
            <a:r>
              <a:rPr lang="en-US" sz="1800">
                <a:ea typeface="MS PGothic" pitchFamily="34" charset="-128"/>
              </a:rPr>
              <a:t> and S</a:t>
            </a:r>
            <a:r>
              <a:rPr lang="en-US" sz="1800" baseline="-25000">
                <a:ea typeface="MS PGothic" pitchFamily="34" charset="-128"/>
              </a:rPr>
              <a:t>2</a:t>
            </a:r>
            <a:r>
              <a:rPr lang="en-US" sz="1800">
                <a:ea typeface="MS PGothic" pitchFamily="34" charset="-128"/>
              </a:rPr>
              <a:t> can be the very same statement</a:t>
            </a:r>
          </a:p>
          <a:p>
            <a:pPr algn="l" eaLnBrk="1" hangingPunct="1">
              <a:lnSpc>
                <a:spcPct val="120000"/>
              </a:lnSpc>
              <a:spcBef>
                <a:spcPct val="20000"/>
              </a:spcBef>
            </a:pPr>
            <a:endParaRPr lang="en-US" sz="1800" b="1">
              <a:ea typeface="MS PGothic" pitchFamily="34" charset="-128"/>
            </a:endParaRPr>
          </a:p>
          <a:p>
            <a:pPr algn="l" eaLnBrk="1" hangingPunct="1">
              <a:lnSpc>
                <a:spcPct val="120000"/>
              </a:lnSpc>
              <a:spcBef>
                <a:spcPct val="20000"/>
              </a:spcBef>
            </a:pPr>
            <a:r>
              <a:rPr lang="en-US" sz="1800" b="1">
                <a:ea typeface="MS PGothic" pitchFamily="34" charset="-128"/>
              </a:rPr>
              <a:t>Data dependence classification:</a:t>
            </a:r>
          </a:p>
          <a:p>
            <a:pPr algn="l" eaLnBrk="1" hangingPunct="1">
              <a:lnSpc>
                <a:spcPct val="120000"/>
              </a:lnSpc>
              <a:spcBef>
                <a:spcPct val="20000"/>
              </a:spcBef>
              <a:buFont typeface="Verdana" pitchFamily="34" charset="0"/>
              <a:buChar char="•"/>
            </a:pPr>
            <a:r>
              <a:rPr lang="en-US" sz="1800">
                <a:ea typeface="MS PGothic" pitchFamily="34" charset="-128"/>
              </a:rPr>
              <a:t>S</a:t>
            </a:r>
            <a:r>
              <a:rPr lang="en-US" sz="1800" baseline="-25000">
                <a:ea typeface="MS PGothic" pitchFamily="34" charset="-128"/>
              </a:rPr>
              <a:t>1</a:t>
            </a:r>
            <a:r>
              <a:rPr lang="en-US" sz="1800">
                <a:ea typeface="MS PGothic" pitchFamily="34" charset="-128"/>
              </a:rPr>
              <a:t> </a:t>
            </a:r>
            <a:r>
              <a:rPr lang="en-US" altLang="zh-CN" sz="1800">
                <a:ea typeface="宋体" pitchFamily="2" charset="-122"/>
                <a:sym typeface="Symbol" pitchFamily="18" charset="2"/>
              </a:rPr>
              <a:t></a:t>
            </a:r>
            <a:r>
              <a:rPr lang="en-US" sz="1800" baseline="30000">
                <a:ea typeface="MS PGothic" pitchFamily="34" charset="-128"/>
              </a:rPr>
              <a:t>F</a:t>
            </a:r>
            <a:r>
              <a:rPr lang="en-US" sz="1800">
                <a:ea typeface="MS PGothic" pitchFamily="34" charset="-128"/>
              </a:rPr>
              <a:t> S</a:t>
            </a:r>
            <a:r>
              <a:rPr lang="en-US" sz="1800" baseline="-25000">
                <a:ea typeface="MS PGothic" pitchFamily="34" charset="-128"/>
              </a:rPr>
              <a:t>2</a:t>
            </a:r>
            <a:r>
              <a:rPr lang="en-US" sz="1800">
                <a:ea typeface="MS PGothic" pitchFamily="34" charset="-128"/>
              </a:rPr>
              <a:t>: S</a:t>
            </a:r>
            <a:r>
              <a:rPr lang="en-US" sz="1800" baseline="-25000">
                <a:ea typeface="MS PGothic" pitchFamily="34" charset="-128"/>
              </a:rPr>
              <a:t>1</a:t>
            </a:r>
            <a:r>
              <a:rPr lang="en-US" sz="1800">
                <a:ea typeface="MS PGothic" pitchFamily="34" charset="-128"/>
              </a:rPr>
              <a:t> writes, S</a:t>
            </a:r>
            <a:r>
              <a:rPr lang="en-US" sz="1800" baseline="-25000">
                <a:ea typeface="MS PGothic" pitchFamily="34" charset="-128"/>
              </a:rPr>
              <a:t>2</a:t>
            </a:r>
            <a:r>
              <a:rPr lang="en-US" sz="1800">
                <a:ea typeface="MS PGothic" pitchFamily="34" charset="-128"/>
              </a:rPr>
              <a:t> reads: </a:t>
            </a:r>
            <a:r>
              <a:rPr lang="en-US" sz="1800" b="1">
                <a:ea typeface="MS PGothic" pitchFamily="34" charset="-128"/>
              </a:rPr>
              <a:t>Flow Dependence</a:t>
            </a:r>
          </a:p>
          <a:p>
            <a:pPr algn="l" eaLnBrk="1" hangingPunct="1">
              <a:lnSpc>
                <a:spcPct val="120000"/>
              </a:lnSpc>
              <a:spcBef>
                <a:spcPct val="20000"/>
              </a:spcBef>
              <a:buFont typeface="Verdana" pitchFamily="34" charset="0"/>
              <a:buChar char="•"/>
            </a:pPr>
            <a:endParaRPr lang="en-US" sz="1800" b="1">
              <a:ea typeface="MS PGothic" pitchFamily="34" charset="-128"/>
            </a:endParaRPr>
          </a:p>
          <a:p>
            <a:pPr algn="l" eaLnBrk="1" hangingPunct="1">
              <a:lnSpc>
                <a:spcPct val="120000"/>
              </a:lnSpc>
              <a:spcBef>
                <a:spcPct val="20000"/>
              </a:spcBef>
              <a:buFont typeface="Verdana" pitchFamily="34" charset="0"/>
              <a:buChar char="•"/>
            </a:pPr>
            <a:r>
              <a:rPr lang="en-US" sz="1800">
                <a:ea typeface="MS PGothic" pitchFamily="34" charset="-128"/>
              </a:rPr>
              <a:t>S</a:t>
            </a:r>
            <a:r>
              <a:rPr lang="en-US" sz="1800" baseline="-25000">
                <a:ea typeface="MS PGothic" pitchFamily="34" charset="-128"/>
              </a:rPr>
              <a:t>1</a:t>
            </a:r>
            <a:r>
              <a:rPr lang="en-US" sz="1800">
                <a:ea typeface="MS PGothic" pitchFamily="34" charset="-128"/>
              </a:rPr>
              <a:t> </a:t>
            </a:r>
            <a:r>
              <a:rPr lang="en-US" altLang="zh-CN" sz="1800">
                <a:ea typeface="宋体" pitchFamily="2" charset="-122"/>
                <a:sym typeface="Symbol" pitchFamily="18" charset="2"/>
              </a:rPr>
              <a:t></a:t>
            </a:r>
            <a:r>
              <a:rPr lang="en-US" sz="1800" baseline="30000">
                <a:ea typeface="MS PGothic" pitchFamily="34" charset="-128"/>
              </a:rPr>
              <a:t>A</a:t>
            </a:r>
            <a:r>
              <a:rPr lang="en-US" sz="1800">
                <a:ea typeface="MS PGothic" pitchFamily="34" charset="-128"/>
              </a:rPr>
              <a:t> S</a:t>
            </a:r>
            <a:r>
              <a:rPr lang="en-US" sz="1800" baseline="-25000">
                <a:ea typeface="MS PGothic" pitchFamily="34" charset="-128"/>
              </a:rPr>
              <a:t>2</a:t>
            </a:r>
            <a:r>
              <a:rPr lang="en-US" sz="1800">
                <a:ea typeface="MS PGothic" pitchFamily="34" charset="-128"/>
              </a:rPr>
              <a:t>: S</a:t>
            </a:r>
            <a:r>
              <a:rPr lang="en-US" sz="1800" baseline="-25000">
                <a:ea typeface="MS PGothic" pitchFamily="34" charset="-128"/>
              </a:rPr>
              <a:t>1</a:t>
            </a:r>
            <a:r>
              <a:rPr lang="en-US" sz="1800">
                <a:ea typeface="MS PGothic" pitchFamily="34" charset="-128"/>
              </a:rPr>
              <a:t> reads, S</a:t>
            </a:r>
            <a:r>
              <a:rPr lang="en-US" sz="1800" baseline="-25000">
                <a:ea typeface="MS PGothic" pitchFamily="34" charset="-128"/>
              </a:rPr>
              <a:t>2</a:t>
            </a:r>
            <a:r>
              <a:rPr lang="en-US" sz="1800">
                <a:ea typeface="MS PGothic" pitchFamily="34" charset="-128"/>
              </a:rPr>
              <a:t> writes: </a:t>
            </a:r>
            <a:r>
              <a:rPr lang="en-US" sz="1800" b="1">
                <a:ea typeface="MS PGothic" pitchFamily="34" charset="-128"/>
              </a:rPr>
              <a:t>Anti Dependence</a:t>
            </a:r>
          </a:p>
          <a:p>
            <a:pPr algn="l" eaLnBrk="1" hangingPunct="1">
              <a:lnSpc>
                <a:spcPct val="120000"/>
              </a:lnSpc>
              <a:spcBef>
                <a:spcPct val="20000"/>
              </a:spcBef>
              <a:buFont typeface="Verdana" pitchFamily="34" charset="0"/>
              <a:buChar char="•"/>
            </a:pPr>
            <a:endParaRPr lang="en-US" sz="1800" b="1">
              <a:ea typeface="MS PGothic" pitchFamily="34" charset="-128"/>
            </a:endParaRPr>
          </a:p>
          <a:p>
            <a:pPr algn="l" eaLnBrk="1" hangingPunct="1">
              <a:lnSpc>
                <a:spcPct val="120000"/>
              </a:lnSpc>
              <a:spcBef>
                <a:spcPct val="20000"/>
              </a:spcBef>
              <a:buFont typeface="Verdana" pitchFamily="34" charset="0"/>
              <a:buChar char="•"/>
            </a:pPr>
            <a:r>
              <a:rPr lang="en-US" sz="1800">
                <a:ea typeface="MS PGothic" pitchFamily="34" charset="-128"/>
              </a:rPr>
              <a:t>S</a:t>
            </a:r>
            <a:r>
              <a:rPr lang="en-US" sz="1800" baseline="-25000">
                <a:ea typeface="MS PGothic" pitchFamily="34" charset="-128"/>
              </a:rPr>
              <a:t>1</a:t>
            </a:r>
            <a:r>
              <a:rPr lang="en-US" sz="1800">
                <a:ea typeface="MS PGothic" pitchFamily="34" charset="-128"/>
              </a:rPr>
              <a:t> </a:t>
            </a:r>
            <a:r>
              <a:rPr lang="en-US" altLang="zh-CN" sz="1800">
                <a:ea typeface="宋体" pitchFamily="2" charset="-122"/>
                <a:sym typeface="Symbol" pitchFamily="18" charset="2"/>
              </a:rPr>
              <a:t></a:t>
            </a:r>
            <a:r>
              <a:rPr lang="en-US" sz="1800" baseline="30000">
                <a:ea typeface="MS PGothic" pitchFamily="34" charset="-128"/>
              </a:rPr>
              <a:t>O</a:t>
            </a:r>
            <a:r>
              <a:rPr lang="en-US" sz="1800">
                <a:ea typeface="MS PGothic" pitchFamily="34" charset="-128"/>
              </a:rPr>
              <a:t> S</a:t>
            </a:r>
            <a:r>
              <a:rPr lang="en-US" sz="1800" baseline="-25000">
                <a:ea typeface="MS PGothic" pitchFamily="34" charset="-128"/>
              </a:rPr>
              <a:t>2</a:t>
            </a:r>
            <a:r>
              <a:rPr lang="en-US" sz="1800">
                <a:ea typeface="MS PGothic" pitchFamily="34" charset="-128"/>
              </a:rPr>
              <a:t>: S</a:t>
            </a:r>
            <a:r>
              <a:rPr lang="en-US" sz="1800" baseline="-25000">
                <a:ea typeface="MS PGothic" pitchFamily="34" charset="-128"/>
              </a:rPr>
              <a:t>1</a:t>
            </a:r>
            <a:r>
              <a:rPr lang="en-US" sz="1800">
                <a:ea typeface="MS PGothic" pitchFamily="34" charset="-128"/>
              </a:rPr>
              <a:t> writes, S</a:t>
            </a:r>
            <a:r>
              <a:rPr lang="en-US" sz="1800" baseline="-25000">
                <a:ea typeface="MS PGothic" pitchFamily="34" charset="-128"/>
              </a:rPr>
              <a:t>2</a:t>
            </a:r>
            <a:r>
              <a:rPr lang="en-US" sz="1800">
                <a:ea typeface="MS PGothic" pitchFamily="34" charset="-128"/>
              </a:rPr>
              <a:t> writes: </a:t>
            </a:r>
            <a:r>
              <a:rPr lang="en-US" sz="1800" b="1">
                <a:ea typeface="MS PGothic" pitchFamily="34" charset="-128"/>
              </a:rPr>
              <a:t>Output Dependence</a:t>
            </a:r>
          </a:p>
        </p:txBody>
      </p:sp>
      <p:sp>
        <p:nvSpPr>
          <p:cNvPr id="9" name="Text Box 73"/>
          <p:cNvSpPr txBox="1">
            <a:spLocks noChangeArrowheads="1"/>
          </p:cNvSpPr>
          <p:nvPr/>
        </p:nvSpPr>
        <p:spPr bwMode="auto">
          <a:xfrm>
            <a:off x="7026275" y="3752850"/>
            <a:ext cx="1716088" cy="522288"/>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sz="1400" b="1">
                <a:latin typeface="Courier New" pitchFamily="49" charset="0"/>
                <a:cs typeface="Courier New" pitchFamily="49" charset="0"/>
              </a:rPr>
              <a:t>S</a:t>
            </a:r>
            <a:r>
              <a:rPr lang="en-US" sz="1400" b="1" baseline="-25000">
                <a:latin typeface="Courier New" pitchFamily="49" charset="0"/>
                <a:cs typeface="Courier New" pitchFamily="49" charset="0"/>
              </a:rPr>
              <a:t>1</a:t>
            </a:r>
            <a:r>
              <a:rPr lang="en-US" sz="1400" b="1">
                <a:latin typeface="Courier New" pitchFamily="49" charset="0"/>
                <a:cs typeface="Courier New" pitchFamily="49" charset="0"/>
              </a:rPr>
              <a:t>  X = …</a:t>
            </a:r>
            <a:br>
              <a:rPr lang="en-US" sz="1400" b="1">
                <a:latin typeface="Courier New" pitchFamily="49" charset="0"/>
                <a:cs typeface="Courier New" pitchFamily="49" charset="0"/>
              </a:rPr>
            </a:br>
            <a:r>
              <a:rPr lang="en-US" sz="1400" b="1">
                <a:latin typeface="Courier New" pitchFamily="49" charset="0"/>
                <a:cs typeface="Courier New" pitchFamily="49" charset="0"/>
              </a:rPr>
              <a:t>S</a:t>
            </a:r>
            <a:r>
              <a:rPr lang="en-US" sz="1400" b="1" baseline="-25000">
                <a:latin typeface="Courier New" pitchFamily="49" charset="0"/>
                <a:cs typeface="Courier New" pitchFamily="49" charset="0"/>
              </a:rPr>
              <a:t>2</a:t>
            </a:r>
            <a:r>
              <a:rPr lang="en-US" sz="1400" b="1">
                <a:latin typeface="Courier New" pitchFamily="49" charset="0"/>
                <a:cs typeface="Courier New" pitchFamily="49" charset="0"/>
              </a:rPr>
              <a:t>  … = X</a:t>
            </a:r>
          </a:p>
        </p:txBody>
      </p:sp>
      <p:sp>
        <p:nvSpPr>
          <p:cNvPr id="10" name="Text Box 73"/>
          <p:cNvSpPr txBox="1">
            <a:spLocks noChangeArrowheads="1"/>
          </p:cNvSpPr>
          <p:nvPr/>
        </p:nvSpPr>
        <p:spPr bwMode="auto">
          <a:xfrm>
            <a:off x="7026275" y="4533900"/>
            <a:ext cx="1716088" cy="522288"/>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sz="1400" b="1">
                <a:latin typeface="Courier New" pitchFamily="49" charset="0"/>
                <a:cs typeface="Courier New" pitchFamily="49" charset="0"/>
              </a:rPr>
              <a:t>S</a:t>
            </a:r>
            <a:r>
              <a:rPr lang="en-US" sz="1400" b="1" baseline="-25000">
                <a:latin typeface="Courier New" pitchFamily="49" charset="0"/>
                <a:cs typeface="Courier New" pitchFamily="49" charset="0"/>
              </a:rPr>
              <a:t>1</a:t>
            </a:r>
            <a:r>
              <a:rPr lang="en-US" sz="1400" b="1">
                <a:latin typeface="Courier New" pitchFamily="49" charset="0"/>
                <a:cs typeface="Courier New" pitchFamily="49" charset="0"/>
              </a:rPr>
              <a:t>  … = X</a:t>
            </a:r>
            <a:br>
              <a:rPr lang="en-US" sz="1400" b="1">
                <a:latin typeface="Courier New" pitchFamily="49" charset="0"/>
                <a:cs typeface="Courier New" pitchFamily="49" charset="0"/>
              </a:rPr>
            </a:br>
            <a:r>
              <a:rPr lang="en-US" sz="1400" b="1">
                <a:latin typeface="Courier New" pitchFamily="49" charset="0"/>
                <a:cs typeface="Courier New" pitchFamily="49" charset="0"/>
              </a:rPr>
              <a:t>S</a:t>
            </a:r>
            <a:r>
              <a:rPr lang="en-US" sz="1400" b="1" baseline="-25000">
                <a:latin typeface="Courier New" pitchFamily="49" charset="0"/>
                <a:cs typeface="Courier New" pitchFamily="49" charset="0"/>
              </a:rPr>
              <a:t>2</a:t>
            </a:r>
            <a:r>
              <a:rPr lang="en-US" sz="1400" b="1">
                <a:latin typeface="Courier New" pitchFamily="49" charset="0"/>
                <a:cs typeface="Courier New" pitchFamily="49" charset="0"/>
              </a:rPr>
              <a:t>  X = …</a:t>
            </a:r>
          </a:p>
        </p:txBody>
      </p:sp>
      <p:sp>
        <p:nvSpPr>
          <p:cNvPr id="11" name="Text Box 73"/>
          <p:cNvSpPr txBox="1">
            <a:spLocks noChangeArrowheads="1"/>
          </p:cNvSpPr>
          <p:nvPr/>
        </p:nvSpPr>
        <p:spPr bwMode="auto">
          <a:xfrm>
            <a:off x="7026275" y="5276850"/>
            <a:ext cx="1716088" cy="523875"/>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sz="1400" b="1">
                <a:latin typeface="Courier New" pitchFamily="49" charset="0"/>
                <a:cs typeface="Courier New" pitchFamily="49" charset="0"/>
              </a:rPr>
              <a:t>S</a:t>
            </a:r>
            <a:r>
              <a:rPr lang="en-US" sz="1400" b="1" baseline="-25000">
                <a:latin typeface="Courier New" pitchFamily="49" charset="0"/>
                <a:cs typeface="Courier New" pitchFamily="49" charset="0"/>
              </a:rPr>
              <a:t>1</a:t>
            </a:r>
            <a:r>
              <a:rPr lang="en-US" sz="1400" b="1">
                <a:latin typeface="Courier New" pitchFamily="49" charset="0"/>
                <a:cs typeface="Courier New" pitchFamily="49" charset="0"/>
              </a:rPr>
              <a:t>  X = …</a:t>
            </a:r>
            <a:br>
              <a:rPr lang="en-US" sz="1400" b="1">
                <a:latin typeface="Courier New" pitchFamily="49" charset="0"/>
                <a:cs typeface="Courier New" pitchFamily="49" charset="0"/>
              </a:rPr>
            </a:br>
            <a:r>
              <a:rPr lang="en-US" sz="1400" b="1">
                <a:latin typeface="Courier New" pitchFamily="49" charset="0"/>
                <a:cs typeface="Courier New" pitchFamily="49" charset="0"/>
              </a:rPr>
              <a:t>S</a:t>
            </a:r>
            <a:r>
              <a:rPr lang="en-US" sz="1400" b="1" baseline="-25000">
                <a:latin typeface="Courier New" pitchFamily="49" charset="0"/>
                <a:cs typeface="Courier New" pitchFamily="49" charset="0"/>
              </a:rPr>
              <a:t>2</a:t>
            </a:r>
            <a:r>
              <a:rPr lang="en-US" sz="1400" b="1">
                <a:latin typeface="Courier New" pitchFamily="49" charset="0"/>
                <a:cs typeface="Courier New" pitchFamily="49" charset="0"/>
              </a:rPr>
              <a:t>  X = …</a:t>
            </a:r>
          </a:p>
        </p:txBody>
      </p:sp>
      <p:sp>
        <p:nvSpPr>
          <p:cNvPr id="67591"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33B3200A-B5D0-4910-84D5-8824B6A07444}" type="datetime1">
              <a:rPr lang="en-US" altLang="zh-CN" sz="1000">
                <a:solidFill>
                  <a:schemeClr val="bg1"/>
                </a:solidFill>
              </a:rPr>
              <a:pPr eaLnBrk="1" hangingPunct="1"/>
              <a:t>9/11/2013</a:t>
            </a:fld>
            <a:endParaRPr lang="en-US" altLang="zh-CN" sz="1000">
              <a:solidFill>
                <a:schemeClr val="bg1"/>
              </a:solidFill>
            </a:endParaRPr>
          </a:p>
        </p:txBody>
      </p:sp>
      <p:sp>
        <p:nvSpPr>
          <p:cNvPr id="6759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0B5BBA86-44DB-4A97-B406-ECD68F32A238}" type="slidenum">
              <a:rPr lang="en-US" altLang="zh-CN" sz="1000">
                <a:solidFill>
                  <a:schemeClr val="bg1"/>
                </a:solidFill>
              </a:rPr>
              <a:pPr eaLnBrk="1" hangingPunct="1"/>
              <a:t>88</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Data Dependence in Loops</a:t>
            </a:r>
          </a:p>
        </p:txBody>
      </p:sp>
      <p:sp>
        <p:nvSpPr>
          <p:cNvPr id="68611"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pPr>
            <a:r>
              <a:rPr lang="en-US" sz="1800" dirty="0">
                <a:ea typeface="MS PGothic" pitchFamily="34" charset="-128"/>
              </a:rPr>
              <a:t>Dependencies in loops become more obvious by virtually unrolling the loop: </a:t>
            </a:r>
          </a:p>
          <a:p>
            <a:pPr algn="l" eaLnBrk="1" hangingPunct="1">
              <a:lnSpc>
                <a:spcPct val="120000"/>
              </a:lnSpc>
              <a:spcBef>
                <a:spcPct val="20000"/>
              </a:spcBef>
            </a:pPr>
            <a:endParaRPr lang="en-US" sz="1800" b="1" dirty="0">
              <a:ea typeface="MS PGothic" pitchFamily="34" charset="-128"/>
            </a:endParaRPr>
          </a:p>
          <a:p>
            <a:pPr algn="l" eaLnBrk="1" hangingPunct="1">
              <a:lnSpc>
                <a:spcPct val="120000"/>
              </a:lnSpc>
              <a:spcBef>
                <a:spcPct val="20000"/>
              </a:spcBef>
            </a:pPr>
            <a:endParaRPr lang="en-US" sz="1800" b="1" dirty="0">
              <a:ea typeface="MS PGothic" pitchFamily="34" charset="-128"/>
            </a:endParaRPr>
          </a:p>
          <a:p>
            <a:pPr algn="l" eaLnBrk="1" hangingPunct="1">
              <a:lnSpc>
                <a:spcPct val="120000"/>
              </a:lnSpc>
              <a:spcBef>
                <a:spcPct val="20000"/>
              </a:spcBef>
            </a:pPr>
            <a:endParaRPr lang="en-US" sz="1800" b="1" dirty="0">
              <a:ea typeface="MS PGothic" pitchFamily="34" charset="-128"/>
            </a:endParaRPr>
          </a:p>
          <a:p>
            <a:pPr algn="l" eaLnBrk="1" hangingPunct="1">
              <a:lnSpc>
                <a:spcPct val="120000"/>
              </a:lnSpc>
              <a:spcBef>
                <a:spcPct val="20000"/>
              </a:spcBef>
            </a:pPr>
            <a:endParaRPr lang="en-US" sz="1800" dirty="0">
              <a:ea typeface="MS PGothic" pitchFamily="34" charset="-128"/>
            </a:endParaRPr>
          </a:p>
          <a:p>
            <a:pPr algn="l" eaLnBrk="1" hangingPunct="1">
              <a:lnSpc>
                <a:spcPct val="120000"/>
              </a:lnSpc>
              <a:spcBef>
                <a:spcPct val="20000"/>
              </a:spcBef>
            </a:pPr>
            <a:r>
              <a:rPr lang="en-US" sz="1800" dirty="0">
                <a:ea typeface="MS PGothic" pitchFamily="34" charset="-128"/>
              </a:rPr>
              <a:t>In case the dependency requires execution of any previous loop iteration, we call it </a:t>
            </a:r>
            <a:r>
              <a:rPr lang="en-US" sz="1800" b="1" dirty="0">
                <a:ea typeface="MS PGothic" pitchFamily="34" charset="-128"/>
              </a:rPr>
              <a:t>loop-carried dependence</a:t>
            </a:r>
            <a:r>
              <a:rPr lang="en-US" sz="1800" dirty="0">
                <a:ea typeface="MS PGothic" pitchFamily="34" charset="-128"/>
              </a:rPr>
              <a:t>.</a:t>
            </a:r>
            <a:br>
              <a:rPr lang="en-US" sz="1800" dirty="0">
                <a:ea typeface="MS PGothic" pitchFamily="34" charset="-128"/>
              </a:rPr>
            </a:br>
            <a:r>
              <a:rPr lang="en-US" sz="1800" dirty="0">
                <a:ea typeface="MS PGothic" pitchFamily="34" charset="-128"/>
              </a:rPr>
              <a:t>Otherwise, </a:t>
            </a:r>
            <a:r>
              <a:rPr lang="en-US" sz="1800" b="1" dirty="0">
                <a:ea typeface="MS PGothic" pitchFamily="34" charset="-128"/>
              </a:rPr>
              <a:t>loop-independent dependence</a:t>
            </a:r>
            <a:r>
              <a:rPr lang="en-US" sz="1800" dirty="0">
                <a:ea typeface="MS PGothic" pitchFamily="34" charset="-128"/>
              </a:rPr>
              <a:t>.</a:t>
            </a:r>
          </a:p>
          <a:p>
            <a:pPr algn="l" eaLnBrk="1" hangingPunct="1">
              <a:lnSpc>
                <a:spcPct val="120000"/>
              </a:lnSpc>
              <a:spcBef>
                <a:spcPct val="20000"/>
              </a:spcBef>
            </a:pPr>
            <a:r>
              <a:rPr lang="en-US" sz="1800" dirty="0">
                <a:ea typeface="MS PGothic" pitchFamily="34" charset="-128"/>
              </a:rPr>
              <a:t>E.g.:</a:t>
            </a:r>
          </a:p>
          <a:p>
            <a:pPr algn="l" eaLnBrk="1" hangingPunct="1">
              <a:lnSpc>
                <a:spcPct val="120000"/>
              </a:lnSpc>
              <a:spcBef>
                <a:spcPct val="20000"/>
              </a:spcBef>
              <a:buFont typeface="Arial" charset="0"/>
              <a:buChar char="•"/>
            </a:pPr>
            <a:endParaRPr lang="en-US" sz="1800" b="1" dirty="0">
              <a:ea typeface="MS PGothic" pitchFamily="34" charset="-128"/>
            </a:endParaRPr>
          </a:p>
        </p:txBody>
      </p:sp>
      <p:sp>
        <p:nvSpPr>
          <p:cNvPr id="8" name="Down Arrow 7"/>
          <p:cNvSpPr/>
          <p:nvPr/>
        </p:nvSpPr>
        <p:spPr bwMode="auto">
          <a:xfrm rot="16200000">
            <a:off x="4337050" y="1760538"/>
            <a:ext cx="723900" cy="1003300"/>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spAutoFit/>
          </a:bodyPr>
          <a:lstStyle/>
          <a:p>
            <a:pPr eaLnBrk="0" hangingPunct="0">
              <a:lnSpc>
                <a:spcPct val="80000"/>
              </a:lnSpc>
              <a:spcBef>
                <a:spcPct val="50000"/>
              </a:spcBef>
            </a:pPr>
            <a:endParaRPr lang="en-US">
              <a:solidFill>
                <a:schemeClr val="tx1"/>
              </a:solidFill>
              <a:cs typeface="Arial" charset="0"/>
            </a:endParaRPr>
          </a:p>
        </p:txBody>
      </p:sp>
      <p:grpSp>
        <p:nvGrpSpPr>
          <p:cNvPr id="2" name="Group 37897"/>
          <p:cNvGrpSpPr>
            <a:grpSpLocks/>
          </p:cNvGrpSpPr>
          <p:nvPr/>
        </p:nvGrpSpPr>
        <p:grpSpPr bwMode="auto">
          <a:xfrm>
            <a:off x="5394325" y="1687513"/>
            <a:ext cx="2979738" cy="1169987"/>
            <a:chOff x="5761658" y="1698052"/>
            <a:chExt cx="2980705" cy="1169551"/>
          </a:xfrm>
        </p:grpSpPr>
        <p:sp>
          <p:nvSpPr>
            <p:cNvPr id="7" name="Text Box 73"/>
            <p:cNvSpPr txBox="1">
              <a:spLocks noChangeArrowheads="1"/>
            </p:cNvSpPr>
            <p:nvPr/>
          </p:nvSpPr>
          <p:spPr bwMode="auto">
            <a:xfrm>
              <a:off x="5761658" y="1698052"/>
              <a:ext cx="2980705" cy="1169551"/>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pt-BR" sz="1400" b="1" dirty="0" smtClean="0">
                  <a:latin typeface="Courier New" pitchFamily="49" charset="0"/>
                  <a:cs typeface="Courier New" pitchFamily="49" charset="0"/>
                </a:rPr>
                <a:t>S</a:t>
              </a:r>
              <a:r>
                <a:rPr lang="pt-BR" sz="1400" b="1" baseline="-25000" dirty="0">
                  <a:latin typeface="Courier New" pitchFamily="49" charset="0"/>
                  <a:cs typeface="Courier New" pitchFamily="49" charset="0"/>
                </a:rPr>
                <a:t>1</a:t>
              </a:r>
              <a:r>
                <a:rPr lang="pt-BR" sz="1400" b="1" dirty="0" smtClean="0">
                  <a:latin typeface="Courier New" pitchFamily="49" charset="0"/>
                  <a:cs typeface="Courier New" pitchFamily="49" charset="0"/>
                </a:rPr>
                <a:t>    A(2) </a:t>
              </a:r>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A(1) </a:t>
              </a:r>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B(1)</a:t>
              </a:r>
            </a:p>
            <a:p>
              <a:pPr algn="l">
                <a:defRPr/>
              </a:pPr>
              <a:r>
                <a:rPr lang="pt-BR" sz="1400" b="1" dirty="0" smtClean="0">
                  <a:latin typeface="Courier New" pitchFamily="49" charset="0"/>
                  <a:cs typeface="Courier New" pitchFamily="49" charset="0"/>
                </a:rPr>
                <a:t>S</a:t>
              </a:r>
              <a:r>
                <a:rPr lang="pt-BR" sz="1400" b="1" baseline="-25000" dirty="0">
                  <a:latin typeface="Courier New" pitchFamily="49" charset="0"/>
                  <a:cs typeface="Courier New" pitchFamily="49" charset="0"/>
                </a:rPr>
                <a:t>1</a:t>
              </a:r>
              <a:r>
                <a:rPr lang="pt-BR" sz="1400" b="1" dirty="0" smtClean="0">
                  <a:latin typeface="Courier New" pitchFamily="49" charset="0"/>
                  <a:cs typeface="Courier New" pitchFamily="49" charset="0"/>
                </a:rPr>
                <a:t>    A(3) </a:t>
              </a:r>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A(2) </a:t>
              </a:r>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B(2)</a:t>
              </a:r>
              <a:endParaRPr lang="pt-BR" sz="1400" b="1" dirty="0">
                <a:latin typeface="Courier New" pitchFamily="49" charset="0"/>
                <a:cs typeface="Courier New" pitchFamily="49" charset="0"/>
              </a:endParaRPr>
            </a:p>
            <a:p>
              <a:pPr algn="l">
                <a:defRPr/>
              </a:pPr>
              <a:r>
                <a:rPr lang="pt-BR" sz="1400" b="1" dirty="0" smtClean="0">
                  <a:latin typeface="Courier New" pitchFamily="49" charset="0"/>
                  <a:cs typeface="Courier New" pitchFamily="49" charset="0"/>
                </a:rPr>
                <a:t>S</a:t>
              </a:r>
              <a:r>
                <a:rPr lang="pt-BR" sz="1400" b="1" baseline="-25000" dirty="0">
                  <a:latin typeface="Courier New" pitchFamily="49" charset="0"/>
                  <a:cs typeface="Courier New" pitchFamily="49" charset="0"/>
                </a:rPr>
                <a:t>1</a:t>
              </a:r>
              <a:r>
                <a:rPr lang="pt-BR" sz="1400" b="1" dirty="0" smtClean="0">
                  <a:latin typeface="Courier New" pitchFamily="49" charset="0"/>
                  <a:cs typeface="Courier New" pitchFamily="49" charset="0"/>
                </a:rPr>
                <a:t>    A(4) </a:t>
              </a:r>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A(3) </a:t>
              </a:r>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B(3)</a:t>
              </a:r>
              <a:endParaRPr lang="pt-BR" sz="1400" b="1" dirty="0">
                <a:latin typeface="Courier New" pitchFamily="49" charset="0"/>
                <a:cs typeface="Courier New" pitchFamily="49" charset="0"/>
              </a:endParaRPr>
            </a:p>
            <a:p>
              <a:pPr algn="l">
                <a:defRPr/>
              </a:pPr>
              <a:r>
                <a:rPr lang="pt-BR" sz="1400" b="1" dirty="0" smtClean="0">
                  <a:latin typeface="Courier New" pitchFamily="49" charset="0"/>
                  <a:cs typeface="Courier New" pitchFamily="49" charset="0"/>
                </a:rPr>
                <a:t>S</a:t>
              </a:r>
              <a:r>
                <a:rPr lang="pt-BR" sz="1400" b="1" baseline="-25000" dirty="0">
                  <a:latin typeface="Courier New" pitchFamily="49" charset="0"/>
                  <a:cs typeface="Courier New" pitchFamily="49" charset="0"/>
                </a:rPr>
                <a:t>1</a:t>
              </a:r>
              <a:r>
                <a:rPr lang="pt-BR" sz="1400" b="1" dirty="0" smtClean="0">
                  <a:latin typeface="Courier New" pitchFamily="49" charset="0"/>
                  <a:cs typeface="Courier New" pitchFamily="49" charset="0"/>
                </a:rPr>
                <a:t>    A(5) </a:t>
              </a:r>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A(4) </a:t>
              </a:r>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B(4)</a:t>
              </a:r>
              <a:endParaRPr lang="pt-BR" sz="1400" b="1" dirty="0">
                <a:latin typeface="Courier New" pitchFamily="49" charset="0"/>
                <a:cs typeface="Courier New" pitchFamily="49" charset="0"/>
              </a:endParaRPr>
            </a:p>
            <a:p>
              <a:pPr algn="l">
                <a:defRPr/>
              </a:pPr>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     ...</a:t>
              </a:r>
              <a:endParaRPr lang="pt-BR" sz="1400" b="1" dirty="0">
                <a:latin typeface="Courier New" pitchFamily="49" charset="0"/>
                <a:cs typeface="Courier New" pitchFamily="49" charset="0"/>
              </a:endParaRPr>
            </a:p>
          </p:txBody>
        </p:sp>
        <p:cxnSp>
          <p:nvCxnSpPr>
            <p:cNvPr id="30" name="Straight Arrow Connector 29"/>
            <p:cNvCxnSpPr/>
            <p:nvPr/>
          </p:nvCxnSpPr>
          <p:spPr bwMode="auto">
            <a:xfrm>
              <a:off x="6882797" y="1904350"/>
              <a:ext cx="300135" cy="114257"/>
            </a:xfrm>
            <a:prstGeom prst="straightConnector1">
              <a:avLst/>
            </a:prstGeom>
            <a:ln>
              <a:headEnd/>
              <a:tailEnd type="arrow" w="med" len="med"/>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bwMode="auto">
            <a:xfrm>
              <a:off x="6882797" y="2113822"/>
              <a:ext cx="300135" cy="114257"/>
            </a:xfrm>
            <a:prstGeom prst="straightConnector1">
              <a:avLst/>
            </a:prstGeom>
            <a:ln>
              <a:headEnd/>
              <a:tailEnd type="arrow"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bwMode="auto">
            <a:xfrm>
              <a:off x="6882797" y="2332815"/>
              <a:ext cx="300135" cy="114257"/>
            </a:xfrm>
            <a:prstGeom prst="straightConnector1">
              <a:avLst/>
            </a:prstGeom>
            <a:ln>
              <a:headEnd/>
              <a:tailEnd type="arrow"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bwMode="auto">
            <a:xfrm>
              <a:off x="6884385" y="2556569"/>
              <a:ext cx="300134" cy="114257"/>
            </a:xfrm>
            <a:prstGeom prst="straightConnector1">
              <a:avLst/>
            </a:prstGeom>
            <a:ln>
              <a:prstDash val="sysDot"/>
              <a:headEnd/>
              <a:tailEnd type="arrow" w="med" len="med"/>
            </a:ln>
          </p:spPr>
          <p:style>
            <a:lnRef idx="2">
              <a:schemeClr val="accent1"/>
            </a:lnRef>
            <a:fillRef idx="0">
              <a:schemeClr val="accent1"/>
            </a:fillRef>
            <a:effectRef idx="1">
              <a:schemeClr val="accent1"/>
            </a:effectRef>
            <a:fontRef idx="minor">
              <a:schemeClr val="tx1"/>
            </a:fontRef>
          </p:style>
        </p:cxnSp>
      </p:grpSp>
      <p:grpSp>
        <p:nvGrpSpPr>
          <p:cNvPr id="3" name="Group 37892"/>
          <p:cNvGrpSpPr>
            <a:grpSpLocks/>
          </p:cNvGrpSpPr>
          <p:nvPr/>
        </p:nvGrpSpPr>
        <p:grpSpPr bwMode="auto">
          <a:xfrm>
            <a:off x="985838" y="1903413"/>
            <a:ext cx="2981325" cy="1152525"/>
            <a:chOff x="561266" y="1872235"/>
            <a:chExt cx="2980705" cy="1152045"/>
          </a:xfrm>
        </p:grpSpPr>
        <p:sp>
          <p:nvSpPr>
            <p:cNvPr id="9" name="Text Box 73"/>
            <p:cNvSpPr txBox="1">
              <a:spLocks noChangeArrowheads="1"/>
            </p:cNvSpPr>
            <p:nvPr/>
          </p:nvSpPr>
          <p:spPr bwMode="auto">
            <a:xfrm>
              <a:off x="561266" y="1872235"/>
              <a:ext cx="2980705" cy="737880"/>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r>
                <a:rPr lang="pt-BR" sz="1400" b="1">
                  <a:latin typeface="Courier New" pitchFamily="49" charset="0"/>
                  <a:cs typeface="Courier New" pitchFamily="49" charset="0"/>
                </a:rPr>
                <a:t>    DO I = 1, N</a:t>
              </a:r>
              <a:br>
                <a:rPr lang="pt-BR" sz="1400" b="1">
                  <a:latin typeface="Courier New" pitchFamily="49" charset="0"/>
                  <a:cs typeface="Courier New" pitchFamily="49" charset="0"/>
                </a:rPr>
              </a:br>
              <a:r>
                <a:rPr lang="pt-BR" sz="1400" b="1">
                  <a:latin typeface="Courier New" pitchFamily="49" charset="0"/>
                  <a:cs typeface="Courier New" pitchFamily="49" charset="0"/>
                </a:rPr>
                <a:t>S</a:t>
              </a:r>
              <a:r>
                <a:rPr lang="pt-BR" sz="1400" b="1" baseline="-25000">
                  <a:latin typeface="Courier New" pitchFamily="49" charset="0"/>
                  <a:cs typeface="Courier New" pitchFamily="49" charset="0"/>
                </a:rPr>
                <a:t>1</a:t>
              </a:r>
              <a:r>
                <a:rPr lang="pt-BR" sz="1400" b="1">
                  <a:latin typeface="Courier New" pitchFamily="49" charset="0"/>
                  <a:cs typeface="Courier New" pitchFamily="49" charset="0"/>
                </a:rPr>
                <a:t>    A(I+1) = A(I) + B(I)</a:t>
              </a:r>
            </a:p>
            <a:p>
              <a:pPr algn="l"/>
              <a:r>
                <a:rPr lang="pt-BR" sz="1400" b="1">
                  <a:latin typeface="Courier New" pitchFamily="49" charset="0"/>
                  <a:cs typeface="Courier New" pitchFamily="49" charset="0"/>
                </a:rPr>
                <a:t>    ENDDO</a:t>
              </a:r>
              <a:endParaRPr lang="en-US" sz="1400" b="1">
                <a:latin typeface="Courier New" pitchFamily="49" charset="0"/>
                <a:cs typeface="Courier New" pitchFamily="49" charset="0"/>
              </a:endParaRPr>
            </a:p>
          </p:txBody>
        </p:sp>
        <p:sp>
          <p:nvSpPr>
            <p:cNvPr id="12" name="Freeform 39"/>
            <p:cNvSpPr>
              <a:spLocks/>
            </p:cNvSpPr>
            <p:nvPr/>
          </p:nvSpPr>
          <p:spPr bwMode="auto">
            <a:xfrm rot="16200000">
              <a:off x="1724712" y="2292683"/>
              <a:ext cx="485573" cy="622171"/>
            </a:xfrm>
            <a:custGeom>
              <a:avLst/>
              <a:gdLst>
                <a:gd name="T0" fmla="*/ 2147483647 w 335"/>
                <a:gd name="T1" fmla="*/ 0 h 362"/>
                <a:gd name="T2" fmla="*/ 2147483647 w 335"/>
                <a:gd name="T3" fmla="*/ 2147483647 h 362"/>
                <a:gd name="T4" fmla="*/ 2147483647 w 335"/>
                <a:gd name="T5" fmla="*/ 2147483647 h 362"/>
                <a:gd name="T6" fmla="*/ 2147483647 w 335"/>
                <a:gd name="T7" fmla="*/ 2147483647 h 362"/>
                <a:gd name="T8" fmla="*/ 0 60000 65536"/>
                <a:gd name="T9" fmla="*/ 0 60000 65536"/>
                <a:gd name="T10" fmla="*/ 0 60000 65536"/>
                <a:gd name="T11" fmla="*/ 0 60000 65536"/>
                <a:gd name="T12" fmla="*/ 0 w 335"/>
                <a:gd name="T13" fmla="*/ 0 h 362"/>
                <a:gd name="T14" fmla="*/ 335 w 335"/>
                <a:gd name="T15" fmla="*/ 362 h 362"/>
              </a:gdLst>
              <a:ahLst/>
              <a:cxnLst>
                <a:cxn ang="T8">
                  <a:pos x="T0" y="T1"/>
                </a:cxn>
                <a:cxn ang="T9">
                  <a:pos x="T2" y="T3"/>
                </a:cxn>
                <a:cxn ang="T10">
                  <a:pos x="T4" y="T5"/>
                </a:cxn>
                <a:cxn ang="T11">
                  <a:pos x="T6" y="T7"/>
                </a:cxn>
              </a:cxnLst>
              <a:rect l="T12" t="T13" r="T14" b="T15"/>
              <a:pathLst>
                <a:path w="335" h="362">
                  <a:moveTo>
                    <a:pt x="335" y="0"/>
                  </a:moveTo>
                  <a:cubicBezTo>
                    <a:pt x="214" y="41"/>
                    <a:pt x="94" y="83"/>
                    <a:pt x="47" y="126"/>
                  </a:cubicBezTo>
                  <a:cubicBezTo>
                    <a:pt x="0" y="169"/>
                    <a:pt x="8" y="219"/>
                    <a:pt x="55" y="258"/>
                  </a:cubicBezTo>
                  <a:cubicBezTo>
                    <a:pt x="102" y="297"/>
                    <a:pt x="216" y="329"/>
                    <a:pt x="331" y="362"/>
                  </a:cubicBezTo>
                </a:path>
              </a:pathLst>
            </a:cu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defRPr/>
              </a:pPr>
              <a:endParaRPr lang="en-US"/>
            </a:p>
          </p:txBody>
        </p:sp>
        <p:sp>
          <p:nvSpPr>
            <p:cNvPr id="68623" name="Rectangle 37891"/>
            <p:cNvSpPr>
              <a:spLocks noChangeArrowheads="1"/>
            </p:cNvSpPr>
            <p:nvPr/>
          </p:nvSpPr>
          <p:spPr bwMode="auto">
            <a:xfrm>
              <a:off x="2051618" y="2685726"/>
              <a:ext cx="9675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a:ea typeface="MS PGothic" pitchFamily="34" charset="-128"/>
                </a:rPr>
                <a:t>S</a:t>
              </a:r>
              <a:r>
                <a:rPr lang="en-US" sz="1600" baseline="-25000">
                  <a:ea typeface="MS PGothic" pitchFamily="34" charset="-128"/>
                </a:rPr>
                <a:t>1</a:t>
              </a:r>
              <a:r>
                <a:rPr lang="en-US" sz="1600">
                  <a:ea typeface="MS PGothic" pitchFamily="34" charset="-128"/>
                </a:rPr>
                <a:t> </a:t>
              </a:r>
              <a:r>
                <a:rPr lang="en-US" altLang="zh-CN" sz="1600">
                  <a:ea typeface="宋体" pitchFamily="2" charset="-122"/>
                  <a:sym typeface="Symbol" pitchFamily="18" charset="2"/>
                </a:rPr>
                <a:t></a:t>
              </a:r>
              <a:r>
                <a:rPr lang="en-US" sz="1600" baseline="30000">
                  <a:ea typeface="MS PGothic" pitchFamily="34" charset="-128"/>
                </a:rPr>
                <a:t>F</a:t>
              </a:r>
              <a:r>
                <a:rPr lang="en-US" sz="1600">
                  <a:ea typeface="MS PGothic" pitchFamily="34" charset="-128"/>
                </a:rPr>
                <a:t> S</a:t>
              </a:r>
              <a:r>
                <a:rPr lang="en-US" sz="1600" baseline="-25000">
                  <a:ea typeface="MS PGothic" pitchFamily="34" charset="-128"/>
                </a:rPr>
                <a:t>1</a:t>
              </a:r>
              <a:endParaRPr lang="en-US" sz="1600"/>
            </a:p>
          </p:txBody>
        </p:sp>
      </p:grpSp>
      <p:sp>
        <p:nvSpPr>
          <p:cNvPr id="42" name="Text Box 73"/>
          <p:cNvSpPr txBox="1">
            <a:spLocks noChangeArrowheads="1"/>
          </p:cNvSpPr>
          <p:nvPr/>
        </p:nvSpPr>
        <p:spPr bwMode="auto">
          <a:xfrm>
            <a:off x="985838" y="4568825"/>
            <a:ext cx="2981325" cy="1169988"/>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r>
              <a:rPr lang="pt-BR" sz="1400" b="1">
                <a:latin typeface="Courier New" pitchFamily="49" charset="0"/>
                <a:cs typeface="Courier New" pitchFamily="49" charset="0"/>
              </a:rPr>
              <a:t>    DO I = 1, 10000</a:t>
            </a:r>
            <a:br>
              <a:rPr lang="pt-BR" sz="1400" b="1">
                <a:latin typeface="Courier New" pitchFamily="49" charset="0"/>
                <a:cs typeface="Courier New" pitchFamily="49" charset="0"/>
              </a:rPr>
            </a:br>
            <a:r>
              <a:rPr lang="pt-BR" sz="1400" b="1">
                <a:latin typeface="Courier New" pitchFamily="49" charset="0"/>
                <a:cs typeface="Courier New" pitchFamily="49" charset="0"/>
              </a:rPr>
              <a:t>S</a:t>
            </a:r>
            <a:r>
              <a:rPr lang="pt-BR" sz="1400" b="1" baseline="-25000">
                <a:latin typeface="Courier New" pitchFamily="49" charset="0"/>
                <a:cs typeface="Courier New" pitchFamily="49" charset="0"/>
              </a:rPr>
              <a:t>1</a:t>
            </a:r>
            <a:r>
              <a:rPr lang="pt-BR" sz="1400" b="1">
                <a:latin typeface="Courier New" pitchFamily="49" charset="0"/>
                <a:cs typeface="Courier New" pitchFamily="49" charset="0"/>
              </a:rPr>
              <a:t>    A(I) = B(I) * 17</a:t>
            </a:r>
          </a:p>
          <a:p>
            <a:pPr algn="l"/>
            <a:endParaRPr lang="pt-BR" sz="1400" b="1">
              <a:latin typeface="Courier New" pitchFamily="49" charset="0"/>
              <a:cs typeface="Courier New" pitchFamily="49" charset="0"/>
            </a:endParaRPr>
          </a:p>
          <a:p>
            <a:pPr algn="l"/>
            <a:r>
              <a:rPr lang="pt-BR" sz="1400" b="1">
                <a:latin typeface="Courier New" pitchFamily="49" charset="0"/>
                <a:cs typeface="Courier New" pitchFamily="49" charset="0"/>
              </a:rPr>
              <a:t>S</a:t>
            </a:r>
            <a:r>
              <a:rPr lang="pt-BR" sz="1400" b="1" baseline="-25000">
                <a:latin typeface="Courier New" pitchFamily="49" charset="0"/>
                <a:cs typeface="Courier New" pitchFamily="49" charset="0"/>
              </a:rPr>
              <a:t>2</a:t>
            </a:r>
            <a:r>
              <a:rPr lang="pt-BR" sz="1400" b="1">
                <a:latin typeface="Courier New" pitchFamily="49" charset="0"/>
                <a:cs typeface="Courier New" pitchFamily="49" charset="0"/>
              </a:rPr>
              <a:t>    X(I+1) = X(I) + A(I)</a:t>
            </a:r>
            <a:br>
              <a:rPr lang="pt-BR" sz="1400" b="1">
                <a:latin typeface="Courier New" pitchFamily="49" charset="0"/>
                <a:cs typeface="Courier New" pitchFamily="49" charset="0"/>
              </a:rPr>
            </a:br>
            <a:r>
              <a:rPr lang="pt-BR" sz="1400" b="1">
                <a:latin typeface="Courier New" pitchFamily="49" charset="0"/>
                <a:cs typeface="Courier New" pitchFamily="49" charset="0"/>
              </a:rPr>
              <a:t>    ENDDO</a:t>
            </a:r>
            <a:endParaRPr lang="en-US" sz="1400" b="1">
              <a:latin typeface="Courier New" pitchFamily="49" charset="0"/>
              <a:cs typeface="Courier New" pitchFamily="49" charset="0"/>
            </a:endParaRPr>
          </a:p>
        </p:txBody>
      </p:sp>
      <p:cxnSp>
        <p:nvCxnSpPr>
          <p:cNvPr id="43" name="Straight Arrow Connector 42"/>
          <p:cNvCxnSpPr/>
          <p:nvPr/>
        </p:nvCxnSpPr>
        <p:spPr bwMode="auto">
          <a:xfrm>
            <a:off x="2116138" y="4970463"/>
            <a:ext cx="1246187" cy="309562"/>
          </a:xfrm>
          <a:prstGeom prst="straightConnector1">
            <a:avLst/>
          </a:prstGeom>
          <a:ln>
            <a:headEnd/>
            <a:tailEnd type="arrow" w="med" len="med"/>
          </a:ln>
        </p:spPr>
        <p:style>
          <a:lnRef idx="2">
            <a:schemeClr val="accent1"/>
          </a:lnRef>
          <a:fillRef idx="0">
            <a:schemeClr val="accent1"/>
          </a:fillRef>
          <a:effectRef idx="1">
            <a:schemeClr val="accent1"/>
          </a:effectRef>
          <a:fontRef idx="minor">
            <a:schemeClr val="tx1"/>
          </a:fontRef>
        </p:style>
      </p:cxnSp>
      <p:sp>
        <p:nvSpPr>
          <p:cNvPr id="49" name="Freeform 39"/>
          <p:cNvSpPr>
            <a:spLocks/>
          </p:cNvSpPr>
          <p:nvPr/>
        </p:nvSpPr>
        <p:spPr bwMode="auto">
          <a:xfrm rot="16200000">
            <a:off x="2178050" y="5427663"/>
            <a:ext cx="485775" cy="622300"/>
          </a:xfrm>
          <a:custGeom>
            <a:avLst/>
            <a:gdLst>
              <a:gd name="T0" fmla="*/ 2147483647 w 335"/>
              <a:gd name="T1" fmla="*/ 0 h 362"/>
              <a:gd name="T2" fmla="*/ 2147483647 w 335"/>
              <a:gd name="T3" fmla="*/ 2147483647 h 362"/>
              <a:gd name="T4" fmla="*/ 2147483647 w 335"/>
              <a:gd name="T5" fmla="*/ 2147483647 h 362"/>
              <a:gd name="T6" fmla="*/ 2147483647 w 335"/>
              <a:gd name="T7" fmla="*/ 2147483647 h 362"/>
              <a:gd name="T8" fmla="*/ 0 60000 65536"/>
              <a:gd name="T9" fmla="*/ 0 60000 65536"/>
              <a:gd name="T10" fmla="*/ 0 60000 65536"/>
              <a:gd name="T11" fmla="*/ 0 60000 65536"/>
              <a:gd name="T12" fmla="*/ 0 w 335"/>
              <a:gd name="T13" fmla="*/ 0 h 362"/>
              <a:gd name="T14" fmla="*/ 335 w 335"/>
              <a:gd name="T15" fmla="*/ 362 h 362"/>
            </a:gdLst>
            <a:ahLst/>
            <a:cxnLst>
              <a:cxn ang="T8">
                <a:pos x="T0" y="T1"/>
              </a:cxn>
              <a:cxn ang="T9">
                <a:pos x="T2" y="T3"/>
              </a:cxn>
              <a:cxn ang="T10">
                <a:pos x="T4" y="T5"/>
              </a:cxn>
              <a:cxn ang="T11">
                <a:pos x="T6" y="T7"/>
              </a:cxn>
            </a:cxnLst>
            <a:rect l="T12" t="T13" r="T14" b="T15"/>
            <a:pathLst>
              <a:path w="335" h="362">
                <a:moveTo>
                  <a:pt x="335" y="0"/>
                </a:moveTo>
                <a:cubicBezTo>
                  <a:pt x="214" y="41"/>
                  <a:pt x="94" y="83"/>
                  <a:pt x="47" y="126"/>
                </a:cubicBezTo>
                <a:cubicBezTo>
                  <a:pt x="0" y="169"/>
                  <a:pt x="8" y="219"/>
                  <a:pt x="55" y="258"/>
                </a:cubicBezTo>
                <a:cubicBezTo>
                  <a:pt x="102" y="297"/>
                  <a:pt x="216" y="329"/>
                  <a:pt x="331" y="362"/>
                </a:cubicBezTo>
              </a:path>
            </a:pathLst>
          </a:custGeom>
          <a:ln>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defRPr/>
            </a:pPr>
            <a:endParaRPr lang="en-US"/>
          </a:p>
        </p:txBody>
      </p:sp>
      <p:sp>
        <p:nvSpPr>
          <p:cNvPr id="68618" name="Rectangle 52"/>
          <p:cNvSpPr>
            <a:spLocks noChangeArrowheads="1"/>
          </p:cNvSpPr>
          <p:nvPr/>
        </p:nvSpPr>
        <p:spPr bwMode="auto">
          <a:xfrm>
            <a:off x="4094163" y="4664075"/>
            <a:ext cx="48387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800">
                <a:ea typeface="MS PGothic" pitchFamily="34" charset="-128"/>
              </a:rPr>
              <a:t>S</a:t>
            </a:r>
            <a:r>
              <a:rPr lang="en-US" sz="1800" baseline="-25000">
                <a:ea typeface="MS PGothic" pitchFamily="34" charset="-128"/>
              </a:rPr>
              <a:t>1</a:t>
            </a:r>
            <a:r>
              <a:rPr lang="en-US" sz="1800">
                <a:ea typeface="MS PGothic" pitchFamily="34" charset="-128"/>
              </a:rPr>
              <a:t> </a:t>
            </a:r>
            <a:r>
              <a:rPr lang="en-US" altLang="zh-CN" sz="1800">
                <a:ea typeface="宋体" pitchFamily="2" charset="-122"/>
                <a:sym typeface="Symbol" pitchFamily="18" charset="2"/>
              </a:rPr>
              <a:t></a:t>
            </a:r>
            <a:r>
              <a:rPr lang="en-US" sz="1800" baseline="30000">
                <a:ea typeface="MS PGothic" pitchFamily="34" charset="-128"/>
              </a:rPr>
              <a:t>F</a:t>
            </a:r>
            <a:r>
              <a:rPr lang="en-US" sz="1800">
                <a:ea typeface="MS PGothic" pitchFamily="34" charset="-128"/>
              </a:rPr>
              <a:t> S</a:t>
            </a:r>
            <a:r>
              <a:rPr lang="en-US" sz="1800" baseline="-25000">
                <a:ea typeface="MS PGothic" pitchFamily="34" charset="-128"/>
              </a:rPr>
              <a:t>2</a:t>
            </a:r>
            <a:r>
              <a:rPr lang="en-US" sz="1800">
                <a:ea typeface="MS PGothic" pitchFamily="34" charset="-128"/>
              </a:rPr>
              <a:t>: Loop-independent dependence</a:t>
            </a:r>
          </a:p>
          <a:p>
            <a:pPr algn="l"/>
            <a:endParaRPr lang="en-US" sz="1800">
              <a:ea typeface="MS PGothic" pitchFamily="34" charset="-128"/>
            </a:endParaRPr>
          </a:p>
          <a:p>
            <a:pPr algn="l"/>
            <a:r>
              <a:rPr lang="en-US" sz="1800">
                <a:ea typeface="MS PGothic" pitchFamily="34" charset="-128"/>
              </a:rPr>
              <a:t>S</a:t>
            </a:r>
            <a:r>
              <a:rPr lang="en-US" sz="1800" baseline="-25000">
                <a:ea typeface="MS PGothic" pitchFamily="34" charset="-128"/>
              </a:rPr>
              <a:t>2</a:t>
            </a:r>
            <a:r>
              <a:rPr lang="en-US" sz="1800">
                <a:ea typeface="MS PGothic" pitchFamily="34" charset="-128"/>
              </a:rPr>
              <a:t> </a:t>
            </a:r>
            <a:r>
              <a:rPr lang="en-US" altLang="zh-CN" sz="1800">
                <a:ea typeface="宋体" pitchFamily="2" charset="-122"/>
                <a:sym typeface="Symbol" pitchFamily="18" charset="2"/>
              </a:rPr>
              <a:t></a:t>
            </a:r>
            <a:r>
              <a:rPr lang="en-US" sz="1800" baseline="30000">
                <a:ea typeface="MS PGothic" pitchFamily="34" charset="-128"/>
              </a:rPr>
              <a:t>F</a:t>
            </a:r>
            <a:r>
              <a:rPr lang="en-US" sz="1800">
                <a:ea typeface="MS PGothic" pitchFamily="34" charset="-128"/>
              </a:rPr>
              <a:t> S</a:t>
            </a:r>
            <a:r>
              <a:rPr lang="en-US" sz="1800" baseline="-25000">
                <a:ea typeface="MS PGothic" pitchFamily="34" charset="-128"/>
              </a:rPr>
              <a:t>2</a:t>
            </a:r>
            <a:r>
              <a:rPr lang="en-US" sz="1800">
                <a:ea typeface="MS PGothic" pitchFamily="34" charset="-128"/>
              </a:rPr>
              <a:t>: Loop-carried dependence</a:t>
            </a:r>
          </a:p>
        </p:txBody>
      </p:sp>
      <p:sp>
        <p:nvSpPr>
          <p:cNvPr id="6861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AF65242-73D4-42A3-B5C8-696DBFAFCD4D}" type="datetime1">
              <a:rPr lang="en-US" altLang="zh-CN" sz="1000">
                <a:solidFill>
                  <a:schemeClr val="bg1"/>
                </a:solidFill>
              </a:rPr>
              <a:pPr eaLnBrk="1" hangingPunct="1"/>
              <a:t>9/11/2013</a:t>
            </a:fld>
            <a:endParaRPr lang="en-US" altLang="zh-CN" sz="1000">
              <a:solidFill>
                <a:schemeClr val="bg1"/>
              </a:solidFill>
            </a:endParaRPr>
          </a:p>
        </p:txBody>
      </p:sp>
      <p:sp>
        <p:nvSpPr>
          <p:cNvPr id="6862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1CFFC667-746E-47E7-92CD-4787B3FBE75D}" type="slidenum">
              <a:rPr lang="en-US" altLang="zh-CN" sz="1000">
                <a:solidFill>
                  <a:schemeClr val="bg1"/>
                </a:solidFill>
              </a:rPr>
              <a:pPr eaLnBrk="1" hangingPunct="1"/>
              <a:t>89</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4"/>
          <p:cNvSpPr>
            <a:spLocks noGrp="1"/>
          </p:cNvSpPr>
          <p:nvPr>
            <p:ph idx="1"/>
          </p:nvPr>
        </p:nvSpPr>
        <p:spPr bwMode="auto">
          <a:xfrm>
            <a:off x="457200" y="849313"/>
            <a:ext cx="8235950"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30200" indent="-342900"/>
            <a:endParaRPr lang="en-US" altLang="zh-CN" dirty="0" smtClean="0"/>
          </a:p>
          <a:p>
            <a:pPr marL="330200" indent="-342900"/>
            <a:r>
              <a:rPr lang="en-US" altLang="zh-CN" dirty="0" smtClean="0"/>
              <a:t>Motivation </a:t>
            </a:r>
          </a:p>
          <a:p>
            <a:pPr marL="330200" indent="-342900"/>
            <a:r>
              <a:rPr lang="en-US" altLang="zh-CN" dirty="0" smtClean="0">
                <a:solidFill>
                  <a:schemeClr val="bg2"/>
                </a:solidFill>
              </a:rPr>
              <a:t>Introduction to Vectorization &amp; SIMD for Intel® Architecture</a:t>
            </a:r>
            <a:endParaRPr lang="en-US" altLang="zh-CN" dirty="0" smtClean="0"/>
          </a:p>
          <a:p>
            <a:pPr marL="330200" lvl="0" indent="-342900"/>
            <a:r>
              <a:rPr lang="en-US" dirty="0" smtClean="0"/>
              <a:t>Ways to Write Vector Code</a:t>
            </a:r>
            <a:endParaRPr lang="en-US" altLang="zh-CN" dirty="0" smtClean="0"/>
          </a:p>
          <a:p>
            <a:pPr marL="330200" indent="-342900"/>
            <a:r>
              <a:rPr lang="en-US" altLang="zh-CN" dirty="0" smtClean="0"/>
              <a:t>Validating Vectorization Success</a:t>
            </a:r>
          </a:p>
          <a:p>
            <a:pPr marL="330200" indent="-342900"/>
            <a:r>
              <a:rPr lang="en-US" altLang="zh-CN" dirty="0" smtClean="0"/>
              <a:t>Summary</a:t>
            </a:r>
          </a:p>
          <a:p>
            <a:pPr marL="330200" indent="-342900">
              <a:buFontTx/>
              <a:buNone/>
            </a:pPr>
            <a:endParaRPr lang="en-US" altLang="zh-CN" dirty="0" smtClean="0"/>
          </a:p>
        </p:txBody>
      </p:sp>
      <p:sp>
        <p:nvSpPr>
          <p:cNvPr id="4099" name="Rectangle 2"/>
          <p:cNvSpPr>
            <a:spLocks noGrp="1" noChangeArrowheads="1"/>
          </p:cNvSpPr>
          <p:nvPr>
            <p:ph type="title"/>
          </p:nvPr>
        </p:nvSpPr>
        <p:spPr bwMode="auto">
          <a:xfrm>
            <a:off x="476250" y="127000"/>
            <a:ext cx="7372350" cy="63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t>Agenda</a:t>
            </a:r>
            <a:endParaRPr lang="en-US" altLang="zh-CN" sz="2200" dirty="0" smtClean="0"/>
          </a:p>
        </p:txBody>
      </p:sp>
      <p:sp>
        <p:nvSpPr>
          <p:cNvPr id="410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5E9FB3C-F87A-4FD3-A28B-76B5FF7B48F9}" type="datetime1">
              <a:rPr lang="en-US" altLang="zh-CN" sz="1000">
                <a:solidFill>
                  <a:schemeClr val="bg1"/>
                </a:solidFill>
              </a:rPr>
              <a:pPr eaLnBrk="1" hangingPunct="1"/>
              <a:t>9/11/2013</a:t>
            </a:fld>
            <a:endParaRPr lang="en-US" altLang="zh-CN" sz="1000">
              <a:solidFill>
                <a:schemeClr val="bg1"/>
              </a:solidFill>
            </a:endParaRPr>
          </a:p>
        </p:txBody>
      </p:sp>
      <p:sp>
        <p:nvSpPr>
          <p:cNvPr id="410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2CBFF5C-A42E-477C-B027-5F569F0B6479}" type="slidenum">
              <a:rPr lang="en-US" altLang="zh-CN" sz="1000">
                <a:solidFill>
                  <a:schemeClr val="bg1"/>
                </a:solidFill>
              </a:rPr>
              <a:pPr eaLnBrk="1" hangingPunct="1"/>
              <a:t>9</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solidFill>
                  <a:schemeClr val="bg2"/>
                </a:solidFill>
                <a:ea typeface="宋体" pitchFamily="2" charset="-122"/>
              </a:rPr>
              <a:t>Not </a:t>
            </a:r>
            <a:r>
              <a:rPr lang="en-US" altLang="zh-CN" dirty="0" err="1" smtClean="0">
                <a:solidFill>
                  <a:schemeClr val="bg2"/>
                </a:solidFill>
                <a:ea typeface="宋体" pitchFamily="2" charset="-122"/>
              </a:rPr>
              <a:t>Vectorizable</a:t>
            </a:r>
            <a:r>
              <a:rPr lang="en-US" altLang="zh-CN" dirty="0" smtClean="0">
                <a:solidFill>
                  <a:schemeClr val="bg2"/>
                </a:solidFill>
                <a:ea typeface="宋体" pitchFamily="2" charset="-122"/>
              </a:rPr>
              <a:t> Dependencies: </a:t>
            </a:r>
            <a:br>
              <a:rPr lang="en-US" altLang="zh-CN" dirty="0" smtClean="0">
                <a:solidFill>
                  <a:schemeClr val="bg2"/>
                </a:solidFill>
                <a:ea typeface="宋体" pitchFamily="2" charset="-122"/>
              </a:rPr>
            </a:br>
            <a:endParaRPr lang="en-US" altLang="zh-CN" dirty="0" smtClean="0">
              <a:solidFill>
                <a:schemeClr val="bg2"/>
              </a:solidFill>
              <a:ea typeface="宋体" pitchFamily="2" charset="-122"/>
            </a:endParaRPr>
          </a:p>
        </p:txBody>
      </p:sp>
      <p:sp>
        <p:nvSpPr>
          <p:cNvPr id="69635"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marL="342900" indent="-342900" algn="l" eaLnBrk="1" hangingPunct="1">
              <a:lnSpc>
                <a:spcPct val="120000"/>
              </a:lnSpc>
              <a:spcBef>
                <a:spcPct val="20000"/>
              </a:spcBef>
            </a:pPr>
            <a:r>
              <a:rPr lang="en-US" sz="1800" dirty="0" smtClean="0">
                <a:ea typeface="MS PGothic" pitchFamily="34" charset="-128"/>
              </a:rPr>
              <a:t>		A loop in not </a:t>
            </a:r>
            <a:r>
              <a:rPr lang="en-US" sz="1800" dirty="0" err="1" smtClean="0">
                <a:ea typeface="MS PGothic" pitchFamily="34" charset="-128"/>
              </a:rPr>
              <a:t>vectorizable</a:t>
            </a:r>
            <a:r>
              <a:rPr lang="en-US" sz="1800" dirty="0" smtClean="0">
                <a:ea typeface="MS PGothic" pitchFamily="34" charset="-128"/>
              </a:rPr>
              <a:t> if </a:t>
            </a:r>
            <a:r>
              <a:rPr lang="en-US" sz="1800" b="1" dirty="0" smtClean="0">
                <a:ea typeface="MS PGothic" pitchFamily="34" charset="-128"/>
              </a:rPr>
              <a:t>both</a:t>
            </a:r>
            <a:r>
              <a:rPr lang="en-US" sz="1800" dirty="0" smtClean="0">
                <a:ea typeface="MS PGothic" pitchFamily="34" charset="-128"/>
              </a:rPr>
              <a:t>:</a:t>
            </a:r>
          </a:p>
          <a:p>
            <a:pPr marL="1485900" lvl="2" indent="-342900" algn="l" eaLnBrk="1" hangingPunct="1">
              <a:lnSpc>
                <a:spcPct val="120000"/>
              </a:lnSpc>
              <a:spcBef>
                <a:spcPct val="20000"/>
              </a:spcBef>
              <a:buFont typeface="+mj-lt"/>
              <a:buAutoNum type="arabicPeriod"/>
            </a:pPr>
            <a:r>
              <a:rPr lang="en-US" sz="1800" dirty="0" smtClean="0">
                <a:ea typeface="MS PGothic" pitchFamily="34" charset="-128"/>
              </a:rPr>
              <a:t>It contains a loop carried dependence</a:t>
            </a:r>
          </a:p>
          <a:p>
            <a:pPr marL="1485900" lvl="2" indent="-342900" algn="l" eaLnBrk="1" hangingPunct="1">
              <a:lnSpc>
                <a:spcPct val="120000"/>
              </a:lnSpc>
              <a:spcBef>
                <a:spcPct val="20000"/>
              </a:spcBef>
              <a:buFont typeface="+mj-lt"/>
              <a:buAutoNum type="arabicPeriod"/>
            </a:pPr>
            <a:r>
              <a:rPr lang="en-US" sz="1800" dirty="0" smtClean="0">
                <a:ea typeface="MS PGothic" pitchFamily="34" charset="-128"/>
              </a:rPr>
              <a:t>It contains </a:t>
            </a:r>
            <a:r>
              <a:rPr lang="en-US" sz="1800" dirty="0" err="1" smtClean="0">
                <a:ea typeface="MS PGothic" pitchFamily="34" charset="-128"/>
              </a:rPr>
              <a:t>contains</a:t>
            </a:r>
            <a:r>
              <a:rPr lang="en-US" sz="1800" dirty="0" smtClean="0">
                <a:ea typeface="MS PGothic" pitchFamily="34" charset="-128"/>
              </a:rPr>
              <a:t> lexically backward dependence</a:t>
            </a:r>
          </a:p>
          <a:p>
            <a:pPr marL="1943100" lvl="3" indent="-342900" algn="l" eaLnBrk="1" hangingPunct="1">
              <a:lnSpc>
                <a:spcPct val="120000"/>
              </a:lnSpc>
              <a:spcBef>
                <a:spcPct val="20000"/>
              </a:spcBef>
            </a:pPr>
            <a:r>
              <a:rPr lang="en-US" sz="1800" dirty="0" smtClean="0">
                <a:ea typeface="MS PGothic" pitchFamily="34" charset="-128"/>
              </a:rPr>
              <a:t>lexically backward example: read in S1 (iteration 2) depends (must wait for completion) on write in S2 in iteration 1 </a:t>
            </a:r>
          </a:p>
          <a:p>
            <a:pPr marL="1943100" lvl="3" indent="-342900" algn="l" eaLnBrk="1" hangingPunct="1">
              <a:lnSpc>
                <a:spcPct val="120000"/>
              </a:lnSpc>
              <a:spcBef>
                <a:spcPct val="20000"/>
              </a:spcBef>
            </a:pPr>
            <a:r>
              <a:rPr lang="en-US" sz="1800" dirty="0" smtClean="0">
                <a:ea typeface="MS PGothic" pitchFamily="34" charset="-128"/>
              </a:rPr>
              <a:t>Lexically ~ as your read it on the page</a:t>
            </a:r>
          </a:p>
          <a:p>
            <a:pPr marL="1943100" lvl="3" indent="-342900" algn="l" eaLnBrk="1" hangingPunct="1">
              <a:lnSpc>
                <a:spcPct val="120000"/>
              </a:lnSpc>
              <a:spcBef>
                <a:spcPct val="20000"/>
              </a:spcBef>
            </a:pPr>
            <a:endParaRPr lang="en-US" sz="1800" dirty="0" smtClean="0">
              <a:ea typeface="MS PGothic" pitchFamily="34" charset="-128"/>
            </a:endParaRPr>
          </a:p>
          <a:p>
            <a:pPr algn="l" eaLnBrk="1" hangingPunct="1">
              <a:lnSpc>
                <a:spcPct val="120000"/>
              </a:lnSpc>
              <a:spcBef>
                <a:spcPct val="20000"/>
              </a:spcBef>
            </a:pPr>
            <a:endParaRPr lang="en-US" sz="1800" dirty="0">
              <a:ea typeface="MS PGothic" pitchFamily="34" charset="-128"/>
            </a:endParaRPr>
          </a:p>
        </p:txBody>
      </p:sp>
      <p:sp>
        <p:nvSpPr>
          <p:cNvPr id="6963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744DF00D-CE59-4828-AA47-C5D1BD97087E}" type="datetime1">
              <a:rPr lang="en-US" altLang="zh-CN" sz="1000">
                <a:solidFill>
                  <a:schemeClr val="bg1"/>
                </a:solidFill>
              </a:rPr>
              <a:pPr eaLnBrk="1" hangingPunct="1"/>
              <a:t>9/11/2013</a:t>
            </a:fld>
            <a:endParaRPr lang="en-US" altLang="zh-CN" sz="1000">
              <a:solidFill>
                <a:schemeClr val="bg1"/>
              </a:solidFill>
            </a:endParaRPr>
          </a:p>
        </p:txBody>
      </p:sp>
      <p:sp>
        <p:nvSpPr>
          <p:cNvPr id="6963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08D2F706-1901-44BE-9250-0ABFA4FCB716}" type="slidenum">
              <a:rPr lang="en-US" altLang="zh-CN" sz="1000">
                <a:solidFill>
                  <a:schemeClr val="bg1"/>
                </a:solidFill>
              </a:rPr>
              <a:pPr eaLnBrk="1" hangingPunct="1"/>
              <a:t>90</a:t>
            </a:fld>
            <a:endParaRPr lang="en-US" altLang="zh-CN" sz="1000">
              <a:solidFill>
                <a:schemeClr val="bg1"/>
              </a:solidFill>
            </a:endParaRPr>
          </a:p>
        </p:txBody>
      </p:sp>
      <p:sp>
        <p:nvSpPr>
          <p:cNvPr id="7" name="Text Box 73"/>
          <p:cNvSpPr txBox="1">
            <a:spLocks noChangeArrowheads="1"/>
          </p:cNvSpPr>
          <p:nvPr/>
        </p:nvSpPr>
        <p:spPr bwMode="auto">
          <a:xfrm>
            <a:off x="845570" y="3512457"/>
            <a:ext cx="3649209" cy="1569660"/>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a:spAutoFit/>
          </a:bodyPr>
          <a:lstStyle>
            <a:lvl1pPr marL="342900" indent="-3429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buFontTx/>
              <a:buAutoNum type="arabicParenR"/>
            </a:pPr>
            <a:r>
              <a:rPr lang="en-US" altLang="zh-CN" sz="1600" b="1" dirty="0" smtClean="0">
                <a:latin typeface="Courier New" pitchFamily="49" charset="0"/>
                <a:ea typeface="宋体" pitchFamily="2" charset="-122"/>
              </a:rPr>
              <a:t>for(</a:t>
            </a:r>
            <a:r>
              <a:rPr lang="en-US" altLang="zh-CN" sz="1600" b="1" dirty="0" err="1" smtClean="0">
                <a:latin typeface="Courier New" pitchFamily="49" charset="0"/>
                <a:ea typeface="宋体" pitchFamily="2" charset="-122"/>
              </a:rPr>
              <a:t>i</a:t>
            </a:r>
            <a:r>
              <a:rPr lang="en-US" altLang="zh-CN" sz="1600" b="1" dirty="0" smtClean="0">
                <a:latin typeface="Courier New" pitchFamily="49" charset="0"/>
                <a:ea typeface="宋体" pitchFamily="2" charset="-122"/>
              </a:rPr>
              <a:t> = 1; </a:t>
            </a:r>
            <a:r>
              <a:rPr lang="en-US" altLang="zh-CN" sz="1600" b="1" dirty="0" err="1" smtClean="0">
                <a:latin typeface="Courier New" pitchFamily="49" charset="0"/>
                <a:ea typeface="宋体" pitchFamily="2" charset="-122"/>
              </a:rPr>
              <a:t>i</a:t>
            </a:r>
            <a:r>
              <a:rPr lang="en-US" altLang="zh-CN" sz="1600" b="1" dirty="0" smtClean="0">
                <a:latin typeface="Courier New" pitchFamily="49" charset="0"/>
                <a:ea typeface="宋体" pitchFamily="2" charset="-122"/>
              </a:rPr>
              <a:t> &lt; MAX; </a:t>
            </a:r>
            <a:r>
              <a:rPr lang="en-US" altLang="zh-CN" sz="1600" b="1" dirty="0" err="1" smtClean="0">
                <a:latin typeface="Courier New" pitchFamily="49" charset="0"/>
                <a:ea typeface="宋体" pitchFamily="2" charset="-122"/>
              </a:rPr>
              <a:t>i</a:t>
            </a:r>
            <a:r>
              <a:rPr lang="en-US" altLang="zh-CN" sz="1600" b="1" dirty="0" smtClean="0">
                <a:latin typeface="Courier New" pitchFamily="49" charset="0"/>
                <a:ea typeface="宋体" pitchFamily="2" charset="-122"/>
              </a:rPr>
              <a:t>++)</a:t>
            </a:r>
            <a:br>
              <a:rPr lang="en-US" altLang="zh-CN" sz="1600" b="1" dirty="0" smtClean="0">
                <a:latin typeface="Courier New" pitchFamily="49" charset="0"/>
                <a:ea typeface="宋体" pitchFamily="2" charset="-122"/>
              </a:rPr>
            </a:br>
            <a:r>
              <a:rPr lang="en-US" altLang="zh-CN" sz="1600" b="1" dirty="0" smtClean="0">
                <a:latin typeface="Courier New" pitchFamily="49" charset="0"/>
                <a:ea typeface="宋体" pitchFamily="2" charset="-122"/>
              </a:rPr>
              <a:t>  {</a:t>
            </a:r>
            <a:br>
              <a:rPr lang="en-US" altLang="zh-CN" sz="1600" b="1" dirty="0" smtClean="0">
                <a:latin typeface="Courier New" pitchFamily="49" charset="0"/>
                <a:ea typeface="宋体" pitchFamily="2" charset="-122"/>
              </a:rPr>
            </a:br>
            <a:r>
              <a:rPr lang="en-US" sz="1600" b="1" dirty="0" smtClean="0">
                <a:latin typeface="Courier New" pitchFamily="49" charset="0"/>
                <a:cs typeface="Courier New" pitchFamily="49" charset="0"/>
              </a:rPr>
              <a:t>S</a:t>
            </a:r>
            <a:r>
              <a:rPr lang="en-US" sz="1600" b="1" baseline="-25000" dirty="0" smtClean="0">
                <a:latin typeface="Courier New" pitchFamily="49" charset="0"/>
                <a:cs typeface="Courier New" pitchFamily="49" charset="0"/>
              </a:rPr>
              <a:t>1</a:t>
            </a:r>
            <a:r>
              <a:rPr lang="en-US" altLang="zh-CN" sz="1600" b="1" dirty="0" smtClean="0">
                <a:latin typeface="Courier New" pitchFamily="49" charset="0"/>
                <a:ea typeface="宋体" pitchFamily="2" charset="-122"/>
              </a:rPr>
              <a:t>   t = A[</a:t>
            </a:r>
            <a:r>
              <a:rPr lang="en-US" altLang="zh-CN" sz="1600" b="1" dirty="0" err="1" smtClean="0">
                <a:latin typeface="Courier New" pitchFamily="49" charset="0"/>
                <a:ea typeface="宋体" pitchFamily="2" charset="-122"/>
              </a:rPr>
              <a:t>i</a:t>
            </a:r>
            <a:r>
              <a:rPr lang="en-US" altLang="zh-CN" sz="1600" b="1" dirty="0" smtClean="0">
                <a:latin typeface="Courier New" pitchFamily="49" charset="0"/>
                <a:ea typeface="宋体" pitchFamily="2" charset="-122"/>
              </a:rPr>
              <a:t> - 1] * 2;</a:t>
            </a:r>
            <a:br>
              <a:rPr lang="en-US" altLang="zh-CN" sz="1600" b="1" dirty="0" smtClean="0">
                <a:latin typeface="Courier New" pitchFamily="49" charset="0"/>
                <a:ea typeface="宋体" pitchFamily="2" charset="-122"/>
              </a:rPr>
            </a:br>
            <a:r>
              <a:rPr lang="en-US" sz="1600" b="1" dirty="0" smtClean="0">
                <a:latin typeface="Courier New" pitchFamily="49" charset="0"/>
                <a:cs typeface="Courier New" pitchFamily="49" charset="0"/>
              </a:rPr>
              <a:t>S</a:t>
            </a:r>
            <a:r>
              <a:rPr lang="en-US" sz="1600" b="1" baseline="-25000" dirty="0" smtClean="0">
                <a:latin typeface="Courier New" pitchFamily="49" charset="0"/>
                <a:cs typeface="Courier New" pitchFamily="49" charset="0"/>
              </a:rPr>
              <a:t>2</a:t>
            </a:r>
            <a:r>
              <a:rPr lang="en-US" altLang="zh-CN" sz="1600" b="1" dirty="0" smtClean="0">
                <a:latin typeface="Courier New" pitchFamily="49" charset="0"/>
                <a:ea typeface="宋体" pitchFamily="2" charset="-122"/>
              </a:rPr>
              <a:t>   A[</a:t>
            </a:r>
            <a:r>
              <a:rPr lang="en-US" altLang="zh-CN" sz="1600" b="1" dirty="0" err="1" smtClean="0">
                <a:latin typeface="Courier New" pitchFamily="49" charset="0"/>
                <a:ea typeface="宋体" pitchFamily="2" charset="-122"/>
              </a:rPr>
              <a:t>i</a:t>
            </a:r>
            <a:r>
              <a:rPr lang="en-US" altLang="zh-CN" sz="1600" b="1" dirty="0" smtClean="0">
                <a:latin typeface="Courier New" pitchFamily="49" charset="0"/>
                <a:ea typeface="宋体" pitchFamily="2" charset="-122"/>
              </a:rPr>
              <a:t>] = t;</a:t>
            </a:r>
            <a:br>
              <a:rPr lang="en-US" altLang="zh-CN" sz="1600" b="1" dirty="0" smtClean="0">
                <a:latin typeface="Courier New" pitchFamily="49" charset="0"/>
                <a:ea typeface="宋体" pitchFamily="2" charset="-122"/>
              </a:rPr>
            </a:br>
            <a:r>
              <a:rPr lang="en-US" altLang="zh-CN" sz="1600" b="1" dirty="0" smtClean="0">
                <a:latin typeface="Courier New" pitchFamily="49" charset="0"/>
                <a:ea typeface="宋体" pitchFamily="2" charset="-122"/>
              </a:rPr>
              <a:t>  }</a:t>
            </a:r>
          </a:p>
          <a:p>
            <a:pPr algn="l" eaLnBrk="1" hangingPunct="1">
              <a:buFontTx/>
              <a:buAutoNum type="arabicParenR" startAt="2"/>
            </a:pPr>
            <a:endParaRPr lang="en-US" altLang="zh-CN" sz="1600" b="1" dirty="0" smtClean="0">
              <a:latin typeface="Courier New" pitchFamily="49" charset="0"/>
              <a:ea typeface="宋体" pitchFamily="2" charset="-122"/>
            </a:endParaRPr>
          </a:p>
        </p:txBody>
      </p:sp>
      <p:sp>
        <p:nvSpPr>
          <p:cNvPr id="8" name="Text Box 73"/>
          <p:cNvSpPr txBox="1">
            <a:spLocks noChangeArrowheads="1"/>
          </p:cNvSpPr>
          <p:nvPr/>
        </p:nvSpPr>
        <p:spPr bwMode="auto">
          <a:xfrm>
            <a:off x="4760232" y="3512457"/>
            <a:ext cx="3649209" cy="1569660"/>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a:spAutoFit/>
          </a:bodyPr>
          <a:lstStyle>
            <a:lvl1pPr marL="342900" indent="-3429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sz="1600" b="1" dirty="0" smtClean="0">
                <a:latin typeface="Courier New" pitchFamily="49" charset="0"/>
                <a:cs typeface="Courier New" pitchFamily="49" charset="0"/>
              </a:rPr>
              <a:t>	S</a:t>
            </a:r>
            <a:r>
              <a:rPr lang="en-US" sz="1600" b="1" baseline="-25000" dirty="0" smtClean="0">
                <a:latin typeface="Courier New" pitchFamily="49" charset="0"/>
                <a:cs typeface="Courier New" pitchFamily="49" charset="0"/>
              </a:rPr>
              <a:t>1</a:t>
            </a:r>
            <a:r>
              <a:rPr lang="en-US" altLang="zh-CN" sz="1600" b="1" dirty="0" smtClean="0">
                <a:latin typeface="Courier New" pitchFamily="49" charset="0"/>
                <a:ea typeface="宋体" pitchFamily="2" charset="-122"/>
              </a:rPr>
              <a:t>   t = A[0] * 2;</a:t>
            </a:r>
            <a:br>
              <a:rPr lang="en-US" altLang="zh-CN" sz="1600" b="1" dirty="0" smtClean="0">
                <a:latin typeface="Courier New" pitchFamily="49" charset="0"/>
                <a:ea typeface="宋体" pitchFamily="2" charset="-122"/>
              </a:rPr>
            </a:br>
            <a:r>
              <a:rPr lang="en-US" sz="1600" b="1" dirty="0" smtClean="0">
                <a:latin typeface="Courier New" pitchFamily="49" charset="0"/>
                <a:cs typeface="Courier New" pitchFamily="49" charset="0"/>
              </a:rPr>
              <a:t>S</a:t>
            </a:r>
            <a:r>
              <a:rPr lang="en-US" sz="1600" b="1" baseline="-25000" dirty="0" smtClean="0">
                <a:latin typeface="Courier New" pitchFamily="49" charset="0"/>
                <a:cs typeface="Courier New" pitchFamily="49" charset="0"/>
              </a:rPr>
              <a:t>2</a:t>
            </a:r>
            <a:r>
              <a:rPr lang="en-US" altLang="zh-CN" sz="1600" b="1" dirty="0" smtClean="0">
                <a:latin typeface="Courier New" pitchFamily="49" charset="0"/>
                <a:ea typeface="宋体" pitchFamily="2" charset="-122"/>
              </a:rPr>
              <a:t>   A[1] = t;</a:t>
            </a:r>
          </a:p>
          <a:p>
            <a:pPr algn="l"/>
            <a:r>
              <a:rPr lang="en-US" altLang="zh-CN" sz="1600" b="1" dirty="0" smtClean="0">
                <a:latin typeface="Courier New" pitchFamily="49" charset="0"/>
                <a:ea typeface="宋体" pitchFamily="2" charset="-122"/>
              </a:rPr>
              <a:t>-------------</a:t>
            </a:r>
            <a:r>
              <a:rPr lang="en-US" altLang="zh-CN" sz="1600" b="1" dirty="0" smtClean="0">
                <a:solidFill>
                  <a:srgbClr val="FF5C00"/>
                </a:solidFill>
                <a:latin typeface="Courier New" pitchFamily="49" charset="0"/>
                <a:ea typeface="宋体" pitchFamily="2" charset="-122"/>
              </a:rPr>
              <a:t>loop carried-</a:t>
            </a:r>
            <a:r>
              <a:rPr lang="en-US" altLang="zh-CN" sz="1600" b="1" dirty="0" smtClean="0">
                <a:latin typeface="Courier New" pitchFamily="49" charset="0"/>
                <a:ea typeface="宋体" pitchFamily="2" charset="-122"/>
              </a:rPr>
              <a:t>--</a:t>
            </a:r>
          </a:p>
          <a:p>
            <a:pPr algn="l" eaLnBrk="1" hangingPunct="1"/>
            <a:r>
              <a:rPr lang="en-US" sz="1600" b="1" dirty="0" smtClean="0">
                <a:latin typeface="Courier New" pitchFamily="49" charset="0"/>
                <a:cs typeface="Courier New" pitchFamily="49" charset="0"/>
              </a:rPr>
              <a:t>	S</a:t>
            </a:r>
            <a:r>
              <a:rPr lang="en-US" sz="1600" b="1" baseline="-25000" dirty="0" smtClean="0">
                <a:latin typeface="Courier New" pitchFamily="49" charset="0"/>
                <a:cs typeface="Courier New" pitchFamily="49" charset="0"/>
              </a:rPr>
              <a:t>1</a:t>
            </a:r>
            <a:r>
              <a:rPr lang="en-US" altLang="zh-CN" sz="1600" b="1" dirty="0" smtClean="0">
                <a:latin typeface="Courier New" pitchFamily="49" charset="0"/>
                <a:ea typeface="宋体" pitchFamily="2" charset="-122"/>
              </a:rPr>
              <a:t>   t = A[1] * 2;</a:t>
            </a:r>
            <a:br>
              <a:rPr lang="en-US" altLang="zh-CN" sz="1600" b="1" dirty="0" smtClean="0">
                <a:latin typeface="Courier New" pitchFamily="49" charset="0"/>
                <a:ea typeface="宋体" pitchFamily="2" charset="-122"/>
              </a:rPr>
            </a:br>
            <a:r>
              <a:rPr lang="en-US" sz="1600" b="1" dirty="0" smtClean="0">
                <a:latin typeface="Courier New" pitchFamily="49" charset="0"/>
                <a:cs typeface="Courier New" pitchFamily="49" charset="0"/>
              </a:rPr>
              <a:t>S</a:t>
            </a:r>
            <a:r>
              <a:rPr lang="en-US" sz="1600" b="1" baseline="-25000" dirty="0" smtClean="0">
                <a:latin typeface="Courier New" pitchFamily="49" charset="0"/>
                <a:cs typeface="Courier New" pitchFamily="49" charset="0"/>
              </a:rPr>
              <a:t>2</a:t>
            </a:r>
            <a:r>
              <a:rPr lang="en-US" altLang="zh-CN" sz="1600" b="1" dirty="0" smtClean="0">
                <a:latin typeface="Courier New" pitchFamily="49" charset="0"/>
                <a:ea typeface="宋体" pitchFamily="2" charset="-122"/>
              </a:rPr>
              <a:t>   A[2] = t;</a:t>
            </a:r>
          </a:p>
          <a:p>
            <a:pPr algn="l" eaLnBrk="1" hangingPunct="1"/>
            <a:endParaRPr lang="en-US" altLang="zh-CN" sz="1600" b="1" dirty="0" smtClean="0">
              <a:latin typeface="Courier New" pitchFamily="49" charset="0"/>
              <a:ea typeface="宋体" pitchFamily="2" charset="-122"/>
            </a:endParaRPr>
          </a:p>
        </p:txBody>
      </p:sp>
      <p:cxnSp>
        <p:nvCxnSpPr>
          <p:cNvPr id="10" name="Straight Arrow Connector 9"/>
          <p:cNvCxnSpPr/>
          <p:nvPr/>
        </p:nvCxnSpPr>
        <p:spPr bwMode="auto">
          <a:xfrm>
            <a:off x="6149408" y="4011839"/>
            <a:ext cx="435429" cy="304800"/>
          </a:xfrm>
          <a:prstGeom prst="straightConnector1">
            <a:avLst/>
          </a:prstGeom>
          <a:ln>
            <a:headEnd/>
            <a:tailEnd type="arrow" w="med" len="med"/>
          </a:ln>
        </p:spPr>
        <p:style>
          <a:lnRef idx="2">
            <a:schemeClr val="accent1"/>
          </a:lnRef>
          <a:fillRef idx="0">
            <a:schemeClr val="accent1"/>
          </a:fillRef>
          <a:effectRef idx="1">
            <a:schemeClr val="accent1"/>
          </a:effectRef>
          <a:fontRef idx="minor">
            <a:schemeClr val="tx1"/>
          </a:fontRef>
        </p:style>
      </p:cxnSp>
      <p:sp>
        <p:nvSpPr>
          <p:cNvPr id="12" name="Oval 11"/>
          <p:cNvSpPr/>
          <p:nvPr/>
        </p:nvSpPr>
        <p:spPr bwMode="auto">
          <a:xfrm>
            <a:off x="5118297" y="3781600"/>
            <a:ext cx="333829" cy="333829"/>
          </a:xfrm>
          <a:prstGeom prst="ellips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4" name="Rectangle 13"/>
          <p:cNvSpPr/>
          <p:nvPr/>
        </p:nvSpPr>
        <p:spPr>
          <a:xfrm>
            <a:off x="1572346" y="5341257"/>
            <a:ext cx="5844870" cy="461665"/>
          </a:xfrm>
          <a:prstGeom prst="rect">
            <a:avLst/>
          </a:prstGeom>
        </p:spPr>
        <p:txBody>
          <a:bodyPr wrap="none">
            <a:spAutoFit/>
          </a:bodyPr>
          <a:lstStyle/>
          <a:p>
            <a:r>
              <a:rPr lang="en-US" altLang="zh-CN" sz="2400" b="1" dirty="0" smtClean="0">
                <a:solidFill>
                  <a:schemeClr val="bg2"/>
                </a:solidFill>
                <a:ea typeface="宋体" pitchFamily="2" charset="-122"/>
              </a:rPr>
              <a:t>This Example is Not </a:t>
            </a:r>
            <a:r>
              <a:rPr lang="en-US" altLang="zh-CN" sz="2400" b="1" dirty="0" err="1" smtClean="0">
                <a:solidFill>
                  <a:schemeClr val="bg2"/>
                </a:solidFill>
                <a:ea typeface="宋体" pitchFamily="2" charset="-122"/>
              </a:rPr>
              <a:t>Vectorizable</a:t>
            </a:r>
            <a:endParaRPr lang="en-US" sz="2400" b="1" dirty="0"/>
          </a:p>
        </p:txBody>
      </p:sp>
      <p:sp>
        <p:nvSpPr>
          <p:cNvPr id="15" name="Oval 14"/>
          <p:cNvSpPr/>
          <p:nvPr/>
        </p:nvSpPr>
        <p:spPr bwMode="auto">
          <a:xfrm>
            <a:off x="5120385" y="4247150"/>
            <a:ext cx="333829" cy="333829"/>
          </a:xfrm>
          <a:prstGeom prst="ellipse">
            <a:avLst/>
          </a:prstGeom>
          <a:ln>
            <a:headEnd/>
            <a:tailEnd type="arrow" w="med" len="med"/>
          </a:ln>
        </p:spPr>
        <p:style>
          <a:lnRef idx="2">
            <a:schemeClr val="accent1"/>
          </a:lnRef>
          <a:fillRef idx="0">
            <a:schemeClr val="accent1"/>
          </a:fillRef>
          <a:effectRef idx="1">
            <a:schemeClr val="accent1"/>
          </a:effectRef>
          <a:fontRef idx="minor">
            <a:schemeClr val="tx1"/>
          </a:fontRef>
        </p:style>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Dependencies: Student Exercise</a:t>
            </a:r>
            <a:br>
              <a:rPr lang="en-US" altLang="zh-CN" smtClean="0">
                <a:solidFill>
                  <a:schemeClr val="bg2"/>
                </a:solidFill>
                <a:ea typeface="宋体" pitchFamily="2" charset="-122"/>
              </a:rPr>
            </a:br>
            <a:endParaRPr lang="en-US" altLang="zh-CN" smtClean="0">
              <a:solidFill>
                <a:schemeClr val="bg2"/>
              </a:solidFill>
              <a:ea typeface="宋体" pitchFamily="2" charset="-122"/>
            </a:endParaRPr>
          </a:p>
        </p:txBody>
      </p:sp>
      <p:sp>
        <p:nvSpPr>
          <p:cNvPr id="69635"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pPr>
            <a:r>
              <a:rPr lang="en-US" sz="1800">
                <a:ea typeface="MS PGothic" pitchFamily="34" charset="-128"/>
              </a:rPr>
              <a:t>Find all dependencies in the examples, if any.</a:t>
            </a:r>
          </a:p>
          <a:p>
            <a:pPr algn="l" eaLnBrk="1" hangingPunct="1">
              <a:lnSpc>
                <a:spcPct val="120000"/>
              </a:lnSpc>
              <a:spcBef>
                <a:spcPct val="20000"/>
              </a:spcBef>
            </a:pPr>
            <a:r>
              <a:rPr lang="en-US" sz="1800">
                <a:ea typeface="MS PGothic" pitchFamily="34" charset="-128"/>
              </a:rPr>
              <a:t>Which are the dependency types?</a:t>
            </a:r>
          </a:p>
        </p:txBody>
      </p:sp>
      <p:sp>
        <p:nvSpPr>
          <p:cNvPr id="4" name="Text Box 73"/>
          <p:cNvSpPr txBox="1">
            <a:spLocks noChangeArrowheads="1"/>
          </p:cNvSpPr>
          <p:nvPr/>
        </p:nvSpPr>
        <p:spPr bwMode="auto">
          <a:xfrm>
            <a:off x="908050" y="1758950"/>
            <a:ext cx="7250113" cy="3540125"/>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marL="342900" indent="-342900"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buFontTx/>
              <a:buAutoNum type="arabicParenR"/>
            </a:pPr>
            <a:r>
              <a:rPr lang="en-US" sz="1600" b="1">
                <a:latin typeface="Courier New" pitchFamily="49" charset="0"/>
                <a:cs typeface="Courier New" pitchFamily="49" charset="0"/>
              </a:rPr>
              <a:t>  for(i = 0; i &lt; MAX – 2; i++)</a:t>
            </a:r>
            <a:br>
              <a:rPr lang="en-US" sz="1600" b="1">
                <a:latin typeface="Courier New" pitchFamily="49" charset="0"/>
                <a:cs typeface="Courier New" pitchFamily="49" charset="0"/>
              </a:rPr>
            </a:br>
            <a:r>
              <a:rPr lang="en-US" sz="1600" b="1">
                <a:latin typeface="Courier New" pitchFamily="49" charset="0"/>
                <a:cs typeface="Courier New" pitchFamily="49" charset="0"/>
              </a:rPr>
              <a:t>S</a:t>
            </a:r>
            <a:r>
              <a:rPr lang="en-US" sz="1600" b="1" baseline="-25000">
                <a:latin typeface="Courier New" pitchFamily="49" charset="0"/>
                <a:cs typeface="Courier New" pitchFamily="49" charset="0"/>
              </a:rPr>
              <a:t>1</a:t>
            </a:r>
            <a:r>
              <a:rPr lang="en-US" sz="1600" b="1">
                <a:latin typeface="Courier New" pitchFamily="49" charset="0"/>
                <a:cs typeface="Courier New" pitchFamily="49" charset="0"/>
              </a:rPr>
              <a:t>   A[i + 2] = A[i] + 1;</a:t>
            </a:r>
          </a:p>
          <a:p>
            <a:pPr algn="l"/>
            <a:r>
              <a:rPr lang="en-US" sz="1600" b="1">
                <a:latin typeface="Courier New" pitchFamily="49" charset="0"/>
                <a:cs typeface="Courier New" pitchFamily="49" charset="0"/>
              </a:rPr>
              <a:t>  </a:t>
            </a:r>
          </a:p>
          <a:p>
            <a:pPr algn="l" eaLnBrk="1" hangingPunct="1">
              <a:buFontTx/>
              <a:buAutoNum type="arabicParenR" startAt="2"/>
            </a:pPr>
            <a:r>
              <a:rPr lang="en-US" altLang="zh-CN" sz="1600" b="1">
                <a:latin typeface="Courier New" pitchFamily="49" charset="0"/>
                <a:ea typeface="宋体" pitchFamily="2" charset="-122"/>
              </a:rPr>
              <a:t>  for(i = 1; i &lt; MAX; i++)</a:t>
            </a:r>
            <a:br>
              <a:rPr lang="en-US" altLang="zh-CN" sz="1600" b="1">
                <a:latin typeface="Courier New" pitchFamily="49" charset="0"/>
                <a:ea typeface="宋体" pitchFamily="2" charset="-122"/>
              </a:rPr>
            </a:br>
            <a:r>
              <a:rPr lang="en-US" altLang="zh-CN" sz="1600" b="1">
                <a:latin typeface="Courier New" pitchFamily="49" charset="0"/>
                <a:ea typeface="宋体" pitchFamily="2" charset="-122"/>
              </a:rPr>
              <a:t>  {</a:t>
            </a:r>
            <a:br>
              <a:rPr lang="en-US" altLang="zh-CN" sz="1600" b="1">
                <a:latin typeface="Courier New" pitchFamily="49" charset="0"/>
                <a:ea typeface="宋体" pitchFamily="2" charset="-122"/>
              </a:rPr>
            </a:br>
            <a:r>
              <a:rPr lang="en-US" sz="1600" b="1">
                <a:latin typeface="Courier New" pitchFamily="49" charset="0"/>
                <a:cs typeface="Courier New" pitchFamily="49" charset="0"/>
              </a:rPr>
              <a:t>S</a:t>
            </a:r>
            <a:r>
              <a:rPr lang="en-US" sz="1600" b="1" baseline="-25000">
                <a:latin typeface="Courier New" pitchFamily="49" charset="0"/>
                <a:cs typeface="Courier New" pitchFamily="49" charset="0"/>
              </a:rPr>
              <a:t>2</a:t>
            </a:r>
            <a:r>
              <a:rPr lang="en-US" altLang="zh-CN" sz="1600" b="1">
                <a:latin typeface="Courier New" pitchFamily="49" charset="0"/>
                <a:ea typeface="宋体" pitchFamily="2" charset="-122"/>
              </a:rPr>
              <a:t>   A[i] = A[i - 1] * 2;</a:t>
            </a:r>
            <a:br>
              <a:rPr lang="en-US" altLang="zh-CN" sz="1600" b="1">
                <a:latin typeface="Courier New" pitchFamily="49" charset="0"/>
                <a:ea typeface="宋体" pitchFamily="2" charset="-122"/>
              </a:rPr>
            </a:br>
            <a:r>
              <a:rPr lang="en-US" sz="1600" b="1">
                <a:latin typeface="Courier New" pitchFamily="49" charset="0"/>
                <a:cs typeface="Courier New" pitchFamily="49" charset="0"/>
              </a:rPr>
              <a:t>S</a:t>
            </a:r>
            <a:r>
              <a:rPr lang="en-US" sz="1600" b="1" baseline="-25000">
                <a:latin typeface="Courier New" pitchFamily="49" charset="0"/>
                <a:cs typeface="Courier New" pitchFamily="49" charset="0"/>
              </a:rPr>
              <a:t>3</a:t>
            </a:r>
            <a:r>
              <a:rPr lang="en-US" altLang="zh-CN" sz="1600" b="1">
                <a:latin typeface="Courier New" pitchFamily="49" charset="0"/>
                <a:ea typeface="宋体" pitchFamily="2" charset="-122"/>
              </a:rPr>
              <a:t>   B = A[i - 1];</a:t>
            </a:r>
            <a:br>
              <a:rPr lang="en-US" altLang="zh-CN" sz="1600" b="1">
                <a:latin typeface="Courier New" pitchFamily="49" charset="0"/>
                <a:ea typeface="宋体" pitchFamily="2" charset="-122"/>
              </a:rPr>
            </a:br>
            <a:r>
              <a:rPr lang="en-US" altLang="zh-CN" sz="1600" b="1">
                <a:latin typeface="Courier New" pitchFamily="49" charset="0"/>
                <a:ea typeface="宋体" pitchFamily="2" charset="-122"/>
              </a:rPr>
              <a:t>  }</a:t>
            </a:r>
          </a:p>
          <a:p>
            <a:pPr algn="l" eaLnBrk="1" hangingPunct="1">
              <a:buFontTx/>
              <a:buAutoNum type="arabicParenR" startAt="2"/>
            </a:pPr>
            <a:endParaRPr lang="en-US" altLang="zh-CN" sz="1600" b="1">
              <a:latin typeface="Courier New" pitchFamily="49" charset="0"/>
              <a:ea typeface="宋体" pitchFamily="2" charset="-122"/>
            </a:endParaRPr>
          </a:p>
          <a:p>
            <a:pPr algn="l" eaLnBrk="1" hangingPunct="1">
              <a:buFontTx/>
              <a:buAutoNum type="arabicParenR" startAt="2"/>
            </a:pPr>
            <a:r>
              <a:rPr lang="en-US" altLang="zh-CN" sz="1600" b="1">
                <a:latin typeface="Courier New" pitchFamily="49" charset="0"/>
                <a:ea typeface="宋体" pitchFamily="2" charset="-122"/>
              </a:rPr>
              <a:t>  for(i = 0; i &lt; MAX - 1; i++)</a:t>
            </a:r>
            <a:br>
              <a:rPr lang="en-US" altLang="zh-CN" sz="1600" b="1">
                <a:latin typeface="Courier New" pitchFamily="49" charset="0"/>
                <a:ea typeface="宋体" pitchFamily="2" charset="-122"/>
              </a:rPr>
            </a:br>
            <a:r>
              <a:rPr lang="en-US" sz="1600" b="1">
                <a:latin typeface="Courier New" pitchFamily="49" charset="0"/>
                <a:cs typeface="Courier New" pitchFamily="49" charset="0"/>
              </a:rPr>
              <a:t>S</a:t>
            </a:r>
            <a:r>
              <a:rPr lang="en-US" sz="1600" b="1" baseline="-25000">
                <a:latin typeface="Courier New" pitchFamily="49" charset="0"/>
                <a:cs typeface="Courier New" pitchFamily="49" charset="0"/>
              </a:rPr>
              <a:t>4</a:t>
            </a:r>
            <a:r>
              <a:rPr lang="en-US" altLang="zh-CN" sz="1600" b="1">
                <a:latin typeface="Courier New" pitchFamily="49" charset="0"/>
                <a:ea typeface="宋体" pitchFamily="2" charset="-122"/>
              </a:rPr>
              <a:t>   A[i + 1, j] = A[i, k] + B;</a:t>
            </a:r>
          </a:p>
          <a:p>
            <a:pPr algn="l" eaLnBrk="1" hangingPunct="1">
              <a:buFontTx/>
              <a:buAutoNum type="arabicParenR" startAt="2"/>
            </a:pPr>
            <a:endParaRPr lang="en-US" altLang="zh-CN" sz="1600" b="1">
              <a:latin typeface="Courier New" pitchFamily="49" charset="0"/>
              <a:ea typeface="宋体" pitchFamily="2" charset="-122"/>
            </a:endParaRPr>
          </a:p>
          <a:p>
            <a:pPr algn="l" eaLnBrk="1" hangingPunct="1">
              <a:buFontTx/>
              <a:buAutoNum type="arabicParenR" startAt="2"/>
            </a:pPr>
            <a:r>
              <a:rPr lang="en-US" altLang="zh-CN" sz="1600" b="1">
                <a:latin typeface="Courier New" pitchFamily="49" charset="0"/>
                <a:ea typeface="宋体" pitchFamily="2" charset="-122"/>
              </a:rPr>
              <a:t>  for(i = 0; i &lt; MAX – 1; i++)</a:t>
            </a:r>
            <a:br>
              <a:rPr lang="en-US" altLang="zh-CN" sz="1600" b="1">
                <a:latin typeface="Courier New" pitchFamily="49" charset="0"/>
                <a:ea typeface="宋体" pitchFamily="2" charset="-122"/>
              </a:rPr>
            </a:br>
            <a:r>
              <a:rPr lang="en-US" sz="1600" b="1">
                <a:latin typeface="Courier New" pitchFamily="49" charset="0"/>
                <a:cs typeface="Courier New" pitchFamily="49" charset="0"/>
              </a:rPr>
              <a:t>S</a:t>
            </a:r>
            <a:r>
              <a:rPr lang="en-US" sz="1600" b="1" baseline="-25000">
                <a:latin typeface="Courier New" pitchFamily="49" charset="0"/>
                <a:cs typeface="Courier New" pitchFamily="49" charset="0"/>
              </a:rPr>
              <a:t>5</a:t>
            </a:r>
            <a:r>
              <a:rPr lang="en-US" altLang="zh-CN" sz="1600" b="1">
                <a:latin typeface="Courier New" pitchFamily="49" charset="0"/>
                <a:ea typeface="宋体" pitchFamily="2" charset="-122"/>
              </a:rPr>
              <a:t>   A[i] = A[i + 1] + 1;</a:t>
            </a:r>
          </a:p>
        </p:txBody>
      </p:sp>
      <p:sp>
        <p:nvSpPr>
          <p:cNvPr id="6963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744DF00D-CE59-4828-AA47-C5D1BD97087E}" type="datetime1">
              <a:rPr lang="en-US" altLang="zh-CN" sz="1000">
                <a:solidFill>
                  <a:schemeClr val="bg1"/>
                </a:solidFill>
              </a:rPr>
              <a:pPr eaLnBrk="1" hangingPunct="1"/>
              <a:t>9/11/2013</a:t>
            </a:fld>
            <a:endParaRPr lang="en-US" altLang="zh-CN" sz="1000">
              <a:solidFill>
                <a:schemeClr val="bg1"/>
              </a:solidFill>
            </a:endParaRPr>
          </a:p>
        </p:txBody>
      </p:sp>
      <p:sp>
        <p:nvSpPr>
          <p:cNvPr id="6963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08D2F706-1901-44BE-9250-0ABFA4FCB716}" type="slidenum">
              <a:rPr lang="en-US" altLang="zh-CN" sz="1000">
                <a:solidFill>
                  <a:schemeClr val="bg1"/>
                </a:solidFill>
              </a:rPr>
              <a:pPr eaLnBrk="1" hangingPunct="1"/>
              <a:t>91</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Dependence and Vectorization</a:t>
            </a:r>
          </a:p>
        </p:txBody>
      </p:sp>
      <p:sp>
        <p:nvSpPr>
          <p:cNvPr id="71683"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lnSpc>
                <a:spcPct val="120000"/>
              </a:lnSpc>
              <a:spcBef>
                <a:spcPct val="20000"/>
              </a:spcBef>
            </a:pPr>
            <a:r>
              <a:rPr lang="en-US" sz="1800">
                <a:ea typeface="MS PGothic" pitchFamily="34" charset="-128"/>
              </a:rPr>
              <a:t>Vectorization of a loop is similar to parallelization (loop iterations executed in parallel), however not identical:</a:t>
            </a:r>
          </a:p>
          <a:p>
            <a:pPr algn="l" eaLnBrk="1" hangingPunct="1">
              <a:lnSpc>
                <a:spcPct val="120000"/>
              </a:lnSpc>
              <a:spcBef>
                <a:spcPct val="20000"/>
              </a:spcBef>
              <a:buFont typeface="Verdana" pitchFamily="34" charset="0"/>
              <a:buChar char="•"/>
            </a:pPr>
            <a:r>
              <a:rPr lang="en-US" sz="1800" b="1">
                <a:ea typeface="MS PGothic" pitchFamily="34" charset="-128"/>
              </a:rPr>
              <a:t>Parallelization</a:t>
            </a:r>
            <a:r>
              <a:rPr lang="en-US" sz="1800">
                <a:ea typeface="MS PGothic" pitchFamily="34" charset="-128"/>
              </a:rPr>
              <a:t> requires all iterations to be independent to be executed in any order:</a:t>
            </a:r>
            <a:br>
              <a:rPr lang="en-US" sz="1800">
                <a:ea typeface="MS PGothic" pitchFamily="34" charset="-128"/>
              </a:rPr>
            </a:br>
            <a:r>
              <a:rPr lang="en-US" sz="1800">
                <a:ea typeface="MS PGothic" pitchFamily="34" charset="-128"/>
              </a:rPr>
              <a:t>Loop-carried dependencies are not permitted; loop-independent dependencies are OK</a:t>
            </a:r>
          </a:p>
          <a:p>
            <a:pPr algn="l" eaLnBrk="1" hangingPunct="1">
              <a:lnSpc>
                <a:spcPct val="120000"/>
              </a:lnSpc>
              <a:spcBef>
                <a:spcPct val="20000"/>
              </a:spcBef>
              <a:buFont typeface="Verdana" pitchFamily="34" charset="0"/>
              <a:buChar char="•"/>
            </a:pPr>
            <a:r>
              <a:rPr lang="en-US" sz="1800" b="1">
                <a:ea typeface="MS PGothic" pitchFamily="34" charset="-128"/>
              </a:rPr>
              <a:t>Vectorization</a:t>
            </a:r>
            <a:r>
              <a:rPr lang="en-US" sz="1800">
                <a:ea typeface="MS PGothic" pitchFamily="34" charset="-128"/>
              </a:rPr>
              <a:t> is applied to single operations of the loop body:</a:t>
            </a:r>
            <a:br>
              <a:rPr lang="en-US" sz="1800">
                <a:ea typeface="MS PGothic" pitchFamily="34" charset="-128"/>
              </a:rPr>
            </a:br>
            <a:r>
              <a:rPr lang="en-US" sz="1800">
                <a:ea typeface="MS PGothic" pitchFamily="34" charset="-128"/>
              </a:rPr>
              <a:t>The same operations can be applied for multiple iterations at once if they follow serial order; both loop-carried &amp; loop-independent dependencies need to be taken into account!</a:t>
            </a:r>
          </a:p>
          <a:p>
            <a:pPr algn="l" eaLnBrk="1" hangingPunct="1">
              <a:lnSpc>
                <a:spcPct val="120000"/>
              </a:lnSpc>
              <a:spcBef>
                <a:spcPct val="20000"/>
              </a:spcBef>
              <a:buFont typeface="Verdana" pitchFamily="34" charset="0"/>
              <a:buChar char="●"/>
            </a:pPr>
            <a:endParaRPr lang="en-US" sz="1800">
              <a:ea typeface="MS PGothic" pitchFamily="34" charset="-128"/>
            </a:endParaRPr>
          </a:p>
          <a:p>
            <a:pPr algn="l" eaLnBrk="1" hangingPunct="1">
              <a:lnSpc>
                <a:spcPct val="120000"/>
              </a:lnSpc>
              <a:spcBef>
                <a:spcPct val="20000"/>
              </a:spcBef>
            </a:pPr>
            <a:r>
              <a:rPr lang="en-US" sz="1800">
                <a:ea typeface="MS PGothic" pitchFamily="34" charset="-128"/>
              </a:rPr>
              <a:t>Example: Loop cannot be parallelized but vectorization possible:</a:t>
            </a:r>
          </a:p>
        </p:txBody>
      </p:sp>
      <p:sp>
        <p:nvSpPr>
          <p:cNvPr id="19" name="Text Box 73"/>
          <p:cNvSpPr txBox="1">
            <a:spLocks noChangeArrowheads="1"/>
          </p:cNvSpPr>
          <p:nvPr/>
        </p:nvSpPr>
        <p:spPr bwMode="auto">
          <a:xfrm>
            <a:off x="712788" y="5021263"/>
            <a:ext cx="2981325" cy="954087"/>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pt-BR" sz="1400" b="1" dirty="0">
                <a:latin typeface="Courier New" pitchFamily="49" charset="0"/>
                <a:cs typeface="Courier New" pitchFamily="49" charset="0"/>
              </a:rPr>
              <a:t>DO </a:t>
            </a:r>
            <a:r>
              <a:rPr lang="pt-BR" sz="1400" b="1" dirty="0" smtClean="0">
                <a:latin typeface="Courier New" pitchFamily="49" charset="0"/>
                <a:cs typeface="Courier New" pitchFamily="49" charset="0"/>
              </a:rPr>
              <a:t>I = 1, N</a:t>
            </a:r>
            <a:endParaRPr lang="pt-BR" sz="1400" b="1" dirty="0">
              <a:latin typeface="Courier New" pitchFamily="49" charset="0"/>
              <a:cs typeface="Courier New" pitchFamily="49" charset="0"/>
            </a:endParaRPr>
          </a:p>
          <a:p>
            <a:pPr algn="l">
              <a:defRPr/>
            </a:pPr>
            <a:r>
              <a:rPr lang="pt-BR" sz="1400" b="1" dirty="0">
                <a:latin typeface="Courier New" pitchFamily="49" charset="0"/>
                <a:cs typeface="Courier New" pitchFamily="49" charset="0"/>
              </a:rPr>
              <a:t>  </a:t>
            </a:r>
            <a:r>
              <a:rPr lang="pt-BR" sz="1400" b="1" dirty="0" smtClean="0">
                <a:latin typeface="Courier New" pitchFamily="49" charset="0"/>
                <a:cs typeface="Courier New" pitchFamily="49" charset="0"/>
              </a:rPr>
              <a:t>A(I + 1</a:t>
            </a:r>
            <a:r>
              <a:rPr lang="pt-BR" sz="1400" b="1" dirty="0">
                <a:latin typeface="Courier New" pitchFamily="49" charset="0"/>
                <a:cs typeface="Courier New" pitchFamily="49" charset="0"/>
              </a:rPr>
              <a:t>) = B(I) + C</a:t>
            </a:r>
          </a:p>
          <a:p>
            <a:pPr algn="l">
              <a:defRPr/>
            </a:pPr>
            <a:r>
              <a:rPr lang="pt-BR" sz="1400" b="1" dirty="0">
                <a:latin typeface="Courier New" pitchFamily="49" charset="0"/>
                <a:cs typeface="Courier New" pitchFamily="49" charset="0"/>
              </a:rPr>
              <a:t>  D(I) = A(I) + E</a:t>
            </a:r>
          </a:p>
          <a:p>
            <a:pPr algn="l">
              <a:defRPr/>
            </a:pPr>
            <a:r>
              <a:rPr lang="pt-BR" sz="1400" b="1" dirty="0">
                <a:latin typeface="Courier New" pitchFamily="49" charset="0"/>
                <a:cs typeface="Courier New" pitchFamily="49" charset="0"/>
              </a:rPr>
              <a:t>END DO</a:t>
            </a:r>
          </a:p>
        </p:txBody>
      </p:sp>
      <p:sp>
        <p:nvSpPr>
          <p:cNvPr id="20" name="Down Arrow 19"/>
          <p:cNvSpPr/>
          <p:nvPr/>
        </p:nvSpPr>
        <p:spPr bwMode="auto">
          <a:xfrm rot="16200000">
            <a:off x="4171157" y="4996656"/>
            <a:ext cx="723900" cy="100171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spAutoFit/>
          </a:bodyPr>
          <a:lstStyle/>
          <a:p>
            <a:pPr eaLnBrk="0" hangingPunct="0">
              <a:lnSpc>
                <a:spcPct val="80000"/>
              </a:lnSpc>
              <a:spcBef>
                <a:spcPct val="50000"/>
              </a:spcBef>
            </a:pPr>
            <a:endParaRPr lang="en-US">
              <a:solidFill>
                <a:schemeClr val="tx1"/>
              </a:solidFill>
              <a:cs typeface="Arial" charset="0"/>
            </a:endParaRPr>
          </a:p>
        </p:txBody>
      </p:sp>
      <p:sp>
        <p:nvSpPr>
          <p:cNvPr id="21" name="Text Box 73"/>
          <p:cNvSpPr txBox="1">
            <a:spLocks noChangeArrowheads="1"/>
          </p:cNvSpPr>
          <p:nvPr/>
        </p:nvSpPr>
        <p:spPr bwMode="auto">
          <a:xfrm>
            <a:off x="5308600" y="5237163"/>
            <a:ext cx="2981325" cy="522287"/>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pt-BR" sz="1400" b="1" dirty="0" smtClean="0">
                <a:latin typeface="Courier New" pitchFamily="49" charset="0"/>
                <a:cs typeface="Courier New" pitchFamily="49" charset="0"/>
              </a:rPr>
              <a:t>A(2:N + 1</a:t>
            </a:r>
            <a:r>
              <a:rPr lang="pt-BR" sz="1400" b="1" dirty="0">
                <a:latin typeface="Courier New" pitchFamily="49" charset="0"/>
                <a:cs typeface="Courier New" pitchFamily="49" charset="0"/>
              </a:rPr>
              <a:t>) = B(1:N</a:t>
            </a:r>
            <a:r>
              <a:rPr lang="pt-BR" sz="1400" b="1" dirty="0" smtClean="0">
                <a:latin typeface="Courier New" pitchFamily="49" charset="0"/>
                <a:cs typeface="Courier New" pitchFamily="49" charset="0"/>
              </a:rPr>
              <a:t>) + C</a:t>
            </a:r>
            <a:endParaRPr lang="pt-BR" sz="1400" b="1" dirty="0">
              <a:latin typeface="Courier New" pitchFamily="49" charset="0"/>
              <a:cs typeface="Courier New" pitchFamily="49" charset="0"/>
            </a:endParaRPr>
          </a:p>
          <a:p>
            <a:pPr algn="l">
              <a:defRPr/>
            </a:pPr>
            <a:r>
              <a:rPr lang="pt-BR" sz="1400" b="1" dirty="0">
                <a:latin typeface="Courier New" pitchFamily="49" charset="0"/>
                <a:cs typeface="Courier New" pitchFamily="49" charset="0"/>
              </a:rPr>
              <a:t>D(1:N) = A(1:N</a:t>
            </a:r>
            <a:r>
              <a:rPr lang="pt-BR" sz="1400" b="1" dirty="0" smtClean="0">
                <a:latin typeface="Courier New" pitchFamily="49" charset="0"/>
                <a:cs typeface="Courier New" pitchFamily="49" charset="0"/>
              </a:rPr>
              <a:t>) </a:t>
            </a:r>
            <a:r>
              <a:rPr lang="pt-BR" sz="1400" b="1" dirty="0">
                <a:latin typeface="Courier New" pitchFamily="49" charset="0"/>
                <a:cs typeface="Courier New" pitchFamily="49" charset="0"/>
              </a:rPr>
              <a:t>+ E</a:t>
            </a:r>
          </a:p>
        </p:txBody>
      </p:sp>
      <p:sp>
        <p:nvSpPr>
          <p:cNvPr id="70663"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27E91510-8DCA-4706-A32F-33DE1E908D02}" type="datetime1">
              <a:rPr lang="en-US" altLang="zh-CN" sz="1000">
                <a:solidFill>
                  <a:schemeClr val="bg1"/>
                </a:solidFill>
              </a:rPr>
              <a:pPr eaLnBrk="1" hangingPunct="1"/>
              <a:t>9/11/2013</a:t>
            </a:fld>
            <a:endParaRPr lang="en-US" altLang="zh-CN" sz="1000">
              <a:solidFill>
                <a:schemeClr val="bg1"/>
              </a:solidFill>
            </a:endParaRPr>
          </a:p>
        </p:txBody>
      </p:sp>
      <p:sp>
        <p:nvSpPr>
          <p:cNvPr id="7066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94606212-4464-440A-BA8C-538ACA9118BA}" type="slidenum">
              <a:rPr lang="en-US" altLang="zh-CN" sz="1000">
                <a:solidFill>
                  <a:schemeClr val="bg1"/>
                </a:solidFill>
              </a:rPr>
              <a:pPr eaLnBrk="1" hangingPunct="1"/>
              <a:t>92</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Consequences of Failing Disambiguation</a:t>
            </a:r>
          </a:p>
        </p:txBody>
      </p:sp>
      <p:sp>
        <p:nvSpPr>
          <p:cNvPr id="73731"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pPr>
            <a:r>
              <a:rPr lang="en-US" sz="1800">
                <a:ea typeface="MS PGothic" pitchFamily="34" charset="-128"/>
              </a:rPr>
              <a:t>Many dependencies assumed by compiler are false dependencies caused by unresolved memory disambiguation:</a:t>
            </a:r>
          </a:p>
          <a:p>
            <a:pPr algn="l" eaLnBrk="1" hangingPunct="1">
              <a:spcBef>
                <a:spcPct val="20000"/>
              </a:spcBef>
            </a:pPr>
            <a:r>
              <a:rPr lang="en-US" sz="1800" b="1">
                <a:ea typeface="MS PGothic" pitchFamily="34" charset="-128"/>
              </a:rPr>
              <a:t>The compiler has to be conservative and has to assume the worst case regarding “aliasing”!</a:t>
            </a:r>
          </a:p>
          <a:p>
            <a:pPr algn="l" eaLnBrk="1" hangingPunct="1">
              <a:spcBef>
                <a:spcPct val="20000"/>
              </a:spcBef>
            </a:pPr>
            <a:endParaRPr lang="en-US" sz="1800">
              <a:ea typeface="MS PGothic" pitchFamily="34" charset="-128"/>
            </a:endParaRPr>
          </a:p>
          <a:p>
            <a:pPr algn="l" eaLnBrk="1" hangingPunct="1">
              <a:spcBef>
                <a:spcPct val="20000"/>
              </a:spcBef>
            </a:pPr>
            <a:r>
              <a:rPr lang="en-US" sz="1800">
                <a:ea typeface="MS PGothic" pitchFamily="34" charset="-128"/>
              </a:rPr>
              <a:t>Example:</a:t>
            </a:r>
          </a:p>
          <a:p>
            <a:pPr algn="l" eaLnBrk="1" hangingPunct="1">
              <a:spcBef>
                <a:spcPct val="20000"/>
              </a:spcBef>
            </a:pPr>
            <a:endParaRPr lang="en-US" sz="1800">
              <a:ea typeface="MS PGothic" pitchFamily="34" charset="-128"/>
            </a:endParaRPr>
          </a:p>
          <a:p>
            <a:pPr algn="l" eaLnBrk="1" hangingPunct="1">
              <a:spcBef>
                <a:spcPct val="20000"/>
              </a:spcBef>
            </a:pPr>
            <a:endParaRPr lang="en-US" sz="1800">
              <a:ea typeface="MS PGothic" pitchFamily="34" charset="-128"/>
            </a:endParaRPr>
          </a:p>
          <a:p>
            <a:pPr algn="l" eaLnBrk="1" hangingPunct="1">
              <a:spcBef>
                <a:spcPct val="20000"/>
              </a:spcBef>
            </a:pPr>
            <a:endParaRPr lang="en-US" sz="1800">
              <a:ea typeface="MS PGothic" pitchFamily="34" charset="-128"/>
            </a:endParaRPr>
          </a:p>
          <a:p>
            <a:pPr algn="l"/>
            <a:r>
              <a:rPr lang="en-US" sz="1800">
                <a:ea typeface="MS PGothic" pitchFamily="34" charset="-128"/>
              </a:rPr>
              <a:t>Without additional information (like inter-procedural knowledge) the compiler has to assume </a:t>
            </a:r>
            <a:r>
              <a:rPr lang="en-US" sz="1800" b="1">
                <a:latin typeface="Courier New" pitchFamily="49" charset="0"/>
                <a:ea typeface="MS PGothic" pitchFamily="34" charset="-128"/>
                <a:cs typeface="Courier New" pitchFamily="49" charset="0"/>
              </a:rPr>
              <a:t>a</a:t>
            </a:r>
            <a:r>
              <a:rPr lang="en-US" sz="1800">
                <a:ea typeface="MS PGothic" pitchFamily="34" charset="-128"/>
              </a:rPr>
              <a:t> and </a:t>
            </a:r>
            <a:r>
              <a:rPr lang="en-US" sz="1800" b="1">
                <a:latin typeface="Courier New" pitchFamily="49" charset="0"/>
                <a:ea typeface="MS PGothic" pitchFamily="34" charset="-128"/>
              </a:rPr>
              <a:t>b</a:t>
            </a:r>
            <a:r>
              <a:rPr lang="en-US" sz="1800">
                <a:ea typeface="MS PGothic" pitchFamily="34" charset="-128"/>
              </a:rPr>
              <a:t> to alias!</a:t>
            </a:r>
          </a:p>
          <a:p>
            <a:pPr algn="l" eaLnBrk="1" hangingPunct="1">
              <a:spcBef>
                <a:spcPct val="20000"/>
              </a:spcBef>
            </a:pPr>
            <a:endParaRPr lang="en-US" sz="1800">
              <a:ea typeface="MS PGothic" pitchFamily="34" charset="-128"/>
            </a:endParaRPr>
          </a:p>
          <a:p>
            <a:pPr algn="l">
              <a:spcBef>
                <a:spcPct val="20000"/>
              </a:spcBef>
            </a:pPr>
            <a:r>
              <a:rPr lang="en-US" altLang="zh-CN" sz="1800" b="1">
                <a:ea typeface="MS PGothic" pitchFamily="34" charset="-128"/>
              </a:rPr>
              <a:t>Use directives, switches and attributes to aid disambiguation!</a:t>
            </a:r>
          </a:p>
          <a:p>
            <a:pPr algn="l">
              <a:spcBef>
                <a:spcPct val="20000"/>
              </a:spcBef>
              <a:buFont typeface="Verdana" pitchFamily="34" charset="0"/>
              <a:buChar char="•"/>
            </a:pPr>
            <a:r>
              <a:rPr lang="en-US" altLang="zh-CN" sz="1800">
                <a:ea typeface="MS PGothic" pitchFamily="34" charset="-128"/>
              </a:rPr>
              <a:t>This is programming language and operating system specific</a:t>
            </a:r>
          </a:p>
          <a:p>
            <a:pPr algn="l">
              <a:spcBef>
                <a:spcPct val="20000"/>
              </a:spcBef>
              <a:buFont typeface="Verdana" pitchFamily="34" charset="0"/>
              <a:buChar char="•"/>
            </a:pPr>
            <a:r>
              <a:rPr lang="en-US" altLang="zh-CN" sz="1800">
                <a:ea typeface="MS PGothic" pitchFamily="34" charset="-128"/>
              </a:rPr>
              <a:t>Use with care as the compiler might generate incorrect code in case the hints are not fulfilled!</a:t>
            </a:r>
            <a:endParaRPr lang="en-US" sz="1800">
              <a:ea typeface="MS PGothic" pitchFamily="34" charset="-128"/>
            </a:endParaRPr>
          </a:p>
        </p:txBody>
      </p:sp>
      <p:sp>
        <p:nvSpPr>
          <p:cNvPr id="19" name="Text Box 73"/>
          <p:cNvSpPr txBox="1">
            <a:spLocks noChangeArrowheads="1"/>
          </p:cNvSpPr>
          <p:nvPr/>
        </p:nvSpPr>
        <p:spPr bwMode="auto">
          <a:xfrm>
            <a:off x="1577975" y="2655888"/>
            <a:ext cx="5910263" cy="954087"/>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defRPr/>
            </a:pPr>
            <a:r>
              <a:rPr lang="en-US" sz="1400" b="1" dirty="0" smtClean="0">
                <a:latin typeface="Courier New" pitchFamily="49" charset="0"/>
                <a:cs typeface="Courier New" pitchFamily="49" charset="0"/>
              </a:rPr>
              <a:t>void </a:t>
            </a:r>
            <a:r>
              <a:rPr lang="en-US" sz="1400" b="1" dirty="0">
                <a:latin typeface="Courier New" pitchFamily="49" charset="0"/>
                <a:cs typeface="Courier New" pitchFamily="49" charset="0"/>
              </a:rPr>
              <a:t>scale(</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*a,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*b)</a:t>
            </a:r>
          </a:p>
          <a:p>
            <a:pPr algn="l">
              <a:defRPr/>
            </a:pPr>
            <a:r>
              <a:rPr lang="en-US" sz="1400" b="1" dirty="0">
                <a:latin typeface="Courier New" pitchFamily="49" charset="0"/>
                <a:cs typeface="Courier New" pitchFamily="49" charset="0"/>
              </a:rPr>
              <a:t>{   </a:t>
            </a:r>
          </a:p>
          <a:p>
            <a:pPr algn="l">
              <a:defRPr/>
            </a:pPr>
            <a:r>
              <a:rPr lang="en-US" sz="1400" b="1" dirty="0">
                <a:latin typeface="Courier New" pitchFamily="49" charset="0"/>
                <a:cs typeface="Courier New" pitchFamily="49" charset="0"/>
              </a:rPr>
              <a:t>    for (</a:t>
            </a:r>
            <a:r>
              <a:rPr lang="en-US" sz="1400" b="1" dirty="0" err="1">
                <a:latin typeface="Courier New" pitchFamily="49" charset="0"/>
                <a:cs typeface="Courier New" pitchFamily="49" charset="0"/>
              </a:rPr>
              <a:t>int</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i = 0</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i &lt; 10000</a:t>
            </a:r>
            <a:r>
              <a:rPr lang="en-US" sz="1400" b="1" dirty="0">
                <a:latin typeface="Courier New" pitchFamily="49" charset="0"/>
                <a:cs typeface="Courier New" pitchFamily="49" charset="0"/>
              </a:rPr>
              <a:t>; i++) b[i] = </a:t>
            </a:r>
            <a:r>
              <a:rPr lang="en-US" sz="1400" b="1" dirty="0" smtClean="0">
                <a:latin typeface="Courier New" pitchFamily="49" charset="0"/>
                <a:cs typeface="Courier New" pitchFamily="49" charset="0"/>
              </a:rPr>
              <a:t>z * a[i</a:t>
            </a:r>
            <a:r>
              <a:rPr lang="en-US" sz="1400" b="1" dirty="0">
                <a:latin typeface="Courier New" pitchFamily="49" charset="0"/>
                <a:cs typeface="Courier New" pitchFamily="49" charset="0"/>
              </a:rPr>
              <a:t>];</a:t>
            </a:r>
          </a:p>
          <a:p>
            <a:pPr algn="l">
              <a:defRPr/>
            </a:pPr>
            <a:r>
              <a:rPr lang="en-US" sz="1400" b="1" dirty="0">
                <a:latin typeface="Courier New" pitchFamily="49" charset="0"/>
                <a:cs typeface="Courier New" pitchFamily="49" charset="0"/>
              </a:rPr>
              <a:t>}</a:t>
            </a:r>
          </a:p>
        </p:txBody>
      </p:sp>
      <p:sp>
        <p:nvSpPr>
          <p:cNvPr id="7270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9AF2F3EC-8CA2-4C77-866D-A4138A5BA87A}" type="datetime1">
              <a:rPr lang="en-US" altLang="zh-CN" sz="1000">
                <a:solidFill>
                  <a:schemeClr val="bg1"/>
                </a:solidFill>
              </a:rPr>
              <a:pPr eaLnBrk="1" hangingPunct="1"/>
              <a:t>9/11/2013</a:t>
            </a:fld>
            <a:endParaRPr lang="en-US" altLang="zh-CN" sz="1000">
              <a:solidFill>
                <a:schemeClr val="bg1"/>
              </a:solidFill>
            </a:endParaRPr>
          </a:p>
        </p:txBody>
      </p:sp>
      <p:sp>
        <p:nvSpPr>
          <p:cNvPr id="7271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174BCA1E-377B-4E96-9921-38EE1DCE80C5}" type="slidenum">
              <a:rPr lang="en-US" altLang="zh-CN" sz="1000">
                <a:solidFill>
                  <a:schemeClr val="bg1"/>
                </a:solidFill>
              </a:rPr>
              <a:pPr eaLnBrk="1" hangingPunct="1"/>
              <a:t>93</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Disambiguation Hints I</a:t>
            </a:r>
          </a:p>
        </p:txBody>
      </p:sp>
      <p:sp>
        <p:nvSpPr>
          <p:cNvPr id="73731"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pPr>
            <a:r>
              <a:rPr lang="en-US" sz="1800" dirty="0">
                <a:ea typeface="MS PGothic" pitchFamily="34" charset="-128"/>
              </a:rPr>
              <a:t>Disambiguating memory locations of pointers in C99:</a:t>
            </a:r>
            <a:br>
              <a:rPr lang="en-US" sz="1800" dirty="0">
                <a:ea typeface="MS PGothic" pitchFamily="34" charset="-128"/>
              </a:rPr>
            </a:br>
            <a:r>
              <a:rPr lang="en-US" altLang="zh-CN" sz="1800" dirty="0">
                <a:ea typeface="MS PGothic" pitchFamily="34" charset="-128"/>
              </a:rPr>
              <a:t>Linux*, Mac OS* X: </a:t>
            </a:r>
            <a:r>
              <a:rPr lang="en-US" altLang="zh-CN" sz="1800" b="1" dirty="0">
                <a:solidFill>
                  <a:srgbClr val="C00000"/>
                </a:solidFill>
                <a:latin typeface="Courier New" pitchFamily="49" charset="0"/>
                <a:ea typeface="MS PGothic" pitchFamily="34" charset="-128"/>
                <a:cs typeface="Courier New" pitchFamily="49" charset="0"/>
              </a:rPr>
              <a:t>–std=c99</a:t>
            </a:r>
            <a:r>
              <a:rPr lang="en-US" altLang="zh-CN" sz="1800" dirty="0">
                <a:ea typeface="MS PGothic" pitchFamily="34" charset="-128"/>
                <a:cs typeface="Courier New" pitchFamily="49" charset="0"/>
              </a:rPr>
              <a:t>, Windows*: </a:t>
            </a:r>
            <a:r>
              <a:rPr lang="en-US" altLang="zh-CN" sz="1800" b="1" dirty="0">
                <a:solidFill>
                  <a:srgbClr val="C00000"/>
                </a:solidFill>
                <a:latin typeface="Courier New" pitchFamily="49" charset="0"/>
                <a:ea typeface="MS PGothic" pitchFamily="34" charset="-128"/>
                <a:cs typeface="Courier New" pitchFamily="49" charset="0"/>
              </a:rPr>
              <a:t>/</a:t>
            </a:r>
            <a:r>
              <a:rPr lang="en-US" altLang="zh-CN" sz="1800" b="1" dirty="0" err="1">
                <a:solidFill>
                  <a:srgbClr val="C00000"/>
                </a:solidFill>
                <a:latin typeface="Courier New" pitchFamily="49" charset="0"/>
                <a:ea typeface="MS PGothic" pitchFamily="34" charset="-128"/>
                <a:cs typeface="Courier New" pitchFamily="49" charset="0"/>
              </a:rPr>
              <a:t>Qstd</a:t>
            </a:r>
            <a:r>
              <a:rPr lang="en-US" altLang="zh-CN" sz="1800" b="1" dirty="0">
                <a:solidFill>
                  <a:srgbClr val="C00000"/>
                </a:solidFill>
                <a:latin typeface="Courier New" pitchFamily="49" charset="0"/>
                <a:ea typeface="MS PGothic" pitchFamily="34" charset="-128"/>
                <a:cs typeface="Courier New" pitchFamily="49" charset="0"/>
              </a:rPr>
              <a:t>=c99</a:t>
            </a:r>
          </a:p>
          <a:p>
            <a:pPr algn="l" eaLnBrk="1" hangingPunct="1">
              <a:spcBef>
                <a:spcPct val="20000"/>
              </a:spcBef>
            </a:pPr>
            <a:endParaRPr lang="en-US" altLang="zh-CN" sz="1800" b="1" dirty="0">
              <a:solidFill>
                <a:srgbClr val="C00000"/>
              </a:solidFill>
              <a:latin typeface="Courier New" pitchFamily="49" charset="0"/>
              <a:ea typeface="MS PGothic" pitchFamily="34" charset="-128"/>
              <a:cs typeface="Courier New" pitchFamily="49" charset="0"/>
            </a:endParaRPr>
          </a:p>
          <a:p>
            <a:pPr algn="l" eaLnBrk="1" hangingPunct="1">
              <a:spcBef>
                <a:spcPct val="20000"/>
              </a:spcBef>
            </a:pPr>
            <a:r>
              <a:rPr lang="en-US" altLang="zh-CN" sz="1800" dirty="0">
                <a:ea typeface="MS PGothic" pitchFamily="34" charset="-128"/>
              </a:rPr>
              <a:t>Intel® C++ Compiler also allows this for other modes</a:t>
            </a:r>
            <a:br>
              <a:rPr lang="en-US" altLang="zh-CN" sz="1800" dirty="0">
                <a:ea typeface="MS PGothic" pitchFamily="34" charset="-128"/>
              </a:rPr>
            </a:br>
            <a:r>
              <a:rPr lang="en-US" altLang="zh-CN" sz="1800" dirty="0">
                <a:ea typeface="MS PGothic" pitchFamily="34" charset="-128"/>
              </a:rPr>
              <a:t>(e.g. </a:t>
            </a:r>
            <a:r>
              <a:rPr lang="en-US" altLang="zh-CN" sz="1800" b="1" dirty="0">
                <a:solidFill>
                  <a:srgbClr val="C00000"/>
                </a:solidFill>
                <a:latin typeface="Courier New" pitchFamily="49" charset="0"/>
                <a:ea typeface="MS PGothic" pitchFamily="34" charset="-128"/>
              </a:rPr>
              <a:t>-std=c89</a:t>
            </a:r>
            <a:r>
              <a:rPr lang="en-US" altLang="zh-CN" sz="1800" dirty="0">
                <a:ea typeface="MS PGothic" pitchFamily="34" charset="-128"/>
              </a:rPr>
              <a:t>, </a:t>
            </a:r>
            <a:r>
              <a:rPr lang="en-US" altLang="zh-CN" sz="1800" b="1" dirty="0">
                <a:solidFill>
                  <a:srgbClr val="C00000"/>
                </a:solidFill>
                <a:latin typeface="Courier New" pitchFamily="49" charset="0"/>
                <a:ea typeface="MS PGothic" pitchFamily="34" charset="-128"/>
              </a:rPr>
              <a:t>-std=</a:t>
            </a:r>
            <a:r>
              <a:rPr lang="en-US" altLang="zh-CN" sz="1800" b="1" dirty="0" err="1">
                <a:solidFill>
                  <a:srgbClr val="C00000"/>
                </a:solidFill>
                <a:latin typeface="Courier New" pitchFamily="49" charset="0"/>
                <a:ea typeface="MS PGothic" pitchFamily="34" charset="-128"/>
              </a:rPr>
              <a:t>c++</a:t>
            </a:r>
            <a:r>
              <a:rPr lang="en-US" altLang="zh-CN" sz="1800" b="1" dirty="0">
                <a:solidFill>
                  <a:srgbClr val="C00000"/>
                </a:solidFill>
                <a:latin typeface="Courier New" pitchFamily="49" charset="0"/>
                <a:ea typeface="MS PGothic" pitchFamily="34" charset="-128"/>
              </a:rPr>
              <a:t>0x</a:t>
            </a:r>
            <a:r>
              <a:rPr lang="en-US" altLang="zh-CN" sz="1800" dirty="0">
                <a:ea typeface="MS PGothic" pitchFamily="34" charset="-128"/>
              </a:rPr>
              <a:t>, …), too - </a:t>
            </a:r>
            <a:r>
              <a:rPr lang="en-US" altLang="zh-CN" sz="1800" b="1" dirty="0">
                <a:ea typeface="MS PGothic" pitchFamily="34" charset="-128"/>
              </a:rPr>
              <a:t>not standardized</a:t>
            </a:r>
            <a:r>
              <a:rPr lang="en-US" altLang="zh-CN" sz="1800" dirty="0">
                <a:ea typeface="MS PGothic" pitchFamily="34" charset="-128"/>
              </a:rPr>
              <a:t>, though:</a:t>
            </a:r>
          </a:p>
          <a:p>
            <a:pPr algn="l" eaLnBrk="1" hangingPunct="1">
              <a:spcBef>
                <a:spcPct val="20000"/>
              </a:spcBef>
            </a:pPr>
            <a:r>
              <a:rPr lang="en-US" altLang="zh-CN" sz="1800" dirty="0">
                <a:ea typeface="MS PGothic" pitchFamily="34" charset="-128"/>
              </a:rPr>
              <a:t>Linux*, Mac OS* X: </a:t>
            </a:r>
            <a:r>
              <a:rPr lang="en-US" altLang="zh-CN" sz="1800" b="1" dirty="0">
                <a:solidFill>
                  <a:srgbClr val="C00000"/>
                </a:solidFill>
                <a:latin typeface="Courier New" pitchFamily="49" charset="0"/>
                <a:ea typeface="MS PGothic" pitchFamily="34" charset="-128"/>
              </a:rPr>
              <a:t>-restrict</a:t>
            </a:r>
            <a:r>
              <a:rPr lang="en-US" altLang="zh-CN" sz="1800" dirty="0">
                <a:ea typeface="MS PGothic" pitchFamily="34" charset="-128"/>
              </a:rPr>
              <a:t>, Windows*: </a:t>
            </a:r>
            <a:r>
              <a:rPr lang="en-US" altLang="zh-CN" sz="1800" b="1" dirty="0">
                <a:solidFill>
                  <a:srgbClr val="C00000"/>
                </a:solidFill>
                <a:latin typeface="Courier New" pitchFamily="49" charset="0"/>
                <a:ea typeface="MS PGothic" pitchFamily="34" charset="-128"/>
              </a:rPr>
              <a:t>/</a:t>
            </a:r>
            <a:r>
              <a:rPr lang="en-US" altLang="zh-CN" sz="1800" b="1" dirty="0" err="1">
                <a:solidFill>
                  <a:srgbClr val="C00000"/>
                </a:solidFill>
                <a:latin typeface="Courier New" pitchFamily="49" charset="0"/>
                <a:ea typeface="MS PGothic" pitchFamily="34" charset="-128"/>
              </a:rPr>
              <a:t>Qrestrict</a:t>
            </a:r>
            <a:endParaRPr lang="en-US" altLang="zh-CN" sz="1800" b="1" dirty="0">
              <a:solidFill>
                <a:srgbClr val="C00000"/>
              </a:solidFill>
              <a:latin typeface="Courier New" pitchFamily="49" charset="0"/>
              <a:ea typeface="MS PGothic" pitchFamily="34" charset="-128"/>
            </a:endParaRPr>
          </a:p>
          <a:p>
            <a:pPr algn="l" eaLnBrk="1" hangingPunct="1">
              <a:spcBef>
                <a:spcPct val="20000"/>
              </a:spcBef>
              <a:buFont typeface="Verdana" pitchFamily="34" charset="0"/>
              <a:buChar char="●"/>
            </a:pPr>
            <a:endParaRPr lang="en-US" altLang="zh-CN" sz="1800" b="1" dirty="0">
              <a:solidFill>
                <a:srgbClr val="C00000"/>
              </a:solidFill>
              <a:latin typeface="Courier New" pitchFamily="49" charset="0"/>
              <a:ea typeface="MS PGothic" pitchFamily="34" charset="-128"/>
            </a:endParaRPr>
          </a:p>
          <a:p>
            <a:pPr algn="l" eaLnBrk="1" hangingPunct="1">
              <a:spcBef>
                <a:spcPct val="20000"/>
              </a:spcBef>
            </a:pPr>
            <a:r>
              <a:rPr lang="en-US" sz="1800" dirty="0">
                <a:ea typeface="MS PGothic" pitchFamily="34" charset="-128"/>
              </a:rPr>
              <a:t>Declaring pointers with keyword </a:t>
            </a:r>
            <a:r>
              <a:rPr lang="en-US" sz="1800" b="1" dirty="0">
                <a:latin typeface="Courier New" pitchFamily="49" charset="0"/>
                <a:ea typeface="MS PGothic" pitchFamily="34" charset="-128"/>
              </a:rPr>
              <a:t>restrict</a:t>
            </a:r>
            <a:r>
              <a:rPr lang="en-US" sz="1800" dirty="0">
                <a:ea typeface="MS PGothic" pitchFamily="34" charset="-128"/>
              </a:rPr>
              <a:t> asserts compiler that they only reference individually assigned, non-overlapping memory areas</a:t>
            </a:r>
          </a:p>
          <a:p>
            <a:pPr algn="l" eaLnBrk="1" hangingPunct="1">
              <a:spcBef>
                <a:spcPct val="20000"/>
              </a:spcBef>
            </a:pPr>
            <a:r>
              <a:rPr lang="en-US" sz="1800" dirty="0">
                <a:ea typeface="MS PGothic" pitchFamily="34" charset="-128"/>
              </a:rPr>
              <a:t>Also true for any result of pointer arithmetic (e.g. </a:t>
            </a:r>
            <a:r>
              <a:rPr lang="en-US" sz="1800" b="1" dirty="0" err="1">
                <a:latin typeface="Courier New" pitchFamily="49" charset="0"/>
                <a:ea typeface="MS PGothic" pitchFamily="34" charset="-128"/>
              </a:rPr>
              <a:t>ptr</a:t>
            </a:r>
            <a:r>
              <a:rPr lang="en-US" sz="1800" b="1" dirty="0">
                <a:latin typeface="Courier New" pitchFamily="49" charset="0"/>
                <a:ea typeface="MS PGothic" pitchFamily="34" charset="-128"/>
              </a:rPr>
              <a:t> + 1</a:t>
            </a:r>
            <a:r>
              <a:rPr lang="en-US" sz="1800" dirty="0">
                <a:ea typeface="MS PGothic" pitchFamily="34" charset="-128"/>
              </a:rPr>
              <a:t> or </a:t>
            </a:r>
            <a:r>
              <a:rPr lang="en-US" sz="1800" b="1" dirty="0" err="1">
                <a:latin typeface="Courier New" pitchFamily="49" charset="0"/>
                <a:ea typeface="MS PGothic" pitchFamily="34" charset="-128"/>
              </a:rPr>
              <a:t>ptr</a:t>
            </a:r>
            <a:r>
              <a:rPr lang="en-US" sz="1800" b="1" dirty="0">
                <a:latin typeface="Courier New" pitchFamily="49" charset="0"/>
                <a:ea typeface="MS PGothic" pitchFamily="34" charset="-128"/>
              </a:rPr>
              <a:t>[1]</a:t>
            </a:r>
            <a:r>
              <a:rPr lang="en-US" sz="1800" dirty="0">
                <a:ea typeface="MS PGothic" pitchFamily="34" charset="-128"/>
              </a:rPr>
              <a:t>)</a:t>
            </a:r>
          </a:p>
          <a:p>
            <a:pPr algn="l" eaLnBrk="1" hangingPunct="1">
              <a:spcBef>
                <a:spcPct val="20000"/>
              </a:spcBef>
            </a:pPr>
            <a:r>
              <a:rPr lang="en-US" sz="1800" dirty="0">
                <a:ea typeface="MS PGothic" pitchFamily="34" charset="-128"/>
              </a:rPr>
              <a:t>Examples:</a:t>
            </a:r>
          </a:p>
        </p:txBody>
      </p:sp>
      <p:sp>
        <p:nvSpPr>
          <p:cNvPr id="19" name="Text Box 73"/>
          <p:cNvSpPr txBox="1">
            <a:spLocks noChangeArrowheads="1"/>
          </p:cNvSpPr>
          <p:nvPr/>
        </p:nvSpPr>
        <p:spPr bwMode="auto">
          <a:xfrm>
            <a:off x="1577975" y="4371975"/>
            <a:ext cx="5910263" cy="1600200"/>
          </a:xfrm>
          <a:prstGeom prst="rect">
            <a:avLst/>
          </a:prstGeom>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a:r>
              <a:rPr lang="en-US" sz="1400" b="1">
                <a:latin typeface="Courier New" pitchFamily="49" charset="0"/>
                <a:cs typeface="Courier New" pitchFamily="49" charset="0"/>
              </a:rPr>
              <a:t>void scale(int *a, int *restrict b)</a:t>
            </a:r>
          </a:p>
          <a:p>
            <a:pPr algn="l"/>
            <a:r>
              <a:rPr lang="en-US" sz="1400" b="1">
                <a:latin typeface="Courier New" pitchFamily="49" charset="0"/>
                <a:cs typeface="Courier New" pitchFamily="49" charset="0"/>
              </a:rPr>
              <a:t>{   </a:t>
            </a:r>
          </a:p>
          <a:p>
            <a:pPr algn="l"/>
            <a:r>
              <a:rPr lang="en-US" sz="1400" b="1">
                <a:latin typeface="Courier New" pitchFamily="49" charset="0"/>
                <a:cs typeface="Courier New" pitchFamily="49" charset="0"/>
              </a:rPr>
              <a:t>    for (int i = 0; i &lt; 10000; i++) b[i] = z * a[i];</a:t>
            </a:r>
          </a:p>
          <a:p>
            <a:pPr algn="l"/>
            <a:r>
              <a:rPr lang="en-US" sz="1400" b="1">
                <a:latin typeface="Courier New" pitchFamily="49" charset="0"/>
                <a:cs typeface="Courier New" pitchFamily="49" charset="0"/>
              </a:rPr>
              <a:t>}</a:t>
            </a:r>
          </a:p>
          <a:p>
            <a:pPr algn="l"/>
            <a:endParaRPr lang="en-US" sz="1400" b="1">
              <a:latin typeface="Courier New" pitchFamily="49" charset="0"/>
              <a:cs typeface="Courier New" pitchFamily="49" charset="0"/>
            </a:endParaRPr>
          </a:p>
          <a:p>
            <a:pPr algn="l"/>
            <a:r>
              <a:rPr lang="en-US" sz="1400" b="1">
                <a:latin typeface="Courier New" pitchFamily="49" charset="0"/>
                <a:cs typeface="Courier New" pitchFamily="49" charset="0"/>
              </a:rPr>
              <a:t>void mult(int a[][NUM], int b[restrict][NUM])</a:t>
            </a:r>
          </a:p>
          <a:p>
            <a:pPr algn="l"/>
            <a:r>
              <a:rPr lang="en-US" sz="1400" b="1">
                <a:latin typeface="Courier New" pitchFamily="49" charset="0"/>
                <a:cs typeface="Courier New" pitchFamily="49" charset="0"/>
              </a:rPr>
              <a:t>{ ... }</a:t>
            </a:r>
          </a:p>
        </p:txBody>
      </p:sp>
      <p:sp>
        <p:nvSpPr>
          <p:cNvPr id="73733"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5730D360-638C-43B9-B220-6D125DC6F890}" type="datetime1">
              <a:rPr lang="en-US" altLang="zh-CN" sz="1000">
                <a:solidFill>
                  <a:schemeClr val="bg1"/>
                </a:solidFill>
              </a:rPr>
              <a:pPr eaLnBrk="1" hangingPunct="1"/>
              <a:t>9/11/2013</a:t>
            </a:fld>
            <a:endParaRPr lang="en-US" altLang="zh-CN" sz="1000">
              <a:solidFill>
                <a:schemeClr val="bg1"/>
              </a:solidFill>
            </a:endParaRPr>
          </a:p>
        </p:txBody>
      </p:sp>
      <p:sp>
        <p:nvSpPr>
          <p:cNvPr id="7373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C369025E-4E48-46C2-93D6-9E0AC90820EF}" type="slidenum">
              <a:rPr lang="en-US" altLang="zh-CN" sz="1000">
                <a:solidFill>
                  <a:schemeClr val="bg1"/>
                </a:solidFill>
              </a:rPr>
              <a:pPr eaLnBrk="1" hangingPunct="1"/>
              <a:t>94</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Disambiguation Hints II</a:t>
            </a:r>
          </a:p>
        </p:txBody>
      </p:sp>
      <p:sp>
        <p:nvSpPr>
          <p:cNvPr id="75779"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000">
                <a:solidFill>
                  <a:schemeClr val="tx1"/>
                </a:solidFill>
                <a:latin typeface="Verdana" pitchFamily="34" charset="0"/>
                <a:cs typeface="Arial" charset="0"/>
              </a:defRPr>
            </a:lvl1pPr>
            <a:lvl2pPr marL="7429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pPr>
            <a:r>
              <a:rPr lang="en-US" altLang="zh-CN" sz="1800" b="1" dirty="0">
                <a:ea typeface="MS PGothic" pitchFamily="34" charset="-128"/>
              </a:rPr>
              <a:t>Directives:</a:t>
            </a:r>
          </a:p>
          <a:p>
            <a:pPr algn="l" eaLnBrk="1" hangingPunct="1">
              <a:spcBef>
                <a:spcPct val="20000"/>
              </a:spcBef>
              <a:buFontTx/>
              <a:buChar char="•"/>
            </a:pPr>
            <a:r>
              <a:rPr lang="en-US" sz="1800" b="1" dirty="0">
                <a:solidFill>
                  <a:srgbClr val="C00000"/>
                </a:solidFill>
                <a:latin typeface="Courier New" pitchFamily="49" charset="0"/>
                <a:ea typeface="MS PGothic" pitchFamily="34" charset="-128"/>
                <a:cs typeface="Courier New" pitchFamily="49" charset="0"/>
              </a:rPr>
              <a:t>#pragma </a:t>
            </a:r>
            <a:r>
              <a:rPr lang="en-US" sz="1800" b="1" dirty="0" err="1">
                <a:solidFill>
                  <a:srgbClr val="C00000"/>
                </a:solidFill>
                <a:latin typeface="Courier New" pitchFamily="49" charset="0"/>
                <a:ea typeface="MS PGothic" pitchFamily="34" charset="-128"/>
                <a:cs typeface="Courier New" pitchFamily="49" charset="0"/>
              </a:rPr>
              <a:t>ivdep</a:t>
            </a:r>
            <a:r>
              <a:rPr lang="en-US" sz="1800" b="1" dirty="0">
                <a:solidFill>
                  <a:srgbClr val="C00000"/>
                </a:solidFill>
                <a:latin typeface="Courier New" pitchFamily="49" charset="0"/>
                <a:ea typeface="MS PGothic" pitchFamily="34" charset="-128"/>
                <a:cs typeface="Courier New" pitchFamily="49" charset="0"/>
              </a:rPr>
              <a:t> </a:t>
            </a:r>
            <a:r>
              <a:rPr lang="en-US" sz="1800" dirty="0">
                <a:ea typeface="MS PGothic" pitchFamily="34" charset="-128"/>
              </a:rPr>
              <a:t>(C/C++) or </a:t>
            </a:r>
            <a:r>
              <a:rPr lang="en-US" sz="1800" b="1" dirty="0">
                <a:solidFill>
                  <a:srgbClr val="C00000"/>
                </a:solidFill>
                <a:latin typeface="Courier New" pitchFamily="49" charset="0"/>
                <a:cs typeface="Courier New" pitchFamily="49" charset="0"/>
              </a:rPr>
              <a:t>!DIR$ </a:t>
            </a:r>
            <a:r>
              <a:rPr lang="en-US" sz="1800" b="1" dirty="0">
                <a:solidFill>
                  <a:srgbClr val="C00000"/>
                </a:solidFill>
                <a:latin typeface="Courier New" pitchFamily="49" charset="0"/>
                <a:ea typeface="MS PGothic" pitchFamily="34" charset="-128"/>
              </a:rPr>
              <a:t>IVDEP </a:t>
            </a:r>
            <a:r>
              <a:rPr lang="en-US" sz="1800" dirty="0">
                <a:ea typeface="MS PGothic" pitchFamily="34" charset="-128"/>
              </a:rPr>
              <a:t>(Fortran)</a:t>
            </a:r>
          </a:p>
          <a:p>
            <a:pPr algn="l" eaLnBrk="1" hangingPunct="1">
              <a:spcBef>
                <a:spcPct val="20000"/>
              </a:spcBef>
              <a:buFontTx/>
              <a:buChar char="•"/>
            </a:pPr>
            <a:r>
              <a:rPr lang="en-US" sz="1800" b="1" dirty="0">
                <a:solidFill>
                  <a:srgbClr val="C00000"/>
                </a:solidFill>
                <a:latin typeface="Courier New" pitchFamily="49" charset="0"/>
                <a:ea typeface="MS PGothic" pitchFamily="34" charset="-128"/>
              </a:rPr>
              <a:t>#pragma </a:t>
            </a:r>
            <a:r>
              <a:rPr lang="en-US" sz="1800" b="1" dirty="0" err="1">
                <a:solidFill>
                  <a:srgbClr val="C00000"/>
                </a:solidFill>
                <a:latin typeface="Courier New" pitchFamily="49" charset="0"/>
                <a:ea typeface="MS PGothic" pitchFamily="34" charset="-128"/>
              </a:rPr>
              <a:t>simd</a:t>
            </a:r>
            <a:r>
              <a:rPr lang="en-US" sz="1800" b="1" dirty="0">
                <a:solidFill>
                  <a:srgbClr val="C00000"/>
                </a:solidFill>
                <a:latin typeface="Courier New" pitchFamily="49" charset="0"/>
                <a:ea typeface="MS PGothic" pitchFamily="34" charset="-128"/>
              </a:rPr>
              <a:t> </a:t>
            </a:r>
            <a:r>
              <a:rPr lang="en-US" sz="1800" dirty="0">
                <a:ea typeface="MS PGothic" pitchFamily="34" charset="-128"/>
              </a:rPr>
              <a:t>(C/C++) or </a:t>
            </a:r>
            <a:r>
              <a:rPr lang="en-US" sz="1800" b="1" dirty="0">
                <a:solidFill>
                  <a:srgbClr val="C00000"/>
                </a:solidFill>
                <a:latin typeface="Courier New" pitchFamily="49" charset="0"/>
                <a:cs typeface="Courier New" pitchFamily="49" charset="0"/>
              </a:rPr>
              <a:t>!DIR$ SIMD</a:t>
            </a:r>
            <a:r>
              <a:rPr lang="en-US" sz="1800" b="1" dirty="0">
                <a:solidFill>
                  <a:srgbClr val="C00000"/>
                </a:solidFill>
                <a:latin typeface="Courier New" pitchFamily="49" charset="0"/>
                <a:ea typeface="MS PGothic" pitchFamily="34" charset="-128"/>
              </a:rPr>
              <a:t> </a:t>
            </a:r>
            <a:r>
              <a:rPr lang="en-US" sz="1800" dirty="0">
                <a:ea typeface="MS PGothic" pitchFamily="34" charset="-128"/>
              </a:rPr>
              <a:t>(Fortran)</a:t>
            </a:r>
            <a:endParaRPr lang="en-US" sz="1600" dirty="0">
              <a:ea typeface="MS PGothic" pitchFamily="34" charset="-128"/>
            </a:endParaRPr>
          </a:p>
          <a:p>
            <a:pPr lvl="1" algn="l" eaLnBrk="1" hangingPunct="1">
              <a:spcBef>
                <a:spcPct val="20000"/>
              </a:spcBef>
            </a:pPr>
            <a:endParaRPr lang="en-US" sz="1600" dirty="0">
              <a:ea typeface="MS PGothic" pitchFamily="34" charset="-128"/>
            </a:endParaRPr>
          </a:p>
          <a:p>
            <a:pPr algn="l" eaLnBrk="1" hangingPunct="1">
              <a:spcBef>
                <a:spcPct val="20000"/>
              </a:spcBef>
            </a:pPr>
            <a:r>
              <a:rPr lang="en-US" altLang="zh-CN" sz="1800" b="1" dirty="0">
                <a:ea typeface="MS PGothic" pitchFamily="34" charset="-128"/>
              </a:rPr>
              <a:t>For C/C++:</a:t>
            </a:r>
          </a:p>
          <a:p>
            <a:pPr algn="l" eaLnBrk="1" hangingPunct="1">
              <a:spcBef>
                <a:spcPct val="20000"/>
              </a:spcBef>
              <a:buFontTx/>
              <a:buChar char="•"/>
            </a:pPr>
            <a:r>
              <a:rPr lang="en-US" altLang="zh-CN" sz="1800" dirty="0">
                <a:ea typeface="MS PGothic" pitchFamily="34" charset="-128"/>
              </a:rPr>
              <a:t>Assume no aliasing at all (dangerous!):</a:t>
            </a:r>
          </a:p>
          <a:p>
            <a:pPr lvl="1" algn="l" eaLnBrk="1" hangingPunct="1">
              <a:spcBef>
                <a:spcPct val="20000"/>
              </a:spcBef>
              <a:buFontTx/>
              <a:buChar char="-"/>
            </a:pPr>
            <a:r>
              <a:rPr lang="en-US" altLang="zh-CN" sz="1600" dirty="0">
                <a:ea typeface="MS PGothic" pitchFamily="34" charset="-128"/>
              </a:rPr>
              <a:t>Linux*, Mac OS* X: </a:t>
            </a:r>
            <a:r>
              <a:rPr lang="en-US" altLang="zh-CN" sz="1600" b="1" dirty="0">
                <a:solidFill>
                  <a:srgbClr val="C00000"/>
                </a:solidFill>
                <a:latin typeface="Courier New" pitchFamily="49" charset="0"/>
                <a:ea typeface="MS PGothic" pitchFamily="34" charset="-128"/>
              </a:rPr>
              <a:t>-</a:t>
            </a:r>
            <a:r>
              <a:rPr lang="en-US" altLang="zh-CN" sz="1600" b="1" dirty="0" err="1">
                <a:solidFill>
                  <a:srgbClr val="C00000"/>
                </a:solidFill>
                <a:latin typeface="Courier New" pitchFamily="49" charset="0"/>
                <a:ea typeface="MS PGothic" pitchFamily="34" charset="-128"/>
              </a:rPr>
              <a:t>fno</a:t>
            </a:r>
            <a:r>
              <a:rPr lang="en-US" altLang="zh-CN" sz="1600" b="1" dirty="0">
                <a:solidFill>
                  <a:srgbClr val="C00000"/>
                </a:solidFill>
                <a:latin typeface="Courier New" pitchFamily="49" charset="0"/>
                <a:ea typeface="MS PGothic" pitchFamily="34" charset="-128"/>
              </a:rPr>
              <a:t>-alias</a:t>
            </a:r>
            <a:r>
              <a:rPr lang="en-US" altLang="zh-CN" sz="1600" dirty="0">
                <a:ea typeface="MS PGothic" pitchFamily="34" charset="-128"/>
              </a:rPr>
              <a:t>, Windows*: </a:t>
            </a:r>
            <a:r>
              <a:rPr lang="en-US" altLang="zh-CN" sz="1600" b="1" dirty="0">
                <a:solidFill>
                  <a:srgbClr val="C00000"/>
                </a:solidFill>
                <a:latin typeface="Courier New" pitchFamily="49" charset="0"/>
                <a:ea typeface="MS PGothic" pitchFamily="34" charset="-128"/>
              </a:rPr>
              <a:t>/</a:t>
            </a:r>
            <a:r>
              <a:rPr lang="en-US" altLang="zh-CN" sz="1600" b="1" dirty="0" err="1">
                <a:solidFill>
                  <a:srgbClr val="C00000"/>
                </a:solidFill>
                <a:latin typeface="Courier New" pitchFamily="49" charset="0"/>
                <a:ea typeface="MS PGothic" pitchFamily="34" charset="-128"/>
              </a:rPr>
              <a:t>Oa</a:t>
            </a:r>
            <a:endParaRPr lang="en-US" altLang="zh-CN" sz="1600" b="1" dirty="0">
              <a:solidFill>
                <a:srgbClr val="C00000"/>
              </a:solidFill>
              <a:latin typeface="Courier New" pitchFamily="49" charset="0"/>
              <a:ea typeface="MS PGothic" pitchFamily="34" charset="-128"/>
            </a:endParaRPr>
          </a:p>
          <a:p>
            <a:pPr algn="l" eaLnBrk="1" hangingPunct="1">
              <a:spcBef>
                <a:spcPct val="20000"/>
              </a:spcBef>
              <a:buFontTx/>
              <a:buChar char="•"/>
            </a:pPr>
            <a:r>
              <a:rPr lang="en-US" sz="1800" dirty="0">
                <a:ea typeface="MS PGothic" pitchFamily="34" charset="-128"/>
              </a:rPr>
              <a:t>Assume ISO C Standard aliasing rules:</a:t>
            </a:r>
          </a:p>
          <a:p>
            <a:pPr lvl="1" algn="l" eaLnBrk="1" hangingPunct="1">
              <a:spcBef>
                <a:spcPct val="20000"/>
              </a:spcBef>
              <a:buFontTx/>
              <a:buChar char="-"/>
            </a:pPr>
            <a:r>
              <a:rPr lang="en-US" altLang="zh-CN" sz="1600" dirty="0">
                <a:ea typeface="MS PGothic" pitchFamily="34" charset="-128"/>
              </a:rPr>
              <a:t>Linux*, Mac OS* X: </a:t>
            </a:r>
            <a:r>
              <a:rPr lang="en-US" altLang="zh-CN" sz="1600" b="1" dirty="0">
                <a:solidFill>
                  <a:srgbClr val="C00000"/>
                </a:solidFill>
                <a:latin typeface="Courier New" pitchFamily="49" charset="0"/>
                <a:ea typeface="MS PGothic" pitchFamily="34" charset="-128"/>
              </a:rPr>
              <a:t>-</a:t>
            </a:r>
            <a:r>
              <a:rPr lang="en-US" altLang="zh-CN" sz="1600" b="1" dirty="0" err="1">
                <a:solidFill>
                  <a:srgbClr val="C00000"/>
                </a:solidFill>
                <a:latin typeface="Courier New" pitchFamily="49" charset="0"/>
                <a:ea typeface="MS PGothic" pitchFamily="34" charset="-128"/>
              </a:rPr>
              <a:t>ansi</a:t>
            </a:r>
            <a:r>
              <a:rPr lang="en-US" altLang="zh-CN" sz="1600" b="1" dirty="0">
                <a:solidFill>
                  <a:srgbClr val="C00000"/>
                </a:solidFill>
                <a:latin typeface="Courier New" pitchFamily="49" charset="0"/>
                <a:ea typeface="MS PGothic" pitchFamily="34" charset="-128"/>
              </a:rPr>
              <a:t>-alias</a:t>
            </a:r>
            <a:r>
              <a:rPr lang="en-US" altLang="zh-CN" sz="1600" dirty="0">
                <a:ea typeface="MS PGothic" pitchFamily="34" charset="-128"/>
              </a:rPr>
              <a:t>, Windows*: </a:t>
            </a:r>
            <a:r>
              <a:rPr lang="en-US" altLang="zh-CN" sz="1600" b="1" dirty="0">
                <a:solidFill>
                  <a:srgbClr val="C00000"/>
                </a:solidFill>
                <a:latin typeface="Courier New" pitchFamily="49" charset="0"/>
                <a:ea typeface="MS PGothic" pitchFamily="34" charset="-128"/>
              </a:rPr>
              <a:t>/</a:t>
            </a:r>
            <a:r>
              <a:rPr lang="en-US" altLang="zh-CN" sz="1600" b="1" dirty="0" err="1">
                <a:solidFill>
                  <a:srgbClr val="C00000"/>
                </a:solidFill>
                <a:latin typeface="Courier New" pitchFamily="49" charset="0"/>
                <a:ea typeface="MS PGothic" pitchFamily="34" charset="-128"/>
              </a:rPr>
              <a:t>Qansi</a:t>
            </a:r>
            <a:r>
              <a:rPr lang="en-US" altLang="zh-CN" sz="1600" b="1" dirty="0">
                <a:solidFill>
                  <a:srgbClr val="C00000"/>
                </a:solidFill>
                <a:latin typeface="Courier New" pitchFamily="49" charset="0"/>
                <a:ea typeface="MS PGothic" pitchFamily="34" charset="-128"/>
              </a:rPr>
              <a:t>-alias</a:t>
            </a:r>
          </a:p>
          <a:p>
            <a:pPr lvl="1" algn="l" eaLnBrk="1" hangingPunct="1">
              <a:spcBef>
                <a:spcPct val="20000"/>
              </a:spcBef>
              <a:buFontTx/>
              <a:buChar char="-"/>
            </a:pPr>
            <a:r>
              <a:rPr lang="en-US" sz="1600" dirty="0">
                <a:ea typeface="MS PGothic" pitchFamily="34" charset="-128"/>
              </a:rPr>
              <a:t>Turns on ANSI aliasing checker, too (thus recommended)</a:t>
            </a:r>
          </a:p>
          <a:p>
            <a:pPr algn="l" eaLnBrk="1" hangingPunct="1">
              <a:spcBef>
                <a:spcPct val="20000"/>
              </a:spcBef>
              <a:buFontTx/>
              <a:buChar char="•"/>
            </a:pPr>
            <a:r>
              <a:rPr lang="en-US" sz="1800" dirty="0">
                <a:ea typeface="MS PGothic" pitchFamily="34" charset="-128"/>
              </a:rPr>
              <a:t>No aliasing between function arguments:</a:t>
            </a:r>
          </a:p>
          <a:p>
            <a:pPr lvl="1" algn="l" eaLnBrk="1" hangingPunct="1">
              <a:spcBef>
                <a:spcPct val="20000"/>
              </a:spcBef>
              <a:buFontTx/>
              <a:buChar char="-"/>
            </a:pPr>
            <a:r>
              <a:rPr lang="en-US" altLang="zh-CN" sz="1600" dirty="0">
                <a:ea typeface="MS PGothic" pitchFamily="34" charset="-128"/>
              </a:rPr>
              <a:t>Linux*, Mac OS* X: </a:t>
            </a:r>
            <a:r>
              <a:rPr lang="en-US" altLang="zh-CN" sz="1600" b="1" dirty="0">
                <a:solidFill>
                  <a:srgbClr val="C00000"/>
                </a:solidFill>
                <a:latin typeface="Courier New" pitchFamily="49" charset="0"/>
                <a:ea typeface="MS PGothic" pitchFamily="34" charset="-128"/>
              </a:rPr>
              <a:t>-</a:t>
            </a:r>
            <a:r>
              <a:rPr lang="en-US" altLang="zh-CN" sz="1600" b="1" dirty="0" err="1">
                <a:solidFill>
                  <a:srgbClr val="C00000"/>
                </a:solidFill>
                <a:latin typeface="Courier New" pitchFamily="49" charset="0"/>
                <a:ea typeface="MS PGothic" pitchFamily="34" charset="-128"/>
              </a:rPr>
              <a:t>fargument-noalias</a:t>
            </a:r>
            <a:r>
              <a:rPr lang="en-US" altLang="zh-CN" sz="1600" dirty="0">
                <a:ea typeface="MS PGothic" pitchFamily="34" charset="-128"/>
              </a:rPr>
              <a:t>, Windows*: </a:t>
            </a:r>
            <a:r>
              <a:rPr lang="en-US" altLang="zh-CN" sz="1600" b="1" dirty="0">
                <a:solidFill>
                  <a:srgbClr val="C00000"/>
                </a:solidFill>
                <a:latin typeface="Courier New" pitchFamily="49" charset="0"/>
                <a:ea typeface="MS PGothic" pitchFamily="34" charset="-128"/>
              </a:rPr>
              <a:t>/</a:t>
            </a:r>
            <a:r>
              <a:rPr lang="en-US" altLang="zh-CN" sz="1600" b="1" dirty="0" err="1">
                <a:solidFill>
                  <a:srgbClr val="C00000"/>
                </a:solidFill>
                <a:latin typeface="Courier New" pitchFamily="49" charset="0"/>
                <a:ea typeface="MS PGothic" pitchFamily="34" charset="-128"/>
              </a:rPr>
              <a:t>Qalias-args</a:t>
            </a:r>
            <a:r>
              <a:rPr lang="en-US" altLang="zh-CN" sz="1600" b="1" dirty="0">
                <a:solidFill>
                  <a:srgbClr val="C00000"/>
                </a:solidFill>
                <a:latin typeface="Courier New" pitchFamily="49" charset="0"/>
                <a:ea typeface="MS PGothic" pitchFamily="34" charset="-128"/>
              </a:rPr>
              <a:t>-</a:t>
            </a:r>
          </a:p>
          <a:p>
            <a:pPr algn="l" eaLnBrk="1" hangingPunct="1">
              <a:spcBef>
                <a:spcPct val="20000"/>
              </a:spcBef>
              <a:buFontTx/>
              <a:buChar char="•"/>
            </a:pPr>
            <a:r>
              <a:rPr lang="en-US" sz="1800" dirty="0">
                <a:ea typeface="MS PGothic" pitchFamily="34" charset="-128"/>
              </a:rPr>
              <a:t>No aliasing between function arguments and global storage:</a:t>
            </a:r>
          </a:p>
          <a:p>
            <a:pPr lvl="1" algn="l" eaLnBrk="1" hangingPunct="1">
              <a:spcBef>
                <a:spcPct val="20000"/>
              </a:spcBef>
              <a:buFontTx/>
              <a:buChar char="-"/>
            </a:pPr>
            <a:r>
              <a:rPr lang="en-US" altLang="zh-CN" sz="1600" dirty="0">
                <a:ea typeface="MS PGothic" pitchFamily="34" charset="-128"/>
              </a:rPr>
              <a:t>Linux*, Mac OS* X: </a:t>
            </a:r>
            <a:r>
              <a:rPr lang="en-US" altLang="zh-CN" sz="1600" b="1" dirty="0">
                <a:solidFill>
                  <a:srgbClr val="C00000"/>
                </a:solidFill>
                <a:latin typeface="Courier New" pitchFamily="49" charset="0"/>
                <a:ea typeface="MS PGothic" pitchFamily="34" charset="-128"/>
              </a:rPr>
              <a:t>-</a:t>
            </a:r>
            <a:r>
              <a:rPr lang="en-US" altLang="zh-CN" sz="1600" b="1" dirty="0" err="1">
                <a:solidFill>
                  <a:srgbClr val="C00000"/>
                </a:solidFill>
                <a:latin typeface="Courier New" pitchFamily="49" charset="0"/>
                <a:ea typeface="MS PGothic" pitchFamily="34" charset="-128"/>
              </a:rPr>
              <a:t>fargument</a:t>
            </a:r>
            <a:r>
              <a:rPr lang="en-US" altLang="zh-CN" sz="1600" b="1" dirty="0">
                <a:solidFill>
                  <a:srgbClr val="C00000"/>
                </a:solidFill>
                <a:latin typeface="Courier New" pitchFamily="49" charset="0"/>
                <a:ea typeface="MS PGothic" pitchFamily="34" charset="-128"/>
              </a:rPr>
              <a:t>-</a:t>
            </a:r>
            <a:r>
              <a:rPr lang="en-US" altLang="zh-CN" sz="1600" b="1" dirty="0" err="1">
                <a:solidFill>
                  <a:srgbClr val="C00000"/>
                </a:solidFill>
                <a:latin typeface="Courier New" pitchFamily="49" charset="0"/>
                <a:ea typeface="MS PGothic" pitchFamily="34" charset="-128"/>
              </a:rPr>
              <a:t>noalias</a:t>
            </a:r>
            <a:r>
              <a:rPr lang="en-US" altLang="zh-CN" sz="1600" b="1" dirty="0">
                <a:solidFill>
                  <a:srgbClr val="C00000"/>
                </a:solidFill>
                <a:latin typeface="Courier New" pitchFamily="49" charset="0"/>
                <a:ea typeface="MS PGothic" pitchFamily="34" charset="-128"/>
              </a:rPr>
              <a:t>-global</a:t>
            </a:r>
            <a:r>
              <a:rPr lang="en-US" altLang="zh-CN" sz="1600" dirty="0">
                <a:ea typeface="MS PGothic" pitchFamily="34" charset="-128"/>
              </a:rPr>
              <a:t>, Windows*: N/A</a:t>
            </a:r>
            <a:endParaRPr lang="en-US" sz="1600" dirty="0">
              <a:ea typeface="MS PGothic" pitchFamily="34" charset="-128"/>
            </a:endParaRPr>
          </a:p>
          <a:p>
            <a:pPr algn="l" eaLnBrk="1" hangingPunct="1">
              <a:spcBef>
                <a:spcPct val="20000"/>
              </a:spcBef>
            </a:pPr>
            <a:r>
              <a:rPr lang="en-US" sz="1800" dirty="0">
                <a:ea typeface="MS PGothic" pitchFamily="34" charset="-128"/>
              </a:rPr>
              <a:t> </a:t>
            </a:r>
          </a:p>
          <a:p>
            <a:pPr algn="l" eaLnBrk="1" hangingPunct="1">
              <a:spcBef>
                <a:spcPct val="20000"/>
              </a:spcBef>
            </a:pPr>
            <a:endParaRPr lang="en-US" sz="1800" dirty="0">
              <a:ea typeface="MS PGothic" pitchFamily="34" charset="-128"/>
            </a:endParaRPr>
          </a:p>
        </p:txBody>
      </p:sp>
      <p:sp>
        <p:nvSpPr>
          <p:cNvPr id="7475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8B840CCB-FE4D-4B0B-B72F-27B80D664CA5}" type="datetime1">
              <a:rPr lang="en-US" altLang="zh-CN" sz="1000">
                <a:solidFill>
                  <a:schemeClr val="bg1"/>
                </a:solidFill>
              </a:rPr>
              <a:pPr eaLnBrk="1" hangingPunct="1"/>
              <a:t>9/11/2013</a:t>
            </a:fld>
            <a:endParaRPr lang="en-US" altLang="zh-CN" sz="1000">
              <a:solidFill>
                <a:schemeClr val="bg1"/>
              </a:solidFill>
            </a:endParaRPr>
          </a:p>
        </p:txBody>
      </p:sp>
      <p:sp>
        <p:nvSpPr>
          <p:cNvPr id="7475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D101C595-2085-4E98-93A6-28409BD2ABD6}" type="slidenum">
              <a:rPr lang="en-US" altLang="zh-CN" sz="1000">
                <a:solidFill>
                  <a:schemeClr val="bg1"/>
                </a:solidFill>
              </a:rPr>
              <a:pPr eaLnBrk="1" hangingPunct="1"/>
              <a:t>95</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Disambiguation Hints III</a:t>
            </a:r>
          </a:p>
        </p:txBody>
      </p:sp>
      <p:sp>
        <p:nvSpPr>
          <p:cNvPr id="76803"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102870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pPr>
            <a:r>
              <a:rPr lang="en-US" altLang="zh-CN" sz="1800" b="1" dirty="0">
                <a:ea typeface="MS PGothic" pitchFamily="34" charset="-128"/>
              </a:rPr>
              <a:t>For Fortran:</a:t>
            </a:r>
          </a:p>
          <a:p>
            <a:pPr algn="l" eaLnBrk="1" hangingPunct="1">
              <a:spcBef>
                <a:spcPct val="20000"/>
              </a:spcBef>
              <a:buFontTx/>
              <a:buChar char="•"/>
            </a:pPr>
            <a:r>
              <a:rPr lang="en-US" sz="1800" dirty="0" smtClean="0">
                <a:ea typeface="MS PGothic" pitchFamily="34" charset="-128"/>
              </a:rPr>
              <a:t>Assume Fortran Standard aliasing rules</a:t>
            </a:r>
          </a:p>
          <a:p>
            <a:pPr lvl="1" algn="l" eaLnBrk="1" hangingPunct="1">
              <a:spcBef>
                <a:spcPct val="20000"/>
              </a:spcBef>
              <a:buFontTx/>
              <a:buChar char="-"/>
            </a:pPr>
            <a:r>
              <a:rPr lang="en-US" altLang="zh-CN" sz="1600" dirty="0" smtClean="0">
                <a:ea typeface="MS PGothic" pitchFamily="34" charset="-128"/>
              </a:rPr>
              <a:t>Linux*, Mac OS* X: </a:t>
            </a:r>
            <a:r>
              <a:rPr lang="en-US" altLang="zh-CN" sz="1600" b="1" dirty="0" smtClean="0">
                <a:solidFill>
                  <a:srgbClr val="C00000"/>
                </a:solidFill>
                <a:latin typeface="Courier New" pitchFamily="49" charset="0"/>
                <a:ea typeface="MS PGothic" pitchFamily="34" charset="-128"/>
              </a:rPr>
              <a:t>-</a:t>
            </a:r>
            <a:r>
              <a:rPr lang="en-US" altLang="zh-CN" sz="1600" b="1" dirty="0" err="1" smtClean="0">
                <a:solidFill>
                  <a:srgbClr val="C00000"/>
                </a:solidFill>
                <a:latin typeface="Courier New" pitchFamily="49" charset="0"/>
                <a:ea typeface="MS PGothic" pitchFamily="34" charset="-128"/>
              </a:rPr>
              <a:t>ansi</a:t>
            </a:r>
            <a:r>
              <a:rPr lang="en-US" altLang="zh-CN" sz="1600" b="1" dirty="0" smtClean="0">
                <a:solidFill>
                  <a:srgbClr val="C00000"/>
                </a:solidFill>
                <a:latin typeface="Courier New" pitchFamily="49" charset="0"/>
                <a:ea typeface="MS PGothic" pitchFamily="34" charset="-128"/>
              </a:rPr>
              <a:t>-alias</a:t>
            </a:r>
            <a:r>
              <a:rPr lang="en-US" altLang="zh-CN" sz="1600" dirty="0" smtClean="0">
                <a:ea typeface="MS PGothic" pitchFamily="34" charset="-128"/>
              </a:rPr>
              <a:t>, Windows*: </a:t>
            </a:r>
            <a:r>
              <a:rPr lang="en-US" altLang="zh-CN" sz="1600" b="1" dirty="0" smtClean="0">
                <a:solidFill>
                  <a:srgbClr val="C00000"/>
                </a:solidFill>
                <a:latin typeface="Courier New" pitchFamily="49" charset="0"/>
                <a:ea typeface="MS PGothic" pitchFamily="34" charset="-128"/>
              </a:rPr>
              <a:t>/</a:t>
            </a:r>
            <a:r>
              <a:rPr lang="en-US" altLang="zh-CN" sz="1600" b="1" dirty="0" err="1" smtClean="0">
                <a:solidFill>
                  <a:srgbClr val="C00000"/>
                </a:solidFill>
                <a:latin typeface="Courier New" pitchFamily="49" charset="0"/>
                <a:ea typeface="MS PGothic" pitchFamily="34" charset="-128"/>
              </a:rPr>
              <a:t>Qansi</a:t>
            </a:r>
            <a:r>
              <a:rPr lang="en-US" altLang="zh-CN" sz="1600" b="1" dirty="0" smtClean="0">
                <a:solidFill>
                  <a:srgbClr val="C00000"/>
                </a:solidFill>
                <a:latin typeface="Courier New" pitchFamily="49" charset="0"/>
                <a:ea typeface="MS PGothic" pitchFamily="34" charset="-128"/>
              </a:rPr>
              <a:t>-alias</a:t>
            </a:r>
          </a:p>
          <a:p>
            <a:pPr lvl="1" algn="l" eaLnBrk="1" hangingPunct="1">
              <a:spcBef>
                <a:spcPct val="20000"/>
              </a:spcBef>
              <a:buFontTx/>
              <a:buChar char="-"/>
            </a:pPr>
            <a:r>
              <a:rPr lang="en-US" sz="1600" dirty="0" smtClean="0">
                <a:ea typeface="MS PGothic" pitchFamily="34" charset="-128"/>
              </a:rPr>
              <a:t>Opposed to C/C++ this is default already!</a:t>
            </a:r>
          </a:p>
          <a:p>
            <a:pPr algn="l" eaLnBrk="1" hangingPunct="1">
              <a:spcBef>
                <a:spcPct val="20000"/>
              </a:spcBef>
              <a:buFontTx/>
              <a:buChar char="•"/>
            </a:pPr>
            <a:r>
              <a:rPr lang="en-US" altLang="zh-CN" sz="1800" dirty="0" smtClean="0">
                <a:ea typeface="MS PGothic" pitchFamily="34" charset="-128"/>
              </a:rPr>
              <a:t>Assume </a:t>
            </a:r>
            <a:r>
              <a:rPr lang="en-US" altLang="zh-CN" sz="1800" dirty="0">
                <a:ea typeface="MS PGothic" pitchFamily="34" charset="-128"/>
              </a:rPr>
              <a:t>no aliasing at all:</a:t>
            </a:r>
          </a:p>
          <a:p>
            <a:pPr lvl="1" algn="l" eaLnBrk="1" hangingPunct="1">
              <a:spcBef>
                <a:spcPct val="20000"/>
              </a:spcBef>
              <a:buFontTx/>
              <a:buChar char="-"/>
            </a:pPr>
            <a:r>
              <a:rPr lang="en-US" altLang="zh-CN" sz="1600" dirty="0">
                <a:ea typeface="MS PGothic" pitchFamily="34" charset="-128"/>
              </a:rPr>
              <a:t>Linux*, Mac OS* X: </a:t>
            </a:r>
            <a:r>
              <a:rPr lang="en-US" altLang="zh-CN" sz="1600" b="1" dirty="0">
                <a:solidFill>
                  <a:srgbClr val="C00000"/>
                </a:solidFill>
                <a:latin typeface="Courier New" pitchFamily="49" charset="0"/>
                <a:ea typeface="MS PGothic" pitchFamily="34" charset="-128"/>
                <a:cs typeface="Courier New" pitchFamily="49" charset="0"/>
              </a:rPr>
              <a:t>-</a:t>
            </a:r>
            <a:r>
              <a:rPr lang="en-US" altLang="zh-CN" sz="1600" b="1" dirty="0" err="1">
                <a:solidFill>
                  <a:srgbClr val="C00000"/>
                </a:solidFill>
                <a:latin typeface="Courier New" pitchFamily="49" charset="0"/>
                <a:ea typeface="MS PGothic" pitchFamily="34" charset="-128"/>
                <a:cs typeface="Courier New" pitchFamily="49" charset="0"/>
              </a:rPr>
              <a:t>fno</a:t>
            </a:r>
            <a:r>
              <a:rPr lang="en-US" altLang="zh-CN" sz="1600" b="1" dirty="0">
                <a:solidFill>
                  <a:srgbClr val="C00000"/>
                </a:solidFill>
                <a:latin typeface="Courier New" pitchFamily="49" charset="0"/>
                <a:ea typeface="MS PGothic" pitchFamily="34" charset="-128"/>
                <a:cs typeface="Courier New" pitchFamily="49" charset="0"/>
              </a:rPr>
              <a:t>-alias</a:t>
            </a:r>
            <a:r>
              <a:rPr lang="en-US" altLang="zh-CN" sz="1600" dirty="0">
                <a:ea typeface="MS PGothic" pitchFamily="34" charset="-128"/>
                <a:cs typeface="Courier New" pitchFamily="49" charset="0"/>
              </a:rPr>
              <a:t>, Windows*: </a:t>
            </a:r>
            <a:r>
              <a:rPr lang="en-US" altLang="zh-CN" sz="1600" b="1" dirty="0">
                <a:solidFill>
                  <a:srgbClr val="C00000"/>
                </a:solidFill>
                <a:latin typeface="Courier New" pitchFamily="49" charset="0"/>
                <a:ea typeface="MS PGothic" pitchFamily="34" charset="-128"/>
              </a:rPr>
              <a:t>/</a:t>
            </a:r>
            <a:r>
              <a:rPr lang="en-US" altLang="zh-CN" sz="1600" b="1" dirty="0" err="1">
                <a:solidFill>
                  <a:srgbClr val="C00000"/>
                </a:solidFill>
                <a:latin typeface="Courier New" pitchFamily="49" charset="0"/>
                <a:ea typeface="MS PGothic" pitchFamily="34" charset="-128"/>
              </a:rPr>
              <a:t>Oa</a:t>
            </a:r>
            <a:endParaRPr lang="en-US" altLang="zh-CN" sz="1600" b="1" dirty="0">
              <a:solidFill>
                <a:srgbClr val="C00000"/>
              </a:solidFill>
              <a:latin typeface="Courier New" pitchFamily="49" charset="0"/>
              <a:ea typeface="MS PGothic" pitchFamily="34" charset="-128"/>
            </a:endParaRPr>
          </a:p>
          <a:p>
            <a:pPr algn="l" eaLnBrk="1" hangingPunct="1">
              <a:spcBef>
                <a:spcPct val="20000"/>
              </a:spcBef>
              <a:buFontTx/>
              <a:buChar char="•"/>
            </a:pPr>
            <a:r>
              <a:rPr lang="en-US" sz="1800" dirty="0" smtClean="0">
                <a:ea typeface="MS PGothic" pitchFamily="34" charset="-128"/>
              </a:rPr>
              <a:t>No </a:t>
            </a:r>
            <a:r>
              <a:rPr lang="en-US" sz="1800" dirty="0">
                <a:ea typeface="MS PGothic" pitchFamily="34" charset="-128"/>
              </a:rPr>
              <a:t>aliasing of Cray* pointers</a:t>
            </a:r>
          </a:p>
          <a:p>
            <a:pPr lvl="1" algn="l" eaLnBrk="1" hangingPunct="1">
              <a:spcBef>
                <a:spcPct val="20000"/>
              </a:spcBef>
              <a:buFontTx/>
              <a:buChar char="-"/>
            </a:pPr>
            <a:r>
              <a:rPr lang="en-US" altLang="zh-CN" sz="1600" dirty="0">
                <a:ea typeface="MS PGothic" pitchFamily="34" charset="-128"/>
              </a:rPr>
              <a:t>Linux*, Mac OS* X: </a:t>
            </a:r>
            <a:r>
              <a:rPr lang="en-US" altLang="zh-CN" sz="1600" b="1" dirty="0">
                <a:solidFill>
                  <a:srgbClr val="C00000"/>
                </a:solidFill>
                <a:latin typeface="Courier New" pitchFamily="49" charset="0"/>
                <a:ea typeface="MS PGothic" pitchFamily="34" charset="-128"/>
              </a:rPr>
              <a:t>-safe-</a:t>
            </a:r>
            <a:r>
              <a:rPr lang="en-US" altLang="zh-CN" sz="1600" b="1" dirty="0" err="1">
                <a:solidFill>
                  <a:srgbClr val="C00000"/>
                </a:solidFill>
                <a:latin typeface="Courier New" pitchFamily="49" charset="0"/>
                <a:ea typeface="MS PGothic" pitchFamily="34" charset="-128"/>
              </a:rPr>
              <a:t>cray</a:t>
            </a:r>
            <a:r>
              <a:rPr lang="en-US" altLang="zh-CN" sz="1600" b="1" dirty="0">
                <a:solidFill>
                  <a:srgbClr val="C00000"/>
                </a:solidFill>
                <a:latin typeface="Courier New" pitchFamily="49" charset="0"/>
                <a:ea typeface="MS PGothic" pitchFamily="34" charset="-128"/>
              </a:rPr>
              <a:t>-</a:t>
            </a:r>
            <a:r>
              <a:rPr lang="en-US" altLang="zh-CN" sz="1600" b="1" dirty="0" err="1">
                <a:solidFill>
                  <a:srgbClr val="C00000"/>
                </a:solidFill>
                <a:latin typeface="Courier New" pitchFamily="49" charset="0"/>
                <a:ea typeface="MS PGothic" pitchFamily="34" charset="-128"/>
              </a:rPr>
              <a:t>ptr</a:t>
            </a:r>
            <a:r>
              <a:rPr lang="en-US" altLang="zh-CN" sz="1600" dirty="0">
                <a:ea typeface="MS PGothic" pitchFamily="34" charset="-128"/>
              </a:rPr>
              <a:t>, Windows*: </a:t>
            </a:r>
            <a:r>
              <a:rPr lang="en-US" altLang="zh-CN" sz="1600" b="1" dirty="0">
                <a:solidFill>
                  <a:srgbClr val="C00000"/>
                </a:solidFill>
                <a:latin typeface="Courier New" pitchFamily="49" charset="0"/>
                <a:ea typeface="MS PGothic" pitchFamily="34" charset="-128"/>
              </a:rPr>
              <a:t>/</a:t>
            </a:r>
            <a:r>
              <a:rPr lang="en-US" altLang="zh-CN" sz="1600" b="1" dirty="0" err="1">
                <a:solidFill>
                  <a:srgbClr val="C00000"/>
                </a:solidFill>
                <a:latin typeface="Courier New" pitchFamily="49" charset="0"/>
                <a:ea typeface="MS PGothic" pitchFamily="34" charset="-128"/>
              </a:rPr>
              <a:t>Qsafe-cray-ptr</a:t>
            </a:r>
            <a:endParaRPr lang="en-US" altLang="zh-CN" sz="1600" b="1" dirty="0">
              <a:solidFill>
                <a:srgbClr val="C00000"/>
              </a:solidFill>
              <a:latin typeface="Courier New" pitchFamily="49" charset="0"/>
              <a:ea typeface="MS PGothic" pitchFamily="34" charset="-128"/>
            </a:endParaRPr>
          </a:p>
          <a:p>
            <a:pPr lvl="1" algn="l" eaLnBrk="1" hangingPunct="1">
              <a:spcBef>
                <a:spcPct val="20000"/>
              </a:spcBef>
            </a:pPr>
            <a:endParaRPr lang="en-US" sz="1600" dirty="0">
              <a:ea typeface="MS PGothic" pitchFamily="34" charset="-128"/>
            </a:endParaRPr>
          </a:p>
        </p:txBody>
      </p:sp>
      <p:sp>
        <p:nvSpPr>
          <p:cNvPr id="7578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0AC36892-923C-4FD8-A77B-3BB541B33335}" type="datetime1">
              <a:rPr lang="en-US" altLang="zh-CN" sz="1000">
                <a:solidFill>
                  <a:schemeClr val="bg1"/>
                </a:solidFill>
              </a:rPr>
              <a:pPr eaLnBrk="1" hangingPunct="1"/>
              <a:t>9/11/2013</a:t>
            </a:fld>
            <a:endParaRPr lang="en-US" altLang="zh-CN" sz="1000">
              <a:solidFill>
                <a:schemeClr val="bg1"/>
              </a:solidFill>
            </a:endParaRPr>
          </a:p>
        </p:txBody>
      </p:sp>
      <p:sp>
        <p:nvSpPr>
          <p:cNvPr id="7578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BC4DCE11-77B4-473B-8D88-69D4C0CEE743}" type="slidenum">
              <a:rPr lang="en-US" altLang="zh-CN" sz="1000">
                <a:solidFill>
                  <a:schemeClr val="bg1"/>
                </a:solidFill>
              </a:rPr>
              <a:pPr eaLnBrk="1" hangingPunct="1"/>
              <a:t>96</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Alignment</a:t>
            </a:r>
          </a:p>
        </p:txBody>
      </p:sp>
      <p:sp>
        <p:nvSpPr>
          <p:cNvPr id="79875"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pPr>
            <a:r>
              <a:rPr lang="en-US" altLang="zh-CN" sz="1800">
                <a:ea typeface="MS PGothic" pitchFamily="34" charset="-128"/>
              </a:rPr>
              <a:t>Caveat with using unaligned memory access:</a:t>
            </a:r>
          </a:p>
          <a:p>
            <a:pPr algn="l" eaLnBrk="1" hangingPunct="1">
              <a:spcBef>
                <a:spcPct val="20000"/>
              </a:spcBef>
              <a:buFont typeface="Verdana" pitchFamily="34" charset="0"/>
              <a:buChar char="•"/>
            </a:pPr>
            <a:r>
              <a:rPr lang="en-US" altLang="zh-CN" sz="1600">
                <a:ea typeface="MS PGothic" pitchFamily="34" charset="-128"/>
              </a:rPr>
              <a:t>Possible as data can be moved to XMM/YMM registers using dedicated unaligned load/store instructions</a:t>
            </a:r>
          </a:p>
          <a:p>
            <a:pPr algn="l" eaLnBrk="1" hangingPunct="1">
              <a:spcBef>
                <a:spcPct val="20000"/>
              </a:spcBef>
              <a:buFont typeface="Verdana" pitchFamily="34" charset="0"/>
              <a:buChar char="•"/>
            </a:pPr>
            <a:r>
              <a:rPr lang="en-US" altLang="zh-CN" sz="1600">
                <a:ea typeface="MS PGothic" pitchFamily="34" charset="-128"/>
              </a:rPr>
              <a:t>Those are usually slow</a:t>
            </a:r>
          </a:p>
          <a:p>
            <a:pPr algn="l" eaLnBrk="1" hangingPunct="1">
              <a:spcBef>
                <a:spcPct val="20000"/>
              </a:spcBef>
              <a:buFont typeface="Verdana" pitchFamily="34" charset="0"/>
              <a:buChar char="•"/>
            </a:pPr>
            <a:r>
              <a:rPr lang="en-US" altLang="zh-CN" sz="1600">
                <a:ea typeface="MS PGothic" pitchFamily="34" charset="-128"/>
              </a:rPr>
              <a:t>The compiler can avoid expensive unaligned memory operations by using two partial loads/stores</a:t>
            </a:r>
            <a:br>
              <a:rPr lang="en-US" altLang="zh-CN" sz="1600">
                <a:ea typeface="MS PGothic" pitchFamily="34" charset="-128"/>
              </a:rPr>
            </a:br>
            <a:r>
              <a:rPr lang="en-US" altLang="zh-CN" sz="1600">
                <a:ea typeface="MS PGothic" pitchFamily="34" charset="-128"/>
              </a:rPr>
              <a:t>(e.g. two 64 bit loads instead of one 128 bit unaligned load)</a:t>
            </a:r>
          </a:p>
          <a:p>
            <a:pPr algn="l" eaLnBrk="1" hangingPunct="1">
              <a:spcBef>
                <a:spcPct val="20000"/>
              </a:spcBef>
              <a:buFont typeface="Verdana" pitchFamily="34" charset="0"/>
              <a:buChar char="•"/>
            </a:pPr>
            <a:r>
              <a:rPr lang="en-US" altLang="zh-CN" sz="1600">
                <a:ea typeface="MS PGothic" pitchFamily="34" charset="-128"/>
              </a:rPr>
              <a:t>The compiler can use  “versioning” in case alignment is unclear:</a:t>
            </a:r>
            <a:br>
              <a:rPr lang="en-US" altLang="zh-CN" sz="1600">
                <a:ea typeface="MS PGothic" pitchFamily="34" charset="-128"/>
              </a:rPr>
            </a:br>
            <a:r>
              <a:rPr lang="en-US" altLang="zh-CN" sz="1600">
                <a:ea typeface="MS PGothic" pitchFamily="34" charset="-128"/>
              </a:rPr>
              <a:t>Run time checks for alignment can use fast aligned operations if possible, the slower operations otherwise</a:t>
            </a:r>
          </a:p>
          <a:p>
            <a:pPr algn="l" eaLnBrk="1" hangingPunct="1">
              <a:spcBef>
                <a:spcPct val="20000"/>
              </a:spcBef>
              <a:buFont typeface="Verdana" pitchFamily="34" charset="0"/>
              <a:buChar char="•"/>
            </a:pPr>
            <a:r>
              <a:rPr lang="en-US" altLang="zh-CN" sz="1600">
                <a:ea typeface="MS PGothic" pitchFamily="34" charset="-128"/>
              </a:rPr>
              <a:t>Unaligned access might also require higher I/O because two cache-lines need to be loaded/stored (not always, though)</a:t>
            </a:r>
          </a:p>
          <a:p>
            <a:pPr algn="l" eaLnBrk="1" hangingPunct="1">
              <a:spcBef>
                <a:spcPct val="20000"/>
              </a:spcBef>
              <a:buFont typeface="Arial" charset="0"/>
              <a:buChar char="•"/>
            </a:pPr>
            <a:endParaRPr lang="en-US" altLang="zh-CN" sz="1600">
              <a:ea typeface="MS PGothic" pitchFamily="34" charset="-128"/>
            </a:endParaRPr>
          </a:p>
          <a:p>
            <a:pPr algn="l" eaLnBrk="1" hangingPunct="1">
              <a:spcBef>
                <a:spcPct val="20000"/>
              </a:spcBef>
            </a:pPr>
            <a:r>
              <a:rPr lang="en-US" altLang="zh-CN" sz="1800" b="1">
                <a:ea typeface="MS PGothic" pitchFamily="34" charset="-128"/>
              </a:rPr>
              <a:t>Aligned memory accesses always provides best performance!</a:t>
            </a:r>
          </a:p>
          <a:p>
            <a:pPr algn="l" eaLnBrk="1" hangingPunct="1">
              <a:spcBef>
                <a:spcPct val="20000"/>
              </a:spcBef>
            </a:pPr>
            <a:r>
              <a:rPr lang="en-US" altLang="zh-CN" sz="1800">
                <a:ea typeface="MS PGothic" pitchFamily="34" charset="-128"/>
                <a:sym typeface="Wingdings" pitchFamily="2" charset="2"/>
              </a:rPr>
              <a:t> </a:t>
            </a:r>
            <a:r>
              <a:rPr lang="en-US" altLang="zh-CN" sz="1800">
                <a:ea typeface="MS PGothic" pitchFamily="34" charset="-128"/>
              </a:rPr>
              <a:t>Use 16 byte alignment for SSE and 32 byte for AVX</a:t>
            </a:r>
          </a:p>
          <a:p>
            <a:pPr algn="l" eaLnBrk="1" hangingPunct="1">
              <a:spcBef>
                <a:spcPct val="20000"/>
              </a:spcBef>
            </a:pPr>
            <a:endParaRPr lang="en-US" altLang="zh-CN" sz="1800">
              <a:ea typeface="MS PGothic" pitchFamily="34" charset="-128"/>
            </a:endParaRPr>
          </a:p>
        </p:txBody>
      </p:sp>
      <p:sp>
        <p:nvSpPr>
          <p:cNvPr id="7885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30DA3951-2E24-49DF-983B-235291A5F824}" type="datetime1">
              <a:rPr lang="en-US" altLang="zh-CN" sz="1000">
                <a:solidFill>
                  <a:schemeClr val="bg1"/>
                </a:solidFill>
              </a:rPr>
              <a:pPr eaLnBrk="1" hangingPunct="1"/>
              <a:t>9/11/2013</a:t>
            </a:fld>
            <a:endParaRPr lang="en-US" altLang="zh-CN" sz="1000">
              <a:solidFill>
                <a:schemeClr val="bg1"/>
              </a:solidFill>
            </a:endParaRPr>
          </a:p>
        </p:txBody>
      </p:sp>
      <p:sp>
        <p:nvSpPr>
          <p:cNvPr id="7885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982DDBAF-D141-490D-9BC9-FCA43F9EC8A0}" type="slidenum">
              <a:rPr lang="en-US" altLang="zh-CN" sz="1000">
                <a:solidFill>
                  <a:schemeClr val="bg1"/>
                </a:solidFill>
              </a:rPr>
              <a:pPr eaLnBrk="1" hangingPunct="1"/>
              <a:t>97</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Alignment Hints for C/C++</a:t>
            </a:r>
          </a:p>
        </p:txBody>
      </p:sp>
      <p:sp>
        <p:nvSpPr>
          <p:cNvPr id="79875"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102870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buFont typeface="Verdana" pitchFamily="34" charset="0"/>
              <a:buChar char="●"/>
            </a:pPr>
            <a:r>
              <a:rPr lang="en-US" altLang="zh-CN" sz="1800">
                <a:ea typeface="MS PGothic" pitchFamily="34" charset="-128"/>
              </a:rPr>
              <a:t>Aligned heap memory allocation by intrinsic/library call:</a:t>
            </a:r>
          </a:p>
          <a:p>
            <a:pPr lvl="1" algn="l" eaLnBrk="1" hangingPunct="1">
              <a:spcBef>
                <a:spcPct val="20000"/>
              </a:spcBef>
              <a:buFontTx/>
              <a:buChar char="-"/>
            </a:pPr>
            <a:r>
              <a:rPr lang="en-US" altLang="zh-CN" sz="1600" b="1">
                <a:solidFill>
                  <a:srgbClr val="C00000"/>
                </a:solidFill>
                <a:latin typeface="Courier New" pitchFamily="49" charset="0"/>
                <a:ea typeface="MS PGothic" pitchFamily="34" charset="-128"/>
                <a:cs typeface="Courier New" pitchFamily="49" charset="0"/>
              </a:rPr>
              <a:t>void* _mm_malloc(int size, int base)</a:t>
            </a:r>
          </a:p>
          <a:p>
            <a:pPr lvl="1" algn="l" eaLnBrk="1" hangingPunct="1">
              <a:spcBef>
                <a:spcPct val="20000"/>
              </a:spcBef>
              <a:buFontTx/>
              <a:buChar char="-"/>
            </a:pPr>
            <a:r>
              <a:rPr lang="en-US" altLang="zh-CN" sz="1600">
                <a:ea typeface="MS PGothic" pitchFamily="34" charset="-128"/>
              </a:rPr>
              <a:t>Linux*, Mac OS* X only:</a:t>
            </a:r>
            <a:br>
              <a:rPr lang="en-US" altLang="zh-CN" sz="1600">
                <a:ea typeface="MS PGothic" pitchFamily="34" charset="-128"/>
              </a:rPr>
            </a:br>
            <a:r>
              <a:rPr lang="en-US" altLang="zh-CN" sz="1600" b="1">
                <a:solidFill>
                  <a:srgbClr val="C00000"/>
                </a:solidFill>
                <a:latin typeface="Courier New" pitchFamily="49" charset="0"/>
                <a:ea typeface="MS PGothic" pitchFamily="34" charset="-128"/>
              </a:rPr>
              <a:t>int posix_memaligned(void **p, size_t base, size_t size)</a:t>
            </a:r>
          </a:p>
          <a:p>
            <a:pPr algn="l" eaLnBrk="1" hangingPunct="1">
              <a:spcBef>
                <a:spcPct val="20000"/>
              </a:spcBef>
              <a:buFont typeface="Courier New" pitchFamily="49" charset="0"/>
              <a:buChar char="●"/>
            </a:pPr>
            <a:r>
              <a:rPr lang="en-US" altLang="zh-CN" sz="1600" b="1">
                <a:solidFill>
                  <a:srgbClr val="C00000"/>
                </a:solidFill>
                <a:latin typeface="Courier New" pitchFamily="49" charset="0"/>
                <a:ea typeface="MS PGothic" pitchFamily="34" charset="-128"/>
              </a:rPr>
              <a:t>#pragma vector [aligned|unaligned]</a:t>
            </a:r>
          </a:p>
          <a:p>
            <a:pPr lvl="1" algn="l" eaLnBrk="1" hangingPunct="1">
              <a:spcBef>
                <a:spcPct val="20000"/>
              </a:spcBef>
              <a:buFont typeface="Verdana" pitchFamily="34" charset="0"/>
              <a:buChar char="-"/>
            </a:pPr>
            <a:r>
              <a:rPr lang="en-US" altLang="zh-CN" sz="1600">
                <a:ea typeface="MS PGothic" pitchFamily="34" charset="-128"/>
              </a:rPr>
              <a:t>Only for Intel Compiler</a:t>
            </a:r>
          </a:p>
          <a:p>
            <a:pPr lvl="1" algn="l" eaLnBrk="1" hangingPunct="1">
              <a:spcBef>
                <a:spcPct val="20000"/>
              </a:spcBef>
              <a:buFont typeface="Verdana" pitchFamily="34" charset="0"/>
              <a:buChar char="-"/>
            </a:pPr>
            <a:r>
              <a:rPr lang="en-US" altLang="zh-CN" sz="1600">
                <a:ea typeface="MS PGothic" pitchFamily="34" charset="-128"/>
              </a:rPr>
              <a:t>Asserts compiler that aligned memory operations can be used for all data accesses in loop following directive</a:t>
            </a:r>
          </a:p>
          <a:p>
            <a:pPr lvl="1" algn="l" eaLnBrk="1" hangingPunct="1">
              <a:spcBef>
                <a:spcPct val="20000"/>
              </a:spcBef>
              <a:buFont typeface="Verdana" pitchFamily="34" charset="0"/>
              <a:buChar char="-"/>
            </a:pPr>
            <a:r>
              <a:rPr lang="en-US" altLang="zh-CN" sz="1600" b="1">
                <a:ea typeface="MS PGothic" pitchFamily="34" charset="-128"/>
              </a:rPr>
              <a:t>Use with care:</a:t>
            </a:r>
            <a:br>
              <a:rPr lang="en-US" altLang="zh-CN" sz="1600" b="1">
                <a:ea typeface="MS PGothic" pitchFamily="34" charset="-128"/>
              </a:rPr>
            </a:br>
            <a:r>
              <a:rPr lang="en-US" altLang="zh-CN" sz="1600">
                <a:ea typeface="MS PGothic" pitchFamily="34" charset="-128"/>
              </a:rPr>
              <a:t>The assertion must be satisfied for all(!) data accesses in the loop!</a:t>
            </a:r>
          </a:p>
          <a:p>
            <a:pPr algn="l" eaLnBrk="1" hangingPunct="1">
              <a:spcBef>
                <a:spcPct val="20000"/>
              </a:spcBef>
              <a:buFont typeface="Verdana" pitchFamily="34" charset="0"/>
              <a:buChar char="●"/>
            </a:pPr>
            <a:r>
              <a:rPr lang="en-US" altLang="zh-CN" sz="1800">
                <a:ea typeface="MS PGothic" pitchFamily="34" charset="-128"/>
              </a:rPr>
              <a:t>Align attribute for variable declarations:</a:t>
            </a:r>
          </a:p>
          <a:p>
            <a:pPr lvl="1" algn="l" eaLnBrk="1" hangingPunct="1">
              <a:spcBef>
                <a:spcPct val="20000"/>
              </a:spcBef>
              <a:buFontTx/>
              <a:buChar char="-"/>
            </a:pPr>
            <a:r>
              <a:rPr lang="en-US" altLang="zh-CN" sz="1600">
                <a:ea typeface="MS PGothic" pitchFamily="34" charset="-128"/>
              </a:rPr>
              <a:t>Linux*, Mac OS* X, Windows*: </a:t>
            </a:r>
            <a:r>
              <a:rPr lang="en-US" altLang="zh-CN" sz="1600" b="1">
                <a:solidFill>
                  <a:srgbClr val="C00000"/>
                </a:solidFill>
                <a:latin typeface="Courier New" pitchFamily="49" charset="0"/>
                <a:ea typeface="MS PGothic" pitchFamily="34" charset="-128"/>
              </a:rPr>
              <a:t>__declspec(align(base)) &lt;var&gt;</a:t>
            </a:r>
          </a:p>
          <a:p>
            <a:pPr lvl="1" algn="l" eaLnBrk="1" hangingPunct="1">
              <a:spcBef>
                <a:spcPct val="20000"/>
              </a:spcBef>
              <a:buFontTx/>
              <a:buChar char="-"/>
            </a:pPr>
            <a:r>
              <a:rPr lang="en-US" altLang="zh-CN" sz="1600">
                <a:ea typeface="MS PGothic" pitchFamily="34" charset="-128"/>
              </a:rPr>
              <a:t>Linux*, Mac OS* X: </a:t>
            </a:r>
            <a:r>
              <a:rPr lang="en-US" altLang="zh-CN" sz="1600" b="1">
                <a:solidFill>
                  <a:srgbClr val="C00000"/>
                </a:solidFill>
                <a:latin typeface="Courier New" pitchFamily="49" charset="0"/>
                <a:ea typeface="MS PGothic" pitchFamily="34" charset="-128"/>
              </a:rPr>
              <a:t>&lt;var&gt; __attribute__((aligned(base)))</a:t>
            </a:r>
          </a:p>
          <a:p>
            <a:pPr lvl="1" algn="l" eaLnBrk="1" hangingPunct="1">
              <a:spcBef>
                <a:spcPct val="20000"/>
              </a:spcBef>
              <a:buFontTx/>
              <a:buChar char="-"/>
            </a:pPr>
            <a:r>
              <a:rPr lang="en-US" altLang="zh-CN" sz="1600" b="1">
                <a:ea typeface="MS PGothic" pitchFamily="34" charset="-128"/>
              </a:rPr>
              <a:t>Portability caveat:</a:t>
            </a:r>
            <a:br>
              <a:rPr lang="en-US" altLang="zh-CN" sz="1600" b="1">
                <a:ea typeface="MS PGothic" pitchFamily="34" charset="-128"/>
              </a:rPr>
            </a:br>
            <a:r>
              <a:rPr lang="en-US" altLang="zh-CN" sz="1600" b="1">
                <a:solidFill>
                  <a:srgbClr val="C00000"/>
                </a:solidFill>
                <a:latin typeface="Courier New" pitchFamily="49" charset="0"/>
                <a:ea typeface="MS PGothic" pitchFamily="34" charset="-128"/>
              </a:rPr>
              <a:t>__declspec</a:t>
            </a:r>
            <a:r>
              <a:rPr lang="en-US" altLang="zh-CN" sz="1600">
                <a:ea typeface="MS PGothic" pitchFamily="34" charset="-128"/>
              </a:rPr>
              <a:t> is not known for GCC and </a:t>
            </a:r>
            <a:r>
              <a:rPr lang="en-US" altLang="zh-CN" sz="1600" b="1">
                <a:solidFill>
                  <a:srgbClr val="C00000"/>
                </a:solidFill>
                <a:latin typeface="Courier New" pitchFamily="49" charset="0"/>
                <a:ea typeface="MS PGothic" pitchFamily="34" charset="-128"/>
              </a:rPr>
              <a:t>__attribute__</a:t>
            </a:r>
            <a:r>
              <a:rPr lang="en-US" altLang="zh-CN" sz="1600">
                <a:ea typeface="MS PGothic" pitchFamily="34" charset="-128"/>
              </a:rPr>
              <a:t> not for Microsoft Visual Studio*!</a:t>
            </a:r>
          </a:p>
          <a:p>
            <a:pPr algn="l" eaLnBrk="1" hangingPunct="1">
              <a:spcBef>
                <a:spcPct val="20000"/>
              </a:spcBef>
              <a:buFont typeface="Verdana" pitchFamily="34" charset="0"/>
              <a:buChar char="●"/>
            </a:pPr>
            <a:r>
              <a:rPr lang="en-US" altLang="zh-CN" sz="1800">
                <a:ea typeface="MS PGothic" pitchFamily="34" charset="-128"/>
              </a:rPr>
              <a:t>Hint that start address of an array is aligned (Intel Compiler only):</a:t>
            </a:r>
          </a:p>
          <a:p>
            <a:pPr lvl="1" algn="l" eaLnBrk="1" hangingPunct="1">
              <a:spcBef>
                <a:spcPct val="20000"/>
              </a:spcBef>
              <a:buFontTx/>
              <a:buChar char="-"/>
            </a:pPr>
            <a:r>
              <a:rPr lang="en-US" altLang="zh-CN" sz="1600" b="1">
                <a:solidFill>
                  <a:srgbClr val="C00000"/>
                </a:solidFill>
                <a:latin typeface="Courier New" pitchFamily="49" charset="0"/>
                <a:ea typeface="MS PGothic" pitchFamily="34" charset="-128"/>
              </a:rPr>
              <a:t>__assume_aligned(&lt;array&gt;, base)</a:t>
            </a:r>
          </a:p>
        </p:txBody>
      </p:sp>
      <p:sp>
        <p:nvSpPr>
          <p:cNvPr id="7987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54C442E7-2D3E-4D2C-B085-78631457050A}" type="datetime1">
              <a:rPr lang="en-US" altLang="zh-CN" sz="1000">
                <a:solidFill>
                  <a:schemeClr val="bg1"/>
                </a:solidFill>
              </a:rPr>
              <a:pPr eaLnBrk="1" hangingPunct="1"/>
              <a:t>9/11/2013</a:t>
            </a:fld>
            <a:endParaRPr lang="en-US" altLang="zh-CN" sz="1000">
              <a:solidFill>
                <a:schemeClr val="bg1"/>
              </a:solidFill>
            </a:endParaRPr>
          </a:p>
        </p:txBody>
      </p:sp>
      <p:sp>
        <p:nvSpPr>
          <p:cNvPr id="7987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61093453-0D6F-4DDE-B46C-928AF390E3AA}" type="slidenum">
              <a:rPr lang="en-US" altLang="zh-CN" sz="1000">
                <a:solidFill>
                  <a:schemeClr val="bg1"/>
                </a:solidFill>
              </a:rPr>
              <a:pPr eaLnBrk="1" hangingPunct="1"/>
              <a:t>98</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455613" y="158750"/>
            <a:ext cx="7688262" cy="88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solidFill>
                  <a:schemeClr val="bg2"/>
                </a:solidFill>
                <a:ea typeface="宋体" pitchFamily="2" charset="-122"/>
              </a:rPr>
              <a:t>Alignment Hints for Fortran</a:t>
            </a:r>
          </a:p>
        </p:txBody>
      </p:sp>
      <p:sp>
        <p:nvSpPr>
          <p:cNvPr id="80899" name="Rectangle 3"/>
          <p:cNvSpPr txBox="1">
            <a:spLocks noChangeArrowheads="1"/>
          </p:cNvSpPr>
          <p:nvPr/>
        </p:nvSpPr>
        <p:spPr bwMode="auto">
          <a:xfrm>
            <a:off x="457200" y="849313"/>
            <a:ext cx="8151813"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eaLnBrk="0" hangingPunct="0">
              <a:defRPr sz="2000">
                <a:solidFill>
                  <a:schemeClr val="tx1"/>
                </a:solidFill>
                <a:latin typeface="Verdana" pitchFamily="34" charset="0"/>
                <a:cs typeface="Arial" charset="0"/>
              </a:defRPr>
            </a:lvl1pPr>
            <a:lvl2pPr marL="102870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algn="l" eaLnBrk="1" hangingPunct="1">
              <a:spcBef>
                <a:spcPct val="20000"/>
              </a:spcBef>
              <a:buFont typeface="Courier New" pitchFamily="49" charset="0"/>
              <a:buChar char="●"/>
            </a:pPr>
            <a:r>
              <a:rPr lang="en-US" altLang="zh-CN" sz="1600" b="1">
                <a:solidFill>
                  <a:srgbClr val="C00000"/>
                </a:solidFill>
                <a:latin typeface="Courier New" pitchFamily="49" charset="0"/>
                <a:ea typeface="MS PGothic" pitchFamily="34" charset="-128"/>
                <a:cs typeface="Courier New" pitchFamily="49" charset="0"/>
              </a:rPr>
              <a:t>!DIR$ VECTOR [ALIGNED|UNALIGNED]</a:t>
            </a:r>
          </a:p>
          <a:p>
            <a:pPr lvl="1" algn="l" eaLnBrk="1" hangingPunct="1">
              <a:spcBef>
                <a:spcPct val="20000"/>
              </a:spcBef>
              <a:buFont typeface="Verdana" pitchFamily="34" charset="0"/>
              <a:buChar char="-"/>
            </a:pPr>
            <a:r>
              <a:rPr lang="en-US" altLang="zh-CN" sz="1600">
                <a:ea typeface="MS PGothic" pitchFamily="34" charset="-128"/>
                <a:cs typeface="Courier New" pitchFamily="49" charset="0"/>
              </a:rPr>
              <a:t>Asserts compiler that aligned memory operations can be used for all data accesses in loop following directive</a:t>
            </a:r>
          </a:p>
          <a:p>
            <a:pPr lvl="1" algn="l" eaLnBrk="1" hangingPunct="1">
              <a:spcBef>
                <a:spcPct val="20000"/>
              </a:spcBef>
              <a:buFont typeface="Verdana" pitchFamily="34" charset="0"/>
              <a:buChar char="-"/>
            </a:pPr>
            <a:r>
              <a:rPr lang="en-US" altLang="zh-CN" sz="1600" b="1">
                <a:ea typeface="MS PGothic" pitchFamily="34" charset="-128"/>
                <a:cs typeface="Courier New" pitchFamily="49" charset="0"/>
              </a:rPr>
              <a:t>Use with care:</a:t>
            </a:r>
            <a:br>
              <a:rPr lang="en-US" altLang="zh-CN" sz="1600" b="1">
                <a:ea typeface="MS PGothic" pitchFamily="34" charset="-128"/>
                <a:cs typeface="Courier New" pitchFamily="49" charset="0"/>
              </a:rPr>
            </a:br>
            <a:r>
              <a:rPr lang="en-US" altLang="zh-CN" sz="1600">
                <a:ea typeface="MS PGothic" pitchFamily="34" charset="-128"/>
                <a:cs typeface="Courier New" pitchFamily="49" charset="0"/>
              </a:rPr>
              <a:t>The assertion must be satisfied for all(!) data accesses in the loop!</a:t>
            </a:r>
          </a:p>
          <a:p>
            <a:pPr algn="l" eaLnBrk="1" hangingPunct="1">
              <a:spcBef>
                <a:spcPct val="20000"/>
              </a:spcBef>
              <a:buFont typeface="Verdana" pitchFamily="34" charset="0"/>
              <a:buChar char="●"/>
            </a:pPr>
            <a:r>
              <a:rPr lang="en-US" altLang="zh-CN" sz="1800">
                <a:ea typeface="MS PGothic" pitchFamily="34" charset="-128"/>
                <a:cs typeface="Courier New" pitchFamily="49" charset="0"/>
              </a:rPr>
              <a:t>Hint that an entity in memory is aligned:</a:t>
            </a:r>
          </a:p>
          <a:p>
            <a:pPr lvl="1" algn="l" eaLnBrk="1" hangingPunct="1">
              <a:spcBef>
                <a:spcPct val="20000"/>
              </a:spcBef>
              <a:buFontTx/>
              <a:buChar char="-"/>
            </a:pPr>
            <a:r>
              <a:rPr lang="en-US" altLang="zh-CN" sz="1600" b="1">
                <a:solidFill>
                  <a:srgbClr val="C00000"/>
                </a:solidFill>
                <a:latin typeface="Courier New" pitchFamily="49" charset="0"/>
                <a:ea typeface="MS PGothic" pitchFamily="34" charset="-128"/>
                <a:cs typeface="Courier New" pitchFamily="49" charset="0"/>
              </a:rPr>
              <a:t>!DIR$ ASSUME_ALIGNED address1:base [, address2:base] ...</a:t>
            </a:r>
          </a:p>
          <a:p>
            <a:pPr algn="l" eaLnBrk="1" hangingPunct="1">
              <a:spcBef>
                <a:spcPct val="20000"/>
              </a:spcBef>
              <a:buFont typeface="Verdana" pitchFamily="34" charset="0"/>
              <a:buChar char="●"/>
            </a:pPr>
            <a:r>
              <a:rPr lang="en-US" altLang="zh-CN" sz="1800">
                <a:ea typeface="MS PGothic" pitchFamily="34" charset="-128"/>
              </a:rPr>
              <a:t>Align variables:</a:t>
            </a:r>
          </a:p>
          <a:p>
            <a:pPr lvl="1" algn="l" eaLnBrk="1" hangingPunct="1">
              <a:spcBef>
                <a:spcPct val="20000"/>
              </a:spcBef>
              <a:buFont typeface="Courier New" pitchFamily="49" charset="0"/>
              <a:buChar char="-"/>
            </a:pPr>
            <a:r>
              <a:rPr lang="en-US" altLang="zh-CN" sz="1600" b="1">
                <a:solidFill>
                  <a:srgbClr val="C00000"/>
                </a:solidFill>
                <a:latin typeface="Courier New" pitchFamily="49" charset="0"/>
                <a:ea typeface="MS PGothic" pitchFamily="34" charset="-128"/>
              </a:rPr>
              <a:t>!DIR$ ATTRIBUTES ALIGN: base :: variable</a:t>
            </a:r>
          </a:p>
          <a:p>
            <a:pPr algn="l" eaLnBrk="1" hangingPunct="1">
              <a:spcBef>
                <a:spcPct val="20000"/>
              </a:spcBef>
              <a:buFont typeface="Arial" charset="0"/>
              <a:buChar char="•"/>
            </a:pPr>
            <a:endParaRPr lang="en-US" altLang="zh-CN" sz="1800">
              <a:ea typeface="MS PGothic" pitchFamily="34" charset="-128"/>
            </a:endParaRPr>
          </a:p>
          <a:p>
            <a:pPr algn="l" eaLnBrk="1" hangingPunct="1">
              <a:spcBef>
                <a:spcPct val="20000"/>
              </a:spcBef>
            </a:pPr>
            <a:r>
              <a:rPr lang="en-US" altLang="zh-CN" sz="1800" b="1">
                <a:ea typeface="MS PGothic" pitchFamily="34" charset="-128"/>
              </a:rPr>
              <a:t>All are Intel® Fortran Compiler only directives!</a:t>
            </a:r>
          </a:p>
          <a:p>
            <a:pPr lvl="1" algn="l" eaLnBrk="1" hangingPunct="1">
              <a:spcBef>
                <a:spcPct val="20000"/>
              </a:spcBef>
            </a:pPr>
            <a:endParaRPr lang="en-US" altLang="zh-CN" sz="1600" b="1">
              <a:solidFill>
                <a:srgbClr val="C00000"/>
              </a:solidFill>
              <a:latin typeface="Courier New" pitchFamily="49" charset="0"/>
              <a:ea typeface="MS PGothic" pitchFamily="34" charset="-128"/>
            </a:endParaRPr>
          </a:p>
        </p:txBody>
      </p:sp>
      <p:sp>
        <p:nvSpPr>
          <p:cNvPr id="8090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12A374E2-C033-4BA2-8598-632376AC88A5}" type="datetime1">
              <a:rPr lang="en-US" altLang="zh-CN" sz="1000">
                <a:solidFill>
                  <a:schemeClr val="bg1"/>
                </a:solidFill>
              </a:rPr>
              <a:pPr eaLnBrk="1" hangingPunct="1"/>
              <a:t>9/11/2013</a:t>
            </a:fld>
            <a:endParaRPr lang="en-US" altLang="zh-CN" sz="1000">
              <a:solidFill>
                <a:schemeClr val="bg1"/>
              </a:solidFill>
            </a:endParaRPr>
          </a:p>
        </p:txBody>
      </p:sp>
      <p:sp>
        <p:nvSpPr>
          <p:cNvPr id="8090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pitchFamily="34" charset="0"/>
                <a:cs typeface="Arial" charset="0"/>
              </a:defRPr>
            </a:lvl1pPr>
            <a:lvl2pPr marL="742950" indent="-285750" eaLnBrk="0" hangingPunct="0">
              <a:defRPr sz="2000">
                <a:solidFill>
                  <a:schemeClr val="tx1"/>
                </a:solidFill>
                <a:latin typeface="Verdana" pitchFamily="34" charset="0"/>
                <a:cs typeface="Arial" charset="0"/>
              </a:defRPr>
            </a:lvl2pPr>
            <a:lvl3pPr marL="1143000" indent="-228600" eaLnBrk="0" hangingPunct="0">
              <a:defRPr sz="2000">
                <a:solidFill>
                  <a:schemeClr val="tx1"/>
                </a:solidFill>
                <a:latin typeface="Verdana" pitchFamily="34" charset="0"/>
                <a:cs typeface="Arial" charset="0"/>
              </a:defRPr>
            </a:lvl3pPr>
            <a:lvl4pPr marL="1600200" indent="-228600" eaLnBrk="0" hangingPunct="0">
              <a:defRPr sz="2000">
                <a:solidFill>
                  <a:schemeClr val="tx1"/>
                </a:solidFill>
                <a:latin typeface="Verdana" pitchFamily="34" charset="0"/>
                <a:cs typeface="Arial" charset="0"/>
              </a:defRPr>
            </a:lvl4pPr>
            <a:lvl5pPr marL="2057400" indent="-228600" eaLnBrk="0" hangingPunct="0">
              <a:defRPr sz="2000">
                <a:solidFill>
                  <a:schemeClr val="tx1"/>
                </a:solidFill>
                <a:latin typeface="Verdana" pitchFamily="34" charset="0"/>
                <a:cs typeface="Arial" charset="0"/>
              </a:defRPr>
            </a:lvl5pPr>
            <a:lvl6pPr marL="2514600" indent="-228600" algn="ctr" eaLnBrk="0" fontAlgn="base" hangingPunct="0">
              <a:spcBef>
                <a:spcPct val="0"/>
              </a:spcBef>
              <a:spcAft>
                <a:spcPct val="0"/>
              </a:spcAft>
              <a:defRPr sz="2000">
                <a:solidFill>
                  <a:schemeClr val="tx1"/>
                </a:solidFill>
                <a:latin typeface="Verdana" pitchFamily="34" charset="0"/>
                <a:cs typeface="Arial" charset="0"/>
              </a:defRPr>
            </a:lvl6pPr>
            <a:lvl7pPr marL="2971800" indent="-228600" algn="ctr" eaLnBrk="0" fontAlgn="base" hangingPunct="0">
              <a:spcBef>
                <a:spcPct val="0"/>
              </a:spcBef>
              <a:spcAft>
                <a:spcPct val="0"/>
              </a:spcAft>
              <a:defRPr sz="2000">
                <a:solidFill>
                  <a:schemeClr val="tx1"/>
                </a:solidFill>
                <a:latin typeface="Verdana" pitchFamily="34" charset="0"/>
                <a:cs typeface="Arial" charset="0"/>
              </a:defRPr>
            </a:lvl7pPr>
            <a:lvl8pPr marL="3429000" indent="-228600" algn="ctr" eaLnBrk="0" fontAlgn="base" hangingPunct="0">
              <a:spcBef>
                <a:spcPct val="0"/>
              </a:spcBef>
              <a:spcAft>
                <a:spcPct val="0"/>
              </a:spcAft>
              <a:defRPr sz="2000">
                <a:solidFill>
                  <a:schemeClr val="tx1"/>
                </a:solidFill>
                <a:latin typeface="Verdana" pitchFamily="34" charset="0"/>
                <a:cs typeface="Arial" charset="0"/>
              </a:defRPr>
            </a:lvl8pPr>
            <a:lvl9pPr marL="3886200" indent="-228600" algn="ctr" eaLnBrk="0" fontAlgn="base" hangingPunct="0">
              <a:spcBef>
                <a:spcPct val="0"/>
              </a:spcBef>
              <a:spcAft>
                <a:spcPct val="0"/>
              </a:spcAft>
              <a:defRPr sz="2000">
                <a:solidFill>
                  <a:schemeClr val="tx1"/>
                </a:solidFill>
                <a:latin typeface="Verdana" pitchFamily="34" charset="0"/>
                <a:cs typeface="Arial" charset="0"/>
              </a:defRPr>
            </a:lvl9pPr>
          </a:lstStyle>
          <a:p>
            <a:pPr eaLnBrk="1" hangingPunct="1"/>
            <a:fld id="{59101703-090B-4EE2-AD73-C662C2094D47}" type="slidenum">
              <a:rPr lang="en-US" altLang="zh-CN" sz="1000">
                <a:solidFill>
                  <a:schemeClr val="bg1"/>
                </a:solidFill>
              </a:rPr>
              <a:pPr eaLnBrk="1" hangingPunct="1"/>
              <a:t>99</a:t>
            </a:fld>
            <a:endParaRPr lang="en-US" altLang="zh-CN" sz="100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defaul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themeOverride>
</file>

<file path=docProps/app.xml><?xml version="1.0" encoding="utf-8"?>
<Properties xmlns="http://schemas.openxmlformats.org/officeDocument/2006/extended-properties" xmlns:vt="http://schemas.openxmlformats.org/officeDocument/2006/docPropsVTypes">
  <Template/>
  <TotalTime>0</TotalTime>
  <Words>22808</Words>
  <Application>Microsoft Office PowerPoint</Application>
  <PresentationFormat>On-screen Show (4:3)</PresentationFormat>
  <Paragraphs>3140</Paragraphs>
  <Slides>118</Slides>
  <Notes>113</Notes>
  <HiddenSlides>1</HiddenSlides>
  <MMClips>0</MMClips>
  <ScaleCrop>false</ScaleCrop>
  <HeadingPairs>
    <vt:vector size="6" baseType="variant">
      <vt:variant>
        <vt:lpstr>Theme</vt:lpstr>
      </vt:variant>
      <vt:variant>
        <vt:i4>1</vt:i4>
      </vt:variant>
      <vt:variant>
        <vt:lpstr>Slide Titles</vt:lpstr>
      </vt:variant>
      <vt:variant>
        <vt:i4>118</vt:i4>
      </vt:variant>
      <vt:variant>
        <vt:lpstr>Custom Shows</vt:lpstr>
      </vt:variant>
      <vt:variant>
        <vt:i4>2</vt:i4>
      </vt:variant>
    </vt:vector>
  </HeadingPairs>
  <TitlesOfParts>
    <vt:vector size="121" baseType="lpstr">
      <vt:lpstr>blank</vt:lpstr>
      <vt:lpstr>Vectorization Essentials for Intel® C/C++  Compiler</vt:lpstr>
      <vt:lpstr>Agenda</vt:lpstr>
      <vt:lpstr>Target Audience</vt:lpstr>
      <vt:lpstr>Lots of Power: Limited SW Access</vt:lpstr>
      <vt:lpstr>Growth trends for vector registers</vt:lpstr>
      <vt:lpstr>Need Common Programming Models: Intel® Cilk™ Plus Extensions  </vt:lpstr>
      <vt:lpstr>Performance Gains with Vector Parallelism  on Intel® Xeon® Processor</vt:lpstr>
      <vt:lpstr>Intel lead effort to include  in OpenMP* 4.0 Specification</vt:lpstr>
      <vt:lpstr>Agenda</vt:lpstr>
      <vt:lpstr>What is SIMD &amp; Vectorization</vt:lpstr>
      <vt:lpstr>Example: Scalar versus Vector Addition </vt:lpstr>
      <vt:lpstr>Potential Performance Speedups Per Core</vt:lpstr>
      <vt:lpstr>Architecture &amp; Basic Data Types  Govern Speedup potential per core </vt:lpstr>
      <vt:lpstr>Intel® AVX-256 Data Types on 2nd and 3rd Generation Intel® Core™ Processors</vt:lpstr>
      <vt:lpstr>Data Types for Intel® MIC Architecture</vt:lpstr>
      <vt:lpstr>Agenda</vt:lpstr>
      <vt:lpstr>Many Ways to Vectorize</vt:lpstr>
      <vt:lpstr>Vectorization vs OpenMP paradigms</vt:lpstr>
      <vt:lpstr>Explicit Vector Programming with Cilk Plus, OpenMP 4.0 SIMD, Fortran </vt:lpstr>
      <vt:lpstr>Ways to Write Vector Code C/C++</vt:lpstr>
      <vt:lpstr>Ways to Write Vector Code C/C++</vt:lpstr>
      <vt:lpstr>Ways to Write Vector Code C/C++</vt:lpstr>
      <vt:lpstr>Ways to Write Vector Code C/C++</vt:lpstr>
      <vt:lpstr>Ways to Write Vector Code C/C++</vt:lpstr>
      <vt:lpstr>Ways to Write Vector Code C/C++</vt:lpstr>
      <vt:lpstr>Agenda</vt:lpstr>
      <vt:lpstr>Intel® Cilk™ Plus Array Notation</vt:lpstr>
      <vt:lpstr>Intel® Cilk™ Plus Array Notation Syntax</vt:lpstr>
      <vt:lpstr>Intel® Cilk™ Plus Array Notation Example</vt:lpstr>
      <vt:lpstr>Intel® Cilk™ Plus Array Notation Example cont’d</vt:lpstr>
      <vt:lpstr>Intel® Cilk™ Plus Array Notation Example cont’d</vt:lpstr>
      <vt:lpstr>Intel® Cilk™ Plus Array Notation Example cont’d</vt:lpstr>
      <vt:lpstr>Intel® Cilk™ Plus Array Notation Operator Maps</vt:lpstr>
      <vt:lpstr>Intel® Cilk™ Plus Array Notation Assignment Maps</vt:lpstr>
      <vt:lpstr>Intel® Cilk™ Plus Array Notation Gather &amp; Scatter</vt:lpstr>
      <vt:lpstr>Example Gather &amp; Scatter</vt:lpstr>
      <vt:lpstr>Intel® Cilk™ Plus Array Notation Reductions</vt:lpstr>
      <vt:lpstr>Intel® Cilk™ Plus Array Notation Implicit Index</vt:lpstr>
      <vt:lpstr>Intel® Cilk™ Plus Array Notation Implicit Index</vt:lpstr>
      <vt:lpstr>Intel® Cilk™ Plus Array Notation Implicit Index</vt:lpstr>
      <vt:lpstr>Intel® Cilk™ Plus Array Notation Shift/Rotate</vt:lpstr>
      <vt:lpstr>Intel® Cilk™ Plus Array Notation Conditions</vt:lpstr>
      <vt:lpstr>Cache reusability considerations</vt:lpstr>
      <vt:lpstr>Short vector coding may help</vt:lpstr>
      <vt:lpstr>Agenda</vt:lpstr>
      <vt:lpstr>Overview of Implementing  SIMD-enabled functions</vt:lpstr>
      <vt:lpstr>SIMD-enabled functions</vt:lpstr>
      <vt:lpstr>Concept of SIMD-enabled functions</vt:lpstr>
      <vt:lpstr>SIMD-enabled functions Syntax</vt:lpstr>
      <vt:lpstr>SIMD-enabled functions Syntax -cont</vt:lpstr>
      <vt:lpstr>SIMD-enabled functions: Linear/ Uniform</vt:lpstr>
      <vt:lpstr>SIMD-enabled functions: Invocation</vt:lpstr>
      <vt:lpstr>SIMD-enabled function – Call site dependence</vt:lpstr>
      <vt:lpstr>SIMD-enabled function – Call site dependence</vt:lpstr>
      <vt:lpstr>SIMD-enabled function  Multiple vector definitions allowed</vt:lpstr>
      <vt:lpstr>Restrictions using SIMD-enabled functions</vt:lpstr>
      <vt:lpstr>Agenda</vt:lpstr>
      <vt:lpstr>Pragma SIMD Motivation</vt:lpstr>
      <vt:lpstr>Auto-Vectorization – Limited by Serial Semantics</vt:lpstr>
      <vt:lpstr>Explicit Vector Programming with SIMD Pragma/Directive</vt:lpstr>
      <vt:lpstr>SIMD Pragma/Directive Notation</vt:lpstr>
      <vt:lpstr>SIMD Pragma/Directive Clauses </vt:lpstr>
      <vt:lpstr>Intel® Cilk™ Plus SIMD Pragma/Directive</vt:lpstr>
      <vt:lpstr>#pragma simd C++ Example: Mandelbrot</vt:lpstr>
      <vt:lpstr>Data in Vector Loops</vt:lpstr>
      <vt:lpstr>Data in Vector Loops</vt:lpstr>
      <vt:lpstr>Agenda</vt:lpstr>
      <vt:lpstr>Test How Well Your Code Vectorizes</vt:lpstr>
      <vt:lpstr>Validating Vectorization Success I</vt:lpstr>
      <vt:lpstr>Validating Vectorization Success II</vt:lpstr>
      <vt:lpstr>Vectorization Report I</vt:lpstr>
      <vt:lpstr>Vectorization Report II</vt:lpstr>
      <vt:lpstr>Summary</vt:lpstr>
      <vt:lpstr>References</vt:lpstr>
      <vt:lpstr>Optimization Notice</vt:lpstr>
      <vt:lpstr>Legal Disclaimer</vt:lpstr>
      <vt:lpstr>BACKUP</vt:lpstr>
      <vt:lpstr>PowerPoint Presentation</vt:lpstr>
      <vt:lpstr>PowerPoint Presentation</vt:lpstr>
      <vt:lpstr>SIMD-enabled functions: Invocation Fortran using OpenMP 4.0</vt:lpstr>
      <vt:lpstr>Restrictions using Vector Functions Using OpenMP Declare simd</vt:lpstr>
      <vt:lpstr>SIMD-enabled functions: Multiple Versions</vt:lpstr>
      <vt:lpstr>Intel® Cilk™ Plus Array Notation Conditions</vt:lpstr>
      <vt:lpstr>SIMD-enabled functions: Inlining</vt:lpstr>
      <vt:lpstr>Reasons that Vectorization Fails I</vt:lpstr>
      <vt:lpstr>Reasons that Vectorization Fails II</vt:lpstr>
      <vt:lpstr>Data/Control Dependence</vt:lpstr>
      <vt:lpstr>Data Dependence</vt:lpstr>
      <vt:lpstr>Data Dependence in Loops</vt:lpstr>
      <vt:lpstr>Not Vectorizable Dependencies:  </vt:lpstr>
      <vt:lpstr>Dependencies: Student Exercise </vt:lpstr>
      <vt:lpstr>Dependence and Vectorization</vt:lpstr>
      <vt:lpstr>Consequences of Failing Disambiguation</vt:lpstr>
      <vt:lpstr>Disambiguation Hints I</vt:lpstr>
      <vt:lpstr>Disambiguation Hints II</vt:lpstr>
      <vt:lpstr>Disambiguation Hints III</vt:lpstr>
      <vt:lpstr>Alignment</vt:lpstr>
      <vt:lpstr>Alignment Hints for C/C++</vt:lpstr>
      <vt:lpstr>Alignment Hints for Fortran</vt:lpstr>
      <vt:lpstr>Problems Defining Alignment</vt:lpstr>
      <vt:lpstr>Alignment Impact: Example</vt:lpstr>
      <vt:lpstr>Unsupported Loop Structure</vt:lpstr>
      <vt:lpstr>Non-Unit Stride Access</vt:lpstr>
      <vt:lpstr>Avoiding Non-Unit Stride Access</vt:lpstr>
      <vt:lpstr>Function Calls/In-lining I</vt:lpstr>
      <vt:lpstr>Function Calls/In-lining II</vt:lpstr>
      <vt:lpstr>Vectorizable Mathematical Functions</vt:lpstr>
      <vt:lpstr>Data Types</vt:lpstr>
      <vt:lpstr>Data Types Impact: Student Exercise</vt:lpstr>
      <vt:lpstr>Control Dependence</vt:lpstr>
      <vt:lpstr>Bit Masking: Guarding against Errors</vt:lpstr>
      <vt:lpstr>Vectorization: Student Exercise I </vt:lpstr>
      <vt:lpstr>Vectorization: Student Exercise II</vt:lpstr>
      <vt:lpstr>How to Succeed in Vectorization?</vt:lpstr>
      <vt:lpstr>Agenda</vt:lpstr>
      <vt:lpstr>SIMD-enabled functions: Vector Length</vt:lpstr>
      <vt:lpstr>Intel® Cilk™ Plus Array Notation More Advanced Example</vt:lpstr>
      <vt:lpstr>#pragma simd Example for C/C++</vt:lpstr>
      <vt:lpstr>cluster</vt:lpstr>
      <vt:lpstr>Parallel Studio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
  <cp:lastModifiedBy/>
  <cp:revision>74</cp:revision>
  <dcterms:created xsi:type="dcterms:W3CDTF">2009-08-14T20:35:17Z</dcterms:created>
  <dcterms:modified xsi:type="dcterms:W3CDTF">2013-09-11T22:16:00Z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Category">
    <vt:lpwstr>Unspecified</vt:lpwstr>
  </property>
  <property fmtid="{D5CDD505-2E9C-101B-9397-08002B2CF9AE}" pid="3" name="ContentType">
    <vt:lpwstr>Document</vt:lpwstr>
  </property>
  <property fmtid="{D5CDD505-2E9C-101B-9397-08002B2CF9AE}" pid="4" name="OrderID">
    <vt:lpwstr>0</vt:lpwstr>
  </property>
  <property fmtid="{D5CDD505-2E9C-101B-9397-08002B2CF9AE}" pid="5" name="Subject">
    <vt:lpwstr/>
  </property>
  <property fmtid="{D5CDD505-2E9C-101B-9397-08002B2CF9AE}" pid="6" name="Keywords">
    <vt:lpwstr/>
  </property>
  <property fmtid="{D5CDD505-2E9C-101B-9397-08002B2CF9AE}" pid="7" name="_Author">
    <vt:lpwstr/>
  </property>
  <property fmtid="{D5CDD505-2E9C-101B-9397-08002B2CF9AE}" pid="8" name="_Category">
    <vt:lpwstr/>
  </property>
  <property fmtid="{D5CDD505-2E9C-101B-9397-08002B2CF9AE}" pid="9" name="Slides">
    <vt:lpwstr>5</vt:lpwstr>
  </property>
  <property fmtid="{D5CDD505-2E9C-101B-9397-08002B2CF9AE}" pid="10" name="Categories">
    <vt:lpwstr/>
  </property>
  <property fmtid="{D5CDD505-2E9C-101B-9397-08002B2CF9AE}" pid="11" name="Approval Level">
    <vt:lpwstr/>
  </property>
  <property fmtid="{D5CDD505-2E9C-101B-9397-08002B2CF9AE}" pid="12" name="_Comments">
    <vt:lpwstr/>
  </property>
  <property fmtid="{D5CDD505-2E9C-101B-9397-08002B2CF9AE}" pid="13" name="Assigned To">
    <vt:lpwstr/>
  </property>
</Properties>
</file>