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1.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727" r:id="rId1"/>
  </p:sldMasterIdLst>
  <p:notesMasterIdLst>
    <p:notesMasterId r:id="rId57"/>
  </p:notesMasterIdLst>
  <p:handoutMasterIdLst>
    <p:handoutMasterId r:id="rId58"/>
  </p:handoutMasterIdLst>
  <p:sldIdLst>
    <p:sldId id="580" r:id="rId2"/>
    <p:sldId id="719" r:id="rId3"/>
    <p:sldId id="724" r:id="rId4"/>
    <p:sldId id="732" r:id="rId5"/>
    <p:sldId id="733" r:id="rId6"/>
    <p:sldId id="772" r:id="rId7"/>
    <p:sldId id="712" r:id="rId8"/>
    <p:sldId id="773" r:id="rId9"/>
    <p:sldId id="522" r:id="rId10"/>
    <p:sldId id="739" r:id="rId11"/>
    <p:sldId id="584" r:id="rId12"/>
    <p:sldId id="736" r:id="rId13"/>
    <p:sldId id="737" r:id="rId14"/>
    <p:sldId id="738" r:id="rId15"/>
    <p:sldId id="774" r:id="rId16"/>
    <p:sldId id="588" r:id="rId17"/>
    <p:sldId id="591" r:id="rId18"/>
    <p:sldId id="636" r:id="rId19"/>
    <p:sldId id="748" r:id="rId20"/>
    <p:sldId id="756" r:id="rId21"/>
    <p:sldId id="767" r:id="rId22"/>
    <p:sldId id="775" r:id="rId23"/>
    <p:sldId id="758" r:id="rId24"/>
    <p:sldId id="759" r:id="rId25"/>
    <p:sldId id="760" r:id="rId26"/>
    <p:sldId id="761" r:id="rId27"/>
    <p:sldId id="762" r:id="rId28"/>
    <p:sldId id="771" r:id="rId29"/>
    <p:sldId id="763" r:id="rId30"/>
    <p:sldId id="765" r:id="rId31"/>
    <p:sldId id="766" r:id="rId32"/>
    <p:sldId id="776" r:id="rId33"/>
    <p:sldId id="720" r:id="rId34"/>
    <p:sldId id="618" r:id="rId35"/>
    <p:sldId id="619" r:id="rId36"/>
    <p:sldId id="620" r:id="rId37"/>
    <p:sldId id="745" r:id="rId38"/>
    <p:sldId id="623" r:id="rId39"/>
    <p:sldId id="626" r:id="rId40"/>
    <p:sldId id="777" r:id="rId41"/>
    <p:sldId id="768" r:id="rId42"/>
    <p:sldId id="769" r:id="rId43"/>
    <p:sldId id="770" r:id="rId44"/>
    <p:sldId id="621" r:id="rId45"/>
    <p:sldId id="778" r:id="rId46"/>
    <p:sldId id="707" r:id="rId47"/>
    <p:sldId id="476" r:id="rId48"/>
    <p:sldId id="699" r:id="rId49"/>
    <p:sldId id="477" r:id="rId50"/>
    <p:sldId id="478" r:id="rId51"/>
    <p:sldId id="518" r:id="rId52"/>
    <p:sldId id="519" r:id="rId53"/>
    <p:sldId id="452" r:id="rId54"/>
    <p:sldId id="779" r:id="rId55"/>
    <p:sldId id="715" r:id="rId56"/>
  </p:sldIdLst>
  <p:sldSz cx="9144000" cy="6858000" type="screen4x3"/>
  <p:notesSz cx="6858000" cy="9313863"/>
  <p:custShowLst>
    <p:custShow name="cluster" id="0">
      <p:sldLst/>
    </p:custShow>
    <p:custShow name="Parallel Studio" id="1">
      <p:sldLst/>
    </p:custShow>
  </p:custShowLst>
  <p:defaultTextStyle>
    <a:defPPr>
      <a:defRPr lang="en-US"/>
    </a:defPPr>
    <a:lvl1pPr algn="ctr" rtl="0" fontAlgn="base">
      <a:spcBef>
        <a:spcPct val="0"/>
      </a:spcBef>
      <a:spcAft>
        <a:spcPct val="0"/>
      </a:spcAft>
      <a:defRPr sz="2000" kern="1200">
        <a:solidFill>
          <a:schemeClr val="tx1"/>
        </a:solidFill>
        <a:latin typeface="Verdana" pitchFamily="34" charset="0"/>
        <a:ea typeface="+mn-ea"/>
        <a:cs typeface="Arial" charset="0"/>
      </a:defRPr>
    </a:lvl1pPr>
    <a:lvl2pPr marL="457200" algn="ctr" rtl="0" fontAlgn="base">
      <a:spcBef>
        <a:spcPct val="0"/>
      </a:spcBef>
      <a:spcAft>
        <a:spcPct val="0"/>
      </a:spcAft>
      <a:defRPr sz="2000" kern="1200">
        <a:solidFill>
          <a:schemeClr val="tx1"/>
        </a:solidFill>
        <a:latin typeface="Verdana" pitchFamily="34" charset="0"/>
        <a:ea typeface="+mn-ea"/>
        <a:cs typeface="Arial" charset="0"/>
      </a:defRPr>
    </a:lvl2pPr>
    <a:lvl3pPr marL="914400" algn="ctr" rtl="0" fontAlgn="base">
      <a:spcBef>
        <a:spcPct val="0"/>
      </a:spcBef>
      <a:spcAft>
        <a:spcPct val="0"/>
      </a:spcAft>
      <a:defRPr sz="2000" kern="1200">
        <a:solidFill>
          <a:schemeClr val="tx1"/>
        </a:solidFill>
        <a:latin typeface="Verdana" pitchFamily="34" charset="0"/>
        <a:ea typeface="+mn-ea"/>
        <a:cs typeface="Arial" charset="0"/>
      </a:defRPr>
    </a:lvl3pPr>
    <a:lvl4pPr marL="1371600" algn="ctr" rtl="0" fontAlgn="base">
      <a:spcBef>
        <a:spcPct val="0"/>
      </a:spcBef>
      <a:spcAft>
        <a:spcPct val="0"/>
      </a:spcAft>
      <a:defRPr sz="2000" kern="1200">
        <a:solidFill>
          <a:schemeClr val="tx1"/>
        </a:solidFill>
        <a:latin typeface="Verdana" pitchFamily="34" charset="0"/>
        <a:ea typeface="+mn-ea"/>
        <a:cs typeface="Arial" charset="0"/>
      </a:defRPr>
    </a:lvl4pPr>
    <a:lvl5pPr marL="1828800" algn="ctr" rtl="0" fontAlgn="base">
      <a:spcBef>
        <a:spcPct val="0"/>
      </a:spcBef>
      <a:spcAft>
        <a:spcPct val="0"/>
      </a:spcAft>
      <a:defRPr sz="2000" kern="1200">
        <a:solidFill>
          <a:schemeClr val="tx1"/>
        </a:solidFill>
        <a:latin typeface="Verdana" pitchFamily="34" charset="0"/>
        <a:ea typeface="+mn-ea"/>
        <a:cs typeface="Arial" charset="0"/>
      </a:defRPr>
    </a:lvl5pPr>
    <a:lvl6pPr marL="2286000" algn="l" defTabSz="914400" rtl="0" eaLnBrk="1" latinLnBrk="0" hangingPunct="1">
      <a:defRPr sz="2000" kern="1200">
        <a:solidFill>
          <a:schemeClr val="tx1"/>
        </a:solidFill>
        <a:latin typeface="Verdana" pitchFamily="34" charset="0"/>
        <a:ea typeface="+mn-ea"/>
        <a:cs typeface="Arial" charset="0"/>
      </a:defRPr>
    </a:lvl6pPr>
    <a:lvl7pPr marL="2743200" algn="l" defTabSz="914400" rtl="0" eaLnBrk="1" latinLnBrk="0" hangingPunct="1">
      <a:defRPr sz="2000" kern="1200">
        <a:solidFill>
          <a:schemeClr val="tx1"/>
        </a:solidFill>
        <a:latin typeface="Verdana" pitchFamily="34" charset="0"/>
        <a:ea typeface="+mn-ea"/>
        <a:cs typeface="Arial" charset="0"/>
      </a:defRPr>
    </a:lvl7pPr>
    <a:lvl8pPr marL="3200400" algn="l" defTabSz="914400" rtl="0" eaLnBrk="1" latinLnBrk="0" hangingPunct="1">
      <a:defRPr sz="2000" kern="1200">
        <a:solidFill>
          <a:schemeClr val="tx1"/>
        </a:solidFill>
        <a:latin typeface="Verdana" pitchFamily="34" charset="0"/>
        <a:ea typeface="+mn-ea"/>
        <a:cs typeface="Arial" charset="0"/>
      </a:defRPr>
    </a:lvl8pPr>
    <a:lvl9pPr marL="3657600" algn="l" defTabSz="914400" rtl="0" eaLnBrk="1" latinLnBrk="0" hangingPunct="1">
      <a:defRPr sz="2000"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DDDD"/>
    <a:srgbClr val="FF5C00"/>
    <a:srgbClr val="0860A8"/>
    <a:srgbClr val="FFE279"/>
    <a:srgbClr val="C0C0C0"/>
    <a:srgbClr val="FFFFCC"/>
    <a:srgbClr val="008000"/>
    <a:srgbClr val="CCFFCC"/>
    <a:srgbClr val="BCBCB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7075" autoAdjust="0"/>
    <p:restoredTop sz="60550" autoAdjust="0"/>
  </p:normalViewPr>
  <p:slideViewPr>
    <p:cSldViewPr snapToGrid="0" snapToObjects="1">
      <p:cViewPr>
        <p:scale>
          <a:sx n="100" d="100"/>
          <a:sy n="100" d="100"/>
        </p:scale>
        <p:origin x="798" y="1218"/>
      </p:cViewPr>
      <p:guideLst>
        <p:guide orient="horz" pos="535"/>
        <p:guide pos="288"/>
      </p:guideLst>
    </p:cSldViewPr>
  </p:slideViewPr>
  <p:outlineViewPr>
    <p:cViewPr>
      <p:scale>
        <a:sx n="33" d="100"/>
        <a:sy n="33" d="100"/>
      </p:scale>
      <p:origin x="0" y="8070"/>
    </p:cViewPr>
  </p:outlineViewPr>
  <p:notesTextViewPr>
    <p:cViewPr>
      <p:scale>
        <a:sx n="100" d="100"/>
        <a:sy n="100" d="100"/>
      </p:scale>
      <p:origin x="0" y="0"/>
    </p:cViewPr>
  </p:notesTextViewPr>
  <p:sorterViewPr>
    <p:cViewPr>
      <p:scale>
        <a:sx n="75" d="100"/>
        <a:sy n="75" d="100"/>
      </p:scale>
      <p:origin x="0" y="0"/>
    </p:cViewPr>
  </p:sorterViewPr>
  <p:notesViewPr>
    <p:cSldViewPr snapToGrid="0" snapToObjects="1">
      <p:cViewPr varScale="1">
        <p:scale>
          <a:sx n="110" d="100"/>
          <a:sy n="110" d="100"/>
        </p:scale>
        <p:origin x="-3228" y="-102"/>
      </p:cViewPr>
      <p:guideLst>
        <p:guide orient="horz" pos="2934"/>
        <p:guide pos="2160"/>
      </p:guideLst>
    </p:cSldViewPr>
  </p:notesViewPr>
  <p:gridSpacing cx="360045" cy="36004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2206" cy="466319"/>
          </a:xfrm>
          <a:prstGeom prst="rect">
            <a:avLst/>
          </a:prstGeom>
        </p:spPr>
        <p:txBody>
          <a:bodyPr vert="horz" wrap="square" lIns="89831" tIns="44915" rIns="89831" bIns="44915" numCol="1" anchor="t" anchorCtr="0" compatLnSpc="1">
            <a:prstTxWarp prst="textNoShape">
              <a:avLst/>
            </a:prstTxWarp>
          </a:bodyPr>
          <a:lstStyle>
            <a:lvl1pPr algn="l" eaLnBrk="0" hangingPunct="0">
              <a:lnSpc>
                <a:spcPct val="80000"/>
              </a:lnSpc>
              <a:spcBef>
                <a:spcPct val="50000"/>
              </a:spcBef>
              <a:defRPr sz="1200"/>
            </a:lvl1pPr>
          </a:lstStyle>
          <a:p>
            <a:endParaRPr lang="zh-CN" altLang="zh-CN"/>
          </a:p>
        </p:txBody>
      </p:sp>
      <p:sp>
        <p:nvSpPr>
          <p:cNvPr id="3" name="Date Placeholder 2"/>
          <p:cNvSpPr>
            <a:spLocks noGrp="1"/>
          </p:cNvSpPr>
          <p:nvPr>
            <p:ph type="dt" sz="quarter" idx="1"/>
          </p:nvPr>
        </p:nvSpPr>
        <p:spPr>
          <a:xfrm>
            <a:off x="3884272" y="1"/>
            <a:ext cx="2972206" cy="466319"/>
          </a:xfrm>
          <a:prstGeom prst="rect">
            <a:avLst/>
          </a:prstGeom>
        </p:spPr>
        <p:txBody>
          <a:bodyPr vert="horz" wrap="square" lIns="89831" tIns="44915" rIns="89831" bIns="44915" numCol="1" anchor="t" anchorCtr="0" compatLnSpc="1">
            <a:prstTxWarp prst="textNoShape">
              <a:avLst/>
            </a:prstTxWarp>
          </a:bodyPr>
          <a:lstStyle>
            <a:lvl1pPr algn="r" eaLnBrk="0" hangingPunct="0">
              <a:lnSpc>
                <a:spcPct val="80000"/>
              </a:lnSpc>
              <a:spcBef>
                <a:spcPct val="50000"/>
              </a:spcBef>
              <a:defRPr sz="1200"/>
            </a:lvl1pPr>
          </a:lstStyle>
          <a:p>
            <a:fld id="{82BA5B2B-3279-41B2-8B97-D3C71C43CE06}" type="datetime1">
              <a:rPr lang="en-US" altLang="zh-CN"/>
              <a:pPr/>
              <a:t>12/19/2013</a:t>
            </a:fld>
            <a:endParaRPr lang="en-US" altLang="zh-CN"/>
          </a:p>
        </p:txBody>
      </p:sp>
      <p:sp>
        <p:nvSpPr>
          <p:cNvPr id="4" name="Footer Placeholder 3"/>
          <p:cNvSpPr>
            <a:spLocks noGrp="1"/>
          </p:cNvSpPr>
          <p:nvPr>
            <p:ph type="ftr" sz="quarter" idx="2"/>
          </p:nvPr>
        </p:nvSpPr>
        <p:spPr>
          <a:xfrm>
            <a:off x="0" y="8845980"/>
            <a:ext cx="2972206" cy="466319"/>
          </a:xfrm>
          <a:prstGeom prst="rect">
            <a:avLst/>
          </a:prstGeom>
        </p:spPr>
        <p:txBody>
          <a:bodyPr vert="horz" wrap="square" lIns="89831" tIns="44915" rIns="89831" bIns="44915" numCol="1" anchor="b" anchorCtr="0" compatLnSpc="1">
            <a:prstTxWarp prst="textNoShape">
              <a:avLst/>
            </a:prstTxWarp>
          </a:bodyPr>
          <a:lstStyle>
            <a:lvl1pPr algn="l" eaLnBrk="0" hangingPunct="0">
              <a:lnSpc>
                <a:spcPct val="80000"/>
              </a:lnSpc>
              <a:spcBef>
                <a:spcPct val="50000"/>
              </a:spcBef>
              <a:defRPr sz="1200"/>
            </a:lvl1pPr>
          </a:lstStyle>
          <a:p>
            <a:endParaRPr lang="zh-CN" altLang="zh-CN"/>
          </a:p>
        </p:txBody>
      </p:sp>
      <p:sp>
        <p:nvSpPr>
          <p:cNvPr id="5" name="Slide Number Placeholder 4"/>
          <p:cNvSpPr>
            <a:spLocks noGrp="1"/>
          </p:cNvSpPr>
          <p:nvPr>
            <p:ph type="sldNum" sz="quarter" idx="3"/>
          </p:nvPr>
        </p:nvSpPr>
        <p:spPr>
          <a:xfrm>
            <a:off x="3884272" y="8845980"/>
            <a:ext cx="2972206" cy="466319"/>
          </a:xfrm>
          <a:prstGeom prst="rect">
            <a:avLst/>
          </a:prstGeom>
        </p:spPr>
        <p:txBody>
          <a:bodyPr vert="horz" wrap="square" lIns="89831" tIns="44915" rIns="89831" bIns="44915" numCol="1" anchor="b" anchorCtr="0" compatLnSpc="1">
            <a:prstTxWarp prst="textNoShape">
              <a:avLst/>
            </a:prstTxWarp>
          </a:bodyPr>
          <a:lstStyle>
            <a:lvl1pPr algn="r" eaLnBrk="0" hangingPunct="0">
              <a:lnSpc>
                <a:spcPct val="80000"/>
              </a:lnSpc>
              <a:spcBef>
                <a:spcPct val="50000"/>
              </a:spcBef>
              <a:defRPr sz="1200"/>
            </a:lvl1pPr>
          </a:lstStyle>
          <a:p>
            <a:fld id="{D3FF807A-108C-4EF0-8553-96CFCE0402EF}" type="slidenum">
              <a:rPr lang="en-US" altLang="zh-CN"/>
              <a:pPr/>
              <a:t>‹#›</a:t>
            </a:fld>
            <a:endParaRPr lang="en-US" altLang="zh-CN"/>
          </a:p>
        </p:txBody>
      </p:sp>
    </p:spTree>
    <p:extLst>
      <p:ext uri="{BB962C8B-B14F-4D97-AF65-F5344CB8AC3E}">
        <p14:creationId xmlns:p14="http://schemas.microsoft.com/office/powerpoint/2010/main" val="37888926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1"/>
            <a:ext cx="2972206" cy="466319"/>
          </a:xfrm>
          <a:prstGeom prst="rect">
            <a:avLst/>
          </a:prstGeom>
          <a:noFill/>
          <a:ln w="9525">
            <a:noFill/>
            <a:miter lim="800000"/>
            <a:headEnd/>
            <a:tailEnd/>
          </a:ln>
          <a:effectLst/>
        </p:spPr>
        <p:txBody>
          <a:bodyPr vert="horz" wrap="square" lIns="93182" tIns="46590" rIns="93182" bIns="46590" numCol="1" anchor="t" anchorCtr="0" compatLnSpc="1">
            <a:prstTxWarp prst="textNoShape">
              <a:avLst/>
            </a:prstTxWarp>
          </a:bodyPr>
          <a:lstStyle>
            <a:lvl1pPr algn="l" defTabSz="931058" eaLnBrk="0" hangingPunct="0">
              <a:defRPr sz="1200"/>
            </a:lvl1pPr>
          </a:lstStyle>
          <a:p>
            <a:endParaRPr lang="zh-CN" altLang="zh-CN"/>
          </a:p>
        </p:txBody>
      </p:sp>
      <p:sp>
        <p:nvSpPr>
          <p:cNvPr id="5123" name="Rectangle 3"/>
          <p:cNvSpPr>
            <a:spLocks noGrp="1" noChangeArrowheads="1"/>
          </p:cNvSpPr>
          <p:nvPr>
            <p:ph type="dt" idx="1"/>
          </p:nvPr>
        </p:nvSpPr>
        <p:spPr bwMode="auto">
          <a:xfrm>
            <a:off x="3885795" y="1"/>
            <a:ext cx="2972206" cy="466319"/>
          </a:xfrm>
          <a:prstGeom prst="rect">
            <a:avLst/>
          </a:prstGeom>
          <a:noFill/>
          <a:ln w="9525">
            <a:noFill/>
            <a:miter lim="800000"/>
            <a:headEnd/>
            <a:tailEnd/>
          </a:ln>
          <a:effectLst/>
        </p:spPr>
        <p:txBody>
          <a:bodyPr vert="horz" wrap="square" lIns="93182" tIns="46590" rIns="93182" bIns="46590" numCol="1" anchor="t" anchorCtr="0" compatLnSpc="1">
            <a:prstTxWarp prst="textNoShape">
              <a:avLst/>
            </a:prstTxWarp>
          </a:bodyPr>
          <a:lstStyle>
            <a:lvl1pPr algn="r" defTabSz="931058" eaLnBrk="0" hangingPunct="0">
              <a:defRPr sz="1200"/>
            </a:lvl1pPr>
          </a:lstStyle>
          <a:p>
            <a:endParaRPr lang="zh-CN" altLang="zh-CN"/>
          </a:p>
        </p:txBody>
      </p:sp>
      <p:sp>
        <p:nvSpPr>
          <p:cNvPr id="121860" name="Rectangle 4"/>
          <p:cNvSpPr>
            <a:spLocks noGrp="1" noRot="1" noChangeAspect="1" noChangeArrowheads="1" noTextEdit="1"/>
          </p:cNvSpPr>
          <p:nvPr>
            <p:ph type="sldImg" idx="2"/>
          </p:nvPr>
        </p:nvSpPr>
        <p:spPr bwMode="auto">
          <a:xfrm>
            <a:off x="1101725" y="698500"/>
            <a:ext cx="4654550" cy="34925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15111" y="4423773"/>
            <a:ext cx="5027779" cy="4192177"/>
          </a:xfrm>
          <a:prstGeom prst="rect">
            <a:avLst/>
          </a:prstGeom>
          <a:noFill/>
          <a:ln w="9525">
            <a:noFill/>
            <a:miter lim="800000"/>
            <a:headEnd/>
            <a:tailEnd/>
          </a:ln>
          <a:effectLst/>
        </p:spPr>
        <p:txBody>
          <a:bodyPr vert="horz" wrap="square" lIns="93182" tIns="46590" rIns="93182" bIns="4659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847545"/>
            <a:ext cx="2972206" cy="466319"/>
          </a:xfrm>
          <a:prstGeom prst="rect">
            <a:avLst/>
          </a:prstGeom>
          <a:noFill/>
          <a:ln w="9525">
            <a:noFill/>
            <a:miter lim="800000"/>
            <a:headEnd/>
            <a:tailEnd/>
          </a:ln>
          <a:effectLst/>
        </p:spPr>
        <p:txBody>
          <a:bodyPr vert="horz" wrap="square" lIns="93182" tIns="46590" rIns="93182" bIns="46590" numCol="1" anchor="b" anchorCtr="0" compatLnSpc="1">
            <a:prstTxWarp prst="textNoShape">
              <a:avLst/>
            </a:prstTxWarp>
          </a:bodyPr>
          <a:lstStyle>
            <a:lvl1pPr algn="l" defTabSz="931058" eaLnBrk="0" hangingPunct="0">
              <a:defRPr sz="1200"/>
            </a:lvl1pPr>
          </a:lstStyle>
          <a:p>
            <a:endParaRPr lang="zh-CN" altLang="zh-CN"/>
          </a:p>
        </p:txBody>
      </p:sp>
      <p:sp>
        <p:nvSpPr>
          <p:cNvPr id="5127" name="Rectangle 7"/>
          <p:cNvSpPr>
            <a:spLocks noGrp="1" noChangeArrowheads="1"/>
          </p:cNvSpPr>
          <p:nvPr>
            <p:ph type="sldNum" sz="quarter" idx="5"/>
          </p:nvPr>
        </p:nvSpPr>
        <p:spPr bwMode="auto">
          <a:xfrm>
            <a:off x="3885795" y="8847545"/>
            <a:ext cx="2972206" cy="466319"/>
          </a:xfrm>
          <a:prstGeom prst="rect">
            <a:avLst/>
          </a:prstGeom>
          <a:noFill/>
          <a:ln w="9525">
            <a:noFill/>
            <a:miter lim="800000"/>
            <a:headEnd/>
            <a:tailEnd/>
          </a:ln>
          <a:effectLst/>
        </p:spPr>
        <p:txBody>
          <a:bodyPr vert="horz" wrap="square" lIns="93182" tIns="46590" rIns="93182" bIns="46590" numCol="1" anchor="b" anchorCtr="0" compatLnSpc="1">
            <a:prstTxWarp prst="textNoShape">
              <a:avLst/>
            </a:prstTxWarp>
          </a:bodyPr>
          <a:lstStyle>
            <a:lvl1pPr algn="r" defTabSz="931058" eaLnBrk="0" hangingPunct="0">
              <a:defRPr sz="1200"/>
            </a:lvl1pPr>
          </a:lstStyle>
          <a:p>
            <a:fld id="{21773E56-01EA-4CE7-A794-9406D1E49B24}" type="slidenum">
              <a:rPr lang="en-US" altLang="zh-CN"/>
              <a:pPr/>
              <a:t>‹#›</a:t>
            </a:fld>
            <a:endParaRPr lang="en-US" altLang="zh-CN"/>
          </a:p>
        </p:txBody>
      </p:sp>
    </p:spTree>
    <p:extLst>
      <p:ext uri="{BB962C8B-B14F-4D97-AF65-F5344CB8AC3E}">
        <p14:creationId xmlns:p14="http://schemas.microsoft.com/office/powerpoint/2010/main" val="316557002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Verdana" pitchFamily="34" charset="0"/>
        <a:ea typeface="MS PGothic" pitchFamily="34" charset="-128"/>
        <a:cs typeface="ＭＳ Ｐゴシック" charset="-128"/>
      </a:defRPr>
    </a:lvl1pPr>
    <a:lvl2pPr marL="231775" indent="-230188" algn="l" rtl="0" eaLnBrk="0" fontAlgn="base" hangingPunct="0">
      <a:spcBef>
        <a:spcPct val="30000"/>
      </a:spcBef>
      <a:spcAft>
        <a:spcPct val="0"/>
      </a:spcAft>
      <a:buChar char="•"/>
      <a:defRPr sz="1200" kern="1200">
        <a:solidFill>
          <a:schemeClr val="tx1"/>
        </a:solidFill>
        <a:latin typeface="Verdana" pitchFamily="34" charset="0"/>
        <a:ea typeface="MS PGothic" pitchFamily="34" charset="-128"/>
        <a:cs typeface="+mn-cs"/>
      </a:defRPr>
    </a:lvl2pPr>
    <a:lvl3pPr marL="461963" indent="-228600" algn="l" rtl="0" eaLnBrk="0" fontAlgn="base" hangingPunct="0">
      <a:spcBef>
        <a:spcPct val="30000"/>
      </a:spcBef>
      <a:spcAft>
        <a:spcPct val="0"/>
      </a:spcAft>
      <a:buFont typeface="Verdana" pitchFamily="34" charset="0"/>
      <a:buChar char="–"/>
      <a:defRPr sz="1200" kern="1200">
        <a:solidFill>
          <a:schemeClr val="tx1"/>
        </a:solidFill>
        <a:latin typeface="Verdana" pitchFamily="34" charset="0"/>
        <a:ea typeface="MS PGothic" pitchFamily="34" charset="-128"/>
        <a:cs typeface="+mn-cs"/>
      </a:defRPr>
    </a:lvl3pPr>
    <a:lvl4pPr marL="633413" indent="-169863" algn="l" rtl="0" eaLnBrk="0" fontAlgn="base" hangingPunct="0">
      <a:spcBef>
        <a:spcPct val="30000"/>
      </a:spcBef>
      <a:spcAft>
        <a:spcPct val="0"/>
      </a:spcAft>
      <a:buFont typeface="Verdana" pitchFamily="34" charset="0"/>
      <a:buChar char="•"/>
      <a:defRPr sz="1000" kern="1200">
        <a:solidFill>
          <a:schemeClr val="tx1"/>
        </a:solidFill>
        <a:latin typeface="Verdana" pitchFamily="34" charset="0"/>
        <a:ea typeface="MS PGothic" pitchFamily="34" charset="-128"/>
        <a:cs typeface="+mn-cs"/>
      </a:defRPr>
    </a:lvl4pPr>
    <a:lvl5pPr marL="803275" indent="-168275" algn="l" rtl="0" eaLnBrk="0" fontAlgn="base" hangingPunct="0">
      <a:spcBef>
        <a:spcPct val="30000"/>
      </a:spcBef>
      <a:spcAft>
        <a:spcPct val="0"/>
      </a:spcAft>
      <a:buFont typeface="Verdana" pitchFamily="34" charset="0"/>
      <a:buChar char="–"/>
      <a:defRPr sz="1000" kern="1200">
        <a:solidFill>
          <a:schemeClr val="tx1"/>
        </a:solidFill>
        <a:latin typeface="Verdana" pitchFamily="34"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dirty="0" smtClean="0"/>
              <a:t>Hi. My name is ……… and I am a technical consulting engineer in Intel’s compiler</a:t>
            </a:r>
            <a:r>
              <a:rPr lang="en-US" sz="1000" baseline="0" dirty="0" smtClean="0"/>
              <a:t> team. </a:t>
            </a:r>
            <a:r>
              <a:rPr lang="en-US" sz="1000" dirty="0" smtClean="0"/>
              <a:t>Welcome to the first in a series of videos</a:t>
            </a:r>
            <a:r>
              <a:rPr lang="en-US" sz="1000" baseline="0" dirty="0" smtClean="0"/>
              <a:t> covering Intel Compiler Vectorization essentials. This series will focus on techniques a developer can use to utilize vector hardware to potentially improve application performance by using explicit vector programming methods such as OpenMP* 4.0.</a:t>
            </a:r>
            <a:endParaRPr lang="en-US" sz="1000" dirty="0"/>
          </a:p>
        </p:txBody>
      </p:sp>
      <p:sp>
        <p:nvSpPr>
          <p:cNvPr id="4" name="Slide Number Placeholder 3"/>
          <p:cNvSpPr>
            <a:spLocks noGrp="1"/>
          </p:cNvSpPr>
          <p:nvPr>
            <p:ph type="sldNum" sz="quarter" idx="10"/>
          </p:nvPr>
        </p:nvSpPr>
        <p:spPr/>
        <p:txBody>
          <a:bodyPr/>
          <a:lstStyle/>
          <a:p>
            <a:fld id="{21773E56-01EA-4CE7-A794-9406D1E49B24}" type="slidenum">
              <a:rPr lang="en-US" altLang="zh-CN" smtClean="0"/>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defTabSz="898307">
              <a:defRPr/>
            </a:pPr>
            <a:r>
              <a:rPr lang="en-US" sz="1000" dirty="0" smtClean="0"/>
              <a:t>[script]</a:t>
            </a:r>
          </a:p>
          <a:p>
            <a:pPr defTabSz="898307">
              <a:defRPr/>
            </a:pPr>
            <a:r>
              <a:rPr lang="en-US" sz="1000" dirty="0" smtClean="0"/>
              <a:t>In this slide we will look at an example of element wise vector addition to explore some of the concepts and terminology behind vectorization. </a:t>
            </a:r>
          </a:p>
          <a:p>
            <a:pPr defTabSz="898307">
              <a:defRPr/>
            </a:pPr>
            <a:endParaRPr lang="en-US" sz="1000" dirty="0" smtClean="0"/>
          </a:p>
          <a:p>
            <a:pPr defTabSz="898307">
              <a:defRPr/>
            </a:pPr>
            <a:r>
              <a:rPr lang="en-US" sz="1000" dirty="0" smtClean="0"/>
              <a:t>[Click]</a:t>
            </a:r>
          </a:p>
          <a:p>
            <a:pPr defTabSz="898307">
              <a:defRPr/>
            </a:pPr>
            <a:r>
              <a:rPr lang="en-US" sz="1000" dirty="0" smtClean="0"/>
              <a:t>The scalar example on the left depicts a single loop iteration where an element of array C is read, an element of array B is read, the values are summed and the result is written back to the corresponding element of array A. repeat this process for all iterations of the loop.</a:t>
            </a:r>
          </a:p>
          <a:p>
            <a:pPr defTabSz="898307">
              <a:defRPr/>
            </a:pPr>
            <a:endParaRPr lang="en-US" sz="1000" dirty="0" smtClean="0"/>
          </a:p>
          <a:p>
            <a:pPr defTabSz="898307">
              <a:defRPr/>
            </a:pPr>
            <a:r>
              <a:rPr lang="en-US" sz="1000" dirty="0" smtClean="0"/>
              <a:t>[Click]</a:t>
            </a:r>
          </a:p>
          <a:p>
            <a:pPr defTabSz="898307">
              <a:defRPr/>
            </a:pPr>
            <a:r>
              <a:rPr lang="en-US" sz="1000" dirty="0" smtClean="0"/>
              <a:t>The vector example on the right depicts a single loop iteration where an 8 elements of array C are read simultaneously, an 8 elements of array B are read simultaneously, the values are summed simultaneously and the result is written back to the corresponding 8 elements of array A simultaneously. repeat this process for all iterations of the loop divided by eight. This is where the power of vectorization becomes evident in that we are potentially computing the loop in the example 8X faster.</a:t>
            </a:r>
          </a:p>
          <a:p>
            <a:pPr defTabSz="898307">
              <a:defRPr/>
            </a:pPr>
            <a:endParaRPr lang="en-US" sz="1000" dirty="0" smtClean="0"/>
          </a:p>
          <a:p>
            <a:pPr defTabSz="898307">
              <a:defRPr/>
            </a:pPr>
            <a:r>
              <a:rPr lang="en-US" sz="1000" dirty="0" smtClean="0"/>
              <a:t>Think of this 8X speedup as being provided by 8 vector lanes being computed at the same time by SIMD hardware.  Think of vector lanes as the vertical abstraction represented here by the light and dark vertical bands in this animation. Each vector lane is responsible for computing one iteration of a loop.</a:t>
            </a:r>
          </a:p>
          <a:p>
            <a:pPr defTabSz="898307">
              <a:defRPr/>
            </a:pPr>
            <a:endParaRPr lang="en-US" sz="1000" dirty="0" smtClean="0"/>
          </a:p>
          <a:p>
            <a:pPr defTabSz="898307">
              <a:defRPr/>
            </a:pPr>
            <a:r>
              <a:rPr lang="en-US" sz="1000" dirty="0" smtClean="0"/>
              <a:t>The way to think of a vector is a long one dimensional array that is chunked or grouped into arrangements of 2, 4, 8, or 16 elements corresponding to the number of vector lanes. In SIMD, vector length does NOT mean the length of the long array – but rather the size of the chunks, in other words the number of vector lanes, which the developer or the compiler specifies. The </a:t>
            </a:r>
            <a:r>
              <a:rPr lang="en-US" sz="1000" dirty="0" err="1" smtClean="0"/>
              <a:t>vectorizer</a:t>
            </a:r>
            <a:r>
              <a:rPr lang="en-US" sz="1000" dirty="0" smtClean="0"/>
              <a:t> chunks out subsets of the arrays into chunks of iterations the size of the specified (or default) vector length. </a:t>
            </a:r>
          </a:p>
          <a:p>
            <a:pPr defTabSz="898307">
              <a:defRPr/>
            </a:pPr>
            <a:endParaRPr lang="en-US" sz="1000" dirty="0" smtClean="0"/>
          </a:p>
          <a:p>
            <a:pPr defTabSz="898307">
              <a:defRPr/>
            </a:pPr>
            <a:r>
              <a:rPr lang="en-US" sz="1000" dirty="0" smtClean="0"/>
              <a:t>[Click]</a:t>
            </a:r>
          </a:p>
          <a:p>
            <a:pPr defTabSz="898307">
              <a:defRPr/>
            </a:pPr>
            <a:r>
              <a:rPr lang="en-US" sz="1000" dirty="0" smtClean="0"/>
              <a:t>Ideally the specified vector length will be the same size as the register width in bits divided by the size of the data type in data in bits.  In some corner cases, a smaller than default vector length might be specified by a developer in order to avoid some dependency in a loop.  As a numeric example, here 256 bit vector register on Sandy Bridge divided by 32 bits for each single precision element gives the 8 elements we see for the A, B, C Arrays above.</a:t>
            </a:r>
          </a:p>
          <a:p>
            <a:pPr defTabSz="898307">
              <a:defRPr/>
            </a:pPr>
            <a:endParaRPr lang="en-US" sz="1000" dirty="0" smtClean="0"/>
          </a:p>
          <a:p>
            <a:pPr defTabSz="898307">
              <a:defRPr/>
            </a:pPr>
            <a:r>
              <a:rPr lang="en-US" sz="1000" dirty="0" smtClean="0"/>
              <a:t>As a general rule in SIMD, we can process as many elements of an array simultaneously as will fit into the vector register.  This means that typically vector lengths are governed by the underlying vector register width for a given platform. </a:t>
            </a:r>
          </a:p>
          <a:p>
            <a:pPr defTabSz="898307">
              <a:defRPr/>
            </a:pPr>
            <a:r>
              <a:rPr lang="en-US" sz="1000" dirty="0" smtClean="0"/>
              <a:t>We will see more tangible example in the next few slides</a:t>
            </a:r>
          </a:p>
          <a:p>
            <a:pPr defTabSz="898307">
              <a:defRPr/>
            </a:pPr>
            <a:endParaRPr lang="en-US" sz="1000" dirty="0" smtClean="0"/>
          </a:p>
          <a:p>
            <a:pPr defTabSz="898307">
              <a:defRPr/>
            </a:pPr>
            <a:endParaRPr lang="en-US" sz="1000" dirty="0" smtClean="0"/>
          </a:p>
          <a:p>
            <a:pPr defTabSz="898307">
              <a:defRPr/>
            </a:pPr>
            <a:endParaRPr lang="en-US" sz="1000" dirty="0" smtClean="0"/>
          </a:p>
          <a:p>
            <a:pPr defTabSz="898307">
              <a:defRPr/>
            </a:pPr>
            <a:endParaRPr lang="en-US" sz="1000" dirty="0" smtClean="0"/>
          </a:p>
          <a:p>
            <a:pPr defTabSz="898307">
              <a:defRPr/>
            </a:pPr>
            <a:r>
              <a:rPr lang="en-US" sz="1000" dirty="0" smtClean="0"/>
              <a:t>s11</a:t>
            </a:r>
          </a:p>
          <a:p>
            <a:pPr defTabSz="898307">
              <a:defRPr/>
            </a:pPr>
            <a:endParaRPr lang="en-US" sz="1000" dirty="0" smtClean="0"/>
          </a:p>
          <a:p>
            <a:pPr defTabSz="898307">
              <a:defRPr/>
            </a:pPr>
            <a:endParaRPr lang="en-US" sz="1000" dirty="0" smtClean="0"/>
          </a:p>
        </p:txBody>
      </p:sp>
      <p:sp>
        <p:nvSpPr>
          <p:cNvPr id="4" name="Slide Number Placeholder 3"/>
          <p:cNvSpPr>
            <a:spLocks noGrp="1"/>
          </p:cNvSpPr>
          <p:nvPr>
            <p:ph type="sldNum" sz="quarter" idx="10"/>
          </p:nvPr>
        </p:nvSpPr>
        <p:spPr/>
        <p:txBody>
          <a:bodyPr/>
          <a:lstStyle/>
          <a:p>
            <a:fld id="{21773E56-01EA-4CE7-A794-9406D1E49B24}" type="slidenum">
              <a:rPr lang="en-US" altLang="zh-CN" smtClean="0"/>
              <a:pPr/>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txBox="1">
            <a:spLocks noGrp="1" noChangeArrowheads="1"/>
          </p:cNvSpPr>
          <p:nvPr/>
        </p:nvSpPr>
        <p:spPr bwMode="auto">
          <a:xfrm>
            <a:off x="3884272" y="8845980"/>
            <a:ext cx="2972206" cy="466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62" tIns="46581" rIns="93162" bIns="46581"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98E3E734-E7CD-4B29-84F2-6D0A3E053ABD}" type="slidenum">
              <a:rPr lang="en-US" altLang="zh-CN" sz="1100">
                <a:latin typeface="Arial" charset="0"/>
              </a:rPr>
              <a:pPr algn="r" eaLnBrk="1" hangingPunct="1"/>
              <a:t>11</a:t>
            </a:fld>
            <a:endParaRPr lang="en-US" altLang="zh-CN" sz="1100">
              <a:latin typeface="Arial" charset="0"/>
            </a:endParaRPr>
          </a:p>
        </p:txBody>
      </p:sp>
      <p:sp>
        <p:nvSpPr>
          <p:cNvPr id="140291" name="Rectangle 2"/>
          <p:cNvSpPr>
            <a:spLocks noGrp="1" noRot="1" noChangeAspect="1" noChangeArrowheads="1" noTextEdit="1"/>
          </p:cNvSpPr>
          <p:nvPr>
            <p:ph type="sldImg"/>
          </p:nvPr>
        </p:nvSpPr>
        <p:spPr>
          <a:xfrm>
            <a:off x="1016000" y="866775"/>
            <a:ext cx="4656138" cy="3494088"/>
          </a:xfrm>
          <a:ln/>
        </p:spPr>
      </p:sp>
      <p:sp>
        <p:nvSpPr>
          <p:cNvPr id="140292" name="Notes Placeholder 4"/>
          <p:cNvSpPr>
            <a:spLocks noGrp="1"/>
          </p:cNvSpPr>
          <p:nvPr/>
        </p:nvSpPr>
        <p:spPr bwMode="auto">
          <a:xfrm>
            <a:off x="915111" y="4423773"/>
            <a:ext cx="5027779" cy="4192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82" tIns="46590" rIns="93182" bIns="46590"/>
          <a:lstStyle/>
          <a:p>
            <a:pPr algn="l" eaLnBrk="0" hangingPunct="0">
              <a:spcBef>
                <a:spcPct val="30000"/>
              </a:spcBef>
            </a:pPr>
            <a:endParaRPr lang="en-GB" altLang="zh-CN" sz="1200">
              <a:ea typeface="MS PGothic" pitchFamily="34" charset="-128"/>
            </a:endParaRPr>
          </a:p>
        </p:txBody>
      </p:sp>
      <p:sp>
        <p:nvSpPr>
          <p:cNvPr id="140293"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dirty="0" smtClean="0"/>
              <a:t>[script]</a:t>
            </a:r>
          </a:p>
          <a:p>
            <a:r>
              <a:rPr lang="en-US" sz="1000" dirty="0" smtClean="0"/>
              <a:t>This will provide the developer with an idea of how much potential performance is available with vector widths of 128 bit, 256 bit, and 512 bit respectively. There are different speedup for different size data types but for this example I will focus on double precision floats to just give a sense of the kinds of speedups available.  </a:t>
            </a:r>
          </a:p>
          <a:p>
            <a:endParaRPr lang="en-US" sz="1000" dirty="0" smtClean="0"/>
          </a:p>
          <a:p>
            <a:r>
              <a:rPr lang="en-US" sz="1000" dirty="0" smtClean="0"/>
              <a:t>Notice that for SSE/SSE2 128 bit registers  there is a potential speed up potential of 2X for loops that operate on double precision arrays.  For AVX 256 bit registers – the same loops and arrays when vectorized have a potential speedup on the order of 4X.  For MIC, the same double precision array manipulations with the vectorized loop could potentially be sped up 8X per core </a:t>
            </a:r>
          </a:p>
          <a:p>
            <a:endParaRPr lang="en-US" sz="1000" dirty="0" smtClean="0"/>
          </a:p>
          <a:p>
            <a:r>
              <a:rPr lang="en-US" sz="1000" dirty="0" smtClean="0"/>
              <a:t>Since double precision floats are 64 bit data types, vector widths of 128, 256, and 512 bits  divided by 64 bit data type say that the upper bound performance is on the order of 2, 4, or 8 respectively.  </a:t>
            </a:r>
          </a:p>
          <a:p>
            <a:endParaRPr lang="en-US" sz="1000" dirty="0" smtClean="0"/>
          </a:p>
          <a:p>
            <a:r>
              <a:rPr lang="en-US" sz="1000" dirty="0" smtClean="0"/>
              <a:t>If I instead chose to use a fundamental data type of size 32 bits then of 128, 256, and 512 bits  divided by 32 bit data type would give a 4X, 8X, 16X potential speed up. </a:t>
            </a:r>
          </a:p>
          <a:p>
            <a:endParaRPr lang="en-US" sz="1000" dirty="0" smtClean="0"/>
          </a:p>
          <a:p>
            <a:endParaRPr lang="en-US" sz="1000" dirty="0" smtClean="0"/>
          </a:p>
          <a:p>
            <a:r>
              <a:rPr lang="en-US" sz="1000" dirty="0" smtClean="0"/>
              <a:t>It is important to remember that this benefit is per core! So the performance benefit could be multiplied again by the number of cores if the code is suitable for both parallelism by core count as well as SIMD vectorization.  Many loop centric applications are suitable for both.  </a:t>
            </a:r>
          </a:p>
          <a:p>
            <a:endParaRPr lang="en-US" sz="1000" dirty="0" smtClean="0"/>
          </a:p>
          <a:p>
            <a:r>
              <a:rPr lang="en-US" sz="1000" dirty="0" smtClean="0"/>
              <a:t>Note:</a:t>
            </a:r>
          </a:p>
          <a:p>
            <a:r>
              <a:rPr lang="en-US" sz="1000" dirty="0" smtClean="0"/>
              <a:t>Wider vectors allow for higher potential performance gains</a:t>
            </a:r>
          </a:p>
          <a:p>
            <a:r>
              <a:rPr lang="en-US" sz="1000" dirty="0" smtClean="0"/>
              <a:t>Gains of 4X and 8X within reach using vectorization capability</a:t>
            </a:r>
          </a:p>
          <a:p>
            <a:endParaRPr lang="en-US" sz="1000" dirty="0" smtClean="0"/>
          </a:p>
          <a:p>
            <a:r>
              <a:rPr lang="en-US" sz="1000" dirty="0" smtClean="0"/>
              <a:t>The Intel Xeon Phi coprocessor core count is currently up to 60+ so this performance potential is large.</a:t>
            </a:r>
          </a:p>
          <a:p>
            <a:r>
              <a:rPr lang="en-US" sz="1000" dirty="0" smtClean="0"/>
              <a:t>Also note that these speedups do not factor in </a:t>
            </a:r>
            <a:r>
              <a:rPr lang="en-US" sz="1000" dirty="0" err="1" smtClean="0"/>
              <a:t>addiiotnal</a:t>
            </a:r>
            <a:r>
              <a:rPr lang="en-US" sz="1000" dirty="0" smtClean="0"/>
              <a:t> speedups on some architectures from using fused multiply add instructions - so called FMA instructions that can boost performance further.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dirty="0" smtClean="0"/>
              <a:t>Primarily, two things govern the potential vector speedup per core available to a an application:</a:t>
            </a:r>
          </a:p>
          <a:p>
            <a:r>
              <a:rPr lang="en-US" sz="1000" dirty="0" smtClean="0"/>
              <a:t>1) vector widths and the corresponding underlying Instruction Set Architecture (ISA)  </a:t>
            </a:r>
          </a:p>
          <a:p>
            <a:r>
              <a:rPr lang="en-US" sz="1000" dirty="0" smtClean="0"/>
              <a:t>2) The size in bits of the data type chosen</a:t>
            </a:r>
          </a:p>
          <a:p>
            <a:endParaRPr lang="en-US" sz="1000" dirty="0" smtClean="0"/>
          </a:p>
          <a:p>
            <a:r>
              <a:rPr lang="en-US" sz="1000" dirty="0" smtClean="0"/>
              <a:t>For SSE2 for example, the same 128 bit register can accommodate 2 doubles, 4 floats , 8 shorts and so on. This equates roughly to the theoretical speedup that is possible.</a:t>
            </a:r>
          </a:p>
        </p:txBody>
      </p:sp>
      <p:sp>
        <p:nvSpPr>
          <p:cNvPr id="4" name="Slide Number Placeholder 3"/>
          <p:cNvSpPr>
            <a:spLocks noGrp="1"/>
          </p:cNvSpPr>
          <p:nvPr>
            <p:ph type="sldNum" sz="quarter" idx="10"/>
          </p:nvPr>
        </p:nvSpPr>
        <p:spPr/>
        <p:txBody>
          <a:bodyPr/>
          <a:lstStyle/>
          <a:p>
            <a:pPr>
              <a:defRPr/>
            </a:pPr>
            <a:fld id="{BDEA9305-C660-4460-831F-EF2CD2E183FE}"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98307">
              <a:defRPr/>
            </a:pPr>
            <a:r>
              <a:rPr lang="en-US" sz="1000" dirty="0" smtClean="0"/>
              <a:t>Sandy Bridge accommodates AVX, which is for floats and doubles only – and as you can see potentially  provides speedups of 4x for double precision arrays</a:t>
            </a:r>
          </a:p>
          <a:p>
            <a:pPr defTabSz="898307">
              <a:defRPr/>
            </a:pPr>
            <a:endParaRPr lang="en-US" sz="1000" dirty="0" smtClean="0"/>
          </a:p>
          <a:p>
            <a:pPr defTabSz="898307">
              <a:defRPr/>
            </a:pPr>
            <a:r>
              <a:rPr lang="en-US" sz="1000" dirty="0" smtClean="0"/>
              <a:t>AVX2 extends the number of data types accommodated and you can see potential speed ups to the right and will be supported by processors code named </a:t>
            </a:r>
            <a:r>
              <a:rPr lang="en-US" sz="1000" dirty="0" err="1" smtClean="0"/>
              <a:t>Haswell</a:t>
            </a:r>
            <a:r>
              <a:rPr lang="en-US" sz="1000" dirty="0" smtClean="0"/>
              <a:t>.</a:t>
            </a:r>
          </a:p>
        </p:txBody>
      </p:sp>
      <p:sp>
        <p:nvSpPr>
          <p:cNvPr id="4" name="Slide Number Placeholder 3"/>
          <p:cNvSpPr>
            <a:spLocks noGrp="1"/>
          </p:cNvSpPr>
          <p:nvPr>
            <p:ph type="sldNum" sz="quarter" idx="10"/>
          </p:nvPr>
        </p:nvSpPr>
        <p:spPr/>
        <p:txBody>
          <a:bodyPr/>
          <a:lstStyle/>
          <a:p>
            <a:fld id="{21773E56-01EA-4CE7-A794-9406D1E49B24}" type="slidenum">
              <a:rPr lang="en-US" altLang="zh-CN" smtClean="0"/>
              <a:pPr/>
              <a:t>13</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dirty="0" smtClean="0"/>
              <a:t>As you can see from the chart, the MIC architecture provides</a:t>
            </a:r>
            <a:r>
              <a:rPr lang="en-US" sz="1000" baseline="0" dirty="0" smtClean="0"/>
              <a:t> even greater per core SIMD speedup potential with 16X possible with single precision float arrays or 8X with double precision arrays. There are more in depth presentation on MIC elsewhere on Intel.com if you care to look more closely at details.</a:t>
            </a:r>
            <a:endParaRPr lang="en-US" sz="1000" dirty="0"/>
          </a:p>
        </p:txBody>
      </p:sp>
      <p:sp>
        <p:nvSpPr>
          <p:cNvPr id="4" name="Slide Number Placeholder 3"/>
          <p:cNvSpPr>
            <a:spLocks noGrp="1"/>
          </p:cNvSpPr>
          <p:nvPr>
            <p:ph type="sldNum" sz="quarter" idx="10"/>
          </p:nvPr>
        </p:nvSpPr>
        <p:spPr/>
        <p:txBody>
          <a:bodyPr/>
          <a:lstStyle/>
          <a:p>
            <a:pPr>
              <a:defRPr/>
            </a:pPr>
            <a:fld id="{0DDC8306-E17E-4E63-9DB4-476023245299}"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dirty="0" smtClean="0"/>
              <a:t>Hi. My name is ……… and I am a technical consulting engineer in Intel’s compiler</a:t>
            </a:r>
            <a:r>
              <a:rPr lang="en-US" sz="1000" baseline="0" dirty="0" smtClean="0"/>
              <a:t> team. </a:t>
            </a:r>
            <a:r>
              <a:rPr lang="en-US" sz="1000" dirty="0" smtClean="0"/>
              <a:t>Welcome to the first in a series of videos</a:t>
            </a:r>
            <a:r>
              <a:rPr lang="en-US" sz="1000" baseline="0" dirty="0" smtClean="0"/>
              <a:t> covering Intel Compiler Vectorization essentials. This series will focus on techniques a developer can use to utilize vector hardware to potentially improve application performance by using explicit vector programming methods such as OpenMP* 4.0.</a:t>
            </a:r>
            <a:endParaRPr lang="en-US" sz="1000" dirty="0"/>
          </a:p>
        </p:txBody>
      </p:sp>
      <p:sp>
        <p:nvSpPr>
          <p:cNvPr id="4" name="Slide Number Placeholder 3"/>
          <p:cNvSpPr>
            <a:spLocks noGrp="1"/>
          </p:cNvSpPr>
          <p:nvPr>
            <p:ph type="sldNum" sz="quarter" idx="10"/>
          </p:nvPr>
        </p:nvSpPr>
        <p:spPr/>
        <p:txBody>
          <a:bodyPr/>
          <a:lstStyle/>
          <a:p>
            <a:fld id="{21773E56-01EA-4CE7-A794-9406D1E49B24}" type="slidenum">
              <a:rPr lang="en-US" altLang="zh-CN" smtClean="0"/>
              <a:pPr/>
              <a:t>15</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txBox="1">
            <a:spLocks noGrp="1" noChangeArrowheads="1"/>
          </p:cNvSpPr>
          <p:nvPr/>
        </p:nvSpPr>
        <p:spPr bwMode="auto">
          <a:xfrm>
            <a:off x="3884272" y="8845980"/>
            <a:ext cx="2972206" cy="466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62" tIns="46581" rIns="93162" bIns="46581"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CFEFA418-8459-4544-9771-DF5572E35D95}" type="slidenum">
              <a:rPr lang="en-US" altLang="zh-CN" sz="1100">
                <a:latin typeface="Arial" charset="0"/>
              </a:rPr>
              <a:pPr algn="r" eaLnBrk="1" hangingPunct="1"/>
              <a:t>16</a:t>
            </a:fld>
            <a:endParaRPr lang="en-US" altLang="zh-CN" sz="1100">
              <a:latin typeface="Arial" charset="0"/>
            </a:endParaRPr>
          </a:p>
        </p:txBody>
      </p:sp>
      <p:sp>
        <p:nvSpPr>
          <p:cNvPr id="147459" name="Rectangle 2"/>
          <p:cNvSpPr>
            <a:spLocks noGrp="1" noRot="1" noChangeAspect="1" noChangeArrowheads="1" noTextEdit="1"/>
          </p:cNvSpPr>
          <p:nvPr>
            <p:ph type="sldImg"/>
          </p:nvPr>
        </p:nvSpPr>
        <p:spPr>
          <a:xfrm>
            <a:off x="1016000" y="866775"/>
            <a:ext cx="4656138" cy="3494088"/>
          </a:xfrm>
          <a:ln/>
        </p:spPr>
      </p:sp>
      <p:sp>
        <p:nvSpPr>
          <p:cNvPr id="147460" name="Notes Placeholder 4"/>
          <p:cNvSpPr>
            <a:spLocks noGrp="1"/>
          </p:cNvSpPr>
          <p:nvPr/>
        </p:nvSpPr>
        <p:spPr bwMode="auto">
          <a:xfrm>
            <a:off x="915111" y="4423773"/>
            <a:ext cx="5027779" cy="4192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82" tIns="46590" rIns="93182" bIns="46590"/>
          <a:lstStyle/>
          <a:p>
            <a:pPr algn="l" eaLnBrk="0" hangingPunct="0">
              <a:spcBef>
                <a:spcPct val="30000"/>
              </a:spcBef>
            </a:pPr>
            <a:endParaRPr lang="en-GB" altLang="zh-CN" sz="1200">
              <a:ea typeface="MS PGothic" pitchFamily="34" charset="-128"/>
            </a:endParaRPr>
          </a:p>
        </p:txBody>
      </p:sp>
      <p:sp>
        <p:nvSpPr>
          <p:cNvPr id="147461"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898307">
              <a:defRPr/>
            </a:pPr>
            <a:r>
              <a:rPr lang="en-US" sz="1000" dirty="0" smtClean="0"/>
              <a:t>[script]</a:t>
            </a:r>
          </a:p>
          <a:p>
            <a:pPr defTabSz="898307">
              <a:defRPr/>
            </a:pPr>
            <a:r>
              <a:rPr lang="en-US" sz="1000" dirty="0" smtClean="0"/>
              <a:t>Hi. My name is ……… and I am a technical consulting engineer in Intel’s compiler team. Welcome to the third in a series of videos covering Intel Compiler Vectorization essentials. In this video we explore Explicit Vector programming at a high level. </a:t>
            </a:r>
          </a:p>
          <a:p>
            <a:pPr defTabSz="898307">
              <a:defRPr/>
            </a:pPr>
            <a:endParaRPr lang="en-US" sz="1000" dirty="0" smtClean="0"/>
          </a:p>
          <a:p>
            <a:pPr defTabSz="898307">
              <a:defRPr/>
            </a:pPr>
            <a:r>
              <a:rPr lang="en-US" sz="1000" dirty="0" smtClean="0"/>
              <a:t>There are many ways to vectorize.</a:t>
            </a:r>
          </a:p>
          <a:p>
            <a:pPr defTabSz="898307">
              <a:defRPr/>
            </a:pPr>
            <a:endParaRPr lang="en-US" sz="1000" dirty="0" smtClean="0"/>
          </a:p>
          <a:p>
            <a:pPr defTabSz="898307">
              <a:defRPr/>
            </a:pPr>
            <a:r>
              <a:rPr lang="en-US" sz="1000" dirty="0" smtClean="0"/>
              <a:t>[Click] Some methods are easy to use with little programmer control while other methods may provide inherent programmer control but suffer from poor portability and difficult and expense code maintenance. </a:t>
            </a:r>
          </a:p>
          <a:p>
            <a:pPr defTabSz="898307">
              <a:defRPr/>
            </a:pPr>
            <a:endParaRPr lang="en-US" sz="1000" dirty="0" smtClean="0"/>
          </a:p>
          <a:p>
            <a:pPr defTabSz="898307">
              <a:defRPr/>
            </a:pPr>
            <a:r>
              <a:rPr lang="en-US" sz="1000" dirty="0" smtClean="0"/>
              <a:t>[Click] Many of you should be familiar with the compiler’s ability to auto-vectorize loops by now. Auto vectorization, from the programmers perspective, can be a freebie, gaining performance with nothing more than a compiler switch. </a:t>
            </a:r>
          </a:p>
          <a:p>
            <a:pPr defTabSz="898307">
              <a:defRPr/>
            </a:pPr>
            <a:endParaRPr lang="en-US" sz="1000" dirty="0" smtClean="0"/>
          </a:p>
          <a:p>
            <a:pPr defTabSz="898307">
              <a:defRPr/>
            </a:pPr>
            <a:r>
              <a:rPr lang="en-US" sz="1000" dirty="0" smtClean="0"/>
              <a:t>[Click] A few of you may be accomplished at using Assembly or SIMD/Vector Instrinsics to explicitly vectorize an application. </a:t>
            </a:r>
          </a:p>
          <a:p>
            <a:pPr defTabSz="898307">
              <a:defRPr/>
            </a:pPr>
            <a:endParaRPr lang="en-US" sz="1000" dirty="0" smtClean="0"/>
          </a:p>
          <a:p>
            <a:pPr defTabSz="898307">
              <a:defRPr/>
            </a:pPr>
            <a:r>
              <a:rPr lang="en-US" sz="1000" dirty="0" smtClean="0"/>
              <a:t>[Click] Somewhere in between lies explicit vector programming. This talk will focus on that.</a:t>
            </a:r>
          </a:p>
          <a:p>
            <a:pPr defTabSz="898307">
              <a:defRPr/>
            </a:pPr>
            <a:endParaRPr lang="en-US" sz="1000" dirty="0" smtClean="0"/>
          </a:p>
          <a:p>
            <a:pPr defTabSz="898307">
              <a:defRPr/>
            </a:pPr>
            <a:r>
              <a:rPr lang="en-US" sz="1000" dirty="0" smtClean="0"/>
              <a:t>The trouble with auto vectorization, as we have stated, even though it is easy for a developer to use, is that the compiler is limited in what it can do for you automatically due to serial limitations of the underlying language – meaning that many loops will not be vectorized and even the ones that get vectorized may not be vectorized efficiently due to conservative assumptions that compiler is forced to make about the code.  The trouble with assembly language or vector instrinsics is that they become platform specific and not portable between say Intel Xeon processor and Intel Xeon Phi coprocessor platforms for example.  </a:t>
            </a:r>
          </a:p>
          <a:p>
            <a:pPr defTabSz="898307">
              <a:defRPr/>
            </a:pPr>
            <a:endParaRPr lang="en-US" sz="1000" dirty="0" smtClean="0"/>
          </a:p>
          <a:p>
            <a:pPr defTabSz="898307">
              <a:defRPr/>
            </a:pPr>
            <a:r>
              <a:rPr lang="en-US" sz="1000" dirty="0" smtClean="0"/>
              <a:t>We are focusing on extensions to languages that have standards support and work across Intel platforms from graphics processors to CPU’s to co-processors.</a:t>
            </a:r>
          </a:p>
          <a:p>
            <a:pPr defTabSz="898307">
              <a:defRPr/>
            </a:pPr>
            <a:endParaRPr lang="en-US" sz="1000" dirty="0" smtClean="0"/>
          </a:p>
          <a:p>
            <a:pPr defTabSz="898307">
              <a:defRPr/>
            </a:pPr>
            <a:endParaRPr lang="en-US" sz="1000" dirty="0" smtClean="0"/>
          </a:p>
          <a:p>
            <a:pPr defTabSz="898307">
              <a:defRPr/>
            </a:pPr>
            <a:endParaRPr lang="en-US" sz="1000"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txBox="1">
            <a:spLocks noGrp="1" noChangeArrowheads="1"/>
          </p:cNvSpPr>
          <p:nvPr/>
        </p:nvSpPr>
        <p:spPr bwMode="auto">
          <a:xfrm>
            <a:off x="3884272" y="8845980"/>
            <a:ext cx="2972206" cy="466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62" tIns="46581" rIns="93162" bIns="46581"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3589DC57-4C57-4326-982D-2F447972CA37}" type="slidenum">
              <a:rPr lang="en-US" altLang="zh-CN" sz="1100">
                <a:latin typeface="Arial" charset="0"/>
              </a:rPr>
              <a:pPr algn="r" eaLnBrk="1" hangingPunct="1"/>
              <a:t>17</a:t>
            </a:fld>
            <a:endParaRPr lang="en-US" altLang="zh-CN" sz="1100">
              <a:latin typeface="Arial" charset="0"/>
            </a:endParaRPr>
          </a:p>
        </p:txBody>
      </p:sp>
      <p:sp>
        <p:nvSpPr>
          <p:cNvPr id="166915" name="Rectangle 2"/>
          <p:cNvSpPr>
            <a:spLocks noGrp="1" noRot="1" noChangeAspect="1" noChangeArrowheads="1" noTextEdit="1"/>
          </p:cNvSpPr>
          <p:nvPr>
            <p:ph type="sldImg"/>
          </p:nvPr>
        </p:nvSpPr>
        <p:spPr>
          <a:xfrm>
            <a:off x="1016000" y="866775"/>
            <a:ext cx="4656138" cy="3494088"/>
          </a:xfrm>
          <a:ln/>
        </p:spPr>
      </p:sp>
      <p:sp>
        <p:nvSpPr>
          <p:cNvPr id="166916" name="Notes Placeholder 4"/>
          <p:cNvSpPr>
            <a:spLocks noGrp="1"/>
          </p:cNvSpPr>
          <p:nvPr/>
        </p:nvSpPr>
        <p:spPr bwMode="auto">
          <a:xfrm>
            <a:off x="915111" y="4423773"/>
            <a:ext cx="5027779" cy="4192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82" tIns="46590" rIns="93182" bIns="46590"/>
          <a:lstStyle/>
          <a:p>
            <a:pPr algn="l" eaLnBrk="0" hangingPunct="0">
              <a:spcBef>
                <a:spcPct val="30000"/>
              </a:spcBef>
            </a:pPr>
            <a:endParaRPr lang="en-GB" altLang="zh-CN" sz="1200">
              <a:ea typeface="MS PGothic" pitchFamily="34" charset="-128"/>
            </a:endParaRPr>
          </a:p>
        </p:txBody>
      </p:sp>
      <p:sp>
        <p:nvSpPr>
          <p:cNvPr id="166917"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898307">
              <a:defRPr/>
            </a:pPr>
            <a:r>
              <a:rPr lang="en-US" sz="1000" dirty="0" smtClean="0"/>
              <a:t>[script]</a:t>
            </a:r>
          </a:p>
          <a:p>
            <a:r>
              <a:rPr lang="en-US" sz="1000" dirty="0" smtClean="0"/>
              <a:t>This slide draws the analogy between explicit vector programming and OpenMP thread based parallelism.</a:t>
            </a:r>
          </a:p>
          <a:p>
            <a:endParaRPr lang="de-DE" sz="1000" dirty="0" smtClean="0"/>
          </a:p>
          <a:p>
            <a:r>
              <a:rPr lang="de-DE" sz="1000" dirty="0" smtClean="0"/>
              <a:t>[Click]</a:t>
            </a:r>
          </a:p>
          <a:p>
            <a:r>
              <a:rPr lang="de-DE" sz="1000" dirty="0" smtClean="0"/>
              <a:t>At the highest ease of use level, a developer could opt to use auto-parallelization by invoking a compiler switch to parallelize whatever loops the compiler deems safe.</a:t>
            </a:r>
          </a:p>
          <a:p>
            <a:endParaRPr lang="de-DE" sz="1000" dirty="0" smtClean="0"/>
          </a:p>
          <a:p>
            <a:r>
              <a:rPr lang="de-DE" sz="1000" dirty="0" smtClean="0"/>
              <a:t>[Click]</a:t>
            </a:r>
          </a:p>
          <a:p>
            <a:r>
              <a:rPr lang="de-DE" sz="1000" dirty="0" smtClean="0"/>
              <a:t>Similarly, a developer could simply compile with a compler auto-vectorization switch, in the case of the Intel compiler this happens by default at /O2.  The compiler would seek to auto-vectorize whatever loops it deemed safe and profitible to vectorize.</a:t>
            </a:r>
          </a:p>
          <a:p>
            <a:endParaRPr lang="de-DE" sz="1000" dirty="0" smtClean="0"/>
          </a:p>
          <a:p>
            <a:pPr defTabSz="898307">
              <a:defRPr/>
            </a:pPr>
            <a:r>
              <a:rPr lang="de-DE" sz="1000" dirty="0" smtClean="0"/>
              <a:t>[Click]</a:t>
            </a:r>
          </a:p>
          <a:p>
            <a:r>
              <a:rPr lang="de-DE" sz="1000" dirty="0" smtClean="0"/>
              <a:t>If a programmer wanted more control using thread based parallelism, she may opt to use Windows* threads or Posix* threads to get complete control over the parallelization process. The tradeoff is that portability is lost once either Windows* or Posix threading model is chosen.</a:t>
            </a:r>
          </a:p>
          <a:p>
            <a:endParaRPr lang="de-DE" sz="1000" dirty="0" smtClean="0"/>
          </a:p>
          <a:p>
            <a:endParaRPr lang="de-DE" sz="1000" dirty="0" smtClean="0"/>
          </a:p>
          <a:p>
            <a:pPr defTabSz="898307">
              <a:defRPr/>
            </a:pPr>
            <a:r>
              <a:rPr lang="de-DE" sz="1000" dirty="0" smtClean="0"/>
              <a:t>[Click]</a:t>
            </a:r>
          </a:p>
          <a:p>
            <a:r>
              <a:rPr lang="de-DE" sz="1000" dirty="0" smtClean="0"/>
              <a:t>Similarly, the same developer might wish to gain ultimate vectorization control using compiler intrinsics. But this choice also comes at the expense of portability, as we mentioned previously, in that intrinsics developed for Intel Xeon processor platforms in many cases are not supported by Intel Xeon Phi coprocessor platforms and vice versa.</a:t>
            </a:r>
          </a:p>
          <a:p>
            <a:endParaRPr lang="de-DE" sz="1000" dirty="0" smtClean="0"/>
          </a:p>
          <a:p>
            <a:endParaRPr lang="de-DE" sz="1000" dirty="0" smtClean="0"/>
          </a:p>
          <a:p>
            <a:endParaRPr lang="de-DE" sz="1000" dirty="0" smtClean="0"/>
          </a:p>
          <a:p>
            <a:pPr defTabSz="898307">
              <a:defRPr/>
            </a:pPr>
            <a:r>
              <a:rPr lang="de-DE" sz="1000" dirty="0" smtClean="0"/>
              <a:t>[Click]</a:t>
            </a:r>
          </a:p>
          <a:p>
            <a:endParaRPr lang="de-DE" sz="1000" dirty="0" smtClean="0"/>
          </a:p>
          <a:p>
            <a:r>
              <a:rPr lang="de-DE" sz="1000" dirty="0" smtClean="0"/>
              <a:t>Similarly, Explicit Vector programming using OpenMP 4.0 vector extensions give the developer sufficient programmer control in many cases and still provids platform portability.</a:t>
            </a:r>
          </a:p>
          <a:p>
            <a:endParaRPr lang="de-DE" sz="1000" dirty="0" smtClean="0"/>
          </a:p>
          <a:p>
            <a:pPr defTabSz="898307">
              <a:defRPr/>
            </a:pPr>
            <a:r>
              <a:rPr lang="de-DE" sz="1000" dirty="0" smtClean="0"/>
              <a:t>[Click]</a:t>
            </a:r>
          </a:p>
          <a:p>
            <a:r>
              <a:rPr lang="de-DE" sz="1000" dirty="0" smtClean="0"/>
              <a:t>The aim here is to provide a prgramming model that provides both thread level and SIMD parallelism to existing languages while still providing a high degree of portability.</a:t>
            </a:r>
          </a:p>
          <a:p>
            <a:endParaRPr lang="de-DE" sz="1000" dirty="0" smtClean="0"/>
          </a:p>
          <a:p>
            <a:r>
              <a:rPr lang="de-DE" sz="1000" dirty="0" smtClean="0"/>
              <a:t>Caveat: Developers should note that while vector and parallel codes may port between platforms such as Intel Xeon processor and Xeon Phi coprocessors it is still advisable to tune the application carefully for each platform. There could be different memory bandwidth, cache locatity, data alignment and vector length sensitivities that impact performance on any given platform and each application will be have different sensitivites to these issues.</a:t>
            </a:r>
          </a:p>
          <a:p>
            <a:endParaRPr lang="en-US" sz="10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8307">
              <a:defRPr/>
            </a:pPr>
            <a:r>
              <a:rPr lang="en-US" sz="1000" dirty="0" smtClean="0"/>
              <a:t>[script]</a:t>
            </a:r>
          </a:p>
          <a:p>
            <a:r>
              <a:rPr lang="en-US" sz="1000" dirty="0" smtClean="0"/>
              <a:t>Now we will explore a very high-level simplification of how the </a:t>
            </a:r>
            <a:r>
              <a:rPr lang="en-US" sz="1000" dirty="0" err="1" smtClean="0"/>
              <a:t>vectorizer</a:t>
            </a:r>
            <a:r>
              <a:rPr lang="en-US" sz="1000" dirty="0" smtClean="0"/>
              <a:t> works in Intel Compilers.</a:t>
            </a:r>
          </a:p>
          <a:p>
            <a:endParaRPr lang="en-US" sz="1000" dirty="0" smtClean="0"/>
          </a:p>
          <a:p>
            <a:r>
              <a:rPr lang="en-US" sz="1000" baseline="0" dirty="0" smtClean="0"/>
              <a:t>[Click] A Programmer develops or modifies high level scalar code on the left. </a:t>
            </a:r>
          </a:p>
          <a:p>
            <a:endParaRPr lang="en-US" sz="1000" baseline="0" dirty="0" smtClean="0"/>
          </a:p>
          <a:p>
            <a:r>
              <a:rPr lang="en-US" sz="1000" baseline="0" dirty="0" smtClean="0"/>
              <a:t>[Click] Then describes the vector parallelism in the high level language construct. This includes the original code on the left and the modifications such as OpenMP 4.0 SIMD-enabled functions and pragma omp SIMD.</a:t>
            </a:r>
          </a:p>
          <a:p>
            <a:endParaRPr lang="en-US" sz="1000" baseline="0" dirty="0" smtClean="0"/>
          </a:p>
          <a:p>
            <a:r>
              <a:rPr lang="en-US" sz="1000" baseline="0" dirty="0" smtClean="0"/>
              <a:t>[Click] The </a:t>
            </a:r>
            <a:r>
              <a:rPr lang="en-US" sz="1000" baseline="0" dirty="0" err="1" smtClean="0"/>
              <a:t>Vectorizer</a:t>
            </a:r>
            <a:r>
              <a:rPr lang="en-US" sz="1000" baseline="0" dirty="0" smtClean="0"/>
              <a:t>, a component of the compiler,  --- not human programmer --- maps vector parallelism onto the appropriate target vector Instruction Set Architecture.</a:t>
            </a:r>
          </a:p>
          <a:p>
            <a:endParaRPr lang="en-US" sz="1000" dirty="0" smtClean="0"/>
          </a:p>
          <a:p>
            <a:r>
              <a:rPr lang="en-US" sz="1000" baseline="0" dirty="0" smtClean="0"/>
              <a:t>[Click] </a:t>
            </a:r>
            <a:r>
              <a:rPr lang="en-US" sz="1000" dirty="0" smtClean="0"/>
              <a:t>A major part</a:t>
            </a:r>
            <a:r>
              <a:rPr lang="en-US" sz="1000" baseline="0" dirty="0" smtClean="0"/>
              <a:t> of </a:t>
            </a:r>
            <a:r>
              <a:rPr lang="en-US" sz="1000" baseline="0" dirty="0" err="1" smtClean="0"/>
              <a:t>vectorizer</a:t>
            </a:r>
            <a:r>
              <a:rPr lang="en-US" sz="1000" baseline="0" dirty="0" smtClean="0"/>
              <a:t> is common to all vector ISAs. This is how the “write once and retarget” mechanism works. </a:t>
            </a:r>
          </a:p>
          <a:p>
            <a:endParaRPr lang="en-US" sz="1000" baseline="0" dirty="0" smtClean="0"/>
          </a:p>
          <a:p>
            <a:r>
              <a:rPr lang="en-US" sz="1000" baseline="0" dirty="0" smtClean="0"/>
              <a:t>[Click] After targeting the ISA the compiler will work to do other optimizations  and do the code generation step</a:t>
            </a:r>
          </a:p>
          <a:p>
            <a:endParaRPr lang="en-US" sz="1000" baseline="0" dirty="0" smtClean="0"/>
          </a:p>
          <a:p>
            <a:r>
              <a:rPr lang="en-US" sz="1000" dirty="0" smtClean="0"/>
              <a:t>The focus of this video series is the yellow boxes</a:t>
            </a:r>
            <a:r>
              <a:rPr lang="en-US" sz="1000" baseline="0" dirty="0" smtClean="0"/>
              <a:t> consisting of  OpenMP 4.0 SIMD-enabled functions and pragma omp SIMD</a:t>
            </a:r>
          </a:p>
          <a:p>
            <a:endParaRPr lang="en-US" sz="1000" baseline="0" dirty="0" smtClean="0"/>
          </a:p>
          <a:p>
            <a:pPr defTabSz="898307">
              <a:defRPr/>
            </a:pPr>
            <a:r>
              <a:rPr lang="en-US" sz="1000" baseline="0" dirty="0" smtClean="0"/>
              <a:t>[Click] </a:t>
            </a:r>
          </a:p>
          <a:p>
            <a:pPr defTabSz="898307">
              <a:defRPr/>
            </a:pPr>
            <a:r>
              <a:rPr lang="en-US" sz="1000" dirty="0"/>
              <a:t>The </a:t>
            </a:r>
            <a:r>
              <a:rPr lang="en-US" sz="1000" dirty="0" err="1"/>
              <a:t>Vectorizer</a:t>
            </a:r>
            <a:r>
              <a:rPr lang="en-US" sz="1000" dirty="0"/>
              <a:t> makes retargeting easy – at the simplest extreme a single compiler switch could retarget for a different architecture. </a:t>
            </a:r>
          </a:p>
          <a:p>
            <a:pPr defTabSz="898307">
              <a:defRPr/>
            </a:pPr>
            <a:endParaRPr lang="en-US" sz="1000" dirty="0"/>
          </a:p>
          <a:p>
            <a:pPr defTabSz="898307">
              <a:defRPr/>
            </a:pPr>
            <a:r>
              <a:rPr lang="en-US" sz="1000" dirty="0"/>
              <a:t>Of course for best performance on any given architecture specific tuning for the platforms data alignment, cache size and other platform details and sensitivities would be needed.</a:t>
            </a:r>
          </a:p>
          <a:p>
            <a:endParaRPr lang="en-US" sz="1000" dirty="0" smtClean="0"/>
          </a:p>
        </p:txBody>
      </p:sp>
      <p:sp>
        <p:nvSpPr>
          <p:cNvPr id="4" name="Slide Number Placeholder 3"/>
          <p:cNvSpPr>
            <a:spLocks noGrp="1"/>
          </p:cNvSpPr>
          <p:nvPr>
            <p:ph type="sldNum" sz="quarter" idx="10"/>
          </p:nvPr>
        </p:nvSpPr>
        <p:spPr/>
        <p:txBody>
          <a:bodyPr/>
          <a:lstStyle/>
          <a:p>
            <a:fld id="{E8F73FF1-BDE3-45EF-8AF3-1EE595819AE6}" type="slidenum">
              <a:rPr lang="en-US" smtClean="0"/>
              <a:pPr/>
              <a:t>18</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8307">
              <a:defRPr/>
            </a:pPr>
            <a:r>
              <a:rPr lang="en-US" sz="1000" dirty="0" smtClean="0"/>
              <a:t>[script]</a:t>
            </a:r>
          </a:p>
          <a:p>
            <a:endParaRPr lang="en-US" sz="1000" baseline="0" dirty="0" smtClean="0"/>
          </a:p>
          <a:p>
            <a:pPr defTabSz="898307">
              <a:defRPr/>
            </a:pPr>
            <a:r>
              <a:rPr lang="en-US" sz="1000" b="1" dirty="0"/>
              <a:t> Lets look at the Serial Code on the left</a:t>
            </a:r>
          </a:p>
          <a:p>
            <a:pPr marL="280721" indent="-280721">
              <a:buFont typeface="Arial" pitchFamily="34" charset="0"/>
              <a:buChar char="•"/>
            </a:pPr>
            <a:r>
              <a:rPr lang="en-US" sz="1000" dirty="0"/>
              <a:t>For each loop iteration a single value of the B array is read and added to a single value of the C array, and the sum is assigned to the corresponding array element in A</a:t>
            </a:r>
          </a:p>
          <a:p>
            <a:pPr marL="280721" indent="-280721">
              <a:buFont typeface="Arial" pitchFamily="34" charset="0"/>
              <a:buChar char="•"/>
            </a:pPr>
            <a:r>
              <a:rPr lang="en-US" sz="1000" dirty="0"/>
              <a:t>The loop then repeats – notice that a single floating point addition is done per loop iteration</a:t>
            </a:r>
          </a:p>
          <a:p>
            <a:pPr marL="280721" indent="-280721">
              <a:buFont typeface="Arial" pitchFamily="34" charset="0"/>
              <a:buChar char="•"/>
            </a:pPr>
            <a:endParaRPr lang="en-US" sz="1000" dirty="0"/>
          </a:p>
        </p:txBody>
      </p:sp>
      <p:sp>
        <p:nvSpPr>
          <p:cNvPr id="4" name="Slide Number Placeholder 3"/>
          <p:cNvSpPr>
            <a:spLocks noGrp="1"/>
          </p:cNvSpPr>
          <p:nvPr>
            <p:ph type="sldNum" sz="quarter" idx="10"/>
          </p:nvPr>
        </p:nvSpPr>
        <p:spPr/>
        <p:txBody>
          <a:bodyPr/>
          <a:lstStyle/>
          <a:p>
            <a:fld id="{E8F73FF1-BDE3-45EF-8AF3-1EE595819AE6}" type="slidenum">
              <a:rPr lang="en-US" smtClean="0"/>
              <a:pPr/>
              <a:t>19</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dirty="0" smtClean="0"/>
              <a:t>[Script]</a:t>
            </a:r>
          </a:p>
          <a:p>
            <a:r>
              <a:rPr lang="en-US" sz="1000" dirty="0" smtClean="0"/>
              <a:t>Who is the intended audience for this presentation</a:t>
            </a:r>
            <a:r>
              <a:rPr lang="en-US" sz="1000" baseline="0" dirty="0" smtClean="0"/>
              <a:t> and what is the primary focus?</a:t>
            </a:r>
          </a:p>
          <a:p>
            <a:endParaRPr lang="en-US" sz="1000" dirty="0" smtClean="0"/>
          </a:p>
          <a:p>
            <a:r>
              <a:rPr lang="en-US" sz="1000" dirty="0" smtClean="0"/>
              <a:t>[Click] The primary focus of this series</a:t>
            </a:r>
            <a:r>
              <a:rPr lang="en-US" sz="1000" baseline="0" dirty="0" smtClean="0"/>
              <a:t> is upon explicit vector programming. </a:t>
            </a:r>
          </a:p>
          <a:p>
            <a:endParaRPr lang="en-US" sz="1000" baseline="0" dirty="0" smtClean="0"/>
          </a:p>
          <a:p>
            <a:r>
              <a:rPr lang="en-US" sz="1000" dirty="0" smtClean="0"/>
              <a:t>[Click] The target audience is</a:t>
            </a:r>
            <a:r>
              <a:rPr lang="en-US" sz="1000" baseline="0" dirty="0" smtClean="0"/>
              <a:t> C/C++ and Fortran developers interested in taking better advantage of underlying vector hardware.  We will be introducing some new concepts that can be implemented with new vector features added to OpenMP 4.0. These features are called simd-enabled functions  formerly called elemental functions and pragma omp simd. </a:t>
            </a:r>
          </a:p>
          <a:p>
            <a:endParaRPr lang="en-US" sz="1000" baseline="0" dirty="0" smtClean="0"/>
          </a:p>
          <a:p>
            <a:pPr marL="0" lvl="1" indent="0" defTabSz="898307">
              <a:buNone/>
              <a:defRPr/>
            </a:pPr>
            <a:r>
              <a:rPr lang="en-US" sz="1000" dirty="0" smtClean="0"/>
              <a:t>Note that all of the code examples in this</a:t>
            </a:r>
            <a:r>
              <a:rPr lang="en-US" sz="1000" baseline="0" dirty="0" smtClean="0"/>
              <a:t> series </a:t>
            </a:r>
            <a:r>
              <a:rPr lang="en-US" sz="1000" dirty="0" smtClean="0"/>
              <a:t>will be given in C/C++ but the OpenMP* constructs are applicable to Fortran as well</a:t>
            </a:r>
          </a:p>
          <a:p>
            <a:endParaRPr lang="en-US" sz="1000" dirty="0"/>
          </a:p>
        </p:txBody>
      </p:sp>
      <p:sp>
        <p:nvSpPr>
          <p:cNvPr id="4" name="Slide Number Placeholder 3"/>
          <p:cNvSpPr>
            <a:spLocks noGrp="1"/>
          </p:cNvSpPr>
          <p:nvPr>
            <p:ph type="sldNum" sz="quarter" idx="10"/>
          </p:nvPr>
        </p:nvSpPr>
        <p:spPr/>
        <p:txBody>
          <a:bodyPr/>
          <a:lstStyle/>
          <a:p>
            <a:fld id="{21773E56-01EA-4CE7-A794-9406D1E49B24}" type="slidenum">
              <a:rPr lang="en-US" altLang="zh-CN" smtClean="0"/>
              <a:pPr/>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8307">
              <a:defRPr/>
            </a:pPr>
            <a:r>
              <a:rPr lang="en-US" sz="1000" dirty="0" smtClean="0"/>
              <a:t>[script]</a:t>
            </a:r>
          </a:p>
          <a:p>
            <a:pPr defTabSz="898307">
              <a:defRPr/>
            </a:pPr>
            <a:r>
              <a:rPr lang="en-US" sz="1000" dirty="0" smtClean="0"/>
              <a:t> </a:t>
            </a:r>
          </a:p>
          <a:p>
            <a:pPr defTabSz="898307">
              <a:defRPr/>
            </a:pPr>
            <a:r>
              <a:rPr lang="en-US" sz="1000" dirty="0" smtClean="0"/>
              <a:t>Lets look at the Vectorized Code with the omp SIMD Pragma in the lower left</a:t>
            </a:r>
          </a:p>
          <a:p>
            <a:pPr defTabSz="898307">
              <a:defRPr/>
            </a:pPr>
            <a:endParaRPr lang="en-US" sz="1000" dirty="0" smtClean="0"/>
          </a:p>
          <a:p>
            <a:pPr defTabSz="898307">
              <a:defRPr/>
            </a:pPr>
            <a:r>
              <a:rPr lang="en-US" sz="1000" dirty="0" smtClean="0"/>
              <a:t>Notice that a simple omp</a:t>
            </a:r>
            <a:r>
              <a:rPr lang="en-US" sz="1000" baseline="0" dirty="0" smtClean="0"/>
              <a:t> </a:t>
            </a:r>
            <a:r>
              <a:rPr lang="en-US" sz="1000" dirty="0" smtClean="0"/>
              <a:t>SIMD pragma is annotated just prior to the declaration of the loop.  It signified that the developer is taking explicit control over the vectorization behavior of the loop. In this simple form without any modifying clauses it compels vectorization even if standard efficiency heuristics say no, it ignores language constraints that hinder vectorization. By using this directive the developer is asserting that the arrays have no data dependencies on each other and that the loop bounds are not changing</a:t>
            </a:r>
          </a:p>
          <a:p>
            <a:pPr defTabSz="898307">
              <a:defRPr/>
            </a:pPr>
            <a:endParaRPr lang="en-US" sz="1000" dirty="0" smtClean="0"/>
          </a:p>
          <a:p>
            <a:pPr defTabSz="898307">
              <a:defRPr/>
            </a:pPr>
            <a:r>
              <a:rPr lang="en-US" sz="1000" dirty="0" smtClean="0"/>
              <a:t>the vectorized behavior of the loop is different. We will assume that the vector length in this example is 8 </a:t>
            </a:r>
          </a:p>
          <a:p>
            <a:pPr defTabSz="898307">
              <a:defRPr/>
            </a:pPr>
            <a:r>
              <a:rPr lang="en-US" sz="1000" dirty="0" smtClean="0"/>
              <a:t>Only N/8 loop iterations are done thanks to our vector length the loop is chunked out into iterations of size 8 iterations each</a:t>
            </a:r>
          </a:p>
          <a:p>
            <a:pPr defTabSz="898307">
              <a:defRPr/>
            </a:pPr>
            <a:r>
              <a:rPr lang="en-US" sz="1000" dirty="0" smtClean="0"/>
              <a:t>In each iteration, 8 time more floating point operations are performed. So elements 0 thru 7 of the B &amp; C arrays are read in in 8 vector lanes, they are summed and the results written 8 at a time to elements 0-7 of array A</a:t>
            </a:r>
          </a:p>
          <a:p>
            <a:pPr defTabSz="898307">
              <a:defRPr/>
            </a:pPr>
            <a:r>
              <a:rPr lang="en-US" sz="1000" dirty="0" smtClean="0"/>
              <a:t>This results in a speedup – for this example  - of 8 X</a:t>
            </a:r>
          </a:p>
          <a:p>
            <a:pPr defTabSz="898307">
              <a:defRPr/>
            </a:pPr>
            <a:endParaRPr lang="en-US" sz="1000" dirty="0" smtClean="0"/>
          </a:p>
          <a:p>
            <a:pPr defTabSz="898307">
              <a:defRPr/>
            </a:pPr>
            <a:r>
              <a:rPr lang="en-US" sz="1000" dirty="0" smtClean="0"/>
              <a:t>The advantage of this approach is that  it is suitable for keeping the original loop form to minimize the amount of change</a:t>
            </a:r>
          </a:p>
          <a:p>
            <a:pPr defTabSz="898307">
              <a:defRPr/>
            </a:pPr>
            <a:endParaRPr lang="en-US" sz="1000" dirty="0" smtClean="0"/>
          </a:p>
          <a:p>
            <a:pPr defTabSz="898307">
              <a:defRPr/>
            </a:pPr>
            <a:endParaRPr lang="en-US" sz="1000" dirty="0" smtClean="0"/>
          </a:p>
          <a:p>
            <a:pPr defTabSz="898307">
              <a:defRPr/>
            </a:pPr>
            <a:endParaRPr lang="en-US" sz="1000" dirty="0" smtClean="0"/>
          </a:p>
        </p:txBody>
      </p:sp>
      <p:sp>
        <p:nvSpPr>
          <p:cNvPr id="4" name="Slide Number Placeholder 3"/>
          <p:cNvSpPr>
            <a:spLocks noGrp="1"/>
          </p:cNvSpPr>
          <p:nvPr>
            <p:ph type="sldNum" sz="quarter" idx="10"/>
          </p:nvPr>
        </p:nvSpPr>
        <p:spPr/>
        <p:txBody>
          <a:bodyPr/>
          <a:lstStyle/>
          <a:p>
            <a:fld id="{E8F73FF1-BDE3-45EF-8AF3-1EE595819AE6}" type="slidenum">
              <a:rPr lang="en-US" smtClean="0"/>
              <a:pPr/>
              <a:t>20</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8307">
              <a:defRPr/>
            </a:pPr>
            <a:r>
              <a:rPr lang="en-US" sz="1000" dirty="0" smtClean="0">
                <a:latin typeface="Verdana" panose="020B0604030504040204" pitchFamily="34" charset="0"/>
                <a:ea typeface="Verdana" panose="020B0604030504040204" pitchFamily="34" charset="0"/>
                <a:cs typeface="Verdana" panose="020B0604030504040204" pitchFamily="34" charset="0"/>
              </a:rPr>
              <a:t>[script]</a:t>
            </a:r>
          </a:p>
          <a:p>
            <a:pPr defTabSz="898307">
              <a:defRPr/>
            </a:pPr>
            <a:r>
              <a:rPr lang="en-US" sz="1000" dirty="0" smtClean="0">
                <a:latin typeface="Verdana" panose="020B0604030504040204" pitchFamily="34" charset="0"/>
                <a:ea typeface="Verdana" panose="020B0604030504040204" pitchFamily="34" charset="0"/>
                <a:cs typeface="Verdana" panose="020B0604030504040204" pitchFamily="34" charset="0"/>
              </a:rPr>
              <a:t>Now look at the Simd-enabled function in the upper right</a:t>
            </a:r>
          </a:p>
          <a:p>
            <a:pPr defTabSz="898307">
              <a:defRPr/>
            </a:pPr>
            <a:r>
              <a:rPr lang="en-US" sz="1000" dirty="0" smtClean="0">
                <a:latin typeface="Verdana" panose="020B0604030504040204" pitchFamily="34" charset="0"/>
                <a:ea typeface="Verdana" panose="020B0604030504040204" pitchFamily="34" charset="0"/>
                <a:cs typeface="Verdana" panose="020B0604030504040204" pitchFamily="34" charset="0"/>
              </a:rPr>
              <a:t>The intent is to be able to declare user defined functions as being vector enabled. This comes in handy when the developer already has legacy scalar functions in place that work on one element at a time. </a:t>
            </a:r>
          </a:p>
          <a:p>
            <a:pPr defTabSz="898307">
              <a:defRPr/>
            </a:pPr>
            <a:r>
              <a:rPr lang="en-US" sz="1000" dirty="0" smtClean="0">
                <a:latin typeface="Verdana" panose="020B0604030504040204" pitchFamily="34" charset="0"/>
                <a:ea typeface="Verdana" panose="020B0604030504040204" pitchFamily="34" charset="0"/>
                <a:cs typeface="Verdana" panose="020B0604030504040204" pitchFamily="34" charset="0"/>
              </a:rPr>
              <a:t>Here the desire is to vectorize loops that CALL this user defined function but where we want to keep modularity. </a:t>
            </a:r>
          </a:p>
          <a:p>
            <a:pPr defTabSz="898307">
              <a:defRPr/>
            </a:pPr>
            <a:endParaRPr lang="en-US" sz="1000" dirty="0" smtClean="0">
              <a:latin typeface="Verdana" panose="020B0604030504040204" pitchFamily="34" charset="0"/>
              <a:ea typeface="Verdana" panose="020B0604030504040204" pitchFamily="34" charset="0"/>
              <a:cs typeface="Verdana" panose="020B0604030504040204" pitchFamily="34" charset="0"/>
            </a:endParaRPr>
          </a:p>
          <a:p>
            <a:pPr defTabSz="898307">
              <a:defRPr/>
            </a:pPr>
            <a:r>
              <a:rPr lang="en-US" sz="1000" dirty="0" smtClean="0">
                <a:latin typeface="Verdana" panose="020B0604030504040204" pitchFamily="34" charset="0"/>
                <a:ea typeface="Verdana" panose="020B0604030504040204" pitchFamily="34" charset="0"/>
                <a:cs typeface="Verdana" panose="020B0604030504040204" pitchFamily="34" charset="0"/>
              </a:rPr>
              <a:t>Only annotate those functions as SIMD-enabled which are getting called from loops which we target to vectorize.</a:t>
            </a:r>
          </a:p>
          <a:p>
            <a:pPr defTabSz="898307">
              <a:defRPr/>
            </a:pPr>
            <a:endParaRPr lang="en-US" sz="1000" dirty="0" smtClean="0">
              <a:latin typeface="Verdana" panose="020B0604030504040204" pitchFamily="34" charset="0"/>
              <a:ea typeface="Verdana" panose="020B0604030504040204" pitchFamily="34" charset="0"/>
              <a:cs typeface="Verdana" panose="020B0604030504040204" pitchFamily="34" charset="0"/>
            </a:endParaRPr>
          </a:p>
          <a:p>
            <a:pPr defTabSz="898307">
              <a:defRPr/>
            </a:pPr>
            <a:r>
              <a:rPr lang="en-US" sz="1000" dirty="0" smtClean="0">
                <a:latin typeface="Verdana" panose="020B0604030504040204" pitchFamily="34" charset="0"/>
                <a:ea typeface="Verdana" panose="020B0604030504040204" pitchFamily="34" charset="0"/>
                <a:cs typeface="Verdana" panose="020B0604030504040204" pitchFamily="34" charset="0"/>
              </a:rPr>
              <a:t>It is worth noting that in the case of SIMD-enabled functions the compiler creates several versions of the function </a:t>
            </a:r>
          </a:p>
          <a:p>
            <a:pPr defTabSz="898307">
              <a:defRPr/>
            </a:pPr>
            <a:r>
              <a:rPr lang="en-US" sz="1000" dirty="0" smtClean="0">
                <a:latin typeface="Verdana" panose="020B0604030504040204" pitchFamily="34" charset="0"/>
                <a:ea typeface="Verdana" panose="020B0604030504040204" pitchFamily="34" charset="0"/>
                <a:cs typeface="Verdana" panose="020B0604030504040204" pitchFamily="34" charset="0"/>
              </a:rPr>
              <a:t>so an appropriate version of the function can be called in different modes from different call sites. </a:t>
            </a:r>
          </a:p>
          <a:p>
            <a:pPr defTabSz="898307">
              <a:defRPr/>
            </a:pPr>
            <a:endParaRPr lang="en-US" sz="1000" dirty="0" smtClean="0">
              <a:latin typeface="Verdana" panose="020B0604030504040204" pitchFamily="34" charset="0"/>
              <a:ea typeface="Verdana" panose="020B0604030504040204" pitchFamily="34" charset="0"/>
              <a:cs typeface="Verdana" panose="020B0604030504040204" pitchFamily="34" charset="0"/>
            </a:endParaRPr>
          </a:p>
          <a:p>
            <a:pPr defTabSz="898307">
              <a:defRPr/>
            </a:pPr>
            <a:r>
              <a:rPr lang="en-US" sz="1000" dirty="0" smtClean="0">
                <a:latin typeface="Verdana" panose="020B0604030504040204" pitchFamily="34" charset="0"/>
                <a:ea typeface="Verdana" panose="020B0604030504040204" pitchFamily="34" charset="0"/>
                <a:cs typeface="Verdana" panose="020B0604030504040204" pitchFamily="34" charset="0"/>
              </a:rPr>
              <a:t>At least one version can be called in the old scalar fashion, </a:t>
            </a:r>
          </a:p>
          <a:p>
            <a:pPr defTabSz="898307">
              <a:defRPr/>
            </a:pPr>
            <a:r>
              <a:rPr lang="en-US" sz="1000" dirty="0" smtClean="0">
                <a:latin typeface="Verdana" panose="020B0604030504040204" pitchFamily="34" charset="0"/>
                <a:ea typeface="Verdana" panose="020B0604030504040204" pitchFamily="34" charset="0"/>
                <a:cs typeface="Verdana" panose="020B0604030504040204" pitchFamily="34" charset="0"/>
              </a:rPr>
              <a:t>but others are created that accommodate passing entire vectors as parameters and enabling vector processing of the function from whenever it is called from within a vectorized loop.</a:t>
            </a:r>
          </a:p>
          <a:p>
            <a:pPr defTabSz="898307">
              <a:defRPr/>
            </a:pPr>
            <a:endParaRPr lang="en-US" sz="1000" dirty="0" smtClean="0">
              <a:latin typeface="Verdana" panose="020B0604030504040204" pitchFamily="34" charset="0"/>
              <a:ea typeface="Verdana" panose="020B0604030504040204" pitchFamily="34" charset="0"/>
              <a:cs typeface="Verdana" panose="020B0604030504040204" pitchFamily="34" charset="0"/>
            </a:endParaRPr>
          </a:p>
          <a:p>
            <a:pPr defTabSz="898307">
              <a:defRPr/>
            </a:pPr>
            <a:r>
              <a:rPr lang="en-US" sz="1000" dirty="0" smtClean="0">
                <a:latin typeface="Verdana" panose="020B0604030504040204" pitchFamily="34" charset="0"/>
                <a:ea typeface="Verdana" panose="020B0604030504040204" pitchFamily="34" charset="0"/>
                <a:cs typeface="Verdana" panose="020B0604030504040204" pitchFamily="34" charset="0"/>
              </a:rPr>
              <a:t>Notice that the definition of the function is provided with the #pragma omp declare simd statement. Actually, this statement should be made in the function prototype header file.  </a:t>
            </a:r>
          </a:p>
          <a:p>
            <a:pPr defTabSz="898307">
              <a:defRPr/>
            </a:pPr>
            <a:endParaRPr lang="en-US" sz="1000" dirty="0" smtClean="0">
              <a:latin typeface="Verdana" panose="020B0604030504040204" pitchFamily="34" charset="0"/>
              <a:ea typeface="Verdana" panose="020B0604030504040204" pitchFamily="34" charset="0"/>
              <a:cs typeface="Verdana" panose="020B0604030504040204" pitchFamily="34" charset="0"/>
            </a:endParaRPr>
          </a:p>
          <a:p>
            <a:pPr defTabSz="898307">
              <a:defRPr/>
            </a:pPr>
            <a:r>
              <a:rPr lang="en-US" sz="1000" dirty="0" smtClean="0">
                <a:latin typeface="Verdana" panose="020B0604030504040204" pitchFamily="34" charset="0"/>
                <a:ea typeface="Verdana" panose="020B0604030504040204" pitchFamily="34" charset="0"/>
                <a:cs typeface="Verdana" panose="020B0604030504040204" pitchFamily="34" charset="0"/>
              </a:rPr>
              <a:t>Since the omp declare simd </a:t>
            </a:r>
            <a:r>
              <a:rPr lang="en-US" sz="1000" dirty="0" err="1" smtClean="0">
                <a:latin typeface="Verdana" panose="020B0604030504040204" pitchFamily="34" charset="0"/>
                <a:ea typeface="Verdana" panose="020B0604030504040204" pitchFamily="34" charset="0"/>
                <a:cs typeface="Verdana" panose="020B0604030504040204" pitchFamily="34" charset="0"/>
              </a:rPr>
              <a:t>statment</a:t>
            </a:r>
            <a:r>
              <a:rPr lang="en-US" sz="1000" dirty="0" smtClean="0">
                <a:latin typeface="Verdana" panose="020B0604030504040204" pitchFamily="34" charset="0"/>
                <a:ea typeface="Verdana" panose="020B0604030504040204" pitchFamily="34" charset="0"/>
                <a:cs typeface="Verdana" panose="020B0604030504040204" pitchFamily="34" charset="0"/>
              </a:rPr>
              <a:t> has no modifying clauses to modify its default behavior, the developer is asserting that all the arguments to this function and its return type should be treated as vectors whenever it is called from a vector loop.</a:t>
            </a:r>
          </a:p>
          <a:p>
            <a:pPr defTabSz="898307">
              <a:defRPr/>
            </a:pPr>
            <a:endParaRPr lang="en-US" sz="1000" dirty="0" smtClean="0">
              <a:latin typeface="Verdana" panose="020B0604030504040204" pitchFamily="34" charset="0"/>
              <a:ea typeface="Verdana" panose="020B0604030504040204" pitchFamily="34" charset="0"/>
              <a:cs typeface="Verdana" panose="020B0604030504040204" pitchFamily="34" charset="0"/>
            </a:endParaRPr>
          </a:p>
          <a:p>
            <a:pPr defTabSz="898307">
              <a:defRPr/>
            </a:pPr>
            <a:r>
              <a:rPr lang="en-US" sz="1000" dirty="0" smtClean="0">
                <a:latin typeface="Verdana" panose="020B0604030504040204" pitchFamily="34" charset="0"/>
                <a:ea typeface="Verdana" panose="020B0604030504040204" pitchFamily="34" charset="0"/>
                <a:cs typeface="Verdana" panose="020B0604030504040204" pitchFamily="34" charset="0"/>
              </a:rPr>
              <a:t>Also notice the code representing the invocation of where the function is actually called. </a:t>
            </a:r>
          </a:p>
          <a:p>
            <a:pPr defTabSz="898307">
              <a:defRPr/>
            </a:pPr>
            <a:r>
              <a:rPr lang="en-US" sz="1000" dirty="0" smtClean="0">
                <a:latin typeface="Verdana" panose="020B0604030504040204" pitchFamily="34" charset="0"/>
                <a:ea typeface="Verdana" panose="020B0604030504040204" pitchFamily="34" charset="0"/>
                <a:cs typeface="Verdana" panose="020B0604030504040204" pitchFamily="34" charset="0"/>
              </a:rPr>
              <a:t>Notice that it is called from within a SIMD loop. </a:t>
            </a:r>
          </a:p>
          <a:p>
            <a:pPr defTabSz="898307">
              <a:defRPr/>
            </a:pPr>
            <a:endParaRPr lang="en-US" sz="1000" dirty="0" smtClean="0">
              <a:latin typeface="Verdana" panose="020B0604030504040204" pitchFamily="34" charset="0"/>
              <a:ea typeface="Verdana" panose="020B0604030504040204" pitchFamily="34" charset="0"/>
              <a:cs typeface="Verdana" panose="020B0604030504040204" pitchFamily="34" charset="0"/>
            </a:endParaRPr>
          </a:p>
          <a:p>
            <a:pPr defTabSz="898307">
              <a:defRPr/>
            </a:pPr>
            <a:r>
              <a:rPr lang="en-US" sz="1000" dirty="0" smtClean="0">
                <a:latin typeface="Verdana" panose="020B0604030504040204" pitchFamily="34" charset="0"/>
                <a:ea typeface="Verdana" panose="020B0604030504040204" pitchFamily="34" charset="0"/>
                <a:cs typeface="Verdana" panose="020B0604030504040204" pitchFamily="34" charset="0"/>
              </a:rPr>
              <a:t>It could just as well have been called by passing array notation type arrays as arguments. </a:t>
            </a:r>
          </a:p>
          <a:p>
            <a:pPr defTabSz="898307">
              <a:defRPr/>
            </a:pPr>
            <a:endParaRPr lang="en-US" sz="1000" dirty="0" smtClean="0">
              <a:latin typeface="Verdana" panose="020B0604030504040204" pitchFamily="34" charset="0"/>
              <a:ea typeface="Verdana" panose="020B0604030504040204" pitchFamily="34" charset="0"/>
              <a:cs typeface="Verdana" panose="020B0604030504040204" pitchFamily="34" charset="0"/>
            </a:endParaRPr>
          </a:p>
          <a:p>
            <a:pPr defTabSz="898307">
              <a:defRPr/>
            </a:pPr>
            <a:r>
              <a:rPr lang="en-US" sz="1000" dirty="0" smtClean="0">
                <a:latin typeface="Verdana" panose="020B0604030504040204" pitchFamily="34" charset="0"/>
                <a:ea typeface="Verdana" panose="020B0604030504040204" pitchFamily="34" charset="0"/>
                <a:cs typeface="Verdana" panose="020B0604030504040204" pitchFamily="34" charset="0"/>
              </a:rPr>
              <a:t>The point is that these simd-enabled functions must be called in vectorized loops to get any benefit from vectorization.</a:t>
            </a:r>
          </a:p>
          <a:p>
            <a:pPr defTabSz="898307">
              <a:defRPr/>
            </a:pPr>
            <a:endParaRPr lang="en-US" sz="1000" dirty="0" smtClean="0">
              <a:latin typeface="Verdana" panose="020B0604030504040204" pitchFamily="34" charset="0"/>
              <a:ea typeface="Verdana" panose="020B0604030504040204" pitchFamily="34" charset="0"/>
              <a:cs typeface="Verdana" panose="020B0604030504040204" pitchFamily="34" charset="0"/>
            </a:endParaRPr>
          </a:p>
          <a:p>
            <a:pPr defTabSz="898307">
              <a:defRPr/>
            </a:pPr>
            <a:endParaRPr lang="en-US" sz="1000" dirty="0" smtClean="0">
              <a:latin typeface="Verdana" panose="020B0604030504040204" pitchFamily="34" charset="0"/>
              <a:ea typeface="Verdana" panose="020B0604030504040204" pitchFamily="34" charset="0"/>
              <a:cs typeface="Verdana" panose="020B0604030504040204" pitchFamily="34" charset="0"/>
            </a:endParaRPr>
          </a:p>
          <a:p>
            <a:pPr defTabSz="898307">
              <a:defRPr/>
            </a:pPr>
            <a:endParaRPr lang="en-US" sz="1000" dirty="0" smtClean="0">
              <a:latin typeface="Verdana" panose="020B0604030504040204" pitchFamily="34" charset="0"/>
              <a:ea typeface="Verdana" panose="020B0604030504040204" pitchFamily="34" charset="0"/>
              <a:cs typeface="Verdana" panose="020B0604030504040204" pitchFamily="34" charset="0"/>
            </a:endParaRPr>
          </a:p>
          <a:p>
            <a:pPr defTabSz="898307">
              <a:defRPr/>
            </a:pPr>
            <a:endParaRPr lang="en-US" sz="1000" dirty="0" smtClean="0">
              <a:latin typeface="Verdana" panose="020B0604030504040204" pitchFamily="34" charset="0"/>
              <a:ea typeface="Verdana" panose="020B0604030504040204" pitchFamily="34" charset="0"/>
              <a:cs typeface="Verdana" panose="020B0604030504040204" pitchFamily="34" charset="0"/>
            </a:endParaRPr>
          </a:p>
          <a:p>
            <a:pPr defTabSz="898307">
              <a:defRPr/>
            </a:pPr>
            <a:endParaRPr lang="en-US" sz="1000" dirty="0" smtClean="0">
              <a:latin typeface="Verdana" panose="020B0604030504040204" pitchFamily="34" charset="0"/>
              <a:ea typeface="Verdana" panose="020B0604030504040204" pitchFamily="34" charset="0"/>
              <a:cs typeface="Verdana" panose="020B0604030504040204" pitchFamily="34" charset="0"/>
            </a:endParaRPr>
          </a:p>
          <a:p>
            <a:pPr defTabSz="898307">
              <a:defRPr/>
            </a:pPr>
            <a:r>
              <a:rPr lang="en-US" sz="1000" dirty="0" smtClean="0">
                <a:latin typeface="Verdana" panose="020B0604030504040204" pitchFamily="34" charset="0"/>
                <a:ea typeface="Verdana" panose="020B0604030504040204" pitchFamily="34" charset="0"/>
                <a:cs typeface="Verdana" panose="020B0604030504040204" pitchFamily="34" charset="0"/>
              </a:rPr>
              <a:t>s22</a:t>
            </a:r>
            <a:endParaRPr lang="en-US" sz="1000" baseline="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E8F73FF1-BDE3-45EF-8AF3-1EE595819AE6}" type="slidenum">
              <a:rPr lang="en-US" smtClean="0"/>
              <a:pPr/>
              <a:t>21</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dirty="0" smtClean="0"/>
              <a:t>Hi. My name is ……… and I am a technical consulting engineer in Intel’s compiler</a:t>
            </a:r>
            <a:r>
              <a:rPr lang="en-US" sz="1000" baseline="0" dirty="0" smtClean="0"/>
              <a:t> team. </a:t>
            </a:r>
            <a:r>
              <a:rPr lang="en-US" sz="1000" dirty="0" smtClean="0"/>
              <a:t>Welcome to the first in a series of videos</a:t>
            </a:r>
            <a:r>
              <a:rPr lang="en-US" sz="1000" baseline="0" dirty="0" smtClean="0"/>
              <a:t> covering Intel Compiler Vectorization essentials. This series will focus on techniques a developer can use to utilize vector hardware to potentially improve application performance by using explicit vector programming methods such as OpenMP* 4.0.</a:t>
            </a:r>
            <a:endParaRPr lang="en-US" sz="1000" dirty="0"/>
          </a:p>
        </p:txBody>
      </p:sp>
      <p:sp>
        <p:nvSpPr>
          <p:cNvPr id="4" name="Slide Number Placeholder 3"/>
          <p:cNvSpPr>
            <a:spLocks noGrp="1"/>
          </p:cNvSpPr>
          <p:nvPr>
            <p:ph type="sldNum" sz="quarter" idx="10"/>
          </p:nvPr>
        </p:nvSpPr>
        <p:spPr/>
        <p:txBody>
          <a:bodyPr/>
          <a:lstStyle/>
          <a:p>
            <a:fld id="{21773E56-01EA-4CE7-A794-9406D1E49B24}" type="slidenum">
              <a:rPr lang="en-US" altLang="zh-CN" smtClean="0"/>
              <a:pPr/>
              <a:t>22</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a:ln/>
        </p:spPr>
      </p:sp>
      <p:sp>
        <p:nvSpPr>
          <p:cNvPr id="184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898307">
              <a:defRPr/>
            </a:pPr>
            <a:r>
              <a:rPr lang="en-US" sz="1000" dirty="0" smtClean="0"/>
              <a:t>[script]</a:t>
            </a:r>
          </a:p>
          <a:p>
            <a:pPr defTabSz="898307">
              <a:defRPr/>
            </a:pPr>
            <a:r>
              <a:rPr lang="en-US" sz="1000" dirty="0" smtClean="0"/>
              <a:t>Hi. My name is ……… and I am a technical consulting engineer in Intel’s compiler team. Welcome to the fourth in a series of videos covering Intel Compiler Vectorization essentials. In this video we explore the pragma</a:t>
            </a:r>
            <a:r>
              <a:rPr lang="en-US" sz="1000" baseline="0" dirty="0" smtClean="0"/>
              <a:t> omp simd in more detail</a:t>
            </a:r>
            <a:endParaRPr lang="en-US" sz="1000" dirty="0" smtClean="0"/>
          </a:p>
          <a:p>
            <a:endParaRPr lang="en-US" altLang="zh-CN" sz="1000" dirty="0" smtClean="0">
              <a:latin typeface="Verdana" charset="0"/>
              <a:ea typeface="MS PGothic" charset="0"/>
            </a:endParaRPr>
          </a:p>
          <a:p>
            <a:r>
              <a:rPr lang="en-US" altLang="zh-CN" sz="1000" dirty="0" smtClean="0">
                <a:latin typeface="Verdana" charset="0"/>
                <a:ea typeface="MS PGothic" charset="0"/>
              </a:rPr>
              <a:t>[Click]</a:t>
            </a:r>
          </a:p>
          <a:p>
            <a:r>
              <a:rPr lang="en-US" altLang="zh-CN" sz="1000" dirty="0" smtClean="0">
                <a:latin typeface="Verdana" charset="0"/>
                <a:ea typeface="MS PGothic" charset="0"/>
              </a:rPr>
              <a:t>At a high level this is one kind of example that could be vectorized</a:t>
            </a:r>
            <a:r>
              <a:rPr lang="en-US" altLang="zh-CN" sz="1000" baseline="0" dirty="0" smtClean="0">
                <a:latin typeface="Verdana" charset="0"/>
                <a:ea typeface="MS PGothic" charset="0"/>
              </a:rPr>
              <a:t> with SIMD that might not be vectorized with auto-vectorization.</a:t>
            </a:r>
          </a:p>
          <a:p>
            <a:endParaRPr lang="en-US" altLang="zh-CN" sz="1000" baseline="0" dirty="0" smtClean="0">
              <a:latin typeface="Verdana" charset="0"/>
              <a:ea typeface="MS PGothic" charset="0"/>
            </a:endParaRPr>
          </a:p>
          <a:p>
            <a:r>
              <a:rPr lang="en-US" altLang="zh-CN" sz="1000" baseline="0" dirty="0" smtClean="0">
                <a:latin typeface="Verdana" charset="0"/>
                <a:ea typeface="MS PGothic" charset="0"/>
              </a:rPr>
              <a:t>[Click]</a:t>
            </a:r>
          </a:p>
          <a:p>
            <a:r>
              <a:rPr lang="en-US" altLang="zh-CN" sz="1000" baseline="0" dirty="0" smtClean="0">
                <a:latin typeface="Verdana" charset="0"/>
                <a:ea typeface="MS PGothic" charset="0"/>
              </a:rPr>
              <a:t>This is a loop which cannot be auto-vectorized by compiler in the absence of any pragmas/clauses just using runtime overlap checks inserted by the compiler  </a:t>
            </a:r>
          </a:p>
          <a:p>
            <a:endParaRPr lang="en-US" altLang="zh-CN" sz="1000" baseline="0" dirty="0" smtClean="0">
              <a:latin typeface="Verdana" charset="0"/>
              <a:ea typeface="MS PGothic" charset="0"/>
            </a:endParaRPr>
          </a:p>
          <a:p>
            <a:r>
              <a:rPr lang="en-US" altLang="zh-CN" sz="1000" baseline="0" dirty="0" smtClean="0">
                <a:latin typeface="Verdana" charset="0"/>
                <a:ea typeface="MS PGothic" charset="0"/>
              </a:rPr>
              <a:t>[Click]</a:t>
            </a:r>
          </a:p>
          <a:p>
            <a:r>
              <a:rPr lang="en-US" altLang="zh-CN" sz="1000" dirty="0">
                <a:ea typeface="宋体" charset="0"/>
                <a:cs typeface="宋体" charset="0"/>
              </a:rPr>
              <a:t>Without SIMD directive, vectorization may fail since there may be too many pointer references to do a run-time check for overlapping array accesses</a:t>
            </a:r>
          </a:p>
          <a:p>
            <a:endParaRPr lang="en-US" altLang="zh-CN" sz="1000" dirty="0">
              <a:ea typeface="宋体" charset="0"/>
            </a:endParaRPr>
          </a:p>
          <a:p>
            <a:r>
              <a:rPr lang="en-US" altLang="zh-CN" sz="1000" dirty="0">
                <a:ea typeface="宋体" charset="0"/>
              </a:rPr>
              <a:t>But with the SIMD pragma, the developer is asserting to the compiler that we know the usage model of these arrays and that we can assert that arrays </a:t>
            </a:r>
            <a:r>
              <a:rPr lang="en-US" altLang="zh-CN" sz="1000" dirty="0" err="1">
                <a:ea typeface="宋体" charset="0"/>
              </a:rPr>
              <a:t>a,b,c,d,e</a:t>
            </a:r>
            <a:r>
              <a:rPr lang="en-US" altLang="zh-CN" sz="1000" dirty="0">
                <a:ea typeface="宋体" charset="0"/>
              </a:rPr>
              <a:t> are all independent. Later on we will look at modifier clauses that can be added to pragma omp simd to explicitly control vector characteristics of loops and data usage.</a:t>
            </a:r>
            <a:endParaRPr lang="en-GB" altLang="zh-CN" sz="1000" dirty="0"/>
          </a:p>
          <a:p>
            <a:endParaRPr lang="en-US" altLang="zh-CN" sz="1000" dirty="0" smtClean="0">
              <a:latin typeface="Verdana" charset="0"/>
              <a:ea typeface="MS PGothic" charset="0"/>
            </a:endParaRPr>
          </a:p>
          <a:p>
            <a:endParaRPr lang="en-US" altLang="zh-CN" sz="1000" dirty="0" smtClean="0">
              <a:latin typeface="Verdana" charset="0"/>
              <a:ea typeface="MS PGothic" charset="0"/>
            </a:endParaRPr>
          </a:p>
          <a:p>
            <a:r>
              <a:rPr lang="en-US" altLang="zh-CN" sz="1000" dirty="0" smtClean="0">
                <a:latin typeface="Verdana" charset="0"/>
                <a:ea typeface="MS PGothic" charset="0"/>
              </a:rPr>
              <a:t>[Background]</a:t>
            </a:r>
          </a:p>
          <a:p>
            <a:r>
              <a:rPr lang="en-US" altLang="zh-CN" sz="1000" dirty="0" smtClean="0">
                <a:latin typeface="Verdana" charset="0"/>
                <a:ea typeface="MS PGothic" charset="0"/>
              </a:rPr>
              <a:t>Depending </a:t>
            </a:r>
            <a:r>
              <a:rPr lang="en-US" altLang="zh-CN" sz="1000" dirty="0">
                <a:latin typeface="Verdana" charset="0"/>
                <a:ea typeface="MS PGothic" charset="0"/>
              </a:rPr>
              <a:t>on compiler version, this example might not work at all as described here since the compiler wants to be told explicitly, that the arguments don’t overlap ( e.g. by using </a:t>
            </a:r>
            <a:r>
              <a:rPr lang="en-US" altLang="zh-CN" sz="1000" dirty="0" smtClean="0">
                <a:latin typeface="Verdana" charset="0"/>
                <a:ea typeface="MS PGothic" charset="0"/>
              </a:rPr>
              <a:t>restrict </a:t>
            </a:r>
            <a:r>
              <a:rPr lang="en-US" altLang="zh-CN" sz="1000" dirty="0">
                <a:latin typeface="Verdana" charset="0"/>
                <a:ea typeface="MS PGothic" charset="0"/>
              </a:rPr>
              <a:t>keyword or a switch like –</a:t>
            </a:r>
            <a:r>
              <a:rPr lang="en-US" altLang="zh-CN" sz="1000" dirty="0" err="1">
                <a:latin typeface="Verdana" charset="0"/>
                <a:ea typeface="MS PGothic" charset="0"/>
              </a:rPr>
              <a:t>fno</a:t>
            </a:r>
            <a:r>
              <a:rPr lang="en-US" altLang="zh-CN" sz="1000" dirty="0">
                <a:latin typeface="Verdana" charset="0"/>
                <a:ea typeface="MS PGothic" charset="0"/>
              </a:rPr>
              <a:t>-alias / -</a:t>
            </a:r>
            <a:r>
              <a:rPr lang="en-US" altLang="zh-CN" sz="1000" dirty="0" err="1">
                <a:latin typeface="Verdana" charset="0"/>
                <a:ea typeface="MS PGothic" charset="0"/>
              </a:rPr>
              <a:t>fargument-noalias</a:t>
            </a:r>
            <a:r>
              <a:rPr lang="en-US" altLang="zh-CN" sz="1000" dirty="0">
                <a:latin typeface="Verdana" charset="0"/>
                <a:ea typeface="MS PGothic" charset="0"/>
              </a:rPr>
              <a:t> etc. </a:t>
            </a:r>
            <a:br>
              <a:rPr lang="en-US" altLang="zh-CN" sz="1000" dirty="0">
                <a:latin typeface="Verdana" charset="0"/>
                <a:ea typeface="MS PGothic" charset="0"/>
              </a:rPr>
            </a:br>
            <a:r>
              <a:rPr lang="en-US" altLang="zh-CN" sz="1000" dirty="0">
                <a:latin typeface="Verdana" charset="0"/>
                <a:ea typeface="MS PGothic" charset="0"/>
              </a:rPr>
              <a:t>The sample was taken from an compiler engineering talk about this “SIMD Directive” feature but it probably should be replaced by a better one !</a:t>
            </a:r>
          </a:p>
          <a:p>
            <a:endParaRPr lang="en-US" altLang="zh-CN" sz="1000" dirty="0">
              <a:latin typeface="Verdana" charset="0"/>
              <a:ea typeface="MS PGothic" charset="0"/>
            </a:endParaRPr>
          </a:p>
          <a:p>
            <a:endParaRPr lang="en-GB" altLang="zh-CN" sz="1000" dirty="0">
              <a:latin typeface="Verdana" charset="0"/>
              <a:ea typeface="MS PGothic" charset="0"/>
            </a:endParaRPr>
          </a:p>
        </p:txBody>
      </p:sp>
      <p:sp>
        <p:nvSpPr>
          <p:cNvPr id="184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018" eaLnBrk="0" hangingPunct="0">
              <a:defRPr sz="2000">
                <a:solidFill>
                  <a:schemeClr val="tx1"/>
                </a:solidFill>
                <a:latin typeface="Verdana" charset="0"/>
                <a:ea typeface="ＭＳ Ｐゴシック" charset="0"/>
                <a:cs typeface="ＭＳ Ｐゴシック" charset="0"/>
              </a:defRPr>
            </a:lvl1pPr>
            <a:lvl2pPr marL="729843" indent="-280709" defTabSz="931018" eaLnBrk="0" hangingPunct="0">
              <a:defRPr sz="2000">
                <a:solidFill>
                  <a:schemeClr val="tx1"/>
                </a:solidFill>
                <a:latin typeface="Verdana" charset="0"/>
                <a:ea typeface="ＭＳ Ｐゴシック" charset="0"/>
              </a:defRPr>
            </a:lvl2pPr>
            <a:lvl3pPr marL="1122835" indent="-224567" defTabSz="931018" eaLnBrk="0" hangingPunct="0">
              <a:defRPr sz="2000">
                <a:solidFill>
                  <a:schemeClr val="tx1"/>
                </a:solidFill>
                <a:latin typeface="Verdana" charset="0"/>
                <a:ea typeface="ＭＳ Ｐゴシック" charset="0"/>
              </a:defRPr>
            </a:lvl3pPr>
            <a:lvl4pPr marL="1571970" indent="-224567" defTabSz="931018" eaLnBrk="0" hangingPunct="0">
              <a:defRPr sz="2000">
                <a:solidFill>
                  <a:schemeClr val="tx1"/>
                </a:solidFill>
                <a:latin typeface="Verdana" charset="0"/>
                <a:ea typeface="ＭＳ Ｐゴシック" charset="0"/>
              </a:defRPr>
            </a:lvl4pPr>
            <a:lvl5pPr marL="2021103" indent="-224567" defTabSz="931018" eaLnBrk="0" hangingPunct="0">
              <a:defRPr sz="2000">
                <a:solidFill>
                  <a:schemeClr val="tx1"/>
                </a:solidFill>
                <a:latin typeface="Verdana" charset="0"/>
                <a:ea typeface="ＭＳ Ｐゴシック" charset="0"/>
              </a:defRPr>
            </a:lvl5pPr>
            <a:lvl6pPr marL="2470237" indent="-224567" algn="ctr" defTabSz="931018" eaLnBrk="0" fontAlgn="base" hangingPunct="0">
              <a:spcBef>
                <a:spcPct val="0"/>
              </a:spcBef>
              <a:spcAft>
                <a:spcPct val="0"/>
              </a:spcAft>
              <a:defRPr sz="2000">
                <a:solidFill>
                  <a:schemeClr val="tx1"/>
                </a:solidFill>
                <a:latin typeface="Verdana" charset="0"/>
                <a:ea typeface="ＭＳ Ｐゴシック" charset="0"/>
              </a:defRPr>
            </a:lvl6pPr>
            <a:lvl7pPr marL="2919372" indent="-224567" algn="ctr" defTabSz="931018" eaLnBrk="0" fontAlgn="base" hangingPunct="0">
              <a:spcBef>
                <a:spcPct val="0"/>
              </a:spcBef>
              <a:spcAft>
                <a:spcPct val="0"/>
              </a:spcAft>
              <a:defRPr sz="2000">
                <a:solidFill>
                  <a:schemeClr val="tx1"/>
                </a:solidFill>
                <a:latin typeface="Verdana" charset="0"/>
                <a:ea typeface="ＭＳ Ｐゴシック" charset="0"/>
              </a:defRPr>
            </a:lvl7pPr>
            <a:lvl8pPr marL="3368505" indent="-224567" algn="ctr" defTabSz="931018" eaLnBrk="0" fontAlgn="base" hangingPunct="0">
              <a:spcBef>
                <a:spcPct val="0"/>
              </a:spcBef>
              <a:spcAft>
                <a:spcPct val="0"/>
              </a:spcAft>
              <a:defRPr sz="2000">
                <a:solidFill>
                  <a:schemeClr val="tx1"/>
                </a:solidFill>
                <a:latin typeface="Verdana" charset="0"/>
                <a:ea typeface="ＭＳ Ｐゴシック" charset="0"/>
              </a:defRPr>
            </a:lvl8pPr>
            <a:lvl9pPr marL="3817640" indent="-224567" algn="ctr" defTabSz="931018" eaLnBrk="0" fontAlgn="base" hangingPunct="0">
              <a:spcBef>
                <a:spcPct val="0"/>
              </a:spcBef>
              <a:spcAft>
                <a:spcPct val="0"/>
              </a:spcAft>
              <a:defRPr sz="2000">
                <a:solidFill>
                  <a:schemeClr val="tx1"/>
                </a:solidFill>
                <a:latin typeface="Verdana" charset="0"/>
                <a:ea typeface="ＭＳ Ｐゴシック" charset="0"/>
              </a:defRPr>
            </a:lvl9pPr>
          </a:lstStyle>
          <a:p>
            <a:fld id="{37AB4D88-8945-0742-9B69-E6AB0D65A7C6}" type="slidenum">
              <a:rPr lang="en-US" altLang="zh-CN" sz="1200">
                <a:ea typeface="宋体" charset="0"/>
                <a:cs typeface="宋体" charset="0"/>
              </a:rPr>
              <a:pPr/>
              <a:t>23</a:t>
            </a:fld>
            <a:endParaRPr lang="en-US" altLang="zh-CN" sz="1200" dirty="0">
              <a:ea typeface="宋体" charset="0"/>
              <a:cs typeface="宋体"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8307">
              <a:defRPr/>
            </a:pPr>
            <a:r>
              <a:rPr lang="en-US" sz="1000" dirty="0" smtClean="0"/>
              <a:t>[script]</a:t>
            </a:r>
          </a:p>
          <a:p>
            <a:r>
              <a:rPr lang="en-US" sz="1000" baseline="0" dirty="0" smtClean="0"/>
              <a:t>The trouble with relying on auto-vectorization is that it is limited to the serial constraints of the language.  You really have no way as a developer to express to the compiler what you know about the code.  Your </a:t>
            </a:r>
            <a:r>
              <a:rPr lang="en-US" sz="1000" baseline="0" dirty="0" err="1" smtClean="0"/>
              <a:t>apriori</a:t>
            </a:r>
            <a:r>
              <a:rPr lang="en-US" sz="1000" baseline="0" dirty="0" smtClean="0"/>
              <a:t> </a:t>
            </a:r>
            <a:r>
              <a:rPr lang="en-US" sz="1000" baseline="0" dirty="0" err="1" smtClean="0"/>
              <a:t>knowdge</a:t>
            </a:r>
            <a:r>
              <a:rPr lang="en-US" sz="1000" baseline="0" dirty="0" smtClean="0"/>
              <a:t> as a developer cannot be conveyed as to whether or not *p is loop invariant, or whether A,B, or C arrays overlap.  You have limited ability to indicate that sum is a reduction. The compiler is also forced to be conservative because a store to A[</a:t>
            </a:r>
            <a:r>
              <a:rPr lang="en-US" sz="1000" baseline="0" dirty="0" err="1" smtClean="0"/>
              <a:t>i</a:t>
            </a:r>
            <a:r>
              <a:rPr lang="en-US" sz="1000" baseline="0" dirty="0" smtClean="0"/>
              <a:t>] could potentially change *p</a:t>
            </a:r>
          </a:p>
          <a:p>
            <a:endParaRPr lang="en-US" sz="1000" baseline="0" dirty="0" smtClean="0"/>
          </a:p>
          <a:p>
            <a:pPr defTabSz="898307">
              <a:defRPr/>
            </a:pPr>
            <a:r>
              <a:rPr lang="en-US" sz="1000" b="1" dirty="0" smtClean="0">
                <a:solidFill>
                  <a:srgbClr val="1F497D"/>
                </a:solidFill>
              </a:rPr>
              <a:t>Auto vectorization is limited by the language rules: </a:t>
            </a:r>
            <a:br>
              <a:rPr lang="en-US" sz="1000" b="1" dirty="0" smtClean="0">
                <a:solidFill>
                  <a:srgbClr val="1F497D"/>
                </a:solidFill>
              </a:rPr>
            </a:br>
            <a:r>
              <a:rPr lang="en-US" sz="1000" b="1" dirty="0" smtClean="0">
                <a:solidFill>
                  <a:srgbClr val="1F497D"/>
                </a:solidFill>
              </a:rPr>
              <a:t>you can’t say what you want!</a:t>
            </a:r>
          </a:p>
          <a:p>
            <a:endParaRPr lang="en-US" sz="1000" baseline="0" dirty="0" smtClean="0"/>
          </a:p>
        </p:txBody>
      </p:sp>
      <p:sp>
        <p:nvSpPr>
          <p:cNvPr id="4" name="Slide Number Placeholder 3"/>
          <p:cNvSpPr>
            <a:spLocks noGrp="1"/>
          </p:cNvSpPr>
          <p:nvPr>
            <p:ph type="sldNum" sz="quarter" idx="10"/>
          </p:nvPr>
        </p:nvSpPr>
        <p:spPr/>
        <p:txBody>
          <a:bodyPr/>
          <a:lstStyle/>
          <a:p>
            <a:fld id="{E8F73FF1-BDE3-45EF-8AF3-1EE595819AE6}" type="slidenum">
              <a:rPr lang="en-US" smtClean="0"/>
              <a:pPr/>
              <a:t>24</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8307">
              <a:defRPr/>
            </a:pPr>
            <a:r>
              <a:rPr lang="en-US" sz="1000" dirty="0" smtClean="0">
                <a:latin typeface="Verdana" panose="020B0604030504040204" pitchFamily="34" charset="0"/>
                <a:ea typeface="Verdana" panose="020B0604030504040204" pitchFamily="34" charset="0"/>
                <a:cs typeface="Verdana" panose="020B0604030504040204" pitchFamily="34" charset="0"/>
              </a:rPr>
              <a:t>[script]</a:t>
            </a:r>
          </a:p>
          <a:p>
            <a:pPr defTabSz="898307">
              <a:defRPr/>
            </a:pPr>
            <a:r>
              <a:rPr lang="en-US" sz="1000" baseline="0" dirty="0" smtClean="0">
                <a:latin typeface="Verdana" panose="020B0604030504040204" pitchFamily="34" charset="0"/>
                <a:ea typeface="Verdana" panose="020B0604030504040204" pitchFamily="34" charset="0"/>
                <a:cs typeface="Verdana" panose="020B0604030504040204" pitchFamily="34" charset="0"/>
              </a:rPr>
              <a:t>The explicit vector programming effort here afforded by #pragma omp SIMD with associated reduction clause, allows the developer to assert known information about the code, the memory access, and use of data. </a:t>
            </a:r>
            <a:r>
              <a:rPr lang="en-US" sz="1000" dirty="0">
                <a:latin typeface="Verdana" panose="020B0604030504040204" pitchFamily="34" charset="0"/>
                <a:ea typeface="Verdana" panose="020B0604030504040204" pitchFamily="34" charset="0"/>
                <a:cs typeface="Verdana" panose="020B0604030504040204" pitchFamily="34" charset="0"/>
              </a:rPr>
              <a:t> The programmer is asserting the truth of these </a:t>
            </a:r>
            <a:r>
              <a:rPr lang="en-US" sz="1000" dirty="0" smtClean="0">
                <a:latin typeface="Verdana" panose="020B0604030504040204" pitchFamily="34" charset="0"/>
                <a:ea typeface="Verdana" panose="020B0604030504040204" pitchFamily="34" charset="0"/>
                <a:cs typeface="Verdana" panose="020B0604030504040204" pitchFamily="34" charset="0"/>
              </a:rPr>
              <a:t>statements, </a:t>
            </a:r>
            <a:r>
              <a:rPr lang="en-US" sz="1000" dirty="0">
                <a:latin typeface="Verdana" panose="020B0604030504040204" pitchFamily="34" charset="0"/>
                <a:ea typeface="Verdana" panose="020B0604030504040204" pitchFamily="34" charset="0"/>
                <a:cs typeface="Verdana" panose="020B0604030504040204" pitchFamily="34" charset="0"/>
              </a:rPr>
              <a:t>so the complier can just treat them as being satisfied and that it is OK to vectorize, even if one of the assertions is incorrect.</a:t>
            </a:r>
            <a:endParaRPr lang="en-US" sz="1000" baseline="0" dirty="0" smtClean="0">
              <a:latin typeface="Verdana" panose="020B0604030504040204" pitchFamily="34" charset="0"/>
              <a:ea typeface="Verdana" panose="020B0604030504040204" pitchFamily="34" charset="0"/>
              <a:cs typeface="Verdana" panose="020B0604030504040204" pitchFamily="34" charset="0"/>
            </a:endParaRPr>
          </a:p>
          <a:p>
            <a:pPr defTabSz="898307">
              <a:defRPr/>
            </a:pPr>
            <a:endParaRPr lang="en-US" sz="1000" baseline="0" dirty="0" smtClean="0">
              <a:latin typeface="Verdana" panose="020B0604030504040204" pitchFamily="34" charset="0"/>
              <a:ea typeface="Verdana" panose="020B0604030504040204" pitchFamily="34" charset="0"/>
              <a:cs typeface="Verdana" panose="020B0604030504040204" pitchFamily="34" charset="0"/>
            </a:endParaRPr>
          </a:p>
          <a:p>
            <a:pPr defTabSz="898307">
              <a:defRPr/>
            </a:pPr>
            <a:r>
              <a:rPr lang="en-US" sz="1000" baseline="0" dirty="0" smtClean="0">
                <a:latin typeface="Verdana" panose="020B0604030504040204" pitchFamily="34" charset="0"/>
                <a:ea typeface="Verdana" panose="020B0604030504040204" pitchFamily="34" charset="0"/>
                <a:cs typeface="Verdana" panose="020B0604030504040204" pitchFamily="34" charset="0"/>
              </a:rPr>
              <a:t>For example, by using the </a:t>
            </a:r>
            <a:r>
              <a:rPr lang="en-US" altLang="zh-CN" sz="1000" b="1" dirty="0">
                <a:solidFill>
                  <a:srgbClr val="FF5C00"/>
                </a:solidFill>
                <a:latin typeface="Verdana" panose="020B0604030504040204" pitchFamily="34" charset="0"/>
                <a:ea typeface="Verdana" panose="020B0604030504040204" pitchFamily="34" charset="0"/>
                <a:cs typeface="Verdana" panose="020B0604030504040204" pitchFamily="34" charset="0"/>
              </a:rPr>
              <a:t>#pragma omp simd reduction(+:sum) </a:t>
            </a:r>
            <a:r>
              <a:rPr lang="en-US" altLang="zh-CN" sz="1000" dirty="0">
                <a:latin typeface="Verdana" panose="020B0604030504040204" pitchFamily="34" charset="0"/>
                <a:ea typeface="Verdana" panose="020B0604030504040204" pitchFamily="34" charset="0"/>
                <a:cs typeface="Verdana" panose="020B0604030504040204" pitchFamily="34" charset="0"/>
              </a:rPr>
              <a:t>clause</a:t>
            </a:r>
            <a:r>
              <a:rPr lang="en-US" sz="1000" dirty="0">
                <a:latin typeface="Verdana" panose="020B0604030504040204" pitchFamily="34" charset="0"/>
                <a:ea typeface="Verdana" panose="020B0604030504040204" pitchFamily="34" charset="0"/>
                <a:cs typeface="Verdana" panose="020B0604030504040204" pitchFamily="34" charset="0"/>
              </a:rPr>
              <a:t>:</a:t>
            </a:r>
          </a:p>
          <a:p>
            <a:r>
              <a:rPr lang="en-US" sz="1000" dirty="0">
                <a:latin typeface="Verdana" panose="020B0604030504040204" pitchFamily="34" charset="0"/>
                <a:ea typeface="Verdana" panose="020B0604030504040204" pitchFamily="34" charset="0"/>
                <a:cs typeface="Verdana" panose="020B0604030504040204" pitchFamily="34" charset="0"/>
              </a:rPr>
              <a:t>We are asserting that the </a:t>
            </a:r>
            <a:r>
              <a:rPr lang="en-US" sz="1000" dirty="0" smtClean="0">
                <a:latin typeface="Verdana" panose="020B0604030504040204" pitchFamily="34" charset="0"/>
                <a:ea typeface="Verdana" panose="020B0604030504040204" pitchFamily="34" charset="0"/>
                <a:cs typeface="Verdana" panose="020B0604030504040204" pitchFamily="34" charset="0"/>
              </a:rPr>
              <a:t> loop is safe to vectorize and should be vectorized which </a:t>
            </a:r>
            <a:r>
              <a:rPr lang="en-US" sz="1000" dirty="0">
                <a:latin typeface="Verdana" panose="020B0604030504040204" pitchFamily="34" charset="0"/>
                <a:ea typeface="Verdana" panose="020B0604030504040204" pitchFamily="34" charset="0"/>
                <a:cs typeface="Verdana" panose="020B0604030504040204" pitchFamily="34" charset="0"/>
              </a:rPr>
              <a:t>means that</a:t>
            </a:r>
            <a:r>
              <a:rPr lang="en-US" sz="1000" i="1" dirty="0">
                <a:latin typeface="Verdana" panose="020B0604030504040204" pitchFamily="34" charset="0"/>
                <a:ea typeface="Verdana" panose="020B0604030504040204" pitchFamily="34" charset="0"/>
                <a:cs typeface="Verdana" panose="020B0604030504040204" pitchFamily="34" charset="0"/>
              </a:rPr>
              <a:t>*p</a:t>
            </a:r>
            <a:r>
              <a:rPr lang="en-US" sz="1000" dirty="0">
                <a:latin typeface="Verdana" panose="020B0604030504040204" pitchFamily="34" charset="0"/>
                <a:ea typeface="Verdana" panose="020B0604030504040204" pitchFamily="34" charset="0"/>
                <a:cs typeface="Verdana" panose="020B0604030504040204" pitchFamily="34" charset="0"/>
              </a:rPr>
              <a:t> will be considered loop invariant by the compiler</a:t>
            </a:r>
          </a:p>
          <a:p>
            <a:r>
              <a:rPr lang="en-US" sz="1000" i="1" dirty="0">
                <a:latin typeface="Verdana" panose="020B0604030504040204" pitchFamily="34" charset="0"/>
                <a:ea typeface="Verdana" panose="020B0604030504040204" pitchFamily="34" charset="0"/>
                <a:cs typeface="Verdana" panose="020B0604030504040204" pitchFamily="34" charset="0"/>
              </a:rPr>
              <a:t>A[]</a:t>
            </a:r>
            <a:r>
              <a:rPr lang="en-US" sz="1000" dirty="0">
                <a:latin typeface="Verdana" panose="020B0604030504040204" pitchFamily="34" charset="0"/>
                <a:ea typeface="Verdana" panose="020B0604030504040204" pitchFamily="34" charset="0"/>
                <a:cs typeface="Verdana" panose="020B0604030504040204" pitchFamily="34" charset="0"/>
              </a:rPr>
              <a:t> not aliased with </a:t>
            </a:r>
            <a:r>
              <a:rPr lang="en-US" sz="1000" i="1" dirty="0">
                <a:latin typeface="Verdana" panose="020B0604030504040204" pitchFamily="34" charset="0"/>
                <a:ea typeface="Verdana" panose="020B0604030504040204" pitchFamily="34" charset="0"/>
                <a:cs typeface="Verdana" panose="020B0604030504040204" pitchFamily="34" charset="0"/>
              </a:rPr>
              <a:t>B[]</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i="1" dirty="0">
                <a:latin typeface="Verdana" panose="020B0604030504040204" pitchFamily="34" charset="0"/>
                <a:ea typeface="Verdana" panose="020B0604030504040204" pitchFamily="34" charset="0"/>
                <a:cs typeface="Verdana" panose="020B0604030504040204" pitchFamily="34" charset="0"/>
              </a:rPr>
              <a:t>C[]</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or </a:t>
            </a:r>
            <a:r>
              <a:rPr lang="en-US" sz="1000" i="1" dirty="0" smtClean="0">
                <a:latin typeface="Verdana" panose="020B0604030504040204" pitchFamily="34" charset="0"/>
                <a:ea typeface="Verdana" panose="020B0604030504040204" pitchFamily="34" charset="0"/>
                <a:cs typeface="Verdana" panose="020B0604030504040204" pitchFamily="34" charset="0"/>
              </a:rPr>
              <a:t>sum</a:t>
            </a:r>
            <a:endParaRPr lang="en-US" sz="1000" dirty="0">
              <a:latin typeface="Verdana" panose="020B0604030504040204" pitchFamily="34" charset="0"/>
              <a:ea typeface="Verdana" panose="020B0604030504040204" pitchFamily="34" charset="0"/>
              <a:cs typeface="Verdana" panose="020B0604030504040204" pitchFamily="34" charset="0"/>
            </a:endParaRPr>
          </a:p>
          <a:p>
            <a:r>
              <a:rPr lang="en-US" sz="1000" i="1" dirty="0">
                <a:latin typeface="Verdana" panose="020B0604030504040204" pitchFamily="34" charset="0"/>
                <a:ea typeface="Verdana" panose="020B0604030504040204" pitchFamily="34" charset="0"/>
                <a:cs typeface="Verdana" panose="020B0604030504040204" pitchFamily="34" charset="0"/>
              </a:rPr>
              <a:t>sum</a:t>
            </a:r>
            <a:r>
              <a:rPr lang="en-US" sz="1000" dirty="0">
                <a:latin typeface="Verdana" panose="020B0604030504040204" pitchFamily="34" charset="0"/>
                <a:ea typeface="Verdana" panose="020B0604030504040204" pitchFamily="34" charset="0"/>
                <a:cs typeface="Verdana" panose="020B0604030504040204" pitchFamily="34" charset="0"/>
              </a:rPr>
              <a:t> not aliased with </a:t>
            </a:r>
            <a:r>
              <a:rPr lang="en-US" sz="1000" i="1" dirty="0">
                <a:latin typeface="Verdana" panose="020B0604030504040204" pitchFamily="34" charset="0"/>
                <a:ea typeface="Verdana" panose="020B0604030504040204" pitchFamily="34" charset="0"/>
                <a:cs typeface="Verdana" panose="020B0604030504040204" pitchFamily="34" charset="0"/>
              </a:rPr>
              <a:t>B[]</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latin typeface="Verdana" panose="020B0604030504040204" pitchFamily="34" charset="0"/>
                <a:ea typeface="Verdana" panose="020B0604030504040204" pitchFamily="34" charset="0"/>
                <a:cs typeface="Verdana" panose="020B0604030504040204" pitchFamily="34" charset="0"/>
              </a:rPr>
              <a:t>or</a:t>
            </a:r>
            <a:r>
              <a:rPr lang="en-US" sz="1000" i="1" dirty="0" err="1" smtClean="0">
                <a:latin typeface="Verdana" panose="020B0604030504040204" pitchFamily="34" charset="0"/>
                <a:ea typeface="Verdana" panose="020B0604030504040204" pitchFamily="34" charset="0"/>
                <a:cs typeface="Verdana" panose="020B0604030504040204" pitchFamily="34" charset="0"/>
              </a:rPr>
              <a:t>C</a:t>
            </a:r>
            <a:r>
              <a:rPr lang="en-US" sz="1000" i="1" dirty="0">
                <a:latin typeface="Verdana" panose="020B0604030504040204" pitchFamily="34" charset="0"/>
                <a:ea typeface="Verdana" panose="020B0604030504040204" pitchFamily="34" charset="0"/>
                <a:cs typeface="Verdana" panose="020B0604030504040204" pitchFamily="34" charset="0"/>
              </a:rPr>
              <a:t>[] </a:t>
            </a:r>
            <a:r>
              <a:rPr lang="en-US" sz="1000" i="1" dirty="0" smtClean="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and </a:t>
            </a:r>
            <a:r>
              <a:rPr lang="en-US" sz="1000" dirty="0">
                <a:latin typeface="Verdana" panose="020B0604030504040204" pitchFamily="34" charset="0"/>
                <a:ea typeface="Verdana" panose="020B0604030504040204" pitchFamily="34" charset="0"/>
                <a:cs typeface="Verdana" panose="020B0604030504040204" pitchFamily="34" charset="0"/>
              </a:rPr>
              <a:t>is in fact a reduction with the </a:t>
            </a:r>
            <a:r>
              <a:rPr lang="en-US" sz="1000" i="1" dirty="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operator. This also means that the + operator will be treated as an associative and commutative operation meaning that the compiler can reorder for better vectorization</a:t>
            </a:r>
          </a:p>
          <a:p>
            <a:r>
              <a:rPr lang="en-US" sz="1000" dirty="0">
                <a:latin typeface="Verdana" panose="020B0604030504040204" pitchFamily="34" charset="0"/>
                <a:ea typeface="Verdana" panose="020B0604030504040204" pitchFamily="34" charset="0"/>
                <a:cs typeface="Verdana" panose="020B0604030504040204" pitchFamily="34" charset="0"/>
              </a:rPr>
              <a:t>All this taken together means that vectorized code is generated even if efficiency heuristic does not indicate a gain</a:t>
            </a:r>
          </a:p>
          <a:p>
            <a:pPr defTabSz="898307">
              <a:defRPr/>
            </a:pPr>
            <a:endParaRPr lang="en-US" sz="1000" baseline="0" dirty="0" smtClean="0">
              <a:latin typeface="Verdana" panose="020B0604030504040204" pitchFamily="34" charset="0"/>
              <a:ea typeface="Verdana" panose="020B0604030504040204" pitchFamily="34" charset="0"/>
              <a:cs typeface="Verdana" panose="020B0604030504040204" pitchFamily="34" charset="0"/>
            </a:endParaRPr>
          </a:p>
          <a:p>
            <a:pPr defTabSz="898307">
              <a:defRPr/>
            </a:pPr>
            <a:r>
              <a:rPr lang="en-US" sz="1000" baseline="0" dirty="0" smtClean="0">
                <a:latin typeface="Verdana" panose="020B0604030504040204" pitchFamily="34" charset="0"/>
                <a:ea typeface="Verdana" panose="020B0604030504040204" pitchFamily="34" charset="0"/>
                <a:cs typeface="Verdana" panose="020B0604030504040204" pitchFamily="34" charset="0"/>
              </a:rPr>
              <a:t>The net effect is that we can express to the compiler what we mean.</a:t>
            </a:r>
          </a:p>
          <a:p>
            <a:r>
              <a:rPr lang="en-US" sz="1000" b="1" dirty="0" smtClean="0">
                <a:solidFill>
                  <a:srgbClr val="1F497D"/>
                </a:solidFill>
                <a:latin typeface="Verdana" panose="020B0604030504040204" pitchFamily="34" charset="0"/>
                <a:ea typeface="Verdana" panose="020B0604030504040204" pitchFamily="34" charset="0"/>
                <a:cs typeface="Verdana" panose="020B0604030504040204" pitchFamily="34" charset="0"/>
              </a:rPr>
              <a:t>Explicit vector programming lets you express what you mean!</a:t>
            </a:r>
          </a:p>
          <a:p>
            <a:pPr defTabSz="898307">
              <a:defRPr/>
            </a:pPr>
            <a:endParaRPr lang="en-US" sz="1000" baseline="0" dirty="0" smtClean="0">
              <a:latin typeface="Verdana" panose="020B0604030504040204" pitchFamily="34" charset="0"/>
              <a:ea typeface="Verdana" panose="020B0604030504040204" pitchFamily="34" charset="0"/>
              <a:cs typeface="Verdana" panose="020B0604030504040204" pitchFamily="34" charset="0"/>
            </a:endParaRPr>
          </a:p>
          <a:p>
            <a:pPr defTabSz="898307">
              <a:defRPr/>
            </a:pPr>
            <a:endParaRPr lang="en-US" sz="1000" baseline="0" dirty="0" smtClean="0">
              <a:latin typeface="Verdana" panose="020B0604030504040204" pitchFamily="34" charset="0"/>
              <a:ea typeface="Verdana" panose="020B0604030504040204" pitchFamily="34" charset="0"/>
              <a:cs typeface="Verdana" panose="020B0604030504040204" pitchFamily="34" charset="0"/>
            </a:endParaRPr>
          </a:p>
          <a:p>
            <a:endParaRPr lang="en-US" sz="1000" baseline="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E8F73FF1-BDE3-45EF-8AF3-1EE595819AE6}" type="slidenum">
              <a:rPr lang="en-US" smtClean="0"/>
              <a:pPr/>
              <a:t>25</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a:ln/>
        </p:spPr>
      </p:sp>
      <p:sp>
        <p:nvSpPr>
          <p:cNvPr id="184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898307">
              <a:defRPr/>
            </a:pPr>
            <a:r>
              <a:rPr lang="en-US" sz="1000" dirty="0" smtClean="0"/>
              <a:t>[script]</a:t>
            </a:r>
          </a:p>
          <a:p>
            <a:r>
              <a:rPr lang="en-US" altLang="zh-CN" sz="1000" dirty="0" smtClean="0">
                <a:latin typeface="Verdana" charset="0"/>
                <a:ea typeface="MS PGothic" charset="0"/>
              </a:rPr>
              <a:t>So how does a developer use the </a:t>
            </a:r>
            <a:r>
              <a:rPr lang="en-US" altLang="zh-CN" sz="1000" dirty="0" err="1" smtClean="0">
                <a:latin typeface="Verdana" charset="0"/>
                <a:ea typeface="MS PGothic" charset="0"/>
              </a:rPr>
              <a:t>simd</a:t>
            </a:r>
            <a:r>
              <a:rPr lang="en-US" altLang="zh-CN" sz="1000" dirty="0" smtClean="0">
                <a:latin typeface="Verdana" charset="0"/>
                <a:ea typeface="MS PGothic" charset="0"/>
              </a:rPr>
              <a:t> directive?</a:t>
            </a:r>
          </a:p>
          <a:p>
            <a:endParaRPr lang="en-US" altLang="zh-CN" sz="1000" dirty="0" smtClean="0">
              <a:latin typeface="Verdana" charset="0"/>
              <a:ea typeface="MS PGothic" charset="0"/>
            </a:endParaRPr>
          </a:p>
          <a:p>
            <a:pPr>
              <a:buFontTx/>
              <a:buNone/>
            </a:pPr>
            <a:r>
              <a:rPr lang="en-US" altLang="ja-JP" sz="1000" b="1" dirty="0" smtClean="0">
                <a:solidFill>
                  <a:schemeClr val="bg2"/>
                </a:solidFill>
                <a:latin typeface="Verdana" charset="0"/>
                <a:ea typeface="MS PGothic" charset="0"/>
              </a:rPr>
              <a:t>C/C</a:t>
            </a:r>
            <a:r>
              <a:rPr lang="en-US" altLang="ja-JP" sz="1000" b="1" dirty="0">
                <a:solidFill>
                  <a:schemeClr val="bg2"/>
                </a:solidFill>
                <a:latin typeface="Verdana" charset="0"/>
                <a:ea typeface="MS PGothic" charset="0"/>
              </a:rPr>
              <a:t>++: 	#pragma omp simd [clause  [,clause] …]</a:t>
            </a:r>
            <a:br>
              <a:rPr lang="en-US" altLang="ja-JP" sz="1000" b="1" dirty="0">
                <a:solidFill>
                  <a:schemeClr val="bg2"/>
                </a:solidFill>
                <a:latin typeface="Verdana" charset="0"/>
                <a:ea typeface="MS PGothic" charset="0"/>
              </a:rPr>
            </a:br>
            <a:endParaRPr lang="en-US" altLang="zh-CN" sz="1000" dirty="0" smtClean="0">
              <a:latin typeface="Verdana" charset="0"/>
              <a:ea typeface="MS PGothic" charset="0"/>
            </a:endParaRPr>
          </a:p>
          <a:p>
            <a:r>
              <a:rPr lang="en-US" altLang="zh-CN" sz="1000" baseline="0" dirty="0" smtClean="0">
                <a:latin typeface="Verdana" charset="0"/>
                <a:ea typeface="MS PGothic" charset="0"/>
              </a:rPr>
              <a:t>The omp simd directive is targeted at loops. You can target either inner or outer loops with this pragma so it is not just for inner loops. It  has a short lexicon of modifying clauses that change the meaning of data usage patterns so that the compiler is better armed with the information it needs to vectorize the loop.</a:t>
            </a:r>
          </a:p>
          <a:p>
            <a:endParaRPr lang="en-US" altLang="zh-CN" sz="1000" dirty="0" smtClean="0">
              <a:latin typeface="Verdana" charset="0"/>
              <a:ea typeface="MS PGothic" charset="0"/>
            </a:endParaRPr>
          </a:p>
          <a:p>
            <a:pPr marL="0" lvl="1" indent="0" defTabSz="898307">
              <a:buNone/>
              <a:defRPr/>
            </a:pPr>
            <a:r>
              <a:rPr lang="en-US" sz="1000" dirty="0"/>
              <a:t>The developer asserts to the compiler that the following loop is suitable for </a:t>
            </a:r>
            <a:r>
              <a:rPr lang="en-US" sz="1000" dirty="0" err="1"/>
              <a:t>vectorization</a:t>
            </a:r>
            <a:r>
              <a:rPr lang="en-US" sz="1000" dirty="0"/>
              <a:t>. This means if the loop contains reductions the developer must specify them , if induction variables are used the developer specifies this, if variables are private to each lane this is specified to the compiler as well</a:t>
            </a:r>
          </a:p>
          <a:p>
            <a:pPr marL="0" lvl="1" indent="0" defTabSz="898307">
              <a:buNone/>
              <a:defRPr/>
            </a:pPr>
            <a:endParaRPr lang="en-US" sz="1000" dirty="0"/>
          </a:p>
          <a:p>
            <a:pPr marL="0" lvl="1" indent="0" defTabSz="898307">
              <a:buNone/>
              <a:defRPr/>
            </a:pPr>
            <a:r>
              <a:rPr lang="en-US" sz="1000" dirty="0"/>
              <a:t>Pragma omp simd is similar to </a:t>
            </a:r>
            <a:r>
              <a:rPr lang="en-US" sz="1000" dirty="0" err="1"/>
              <a:t>openmp</a:t>
            </a:r>
            <a:r>
              <a:rPr lang="en-US" sz="1000" dirty="0"/>
              <a:t> </a:t>
            </a:r>
            <a:r>
              <a:rPr lang="en-US" sz="1000" dirty="0" smtClean="0"/>
              <a:t>parallel for in </a:t>
            </a:r>
            <a:r>
              <a:rPr lang="en-US" sz="1000" dirty="0"/>
              <a:t>that when a developer uses these pragmas she is asserting that the loop is suitable for vectorization in the case of pragma omp simd. Just as she is asserting that a loop is suitable for </a:t>
            </a:r>
            <a:r>
              <a:rPr lang="en-US" sz="1000" dirty="0" smtClean="0"/>
              <a:t>suitable for threading when she </a:t>
            </a:r>
            <a:r>
              <a:rPr lang="en-US" sz="1000" dirty="0"/>
              <a:t>uses pragma omp for</a:t>
            </a:r>
          </a:p>
          <a:p>
            <a:pPr marL="0" lvl="1" indent="0" defTabSz="898307">
              <a:buNone/>
              <a:defRPr/>
            </a:pPr>
            <a:endParaRPr lang="en-US" sz="1000" dirty="0"/>
          </a:p>
          <a:p>
            <a:pPr marL="0" lvl="1" indent="0" defTabSz="898307">
              <a:buNone/>
              <a:defRPr/>
            </a:pPr>
            <a:r>
              <a:rPr lang="en-US" sz="1000" dirty="0"/>
              <a:t>Just as in the case for explicit parallelization using pragma </a:t>
            </a:r>
            <a:r>
              <a:rPr lang="en-US" sz="1000" dirty="0" err="1"/>
              <a:t>omp</a:t>
            </a:r>
            <a:r>
              <a:rPr lang="en-US" sz="1000" dirty="0"/>
              <a:t> for, the developer must validate that the results are correct</a:t>
            </a:r>
          </a:p>
          <a:p>
            <a:pPr marL="0" lvl="1" indent="0" defTabSz="898307">
              <a:buNone/>
              <a:defRPr/>
            </a:pPr>
            <a:endParaRPr lang="en-US" sz="1000" dirty="0"/>
          </a:p>
          <a:p>
            <a:endParaRPr lang="en-US" altLang="zh-CN" sz="1000" dirty="0" smtClean="0">
              <a:latin typeface="Verdana" charset="0"/>
              <a:ea typeface="MS PGothic" charset="0"/>
            </a:endParaRPr>
          </a:p>
          <a:p>
            <a:r>
              <a:rPr lang="en-US" altLang="zh-CN" sz="1000" dirty="0" smtClean="0">
                <a:latin typeface="Verdana" charset="0"/>
                <a:ea typeface="MS PGothic" charset="0"/>
              </a:rPr>
              <a:t>[Background]</a:t>
            </a:r>
          </a:p>
          <a:p>
            <a:r>
              <a:rPr lang="en-US" altLang="zh-CN" sz="1000" dirty="0" smtClean="0">
                <a:latin typeface="Verdana" charset="0"/>
                <a:ea typeface="MS PGothic" charset="0"/>
              </a:rPr>
              <a:t>Depending </a:t>
            </a:r>
            <a:r>
              <a:rPr lang="en-US" altLang="zh-CN" sz="1000" dirty="0">
                <a:latin typeface="Verdana" charset="0"/>
                <a:ea typeface="MS PGothic" charset="0"/>
              </a:rPr>
              <a:t>on compiler version, this example might not work at all as described here since the compiler wants to be told explicitly, that the arguments don’t overlap ( e.g. by using </a:t>
            </a:r>
            <a:r>
              <a:rPr lang="en-US" altLang="zh-CN" sz="1000" dirty="0" smtClean="0">
                <a:latin typeface="Verdana" charset="0"/>
                <a:ea typeface="MS PGothic" charset="0"/>
              </a:rPr>
              <a:t>restrict </a:t>
            </a:r>
            <a:r>
              <a:rPr lang="en-US" altLang="zh-CN" sz="1000" dirty="0">
                <a:latin typeface="Verdana" charset="0"/>
                <a:ea typeface="MS PGothic" charset="0"/>
              </a:rPr>
              <a:t>keyword or a switch like –</a:t>
            </a:r>
            <a:r>
              <a:rPr lang="en-US" altLang="zh-CN" sz="1000" dirty="0" err="1">
                <a:latin typeface="Verdana" charset="0"/>
                <a:ea typeface="MS PGothic" charset="0"/>
              </a:rPr>
              <a:t>fno</a:t>
            </a:r>
            <a:r>
              <a:rPr lang="en-US" altLang="zh-CN" sz="1000" dirty="0">
                <a:latin typeface="Verdana" charset="0"/>
                <a:ea typeface="MS PGothic" charset="0"/>
              </a:rPr>
              <a:t>-alias / -</a:t>
            </a:r>
            <a:r>
              <a:rPr lang="en-US" altLang="zh-CN" sz="1000" dirty="0" err="1">
                <a:latin typeface="Verdana" charset="0"/>
                <a:ea typeface="MS PGothic" charset="0"/>
              </a:rPr>
              <a:t>fargument-noalias</a:t>
            </a:r>
            <a:r>
              <a:rPr lang="en-US" altLang="zh-CN" sz="1000" dirty="0">
                <a:latin typeface="Verdana" charset="0"/>
                <a:ea typeface="MS PGothic" charset="0"/>
              </a:rPr>
              <a:t> etc. </a:t>
            </a:r>
            <a:br>
              <a:rPr lang="en-US" altLang="zh-CN" sz="1000" dirty="0">
                <a:latin typeface="Verdana" charset="0"/>
                <a:ea typeface="MS PGothic" charset="0"/>
              </a:rPr>
            </a:br>
            <a:r>
              <a:rPr lang="en-US" altLang="zh-CN" sz="1000" dirty="0">
                <a:latin typeface="Verdana" charset="0"/>
                <a:ea typeface="MS PGothic" charset="0"/>
              </a:rPr>
              <a:t>The sample was taken from an compiler engineering talk about this “SIMD Directive” feature but it probably should be replaced by a better one !</a:t>
            </a:r>
          </a:p>
          <a:p>
            <a:endParaRPr lang="en-US" altLang="zh-CN" sz="1000" dirty="0">
              <a:latin typeface="Verdana" charset="0"/>
              <a:ea typeface="MS PGothic" charset="0"/>
            </a:endParaRPr>
          </a:p>
          <a:p>
            <a:endParaRPr lang="en-GB" altLang="zh-CN" sz="1000" dirty="0">
              <a:latin typeface="Verdana" charset="0"/>
              <a:ea typeface="MS PGothic" charset="0"/>
            </a:endParaRPr>
          </a:p>
        </p:txBody>
      </p:sp>
      <p:sp>
        <p:nvSpPr>
          <p:cNvPr id="184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018" eaLnBrk="0" hangingPunct="0">
              <a:defRPr sz="2000">
                <a:solidFill>
                  <a:schemeClr val="tx1"/>
                </a:solidFill>
                <a:latin typeface="Verdana" charset="0"/>
                <a:ea typeface="ＭＳ Ｐゴシック" charset="0"/>
                <a:cs typeface="ＭＳ Ｐゴシック" charset="0"/>
              </a:defRPr>
            </a:lvl1pPr>
            <a:lvl2pPr marL="729843" indent="-280709" defTabSz="931018" eaLnBrk="0" hangingPunct="0">
              <a:defRPr sz="2000">
                <a:solidFill>
                  <a:schemeClr val="tx1"/>
                </a:solidFill>
                <a:latin typeface="Verdana" charset="0"/>
                <a:ea typeface="ＭＳ Ｐゴシック" charset="0"/>
              </a:defRPr>
            </a:lvl2pPr>
            <a:lvl3pPr marL="1122835" indent="-224567" defTabSz="931018" eaLnBrk="0" hangingPunct="0">
              <a:defRPr sz="2000">
                <a:solidFill>
                  <a:schemeClr val="tx1"/>
                </a:solidFill>
                <a:latin typeface="Verdana" charset="0"/>
                <a:ea typeface="ＭＳ Ｐゴシック" charset="0"/>
              </a:defRPr>
            </a:lvl3pPr>
            <a:lvl4pPr marL="1571970" indent="-224567" defTabSz="931018" eaLnBrk="0" hangingPunct="0">
              <a:defRPr sz="2000">
                <a:solidFill>
                  <a:schemeClr val="tx1"/>
                </a:solidFill>
                <a:latin typeface="Verdana" charset="0"/>
                <a:ea typeface="ＭＳ Ｐゴシック" charset="0"/>
              </a:defRPr>
            </a:lvl4pPr>
            <a:lvl5pPr marL="2021103" indent="-224567" defTabSz="931018" eaLnBrk="0" hangingPunct="0">
              <a:defRPr sz="2000">
                <a:solidFill>
                  <a:schemeClr val="tx1"/>
                </a:solidFill>
                <a:latin typeface="Verdana" charset="0"/>
                <a:ea typeface="ＭＳ Ｐゴシック" charset="0"/>
              </a:defRPr>
            </a:lvl5pPr>
            <a:lvl6pPr marL="2470237" indent="-224567" algn="ctr" defTabSz="931018" eaLnBrk="0" fontAlgn="base" hangingPunct="0">
              <a:spcBef>
                <a:spcPct val="0"/>
              </a:spcBef>
              <a:spcAft>
                <a:spcPct val="0"/>
              </a:spcAft>
              <a:defRPr sz="2000">
                <a:solidFill>
                  <a:schemeClr val="tx1"/>
                </a:solidFill>
                <a:latin typeface="Verdana" charset="0"/>
                <a:ea typeface="ＭＳ Ｐゴシック" charset="0"/>
              </a:defRPr>
            </a:lvl6pPr>
            <a:lvl7pPr marL="2919372" indent="-224567" algn="ctr" defTabSz="931018" eaLnBrk="0" fontAlgn="base" hangingPunct="0">
              <a:spcBef>
                <a:spcPct val="0"/>
              </a:spcBef>
              <a:spcAft>
                <a:spcPct val="0"/>
              </a:spcAft>
              <a:defRPr sz="2000">
                <a:solidFill>
                  <a:schemeClr val="tx1"/>
                </a:solidFill>
                <a:latin typeface="Verdana" charset="0"/>
                <a:ea typeface="ＭＳ Ｐゴシック" charset="0"/>
              </a:defRPr>
            </a:lvl7pPr>
            <a:lvl8pPr marL="3368505" indent="-224567" algn="ctr" defTabSz="931018" eaLnBrk="0" fontAlgn="base" hangingPunct="0">
              <a:spcBef>
                <a:spcPct val="0"/>
              </a:spcBef>
              <a:spcAft>
                <a:spcPct val="0"/>
              </a:spcAft>
              <a:defRPr sz="2000">
                <a:solidFill>
                  <a:schemeClr val="tx1"/>
                </a:solidFill>
                <a:latin typeface="Verdana" charset="0"/>
                <a:ea typeface="ＭＳ Ｐゴシック" charset="0"/>
              </a:defRPr>
            </a:lvl8pPr>
            <a:lvl9pPr marL="3817640" indent="-224567" algn="ctr" defTabSz="931018" eaLnBrk="0" fontAlgn="base" hangingPunct="0">
              <a:spcBef>
                <a:spcPct val="0"/>
              </a:spcBef>
              <a:spcAft>
                <a:spcPct val="0"/>
              </a:spcAft>
              <a:defRPr sz="2000">
                <a:solidFill>
                  <a:schemeClr val="tx1"/>
                </a:solidFill>
                <a:latin typeface="Verdana" charset="0"/>
                <a:ea typeface="ＭＳ Ｐゴシック" charset="0"/>
              </a:defRPr>
            </a:lvl9pPr>
          </a:lstStyle>
          <a:p>
            <a:fld id="{37AB4D88-8945-0742-9B69-E6AB0D65A7C6}" type="slidenum">
              <a:rPr lang="en-US" altLang="zh-CN" sz="1200">
                <a:ea typeface="宋体" charset="0"/>
                <a:cs typeface="宋体" charset="0"/>
              </a:rPr>
              <a:pPr/>
              <a:t>26</a:t>
            </a:fld>
            <a:endParaRPr lang="en-US" altLang="zh-CN" sz="1200" dirty="0">
              <a:ea typeface="宋体" charset="0"/>
              <a:cs typeface="宋体"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898307">
              <a:spcBef>
                <a:spcPct val="0"/>
              </a:spcBef>
              <a:defRPr/>
            </a:pPr>
            <a:r>
              <a:rPr lang="en-US" sz="1000" dirty="0" smtClean="0"/>
              <a:t>[script]</a:t>
            </a:r>
          </a:p>
          <a:p>
            <a:pPr defTabSz="898307">
              <a:spcBef>
                <a:spcPct val="0"/>
              </a:spcBef>
              <a:defRPr/>
            </a:pPr>
            <a:r>
              <a:rPr lang="en-US" sz="1000" dirty="0" smtClean="0"/>
              <a:t>Very</a:t>
            </a:r>
            <a:r>
              <a:rPr lang="en-US" sz="1000" baseline="0" dirty="0" smtClean="0"/>
              <a:t> briefly, here is a list of clauses supported by pragma omp SIMD and what they mean. </a:t>
            </a:r>
          </a:p>
          <a:p>
            <a:pPr defTabSz="898307">
              <a:spcBef>
                <a:spcPct val="0"/>
              </a:spcBef>
              <a:defRPr/>
            </a:pPr>
            <a:endParaRPr lang="en-US" sz="1000" dirty="0" smtClean="0"/>
          </a:p>
          <a:p>
            <a:pPr defTabSz="898307">
              <a:spcBef>
                <a:spcPct val="0"/>
              </a:spcBef>
              <a:defRPr/>
            </a:pPr>
            <a:r>
              <a:rPr lang="en-US" sz="1000" dirty="0" smtClean="0"/>
              <a:t>The reduction clause is important if the loop contains a reduction such as a sum or average. It provides a means of reducing an array of values down to a single scalar within a loop while avoiding inherent</a:t>
            </a:r>
            <a:r>
              <a:rPr lang="en-US" sz="1000" baseline="0" dirty="0" smtClean="0"/>
              <a:t> data dependencies</a:t>
            </a:r>
            <a:endParaRPr lang="en-US" sz="1000" dirty="0" smtClean="0"/>
          </a:p>
          <a:p>
            <a:pPr defTabSz="898307">
              <a:spcBef>
                <a:spcPct val="0"/>
              </a:spcBef>
              <a:defRPr/>
            </a:pPr>
            <a:endParaRPr lang="en-US" sz="1000" dirty="0" smtClean="0"/>
          </a:p>
          <a:p>
            <a:pPr defTabSz="898307">
              <a:spcBef>
                <a:spcPct val="0"/>
              </a:spcBef>
              <a:defRPr/>
            </a:pPr>
            <a:r>
              <a:rPr lang="en-US" sz="1000" dirty="0" smtClean="0"/>
              <a:t>The linear clause identifies loop induction variables. It declares one or more list items to be private to a SIMD lane and to have a linear relationship with respect to the iteration space of a loop.</a:t>
            </a:r>
            <a:r>
              <a:rPr lang="en-US" sz="1000" baseline="0" dirty="0" smtClean="0"/>
              <a:t> The stride of linear access pattern can be specified as in the example here where it is specified to be two – meaning I increments by a value of two within the loop</a:t>
            </a:r>
            <a:endParaRPr lang="en-US" sz="1000" dirty="0" smtClean="0"/>
          </a:p>
          <a:p>
            <a:pPr defTabSz="898307">
              <a:spcBef>
                <a:spcPct val="0"/>
              </a:spcBef>
              <a:defRPr/>
            </a:pPr>
            <a:endParaRPr lang="en-US" sz="1000" dirty="0" smtClean="0"/>
          </a:p>
          <a:p>
            <a:pPr defTabSz="898307">
              <a:spcBef>
                <a:spcPct val="0"/>
              </a:spcBef>
              <a:defRPr/>
            </a:pPr>
            <a:r>
              <a:rPr lang="en-US" sz="1000" dirty="0" smtClean="0"/>
              <a:t>The </a:t>
            </a:r>
            <a:r>
              <a:rPr lang="en-US" sz="1000" dirty="0" err="1" smtClean="0"/>
              <a:t>safelen</a:t>
            </a:r>
            <a:r>
              <a:rPr lang="en-US" sz="1000" dirty="0" smtClean="0"/>
              <a:t> clause is used to assert that </a:t>
            </a:r>
            <a:r>
              <a:rPr lang="en-US" sz="1000" dirty="0"/>
              <a:t>there are no loop-carried dependencies </a:t>
            </a:r>
            <a:r>
              <a:rPr lang="en-US" sz="1000" b="1" dirty="0"/>
              <a:t>within a specified radius</a:t>
            </a:r>
            <a:r>
              <a:rPr lang="en-US" sz="1000" dirty="0"/>
              <a:t> of size VLEN. If the </a:t>
            </a:r>
            <a:r>
              <a:rPr lang="en-US" sz="1000" dirty="0" err="1"/>
              <a:t>safelen</a:t>
            </a:r>
            <a:r>
              <a:rPr lang="en-US" sz="1000" dirty="0"/>
              <a:t> is not specified, it implies the </a:t>
            </a:r>
            <a:r>
              <a:rPr lang="en-US" sz="1000" dirty="0" err="1"/>
              <a:t>safelen</a:t>
            </a:r>
            <a:r>
              <a:rPr lang="en-US" sz="1000" dirty="0"/>
              <a:t> = size of </a:t>
            </a:r>
            <a:r>
              <a:rPr lang="en-US" sz="1000" dirty="0" smtClean="0"/>
              <a:t>the natural vector length for a given data</a:t>
            </a:r>
            <a:r>
              <a:rPr lang="en-US" sz="1000" baseline="0" dirty="0" smtClean="0"/>
              <a:t> type on a given platform.  For example the default </a:t>
            </a:r>
            <a:r>
              <a:rPr lang="en-US" sz="1000" baseline="0" dirty="0" err="1" smtClean="0"/>
              <a:t>safelen</a:t>
            </a:r>
            <a:r>
              <a:rPr lang="en-US" sz="1000" baseline="0" dirty="0" smtClean="0"/>
              <a:t> would be 4 when using a 32 bit data type on an SSE2 which uses 128 bit vector registers, I will refer to this as the natural vector length. P</a:t>
            </a:r>
            <a:r>
              <a:rPr lang="en-US" sz="1000" dirty="0" smtClean="0"/>
              <a:t>rogrammers </a:t>
            </a:r>
            <a:r>
              <a:rPr lang="en-US" sz="1000" dirty="0"/>
              <a:t>need to make sure the entire loop is </a:t>
            </a:r>
            <a:r>
              <a:rPr lang="en-US" sz="1000" dirty="0" err="1"/>
              <a:t>vectoriable</a:t>
            </a:r>
            <a:r>
              <a:rPr lang="en-US" sz="1000" dirty="0"/>
              <a:t> </a:t>
            </a:r>
            <a:r>
              <a:rPr lang="en-US" sz="1000" dirty="0" smtClean="0"/>
              <a:t>so that no </a:t>
            </a:r>
            <a:r>
              <a:rPr lang="en-US" sz="1000" dirty="0"/>
              <a:t>loop-carried lexical backward </a:t>
            </a:r>
            <a:r>
              <a:rPr lang="en-US" sz="1000" dirty="0" smtClean="0"/>
              <a:t>dependency</a:t>
            </a:r>
            <a:r>
              <a:rPr lang="en-US" sz="1000" baseline="0" dirty="0" smtClean="0"/>
              <a:t> exists</a:t>
            </a:r>
            <a:r>
              <a:rPr lang="en-US" sz="1000" dirty="0" smtClean="0"/>
              <a:t>. </a:t>
            </a:r>
            <a:r>
              <a:rPr lang="en-US" sz="1000" dirty="0"/>
              <a:t>For example, for </a:t>
            </a:r>
            <a:r>
              <a:rPr lang="en-US" sz="1000" dirty="0" smtClean="0"/>
              <a:t>safelen4), </a:t>
            </a:r>
            <a:r>
              <a:rPr lang="en-US" sz="1000" dirty="0"/>
              <a:t>iteration j </a:t>
            </a:r>
            <a:r>
              <a:rPr lang="en-US" sz="1000" i="1" dirty="0"/>
              <a:t>can</a:t>
            </a:r>
            <a:r>
              <a:rPr lang="en-US" sz="1000" dirty="0"/>
              <a:t> depend a value computed in iteration j - </a:t>
            </a:r>
            <a:r>
              <a:rPr lang="en-US" sz="1000" dirty="0" smtClean="0"/>
              <a:t>4, </a:t>
            </a:r>
            <a:r>
              <a:rPr lang="en-US" sz="1000" dirty="0"/>
              <a:t>but not on a value computed in j </a:t>
            </a:r>
            <a:r>
              <a:rPr lang="en-US" sz="1000" dirty="0" smtClean="0"/>
              <a:t>-3.  </a:t>
            </a:r>
          </a:p>
          <a:p>
            <a:pPr defTabSz="898307">
              <a:spcBef>
                <a:spcPct val="0"/>
              </a:spcBef>
              <a:defRPr/>
            </a:pPr>
            <a:r>
              <a:rPr lang="en-US" sz="1000" dirty="0" smtClean="0"/>
              <a:t>In other words there is no dependency within a radius of 4 of any given loop index. </a:t>
            </a:r>
            <a:r>
              <a:rPr lang="en-US" sz="1000" dirty="0"/>
              <a:t> </a:t>
            </a:r>
            <a:endParaRPr lang="en-US" sz="1000" dirty="0" smtClean="0"/>
          </a:p>
          <a:p>
            <a:pPr defTabSz="898307">
              <a:spcBef>
                <a:spcPct val="0"/>
              </a:spcBef>
              <a:defRPr/>
            </a:pPr>
            <a:r>
              <a:rPr lang="en-US" sz="1000" dirty="0" smtClean="0"/>
              <a:t>If </a:t>
            </a:r>
            <a:r>
              <a:rPr lang="en-US" sz="1000" dirty="0" err="1"/>
              <a:t>safelen</a:t>
            </a:r>
            <a:r>
              <a:rPr lang="en-US" sz="1000" dirty="0"/>
              <a:t> is not specified, it defaults to the natural size of a vector for the data type used on the specific architecture </a:t>
            </a:r>
            <a:r>
              <a:rPr lang="en-US" sz="1000" dirty="0" smtClean="0"/>
              <a:t>used. </a:t>
            </a:r>
          </a:p>
          <a:p>
            <a:pPr defTabSz="898307">
              <a:spcBef>
                <a:spcPct val="0"/>
              </a:spcBef>
              <a:defRPr/>
            </a:pPr>
            <a:endParaRPr lang="en-US" sz="1000" dirty="0" smtClean="0"/>
          </a:p>
          <a:p>
            <a:pPr defTabSz="898307">
              <a:spcBef>
                <a:spcPct val="0"/>
              </a:spcBef>
              <a:defRPr/>
            </a:pPr>
            <a:r>
              <a:rPr lang="en-US" sz="1000" dirty="0" smtClean="0"/>
              <a:t>The </a:t>
            </a:r>
            <a:r>
              <a:rPr lang="en-US" sz="1000" dirty="0"/>
              <a:t>compiler is </a:t>
            </a:r>
            <a:r>
              <a:rPr lang="en-US" sz="1000" b="1" dirty="0"/>
              <a:t>never</a:t>
            </a:r>
            <a:r>
              <a:rPr lang="en-US" sz="1000" dirty="0"/>
              <a:t> </a:t>
            </a:r>
            <a:r>
              <a:rPr lang="en-US" sz="1000" b="1" dirty="0"/>
              <a:t>required</a:t>
            </a:r>
            <a:r>
              <a:rPr lang="en-US" sz="1000" dirty="0"/>
              <a:t> to use a specific vector length; it is permitted to choose any vector length less than or equal to length specified in the </a:t>
            </a:r>
            <a:r>
              <a:rPr lang="en-US" sz="1000" dirty="0" err="1"/>
              <a:t>safelen</a:t>
            </a:r>
            <a:r>
              <a:rPr lang="en-US" sz="1000" dirty="0"/>
              <a:t> clause.  The OpenMP 4.0 RC2 draft standard defines #pragma omp simd </a:t>
            </a:r>
            <a:r>
              <a:rPr lang="en-US" sz="1000" dirty="0" err="1"/>
              <a:t>safelen</a:t>
            </a:r>
            <a:r>
              <a:rPr lang="en-US" sz="1000" dirty="0"/>
              <a:t>(length</a:t>
            </a:r>
            <a:r>
              <a:rPr lang="en-US" sz="1000" dirty="0" smtClean="0"/>
              <a:t>)</a:t>
            </a:r>
          </a:p>
          <a:p>
            <a:pPr defTabSz="898307">
              <a:spcBef>
                <a:spcPct val="0"/>
              </a:spcBef>
              <a:defRPr/>
            </a:pPr>
            <a:endParaRPr lang="en-US" sz="1000" dirty="0" smtClean="0"/>
          </a:p>
          <a:p>
            <a:pPr defTabSz="898307">
              <a:spcBef>
                <a:spcPct val="0"/>
              </a:spcBef>
              <a:defRPr/>
            </a:pPr>
            <a:r>
              <a:rPr lang="en-US" sz="1000" dirty="0" smtClean="0">
                <a:solidFill>
                  <a:srgbClr val="0860A8"/>
                </a:solidFill>
              </a:rPr>
              <a:t>For more information refer to OpenMP 4.0 Specification.</a:t>
            </a:r>
            <a:endParaRPr lang="en-US" sz="1000" dirty="0" smtClean="0"/>
          </a:p>
          <a:p>
            <a:endParaRPr lang="en-US" sz="1000" dirty="0" smtClean="0"/>
          </a:p>
          <a:p>
            <a:pPr>
              <a:spcBef>
                <a:spcPct val="0"/>
              </a:spcBef>
            </a:pPr>
            <a:endParaRPr lang="en-US" sz="1000" dirty="0" smtClean="0"/>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018" eaLnBrk="0" hangingPunct="0">
              <a:defRPr sz="2000">
                <a:solidFill>
                  <a:schemeClr val="tx1"/>
                </a:solidFill>
                <a:latin typeface="Verdana" charset="0"/>
                <a:ea typeface="ＭＳ Ｐゴシック" charset="0"/>
                <a:cs typeface="ＭＳ Ｐゴシック" charset="0"/>
              </a:defRPr>
            </a:lvl1pPr>
            <a:lvl2pPr marL="729843" indent="-280709" defTabSz="931018" eaLnBrk="0" hangingPunct="0">
              <a:defRPr sz="2000">
                <a:solidFill>
                  <a:schemeClr val="tx1"/>
                </a:solidFill>
                <a:latin typeface="Verdana" charset="0"/>
                <a:ea typeface="ＭＳ Ｐゴシック" charset="0"/>
              </a:defRPr>
            </a:lvl2pPr>
            <a:lvl3pPr marL="1122835" indent="-224567" defTabSz="931018" eaLnBrk="0" hangingPunct="0">
              <a:defRPr sz="2000">
                <a:solidFill>
                  <a:schemeClr val="tx1"/>
                </a:solidFill>
                <a:latin typeface="Verdana" charset="0"/>
                <a:ea typeface="ＭＳ Ｐゴシック" charset="0"/>
              </a:defRPr>
            </a:lvl3pPr>
            <a:lvl4pPr marL="1571970" indent="-224567" defTabSz="931018" eaLnBrk="0" hangingPunct="0">
              <a:defRPr sz="2000">
                <a:solidFill>
                  <a:schemeClr val="tx1"/>
                </a:solidFill>
                <a:latin typeface="Verdana" charset="0"/>
                <a:ea typeface="ＭＳ Ｐゴシック" charset="0"/>
              </a:defRPr>
            </a:lvl4pPr>
            <a:lvl5pPr marL="2021103" indent="-224567" defTabSz="931018" eaLnBrk="0" hangingPunct="0">
              <a:defRPr sz="2000">
                <a:solidFill>
                  <a:schemeClr val="tx1"/>
                </a:solidFill>
                <a:latin typeface="Verdana" charset="0"/>
                <a:ea typeface="ＭＳ Ｐゴシック" charset="0"/>
              </a:defRPr>
            </a:lvl5pPr>
            <a:lvl6pPr marL="2470237" indent="-224567" algn="ctr" defTabSz="931018" eaLnBrk="0" fontAlgn="base" hangingPunct="0">
              <a:spcBef>
                <a:spcPct val="0"/>
              </a:spcBef>
              <a:spcAft>
                <a:spcPct val="0"/>
              </a:spcAft>
              <a:defRPr sz="2000">
                <a:solidFill>
                  <a:schemeClr val="tx1"/>
                </a:solidFill>
                <a:latin typeface="Verdana" charset="0"/>
                <a:ea typeface="ＭＳ Ｐゴシック" charset="0"/>
              </a:defRPr>
            </a:lvl6pPr>
            <a:lvl7pPr marL="2919372" indent="-224567" algn="ctr" defTabSz="931018" eaLnBrk="0" fontAlgn="base" hangingPunct="0">
              <a:spcBef>
                <a:spcPct val="0"/>
              </a:spcBef>
              <a:spcAft>
                <a:spcPct val="0"/>
              </a:spcAft>
              <a:defRPr sz="2000">
                <a:solidFill>
                  <a:schemeClr val="tx1"/>
                </a:solidFill>
                <a:latin typeface="Verdana" charset="0"/>
                <a:ea typeface="ＭＳ Ｐゴシック" charset="0"/>
              </a:defRPr>
            </a:lvl7pPr>
            <a:lvl8pPr marL="3368505" indent="-224567" algn="ctr" defTabSz="931018" eaLnBrk="0" fontAlgn="base" hangingPunct="0">
              <a:spcBef>
                <a:spcPct val="0"/>
              </a:spcBef>
              <a:spcAft>
                <a:spcPct val="0"/>
              </a:spcAft>
              <a:defRPr sz="2000">
                <a:solidFill>
                  <a:schemeClr val="tx1"/>
                </a:solidFill>
                <a:latin typeface="Verdana" charset="0"/>
                <a:ea typeface="ＭＳ Ｐゴシック" charset="0"/>
              </a:defRPr>
            </a:lvl8pPr>
            <a:lvl9pPr marL="3817640" indent="-224567" algn="ctr" defTabSz="931018" eaLnBrk="0" fontAlgn="base" hangingPunct="0">
              <a:spcBef>
                <a:spcPct val="0"/>
              </a:spcBef>
              <a:spcAft>
                <a:spcPct val="0"/>
              </a:spcAft>
              <a:defRPr sz="2000">
                <a:solidFill>
                  <a:schemeClr val="tx1"/>
                </a:solidFill>
                <a:latin typeface="Verdana" charset="0"/>
                <a:ea typeface="ＭＳ Ｐゴシック" charset="0"/>
              </a:defRPr>
            </a:lvl9pPr>
          </a:lstStyle>
          <a:p>
            <a:fld id="{381059CE-CC19-5F40-8CE1-1F5C66991B8D}" type="slidenum">
              <a:rPr lang="en-US" altLang="zh-CN" sz="1200">
                <a:ea typeface="宋体" charset="0"/>
                <a:cs typeface="宋体" charset="0"/>
              </a:rPr>
              <a:pPr/>
              <a:t>27</a:t>
            </a:fld>
            <a:endParaRPr lang="en-US" altLang="zh-CN" sz="1200" dirty="0">
              <a:ea typeface="宋体" charset="0"/>
              <a:cs typeface="宋体"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898307">
              <a:spcBef>
                <a:spcPct val="0"/>
              </a:spcBef>
              <a:defRPr/>
            </a:pPr>
            <a:r>
              <a:rPr lang="en-US" sz="1000" dirty="0" smtClean="0"/>
              <a:t>[script]</a:t>
            </a:r>
          </a:p>
          <a:p>
            <a:pPr defTabSz="898307">
              <a:spcBef>
                <a:spcPct val="0"/>
              </a:spcBef>
              <a:defRPr/>
            </a:pPr>
            <a:endParaRPr lang="en-US" sz="1000" dirty="0" smtClean="0"/>
          </a:p>
          <a:p>
            <a:pPr marL="0" marR="0" indent="0" algn="l" defTabSz="898307" rtl="0" eaLnBrk="0" fontAlgn="base" latinLnBrk="0" hangingPunct="0">
              <a:lnSpc>
                <a:spcPct val="100000"/>
              </a:lnSpc>
              <a:spcBef>
                <a:spcPct val="0"/>
              </a:spcBef>
              <a:spcAft>
                <a:spcPct val="0"/>
              </a:spcAft>
              <a:buClrTx/>
              <a:buSzTx/>
              <a:buFontTx/>
              <a:buNone/>
              <a:tabLst/>
              <a:defRPr/>
            </a:pPr>
            <a:r>
              <a:rPr lang="en-US" sz="1000" dirty="0" smtClean="0"/>
              <a:t>The aligned clause</a:t>
            </a:r>
            <a:r>
              <a:rPr lang="en-US" sz="1000" baseline="0" dirty="0" smtClean="0"/>
              <a:t> specifies that the address of </a:t>
            </a:r>
            <a:r>
              <a:rPr lang="en-US" sz="1000" dirty="0" smtClean="0"/>
              <a:t>objects are aligned to the number of bytes specified by the parameter in the optional parameter</a:t>
            </a:r>
          </a:p>
          <a:p>
            <a:pPr defTabSz="898307">
              <a:spcBef>
                <a:spcPct val="0"/>
              </a:spcBef>
              <a:defRPr/>
            </a:pPr>
            <a:endParaRPr lang="en-US" sz="1000" dirty="0" smtClean="0"/>
          </a:p>
          <a:p>
            <a:pPr defTabSz="898307">
              <a:spcBef>
                <a:spcPct val="0"/>
              </a:spcBef>
              <a:defRPr/>
            </a:pPr>
            <a:r>
              <a:rPr lang="en-US" sz="1000" dirty="0" smtClean="0"/>
              <a:t>The collapse clause allows the iterations of all associated loops are collapsed into one larger iteration space that is then executed with SIMD instructions. </a:t>
            </a:r>
          </a:p>
          <a:p>
            <a:pPr defTabSz="898307">
              <a:spcBef>
                <a:spcPct val="0"/>
              </a:spcBef>
              <a:defRPr/>
            </a:pPr>
            <a:r>
              <a:rPr lang="en-US" sz="1000" dirty="0" smtClean="0"/>
              <a:t>The collapse clause may be used to specify how many loops are associated with the </a:t>
            </a:r>
          </a:p>
          <a:p>
            <a:pPr defTabSz="898307">
              <a:spcBef>
                <a:spcPct val="0"/>
              </a:spcBef>
              <a:defRPr/>
            </a:pPr>
            <a:r>
              <a:rPr lang="en-US" sz="1000" dirty="0" smtClean="0"/>
              <a:t>construct. </a:t>
            </a:r>
          </a:p>
          <a:p>
            <a:pPr defTabSz="898307">
              <a:spcBef>
                <a:spcPct val="0"/>
              </a:spcBef>
              <a:defRPr/>
            </a:pPr>
            <a:endParaRPr lang="en-US" sz="1000" dirty="0" smtClean="0"/>
          </a:p>
          <a:p>
            <a:pPr defTabSz="898307">
              <a:spcBef>
                <a:spcPct val="0"/>
              </a:spcBef>
              <a:defRPr/>
            </a:pPr>
            <a:r>
              <a:rPr lang="en-US" sz="1000" dirty="0" smtClean="0"/>
              <a:t>The clauses “private”, “</a:t>
            </a:r>
            <a:r>
              <a:rPr lang="en-US" sz="1000" dirty="0" err="1" smtClean="0"/>
              <a:t>firstprivate</a:t>
            </a:r>
            <a:r>
              <a:rPr lang="en-US" sz="1000" dirty="0" smtClean="0"/>
              <a:t>”, “</a:t>
            </a:r>
            <a:r>
              <a:rPr lang="en-US" sz="1000" dirty="0" err="1" smtClean="0"/>
              <a:t>lastprivate</a:t>
            </a:r>
            <a:r>
              <a:rPr lang="en-US" sz="1000" dirty="0" smtClean="0"/>
              <a:t>”</a:t>
            </a:r>
            <a:r>
              <a:rPr lang="en-US" sz="1000" baseline="0" dirty="0" smtClean="0"/>
              <a:t> allow to specified variables to be treated as private within each vector lane. They</a:t>
            </a:r>
            <a:r>
              <a:rPr lang="en-US" sz="1000" dirty="0" smtClean="0"/>
              <a:t> follow the same syntax (and semantic) of the OpenMP* threading counterparts. Anyone used to OpenMP* threading directives</a:t>
            </a:r>
            <a:r>
              <a:rPr lang="en-US" sz="1000" baseline="0" dirty="0" smtClean="0"/>
              <a:t> </a:t>
            </a:r>
            <a:r>
              <a:rPr lang="en-US" sz="1000" dirty="0" smtClean="0"/>
              <a:t>should be able to apply those clauses for “#pragma omp simd” easily as well. </a:t>
            </a:r>
          </a:p>
          <a:p>
            <a:pPr defTabSz="898307">
              <a:spcBef>
                <a:spcPct val="0"/>
              </a:spcBef>
              <a:defRPr/>
            </a:pPr>
            <a:endParaRPr lang="en-US" sz="1000" dirty="0" smtClean="0"/>
          </a:p>
          <a:p>
            <a:pPr defTabSz="898307">
              <a:spcBef>
                <a:spcPct val="0"/>
              </a:spcBef>
              <a:defRPr/>
            </a:pPr>
            <a:endParaRPr lang="en-US" sz="1000" baseline="0" dirty="0" smtClean="0"/>
          </a:p>
          <a:p>
            <a:pPr defTabSz="898307">
              <a:spcBef>
                <a:spcPct val="0"/>
              </a:spcBef>
              <a:defRPr/>
            </a:pPr>
            <a:r>
              <a:rPr lang="en-US" sz="1000" baseline="0" dirty="0" smtClean="0"/>
              <a:t>For more information </a:t>
            </a:r>
            <a:r>
              <a:rPr lang="en-US" sz="1000" dirty="0" smtClean="0"/>
              <a:t>Refer to OpenMP 4.0 specification.</a:t>
            </a:r>
          </a:p>
          <a:p>
            <a:r>
              <a:rPr lang="en-US" sz="1000" dirty="0">
                <a:solidFill>
                  <a:srgbClr val="0860A8"/>
                </a:solidFill>
              </a:rPr>
              <a:t>http://www.openmp.org/mp-documents/OpenMP4.0.0.pdf</a:t>
            </a:r>
          </a:p>
          <a:p>
            <a:pPr>
              <a:spcBef>
                <a:spcPct val="0"/>
              </a:spcBef>
            </a:pPr>
            <a:endParaRPr lang="en-US" sz="1000" dirty="0" smtClean="0"/>
          </a:p>
          <a:p>
            <a:pPr>
              <a:spcBef>
                <a:spcPct val="0"/>
              </a:spcBef>
            </a:pPr>
            <a:endParaRPr lang="en-US" sz="1000" dirty="0" smtClean="0"/>
          </a:p>
          <a:p>
            <a:pPr>
              <a:spcBef>
                <a:spcPct val="0"/>
              </a:spcBef>
            </a:pPr>
            <a:endParaRPr lang="en-US" sz="1000" dirty="0" smtClean="0"/>
          </a:p>
          <a:p>
            <a:pPr>
              <a:spcBef>
                <a:spcPct val="0"/>
              </a:spcBef>
            </a:pPr>
            <a:endParaRPr lang="en-GB" altLang="zh-CN" sz="1000" dirty="0">
              <a:latin typeface="Verdana" charset="0"/>
              <a:ea typeface="MS PGothic" charset="0"/>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018" eaLnBrk="0" hangingPunct="0">
              <a:defRPr sz="2000">
                <a:solidFill>
                  <a:schemeClr val="tx1"/>
                </a:solidFill>
                <a:latin typeface="Verdana" charset="0"/>
                <a:ea typeface="ＭＳ Ｐゴシック" charset="0"/>
                <a:cs typeface="ＭＳ Ｐゴシック" charset="0"/>
              </a:defRPr>
            </a:lvl1pPr>
            <a:lvl2pPr marL="729843" indent="-280709" defTabSz="931018" eaLnBrk="0" hangingPunct="0">
              <a:defRPr sz="2000">
                <a:solidFill>
                  <a:schemeClr val="tx1"/>
                </a:solidFill>
                <a:latin typeface="Verdana" charset="0"/>
                <a:ea typeface="ＭＳ Ｐゴシック" charset="0"/>
              </a:defRPr>
            </a:lvl2pPr>
            <a:lvl3pPr marL="1122835" indent="-224567" defTabSz="931018" eaLnBrk="0" hangingPunct="0">
              <a:defRPr sz="2000">
                <a:solidFill>
                  <a:schemeClr val="tx1"/>
                </a:solidFill>
                <a:latin typeface="Verdana" charset="0"/>
                <a:ea typeface="ＭＳ Ｐゴシック" charset="0"/>
              </a:defRPr>
            </a:lvl3pPr>
            <a:lvl4pPr marL="1571970" indent="-224567" defTabSz="931018" eaLnBrk="0" hangingPunct="0">
              <a:defRPr sz="2000">
                <a:solidFill>
                  <a:schemeClr val="tx1"/>
                </a:solidFill>
                <a:latin typeface="Verdana" charset="0"/>
                <a:ea typeface="ＭＳ Ｐゴシック" charset="0"/>
              </a:defRPr>
            </a:lvl4pPr>
            <a:lvl5pPr marL="2021103" indent="-224567" defTabSz="931018" eaLnBrk="0" hangingPunct="0">
              <a:defRPr sz="2000">
                <a:solidFill>
                  <a:schemeClr val="tx1"/>
                </a:solidFill>
                <a:latin typeface="Verdana" charset="0"/>
                <a:ea typeface="ＭＳ Ｐゴシック" charset="0"/>
              </a:defRPr>
            </a:lvl5pPr>
            <a:lvl6pPr marL="2470237" indent="-224567" algn="ctr" defTabSz="931018" eaLnBrk="0" fontAlgn="base" hangingPunct="0">
              <a:spcBef>
                <a:spcPct val="0"/>
              </a:spcBef>
              <a:spcAft>
                <a:spcPct val="0"/>
              </a:spcAft>
              <a:defRPr sz="2000">
                <a:solidFill>
                  <a:schemeClr val="tx1"/>
                </a:solidFill>
                <a:latin typeface="Verdana" charset="0"/>
                <a:ea typeface="ＭＳ Ｐゴシック" charset="0"/>
              </a:defRPr>
            </a:lvl6pPr>
            <a:lvl7pPr marL="2919372" indent="-224567" algn="ctr" defTabSz="931018" eaLnBrk="0" fontAlgn="base" hangingPunct="0">
              <a:spcBef>
                <a:spcPct val="0"/>
              </a:spcBef>
              <a:spcAft>
                <a:spcPct val="0"/>
              </a:spcAft>
              <a:defRPr sz="2000">
                <a:solidFill>
                  <a:schemeClr val="tx1"/>
                </a:solidFill>
                <a:latin typeface="Verdana" charset="0"/>
                <a:ea typeface="ＭＳ Ｐゴシック" charset="0"/>
              </a:defRPr>
            </a:lvl7pPr>
            <a:lvl8pPr marL="3368505" indent="-224567" algn="ctr" defTabSz="931018" eaLnBrk="0" fontAlgn="base" hangingPunct="0">
              <a:spcBef>
                <a:spcPct val="0"/>
              </a:spcBef>
              <a:spcAft>
                <a:spcPct val="0"/>
              </a:spcAft>
              <a:defRPr sz="2000">
                <a:solidFill>
                  <a:schemeClr val="tx1"/>
                </a:solidFill>
                <a:latin typeface="Verdana" charset="0"/>
                <a:ea typeface="ＭＳ Ｐゴシック" charset="0"/>
              </a:defRPr>
            </a:lvl8pPr>
            <a:lvl9pPr marL="3817640" indent="-224567" algn="ctr" defTabSz="931018" eaLnBrk="0" fontAlgn="base" hangingPunct="0">
              <a:spcBef>
                <a:spcPct val="0"/>
              </a:spcBef>
              <a:spcAft>
                <a:spcPct val="0"/>
              </a:spcAft>
              <a:defRPr sz="2000">
                <a:solidFill>
                  <a:schemeClr val="tx1"/>
                </a:solidFill>
                <a:latin typeface="Verdana" charset="0"/>
                <a:ea typeface="ＭＳ Ｐゴシック" charset="0"/>
              </a:defRPr>
            </a:lvl9pPr>
          </a:lstStyle>
          <a:p>
            <a:fld id="{381059CE-CC19-5F40-8CE1-1F5C66991B8D}" type="slidenum">
              <a:rPr lang="en-US" altLang="zh-CN" sz="1200">
                <a:ea typeface="宋体" charset="0"/>
                <a:cs typeface="宋体" charset="0"/>
              </a:rPr>
              <a:pPr/>
              <a:t>28</a:t>
            </a:fld>
            <a:endParaRPr lang="en-US" altLang="zh-CN" sz="1200" dirty="0">
              <a:ea typeface="宋体" charset="0"/>
              <a:cs typeface="宋体"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txBox="1">
            <a:spLocks noGrp="1" noChangeArrowheads="1"/>
          </p:cNvSpPr>
          <p:nvPr/>
        </p:nvSpPr>
        <p:spPr bwMode="auto">
          <a:xfrm>
            <a:off x="3884272" y="8845980"/>
            <a:ext cx="2972206" cy="466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62" tIns="46581" rIns="93162" bIns="46581"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72FF9EA6-91B0-4FB8-AD8D-7D387C06B8F5}" type="slidenum">
              <a:rPr lang="en-US" altLang="zh-CN" sz="1100">
                <a:latin typeface="Arial" charset="0"/>
              </a:rPr>
              <a:pPr algn="r" eaLnBrk="1" hangingPunct="1"/>
              <a:t>29</a:t>
            </a:fld>
            <a:endParaRPr lang="en-US" altLang="zh-CN" sz="1100">
              <a:latin typeface="Arial" charset="0"/>
            </a:endParaRPr>
          </a:p>
        </p:txBody>
      </p:sp>
      <p:sp>
        <p:nvSpPr>
          <p:cNvPr id="172035" name="Rectangle 2"/>
          <p:cNvSpPr>
            <a:spLocks noGrp="1" noRot="1" noChangeAspect="1" noChangeArrowheads="1" noTextEdit="1"/>
          </p:cNvSpPr>
          <p:nvPr>
            <p:ph type="sldImg"/>
          </p:nvPr>
        </p:nvSpPr>
        <p:spPr>
          <a:xfrm>
            <a:off x="1016000" y="866775"/>
            <a:ext cx="4656138" cy="3494088"/>
          </a:xfrm>
          <a:ln/>
        </p:spPr>
      </p:sp>
      <p:sp>
        <p:nvSpPr>
          <p:cNvPr id="172036" name="Notes Placeholder 4"/>
          <p:cNvSpPr>
            <a:spLocks noGrp="1"/>
          </p:cNvSpPr>
          <p:nvPr/>
        </p:nvSpPr>
        <p:spPr bwMode="auto">
          <a:xfrm>
            <a:off x="915111" y="4423773"/>
            <a:ext cx="5027779" cy="4192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82" tIns="46590" rIns="93182" bIns="46590"/>
          <a:lstStyle/>
          <a:p>
            <a:pPr algn="l" eaLnBrk="0" hangingPunct="0">
              <a:spcBef>
                <a:spcPct val="30000"/>
              </a:spcBef>
            </a:pPr>
            <a:endParaRPr lang="en-GB" altLang="zh-CN" sz="1200">
              <a:ea typeface="MS PGothic" pitchFamily="34" charset="-128"/>
            </a:endParaRPr>
          </a:p>
        </p:txBody>
      </p:sp>
      <p:sp>
        <p:nvSpPr>
          <p:cNvPr id="172037"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898307">
              <a:defRPr/>
            </a:pPr>
            <a:r>
              <a:rPr lang="en-US" sz="1000" dirty="0" smtClean="0"/>
              <a:t>[script]</a:t>
            </a:r>
          </a:p>
          <a:p>
            <a:pPr defTabSz="898307">
              <a:defRPr/>
            </a:pPr>
            <a:r>
              <a:rPr lang="en-US" sz="1000" dirty="0" smtClean="0"/>
              <a:t>Restrictions</a:t>
            </a:r>
            <a:r>
              <a:rPr lang="en-US" sz="1000" baseline="0" dirty="0" smtClean="0"/>
              <a:t> on the use of Pragma omp simd can be found in the document referenced here – but the “readers digest” condensed version is reflected here.</a:t>
            </a:r>
          </a:p>
          <a:p>
            <a:pPr defTabSz="898307">
              <a:defRPr/>
            </a:pPr>
            <a:r>
              <a:rPr lang="en-US" sz="1000" dirty="0" smtClean="0"/>
              <a:t>For C/C++ programmers, the pragma omp SIMD is applied to for loops </a:t>
            </a:r>
            <a:r>
              <a:rPr lang="en-US" sz="1000" baseline="0" dirty="0" smtClean="0"/>
              <a:t>only. </a:t>
            </a:r>
          </a:p>
          <a:p>
            <a:pPr defTabSz="898307">
              <a:defRPr/>
            </a:pPr>
            <a:r>
              <a:rPr lang="en-US" sz="1000" baseline="0" dirty="0" smtClean="0"/>
              <a:t>Induction variables should be signed or unsigned int. </a:t>
            </a:r>
          </a:p>
          <a:p>
            <a:r>
              <a:rPr lang="en-US" sz="1000" kern="1200" dirty="0" smtClean="0">
                <a:latin typeface="Verdana" pitchFamily="34" charset="0"/>
              </a:rPr>
              <a:t>The associated loops must be structured blocks</a:t>
            </a:r>
          </a:p>
          <a:p>
            <a:r>
              <a:rPr lang="en-US" sz="1000" kern="1200" dirty="0" smtClean="0">
                <a:latin typeface="Verdana" pitchFamily="34" charset="0"/>
              </a:rPr>
              <a:t>A program must not branch into or out of a SIMD region. </a:t>
            </a:r>
          </a:p>
          <a:p>
            <a:r>
              <a:rPr lang="en-US" sz="1000" kern="1200" dirty="0" smtClean="0">
                <a:latin typeface="Verdana" pitchFamily="34" charset="0"/>
              </a:rPr>
              <a:t>No OpenMP construct can appear </a:t>
            </a:r>
            <a:r>
              <a:rPr lang="en-US" sz="1000" i="1" kern="1200" dirty="0" smtClean="0">
                <a:latin typeface="Verdana" pitchFamily="34" charset="0"/>
              </a:rPr>
              <a:t>inside</a:t>
            </a:r>
            <a:r>
              <a:rPr lang="en-US" sz="1000" kern="1200" dirty="0" smtClean="0">
                <a:latin typeface="Verdana" pitchFamily="34" charset="0"/>
              </a:rPr>
              <a:t> a </a:t>
            </a:r>
            <a:r>
              <a:rPr lang="en-US" sz="1000" b="1" kern="1200" dirty="0" smtClean="0">
                <a:latin typeface="Verdana" pitchFamily="34" charset="0"/>
              </a:rPr>
              <a:t>simd </a:t>
            </a:r>
            <a:r>
              <a:rPr lang="en-US" sz="1000" kern="1200" dirty="0" smtClean="0">
                <a:latin typeface="Verdana" pitchFamily="34" charset="0"/>
              </a:rPr>
              <a:t>region</a:t>
            </a:r>
          </a:p>
          <a:p>
            <a:r>
              <a:rPr lang="en-US" altLang="zh-CN" sz="1000" dirty="0" smtClean="0">
                <a:ea typeface="宋体" pitchFamily="2" charset="-122"/>
              </a:rPr>
              <a:t>A loop body </a:t>
            </a:r>
            <a:r>
              <a:rPr lang="en-US" altLang="zh-CN" sz="1000" b="0" dirty="0" smtClean="0">
                <a:ea typeface="宋体" pitchFamily="2" charset="-122"/>
              </a:rPr>
              <a:t>must be free from C++ exceptions and Windows* Structured Exception Handling, </a:t>
            </a:r>
            <a:r>
              <a:rPr lang="en-US" altLang="zh-CN" sz="1000" b="0" dirty="0" err="1" smtClean="0">
                <a:latin typeface="Courier New" pitchFamily="49" charset="0"/>
                <a:ea typeface="宋体" pitchFamily="2" charset="-122"/>
              </a:rPr>
              <a:t>setjmp</a:t>
            </a:r>
            <a:r>
              <a:rPr lang="en-US" altLang="zh-CN" sz="1000" b="0" dirty="0" smtClean="0">
                <a:latin typeface="Courier New" pitchFamily="49" charset="0"/>
                <a:ea typeface="宋体" pitchFamily="2" charset="-122"/>
              </a:rPr>
              <a:t>(…) </a:t>
            </a:r>
            <a:r>
              <a:rPr lang="en-US" altLang="zh-CN" sz="1000" b="0" dirty="0" smtClean="0">
                <a:ea typeface="宋体" pitchFamily="2" charset="-122"/>
              </a:rPr>
              <a:t>&amp;</a:t>
            </a:r>
            <a:r>
              <a:rPr lang="en-US" sz="1000" b="0" baseline="0" dirty="0" smtClean="0"/>
              <a:t> </a:t>
            </a:r>
            <a:r>
              <a:rPr lang="en-US" sz="1000" b="0" baseline="0" dirty="0" err="1" smtClean="0"/>
              <a:t>longjmp</a:t>
            </a:r>
            <a:endParaRPr lang="en-US" sz="1000" b="0" baseline="0" dirty="0" smtClean="0"/>
          </a:p>
          <a:p>
            <a:pPr defTabSz="898307">
              <a:defRPr/>
            </a:pPr>
            <a:endParaRPr lang="en-US" sz="1000" dirty="0" smtClean="0"/>
          </a:p>
          <a:p>
            <a:pPr defTabSz="898307">
              <a:spcBef>
                <a:spcPct val="0"/>
              </a:spcBef>
              <a:defRPr/>
            </a:pPr>
            <a:r>
              <a:rPr lang="en-US" sz="1000" dirty="0" smtClean="0"/>
              <a:t>Again, if you need more detail on this Refer to OpenMP 4.0 specification.</a:t>
            </a:r>
          </a:p>
          <a:p>
            <a:r>
              <a:rPr lang="en-US" sz="1000" dirty="0" smtClean="0">
                <a:solidFill>
                  <a:srgbClr val="0860A8"/>
                </a:solidFill>
              </a:rPr>
              <a:t>http://www.openmp.org/mp-documents/OpenMP4.0.0.pdf</a:t>
            </a:r>
          </a:p>
          <a:p>
            <a:pPr defTabSz="898307">
              <a:defRPr/>
            </a:pPr>
            <a:endParaRPr lang="en-US" sz="1000" dirty="0" smtClean="0"/>
          </a:p>
          <a:p>
            <a:pPr defTabSz="898307">
              <a:defRPr/>
            </a:pPr>
            <a:endParaRPr lang="en-US" sz="1000" dirty="0" smtClean="0"/>
          </a:p>
          <a:p>
            <a:pPr defTabSz="898307">
              <a:defRPr/>
            </a:pPr>
            <a:r>
              <a:rPr lang="en-US" sz="1000" dirty="0" smtClean="0"/>
              <a:t>[background]</a:t>
            </a:r>
          </a:p>
          <a:p>
            <a:r>
              <a:rPr lang="en-US" sz="1000" b="1" dirty="0"/>
              <a:t>Restrictions</a:t>
            </a:r>
          </a:p>
          <a:p>
            <a:r>
              <a:rPr lang="en-US" sz="1000" dirty="0"/>
              <a:t>• All loops associated with the construct must be perfectly nested; that is, there must be</a:t>
            </a:r>
          </a:p>
          <a:p>
            <a:r>
              <a:rPr lang="en-US" sz="1000" dirty="0"/>
              <a:t>no intervening code nor any OpenMP directive between any two loops.</a:t>
            </a:r>
          </a:p>
          <a:p>
            <a:r>
              <a:rPr lang="en-US" sz="1000" dirty="0"/>
              <a:t>Chapter 2 Directives</a:t>
            </a:r>
            <a:endParaRPr lang="en-US" sz="1000" b="1" dirty="0"/>
          </a:p>
          <a:p>
            <a:r>
              <a:rPr lang="en-US" sz="1000" dirty="0"/>
              <a:t>• The associated loops must be structured blocks.</a:t>
            </a:r>
          </a:p>
          <a:p>
            <a:r>
              <a:rPr lang="en-US" sz="1000" dirty="0"/>
              <a:t>• A program that branches into or out of a </a:t>
            </a:r>
            <a:r>
              <a:rPr lang="en-US" sz="1000" b="1" dirty="0"/>
              <a:t>simd </a:t>
            </a:r>
            <a:r>
              <a:rPr lang="en-US" sz="1000" dirty="0"/>
              <a:t>region is non-conforming.</a:t>
            </a:r>
          </a:p>
          <a:p>
            <a:r>
              <a:rPr lang="en-US" sz="1000" dirty="0"/>
              <a:t>• Only one </a:t>
            </a:r>
            <a:r>
              <a:rPr lang="en-US" sz="1000" b="1" dirty="0"/>
              <a:t>collapse </a:t>
            </a:r>
            <a:r>
              <a:rPr lang="en-US" sz="1000" dirty="0"/>
              <a:t>clause can appear on a </a:t>
            </a:r>
            <a:r>
              <a:rPr lang="en-US" sz="1000" b="1" dirty="0"/>
              <a:t>simd </a:t>
            </a:r>
            <a:r>
              <a:rPr lang="en-US" sz="1000" dirty="0"/>
              <a:t>directive.</a:t>
            </a:r>
          </a:p>
          <a:p>
            <a:r>
              <a:rPr lang="en-US" sz="1000" dirty="0"/>
              <a:t>• A </a:t>
            </a:r>
            <a:r>
              <a:rPr lang="en-US" sz="1000" i="1" dirty="0"/>
              <a:t>list-item </a:t>
            </a:r>
            <a:r>
              <a:rPr lang="en-US" sz="1000" dirty="0"/>
              <a:t>cannot appear in more than one </a:t>
            </a:r>
            <a:r>
              <a:rPr lang="en-US" sz="1000" b="1" dirty="0"/>
              <a:t>aligned </a:t>
            </a:r>
            <a:r>
              <a:rPr lang="en-US" sz="1000" dirty="0"/>
              <a:t>clause.</a:t>
            </a:r>
          </a:p>
          <a:p>
            <a:r>
              <a:rPr lang="en-US" sz="1000" dirty="0"/>
              <a:t>• Only one </a:t>
            </a:r>
            <a:r>
              <a:rPr lang="en-US" sz="1000" b="1" dirty="0" err="1"/>
              <a:t>safelen</a:t>
            </a:r>
            <a:r>
              <a:rPr lang="en-US" sz="1000" b="1" dirty="0"/>
              <a:t> </a:t>
            </a:r>
            <a:r>
              <a:rPr lang="en-US" sz="1000" dirty="0"/>
              <a:t>clause can appear on a </a:t>
            </a:r>
            <a:r>
              <a:rPr lang="en-US" sz="1000" b="1" dirty="0"/>
              <a:t>simd </a:t>
            </a:r>
            <a:r>
              <a:rPr lang="en-US" sz="1000" dirty="0"/>
              <a:t>directive.</a:t>
            </a:r>
          </a:p>
          <a:p>
            <a:r>
              <a:rPr lang="en-US" sz="1000" dirty="0"/>
              <a:t>• No OpenMP construct can appear in the </a:t>
            </a:r>
            <a:r>
              <a:rPr lang="en-US" sz="1000" b="1" dirty="0"/>
              <a:t>simd </a:t>
            </a:r>
            <a:r>
              <a:rPr lang="en-US" sz="1000" dirty="0"/>
              <a:t>region.</a:t>
            </a:r>
          </a:p>
          <a:p>
            <a:r>
              <a:rPr lang="en-US" sz="1000" dirty="0"/>
              <a:t>C/C++:  The </a:t>
            </a:r>
            <a:r>
              <a:rPr lang="en-US" sz="1000" b="1" dirty="0"/>
              <a:t>simd </a:t>
            </a:r>
            <a:r>
              <a:rPr lang="en-US" sz="1000" dirty="0"/>
              <a:t>region cannot contain calls to the </a:t>
            </a:r>
            <a:r>
              <a:rPr lang="en-US" sz="1000" b="1" dirty="0" err="1"/>
              <a:t>longjmp</a:t>
            </a:r>
            <a:r>
              <a:rPr lang="en-US" sz="1000" b="1" dirty="0"/>
              <a:t> </a:t>
            </a:r>
            <a:r>
              <a:rPr lang="en-US" sz="1000" dirty="0"/>
              <a:t>or </a:t>
            </a:r>
            <a:r>
              <a:rPr lang="en-US" sz="1000" b="1" dirty="0" err="1"/>
              <a:t>setjmp</a:t>
            </a:r>
            <a:r>
              <a:rPr lang="en-US" sz="1000" b="1" dirty="0"/>
              <a:t> </a:t>
            </a:r>
            <a:r>
              <a:rPr lang="en-US" sz="1000" dirty="0"/>
              <a:t>functions.</a:t>
            </a:r>
          </a:p>
          <a:p>
            <a:r>
              <a:rPr lang="en-US" sz="1000" dirty="0"/>
              <a:t>C: The type of list items appearing in the </a:t>
            </a:r>
            <a:r>
              <a:rPr lang="en-US" sz="1000" b="1" dirty="0"/>
              <a:t>aligned </a:t>
            </a:r>
            <a:r>
              <a:rPr lang="en-US" sz="1000" dirty="0"/>
              <a:t>clause must be array or pointer.</a:t>
            </a:r>
          </a:p>
          <a:p>
            <a:r>
              <a:rPr lang="en-US" sz="1000" dirty="0"/>
              <a:t>C++:  The type of list items appearing in the </a:t>
            </a:r>
            <a:r>
              <a:rPr lang="en-US" sz="1000" b="1" dirty="0"/>
              <a:t>aligned </a:t>
            </a:r>
            <a:r>
              <a:rPr lang="en-US" sz="1000" dirty="0"/>
              <a:t>clause must be array, pointer,</a:t>
            </a:r>
          </a:p>
          <a:p>
            <a:r>
              <a:rPr lang="en-US" sz="1000" dirty="0"/>
              <a:t>reference to array, or reference to pointer.</a:t>
            </a:r>
          </a:p>
          <a:p>
            <a:r>
              <a:rPr lang="en-US" sz="1000" dirty="0"/>
              <a:t>C++: No exception can be raised in the </a:t>
            </a:r>
            <a:r>
              <a:rPr lang="en-US" sz="1000" b="1" dirty="0"/>
              <a:t>simd </a:t>
            </a:r>
            <a:r>
              <a:rPr lang="en-US" sz="1000" dirty="0"/>
              <a:t>region.</a:t>
            </a:r>
          </a:p>
          <a:p>
            <a:r>
              <a:rPr lang="en-US" sz="1000" dirty="0"/>
              <a:t>Fortran: The </a:t>
            </a:r>
            <a:r>
              <a:rPr lang="en-US" sz="1000" i="1" dirty="0"/>
              <a:t>do-loop </a:t>
            </a:r>
            <a:r>
              <a:rPr lang="en-US" sz="1000" dirty="0"/>
              <a:t>iteration variable must be of type </a:t>
            </a:r>
            <a:r>
              <a:rPr lang="en-US" sz="1000" b="1" dirty="0"/>
              <a:t>integer</a:t>
            </a:r>
            <a:r>
              <a:rPr lang="en-US" sz="1000" dirty="0"/>
              <a:t>.</a:t>
            </a:r>
          </a:p>
          <a:p>
            <a:r>
              <a:rPr lang="en-US" sz="1000" dirty="0"/>
              <a:t>Fortran: The </a:t>
            </a:r>
            <a:r>
              <a:rPr lang="en-US" sz="1000" i="1" dirty="0"/>
              <a:t>do-loop </a:t>
            </a:r>
            <a:r>
              <a:rPr lang="en-US" sz="1000" dirty="0"/>
              <a:t>cannot be a </a:t>
            </a:r>
            <a:r>
              <a:rPr lang="en-US" sz="1000" b="1" dirty="0"/>
              <a:t>DO WHILE </a:t>
            </a:r>
            <a:r>
              <a:rPr lang="en-US" sz="1000" dirty="0"/>
              <a:t>or a </a:t>
            </a:r>
            <a:r>
              <a:rPr lang="en-US" sz="1000" b="1" dirty="0"/>
              <a:t>DO </a:t>
            </a:r>
            <a:r>
              <a:rPr lang="en-US" sz="1000" dirty="0"/>
              <a:t>loop without loop control.</a:t>
            </a:r>
          </a:p>
          <a:p>
            <a:r>
              <a:rPr lang="en-US" sz="1000" dirty="0"/>
              <a:t>Fortran: The type of list items appearing in the </a:t>
            </a:r>
            <a:r>
              <a:rPr lang="en-US" sz="1000" b="1" dirty="0"/>
              <a:t>aligned </a:t>
            </a:r>
            <a:r>
              <a:rPr lang="en-US" sz="1000" dirty="0"/>
              <a:t>clause must be </a:t>
            </a:r>
            <a:r>
              <a:rPr lang="en-US" sz="1000" b="1" dirty="0"/>
              <a:t>C_PTR </a:t>
            </a:r>
            <a:r>
              <a:rPr lang="en-US" sz="1000" dirty="0"/>
              <a:t>or Cray</a:t>
            </a:r>
          </a:p>
          <a:p>
            <a:r>
              <a:rPr lang="en-US" sz="1000" dirty="0"/>
              <a:t>Fortran pointer, or the list item must have the </a:t>
            </a:r>
            <a:r>
              <a:rPr lang="en-US" sz="1000" b="1" dirty="0"/>
              <a:t>POINTER </a:t>
            </a:r>
            <a:r>
              <a:rPr lang="en-US" sz="1000" dirty="0"/>
              <a:t>or </a:t>
            </a:r>
            <a:r>
              <a:rPr lang="en-US" sz="1000" b="1" dirty="0"/>
              <a:t>ALLOCATABLE </a:t>
            </a:r>
            <a:r>
              <a:rPr lang="en-US" sz="1000" dirty="0"/>
              <a:t>attribute</a:t>
            </a:r>
            <a:endParaRPr lang="en-US" sz="100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21458" indent="-221458" defTabSz="898307">
              <a:spcBef>
                <a:spcPct val="20000"/>
              </a:spcBef>
              <a:defRPr/>
            </a:pPr>
            <a:r>
              <a:rPr lang="en-US" sz="1000" b="1" kern="0" dirty="0">
                <a:solidFill>
                  <a:schemeClr val="bg2"/>
                </a:solidFill>
                <a:latin typeface="Verdana" panose="020B0604030504040204" pitchFamily="34" charset="0"/>
                <a:ea typeface="Verdana" panose="020B0604030504040204" pitchFamily="34" charset="0"/>
                <a:cs typeface="Verdana" panose="020B0604030504040204" pitchFamily="34" charset="0"/>
              </a:rPr>
              <a:t>[script]</a:t>
            </a:r>
          </a:p>
          <a:p>
            <a:pPr marL="221458" indent="-221458" defTabSz="898307">
              <a:spcBef>
                <a:spcPct val="20000"/>
              </a:spcBef>
              <a:defRPr/>
            </a:pPr>
            <a:r>
              <a:rPr lang="en-US" sz="1000" kern="0" dirty="0">
                <a:solidFill>
                  <a:schemeClr val="bg2"/>
                </a:solidFill>
                <a:latin typeface="Verdana" panose="020B0604030504040204" pitchFamily="34" charset="0"/>
                <a:ea typeface="Verdana" panose="020B0604030504040204" pitchFamily="34" charset="0"/>
                <a:cs typeface="Verdana" panose="020B0604030504040204" pitchFamily="34" charset="0"/>
              </a:rPr>
              <a:t>I’d like to begin this discussion with a problem statement</a:t>
            </a:r>
            <a:r>
              <a:rPr lang="en-US" sz="1000" b="1" kern="0" dirty="0">
                <a:solidFill>
                  <a:schemeClr val="bg2"/>
                </a:solidFill>
                <a:latin typeface="Verdana" panose="020B0604030504040204" pitchFamily="34" charset="0"/>
                <a:ea typeface="Verdana" panose="020B0604030504040204" pitchFamily="34" charset="0"/>
                <a:cs typeface="Verdana" panose="020B0604030504040204" pitchFamily="34" charset="0"/>
              </a:rPr>
              <a:t>: </a:t>
            </a:r>
          </a:p>
          <a:p>
            <a:pPr marL="221458" indent="-221458" defTabSz="898307">
              <a:spcBef>
                <a:spcPct val="20000"/>
              </a:spcBef>
              <a:defRPr/>
            </a:pPr>
            <a:r>
              <a:rPr lang="en-US" sz="1000" b="1" kern="0" dirty="0">
                <a:solidFill>
                  <a:schemeClr val="bg2"/>
                </a:solidFill>
                <a:latin typeface="Verdana" panose="020B0604030504040204" pitchFamily="34" charset="0"/>
                <a:ea typeface="Verdana" panose="020B0604030504040204" pitchFamily="34" charset="0"/>
                <a:cs typeface="Verdana" panose="020B0604030504040204" pitchFamily="34" charset="0"/>
              </a:rPr>
              <a:t>[Click]</a:t>
            </a:r>
          </a:p>
          <a:p>
            <a:pPr marL="566121" lvl="1" indent="-232375" defTabSz="898307">
              <a:spcBef>
                <a:spcPct val="20000"/>
              </a:spcBef>
              <a:buFont typeface="Verdana" pitchFamily="34" charset="0"/>
              <a:buChar char="–"/>
              <a:defRPr/>
            </a:pPr>
            <a:r>
              <a:rPr lang="en-US" sz="1000" kern="0" dirty="0">
                <a:solidFill>
                  <a:schemeClr val="bg2"/>
                </a:solidFill>
                <a:latin typeface="Verdana" panose="020B0604030504040204" pitchFamily="34" charset="0"/>
                <a:ea typeface="Verdana" panose="020B0604030504040204" pitchFamily="34" charset="0"/>
                <a:cs typeface="Verdana" panose="020B0604030504040204" pitchFamily="34" charset="0"/>
              </a:rPr>
              <a:t>The multiplicative effect of larger Vector widths coupled with the large number of processing cores means tremendous numbers of computational units are available at a hardware level to compute with. </a:t>
            </a:r>
          </a:p>
          <a:p>
            <a:pPr marL="566121" lvl="1" indent="-232375" defTabSz="898307">
              <a:spcBef>
                <a:spcPct val="20000"/>
              </a:spcBef>
              <a:buFont typeface="Verdana" pitchFamily="34" charset="0"/>
              <a:buChar char="–"/>
              <a:defRPr/>
            </a:pPr>
            <a:r>
              <a:rPr lang="en-US" sz="1000" kern="0" dirty="0">
                <a:solidFill>
                  <a:schemeClr val="bg2"/>
                </a:solidFill>
                <a:latin typeface="Verdana" panose="020B0604030504040204" pitchFamily="34" charset="0"/>
                <a:ea typeface="Verdana" panose="020B0604030504040204" pitchFamily="34" charset="0"/>
                <a:cs typeface="Verdana" panose="020B0604030504040204" pitchFamily="34" charset="0"/>
              </a:rPr>
              <a:t>But programming languages are limited by their inherent serial nature from putting much of this computational power to good use.</a:t>
            </a:r>
          </a:p>
          <a:p>
            <a:pPr marL="566121" lvl="1" indent="-232375" defTabSz="898307">
              <a:spcBef>
                <a:spcPct val="20000"/>
              </a:spcBef>
              <a:buFont typeface="Verdana" pitchFamily="34" charset="0"/>
              <a:buChar char="–"/>
              <a:defRPr/>
            </a:pPr>
            <a:r>
              <a:rPr lang="en-US" sz="1000" kern="0" dirty="0">
                <a:solidFill>
                  <a:schemeClr val="bg2"/>
                </a:solidFill>
                <a:latin typeface="Verdana" panose="020B0604030504040204" pitchFamily="34" charset="0"/>
                <a:ea typeface="Verdana" panose="020B0604030504040204" pitchFamily="34" charset="0"/>
                <a:cs typeface="Verdana" panose="020B0604030504040204" pitchFamily="34" charset="0"/>
              </a:rPr>
              <a:t>So lots of computational power is available by HW but we have until now had limited SW access to it</a:t>
            </a:r>
          </a:p>
          <a:p>
            <a:pPr marL="221458" indent="-221458" defTabSz="898307">
              <a:spcBef>
                <a:spcPct val="20000"/>
              </a:spcBef>
              <a:defRPr/>
            </a:pPr>
            <a:endParaRPr lang="en-US" sz="1000" b="1" kern="0" dirty="0">
              <a:solidFill>
                <a:schemeClr val="bg2"/>
              </a:solidFill>
              <a:latin typeface="Verdana" panose="020B0604030504040204" pitchFamily="34" charset="0"/>
              <a:ea typeface="Verdana" panose="020B0604030504040204" pitchFamily="34" charset="0"/>
              <a:cs typeface="Verdana" panose="020B0604030504040204" pitchFamily="34" charset="0"/>
            </a:endParaRPr>
          </a:p>
          <a:p>
            <a:pPr marL="221458" indent="-221458" defTabSz="898307">
              <a:spcBef>
                <a:spcPct val="20000"/>
              </a:spcBef>
              <a:defRPr/>
            </a:pPr>
            <a:r>
              <a:rPr lang="en-US" sz="1000" b="1" kern="0" dirty="0">
                <a:solidFill>
                  <a:schemeClr val="bg2"/>
                </a:solidFill>
                <a:latin typeface="Verdana" panose="020B0604030504040204" pitchFamily="34" charset="0"/>
                <a:ea typeface="Verdana" panose="020B0604030504040204" pitchFamily="34" charset="0"/>
                <a:cs typeface="Verdana" panose="020B0604030504040204" pitchFamily="34" charset="0"/>
              </a:rPr>
              <a:t>[Click]</a:t>
            </a:r>
            <a:endParaRPr lang="en-US" sz="1000" kern="0" dirty="0">
              <a:solidFill>
                <a:schemeClr val="bg2"/>
              </a:solidFill>
              <a:latin typeface="Verdana" panose="020B0604030504040204" pitchFamily="34" charset="0"/>
              <a:ea typeface="Verdana" panose="020B0604030504040204" pitchFamily="34" charset="0"/>
              <a:cs typeface="Verdana" panose="020B0604030504040204" pitchFamily="34" charset="0"/>
            </a:endParaRPr>
          </a:p>
          <a:p>
            <a:pPr marL="221458" indent="-221458" defTabSz="898307">
              <a:spcBef>
                <a:spcPct val="20000"/>
              </a:spcBef>
              <a:buFontTx/>
              <a:buChar char="•"/>
              <a:defRPr/>
            </a:pPr>
            <a:r>
              <a:rPr lang="en-US" sz="1000" b="1" kern="0" dirty="0">
                <a:solidFill>
                  <a:schemeClr val="bg2"/>
                </a:solidFill>
                <a:latin typeface="Verdana" panose="020B0604030504040204" pitchFamily="34" charset="0"/>
                <a:ea typeface="Verdana" panose="020B0604030504040204" pitchFamily="34" charset="0"/>
                <a:cs typeface="Verdana" panose="020B0604030504040204" pitchFamily="34" charset="0"/>
              </a:rPr>
              <a:t>The Solution: </a:t>
            </a:r>
          </a:p>
          <a:p>
            <a:pPr marL="566121" lvl="1" indent="-232375" defTabSz="898307">
              <a:spcBef>
                <a:spcPct val="20000"/>
              </a:spcBef>
              <a:buFont typeface="Verdana" pitchFamily="34" charset="0"/>
              <a:buChar char="–"/>
              <a:defRPr/>
            </a:pPr>
            <a:r>
              <a:rPr lang="en-US" sz="1000" dirty="0">
                <a:latin typeface="Verdana" panose="020B0604030504040204" pitchFamily="34" charset="0"/>
                <a:ea typeface="Verdana" panose="020B0604030504040204" pitchFamily="34" charset="0"/>
                <a:cs typeface="Verdana" panose="020B0604030504040204" pitchFamily="34" charset="0"/>
              </a:rPr>
              <a:t>Extensions to Conventional Programming Language are needed to tap this power</a:t>
            </a:r>
          </a:p>
          <a:p>
            <a:pPr marL="566121" lvl="1" indent="-232375" defTabSz="898307">
              <a:spcBef>
                <a:spcPct val="20000"/>
              </a:spcBef>
              <a:buFont typeface="Verdana" pitchFamily="34" charset="0"/>
              <a:buChar char="–"/>
              <a:defRPr/>
            </a:pPr>
            <a:r>
              <a:rPr lang="en-US" sz="1000" u="sng" kern="0" dirty="0">
                <a:solidFill>
                  <a:schemeClr val="bg2"/>
                </a:solidFill>
                <a:latin typeface="Verdana" panose="020B0604030504040204" pitchFamily="34" charset="0"/>
                <a:ea typeface="Verdana" panose="020B0604030504040204" pitchFamily="34" charset="0"/>
                <a:cs typeface="Verdana" panose="020B0604030504040204" pitchFamily="34" charset="0"/>
              </a:rPr>
              <a:t>Multiple methods are available </a:t>
            </a:r>
            <a:r>
              <a:rPr lang="en-US" sz="1000" kern="0" dirty="0">
                <a:solidFill>
                  <a:schemeClr val="bg2"/>
                </a:solidFill>
                <a:latin typeface="Verdana" panose="020B0604030504040204" pitchFamily="34" charset="0"/>
                <a:ea typeface="Verdana" panose="020B0604030504040204" pitchFamily="34" charset="0"/>
                <a:cs typeface="Verdana" panose="020B0604030504040204" pitchFamily="34" charset="0"/>
              </a:rPr>
              <a:t>to developers to program using explicit vector programming</a:t>
            </a:r>
          </a:p>
          <a:p>
            <a:pPr marL="566121" lvl="1" indent="-232375" defTabSz="898307">
              <a:spcBef>
                <a:spcPct val="20000"/>
              </a:spcBef>
              <a:buFont typeface="Verdana" pitchFamily="34" charset="0"/>
              <a:buChar char="–"/>
              <a:defRPr/>
            </a:pPr>
            <a:r>
              <a:rPr lang="en-US" sz="1000" kern="0" dirty="0">
                <a:solidFill>
                  <a:schemeClr val="bg2"/>
                </a:solidFill>
                <a:latin typeface="Verdana" panose="020B0604030504040204" pitchFamily="34" charset="0"/>
                <a:ea typeface="Verdana" panose="020B0604030504040204" pitchFamily="34" charset="0"/>
                <a:cs typeface="Verdana" panose="020B0604030504040204" pitchFamily="34" charset="0"/>
              </a:rPr>
              <a:t>We will explore primarily the OpenMP 4.0 approach to explicit vector programming</a:t>
            </a:r>
          </a:p>
          <a:p>
            <a:pPr marL="566121" lvl="1" indent="-232375" defTabSz="898307">
              <a:spcBef>
                <a:spcPct val="20000"/>
              </a:spcBef>
              <a:buNone/>
              <a:defRPr/>
            </a:pPr>
            <a:endParaRPr lang="en-US" sz="1000" kern="0" dirty="0">
              <a:solidFill>
                <a:schemeClr val="bg2"/>
              </a:solidFill>
              <a:latin typeface="Verdana" panose="020B0604030504040204" pitchFamily="34" charset="0"/>
              <a:ea typeface="Verdana" panose="020B0604030504040204" pitchFamily="34" charset="0"/>
              <a:cs typeface="Verdana" panose="020B0604030504040204" pitchFamily="34" charset="0"/>
            </a:endParaRPr>
          </a:p>
          <a:p>
            <a:pPr marL="221458" indent="-221458" defTabSz="898307">
              <a:spcBef>
                <a:spcPct val="20000"/>
              </a:spcBef>
              <a:defRPr/>
            </a:pPr>
            <a:r>
              <a:rPr lang="en-US" sz="1000" b="1" kern="0" dirty="0">
                <a:solidFill>
                  <a:schemeClr val="bg2"/>
                </a:solidFill>
                <a:latin typeface="Verdana" panose="020B0604030504040204" pitchFamily="34" charset="0"/>
                <a:ea typeface="Verdana" panose="020B0604030504040204" pitchFamily="34" charset="0"/>
                <a:cs typeface="Verdana" panose="020B0604030504040204" pitchFamily="34" charset="0"/>
              </a:rPr>
              <a:t>[Click]</a:t>
            </a:r>
          </a:p>
          <a:p>
            <a:pPr marL="221458" indent="-221458" defTabSz="898307">
              <a:spcBef>
                <a:spcPct val="20000"/>
              </a:spcBef>
              <a:defRPr/>
            </a:pPr>
            <a:r>
              <a:rPr lang="en-US" sz="1000" dirty="0">
                <a:latin typeface="Verdana" panose="020B0604030504040204" pitchFamily="34" charset="0"/>
                <a:ea typeface="Verdana" panose="020B0604030504040204" pitchFamily="34" charset="0"/>
                <a:cs typeface="Verdana" panose="020B0604030504040204" pitchFamily="34" charset="0"/>
              </a:rPr>
              <a:t>The Goal is to Provide language extensions to simplify vector programming; Enable developers to extract more performance from SIMD processors in more parts of their application</a:t>
            </a:r>
          </a:p>
          <a:p>
            <a:pPr marL="566121" lvl="1" indent="-232375" defTabSz="898307">
              <a:spcBef>
                <a:spcPct val="20000"/>
              </a:spcBef>
              <a:buFont typeface="Verdana" pitchFamily="34" charset="0"/>
              <a:buChar char="–"/>
              <a:defRPr/>
            </a:pPr>
            <a:endParaRPr lang="en-US" sz="1000" kern="0" dirty="0">
              <a:solidFill>
                <a:schemeClr val="bg2"/>
              </a:solidFill>
              <a:latin typeface="Verdana" panose="020B0604030504040204" pitchFamily="34" charset="0"/>
              <a:ea typeface="Verdana" panose="020B0604030504040204" pitchFamily="34" charset="0"/>
              <a:cs typeface="Verdana" panose="020B0604030504040204" pitchFamily="34" charset="0"/>
            </a:endParaRPr>
          </a:p>
          <a:p>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21773E56-01EA-4CE7-A794-9406D1E49B24}" type="slidenum">
              <a:rPr lang="en-US" altLang="zh-CN" smtClean="0"/>
              <a:pPr/>
              <a:t>3</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TextEdit="1"/>
          </p:cNvSpPr>
          <p:nvPr>
            <p:ph type="sldImg"/>
          </p:nvPr>
        </p:nvSpPr>
        <p:spPr bwMode="auto">
          <a:noFill/>
          <a:ln>
            <a:solidFill>
              <a:srgbClr val="000000"/>
            </a:solidFill>
            <a:miter lim="800000"/>
            <a:headEnd/>
            <a:tailEnd/>
          </a:ln>
        </p:spPr>
      </p:sp>
      <p:sp>
        <p:nvSpPr>
          <p:cNvPr id="86019" name="Rectangle 3"/>
          <p:cNvSpPr>
            <a:spLocks noGrp="1"/>
          </p:cNvSpPr>
          <p:nvPr>
            <p:ph type="body" idx="1"/>
          </p:nvPr>
        </p:nvSpPr>
        <p:spPr bwMode="auto">
          <a:noFill/>
        </p:spPr>
        <p:txBody>
          <a:bodyPr wrap="square" numCol="1" anchor="t" anchorCtr="0" compatLnSpc="1">
            <a:prstTxWarp prst="textNoShape">
              <a:avLst/>
            </a:prstTxWarp>
          </a:bodyPr>
          <a:lstStyle/>
          <a:p>
            <a:pPr defTabSz="898307">
              <a:defRPr/>
            </a:pPr>
            <a:r>
              <a:rPr lang="en-US" sz="1000" dirty="0" smtClean="0"/>
              <a:t>[script]</a:t>
            </a:r>
          </a:p>
          <a:p>
            <a:r>
              <a:rPr lang="en-US" sz="1000" dirty="0" smtClean="0"/>
              <a:t>You may not realize that under the covers</a:t>
            </a:r>
            <a:r>
              <a:rPr lang="en-US" sz="1000" baseline="0" dirty="0" smtClean="0"/>
              <a:t> these two += operations means very different things!</a:t>
            </a:r>
          </a:p>
          <a:p>
            <a:endParaRPr lang="en-US" sz="1000" baseline="0" dirty="0" smtClean="0"/>
          </a:p>
          <a:p>
            <a:r>
              <a:rPr lang="en-US" sz="1000" baseline="0" dirty="0" smtClean="0"/>
              <a:t>Sum += *p means that we are doing a reduction of all the array elements in array p and summing them into variable sum</a:t>
            </a:r>
          </a:p>
          <a:p>
            <a:endParaRPr lang="en-US" sz="1000" baseline="0" dirty="0" smtClean="0"/>
          </a:p>
          <a:p>
            <a:r>
              <a:rPr lang="en-US" sz="1000" baseline="0" dirty="0" smtClean="0"/>
              <a:t>P += Step is incrementing the address of the pointer to access the next element.  Very similar looking statements with very different meanings.  This is why the SIMD directive has been given such a variety of clauses to help tell the compiler what we actually mean by these statements</a:t>
            </a:r>
          </a:p>
          <a:p>
            <a:endParaRPr lang="en-US" sz="1000" baseline="0" dirty="0" smtClean="0"/>
          </a:p>
          <a:p>
            <a:r>
              <a:rPr lang="en-US" sz="1000" baseline="0" dirty="0" smtClean="0"/>
              <a:t>See the corrected SIMD code on the next slide</a:t>
            </a:r>
          </a:p>
          <a:p>
            <a:endParaRPr lang="en-US" sz="1000"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TextEdit="1"/>
          </p:cNvSpPr>
          <p:nvPr>
            <p:ph type="sldImg"/>
          </p:nvPr>
        </p:nvSpPr>
        <p:spPr bwMode="auto">
          <a:noFill/>
          <a:ln>
            <a:solidFill>
              <a:srgbClr val="000000"/>
            </a:solidFill>
            <a:miter lim="800000"/>
            <a:headEnd/>
            <a:tailEnd/>
          </a:ln>
        </p:spPr>
      </p:sp>
      <p:sp>
        <p:nvSpPr>
          <p:cNvPr id="86019" name="Rectangle 3"/>
          <p:cNvSpPr>
            <a:spLocks noGrp="1"/>
          </p:cNvSpPr>
          <p:nvPr>
            <p:ph type="body" idx="1"/>
          </p:nvPr>
        </p:nvSpPr>
        <p:spPr bwMode="auto">
          <a:noFill/>
        </p:spPr>
        <p:txBody>
          <a:bodyPr wrap="square" numCol="1" anchor="t" anchorCtr="0" compatLnSpc="1">
            <a:prstTxWarp prst="textNoShape">
              <a:avLst/>
            </a:prstTxWarp>
          </a:bodyPr>
          <a:lstStyle/>
          <a:p>
            <a:pPr defTabSz="898307">
              <a:defRPr/>
            </a:pPr>
            <a:r>
              <a:rPr lang="en-US" sz="1000" dirty="0" smtClean="0"/>
              <a:t>[script]</a:t>
            </a:r>
          </a:p>
          <a:p>
            <a:r>
              <a:rPr lang="en-US" sz="1000" dirty="0" smtClean="0"/>
              <a:t>Here we explicitly call sum out to be a reduction variable on the + operator.,</a:t>
            </a:r>
            <a:r>
              <a:rPr lang="en-US" sz="1000" baseline="0" dirty="0" smtClean="0"/>
              <a:t> and we call the variable p out to be an induction variable with stride step. Now the compiler has explicit information about how the developer intended this application to behave.</a:t>
            </a:r>
          </a:p>
          <a:p>
            <a:endParaRPr lang="en-US" sz="1000" baseline="0" dirty="0" smtClean="0"/>
          </a:p>
          <a:p>
            <a:endParaRPr lang="en-US" sz="1000"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dirty="0" smtClean="0"/>
              <a:t>Hi. My name is ……… and I am a technical consulting engineer in Intel’s compiler</a:t>
            </a:r>
            <a:r>
              <a:rPr lang="en-US" sz="1000" baseline="0" dirty="0" smtClean="0"/>
              <a:t> team. </a:t>
            </a:r>
            <a:r>
              <a:rPr lang="en-US" sz="1000" dirty="0" smtClean="0"/>
              <a:t>Welcome to the first in a series of videos</a:t>
            </a:r>
            <a:r>
              <a:rPr lang="en-US" sz="1000" baseline="0" dirty="0" smtClean="0"/>
              <a:t> covering Intel Compiler Vectorization essentials. This series will focus on techniques a developer can use to utilize vector hardware to potentially improve application performance by using explicit vector programming methods such as OpenMP* 4.0.</a:t>
            </a:r>
            <a:endParaRPr lang="en-US" sz="1000" dirty="0"/>
          </a:p>
        </p:txBody>
      </p:sp>
      <p:sp>
        <p:nvSpPr>
          <p:cNvPr id="4" name="Slide Number Placeholder 3"/>
          <p:cNvSpPr>
            <a:spLocks noGrp="1"/>
          </p:cNvSpPr>
          <p:nvPr>
            <p:ph type="sldNum" sz="quarter" idx="10"/>
          </p:nvPr>
        </p:nvSpPr>
        <p:spPr/>
        <p:txBody>
          <a:bodyPr/>
          <a:lstStyle/>
          <a:p>
            <a:fld id="{21773E56-01EA-4CE7-A794-9406D1E49B24}" type="slidenum">
              <a:rPr lang="en-US" altLang="zh-CN" smtClean="0"/>
              <a:pPr/>
              <a:t>32</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98307">
              <a:defRPr/>
            </a:pPr>
            <a:r>
              <a:rPr lang="en-US" sz="1000" dirty="0" smtClean="0"/>
              <a:t>[script]</a:t>
            </a:r>
          </a:p>
          <a:p>
            <a:pPr defTabSz="898307">
              <a:defRPr/>
            </a:pPr>
            <a:r>
              <a:rPr lang="en-US" sz="1000" dirty="0" smtClean="0"/>
              <a:t>Hi. My name is ……… and I am a technical consulting engineer in Intel’s compiler team. Welcome to the fifth in a series of videos covering Intel Compiler Vectorization essentials. In this video </a:t>
            </a:r>
            <a:r>
              <a:rPr lang="en-US" sz="1000" baseline="0" dirty="0" smtClean="0"/>
              <a:t>we explore what simd enabled functions are. On this slide we will do a quick overview of SIMD-enabled functions</a:t>
            </a:r>
          </a:p>
          <a:p>
            <a:endParaRPr lang="en-US" sz="1000" dirty="0" smtClean="0"/>
          </a:p>
          <a:p>
            <a:r>
              <a:rPr lang="en-US" sz="1000" dirty="0" smtClean="0"/>
              <a:t>[click]</a:t>
            </a:r>
          </a:p>
          <a:p>
            <a:r>
              <a:rPr lang="en-US" sz="1000" dirty="0" smtClean="0"/>
              <a:t>SIMD-enabled functions allow user defined functions to be vectorized when they are called from within vectorized loops, or are called with array notation array arguments.</a:t>
            </a:r>
          </a:p>
          <a:p>
            <a:endParaRPr lang="en-US" sz="1000" dirty="0" smtClean="0"/>
          </a:p>
          <a:p>
            <a:pPr defTabSz="898307">
              <a:defRPr/>
            </a:pPr>
            <a:r>
              <a:rPr lang="en-US" sz="1000" dirty="0" smtClean="0"/>
              <a:t>[click]</a:t>
            </a:r>
          </a:p>
          <a:p>
            <a:pPr defTabSz="898307">
              <a:defRPr/>
            </a:pPr>
            <a:r>
              <a:rPr lang="en-US" sz="1000" dirty="0" smtClean="0"/>
              <a:t>The vector declaration and associated modifying clauses specify the vector or scalar nature of the function arguments.</a:t>
            </a:r>
          </a:p>
          <a:p>
            <a:endParaRPr lang="en-US" sz="1000" dirty="0" smtClean="0"/>
          </a:p>
          <a:p>
            <a:pPr defTabSz="898307">
              <a:defRPr/>
            </a:pPr>
            <a:r>
              <a:rPr lang="en-US" sz="1000" dirty="0" smtClean="0"/>
              <a:t>[click]</a:t>
            </a:r>
          </a:p>
          <a:p>
            <a:r>
              <a:rPr lang="en-US" sz="1000" dirty="0" smtClean="0"/>
              <a:t>SIMD-enabled functions are supported by both Intel Cilk Plus and OpenMP 4.0</a:t>
            </a:r>
            <a:endParaRPr lang="en-US" sz="1000" dirty="0"/>
          </a:p>
        </p:txBody>
      </p:sp>
      <p:sp>
        <p:nvSpPr>
          <p:cNvPr id="4" name="Slide Number Placeholder 3"/>
          <p:cNvSpPr>
            <a:spLocks noGrp="1"/>
          </p:cNvSpPr>
          <p:nvPr>
            <p:ph type="sldNum" sz="quarter" idx="10"/>
          </p:nvPr>
        </p:nvSpPr>
        <p:spPr/>
        <p:txBody>
          <a:bodyPr/>
          <a:lstStyle/>
          <a:p>
            <a:fld id="{21773E56-01EA-4CE7-A794-9406D1E49B24}" type="slidenum">
              <a:rPr lang="en-US" altLang="zh-CN" smtClean="0"/>
              <a:pPr/>
              <a:t>33</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defTabSz="898307">
              <a:buNone/>
              <a:defRPr/>
            </a:pPr>
            <a:r>
              <a:rPr lang="en-US" sz="1000" dirty="0" smtClean="0"/>
              <a:t>[script]</a:t>
            </a:r>
          </a:p>
          <a:p>
            <a:pPr marL="0" lvl="1" indent="0" defTabSz="898307">
              <a:buNone/>
              <a:defRPr/>
            </a:pPr>
            <a:r>
              <a:rPr lang="en-US" sz="1000" dirty="0" smtClean="0"/>
              <a:t>This is a very simple example of providing vectorized user defined </a:t>
            </a:r>
            <a:r>
              <a:rPr lang="en-US" sz="1000" dirty="0" err="1" smtClean="0"/>
              <a:t>functionsor</a:t>
            </a:r>
            <a:r>
              <a:rPr lang="en-US" sz="1000" dirty="0" smtClean="0"/>
              <a:t> simd-enabled functions . </a:t>
            </a:r>
          </a:p>
          <a:p>
            <a:pPr marL="0" lvl="1" indent="0" defTabSz="898307">
              <a:buNone/>
              <a:defRPr/>
            </a:pPr>
            <a:endParaRPr lang="en-US" sz="1000" dirty="0" smtClean="0"/>
          </a:p>
          <a:p>
            <a:pPr marL="0" lvl="1" indent="0" defTabSz="898307">
              <a:buNone/>
              <a:defRPr/>
            </a:pPr>
            <a:r>
              <a:rPr lang="en-US" sz="1000" dirty="0" smtClean="0"/>
              <a:t>It was designed with legacy scalar code in mind. </a:t>
            </a:r>
          </a:p>
          <a:p>
            <a:pPr marL="0" lvl="1" indent="0" defTabSz="898307">
              <a:buNone/>
              <a:defRPr/>
            </a:pPr>
            <a:endParaRPr lang="en-US" sz="1000" dirty="0" smtClean="0"/>
          </a:p>
          <a:p>
            <a:pPr marL="0" lvl="1" indent="0" defTabSz="898307">
              <a:buNone/>
              <a:defRPr/>
            </a:pPr>
            <a:r>
              <a:rPr lang="en-US" sz="1000" dirty="0" smtClean="0"/>
              <a:t>So the idea is that we annotate a legacy style scalar function that takes single values as arguments and which returns a single value as a return.  </a:t>
            </a:r>
          </a:p>
          <a:p>
            <a:pPr marL="0" lvl="1" indent="0" defTabSz="898307">
              <a:buNone/>
              <a:defRPr/>
            </a:pPr>
            <a:r>
              <a:rPr lang="en-US" sz="1000" dirty="0" smtClean="0"/>
              <a:t>This legacy function would have been called from a loop. </a:t>
            </a:r>
          </a:p>
          <a:p>
            <a:pPr marL="0" lvl="1" indent="0" defTabSz="898307">
              <a:buNone/>
              <a:defRPr/>
            </a:pPr>
            <a:endParaRPr lang="en-US" sz="1000" dirty="0" smtClean="0"/>
          </a:p>
          <a:p>
            <a:pPr marL="0" lvl="1" indent="0" defTabSz="898307">
              <a:buNone/>
              <a:defRPr/>
            </a:pPr>
            <a:r>
              <a:rPr lang="en-US" sz="1000" dirty="0" smtClean="0"/>
              <a:t>So here we are modifying the scalar function foo</a:t>
            </a:r>
          </a:p>
          <a:p>
            <a:pPr marL="0" lvl="1" indent="0" defTabSz="898307">
              <a:buNone/>
              <a:defRPr/>
            </a:pPr>
            <a:endParaRPr lang="en-US" sz="1000" dirty="0" smtClean="0"/>
          </a:p>
          <a:p>
            <a:pPr marL="0" lvl="1" indent="0" defTabSz="898307">
              <a:buNone/>
              <a:defRPr/>
            </a:pPr>
            <a:r>
              <a:rPr lang="en-US" sz="1000" dirty="0" smtClean="0"/>
              <a:t>foo() is like a simple “device function” or “</a:t>
            </a:r>
            <a:r>
              <a:rPr lang="en-US" sz="1000" dirty="0" err="1" smtClean="0"/>
              <a:t>shader</a:t>
            </a:r>
            <a:r>
              <a:rPr lang="en-US" sz="1000" dirty="0" smtClean="0"/>
              <a:t> kernel”, working on one element at a time. </a:t>
            </a:r>
          </a:p>
          <a:p>
            <a:pPr marL="0" lvl="1" indent="0" defTabSz="898307">
              <a:buNone/>
              <a:defRPr/>
            </a:pPr>
            <a:r>
              <a:rPr lang="en-US" sz="1000" dirty="0" smtClean="0"/>
              <a:t>For IA, we’d like a version of foo() that works well on “SIMD vector”. </a:t>
            </a:r>
          </a:p>
          <a:p>
            <a:pPr marL="0" lvl="1" indent="0" defTabSz="898307">
              <a:buNone/>
              <a:defRPr/>
            </a:pPr>
            <a:r>
              <a:rPr lang="en-US" sz="1000" dirty="0" smtClean="0"/>
              <a:t>SIMD-enabled functions is Intel Compiler’s mechanism to get that happen.</a:t>
            </a:r>
          </a:p>
          <a:p>
            <a:pPr marL="0" lvl="1" indent="0" defTabSz="898307">
              <a:buNone/>
              <a:defRPr/>
            </a:pPr>
            <a:endParaRPr lang="en-US" sz="1000" dirty="0" smtClean="0"/>
          </a:p>
          <a:p>
            <a:pPr marL="0" lvl="1" indent="0" defTabSz="898307">
              <a:buNone/>
              <a:defRPr/>
            </a:pPr>
            <a:r>
              <a:rPr lang="en-US" sz="1000" dirty="0" smtClean="0"/>
              <a:t>We see three usage examples here , two  of them will call “vectorized” foo() while one calls a scalar version of foo </a:t>
            </a:r>
          </a:p>
          <a:p>
            <a:pPr marL="0" lvl="1" indent="0" defTabSz="898307">
              <a:buNone/>
              <a:defRPr/>
            </a:pPr>
            <a:endParaRPr lang="en-US" sz="1000" dirty="0" smtClean="0"/>
          </a:p>
          <a:p>
            <a:pPr marL="0" lvl="1" indent="0" defTabSz="898307">
              <a:buNone/>
              <a:defRPr/>
            </a:pPr>
            <a:r>
              <a:rPr lang="en-US" sz="1000" dirty="0" smtClean="0"/>
              <a:t>The fact that the compiler generates multiple versions behind the scenes means that if I call foo from some module that still treats it in the old scalar way the function call works just as it did in the old scalar days.  </a:t>
            </a:r>
          </a:p>
          <a:p>
            <a:pPr marL="0" lvl="1" indent="0" defTabSz="898307">
              <a:buNone/>
              <a:defRPr/>
            </a:pPr>
            <a:r>
              <a:rPr lang="en-US" sz="1000" dirty="0" smtClean="0"/>
              <a:t>But for modules which have been updated to treat the function as a vector function, by passing it arrays of values or by calling it in a simd loop, we would get a vectorized version of the function. </a:t>
            </a:r>
          </a:p>
          <a:p>
            <a:pPr marL="0" lvl="1" indent="0" defTabSz="898307">
              <a:buNone/>
              <a:defRPr/>
            </a:pPr>
            <a:r>
              <a:rPr lang="en-US" sz="1000" dirty="0" smtClean="0"/>
              <a:t>This is all seamless to the developer who does not need to remember different names for different functions.</a:t>
            </a:r>
          </a:p>
          <a:p>
            <a:pPr marL="0" lvl="1" indent="0" defTabSz="898307">
              <a:buNone/>
              <a:defRPr/>
            </a:pPr>
            <a:endParaRPr lang="en-US" sz="1000" dirty="0" smtClean="0"/>
          </a:p>
          <a:p>
            <a:pPr marL="0" lvl="1" indent="0" defTabSz="898307">
              <a:buNone/>
              <a:defRPr/>
            </a:pPr>
            <a:endParaRPr lang="en-US" sz="1000" dirty="0"/>
          </a:p>
        </p:txBody>
      </p:sp>
      <p:sp>
        <p:nvSpPr>
          <p:cNvPr id="4" name="Slide Number Placeholder 3"/>
          <p:cNvSpPr>
            <a:spLocks noGrp="1"/>
          </p:cNvSpPr>
          <p:nvPr>
            <p:ph type="sldNum" sz="quarter" idx="10"/>
          </p:nvPr>
        </p:nvSpPr>
        <p:spPr/>
        <p:txBody>
          <a:bodyPr/>
          <a:lstStyle/>
          <a:p>
            <a:fld id="{E8F73FF1-BDE3-45EF-8AF3-1EE595819AE6}" type="slidenum">
              <a:rPr lang="en-US" smtClean="0"/>
              <a:pPr/>
              <a:t>34</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defTabSz="898307">
              <a:buNone/>
              <a:defRPr/>
            </a:pPr>
            <a:r>
              <a:rPr lang="en-US" sz="1000" dirty="0">
                <a:latin typeface="Verdana" panose="020B0604030504040204" pitchFamily="34" charset="0"/>
                <a:ea typeface="Verdana" panose="020B0604030504040204" pitchFamily="34" charset="0"/>
                <a:cs typeface="Verdana" panose="020B0604030504040204" pitchFamily="34" charset="0"/>
              </a:rPr>
              <a:t>[script]</a:t>
            </a:r>
          </a:p>
          <a:p>
            <a:pPr marL="0" lvl="1" indent="0" defTabSz="898307">
              <a:buNone/>
              <a:defRPr/>
            </a:pPr>
            <a:r>
              <a:rPr lang="en-US" sz="1000" dirty="0">
                <a:latin typeface="Verdana" panose="020B0604030504040204" pitchFamily="34" charset="0"/>
                <a:ea typeface="Verdana" panose="020B0604030504040204" pitchFamily="34" charset="0"/>
                <a:cs typeface="Verdana" panose="020B0604030504040204" pitchFamily="34" charset="0"/>
              </a:rPr>
              <a:t>SIMD-enabled functions allow the programmer to use scalar syntax which describe an operation on a single element</a:t>
            </a:r>
          </a:p>
          <a:p>
            <a:r>
              <a:rPr lang="en-US" sz="1000" dirty="0">
                <a:latin typeface="Verdana" panose="020B0604030504040204" pitchFamily="34" charset="0"/>
                <a:ea typeface="Verdana" panose="020B0604030504040204" pitchFamily="34" charset="0"/>
                <a:cs typeface="Verdana" panose="020B0604030504040204" pitchFamily="34" charset="0"/>
              </a:rPr>
              <a:t>Then apply that operation to arrays in parallel, utilizing both vector parallelism and core parallelism</a:t>
            </a:r>
          </a:p>
          <a:p>
            <a:r>
              <a:rPr lang="en-US" sz="1000" dirty="0">
                <a:latin typeface="Verdana" panose="020B0604030504040204" pitchFamily="34" charset="0"/>
                <a:ea typeface="Verdana" panose="020B0604030504040204" pitchFamily="34" charset="0"/>
                <a:cs typeface="Verdana" panose="020B0604030504040204" pitchFamily="34" charset="0"/>
              </a:rPr>
              <a:t>Similar to CUDA/</a:t>
            </a:r>
            <a:r>
              <a:rPr lang="en-US" sz="1000" dirty="0" err="1">
                <a:latin typeface="Verdana" panose="020B0604030504040204" pitchFamily="34" charset="0"/>
                <a:ea typeface="Verdana" panose="020B0604030504040204" pitchFamily="34" charset="0"/>
                <a:cs typeface="Verdana" panose="020B0604030504040204" pitchFamily="34" charset="0"/>
              </a:rPr>
              <a:t>OpenCL</a:t>
            </a:r>
            <a:r>
              <a:rPr lang="en-US" sz="1000" dirty="0">
                <a:latin typeface="Verdana" panose="020B0604030504040204" pitchFamily="34" charset="0"/>
                <a:ea typeface="Verdana" panose="020B0604030504040204" pitchFamily="34" charset="0"/>
                <a:cs typeface="Verdana" panose="020B0604030504040204" pitchFamily="34" charset="0"/>
              </a:rPr>
              <a:t> style kernel functions</a:t>
            </a:r>
          </a:p>
          <a:p>
            <a:pPr marL="0" lvl="1" indent="0" defTabSz="898307">
              <a:buNone/>
              <a:defRPr/>
            </a:pPr>
            <a:endParaRPr lang="en-US" sz="1000" dirty="0">
              <a:latin typeface="Verdana" panose="020B0604030504040204" pitchFamily="34" charset="0"/>
              <a:ea typeface="Verdana" panose="020B0604030504040204" pitchFamily="34" charset="0"/>
              <a:cs typeface="Verdana" panose="020B0604030504040204" pitchFamily="34" charset="0"/>
            </a:endParaRPr>
          </a:p>
          <a:p>
            <a:r>
              <a:rPr lang="en-US" sz="1000" dirty="0">
                <a:latin typeface="Verdana" panose="020B0604030504040204" pitchFamily="34" charset="0"/>
                <a:ea typeface="Verdana" panose="020B0604030504040204" pitchFamily="34" charset="0"/>
                <a:cs typeface="Verdana" panose="020B0604030504040204" pitchFamily="34" charset="0"/>
              </a:rPr>
              <a:t>The programmer: </a:t>
            </a:r>
          </a:p>
          <a:p>
            <a:pPr lvl="1"/>
            <a:r>
              <a:rPr lang="en-US" sz="1000" dirty="0">
                <a:latin typeface="Verdana" panose="020B0604030504040204" pitchFamily="34" charset="0"/>
                <a:ea typeface="Verdana" panose="020B0604030504040204" pitchFamily="34" charset="0"/>
                <a:cs typeface="Verdana" panose="020B0604030504040204" pitchFamily="34" charset="0"/>
              </a:rPr>
              <a:t>Writes a standard C/C++ function with a scalar syntax</a:t>
            </a:r>
          </a:p>
          <a:p>
            <a:pPr lvl="1"/>
            <a:r>
              <a:rPr lang="en-US" sz="1000" dirty="0">
                <a:latin typeface="Verdana" panose="020B0604030504040204" pitchFamily="34" charset="0"/>
                <a:ea typeface="Verdana" panose="020B0604030504040204" pitchFamily="34" charset="0"/>
                <a:cs typeface="Verdana" panose="020B0604030504040204" pitchFamily="34" charset="0"/>
              </a:rPr>
              <a:t>Annotates it with </a:t>
            </a:r>
            <a:r>
              <a:rPr lang="en-US" altLang="zh-CN" sz="1000" b="1" dirty="0">
                <a:solidFill>
                  <a:srgbClr val="0860A8"/>
                </a:solidFill>
                <a:latin typeface="Verdana" panose="020B0604030504040204" pitchFamily="34" charset="0"/>
                <a:ea typeface="Verdana" panose="020B0604030504040204" pitchFamily="34" charset="0"/>
                <a:cs typeface="Verdana" panose="020B0604030504040204" pitchFamily="34" charset="0"/>
              </a:rPr>
              <a:t>#pragma omp declare simd </a:t>
            </a:r>
          </a:p>
          <a:p>
            <a:pPr lvl="1"/>
            <a:r>
              <a:rPr lang="en-US" sz="1000" dirty="0">
                <a:latin typeface="Verdana" panose="020B0604030504040204" pitchFamily="34" charset="0"/>
                <a:ea typeface="Verdana" panose="020B0604030504040204" pitchFamily="34" charset="0"/>
                <a:cs typeface="Verdana" panose="020B0604030504040204" pitchFamily="34" charset="0"/>
              </a:rPr>
              <a:t>Uses one of the parallel syntax choices to invoke the function</a:t>
            </a:r>
          </a:p>
          <a:p>
            <a:pPr lvl="2"/>
            <a:r>
              <a:rPr lang="en-US" sz="1000" dirty="0">
                <a:latin typeface="Verdana" panose="020B0604030504040204" pitchFamily="34" charset="0"/>
                <a:ea typeface="Verdana" panose="020B0604030504040204" pitchFamily="34" charset="0"/>
                <a:cs typeface="Verdana" panose="020B0604030504040204" pitchFamily="34" charset="0"/>
              </a:rPr>
              <a:t>Utilize appropriate modifier clause for vector attribute</a:t>
            </a:r>
          </a:p>
          <a:p>
            <a:pPr lvl="1"/>
            <a:r>
              <a:rPr lang="en-US" sz="1000" dirty="0">
                <a:latin typeface="Verdana" panose="020B0604030504040204" pitchFamily="34" charset="0"/>
                <a:ea typeface="Verdana" panose="020B0604030504040204" pitchFamily="34" charset="0"/>
                <a:cs typeface="Verdana" panose="020B0604030504040204" pitchFamily="34" charset="0"/>
              </a:rPr>
              <a:t>Invokes the function to operate on arrays of arguments rather than scalar arguments</a:t>
            </a:r>
          </a:p>
          <a:p>
            <a:pPr lvl="1"/>
            <a:endParaRPr lang="en-US" sz="1000" dirty="0">
              <a:latin typeface="Verdana" panose="020B0604030504040204" pitchFamily="34" charset="0"/>
              <a:ea typeface="Verdana" panose="020B0604030504040204" pitchFamily="34" charset="0"/>
              <a:cs typeface="Verdana" panose="020B0604030504040204" pitchFamily="34" charset="0"/>
            </a:endParaRPr>
          </a:p>
          <a:p>
            <a:pPr marL="0" lvl="1" indent="0" defTabSz="898307">
              <a:buNone/>
              <a:defRPr/>
            </a:pPr>
            <a:endParaRPr lang="en-US" sz="1000" dirty="0">
              <a:latin typeface="Verdana" panose="020B0604030504040204" pitchFamily="34" charset="0"/>
              <a:ea typeface="Verdana" panose="020B0604030504040204" pitchFamily="34" charset="0"/>
              <a:cs typeface="Verdana" panose="020B0604030504040204" pitchFamily="34" charset="0"/>
            </a:endParaRPr>
          </a:p>
          <a:p>
            <a:r>
              <a:rPr lang="en-US" sz="1000" dirty="0">
                <a:latin typeface="Verdana" panose="020B0604030504040204" pitchFamily="34" charset="0"/>
                <a:ea typeface="Verdana" panose="020B0604030504040204" pitchFamily="34" charset="0"/>
                <a:cs typeface="Verdana" panose="020B0604030504040204" pitchFamily="34" charset="0"/>
              </a:rPr>
              <a:t>The compiler: </a:t>
            </a:r>
          </a:p>
          <a:p>
            <a:pPr lvl="1"/>
            <a:r>
              <a:rPr lang="en-US" sz="1000" dirty="0">
                <a:latin typeface="Verdana" panose="020B0604030504040204" pitchFamily="34" charset="0"/>
                <a:ea typeface="Verdana" panose="020B0604030504040204" pitchFamily="34" charset="0"/>
                <a:cs typeface="Verdana" panose="020B0604030504040204" pitchFamily="34" charset="0"/>
              </a:rPr>
              <a:t>Generates a short vector version of the function, that can operate on multiple elements at each invocation.</a:t>
            </a:r>
          </a:p>
          <a:p>
            <a:pPr lvl="1"/>
            <a:r>
              <a:rPr lang="en-US" sz="1000" dirty="0">
                <a:latin typeface="Verdana" panose="020B0604030504040204" pitchFamily="34" charset="0"/>
                <a:ea typeface="Verdana" panose="020B0604030504040204" pitchFamily="34" charset="0"/>
                <a:cs typeface="Verdana" panose="020B0604030504040204" pitchFamily="34" charset="0"/>
              </a:rPr>
              <a:t>It also generates a scalar version that can be called by single iterations of a scalar loop</a:t>
            </a:r>
          </a:p>
          <a:p>
            <a:pPr lvl="1"/>
            <a:r>
              <a:rPr lang="en-US" sz="1000" dirty="0">
                <a:latin typeface="Verdana" panose="020B0604030504040204" pitchFamily="34" charset="0"/>
                <a:ea typeface="Verdana" panose="020B0604030504040204" pitchFamily="34" charset="0"/>
                <a:cs typeface="Verdana" panose="020B0604030504040204" pitchFamily="34" charset="0"/>
              </a:rPr>
              <a:t>Invokes the function iteratively, applying multiple elements at a time, until all elements are processed</a:t>
            </a:r>
          </a:p>
          <a:p>
            <a:endParaRPr lang="en-US" sz="1000" baseline="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E8F73FF1-BDE3-45EF-8AF3-1EE595819AE6}" type="slidenum">
              <a:rPr lang="en-US" smtClean="0"/>
              <a:pPr/>
              <a:t>35</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defTabSz="898307">
              <a:buNone/>
              <a:defRPr/>
            </a:pPr>
            <a:r>
              <a:rPr lang="en-US" sz="1000" dirty="0"/>
              <a:t>[script]</a:t>
            </a:r>
          </a:p>
          <a:p>
            <a:pPr marL="0" lvl="1" indent="0" defTabSz="898307">
              <a:buNone/>
              <a:defRPr/>
            </a:pPr>
            <a:r>
              <a:rPr lang="en-US" sz="1000" dirty="0"/>
              <a:t>A developer declares a function to be simd-enabled using OpenMP 4.0 as follows</a:t>
            </a:r>
          </a:p>
          <a:p>
            <a:pPr marL="0" lvl="1" indent="0" defTabSz="898307">
              <a:buNone/>
              <a:defRPr/>
            </a:pPr>
            <a:r>
              <a:rPr lang="en-US" sz="1000" b="1" i="1" dirty="0"/>
              <a:t>#pragma omp declare simd</a:t>
            </a:r>
          </a:p>
          <a:p>
            <a:pPr marL="0" lvl="1" indent="0" defTabSz="898307">
              <a:buNone/>
              <a:defRPr/>
            </a:pPr>
            <a:endParaRPr lang="en-US" sz="1000" dirty="0"/>
          </a:p>
          <a:p>
            <a:r>
              <a:rPr lang="en-US" sz="1000" dirty="0"/>
              <a:t>The declare simd clause means that all arguments to the function are treated as vectors and the return is treated as a vector – this is the default behavior</a:t>
            </a:r>
          </a:p>
          <a:p>
            <a:endParaRPr lang="en-US" sz="1000" dirty="0"/>
          </a:p>
          <a:p>
            <a:r>
              <a:rPr lang="en-US" sz="1000" dirty="0"/>
              <a:t>The developer can deviate from default behavior by specifying modifier clauses</a:t>
            </a:r>
          </a:p>
          <a:p>
            <a:pPr marL="0" lvl="1" indent="0" defTabSz="898307">
              <a:buNone/>
              <a:defRPr/>
            </a:pPr>
            <a:endParaRPr lang="en-US" sz="1000" dirty="0"/>
          </a:p>
          <a:p>
            <a:r>
              <a:rPr lang="en-US" sz="1000" dirty="0" smtClean="0"/>
              <a:t>It is recommended to add the simd-enabled directive to the </a:t>
            </a:r>
            <a:r>
              <a:rPr lang="en-US" sz="1000" u="sng" dirty="0" smtClean="0"/>
              <a:t>function prototype or header file</a:t>
            </a:r>
          </a:p>
        </p:txBody>
      </p:sp>
      <p:sp>
        <p:nvSpPr>
          <p:cNvPr id="4" name="Slide Number Placeholder 3"/>
          <p:cNvSpPr>
            <a:spLocks noGrp="1"/>
          </p:cNvSpPr>
          <p:nvPr>
            <p:ph type="sldNum" sz="quarter" idx="10"/>
          </p:nvPr>
        </p:nvSpPr>
        <p:spPr/>
        <p:txBody>
          <a:bodyPr/>
          <a:lstStyle/>
          <a:p>
            <a:fld id="{E8F73FF1-BDE3-45EF-8AF3-1EE595819AE6}" type="slidenum">
              <a:rPr lang="en-US" smtClean="0"/>
              <a:pPr/>
              <a:t>36</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defTabSz="898307">
              <a:buNone/>
              <a:defRPr/>
            </a:pPr>
            <a:r>
              <a:rPr lang="en-US" sz="1000" dirty="0"/>
              <a:t>[script</a:t>
            </a:r>
            <a:r>
              <a:rPr lang="en-US" sz="1000" dirty="0" smtClean="0"/>
              <a:t>]</a:t>
            </a:r>
          </a:p>
          <a:p>
            <a:pPr lvl="1"/>
            <a:r>
              <a:rPr lang="en-US" sz="1000" i="0" dirty="0" smtClean="0"/>
              <a:t>Now we will look at some of the “omp declare simd” modifier</a:t>
            </a:r>
            <a:r>
              <a:rPr lang="en-US" sz="1000" i="0" baseline="0" dirty="0" smtClean="0"/>
              <a:t> clauses.</a:t>
            </a:r>
            <a:r>
              <a:rPr lang="en-US" sz="1000" i="0" dirty="0" smtClean="0"/>
              <a:t> The modifiers for #pragma omp simd are similar too but</a:t>
            </a:r>
            <a:r>
              <a:rPr lang="en-US" sz="1000" i="0" baseline="0" dirty="0" smtClean="0"/>
              <a:t> also in some ways distinct from their #pragma omp simd loop counterparts</a:t>
            </a:r>
            <a:endParaRPr lang="en-US" sz="1000" i="0" dirty="0" smtClean="0"/>
          </a:p>
          <a:p>
            <a:pPr lvl="1"/>
            <a:endParaRPr lang="en-US" sz="1000" i="0" dirty="0" smtClean="0"/>
          </a:p>
          <a:p>
            <a:pPr lvl="1"/>
            <a:r>
              <a:rPr lang="en-US" sz="1000" i="1" dirty="0" smtClean="0"/>
              <a:t>Uniform </a:t>
            </a:r>
            <a:r>
              <a:rPr lang="en-US" sz="1000" i="0" dirty="0"/>
              <a:t>indicates a variable or array or pointer that the developer assures will not be changing once the function is entered</a:t>
            </a:r>
            <a:r>
              <a:rPr lang="en-US" sz="1000" i="1" dirty="0"/>
              <a:t>. </a:t>
            </a:r>
          </a:p>
          <a:p>
            <a:pPr lvl="2"/>
            <a:r>
              <a:rPr lang="en-US" sz="1000" i="0" dirty="0"/>
              <a:t>The syntax is uniform(param1[, param2]…):</a:t>
            </a:r>
          </a:p>
          <a:p>
            <a:pPr lvl="2"/>
            <a:r>
              <a:rPr lang="en-US" sz="1000" dirty="0"/>
              <a:t>Shared, scalar parameters are broadcasted to all </a:t>
            </a:r>
            <a:r>
              <a:rPr lang="en-US" sz="1000" dirty="0" smtClean="0"/>
              <a:t>the</a:t>
            </a:r>
            <a:r>
              <a:rPr lang="en-US" sz="1000" baseline="0" dirty="0" smtClean="0"/>
              <a:t> vector lanes</a:t>
            </a:r>
            <a:endParaRPr lang="en-US" sz="1000" dirty="0"/>
          </a:p>
          <a:p>
            <a:pPr lvl="1"/>
            <a:r>
              <a:rPr lang="en-US" sz="1000" i="1" dirty="0"/>
              <a:t>Linear </a:t>
            </a:r>
            <a:r>
              <a:rPr lang="en-US" sz="1000" i="0" dirty="0"/>
              <a:t>describes variables that will be incrementing monotonically such as loop induction variables. The syntax is as follows</a:t>
            </a:r>
            <a:r>
              <a:rPr lang="en-US" sz="1000" i="1" dirty="0"/>
              <a:t>: linear(param1:step1[, param2:step2]…)</a:t>
            </a:r>
            <a:r>
              <a:rPr lang="en-US" sz="1000" dirty="0"/>
              <a:t>:</a:t>
            </a:r>
            <a:br>
              <a:rPr lang="en-US" sz="1000" dirty="0"/>
            </a:br>
            <a:endParaRPr lang="en-US" sz="1000" b="0" i="0" dirty="0" smtClean="0"/>
          </a:p>
          <a:p>
            <a:pPr lvl="1"/>
            <a:r>
              <a:rPr lang="en-US" sz="1000" b="0" i="0" dirty="0" smtClean="0"/>
              <a:t>The</a:t>
            </a:r>
            <a:r>
              <a:rPr lang="en-US" sz="1000" b="0" i="0" baseline="0" dirty="0" smtClean="0"/>
              <a:t> </a:t>
            </a:r>
            <a:r>
              <a:rPr lang="en-US" sz="1000" b="0" i="0" dirty="0" err="1" smtClean="0"/>
              <a:t>Simdlen</a:t>
            </a:r>
            <a:r>
              <a:rPr lang="en-US" sz="1000" b="0" i="0" dirty="0" smtClean="0"/>
              <a:t> argument represents the largest size for a vector that the compiler is free to assume. Usually 2 ,</a:t>
            </a:r>
            <a:r>
              <a:rPr lang="en-US" sz="1000" b="0" i="0" baseline="0" dirty="0" smtClean="0"/>
              <a:t> 4, 8, or 16. </a:t>
            </a:r>
            <a:r>
              <a:rPr lang="en-US" sz="1000" b="0" i="0" dirty="0" smtClean="0"/>
              <a:t>can </a:t>
            </a:r>
            <a:r>
              <a:rPr lang="en-US" sz="1000" b="0" i="0" dirty="0"/>
              <a:t>be given explicitly as in </a:t>
            </a:r>
            <a:r>
              <a:rPr lang="en-US" sz="1000" b="0" i="0" dirty="0" err="1"/>
              <a:t>simdlen</a:t>
            </a:r>
            <a:r>
              <a:rPr lang="en-US" sz="1000" b="0" i="0" dirty="0"/>
              <a:t>(</a:t>
            </a:r>
            <a:r>
              <a:rPr lang="en-US" sz="1000" b="0" i="0" dirty="0" err="1"/>
              <a:t>num</a:t>
            </a:r>
            <a:r>
              <a:rPr lang="en-US" sz="1000" b="0" i="0" dirty="0" smtClean="0"/>
              <a:t>).</a:t>
            </a:r>
          </a:p>
          <a:p>
            <a:pPr lvl="1"/>
            <a:endParaRPr lang="en-US" sz="1000" b="0" i="0" dirty="0" smtClean="0"/>
          </a:p>
          <a:p>
            <a:pPr lvl="1"/>
            <a:r>
              <a:rPr lang="en-US" sz="1000" b="0" i="0" dirty="0" smtClean="0"/>
              <a:t>The aligned clause tells the compiler what </a:t>
            </a:r>
            <a:r>
              <a:rPr lang="en-US" sz="1000" b="0" i="0" baseline="0" dirty="0" smtClean="0"/>
              <a:t>the byte alignment is of a list of memory locations. Usually the byte alignment is 4, 8 or 16 bytes.  The type of list items appearing in the aligned clause must be array, pointer, reference to array, or reference to pointer. The modifier indicates that programmer has taken steps to ensure that the first element (element 0) of an array has an address that is aligned to the specified byte boundary by using </a:t>
            </a:r>
            <a:r>
              <a:rPr lang="en-US" sz="1000" b="0" i="0" baseline="0" dirty="0" err="1" smtClean="0"/>
              <a:t>mm_malloc</a:t>
            </a:r>
            <a:r>
              <a:rPr lang="en-US" sz="1000" b="0" i="0" baseline="0" dirty="0" smtClean="0"/>
              <a:t> for example to specify the alignment of the data. This allows the compiler to use aligned vector loads which are faster and more efficient than scalar loads or unaligned vector loads.</a:t>
            </a:r>
          </a:p>
          <a:p>
            <a:pPr lvl="1"/>
            <a:endParaRPr lang="en-US" sz="1000" b="0" i="0" dirty="0"/>
          </a:p>
          <a:p>
            <a:pPr lvl="1"/>
            <a:endParaRPr lang="en-US" sz="1000" dirty="0"/>
          </a:p>
          <a:p>
            <a:pPr lvl="1">
              <a:buNone/>
            </a:pPr>
            <a:r>
              <a:rPr lang="en-US" sz="1000" dirty="0"/>
              <a:t/>
            </a:r>
            <a:br>
              <a:rPr lang="en-US" sz="1000" dirty="0"/>
            </a:br>
            <a:r>
              <a:rPr lang="en-US" sz="1000" dirty="0"/>
              <a:t> </a:t>
            </a:r>
            <a:r>
              <a:rPr lang="en-US" sz="1000" baseline="0" dirty="0" smtClean="0"/>
              <a:t>[background]</a:t>
            </a:r>
          </a:p>
          <a:p>
            <a:r>
              <a:rPr lang="en-US" sz="1000" baseline="0" dirty="0" smtClean="0"/>
              <a:t>Note: “uniform” is the new term; formerly was called “scalar”</a:t>
            </a:r>
          </a:p>
        </p:txBody>
      </p:sp>
      <p:sp>
        <p:nvSpPr>
          <p:cNvPr id="4" name="Slide Number Placeholder 3"/>
          <p:cNvSpPr>
            <a:spLocks noGrp="1"/>
          </p:cNvSpPr>
          <p:nvPr>
            <p:ph type="sldNum" sz="quarter" idx="10"/>
          </p:nvPr>
        </p:nvSpPr>
        <p:spPr/>
        <p:txBody>
          <a:bodyPr/>
          <a:lstStyle/>
          <a:p>
            <a:fld id="{E8F73FF1-BDE3-45EF-8AF3-1EE595819AE6}" type="slidenum">
              <a:rPr lang="en-US" smtClean="0"/>
              <a:pPr/>
              <a:t>37</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defTabSz="898307">
              <a:buNone/>
              <a:defRPr/>
            </a:pPr>
            <a:r>
              <a:rPr lang="en-US" sz="1000" dirty="0"/>
              <a:t>[script]</a:t>
            </a:r>
          </a:p>
          <a:p>
            <a:r>
              <a:rPr lang="en-US" sz="1000" dirty="0"/>
              <a:t>Why do we need the uniform and linear modifier clauses?</a:t>
            </a:r>
          </a:p>
          <a:p>
            <a:r>
              <a:rPr lang="en-US" sz="1000" dirty="0"/>
              <a:t>Because unless modifiers such as uniform or linear are specified then each parameter to the function will be treated as a vector. This can be very wasteful in that entire vectors must be passed as arguments, sometimes needlessly. Study the example in the green box, Using the uniform clause we can specify that all vector lanes will share a given variable – in this example, all the vector lanes share a copy of the base address of “a”.  </a:t>
            </a:r>
          </a:p>
          <a:p>
            <a:r>
              <a:rPr lang="en-US" sz="1000" dirty="0"/>
              <a:t>The linear clause tells the compiler that it can assume the variable “</a:t>
            </a:r>
            <a:r>
              <a:rPr lang="en-US" sz="1000" dirty="0" err="1"/>
              <a:t>i</a:t>
            </a:r>
            <a:r>
              <a:rPr lang="en-US" sz="1000" dirty="0"/>
              <a:t>” is used in a monotonically increasing fashion with stride 1, in this case, so multiple copies of “</a:t>
            </a:r>
            <a:r>
              <a:rPr lang="en-US" sz="1000" dirty="0" err="1"/>
              <a:t>i</a:t>
            </a:r>
            <a:r>
              <a:rPr lang="en-US" sz="1000" dirty="0"/>
              <a:t>” do not need to be passed to the function.</a:t>
            </a:r>
          </a:p>
          <a:p>
            <a:endParaRPr lang="en-US" sz="1000" dirty="0" smtClean="0"/>
          </a:p>
          <a:p>
            <a:r>
              <a:rPr lang="en-GB" altLang="zh-CN" sz="1000" baseline="0" dirty="0" smtClean="0">
                <a:latin typeface="Verdana" charset="0"/>
                <a:ea typeface="MS PGothic" charset="0"/>
              </a:rPr>
              <a:t>[click]</a:t>
            </a:r>
          </a:p>
          <a:p>
            <a:r>
              <a:rPr lang="en-GB" altLang="zh-CN" sz="1000" baseline="0" dirty="0" smtClean="0">
                <a:latin typeface="Verdana" charset="0"/>
                <a:ea typeface="MS PGothic" charset="0"/>
              </a:rPr>
              <a:t>For a more detailed exploration of this topic, read the following article on at software.intel.com entitled “</a:t>
            </a:r>
            <a:r>
              <a:rPr lang="en-US" sz="1000" b="1" dirty="0"/>
              <a:t>Usage of linear and uniform clause in Elemental function (SIMD-enabled function)”</a:t>
            </a:r>
            <a:r>
              <a:rPr lang="en-US" sz="1000" b="1" dirty="0" smtClean="0"/>
              <a:t>”</a:t>
            </a:r>
            <a:endParaRPr lang="en-GB" altLang="zh-CN" sz="1000" dirty="0" smtClean="0">
              <a:latin typeface="Verdana" charset="0"/>
              <a:ea typeface="MS PGothic" charset="0"/>
            </a:endParaRPr>
          </a:p>
          <a:p>
            <a:pPr marL="0" lvl="1" defTabSz="900366">
              <a:defRPr/>
            </a:pPr>
            <a:endParaRPr lang="en-US" sz="1000" dirty="0" smtClean="0"/>
          </a:p>
          <a:p>
            <a:endParaRPr lang="ru-RU" sz="1000" dirty="0"/>
          </a:p>
        </p:txBody>
      </p:sp>
      <p:sp>
        <p:nvSpPr>
          <p:cNvPr id="4" name="Slide Number Placeholder 3"/>
          <p:cNvSpPr>
            <a:spLocks noGrp="1"/>
          </p:cNvSpPr>
          <p:nvPr>
            <p:ph type="sldNum" sz="quarter" idx="10"/>
          </p:nvPr>
        </p:nvSpPr>
        <p:spPr/>
        <p:txBody>
          <a:bodyPr/>
          <a:lstStyle/>
          <a:p>
            <a:fld id="{E8F73FF1-BDE3-45EF-8AF3-1EE595819AE6}" type="slidenum">
              <a:rPr lang="en-US" smtClean="0"/>
              <a:pPr/>
              <a:t>38</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defTabSz="898307">
              <a:buNone/>
              <a:defRPr/>
            </a:pPr>
            <a:r>
              <a:rPr lang="en-US" sz="1000" dirty="0"/>
              <a:t>[script]</a:t>
            </a:r>
          </a:p>
          <a:p>
            <a:pPr marL="0" lvl="1" indent="0" defTabSz="898307">
              <a:buNone/>
              <a:defRPr/>
            </a:pPr>
            <a:r>
              <a:rPr lang="en-US" sz="1000" dirty="0"/>
              <a:t>Now we are going to discuss ways to invoke a SIMD-enabled function. </a:t>
            </a:r>
          </a:p>
          <a:p>
            <a:pPr marL="0" lvl="1" indent="0" defTabSz="898307">
              <a:buNone/>
              <a:defRPr/>
            </a:pPr>
            <a:endParaRPr lang="en-US" sz="1000" dirty="0"/>
          </a:p>
          <a:p>
            <a:pPr marL="0" lvl="1" indent="0" defTabSz="898307">
              <a:buNone/>
              <a:defRPr/>
            </a:pPr>
            <a:r>
              <a:rPr lang="en-US" sz="1000" dirty="0"/>
              <a:t>To start off we are going to want to invoke the </a:t>
            </a:r>
            <a:r>
              <a:rPr lang="en-US" sz="1000" dirty="0" err="1"/>
              <a:t>simd</a:t>
            </a:r>
            <a:r>
              <a:rPr lang="en-US" sz="1000" dirty="0"/>
              <a:t>-enabled function, </a:t>
            </a:r>
            <a:r>
              <a:rPr lang="en-US" sz="1000" dirty="0" err="1"/>
              <a:t>my_simdf</a:t>
            </a:r>
            <a:r>
              <a:rPr lang="en-US" sz="1000" dirty="0"/>
              <a:t>,  defined in the green text box</a:t>
            </a:r>
          </a:p>
          <a:p>
            <a:pPr marL="0" lvl="1" indent="0" defTabSz="898307">
              <a:buNone/>
              <a:defRPr/>
            </a:pPr>
            <a:endParaRPr lang="en-US" sz="1000" dirty="0"/>
          </a:p>
          <a:p>
            <a:pPr marL="0" lvl="1" indent="0" defTabSz="898307">
              <a:buNone/>
              <a:defRPr/>
            </a:pPr>
            <a:r>
              <a:rPr lang="en-US" sz="1000" dirty="0"/>
              <a:t>So lets take a look at the top line in the invocation example table, with the standard for loop. You would invoke the regular old scalar version of the function </a:t>
            </a:r>
            <a:r>
              <a:rPr lang="en-US" sz="1000" dirty="0" err="1"/>
              <a:t>my_simdf</a:t>
            </a:r>
            <a:r>
              <a:rPr lang="en-US" sz="1000" dirty="0"/>
              <a:t>, just call the function, pass it an array and it will compute it element by element, iteration by iteration , in order to evaluate the function. So in this top line, please note that we are just calling the plain old original scalar version of this function which has been generated for you by the compiler behind the scenes. The compiler will generate at least one scalar version of this functions and possibly several vectorized versions</a:t>
            </a:r>
          </a:p>
          <a:p>
            <a:pPr marL="0" lvl="1" indent="0" defTabSz="898307">
              <a:buNone/>
              <a:defRPr/>
            </a:pPr>
            <a:endParaRPr lang="en-US" sz="1000" dirty="0"/>
          </a:p>
          <a:p>
            <a:pPr marL="0" lvl="1" indent="0" defTabSz="898307">
              <a:buNone/>
              <a:defRPr/>
            </a:pPr>
            <a:r>
              <a:rPr lang="en-US" sz="1000" dirty="0"/>
              <a:t>We can invoke the omp declared simd version of the function in a couple of different ways: you could call </a:t>
            </a:r>
            <a:r>
              <a:rPr lang="en-US" sz="1000" dirty="0" err="1"/>
              <a:t>my_simdf</a:t>
            </a:r>
            <a:r>
              <a:rPr lang="en-US" sz="1000" dirty="0"/>
              <a:t> from within a pragma omp simd loop as seen on the second line. The compiler then looks at this and says  - I see what you mean, you are passing me an entire array or vector of elements to </a:t>
            </a:r>
            <a:r>
              <a:rPr lang="en-US" sz="1000" dirty="0" err="1"/>
              <a:t>my_simdf</a:t>
            </a:r>
            <a:r>
              <a:rPr lang="en-US" sz="1000" dirty="0"/>
              <a:t> and you want me to </a:t>
            </a:r>
            <a:r>
              <a:rPr lang="en-US" sz="1000" dirty="0" smtClean="0"/>
              <a:t>vectorize </a:t>
            </a:r>
            <a:r>
              <a:rPr lang="en-US" sz="1000" dirty="0"/>
              <a:t>this function so that the enclosing loop can be vectorized. The function will then return an entire vector of values back to the call site.</a:t>
            </a:r>
          </a:p>
          <a:p>
            <a:pPr marL="0" lvl="1" indent="0" defTabSz="898307">
              <a:buNone/>
              <a:defRPr/>
            </a:pPr>
            <a:endParaRPr lang="en-US" sz="1000" dirty="0"/>
          </a:p>
          <a:p>
            <a:pPr marL="0" lvl="1" indent="0" defTabSz="898307">
              <a:buNone/>
              <a:defRPr/>
            </a:pPr>
            <a:r>
              <a:rPr lang="en-US" sz="1000" dirty="0"/>
              <a:t>Note that Pragma omp simd is not always required, the auto </a:t>
            </a:r>
            <a:r>
              <a:rPr lang="en-US" sz="1000" dirty="0" err="1"/>
              <a:t>vectorizer</a:t>
            </a:r>
            <a:r>
              <a:rPr lang="en-US" sz="1000" dirty="0"/>
              <a:t> may go ahead and vectorize this for you, but pragma omp simd </a:t>
            </a:r>
            <a:r>
              <a:rPr lang="en-US" sz="1000" b="1" dirty="0"/>
              <a:t>ensures</a:t>
            </a:r>
            <a:r>
              <a:rPr lang="en-US" sz="1000" dirty="0"/>
              <a:t> vectorization</a:t>
            </a:r>
          </a:p>
          <a:p>
            <a:pPr marL="0" lvl="1" indent="0" defTabSz="898307">
              <a:buNone/>
              <a:defRPr/>
            </a:pPr>
            <a:endParaRPr lang="en-US" sz="1000" dirty="0"/>
          </a:p>
          <a:p>
            <a:pPr marL="0" lvl="1" indent="0" defTabSz="898307">
              <a:buNone/>
              <a:defRPr/>
            </a:pPr>
            <a:r>
              <a:rPr lang="en-US" sz="1000" dirty="0"/>
              <a:t>Another way that the </a:t>
            </a:r>
            <a:r>
              <a:rPr lang="en-US" sz="1000" dirty="0" err="1"/>
              <a:t>my_simdf</a:t>
            </a:r>
            <a:r>
              <a:rPr lang="en-US" sz="1000" dirty="0"/>
              <a:t> could be invoked is with array notation as seen in the bottom line. Again, the compiler will cause the </a:t>
            </a:r>
            <a:r>
              <a:rPr lang="en-US" sz="1000" dirty="0" err="1"/>
              <a:t>simd</a:t>
            </a:r>
            <a:r>
              <a:rPr lang="en-US" sz="1000" dirty="0"/>
              <a:t> or vector version of the function to be called so that entire arrays can be passed in, operated upon, and then passed back out of the </a:t>
            </a:r>
            <a:r>
              <a:rPr lang="en-US" sz="1000" dirty="0" err="1"/>
              <a:t>simd</a:t>
            </a:r>
            <a:r>
              <a:rPr lang="en-US" sz="1000" dirty="0"/>
              <a:t> function.</a:t>
            </a:r>
          </a:p>
          <a:p>
            <a:pPr marL="0" lvl="1" indent="0" defTabSz="898307">
              <a:buNone/>
              <a:defRPr/>
            </a:pPr>
            <a:endParaRPr lang="en-US" sz="1000" dirty="0"/>
          </a:p>
          <a:p>
            <a:r>
              <a:rPr lang="en-US" sz="1000" dirty="0" smtClean="0"/>
              <a:t>These are examples of how SIMD-enabled functions can be invoked</a:t>
            </a:r>
            <a:r>
              <a:rPr lang="en-US" sz="1000" baseline="0" dirty="0" smtClean="0"/>
              <a:t> within your code under different programming approaches.</a:t>
            </a:r>
          </a:p>
          <a:p>
            <a:endParaRPr lang="en-US" sz="1000" baseline="0" dirty="0" smtClean="0"/>
          </a:p>
          <a:p>
            <a:r>
              <a:rPr lang="en-US" sz="1000" dirty="0" smtClean="0"/>
              <a:t>[background]</a:t>
            </a:r>
          </a:p>
          <a:p>
            <a:r>
              <a:rPr lang="en-US" sz="1000" dirty="0" smtClean="0"/>
              <a:t>Note:</a:t>
            </a:r>
            <a:r>
              <a:rPr lang="en-US" sz="1000" baseline="0" dirty="0" smtClean="0"/>
              <a:t> Check automatic concurrency; done: does not work for MIC yet</a:t>
            </a:r>
            <a:endParaRPr lang="ru-RU" sz="1000" dirty="0"/>
          </a:p>
        </p:txBody>
      </p:sp>
      <p:sp>
        <p:nvSpPr>
          <p:cNvPr id="4" name="Slide Number Placeholder 3"/>
          <p:cNvSpPr>
            <a:spLocks noGrp="1"/>
          </p:cNvSpPr>
          <p:nvPr>
            <p:ph type="sldNum" sz="quarter" idx="10"/>
          </p:nvPr>
        </p:nvSpPr>
        <p:spPr/>
        <p:txBody>
          <a:bodyPr/>
          <a:lstStyle/>
          <a:p>
            <a:fld id="{E8F73FF1-BDE3-45EF-8AF3-1EE595819AE6}" type="slidenum">
              <a:rPr lang="en-US" smtClean="0"/>
              <a:pPr/>
              <a:t>39</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000" dirty="0" smtClean="0"/>
              <a:t>[script]</a:t>
            </a:r>
          </a:p>
          <a:p>
            <a:r>
              <a:rPr lang="en-US" sz="1000" dirty="0" smtClean="0"/>
              <a:t>What is depicted</a:t>
            </a:r>
            <a:r>
              <a:rPr lang="en-US" sz="1000" baseline="0" dirty="0" smtClean="0"/>
              <a:t> in the graphic is a three dimensional abstraction. It represent the two dimension landscape of parallel computing as it has been evolving over time as a third axis. </a:t>
            </a:r>
          </a:p>
          <a:p>
            <a:pPr defTabSz="898307">
              <a:defRPr/>
            </a:pPr>
            <a:endParaRPr lang="en-US" sz="1000" baseline="0" dirty="0" smtClean="0"/>
          </a:p>
          <a:p>
            <a:pPr defTabSz="898307">
              <a:defRPr/>
            </a:pPr>
            <a:r>
              <a:rPr lang="en-US" sz="1000" baseline="0" dirty="0" smtClean="0"/>
              <a:t>[Click to animate] Time is seen progressing with an upward arrow indicating newer architectures near the top of the diagram. </a:t>
            </a:r>
          </a:p>
          <a:p>
            <a:endParaRPr lang="en-US" sz="1000" baseline="0" dirty="0" smtClean="0"/>
          </a:p>
          <a:p>
            <a:pPr defTabSz="898307">
              <a:defRPr/>
            </a:pPr>
            <a:r>
              <a:rPr lang="en-US" sz="1000" baseline="0" dirty="0" smtClean="0"/>
              <a:t>[Click to animate] Core counts are represented into the page and vector widths are indicated by the left to right arrow. What we see is, starting with processors that first supported SIMD capability using 64 bit MMX, such as </a:t>
            </a:r>
            <a:r>
              <a:rPr lang="en-US" sz="1000" dirty="0"/>
              <a:t>Pentium with MMX Technology,</a:t>
            </a:r>
            <a:r>
              <a:rPr lang="en-US" sz="1000" baseline="0" dirty="0" smtClean="0"/>
              <a:t> up until the present, both cores counts and the vector widths have been increasing over time.  The ramification of this is that more computations, governed by the width of the SIMD registers, could be computed PER CORE. </a:t>
            </a:r>
          </a:p>
          <a:p>
            <a:endParaRPr lang="en-US" sz="1000" baseline="0" dirty="0" smtClean="0"/>
          </a:p>
          <a:p>
            <a:r>
              <a:rPr lang="en-US" sz="1000" baseline="0" dirty="0" smtClean="0"/>
              <a:t>[Click to animate] For this example we are focusing on floating point types but the same arguments can also be made for integer data types as well. The original 64 bit MMX registers together with vector instructions could accommodate simultaneous computation of two integer operations at the same time. </a:t>
            </a:r>
          </a:p>
          <a:p>
            <a:endParaRPr lang="en-US" sz="1000" baseline="0" dirty="0" smtClean="0"/>
          </a:p>
          <a:p>
            <a:pPr defTabSz="898307">
              <a:defRPr/>
            </a:pPr>
            <a:r>
              <a:rPr lang="en-US" sz="1000" baseline="0" dirty="0" smtClean="0"/>
              <a:t>[Click to animate] Later SSE/SSE2 vector widths were increased to 128 bits. So SSE allowed four 32 bit single precision floats to be computed and then followed SSE2 in the Pentium 4 time frame which added more data types such as allowing two 64 bit doubles, or four 32 bit integers to be computed in addition to other combinations. </a:t>
            </a:r>
          </a:p>
          <a:p>
            <a:endParaRPr lang="en-US" sz="1000" baseline="0" dirty="0" smtClean="0"/>
          </a:p>
          <a:p>
            <a:pPr defTabSz="898307">
              <a:defRPr/>
            </a:pPr>
            <a:r>
              <a:rPr lang="en-US" sz="1000" baseline="0" dirty="0" smtClean="0"/>
              <a:t>[Click to animate] With processors code named Sandy bridge, vector registers were increased again this time to 256 bit using YMM registers. Together with new instructions this provided another doubling of SIMD computation power. For example, Sandy bridge can process 8 single precision floating point values at one go </a:t>
            </a:r>
          </a:p>
          <a:p>
            <a:pPr defTabSz="898307">
              <a:defRPr/>
            </a:pPr>
            <a:r>
              <a:rPr lang="en-US" sz="1000" baseline="0" dirty="0" smtClean="0"/>
              <a:t>or 4 double precision values at the same time. </a:t>
            </a:r>
          </a:p>
          <a:p>
            <a:endParaRPr lang="en-US" sz="1000" baseline="0" dirty="0" smtClean="0"/>
          </a:p>
          <a:p>
            <a:pPr defTabSz="898307">
              <a:defRPr/>
            </a:pPr>
            <a:r>
              <a:rPr lang="en-US" sz="1000" baseline="0" dirty="0" smtClean="0"/>
              <a:t>[Click to animate] Now, with the advent of Intel® Xeon Phi coprocessor using the Many Integrator Core architecture, the ZMM registers are 512 bits wide, which can accommodate 16 single precision or 8 double precision floating point operations concurrently.</a:t>
            </a:r>
          </a:p>
          <a:p>
            <a:endParaRPr lang="en-US" sz="1000" baseline="0" dirty="0" smtClean="0"/>
          </a:p>
          <a:p>
            <a:pPr defTabSz="898307">
              <a:defRPr/>
            </a:pPr>
            <a:r>
              <a:rPr lang="en-US" sz="1000" baseline="0" dirty="0" smtClean="0"/>
              <a:t>[Click to animate] The Intel compiler has long supported the autovectorization feature, which would automatically try to vectorize loops where it could given the serial constraints of the languages.  But now with ever more SIMD resources available per core AND the multiplicative effects of the numbers of cores available there is a tremendous need for programming models that extend current languages to allow explicit access to all this computational power. </a:t>
            </a:r>
          </a:p>
          <a:p>
            <a:endParaRPr lang="en-US" sz="1000" baseline="0" dirty="0" smtClean="0"/>
          </a:p>
          <a:p>
            <a:pPr defTabSz="898307">
              <a:defRPr/>
            </a:pPr>
            <a:r>
              <a:rPr lang="en-US" sz="1000" baseline="0" dirty="0" smtClean="0"/>
              <a:t>[Click to animate] </a:t>
            </a:r>
            <a:r>
              <a:rPr lang="en-US" sz="1000" dirty="0" smtClean="0"/>
              <a:t>So the</a:t>
            </a:r>
            <a:r>
              <a:rPr lang="en-US" sz="1000" baseline="0" dirty="0" smtClean="0"/>
              <a:t> o</a:t>
            </a:r>
            <a:r>
              <a:rPr lang="en-US" sz="1000" dirty="0" smtClean="0"/>
              <a:t>bserved</a:t>
            </a:r>
            <a:r>
              <a:rPr lang="en-US" sz="1000" baseline="0" dirty="0" smtClean="0"/>
              <a:t> t</a:t>
            </a:r>
            <a:r>
              <a:rPr lang="en-US" sz="1000" dirty="0" smtClean="0"/>
              <a:t>rend</a:t>
            </a:r>
            <a:r>
              <a:rPr lang="en-US" sz="1000" baseline="0" dirty="0" smtClean="0"/>
              <a:t> has been for</a:t>
            </a:r>
            <a:r>
              <a:rPr lang="en-US" sz="1000" dirty="0" smtClean="0"/>
              <a:t> Vector widths and core</a:t>
            </a:r>
            <a:r>
              <a:rPr lang="en-US" sz="1000" baseline="0" dirty="0" smtClean="0"/>
              <a:t> </a:t>
            </a:r>
            <a:r>
              <a:rPr lang="en-US" sz="1000" dirty="0" smtClean="0"/>
              <a:t>counts to both increase and their impact can</a:t>
            </a:r>
            <a:r>
              <a:rPr lang="en-US" sz="1000" baseline="0" dirty="0" smtClean="0"/>
              <a:t> be multiplicative</a:t>
            </a:r>
            <a:r>
              <a:rPr lang="en-US" sz="1000" dirty="0" smtClean="0"/>
              <a:t>. Intel provides developers with explicit methods address these trends</a:t>
            </a:r>
          </a:p>
          <a:p>
            <a:endParaRPr lang="en-US" sz="1000" baseline="0" dirty="0" smtClean="0"/>
          </a:p>
          <a:p>
            <a:endParaRPr lang="en-US" sz="1000" baseline="0" dirty="0" smtClean="0"/>
          </a:p>
          <a:p>
            <a:r>
              <a:rPr lang="en-US" sz="1000" baseline="0" dirty="0" smtClean="0"/>
              <a:t>[Background]</a:t>
            </a:r>
          </a:p>
          <a:p>
            <a:r>
              <a:rPr lang="en-US" sz="1000" baseline="0" dirty="0" smtClean="0"/>
              <a:t>Enter explicit Vector Programming to give the developer the syntax needed to take greater advantage of these resources.</a:t>
            </a:r>
          </a:p>
          <a:p>
            <a:endParaRPr lang="en-US" sz="1000" baseline="0" dirty="0" smtClean="0"/>
          </a:p>
          <a:p>
            <a:endParaRPr lang="en-US" sz="1000" baseline="0" dirty="0" smtClean="0"/>
          </a:p>
          <a:p>
            <a:r>
              <a:rPr lang="en-US" sz="1000" baseline="0" dirty="0" smtClean="0"/>
              <a:t>So what we see is that as time presses onward modern architectures are squeezing ever more cores and ever more processing that can be done per core into single chips. And while the hardware capability is being provided in abundance, unfortunately compilers are limited by the serial of the languages. Even tried and true compiler optimizations such as auto-vectorization are more and more limited by the serial nature of the programming languages used and so new extensions to these languages become important.</a:t>
            </a:r>
          </a:p>
          <a:p>
            <a:endParaRPr lang="en-US" sz="1000" baseline="0" dirty="0" smtClean="0"/>
          </a:p>
          <a:p>
            <a:r>
              <a:rPr lang="en-US" sz="1000" baseline="0" dirty="0" smtClean="0"/>
              <a:t>The main take away here that new programming models are required to extend computer languages and provide the extra ingredient that compilers need to generate good </a:t>
            </a:r>
            <a:r>
              <a:rPr lang="en-US" sz="1000" baseline="0" dirty="0" err="1" smtClean="0"/>
              <a:t>vectorizable</a:t>
            </a:r>
            <a:r>
              <a:rPr lang="en-US" sz="1000" baseline="0" dirty="0" smtClean="0"/>
              <a:t> code.</a:t>
            </a:r>
          </a:p>
          <a:p>
            <a:endParaRPr lang="en-US" sz="1000" dirty="0" smtClean="0"/>
          </a:p>
          <a:p>
            <a:r>
              <a:rPr lang="en-US" sz="1000" dirty="0" smtClean="0"/>
              <a:t>MMX: was introduced in P5-based Pentium line of microprocessors</a:t>
            </a:r>
          </a:p>
          <a:p>
            <a:r>
              <a:rPr lang="en-US" sz="1000" dirty="0" err="1">
                <a:solidFill>
                  <a:schemeClr val="bg2"/>
                </a:solidFill>
              </a:rPr>
              <a:t>SSE:Introduced</a:t>
            </a:r>
            <a:r>
              <a:rPr lang="en-US" sz="1000" dirty="0">
                <a:solidFill>
                  <a:schemeClr val="bg2"/>
                </a:solidFill>
              </a:rPr>
              <a:t> with the </a:t>
            </a:r>
            <a:r>
              <a:rPr lang="en-US" sz="1000" dirty="0" smtClean="0"/>
              <a:t>Pentium-III family</a:t>
            </a:r>
          </a:p>
          <a:p>
            <a:r>
              <a:rPr lang="en-US" sz="1000" dirty="0" smtClean="0"/>
              <a:t>AVX: Introduced with the Intel processor code named Sandy</a:t>
            </a:r>
            <a:r>
              <a:rPr lang="en-US" sz="1000" baseline="0" dirty="0" smtClean="0"/>
              <a:t> Bridge</a:t>
            </a:r>
          </a:p>
          <a:p>
            <a:r>
              <a:rPr lang="en-US" sz="1000" b="1" dirty="0" smtClean="0"/>
              <a:t>MIC</a:t>
            </a:r>
            <a:r>
              <a:rPr lang="en-US" sz="1000" b="1" baseline="0" dirty="0" smtClean="0"/>
              <a:t> - </a:t>
            </a:r>
            <a:r>
              <a:rPr lang="en-US" sz="1000" b="1" dirty="0" smtClean="0"/>
              <a:t>Intel Many Integrated Core Architecture</a:t>
            </a:r>
            <a:r>
              <a:rPr lang="en-US" sz="1000" dirty="0" smtClean="0"/>
              <a:t> Introduced with the Intel Xeon Phi™ coprocessor</a:t>
            </a:r>
            <a:endParaRPr lang="en-US" sz="1000" dirty="0"/>
          </a:p>
        </p:txBody>
      </p:sp>
      <p:sp>
        <p:nvSpPr>
          <p:cNvPr id="4" name="Slide Number Placeholder 3"/>
          <p:cNvSpPr>
            <a:spLocks noGrp="1"/>
          </p:cNvSpPr>
          <p:nvPr>
            <p:ph type="sldNum" sz="quarter" idx="10"/>
          </p:nvPr>
        </p:nvSpPr>
        <p:spPr/>
        <p:txBody>
          <a:bodyPr/>
          <a:lstStyle/>
          <a:p>
            <a:pPr>
              <a:defRPr/>
            </a:pPr>
            <a:fld id="{DC040325-8EB5-4D0F-8903-A130EFA1BF9E}" type="slidenum">
              <a:rPr lang="en-US" smtClean="0"/>
              <a:pPr>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dirty="0" smtClean="0"/>
              <a:t>Hi. My name is ……… and I am a technical consulting engineer in Intel’s compiler</a:t>
            </a:r>
            <a:r>
              <a:rPr lang="en-US" sz="1000" baseline="0" dirty="0" smtClean="0"/>
              <a:t> team. </a:t>
            </a:r>
            <a:r>
              <a:rPr lang="en-US" sz="1000" dirty="0" smtClean="0"/>
              <a:t>Welcome to the first in a series of videos</a:t>
            </a:r>
            <a:r>
              <a:rPr lang="en-US" sz="1000" baseline="0" dirty="0" smtClean="0"/>
              <a:t> covering Intel Compiler Vectorization essentials. This series will focus on techniques a developer can use to utilize vector hardware to potentially improve application performance by using explicit vector programming methods such as OpenMP* 4.0.</a:t>
            </a:r>
            <a:endParaRPr lang="en-US" sz="1000" dirty="0"/>
          </a:p>
        </p:txBody>
      </p:sp>
      <p:sp>
        <p:nvSpPr>
          <p:cNvPr id="4" name="Slide Number Placeholder 3"/>
          <p:cNvSpPr>
            <a:spLocks noGrp="1"/>
          </p:cNvSpPr>
          <p:nvPr>
            <p:ph type="sldNum" sz="quarter" idx="10"/>
          </p:nvPr>
        </p:nvSpPr>
        <p:spPr/>
        <p:txBody>
          <a:bodyPr/>
          <a:lstStyle/>
          <a:p>
            <a:fld id="{21773E56-01EA-4CE7-A794-9406D1E49B24}" type="slidenum">
              <a:rPr lang="en-US" altLang="zh-CN" smtClean="0"/>
              <a:pPr/>
              <a:t>40</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a:ln/>
        </p:spPr>
      </p:sp>
      <p:sp>
        <p:nvSpPr>
          <p:cNvPr id="245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normAutofit fontScale="85000" lnSpcReduction="20000"/>
          </a:bodyPr>
          <a:lstStyle/>
          <a:p>
            <a:pPr defTabSz="898307">
              <a:defRPr/>
            </a:pPr>
            <a:r>
              <a:rPr lang="en-US" sz="1000" dirty="0" smtClean="0"/>
              <a:t>[script]</a:t>
            </a:r>
          </a:p>
          <a:p>
            <a:pPr defTabSz="898307">
              <a:defRPr/>
            </a:pPr>
            <a:r>
              <a:rPr lang="en-US" sz="1000" dirty="0" smtClean="0"/>
              <a:t>Hi. My name is ……… and I am a technical consulting engineer in Intel’s compiler team. Welcome to the sixth in a series of videos covering Intel Compiler Vectorization essentials. In this video </a:t>
            </a:r>
            <a:r>
              <a:rPr lang="en-US" sz="1000" baseline="0" dirty="0" smtClean="0"/>
              <a:t>we </a:t>
            </a:r>
            <a:r>
              <a:rPr lang="en-GB" altLang="zh-CN" sz="1000" b="1" dirty="0" smtClean="0">
                <a:latin typeface="Verdana" charset="0"/>
                <a:ea typeface="MS PGothic" charset="0"/>
              </a:rPr>
              <a:t>explore the topic of call site dependence in addition to the uniform and linear clauses</a:t>
            </a:r>
            <a:r>
              <a:rPr lang="en-GB" altLang="zh-CN" sz="1000" b="1" baseline="0" dirty="0" smtClean="0">
                <a:latin typeface="Verdana" charset="0"/>
                <a:ea typeface="MS PGothic" charset="0"/>
              </a:rPr>
              <a:t> in more detail</a:t>
            </a:r>
            <a:endParaRPr lang="en-GB" altLang="zh-CN" sz="1000" b="1" dirty="0" smtClean="0">
              <a:latin typeface="Verdana" charset="0"/>
              <a:ea typeface="MS PGothic" charset="0"/>
            </a:endParaRPr>
          </a:p>
          <a:p>
            <a:endParaRPr lang="en-GB" altLang="zh-CN" sz="1000" dirty="0" smtClean="0">
              <a:latin typeface="Verdana" charset="0"/>
              <a:ea typeface="MS PGothic" charset="0"/>
            </a:endParaRPr>
          </a:p>
          <a:p>
            <a:r>
              <a:rPr lang="en-GB" altLang="zh-CN" sz="1000" dirty="0" smtClean="0">
                <a:latin typeface="Verdana" charset="0"/>
                <a:ea typeface="MS PGothic" charset="0"/>
              </a:rPr>
              <a:t>Here we have a</a:t>
            </a:r>
            <a:r>
              <a:rPr lang="en-GB" altLang="zh-CN" sz="1000" baseline="0" dirty="0" smtClean="0">
                <a:latin typeface="Verdana" charset="0"/>
                <a:ea typeface="MS PGothic" charset="0"/>
              </a:rPr>
              <a:t> function definition which is declared as a simd-enabled function (formerly known as elemental function). The function receives a integer pointer a and an index variable </a:t>
            </a:r>
            <a:r>
              <a:rPr lang="en-GB" altLang="zh-CN" sz="1000" baseline="0" dirty="0" err="1" smtClean="0">
                <a:latin typeface="Verdana" charset="0"/>
                <a:ea typeface="MS PGothic" charset="0"/>
              </a:rPr>
              <a:t>i</a:t>
            </a:r>
            <a:r>
              <a:rPr lang="en-GB" altLang="zh-CN" sz="1000" baseline="0" dirty="0" smtClean="0">
                <a:latin typeface="Verdana" charset="0"/>
                <a:ea typeface="MS PGothic" charset="0"/>
              </a:rPr>
              <a:t>. Then it prints the content of the array. Since the array base address will be constant across all iterations and the only thing changing is array index in a linear fashion by a stride of 1, we declare variable “a” as uniform (value of “a” is broadcast to all iterations) and declare “</a:t>
            </a:r>
            <a:r>
              <a:rPr lang="en-GB" altLang="zh-CN" sz="1000" baseline="0" dirty="0" err="1" smtClean="0">
                <a:latin typeface="Verdana" charset="0"/>
                <a:ea typeface="MS PGothic" charset="0"/>
              </a:rPr>
              <a:t>i</a:t>
            </a:r>
            <a:r>
              <a:rPr lang="en-GB" altLang="zh-CN" sz="1000" baseline="0" dirty="0" smtClean="0">
                <a:latin typeface="Verdana" charset="0"/>
                <a:ea typeface="MS PGothic" charset="0"/>
              </a:rPr>
              <a:t>” as linear with a unit stride. Also, we will assume we are targeting the SSE architecture here, meaning 128 bit vector registers, and hence we specify the vector operand to have a </a:t>
            </a:r>
            <a:r>
              <a:rPr lang="en-GB" altLang="zh-CN" sz="1000" baseline="0" dirty="0" err="1" smtClean="0">
                <a:latin typeface="Verdana" charset="0"/>
                <a:ea typeface="MS PGothic" charset="0"/>
              </a:rPr>
              <a:t>simdlen</a:t>
            </a:r>
            <a:r>
              <a:rPr lang="en-GB" altLang="zh-CN" sz="1000" baseline="0" dirty="0" smtClean="0">
                <a:latin typeface="Verdana" charset="0"/>
                <a:ea typeface="MS PGothic" charset="0"/>
              </a:rPr>
              <a:t> of 4, which would be appropriate for a data type of “</a:t>
            </a:r>
            <a:r>
              <a:rPr lang="en-GB" altLang="zh-CN" sz="1000" baseline="0" dirty="0" err="1" smtClean="0">
                <a:latin typeface="Verdana" charset="0"/>
                <a:ea typeface="MS PGothic" charset="0"/>
              </a:rPr>
              <a:t>int</a:t>
            </a:r>
            <a:r>
              <a:rPr lang="en-GB" altLang="zh-CN" sz="1000" baseline="0" dirty="0" smtClean="0">
                <a:latin typeface="Verdana" charset="0"/>
                <a:ea typeface="MS PGothic" charset="0"/>
              </a:rPr>
              <a:t>”, a 32 bit data type, on a 128 bit vector width such as SSE.</a:t>
            </a:r>
          </a:p>
          <a:p>
            <a:endParaRPr lang="en-GB" altLang="zh-CN" sz="1000" baseline="0" dirty="0" smtClean="0">
              <a:latin typeface="Verdana" charset="0"/>
              <a:ea typeface="MS PGothic" charset="0"/>
            </a:endParaRPr>
          </a:p>
          <a:p>
            <a:r>
              <a:rPr lang="en-GB" altLang="zh-CN" sz="1000" b="1" baseline="0" dirty="0" smtClean="0">
                <a:latin typeface="Verdana" charset="0"/>
                <a:ea typeface="MS PGothic" charset="0"/>
              </a:rPr>
              <a:t>Regarding the Call Site:</a:t>
            </a:r>
          </a:p>
          <a:p>
            <a:r>
              <a:rPr lang="en-GB" altLang="zh-CN" sz="1000" baseline="0" dirty="0" smtClean="0">
                <a:latin typeface="Verdana" charset="0"/>
                <a:ea typeface="MS PGothic" charset="0"/>
              </a:rPr>
              <a:t>Here we see a “for loop” iterating from 0 to n-1, and for every iteration of the loop, there is a call to </a:t>
            </a:r>
            <a:r>
              <a:rPr lang="en-GB" altLang="zh-CN" sz="1000" baseline="0" dirty="0" err="1" smtClean="0">
                <a:latin typeface="Verdana" charset="0"/>
                <a:ea typeface="MS PGothic" charset="0"/>
              </a:rPr>
              <a:t>foo</a:t>
            </a:r>
            <a:r>
              <a:rPr lang="en-GB" altLang="zh-CN" sz="1000" baseline="0" dirty="0" smtClean="0">
                <a:latin typeface="Verdana" charset="0"/>
                <a:ea typeface="MS PGothic" charset="0"/>
              </a:rPr>
              <a:t>() function. In order to vectorize this loop, the compiler looks for a corresponding vector version of the function. The checks in this case are:</a:t>
            </a:r>
          </a:p>
          <a:p>
            <a:endParaRPr lang="en-GB" altLang="zh-CN" sz="1000" baseline="0" dirty="0" smtClean="0">
              <a:latin typeface="Verdana" charset="0"/>
              <a:ea typeface="MS PGothic" charset="0"/>
            </a:endParaRPr>
          </a:p>
          <a:p>
            <a:r>
              <a:rPr lang="en-GB" altLang="zh-CN" sz="1000" baseline="0" dirty="0" smtClean="0">
                <a:latin typeface="Verdana" charset="0"/>
                <a:ea typeface="MS PGothic" charset="0"/>
              </a:rPr>
              <a:t>1. Is there a simd-enabled version of this function?</a:t>
            </a:r>
          </a:p>
          <a:p>
            <a:r>
              <a:rPr lang="en-GB" altLang="zh-CN" sz="1000" baseline="0" dirty="0" smtClean="0">
                <a:latin typeface="Verdana" charset="0"/>
                <a:ea typeface="MS PGothic" charset="0"/>
              </a:rPr>
              <a:t>2. Do the parameters passed from the call site match the clause’s criteria on the </a:t>
            </a:r>
            <a:r>
              <a:rPr lang="en-GB" altLang="zh-CN" sz="1000" baseline="0" dirty="0" err="1" smtClean="0">
                <a:latin typeface="Verdana" charset="0"/>
                <a:ea typeface="MS PGothic" charset="0"/>
              </a:rPr>
              <a:t>callee</a:t>
            </a:r>
            <a:r>
              <a:rPr lang="en-GB" altLang="zh-CN" sz="1000" baseline="0" dirty="0" smtClean="0">
                <a:latin typeface="Verdana" charset="0"/>
                <a:ea typeface="MS PGothic" charset="0"/>
              </a:rPr>
              <a:t> site. </a:t>
            </a:r>
          </a:p>
          <a:p>
            <a:endParaRPr lang="en-GB" altLang="zh-CN" sz="1000" baseline="0" dirty="0" smtClean="0">
              <a:latin typeface="Verdana" charset="0"/>
              <a:ea typeface="MS PGothic" charset="0"/>
            </a:endParaRPr>
          </a:p>
          <a:p>
            <a:r>
              <a:rPr lang="en-GB" altLang="zh-CN" sz="1000" baseline="0" dirty="0" smtClean="0">
                <a:latin typeface="Verdana" charset="0"/>
                <a:ea typeface="MS PGothic" charset="0"/>
              </a:rPr>
              <a:t>Only when these two conditions are matching in the above case, the compiler generates a vector version of </a:t>
            </a:r>
            <a:r>
              <a:rPr lang="en-GB" altLang="zh-CN" sz="1000" baseline="0" dirty="0" err="1" smtClean="0">
                <a:latin typeface="Verdana" charset="0"/>
                <a:ea typeface="MS PGothic" charset="0"/>
              </a:rPr>
              <a:t>foo</a:t>
            </a:r>
            <a:r>
              <a:rPr lang="en-GB" altLang="zh-CN" sz="1000" baseline="0" dirty="0" smtClean="0">
                <a:latin typeface="Verdana" charset="0"/>
                <a:ea typeface="MS PGothic" charset="0"/>
              </a:rPr>
              <a:t>() inside the loop.</a:t>
            </a:r>
          </a:p>
          <a:p>
            <a:endParaRPr lang="en-GB" altLang="zh-CN" sz="1000" baseline="0" dirty="0" smtClean="0">
              <a:latin typeface="Verdana" charset="0"/>
              <a:ea typeface="MS PGothic" charset="0"/>
            </a:endParaRPr>
          </a:p>
          <a:p>
            <a:r>
              <a:rPr lang="en-GB" altLang="zh-CN" sz="1000" baseline="0" dirty="0" smtClean="0">
                <a:latin typeface="Verdana" charset="0"/>
                <a:ea typeface="MS PGothic" charset="0"/>
              </a:rPr>
              <a:t>[click]</a:t>
            </a:r>
          </a:p>
          <a:p>
            <a:r>
              <a:rPr lang="en-GB" altLang="zh-CN" sz="1000" baseline="0" dirty="0" smtClean="0">
                <a:latin typeface="Verdana" charset="0"/>
                <a:ea typeface="MS PGothic" charset="0"/>
              </a:rPr>
              <a:t>For a more detailed exploration of this topic, read the following article at software.intel.com entitled “</a:t>
            </a:r>
            <a:r>
              <a:rPr lang="en-US" sz="1000" b="1" dirty="0" smtClean="0"/>
              <a:t>Call site dependence for Elemental functions (SIMD enabled functions) in C++”</a:t>
            </a:r>
            <a:endParaRPr lang="en-GB" altLang="zh-CN" sz="1000" dirty="0" smtClean="0">
              <a:latin typeface="Verdana" charset="0"/>
              <a:ea typeface="MS PGothic" charset="0"/>
            </a:endParaRPr>
          </a:p>
        </p:txBody>
      </p:sp>
      <p:sp>
        <p:nvSpPr>
          <p:cNvPr id="2457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978" eaLnBrk="0" hangingPunct="0">
              <a:defRPr sz="2000">
                <a:solidFill>
                  <a:schemeClr val="tx1"/>
                </a:solidFill>
                <a:latin typeface="Verdana" charset="0"/>
                <a:ea typeface="ＭＳ Ｐゴシック" charset="0"/>
                <a:cs typeface="ＭＳ Ｐゴシック" charset="0"/>
              </a:defRPr>
            </a:lvl1pPr>
            <a:lvl2pPr marL="729811" indent="-280696" defTabSz="930978" eaLnBrk="0" hangingPunct="0">
              <a:defRPr sz="2000">
                <a:solidFill>
                  <a:schemeClr val="tx1"/>
                </a:solidFill>
                <a:latin typeface="Verdana" charset="0"/>
                <a:ea typeface="ＭＳ Ｐゴシック" charset="0"/>
              </a:defRPr>
            </a:lvl2pPr>
            <a:lvl3pPr marL="1122787" indent="-224557" defTabSz="930978" eaLnBrk="0" hangingPunct="0">
              <a:defRPr sz="2000">
                <a:solidFill>
                  <a:schemeClr val="tx1"/>
                </a:solidFill>
                <a:latin typeface="Verdana" charset="0"/>
                <a:ea typeface="ＭＳ Ｐゴシック" charset="0"/>
              </a:defRPr>
            </a:lvl3pPr>
            <a:lvl4pPr marL="1571902" indent="-224557" defTabSz="930978" eaLnBrk="0" hangingPunct="0">
              <a:defRPr sz="2000">
                <a:solidFill>
                  <a:schemeClr val="tx1"/>
                </a:solidFill>
                <a:latin typeface="Verdana" charset="0"/>
                <a:ea typeface="ＭＳ Ｐゴシック" charset="0"/>
              </a:defRPr>
            </a:lvl4pPr>
            <a:lvl5pPr marL="2021017" indent="-224557" defTabSz="930978" eaLnBrk="0" hangingPunct="0">
              <a:defRPr sz="2000">
                <a:solidFill>
                  <a:schemeClr val="tx1"/>
                </a:solidFill>
                <a:latin typeface="Verdana" charset="0"/>
                <a:ea typeface="ＭＳ Ｐゴシック" charset="0"/>
              </a:defRPr>
            </a:lvl5pPr>
            <a:lvl6pPr marL="2470131" indent="-224557" algn="ctr" defTabSz="930978" eaLnBrk="0" fontAlgn="base" hangingPunct="0">
              <a:spcBef>
                <a:spcPct val="0"/>
              </a:spcBef>
              <a:spcAft>
                <a:spcPct val="0"/>
              </a:spcAft>
              <a:defRPr sz="2000">
                <a:solidFill>
                  <a:schemeClr val="tx1"/>
                </a:solidFill>
                <a:latin typeface="Verdana" charset="0"/>
                <a:ea typeface="ＭＳ Ｐゴシック" charset="0"/>
              </a:defRPr>
            </a:lvl6pPr>
            <a:lvl7pPr marL="2919247" indent="-224557" algn="ctr" defTabSz="930978" eaLnBrk="0" fontAlgn="base" hangingPunct="0">
              <a:spcBef>
                <a:spcPct val="0"/>
              </a:spcBef>
              <a:spcAft>
                <a:spcPct val="0"/>
              </a:spcAft>
              <a:defRPr sz="2000">
                <a:solidFill>
                  <a:schemeClr val="tx1"/>
                </a:solidFill>
                <a:latin typeface="Verdana" charset="0"/>
                <a:ea typeface="ＭＳ Ｐゴシック" charset="0"/>
              </a:defRPr>
            </a:lvl7pPr>
            <a:lvl8pPr marL="3368361" indent="-224557" algn="ctr" defTabSz="930978" eaLnBrk="0" fontAlgn="base" hangingPunct="0">
              <a:spcBef>
                <a:spcPct val="0"/>
              </a:spcBef>
              <a:spcAft>
                <a:spcPct val="0"/>
              </a:spcAft>
              <a:defRPr sz="2000">
                <a:solidFill>
                  <a:schemeClr val="tx1"/>
                </a:solidFill>
                <a:latin typeface="Verdana" charset="0"/>
                <a:ea typeface="ＭＳ Ｐゴシック" charset="0"/>
              </a:defRPr>
            </a:lvl8pPr>
            <a:lvl9pPr marL="3817477" indent="-224557" algn="ctr" defTabSz="930978" eaLnBrk="0" fontAlgn="base" hangingPunct="0">
              <a:spcBef>
                <a:spcPct val="0"/>
              </a:spcBef>
              <a:spcAft>
                <a:spcPct val="0"/>
              </a:spcAft>
              <a:defRPr sz="2000">
                <a:solidFill>
                  <a:schemeClr val="tx1"/>
                </a:solidFill>
                <a:latin typeface="Verdana" charset="0"/>
                <a:ea typeface="ＭＳ Ｐゴシック" charset="0"/>
              </a:defRPr>
            </a:lvl9pPr>
          </a:lstStyle>
          <a:p>
            <a:fld id="{3F5E046E-5516-0A42-890E-0113ADEC2BDA}" type="slidenum">
              <a:rPr lang="en-US" altLang="zh-CN" sz="1200">
                <a:ea typeface="宋体" charset="0"/>
                <a:cs typeface="宋体" charset="0"/>
              </a:rPr>
              <a:pPr/>
              <a:t>41</a:t>
            </a:fld>
            <a:endParaRPr lang="en-US" altLang="zh-CN" sz="1200" dirty="0">
              <a:ea typeface="宋体" charset="0"/>
              <a:cs typeface="宋体"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a:ln/>
        </p:spPr>
      </p:sp>
      <p:sp>
        <p:nvSpPr>
          <p:cNvPr id="245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normAutofit fontScale="92500" lnSpcReduction="10000"/>
          </a:bodyPr>
          <a:lstStyle/>
          <a:p>
            <a:r>
              <a:rPr lang="en-US" altLang="zh-CN" sz="1000" dirty="0" smtClean="0">
                <a:latin typeface="Verdana" charset="0"/>
                <a:ea typeface="MS PGothic" charset="0"/>
              </a:rPr>
              <a:t>In order to understand that the compiler does call site checking before it decides which generated vector function call will be used inside the loop, lets consider the difference between the top loop and the bottom loop in the middle text box here.</a:t>
            </a:r>
          </a:p>
          <a:p>
            <a:endParaRPr lang="en-US" altLang="zh-CN" sz="1000" dirty="0" smtClean="0">
              <a:latin typeface="Verdana" charset="0"/>
              <a:ea typeface="MS PGothic" charset="0"/>
            </a:endParaRPr>
          </a:p>
          <a:p>
            <a:r>
              <a:rPr lang="en-US" altLang="zh-CN" sz="1000" dirty="0" smtClean="0">
                <a:latin typeface="Verdana" charset="0"/>
                <a:ea typeface="MS PGothic" charset="0"/>
              </a:rPr>
              <a:t>The main difference between the two loops is the second argument to foo.</a:t>
            </a:r>
          </a:p>
          <a:p>
            <a:r>
              <a:rPr lang="en-US" altLang="zh-CN" sz="1000" dirty="0" smtClean="0">
                <a:latin typeface="Verdana" charset="0"/>
                <a:ea typeface="MS PGothic" charset="0"/>
              </a:rPr>
              <a:t>In the top loop, the second argument to foo is the loop index i, so the compiler sees a linear access pattern for the second argument</a:t>
            </a:r>
          </a:p>
          <a:p>
            <a:endParaRPr lang="en-US" altLang="zh-CN" sz="1000" dirty="0" smtClean="0">
              <a:latin typeface="Verdana" charset="0"/>
              <a:ea typeface="MS PGothic" charset="0"/>
            </a:endParaRPr>
          </a:p>
          <a:p>
            <a:r>
              <a:rPr lang="en-US" altLang="zh-CN" sz="1000" dirty="0" smtClean="0">
                <a:latin typeface="Verdana" charset="0"/>
                <a:ea typeface="MS PGothic" charset="0"/>
              </a:rPr>
              <a:t>In the bottom loop, the second argument to foo is a variable k which gets its value from the contents of array “b” and will not in general be linear </a:t>
            </a:r>
            <a:r>
              <a:rPr lang="en-US" altLang="zh-CN" sz="1000" dirty="0" err="1" smtClean="0">
                <a:latin typeface="Verdana" charset="0"/>
                <a:ea typeface="MS PGothic" charset="0"/>
              </a:rPr>
              <a:t>monotnically</a:t>
            </a:r>
            <a:r>
              <a:rPr lang="en-US" altLang="zh-CN" sz="1000" dirty="0" smtClean="0">
                <a:latin typeface="Verdana" charset="0"/>
                <a:ea typeface="MS PGothic" charset="0"/>
              </a:rPr>
              <a:t> increasing or decreasing values.  </a:t>
            </a:r>
          </a:p>
          <a:p>
            <a:endParaRPr lang="en-US" altLang="zh-CN" sz="1000" dirty="0" smtClean="0">
              <a:latin typeface="Verdana" charset="0"/>
              <a:ea typeface="MS PGothic" charset="0"/>
            </a:endParaRPr>
          </a:p>
          <a:p>
            <a:r>
              <a:rPr lang="en-US" altLang="zh-CN" sz="1000" dirty="0" smtClean="0">
                <a:latin typeface="Verdana" charset="0"/>
                <a:ea typeface="MS PGothic" charset="0"/>
              </a:rPr>
              <a:t>So, for the bottom loop, what the compiler sees at the call site, is a non linear second argument usage. Three is no omp declare simd of the function that covers the case of uniform 1st argument, 2nd argument non linear.</a:t>
            </a:r>
          </a:p>
          <a:p>
            <a:endParaRPr lang="en-US" altLang="zh-CN" sz="1000" dirty="0" smtClean="0">
              <a:latin typeface="Verdana" charset="0"/>
              <a:ea typeface="MS PGothic" charset="0"/>
            </a:endParaRPr>
          </a:p>
          <a:p>
            <a:r>
              <a:rPr lang="en-US" altLang="zh-CN" sz="1000" dirty="0" smtClean="0">
                <a:latin typeface="Verdana" charset="0"/>
                <a:ea typeface="MS PGothic" charset="0"/>
              </a:rPr>
              <a:t>As seen above from the vectorization report, it is evident that, second loop’s foo() call is not a vector call, the usage at the call does not match up with the omp declare simd annotation that defined the function, and we see that the compiler’s </a:t>
            </a:r>
            <a:r>
              <a:rPr lang="en-US" altLang="zh-CN" sz="1000" dirty="0" err="1" smtClean="0">
                <a:latin typeface="Verdana" charset="0"/>
                <a:ea typeface="MS PGothic" charset="0"/>
              </a:rPr>
              <a:t>vectorizer</a:t>
            </a:r>
            <a:r>
              <a:rPr lang="en-US" altLang="zh-CN" sz="1000" dirty="0" smtClean="0">
                <a:latin typeface="Verdana" charset="0"/>
                <a:ea typeface="MS PGothic" charset="0"/>
              </a:rPr>
              <a:t> states “No suitable vector variant of function ‘_Z3fooPii’ found”.  There is no match up because the 2nd argument is not linear. </a:t>
            </a:r>
          </a:p>
          <a:p>
            <a:endParaRPr lang="en-US" altLang="zh-CN" sz="1000" dirty="0" smtClean="0">
              <a:latin typeface="Verdana" charset="0"/>
              <a:ea typeface="MS PGothic" charset="0"/>
            </a:endParaRPr>
          </a:p>
          <a:p>
            <a:r>
              <a:rPr lang="en-US" altLang="zh-CN" sz="1000" dirty="0" smtClean="0">
                <a:latin typeface="Verdana" charset="0"/>
                <a:ea typeface="MS PGothic" charset="0"/>
              </a:rPr>
              <a:t>So though the developer has provided a vector defined version of the function foo(), the compiler was intelligent enough to identify that the vector version of the function is not applicable in this case. Because the call site implementation did not match the function definition's vector attributes. So the compiler defaulted to choose the scalar version of the function foo for the second loop.  This is all due to the existence of the linear(i:1) imposed on the second argument in the function definition of foo.</a:t>
            </a:r>
          </a:p>
        </p:txBody>
      </p:sp>
      <p:sp>
        <p:nvSpPr>
          <p:cNvPr id="2457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978" eaLnBrk="0" hangingPunct="0">
              <a:defRPr sz="2000">
                <a:solidFill>
                  <a:schemeClr val="tx1"/>
                </a:solidFill>
                <a:latin typeface="Verdana" charset="0"/>
                <a:ea typeface="ＭＳ Ｐゴシック" charset="0"/>
                <a:cs typeface="ＭＳ Ｐゴシック" charset="0"/>
              </a:defRPr>
            </a:lvl1pPr>
            <a:lvl2pPr marL="729811" indent="-280696" defTabSz="930978" eaLnBrk="0" hangingPunct="0">
              <a:defRPr sz="2000">
                <a:solidFill>
                  <a:schemeClr val="tx1"/>
                </a:solidFill>
                <a:latin typeface="Verdana" charset="0"/>
                <a:ea typeface="ＭＳ Ｐゴシック" charset="0"/>
              </a:defRPr>
            </a:lvl2pPr>
            <a:lvl3pPr marL="1122787" indent="-224557" defTabSz="930978" eaLnBrk="0" hangingPunct="0">
              <a:defRPr sz="2000">
                <a:solidFill>
                  <a:schemeClr val="tx1"/>
                </a:solidFill>
                <a:latin typeface="Verdana" charset="0"/>
                <a:ea typeface="ＭＳ Ｐゴシック" charset="0"/>
              </a:defRPr>
            </a:lvl3pPr>
            <a:lvl4pPr marL="1571902" indent="-224557" defTabSz="930978" eaLnBrk="0" hangingPunct="0">
              <a:defRPr sz="2000">
                <a:solidFill>
                  <a:schemeClr val="tx1"/>
                </a:solidFill>
                <a:latin typeface="Verdana" charset="0"/>
                <a:ea typeface="ＭＳ Ｐゴシック" charset="0"/>
              </a:defRPr>
            </a:lvl4pPr>
            <a:lvl5pPr marL="2021017" indent="-224557" defTabSz="930978" eaLnBrk="0" hangingPunct="0">
              <a:defRPr sz="2000">
                <a:solidFill>
                  <a:schemeClr val="tx1"/>
                </a:solidFill>
                <a:latin typeface="Verdana" charset="0"/>
                <a:ea typeface="ＭＳ Ｐゴシック" charset="0"/>
              </a:defRPr>
            </a:lvl5pPr>
            <a:lvl6pPr marL="2470131" indent="-224557" algn="ctr" defTabSz="930978" eaLnBrk="0" fontAlgn="base" hangingPunct="0">
              <a:spcBef>
                <a:spcPct val="0"/>
              </a:spcBef>
              <a:spcAft>
                <a:spcPct val="0"/>
              </a:spcAft>
              <a:defRPr sz="2000">
                <a:solidFill>
                  <a:schemeClr val="tx1"/>
                </a:solidFill>
                <a:latin typeface="Verdana" charset="0"/>
                <a:ea typeface="ＭＳ Ｐゴシック" charset="0"/>
              </a:defRPr>
            </a:lvl6pPr>
            <a:lvl7pPr marL="2919247" indent="-224557" algn="ctr" defTabSz="930978" eaLnBrk="0" fontAlgn="base" hangingPunct="0">
              <a:spcBef>
                <a:spcPct val="0"/>
              </a:spcBef>
              <a:spcAft>
                <a:spcPct val="0"/>
              </a:spcAft>
              <a:defRPr sz="2000">
                <a:solidFill>
                  <a:schemeClr val="tx1"/>
                </a:solidFill>
                <a:latin typeface="Verdana" charset="0"/>
                <a:ea typeface="ＭＳ Ｐゴシック" charset="0"/>
              </a:defRPr>
            </a:lvl7pPr>
            <a:lvl8pPr marL="3368361" indent="-224557" algn="ctr" defTabSz="930978" eaLnBrk="0" fontAlgn="base" hangingPunct="0">
              <a:spcBef>
                <a:spcPct val="0"/>
              </a:spcBef>
              <a:spcAft>
                <a:spcPct val="0"/>
              </a:spcAft>
              <a:defRPr sz="2000">
                <a:solidFill>
                  <a:schemeClr val="tx1"/>
                </a:solidFill>
                <a:latin typeface="Verdana" charset="0"/>
                <a:ea typeface="ＭＳ Ｐゴシック" charset="0"/>
              </a:defRPr>
            </a:lvl8pPr>
            <a:lvl9pPr marL="3817477" indent="-224557" algn="ctr" defTabSz="930978" eaLnBrk="0" fontAlgn="base" hangingPunct="0">
              <a:spcBef>
                <a:spcPct val="0"/>
              </a:spcBef>
              <a:spcAft>
                <a:spcPct val="0"/>
              </a:spcAft>
              <a:defRPr sz="2000">
                <a:solidFill>
                  <a:schemeClr val="tx1"/>
                </a:solidFill>
                <a:latin typeface="Verdana" charset="0"/>
                <a:ea typeface="ＭＳ Ｐゴシック" charset="0"/>
              </a:defRPr>
            </a:lvl9pPr>
          </a:lstStyle>
          <a:p>
            <a:fld id="{3F5E046E-5516-0A42-890E-0113ADEC2BDA}" type="slidenum">
              <a:rPr lang="en-US" altLang="zh-CN" sz="1200">
                <a:ea typeface="宋体" charset="0"/>
                <a:cs typeface="宋体" charset="0"/>
              </a:rPr>
              <a:pPr/>
              <a:t>42</a:t>
            </a:fld>
            <a:endParaRPr lang="en-US" altLang="zh-CN" sz="1200" dirty="0">
              <a:ea typeface="宋体" charset="0"/>
              <a:cs typeface="宋体"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a:ln/>
        </p:spPr>
      </p:sp>
      <p:sp>
        <p:nvSpPr>
          <p:cNvPr id="245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normAutofit fontScale="77500" lnSpcReduction="20000"/>
          </a:bodyPr>
          <a:lstStyle/>
          <a:p>
            <a:r>
              <a:rPr lang="en-US" altLang="zh-CN" sz="1000" dirty="0" smtClean="0">
                <a:latin typeface="Verdana" charset="0"/>
                <a:ea typeface="MS PGothic" charset="0"/>
              </a:rPr>
              <a:t>In the previous slide see a bit of a dilemma</a:t>
            </a:r>
          </a:p>
          <a:p>
            <a:r>
              <a:rPr lang="en-US" altLang="zh-CN" sz="1000" dirty="0" smtClean="0">
                <a:latin typeface="Verdana" charset="0"/>
                <a:ea typeface="MS PGothic" charset="0"/>
              </a:rPr>
              <a:t>We need the linear clause to be in place to help in cases where we invoke the function with its second argument being linear as in the first loop.  But the presence of the linear clause is preventing us from vectorizing the second loop.</a:t>
            </a:r>
          </a:p>
          <a:p>
            <a:endParaRPr lang="en-US" altLang="zh-CN" sz="1000" dirty="0" smtClean="0">
              <a:latin typeface="Verdana" charset="0"/>
              <a:ea typeface="MS PGothic" charset="0"/>
            </a:endParaRPr>
          </a:p>
          <a:p>
            <a:r>
              <a:rPr lang="en-US" altLang="zh-CN" sz="1000" dirty="0" smtClean="0">
                <a:latin typeface="Verdana" charset="0"/>
                <a:ea typeface="MS PGothic" charset="0"/>
              </a:rPr>
              <a:t>So we avert the dilemma by using multiple vector annotations for the function definition.</a:t>
            </a:r>
          </a:p>
          <a:p>
            <a:endParaRPr lang="en-US" altLang="zh-CN" sz="1000" dirty="0" smtClean="0">
              <a:latin typeface="Verdana" charset="0"/>
              <a:ea typeface="MS PGothic" charset="0"/>
            </a:endParaRPr>
          </a:p>
          <a:p>
            <a:r>
              <a:rPr lang="en-US" altLang="zh-CN" sz="1000" dirty="0" smtClean="0">
                <a:latin typeface="Verdana" charset="0"/>
                <a:ea typeface="MS PGothic" charset="0"/>
              </a:rPr>
              <a:t>In the previous slide we saw that the second loop introduced wasn’t vectorizing because function foo() called inside the loop body did not have a vector version that matched the second argument criteria passed from the call site. The problem is due to the existence of the linear(i:1) clause. What we see in this slide is that developer has now created multiple flavors of the simd-function to handle different call site invocations.</a:t>
            </a:r>
          </a:p>
          <a:p>
            <a:endParaRPr lang="en-US" altLang="zh-CN" sz="1000" dirty="0" smtClean="0">
              <a:latin typeface="Verdana" charset="0"/>
              <a:ea typeface="MS PGothic" charset="0"/>
            </a:endParaRPr>
          </a:p>
          <a:p>
            <a:r>
              <a:rPr lang="en-US" altLang="zh-CN" sz="1000" dirty="0" smtClean="0">
                <a:latin typeface="Verdana" charset="0"/>
                <a:ea typeface="MS PGothic" charset="0"/>
              </a:rPr>
              <a:t>The first loop continues to vectorize, just as before, because it takes advantage of the linear access pattern identified at the call site. The developer has provided a declare simd clause covering this usage scenario.</a:t>
            </a:r>
          </a:p>
          <a:p>
            <a:endParaRPr lang="en-US" altLang="zh-CN" sz="1000" dirty="0" smtClean="0">
              <a:latin typeface="Verdana" charset="0"/>
              <a:ea typeface="MS PGothic" charset="0"/>
            </a:endParaRPr>
          </a:p>
          <a:p>
            <a:r>
              <a:rPr lang="en-US" altLang="zh-CN" sz="1000" dirty="0" smtClean="0">
                <a:latin typeface="Verdana" charset="0"/>
                <a:ea typeface="MS PGothic" charset="0"/>
              </a:rPr>
              <a:t>For the second loop, the compiler will do some checking</a:t>
            </a:r>
          </a:p>
          <a:p>
            <a:r>
              <a:rPr lang="en-US" altLang="zh-CN" sz="1000" dirty="0" smtClean="0">
                <a:latin typeface="Verdana" charset="0"/>
                <a:ea typeface="MS PGothic" charset="0"/>
              </a:rPr>
              <a:t>Here using the declare simd clause the developer has explicitly stated that there should be at least two vector versions of the functions:</a:t>
            </a:r>
          </a:p>
          <a:p>
            <a:r>
              <a:rPr lang="en-US" altLang="zh-CN" sz="1000" dirty="0" smtClean="0">
                <a:latin typeface="Verdana" charset="0"/>
                <a:ea typeface="MS PGothic" charset="0"/>
              </a:rPr>
              <a:t>One with linear clause</a:t>
            </a:r>
          </a:p>
          <a:p>
            <a:r>
              <a:rPr lang="en-US" altLang="zh-CN" sz="1000" dirty="0" smtClean="0">
                <a:latin typeface="Verdana" charset="0"/>
                <a:ea typeface="MS PGothic" charset="0"/>
              </a:rPr>
              <a:t>Another without the linear clause</a:t>
            </a:r>
          </a:p>
          <a:p>
            <a:endParaRPr lang="en-US" altLang="zh-CN" sz="1000" dirty="0" smtClean="0">
              <a:latin typeface="Verdana" charset="0"/>
              <a:ea typeface="MS PGothic" charset="0"/>
            </a:endParaRPr>
          </a:p>
          <a:p>
            <a:r>
              <a:rPr lang="en-US" altLang="zh-CN" sz="1000" dirty="0" smtClean="0">
                <a:latin typeface="Verdana" charset="0"/>
                <a:ea typeface="MS PGothic" charset="0"/>
              </a:rPr>
              <a:t>Now when the compiler attempts to vectorize the second loop at the call site, it sees a pattern for the call site of foo whereby the second argument is non linear, and the first argument could be uniform.  So it can check to see if it has a vector annotation of the function foo that matches this usage pattern.  Now the developer has provided such a vector </a:t>
            </a:r>
            <a:r>
              <a:rPr lang="en-US" altLang="zh-CN" sz="1000" dirty="0" err="1" smtClean="0">
                <a:latin typeface="Verdana" charset="0"/>
                <a:ea typeface="MS PGothic" charset="0"/>
              </a:rPr>
              <a:t>defintion</a:t>
            </a:r>
            <a:r>
              <a:rPr lang="en-US" altLang="zh-CN" sz="1000" dirty="0" smtClean="0">
                <a:latin typeface="Verdana" charset="0"/>
                <a:ea typeface="MS PGothic" charset="0"/>
              </a:rPr>
              <a:t> of the function foo() which doesn’t have a restriction on the second argument being linear with unit stride, which fits the pattern the compiler identifies in the call site for the second loop. So the compiler can now vectorize the second loop.</a:t>
            </a:r>
          </a:p>
        </p:txBody>
      </p:sp>
      <p:sp>
        <p:nvSpPr>
          <p:cNvPr id="2457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978" eaLnBrk="0" hangingPunct="0">
              <a:defRPr sz="2000">
                <a:solidFill>
                  <a:schemeClr val="tx1"/>
                </a:solidFill>
                <a:latin typeface="Verdana" charset="0"/>
                <a:ea typeface="ＭＳ Ｐゴシック" charset="0"/>
                <a:cs typeface="ＭＳ Ｐゴシック" charset="0"/>
              </a:defRPr>
            </a:lvl1pPr>
            <a:lvl2pPr marL="729811" indent="-280696" defTabSz="930978" eaLnBrk="0" hangingPunct="0">
              <a:defRPr sz="2000">
                <a:solidFill>
                  <a:schemeClr val="tx1"/>
                </a:solidFill>
                <a:latin typeface="Verdana" charset="0"/>
                <a:ea typeface="ＭＳ Ｐゴシック" charset="0"/>
              </a:defRPr>
            </a:lvl2pPr>
            <a:lvl3pPr marL="1122787" indent="-224557" defTabSz="930978" eaLnBrk="0" hangingPunct="0">
              <a:defRPr sz="2000">
                <a:solidFill>
                  <a:schemeClr val="tx1"/>
                </a:solidFill>
                <a:latin typeface="Verdana" charset="0"/>
                <a:ea typeface="ＭＳ Ｐゴシック" charset="0"/>
              </a:defRPr>
            </a:lvl3pPr>
            <a:lvl4pPr marL="1571902" indent="-224557" defTabSz="930978" eaLnBrk="0" hangingPunct="0">
              <a:defRPr sz="2000">
                <a:solidFill>
                  <a:schemeClr val="tx1"/>
                </a:solidFill>
                <a:latin typeface="Verdana" charset="0"/>
                <a:ea typeface="ＭＳ Ｐゴシック" charset="0"/>
              </a:defRPr>
            </a:lvl4pPr>
            <a:lvl5pPr marL="2021017" indent="-224557" defTabSz="930978" eaLnBrk="0" hangingPunct="0">
              <a:defRPr sz="2000">
                <a:solidFill>
                  <a:schemeClr val="tx1"/>
                </a:solidFill>
                <a:latin typeface="Verdana" charset="0"/>
                <a:ea typeface="ＭＳ Ｐゴシック" charset="0"/>
              </a:defRPr>
            </a:lvl5pPr>
            <a:lvl6pPr marL="2470131" indent="-224557" algn="ctr" defTabSz="930978" eaLnBrk="0" fontAlgn="base" hangingPunct="0">
              <a:spcBef>
                <a:spcPct val="0"/>
              </a:spcBef>
              <a:spcAft>
                <a:spcPct val="0"/>
              </a:spcAft>
              <a:defRPr sz="2000">
                <a:solidFill>
                  <a:schemeClr val="tx1"/>
                </a:solidFill>
                <a:latin typeface="Verdana" charset="0"/>
                <a:ea typeface="ＭＳ Ｐゴシック" charset="0"/>
              </a:defRPr>
            </a:lvl6pPr>
            <a:lvl7pPr marL="2919247" indent="-224557" algn="ctr" defTabSz="930978" eaLnBrk="0" fontAlgn="base" hangingPunct="0">
              <a:spcBef>
                <a:spcPct val="0"/>
              </a:spcBef>
              <a:spcAft>
                <a:spcPct val="0"/>
              </a:spcAft>
              <a:defRPr sz="2000">
                <a:solidFill>
                  <a:schemeClr val="tx1"/>
                </a:solidFill>
                <a:latin typeface="Verdana" charset="0"/>
                <a:ea typeface="ＭＳ Ｐゴシック" charset="0"/>
              </a:defRPr>
            </a:lvl7pPr>
            <a:lvl8pPr marL="3368361" indent="-224557" algn="ctr" defTabSz="930978" eaLnBrk="0" fontAlgn="base" hangingPunct="0">
              <a:spcBef>
                <a:spcPct val="0"/>
              </a:spcBef>
              <a:spcAft>
                <a:spcPct val="0"/>
              </a:spcAft>
              <a:defRPr sz="2000">
                <a:solidFill>
                  <a:schemeClr val="tx1"/>
                </a:solidFill>
                <a:latin typeface="Verdana" charset="0"/>
                <a:ea typeface="ＭＳ Ｐゴシック" charset="0"/>
              </a:defRPr>
            </a:lvl8pPr>
            <a:lvl9pPr marL="3817477" indent="-224557" algn="ctr" defTabSz="930978" eaLnBrk="0" fontAlgn="base" hangingPunct="0">
              <a:spcBef>
                <a:spcPct val="0"/>
              </a:spcBef>
              <a:spcAft>
                <a:spcPct val="0"/>
              </a:spcAft>
              <a:defRPr sz="2000">
                <a:solidFill>
                  <a:schemeClr val="tx1"/>
                </a:solidFill>
                <a:latin typeface="Verdana" charset="0"/>
                <a:ea typeface="ＭＳ Ｐゴシック" charset="0"/>
              </a:defRPr>
            </a:lvl9pPr>
          </a:lstStyle>
          <a:p>
            <a:fld id="{3F5E046E-5516-0A42-890E-0113ADEC2BDA}" type="slidenum">
              <a:rPr lang="en-US" altLang="zh-CN" sz="1200">
                <a:ea typeface="宋体" charset="0"/>
                <a:cs typeface="宋体" charset="0"/>
              </a:rPr>
              <a:pPr/>
              <a:t>43</a:t>
            </a:fld>
            <a:endParaRPr lang="en-US" altLang="zh-CN" sz="1200" dirty="0">
              <a:ea typeface="宋体" charset="0"/>
              <a:cs typeface="宋体"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defTabSz="898307">
              <a:buNone/>
              <a:defRPr/>
            </a:pPr>
            <a:r>
              <a:rPr lang="en-US" sz="1000" dirty="0"/>
              <a:t>[script]</a:t>
            </a:r>
          </a:p>
          <a:p>
            <a:r>
              <a:rPr lang="en-US" sz="1000" baseline="0" dirty="0" smtClean="0"/>
              <a:t>Here is a list of restrictions when using SIMD-enabled functions. I wont read each of </a:t>
            </a:r>
            <a:r>
              <a:rPr lang="en-US" sz="1000" baseline="0" dirty="0" err="1" smtClean="0"/>
              <a:t>tehse</a:t>
            </a:r>
            <a:r>
              <a:rPr lang="en-US" sz="1000" baseline="0" dirty="0" smtClean="0"/>
              <a:t> as it is best to consult the documentation for more details but the general idea is the following:</a:t>
            </a:r>
          </a:p>
          <a:p>
            <a:endParaRPr lang="en-US" sz="1000" baseline="0" dirty="0" smtClean="0"/>
          </a:p>
          <a:p>
            <a:r>
              <a:rPr lang="en-US" sz="1000" baseline="0" dirty="0" smtClean="0"/>
              <a:t>The function must be a structured block, no </a:t>
            </a:r>
            <a:r>
              <a:rPr lang="en-US" sz="1000" baseline="0" dirty="0" err="1" smtClean="0"/>
              <a:t>gotos</a:t>
            </a:r>
            <a:r>
              <a:rPr lang="en-US" sz="1000" baseline="0" dirty="0" smtClean="0"/>
              <a:t>, one entry and one exit</a:t>
            </a:r>
          </a:p>
          <a:p>
            <a:r>
              <a:rPr lang="en-US" sz="1000" baseline="0" dirty="0" smtClean="0"/>
              <a:t>Arguments can be included in one linear or one uniform clause only – you cant declare variable x to be both uniform and linear for example</a:t>
            </a:r>
          </a:p>
          <a:p>
            <a:r>
              <a:rPr lang="en-US" sz="1000" baseline="0" dirty="0" smtClean="0"/>
              <a:t>Do not nest OpenMP threaded code inside the function</a:t>
            </a:r>
          </a:p>
          <a:p>
            <a:r>
              <a:rPr lang="en-US" sz="1000" baseline="0" dirty="0" err="1" smtClean="0"/>
              <a:t>Donot</a:t>
            </a:r>
            <a:r>
              <a:rPr lang="en-US" sz="1000" baseline="0" dirty="0" smtClean="0"/>
              <a:t> use </a:t>
            </a:r>
            <a:r>
              <a:rPr lang="en-US" sz="1000" baseline="0" dirty="0" err="1" smtClean="0"/>
              <a:t>longjmps</a:t>
            </a:r>
            <a:r>
              <a:rPr lang="en-US" sz="1000" baseline="0" dirty="0" smtClean="0"/>
              <a:t> or </a:t>
            </a:r>
            <a:r>
              <a:rPr lang="en-US" sz="1000" baseline="0" dirty="0" err="1" smtClean="0"/>
              <a:t>setjmps</a:t>
            </a:r>
            <a:endParaRPr lang="en-US" sz="1000" baseline="0" dirty="0" smtClean="0"/>
          </a:p>
          <a:p>
            <a:endParaRPr lang="en-US" sz="1000" baseline="0" dirty="0" smtClean="0"/>
          </a:p>
          <a:p>
            <a:r>
              <a:rPr lang="en-US" sz="1000" baseline="0" dirty="0" smtClean="0"/>
              <a:t>[BACKGROUND]</a:t>
            </a:r>
          </a:p>
          <a:p>
            <a:r>
              <a:rPr lang="en-US" sz="1000" b="1" dirty="0"/>
              <a:t>Restrictions</a:t>
            </a:r>
          </a:p>
          <a:p>
            <a:r>
              <a:rPr lang="en-US" sz="1000" dirty="0"/>
              <a:t>• Each argument can appear in at most one </a:t>
            </a:r>
            <a:r>
              <a:rPr lang="en-US" sz="1000" b="1" dirty="0"/>
              <a:t>uniform </a:t>
            </a:r>
            <a:r>
              <a:rPr lang="en-US" sz="1000" dirty="0"/>
              <a:t>or </a:t>
            </a:r>
            <a:r>
              <a:rPr lang="en-US" sz="1000" b="1" dirty="0"/>
              <a:t>linear </a:t>
            </a:r>
            <a:r>
              <a:rPr lang="en-US" sz="1000" dirty="0"/>
              <a:t>clause.</a:t>
            </a:r>
          </a:p>
          <a:p>
            <a:r>
              <a:rPr lang="en-US" sz="1000" dirty="0"/>
              <a:t>• At most one </a:t>
            </a:r>
            <a:r>
              <a:rPr lang="en-US" sz="1000" b="1" dirty="0" err="1"/>
              <a:t>simdlen</a:t>
            </a:r>
            <a:r>
              <a:rPr lang="en-US" sz="1000" b="1" dirty="0"/>
              <a:t> </a:t>
            </a:r>
            <a:r>
              <a:rPr lang="en-US" sz="1000" dirty="0"/>
              <a:t>clause can appear in a </a:t>
            </a:r>
            <a:r>
              <a:rPr lang="en-US" sz="1000" b="1" dirty="0"/>
              <a:t>declare simd </a:t>
            </a:r>
            <a:r>
              <a:rPr lang="en-US" sz="1000" dirty="0"/>
              <a:t>directive.</a:t>
            </a:r>
          </a:p>
          <a:p>
            <a:r>
              <a:rPr lang="en-US" sz="1000" dirty="0"/>
              <a:t>• Either </a:t>
            </a:r>
            <a:r>
              <a:rPr lang="en-US" sz="1000" b="1" dirty="0" err="1"/>
              <a:t>inbranch</a:t>
            </a:r>
            <a:r>
              <a:rPr lang="en-US" sz="1000" b="1" dirty="0"/>
              <a:t> </a:t>
            </a:r>
            <a:r>
              <a:rPr lang="en-US" sz="1000" dirty="0"/>
              <a:t>or </a:t>
            </a:r>
            <a:r>
              <a:rPr lang="en-US" sz="1000" b="1" dirty="0" err="1"/>
              <a:t>notinbranch</a:t>
            </a:r>
            <a:r>
              <a:rPr lang="en-US" sz="1000" b="1" dirty="0"/>
              <a:t> </a:t>
            </a:r>
            <a:r>
              <a:rPr lang="en-US" sz="1000" dirty="0"/>
              <a:t>may be specified, but not both.</a:t>
            </a:r>
          </a:p>
          <a:p>
            <a:r>
              <a:rPr lang="en-US" sz="1000" dirty="0"/>
              <a:t>• When a </a:t>
            </a:r>
            <a:r>
              <a:rPr lang="en-US" sz="1000" i="1" dirty="0"/>
              <a:t>constant-linear-step </a:t>
            </a:r>
            <a:r>
              <a:rPr lang="en-US" sz="1000" dirty="0"/>
              <a:t>expression is specified in a </a:t>
            </a:r>
            <a:r>
              <a:rPr lang="en-US" sz="1000" b="1" dirty="0"/>
              <a:t>linear </a:t>
            </a:r>
            <a:r>
              <a:rPr lang="en-US" sz="1000" dirty="0"/>
              <a:t>clause it must be a</a:t>
            </a:r>
          </a:p>
          <a:p>
            <a:r>
              <a:rPr lang="en-US" sz="1000" dirty="0"/>
              <a:t>constant positive integer expression.</a:t>
            </a:r>
          </a:p>
          <a:p>
            <a:r>
              <a:rPr lang="en-US" sz="1000" dirty="0"/>
              <a:t>• The function or subroutine body must be a structured block no GOTO’s – one entry one exit </a:t>
            </a:r>
          </a:p>
          <a:p>
            <a:r>
              <a:rPr lang="en-US" sz="1000" dirty="0"/>
              <a:t>• The execution of the function or subroutine, when called from a SIMD loop, cannot</a:t>
            </a:r>
          </a:p>
          <a:p>
            <a:r>
              <a:rPr lang="en-US" sz="1000" dirty="0"/>
              <a:t>result in the execution of an OpenMP construct.</a:t>
            </a:r>
          </a:p>
          <a:p>
            <a:r>
              <a:rPr lang="en-US" sz="1000" dirty="0"/>
              <a:t>• The execution of the function or subroutine cannot have any side effects that would</a:t>
            </a:r>
          </a:p>
          <a:p>
            <a:r>
              <a:rPr lang="en-US" sz="1000" dirty="0"/>
              <a:t>alter its execution for concurrent iterations of a SIMD chunk.</a:t>
            </a:r>
          </a:p>
          <a:p>
            <a:r>
              <a:rPr lang="en-US" sz="1000" dirty="0"/>
              <a:t>• A program that branches into or out of the function is non-conforming.</a:t>
            </a:r>
          </a:p>
          <a:p>
            <a:r>
              <a:rPr lang="en-US" sz="1000" dirty="0"/>
              <a:t>C/C++</a:t>
            </a:r>
          </a:p>
          <a:p>
            <a:r>
              <a:rPr lang="en-US" sz="1000" dirty="0"/>
              <a:t>• If the function has any declarations, then the </a:t>
            </a:r>
            <a:r>
              <a:rPr lang="en-US" sz="1000" b="1" dirty="0"/>
              <a:t>declare simd </a:t>
            </a:r>
            <a:r>
              <a:rPr lang="en-US" sz="1000" dirty="0"/>
              <a:t>construct for any</a:t>
            </a:r>
          </a:p>
          <a:p>
            <a:r>
              <a:rPr lang="en-US" sz="1000" dirty="0"/>
              <a:t>declaration that has one must be equivalent to the one specified for the definition.</a:t>
            </a:r>
          </a:p>
          <a:p>
            <a:r>
              <a:rPr lang="en-US" sz="1000" dirty="0"/>
              <a:t>Otherwise, the result is unspecified.</a:t>
            </a:r>
          </a:p>
          <a:p>
            <a:r>
              <a:rPr lang="en-US" sz="1000" dirty="0"/>
              <a:t>C/C++</a:t>
            </a:r>
          </a:p>
          <a:p>
            <a:r>
              <a:rPr lang="en-US" sz="1000" dirty="0"/>
              <a:t>• The function cannot contain calls to the </a:t>
            </a:r>
            <a:r>
              <a:rPr lang="en-US" sz="1000" i="1" dirty="0" err="1"/>
              <a:t>longjmp</a:t>
            </a:r>
            <a:r>
              <a:rPr lang="en-US" sz="1000" i="1" dirty="0"/>
              <a:t> </a:t>
            </a:r>
            <a:r>
              <a:rPr lang="en-US" sz="1000" dirty="0"/>
              <a:t>or</a:t>
            </a:r>
            <a:endParaRPr lang="en-US" sz="1000" baseline="0" dirty="0" smtClean="0"/>
          </a:p>
          <a:p>
            <a:endParaRPr lang="en-US" sz="1000" baseline="0" dirty="0" smtClean="0"/>
          </a:p>
        </p:txBody>
      </p:sp>
      <p:sp>
        <p:nvSpPr>
          <p:cNvPr id="4" name="Slide Number Placeholder 3"/>
          <p:cNvSpPr>
            <a:spLocks noGrp="1"/>
          </p:cNvSpPr>
          <p:nvPr>
            <p:ph type="sldNum" sz="quarter" idx="10"/>
          </p:nvPr>
        </p:nvSpPr>
        <p:spPr/>
        <p:txBody>
          <a:bodyPr/>
          <a:lstStyle/>
          <a:p>
            <a:fld id="{E8F73FF1-BDE3-45EF-8AF3-1EE595819AE6}" type="slidenum">
              <a:rPr lang="en-US" smtClean="0"/>
              <a:pPr/>
              <a:t>44</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dirty="0" smtClean="0"/>
              <a:t>Hi. My name is ……… and I am a technical consulting engineer in Intel’s compiler</a:t>
            </a:r>
            <a:r>
              <a:rPr lang="en-US" sz="1000" baseline="0" dirty="0" smtClean="0"/>
              <a:t> team. </a:t>
            </a:r>
            <a:r>
              <a:rPr lang="en-US" sz="1000" dirty="0" smtClean="0"/>
              <a:t>Welcome to the first in a series of videos</a:t>
            </a:r>
            <a:r>
              <a:rPr lang="en-US" sz="1000" baseline="0" dirty="0" smtClean="0"/>
              <a:t> covering Intel Compiler Vectorization essentials. This series will focus on techniques a developer can use to utilize vector hardware to potentially improve application performance by using explicit vector programming methods such as OpenMP* 4.0.</a:t>
            </a:r>
            <a:endParaRPr lang="en-US" sz="1000" dirty="0"/>
          </a:p>
        </p:txBody>
      </p:sp>
      <p:sp>
        <p:nvSpPr>
          <p:cNvPr id="4" name="Slide Number Placeholder 3"/>
          <p:cNvSpPr>
            <a:spLocks noGrp="1"/>
          </p:cNvSpPr>
          <p:nvPr>
            <p:ph type="sldNum" sz="quarter" idx="10"/>
          </p:nvPr>
        </p:nvSpPr>
        <p:spPr/>
        <p:txBody>
          <a:bodyPr/>
          <a:lstStyle/>
          <a:p>
            <a:fld id="{21773E56-01EA-4CE7-A794-9406D1E49B24}" type="slidenum">
              <a:rPr lang="en-US" altLang="zh-CN" smtClean="0"/>
              <a:pPr/>
              <a:t>45</a:t>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98307">
              <a:defRPr/>
            </a:pPr>
            <a:r>
              <a:rPr lang="en-US" sz="1000" dirty="0" smtClean="0"/>
              <a:t>[script]</a:t>
            </a:r>
          </a:p>
          <a:p>
            <a:pPr defTabSz="898307">
              <a:defRPr/>
            </a:pPr>
            <a:r>
              <a:rPr lang="en-US" sz="1000" dirty="0" smtClean="0"/>
              <a:t>Hi. My name is ……… and I am a technical consulting engineer in Intel’s compiler team. Welcome to the seventh in a series of videos covering Intel Compiler Vectorization essentials. In this video </a:t>
            </a:r>
            <a:r>
              <a:rPr lang="en-US" sz="1000" baseline="0" dirty="0" smtClean="0"/>
              <a:t>we </a:t>
            </a:r>
            <a:r>
              <a:rPr lang="en-US" sz="1000" dirty="0" smtClean="0"/>
              <a:t>offer </a:t>
            </a:r>
            <a:r>
              <a:rPr lang="en-US" sz="1000" baseline="0" dirty="0" smtClean="0"/>
              <a:t>suggestions for how to determine how well your code segment is vectorizing. </a:t>
            </a:r>
          </a:p>
          <a:p>
            <a:pPr defTabSz="898307">
              <a:defRPr/>
            </a:pPr>
            <a:endParaRPr lang="en-US" sz="1000" baseline="0" dirty="0" smtClean="0"/>
          </a:p>
          <a:p>
            <a:pPr defTabSz="898307">
              <a:defRPr/>
            </a:pPr>
            <a:r>
              <a:rPr lang="en-US" sz="1000" baseline="0" dirty="0" smtClean="0"/>
              <a:t>One method is by comparing a run of the code without vectorization to a run of the code with vectorization on. Actually measure the speedup. </a:t>
            </a:r>
          </a:p>
          <a:p>
            <a:pPr defTabSz="898307">
              <a:defRPr/>
            </a:pPr>
            <a:endParaRPr lang="en-US" sz="1000" baseline="0" dirty="0" smtClean="0"/>
          </a:p>
          <a:p>
            <a:pPr defTabSz="898307">
              <a:defRPr/>
            </a:pPr>
            <a:r>
              <a:rPr lang="en-US" sz="1000" baseline="0" dirty="0" smtClean="0"/>
              <a:t>If you have already inserted omp simd or omp declare simd statements in your code and successfully compiled and linked then this will be your vectorized version of the code. Be sure to keep a copy of this executable handy.</a:t>
            </a:r>
          </a:p>
          <a:p>
            <a:pPr defTabSz="898307">
              <a:defRPr/>
            </a:pPr>
            <a:endParaRPr lang="en-US" sz="1000" baseline="0" dirty="0" smtClean="0"/>
          </a:p>
          <a:p>
            <a:pPr defTabSz="898307">
              <a:defRPr/>
            </a:pPr>
            <a:r>
              <a:rPr lang="en-US" sz="1000" baseline="0" dirty="0" smtClean="0"/>
              <a:t>Next, compile the code with the –no-</a:t>
            </a:r>
            <a:r>
              <a:rPr lang="en-US" sz="1000" baseline="0" dirty="0" err="1" smtClean="0"/>
              <a:t>vec</a:t>
            </a:r>
            <a:r>
              <a:rPr lang="en-US" sz="1000" baseline="0" dirty="0" smtClean="0"/>
              <a:t> and –no-simd directives. This effectively turns off all vectorization attempts. Copy this executable and name it as a non vectorized version</a:t>
            </a:r>
          </a:p>
          <a:p>
            <a:pPr defTabSz="898307">
              <a:defRPr/>
            </a:pPr>
            <a:endParaRPr lang="en-US" sz="1000" baseline="0" dirty="0" smtClean="0"/>
          </a:p>
          <a:p>
            <a:pPr defTabSz="898307">
              <a:defRPr/>
            </a:pPr>
            <a:r>
              <a:rPr lang="en-US" sz="1000" baseline="0" dirty="0" smtClean="0"/>
              <a:t>Now time runs of each executable. It is best to time specific vectorized loops against their non vectorized counterparts.  This can be done by inserting timers into the code just before and just after the loop in question or by using a tool such as Intel </a:t>
            </a:r>
            <a:r>
              <a:rPr lang="en-US" sz="1000" baseline="0" dirty="0" err="1" smtClean="0"/>
              <a:t>Vtune</a:t>
            </a:r>
            <a:r>
              <a:rPr lang="en-US" sz="1000" baseline="0" dirty="0" smtClean="0"/>
              <a:t> performance analyzer to determine the execution time for a given loop.</a:t>
            </a:r>
          </a:p>
          <a:p>
            <a:pPr defTabSz="898307">
              <a:defRPr/>
            </a:pPr>
            <a:endParaRPr lang="en-US" sz="1000" baseline="0" dirty="0" smtClean="0"/>
          </a:p>
          <a:p>
            <a:pPr defTabSz="898307">
              <a:defRPr/>
            </a:pPr>
            <a:r>
              <a:rPr lang="en-US" sz="1000" baseline="0" dirty="0" smtClean="0"/>
              <a:t>Next compare you vectorized speedup for that loop against what you expect theoretically based on the number of vector lanes you have.</a:t>
            </a:r>
          </a:p>
          <a:p>
            <a:endParaRPr lang="en-US" sz="1000" baseline="0" dirty="0" smtClean="0"/>
          </a:p>
          <a:p>
            <a:endParaRPr lang="en-US" sz="1000" baseline="0" dirty="0" smtClean="0"/>
          </a:p>
          <a:p>
            <a:r>
              <a:rPr lang="en-US" sz="1000" dirty="0" smtClean="0"/>
              <a:t>Note: if your</a:t>
            </a:r>
            <a:r>
              <a:rPr lang="en-US" sz="1000" baseline="0" dirty="0" smtClean="0"/>
              <a:t> </a:t>
            </a:r>
            <a:r>
              <a:rPr lang="en-US" sz="1000" dirty="0" smtClean="0"/>
              <a:t>code time-dominated by MKL calls then you are already effectively using vectorization and are future-ready</a:t>
            </a:r>
            <a:endParaRPr lang="en-US" sz="1000" baseline="0" dirty="0" smtClean="0"/>
          </a:p>
          <a:p>
            <a:endParaRPr lang="en-US" sz="1000" dirty="0"/>
          </a:p>
        </p:txBody>
      </p:sp>
      <p:sp>
        <p:nvSpPr>
          <p:cNvPr id="4" name="Slide Number Placeholder 3"/>
          <p:cNvSpPr>
            <a:spLocks noGrp="1"/>
          </p:cNvSpPr>
          <p:nvPr>
            <p:ph type="sldNum" sz="quarter" idx="10"/>
          </p:nvPr>
        </p:nvSpPr>
        <p:spPr/>
        <p:txBody>
          <a:bodyPr/>
          <a:lstStyle/>
          <a:p>
            <a:fld id="{21773E56-01EA-4CE7-A794-9406D1E49B24}" type="slidenum">
              <a:rPr lang="en-US" altLang="zh-CN" smtClean="0"/>
              <a:pPr/>
              <a:t>46</a:t>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txBox="1">
            <a:spLocks noGrp="1" noChangeArrowheads="1"/>
          </p:cNvSpPr>
          <p:nvPr/>
        </p:nvSpPr>
        <p:spPr bwMode="auto">
          <a:xfrm>
            <a:off x="3884272" y="8845980"/>
            <a:ext cx="2972206" cy="466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62" tIns="46581" rIns="93162" bIns="46581"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8DFE6627-975C-4C2B-A702-15C7D02E8C4E}" type="slidenum">
              <a:rPr lang="en-US" altLang="zh-CN" sz="1100">
                <a:latin typeface="Arial" charset="0"/>
              </a:rPr>
              <a:pPr algn="r" eaLnBrk="1" hangingPunct="1"/>
              <a:t>47</a:t>
            </a:fld>
            <a:endParaRPr lang="en-US" altLang="zh-CN" sz="1100">
              <a:latin typeface="Arial" charset="0"/>
            </a:endParaRPr>
          </a:p>
        </p:txBody>
      </p:sp>
      <p:sp>
        <p:nvSpPr>
          <p:cNvPr id="180227" name="Rectangle 2"/>
          <p:cNvSpPr>
            <a:spLocks noGrp="1" noRot="1" noChangeAspect="1" noChangeArrowheads="1" noTextEdit="1"/>
          </p:cNvSpPr>
          <p:nvPr>
            <p:ph type="sldImg"/>
          </p:nvPr>
        </p:nvSpPr>
        <p:spPr>
          <a:xfrm>
            <a:off x="1016000" y="866775"/>
            <a:ext cx="4656138" cy="3494088"/>
          </a:xfrm>
          <a:ln/>
        </p:spPr>
      </p:sp>
      <p:sp>
        <p:nvSpPr>
          <p:cNvPr id="180228" name="Notes Placeholder 4"/>
          <p:cNvSpPr>
            <a:spLocks noGrp="1"/>
          </p:cNvSpPr>
          <p:nvPr/>
        </p:nvSpPr>
        <p:spPr bwMode="auto">
          <a:xfrm>
            <a:off x="915111" y="4423773"/>
            <a:ext cx="5027779" cy="4192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82" tIns="46590" rIns="93182" bIns="46590"/>
          <a:lstStyle/>
          <a:p>
            <a:pPr algn="l" eaLnBrk="0" hangingPunct="0">
              <a:spcBef>
                <a:spcPct val="30000"/>
              </a:spcBef>
            </a:pPr>
            <a:endParaRPr lang="en-GB" altLang="zh-CN" sz="1200">
              <a:ea typeface="MS PGothic" pitchFamily="34" charset="-128"/>
            </a:endParaRPr>
          </a:p>
        </p:txBody>
      </p:sp>
      <p:sp>
        <p:nvSpPr>
          <p:cNvPr id="180229"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898307">
              <a:defRPr/>
            </a:pPr>
            <a:r>
              <a:rPr lang="en-US" sz="1000" dirty="0" smtClean="0">
                <a:latin typeface="Verdana" panose="020B0604030504040204" pitchFamily="34" charset="0"/>
                <a:ea typeface="Verdana" panose="020B0604030504040204" pitchFamily="34" charset="0"/>
                <a:cs typeface="Verdana" panose="020B0604030504040204" pitchFamily="34" charset="0"/>
              </a:rPr>
              <a:t>[script]</a:t>
            </a:r>
          </a:p>
          <a:p>
            <a:r>
              <a:rPr lang="en-US" sz="1000" dirty="0" smtClean="0">
                <a:latin typeface="Verdana" panose="020B0604030504040204" pitchFamily="34" charset="0"/>
                <a:ea typeface="Verdana" panose="020B0604030504040204" pitchFamily="34" charset="0"/>
                <a:cs typeface="Verdana" panose="020B0604030504040204" pitchFamily="34" charset="0"/>
              </a:rPr>
              <a:t>Assembly inspection can reveal the use of packed versus scalar or VEX instructions.  </a:t>
            </a:r>
          </a:p>
          <a:p>
            <a:r>
              <a:rPr lang="en-US" sz="1000" dirty="0" smtClean="0">
                <a:latin typeface="Verdana" panose="020B0604030504040204" pitchFamily="34" charset="0"/>
                <a:ea typeface="Verdana" panose="020B0604030504040204" pitchFamily="34" charset="0"/>
                <a:cs typeface="Verdana" panose="020B0604030504040204" pitchFamily="34" charset="0"/>
              </a:rPr>
              <a:t>You can generate</a:t>
            </a:r>
            <a:r>
              <a:rPr lang="en-US" sz="1000" baseline="0" dirty="0" smtClean="0">
                <a:latin typeface="Verdana" panose="020B0604030504040204" pitchFamily="34" charset="0"/>
                <a:ea typeface="Verdana" panose="020B0604030504040204" pitchFamily="34" charset="0"/>
                <a:cs typeface="Verdana" panose="020B0604030504040204" pitchFamily="34" charset="0"/>
              </a:rPr>
              <a:t> assembly to look at by using the –</a:t>
            </a:r>
            <a:r>
              <a:rPr lang="en-US" sz="1000" baseline="0" dirty="0" err="1" smtClean="0">
                <a:latin typeface="Verdana" panose="020B0604030504040204" pitchFamily="34" charset="0"/>
                <a:ea typeface="Verdana" panose="020B0604030504040204" pitchFamily="34" charset="0"/>
                <a:cs typeface="Verdana" panose="020B0604030504040204" pitchFamily="34" charset="0"/>
              </a:rPr>
              <a:t>Fa</a:t>
            </a:r>
            <a:r>
              <a:rPr lang="en-US" sz="1000" baseline="0" dirty="0" smtClean="0">
                <a:latin typeface="Verdana" panose="020B0604030504040204" pitchFamily="34" charset="0"/>
                <a:ea typeface="Verdana" panose="020B0604030504040204" pitchFamily="34" charset="0"/>
                <a:cs typeface="Verdana" panose="020B0604030504040204" pitchFamily="34" charset="0"/>
              </a:rPr>
              <a:t> compiler switch. This is the most reliable method of determining exactly where vectorization was applied. You scan the assembly for scalar/packed or VEX encoded instructions.  Another nice thing about this </a:t>
            </a:r>
            <a:r>
              <a:rPr lang="en-US" sz="1000" baseline="0" dirty="0" err="1" smtClean="0">
                <a:latin typeface="Verdana" panose="020B0604030504040204" pitchFamily="34" charset="0"/>
                <a:ea typeface="Verdana" panose="020B0604030504040204" pitchFamily="34" charset="0"/>
                <a:cs typeface="Verdana" panose="020B0604030504040204" pitchFamily="34" charset="0"/>
              </a:rPr>
              <a:t>techniqie</a:t>
            </a:r>
            <a:r>
              <a:rPr lang="en-US" sz="1000" baseline="0" dirty="0" smtClean="0">
                <a:latin typeface="Verdana" panose="020B0604030504040204" pitchFamily="34" charset="0"/>
                <a:ea typeface="Verdana" panose="020B0604030504040204" pitchFamily="34" charset="0"/>
                <a:cs typeface="Verdana" panose="020B0604030504040204" pitchFamily="34" charset="0"/>
              </a:rPr>
              <a:t> is that </a:t>
            </a:r>
            <a:r>
              <a:rPr lang="en-US" altLang="zh-CN" sz="1000" dirty="0" smtClean="0">
                <a:latin typeface="Verdana" panose="020B0604030504040204" pitchFamily="34" charset="0"/>
                <a:ea typeface="Verdana" panose="020B0604030504040204" pitchFamily="34" charset="0"/>
                <a:cs typeface="Verdana" panose="020B0604030504040204" pitchFamily="34" charset="0"/>
              </a:rPr>
              <a:t>Assembler listing contains source line numbers mapping generated code to loops in source code</a:t>
            </a:r>
            <a:r>
              <a:rPr lang="en-US" sz="1000" baseline="0" dirty="0" smtClean="0">
                <a:latin typeface="Verdana" panose="020B0604030504040204" pitchFamily="34" charset="0"/>
                <a:ea typeface="Verdana" panose="020B0604030504040204" pitchFamily="34" charset="0"/>
                <a:cs typeface="Verdana" panose="020B0604030504040204" pitchFamily="34" charset="0"/>
              </a:rPr>
              <a:t> </a:t>
            </a:r>
          </a:p>
          <a:p>
            <a:endParaRPr lang="en-US" sz="1000" dirty="0" smtClean="0">
              <a:latin typeface="Verdana" panose="020B0604030504040204" pitchFamily="34" charset="0"/>
              <a:ea typeface="Verdana" panose="020B0604030504040204" pitchFamily="34" charset="0"/>
              <a:cs typeface="Verdana" panose="020B0604030504040204" pitchFamily="34" charset="0"/>
            </a:endParaRPr>
          </a:p>
          <a:p>
            <a:endParaRPr lang="en-US" sz="1000" dirty="0" smtClean="0">
              <a:latin typeface="Verdana" panose="020B0604030504040204" pitchFamily="34" charset="0"/>
              <a:ea typeface="Verdana" panose="020B0604030504040204" pitchFamily="34" charset="0"/>
              <a:cs typeface="Verdana" panose="020B0604030504040204" pitchFamily="34" charset="0"/>
            </a:endParaRPr>
          </a:p>
          <a:p>
            <a:r>
              <a:rPr lang="en-US" sz="1000" dirty="0" smtClean="0">
                <a:latin typeface="Verdana" panose="020B0604030504040204" pitchFamily="34" charset="0"/>
                <a:ea typeface="Verdana" panose="020B0604030504040204" pitchFamily="34" charset="0"/>
                <a:cs typeface="Verdana" panose="020B0604030504040204" pitchFamily="34" charset="0"/>
              </a:rPr>
              <a:t>Another alternative is to consult the compiler opt</a:t>
            </a:r>
            <a:r>
              <a:rPr lang="en-US" sz="1000" baseline="0" dirty="0" smtClean="0">
                <a:latin typeface="Verdana" panose="020B0604030504040204" pitchFamily="34" charset="0"/>
                <a:ea typeface="Verdana" panose="020B0604030504040204" pitchFamily="34" charset="0"/>
                <a:cs typeface="Verdana" panose="020B0604030504040204" pitchFamily="34" charset="0"/>
              </a:rPr>
              <a:t> report</a:t>
            </a:r>
          </a:p>
          <a:p>
            <a:r>
              <a:rPr lang="en-US" altLang="zh-CN" sz="1000" dirty="0" smtClean="0">
                <a:latin typeface="Verdana" panose="020B0604030504040204" pitchFamily="34" charset="0"/>
                <a:ea typeface="Verdana" panose="020B0604030504040204" pitchFamily="34" charset="0"/>
                <a:cs typeface="Verdana" panose="020B0604030504040204" pitchFamily="34" charset="0"/>
              </a:rPr>
              <a:t>In this case the High Performance Optimizer report can be obtained using </a:t>
            </a:r>
            <a:r>
              <a:rPr lang="en-US" altLang="zh-CN" sz="1000" b="1" dirty="0" smtClean="0">
                <a:solidFill>
                  <a:srgbClr val="FF5C00"/>
                </a:solidFill>
                <a:latin typeface="Verdana" panose="020B0604030504040204" pitchFamily="34" charset="0"/>
                <a:ea typeface="Verdana" panose="020B0604030504040204" pitchFamily="34" charset="0"/>
                <a:cs typeface="Verdana" panose="020B0604030504040204" pitchFamily="34" charset="0"/>
              </a:rPr>
              <a:t>-opt-report&lt;n&gt; -opt-report-phase=</a:t>
            </a:r>
            <a:r>
              <a:rPr lang="en-US" altLang="zh-CN" sz="1000" b="1" dirty="0" err="1" smtClean="0">
                <a:solidFill>
                  <a:srgbClr val="FF5C00"/>
                </a:solidFill>
                <a:latin typeface="Verdana" panose="020B0604030504040204" pitchFamily="34" charset="0"/>
                <a:ea typeface="Verdana" panose="020B0604030504040204" pitchFamily="34" charset="0"/>
                <a:cs typeface="Verdana" panose="020B0604030504040204" pitchFamily="34" charset="0"/>
              </a:rPr>
              <a:t>hpo</a:t>
            </a:r>
            <a:r>
              <a:rPr lang="en-US" altLang="zh-CN" sz="1000" b="1" dirty="0" smtClean="0">
                <a:solidFill>
                  <a:srgbClr val="FF5C00"/>
                </a:solidFill>
                <a:latin typeface="Verdana" panose="020B0604030504040204" pitchFamily="34" charset="0"/>
                <a:ea typeface="Verdana" panose="020B0604030504040204" pitchFamily="34" charset="0"/>
                <a:cs typeface="Verdana" panose="020B0604030504040204" pitchFamily="34" charset="0"/>
              </a:rPr>
              <a:t>, </a:t>
            </a:r>
            <a:r>
              <a:rPr lang="en-US" altLang="zh-CN" sz="1000" dirty="0">
                <a:latin typeface="Verdana" panose="020B0604030504040204" pitchFamily="34" charset="0"/>
                <a:ea typeface="Verdana" panose="020B0604030504040204" pitchFamily="34" charset="0"/>
                <a:cs typeface="Verdana" panose="020B0604030504040204" pitchFamily="34" charset="0"/>
              </a:rPr>
              <a:t>where n is a number that specifies the amount of detail provided (default is 2) the max value is 3</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txBox="1">
            <a:spLocks noGrp="1" noChangeArrowheads="1"/>
          </p:cNvSpPr>
          <p:nvPr/>
        </p:nvSpPr>
        <p:spPr bwMode="auto">
          <a:xfrm>
            <a:off x="3884272" y="8845980"/>
            <a:ext cx="2972206" cy="466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62" tIns="46581" rIns="93162" bIns="46581"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8DFE6627-975C-4C2B-A702-15C7D02E8C4E}" type="slidenum">
              <a:rPr lang="en-US" altLang="zh-CN" sz="1100">
                <a:latin typeface="Arial" charset="0"/>
              </a:rPr>
              <a:pPr algn="r" eaLnBrk="1" hangingPunct="1"/>
              <a:t>48</a:t>
            </a:fld>
            <a:endParaRPr lang="en-US" altLang="zh-CN" sz="1100">
              <a:latin typeface="Arial" charset="0"/>
            </a:endParaRPr>
          </a:p>
        </p:txBody>
      </p:sp>
      <p:sp>
        <p:nvSpPr>
          <p:cNvPr id="180227" name="Rectangle 2"/>
          <p:cNvSpPr>
            <a:spLocks noGrp="1" noRot="1" noChangeAspect="1" noChangeArrowheads="1" noTextEdit="1"/>
          </p:cNvSpPr>
          <p:nvPr>
            <p:ph type="sldImg"/>
          </p:nvPr>
        </p:nvSpPr>
        <p:spPr>
          <a:xfrm>
            <a:off x="1016000" y="866775"/>
            <a:ext cx="4656138" cy="3494088"/>
          </a:xfrm>
          <a:ln/>
        </p:spPr>
      </p:sp>
      <p:sp>
        <p:nvSpPr>
          <p:cNvPr id="180228" name="Notes Placeholder 4"/>
          <p:cNvSpPr>
            <a:spLocks noGrp="1"/>
          </p:cNvSpPr>
          <p:nvPr/>
        </p:nvSpPr>
        <p:spPr bwMode="auto">
          <a:xfrm>
            <a:off x="915111" y="4423773"/>
            <a:ext cx="5027779" cy="4192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82" tIns="46590" rIns="93182" bIns="46590"/>
          <a:lstStyle/>
          <a:p>
            <a:pPr algn="l" eaLnBrk="0" hangingPunct="0">
              <a:spcBef>
                <a:spcPct val="30000"/>
              </a:spcBef>
            </a:pPr>
            <a:endParaRPr lang="en-GB" altLang="zh-CN" sz="1200">
              <a:ea typeface="MS PGothic" pitchFamily="34" charset="-128"/>
            </a:endParaRPr>
          </a:p>
        </p:txBody>
      </p:sp>
      <p:sp>
        <p:nvSpPr>
          <p:cNvPr id="180229"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898307">
              <a:defRPr/>
            </a:pPr>
            <a:r>
              <a:rPr lang="en-US" sz="1000" dirty="0" smtClean="0"/>
              <a:t>[script]</a:t>
            </a:r>
          </a:p>
          <a:p>
            <a:r>
              <a:rPr lang="en-US" sz="1000" dirty="0" smtClean="0"/>
              <a:t>Intel® </a:t>
            </a:r>
            <a:r>
              <a:rPr lang="en-US" sz="1000" dirty="0" err="1" smtClean="0"/>
              <a:t>VTune</a:t>
            </a:r>
            <a:r>
              <a:rPr lang="en-US" sz="1000" dirty="0" smtClean="0"/>
              <a:t>™ Amplifier can also be used to determine vectorization:</a:t>
            </a:r>
          </a:p>
          <a:p>
            <a:r>
              <a:rPr lang="en-US" sz="1000" dirty="0" smtClean="0"/>
              <a:t>This example counts the packed SSE instructions for single/double precision FP operations. Similar ones also exist for 256 bit AVX (SIMD_FP_256.PACKED_[SINGLE|DOUBLE]).</a:t>
            </a:r>
          </a:p>
          <a:p>
            <a:endParaRPr lang="en-US" sz="1000" dirty="0" smtClean="0"/>
          </a:p>
          <a:p>
            <a:r>
              <a:rPr lang="en-US" sz="1000" dirty="0" smtClean="0"/>
              <a:t>[background]</a:t>
            </a:r>
          </a:p>
          <a:p>
            <a:r>
              <a:rPr lang="en-US" sz="1000" dirty="0" smtClean="0"/>
              <a:t>Attention: This is only validated for 2</a:t>
            </a:r>
            <a:r>
              <a:rPr lang="en-US" sz="1000" baseline="30000" dirty="0" smtClean="0"/>
              <a:t>nd</a:t>
            </a:r>
            <a:r>
              <a:rPr lang="en-US" sz="1000" dirty="0" smtClean="0"/>
              <a:t> and 3</a:t>
            </a:r>
            <a:r>
              <a:rPr lang="en-US" sz="1000" baseline="30000" dirty="0" smtClean="0"/>
              <a:t>rd</a:t>
            </a:r>
            <a:r>
              <a:rPr lang="en-US" sz="1000" dirty="0" smtClean="0"/>
              <a:t> generation Intel® Core™ processors. Other generations might have different events!</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txBox="1">
            <a:spLocks noGrp="1" noChangeArrowheads="1"/>
          </p:cNvSpPr>
          <p:nvPr/>
        </p:nvSpPr>
        <p:spPr bwMode="auto">
          <a:xfrm>
            <a:off x="3884272" y="8845980"/>
            <a:ext cx="2972206" cy="466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62" tIns="46581" rIns="93162" bIns="46581"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10370AC6-5F74-40E0-8A97-02775B07039B}" type="slidenum">
              <a:rPr lang="en-US" altLang="zh-CN" sz="1100">
                <a:latin typeface="Arial" charset="0"/>
              </a:rPr>
              <a:pPr algn="r" eaLnBrk="1" hangingPunct="1"/>
              <a:t>49</a:t>
            </a:fld>
            <a:endParaRPr lang="en-US" altLang="zh-CN" sz="1100">
              <a:latin typeface="Arial" charset="0"/>
            </a:endParaRPr>
          </a:p>
        </p:txBody>
      </p:sp>
      <p:sp>
        <p:nvSpPr>
          <p:cNvPr id="181251" name="Rectangle 2"/>
          <p:cNvSpPr>
            <a:spLocks noGrp="1" noRot="1" noChangeAspect="1" noChangeArrowheads="1" noTextEdit="1"/>
          </p:cNvSpPr>
          <p:nvPr>
            <p:ph type="sldImg"/>
          </p:nvPr>
        </p:nvSpPr>
        <p:spPr>
          <a:xfrm>
            <a:off x="1016000" y="866775"/>
            <a:ext cx="4656138" cy="3494088"/>
          </a:xfrm>
          <a:ln/>
        </p:spPr>
      </p:sp>
      <p:sp>
        <p:nvSpPr>
          <p:cNvPr id="181252" name="Notes Placeholder 4"/>
          <p:cNvSpPr>
            <a:spLocks noGrp="1"/>
          </p:cNvSpPr>
          <p:nvPr/>
        </p:nvSpPr>
        <p:spPr bwMode="auto">
          <a:xfrm>
            <a:off x="915111" y="4423773"/>
            <a:ext cx="5027779" cy="4192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82" tIns="46590" rIns="93182" bIns="46590"/>
          <a:lstStyle/>
          <a:p>
            <a:pPr algn="l" eaLnBrk="0" hangingPunct="0">
              <a:spcBef>
                <a:spcPct val="30000"/>
              </a:spcBef>
            </a:pPr>
            <a:endParaRPr lang="en-GB" altLang="zh-CN" sz="1200">
              <a:ea typeface="MS PGothic" pitchFamily="34" charset="-128"/>
            </a:endParaRPr>
          </a:p>
        </p:txBody>
      </p:sp>
      <p:sp>
        <p:nvSpPr>
          <p:cNvPr id="181253"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898307">
              <a:defRPr/>
            </a:pPr>
            <a:r>
              <a:rPr lang="en-US" sz="1000" dirty="0" smtClean="0">
                <a:latin typeface="Verdana" panose="020B0604030504040204" pitchFamily="34" charset="0"/>
                <a:ea typeface="Verdana" panose="020B0604030504040204" pitchFamily="34" charset="0"/>
                <a:cs typeface="Verdana" panose="020B0604030504040204" pitchFamily="34" charset="0"/>
              </a:rPr>
              <a:t>[script]</a:t>
            </a:r>
          </a:p>
          <a:p>
            <a:pPr defTabSz="898307">
              <a:defRPr/>
            </a:pPr>
            <a:r>
              <a:rPr lang="en-US" sz="1000" dirty="0" smtClean="0">
                <a:latin typeface="Verdana" panose="020B0604030504040204" pitchFamily="34" charset="0"/>
                <a:ea typeface="Verdana" panose="020B0604030504040204" pitchFamily="34" charset="0"/>
                <a:cs typeface="Verdana" panose="020B0604030504040204" pitchFamily="34" charset="0"/>
              </a:rPr>
              <a:t>Here are few details about using the compiler vectorization report. The report has 8 different levels </a:t>
            </a:r>
          </a:p>
          <a:p>
            <a:pPr defTabSz="898307">
              <a:defRPr/>
            </a:pPr>
            <a:r>
              <a:rPr lang="en-US" sz="1000" dirty="0" smtClean="0">
                <a:latin typeface="Verdana" panose="020B0604030504040204" pitchFamily="34" charset="0"/>
                <a:ea typeface="Verdana" panose="020B0604030504040204" pitchFamily="34" charset="0"/>
                <a:cs typeface="Verdana" panose="020B0604030504040204" pitchFamily="34" charset="0"/>
              </a:rPr>
              <a:t>providing different details of the vectorization process. </a:t>
            </a:r>
          </a:p>
          <a:p>
            <a:pPr defTabSz="898307">
              <a:defRPr/>
            </a:pPr>
            <a:r>
              <a:rPr lang="en-US" sz="1000" dirty="0" smtClean="0">
                <a:latin typeface="Verdana" panose="020B0604030504040204" pitchFamily="34" charset="0"/>
                <a:ea typeface="Verdana" panose="020B0604030504040204" pitchFamily="34" charset="0"/>
                <a:cs typeface="Verdana" panose="020B0604030504040204" pitchFamily="34" charset="0"/>
              </a:rPr>
              <a:t>You generate a report using the -</a:t>
            </a:r>
            <a:r>
              <a:rPr lang="en-US" sz="1000" dirty="0" err="1" smtClean="0">
                <a:latin typeface="Verdana" panose="020B0604030504040204" pitchFamily="34" charset="0"/>
                <a:ea typeface="Verdana" panose="020B0604030504040204" pitchFamily="34" charset="0"/>
                <a:cs typeface="Verdana" panose="020B0604030504040204" pitchFamily="34" charset="0"/>
              </a:rPr>
              <a:t>vec</a:t>
            </a:r>
            <a:r>
              <a:rPr lang="en-US" sz="1000" dirty="0" smtClean="0">
                <a:latin typeface="Verdana" panose="020B0604030504040204" pitchFamily="34" charset="0"/>
                <a:ea typeface="Verdana" panose="020B0604030504040204" pitchFamily="34" charset="0"/>
                <a:cs typeface="Verdana" panose="020B0604030504040204" pitchFamily="34" charset="0"/>
              </a:rPr>
              <a:t>-report&lt;n&gt; compile switch providing the value n</a:t>
            </a:r>
          </a:p>
          <a:p>
            <a:pPr defTabSz="898307">
              <a:defRPr/>
            </a:pPr>
            <a:endParaRPr lang="en-US" sz="1000" dirty="0" smtClean="0">
              <a:latin typeface="Verdana" panose="020B0604030504040204" pitchFamily="34" charset="0"/>
              <a:ea typeface="Verdana" panose="020B0604030504040204" pitchFamily="34" charset="0"/>
              <a:cs typeface="Verdana" panose="020B0604030504040204" pitchFamily="34" charset="0"/>
            </a:endParaRPr>
          </a:p>
          <a:p>
            <a:pPr defTabSz="898307">
              <a:defRPr/>
            </a:pPr>
            <a:r>
              <a:rPr lang="en-US" sz="1000" dirty="0" smtClean="0">
                <a:latin typeface="Verdana" panose="020B0604030504040204" pitchFamily="34" charset="0"/>
                <a:ea typeface="Verdana" panose="020B0604030504040204" pitchFamily="34" charset="0"/>
                <a:cs typeface="Verdana" panose="020B0604030504040204" pitchFamily="34" charset="0"/>
              </a:rPr>
              <a:t>0 Default - Tells the </a:t>
            </a:r>
            <a:r>
              <a:rPr lang="en-US" sz="1000" dirty="0" err="1" smtClean="0">
                <a:latin typeface="Verdana" panose="020B0604030504040204" pitchFamily="34" charset="0"/>
                <a:ea typeface="Verdana" panose="020B0604030504040204" pitchFamily="34" charset="0"/>
                <a:cs typeface="Verdana" panose="020B0604030504040204" pitchFamily="34" charset="0"/>
              </a:rPr>
              <a:t>vectorizer</a:t>
            </a:r>
            <a:r>
              <a:rPr lang="en-US" sz="1000" dirty="0" smtClean="0">
                <a:latin typeface="Verdana" panose="020B0604030504040204" pitchFamily="34" charset="0"/>
                <a:ea typeface="Verdana" panose="020B0604030504040204" pitchFamily="34" charset="0"/>
                <a:cs typeface="Verdana" panose="020B0604030504040204" pitchFamily="34" charset="0"/>
              </a:rPr>
              <a:t> to report no diagnostic information. Useful for turning off reporting in case it was enabled on command line earlier.</a:t>
            </a:r>
          </a:p>
          <a:p>
            <a:pPr defTabSz="898307">
              <a:defRPr/>
            </a:pPr>
            <a:r>
              <a:rPr lang="en-US" sz="1000" dirty="0" smtClean="0">
                <a:latin typeface="Verdana" panose="020B0604030504040204" pitchFamily="34" charset="0"/>
                <a:ea typeface="Verdana" panose="020B0604030504040204" pitchFamily="34" charset="0"/>
                <a:cs typeface="Verdana" panose="020B0604030504040204" pitchFamily="34" charset="0"/>
              </a:rPr>
              <a:t>1 Tells the </a:t>
            </a:r>
            <a:r>
              <a:rPr lang="en-US" sz="1000" dirty="0" err="1" smtClean="0">
                <a:latin typeface="Verdana" panose="020B0604030504040204" pitchFamily="34" charset="0"/>
                <a:ea typeface="Verdana" panose="020B0604030504040204" pitchFamily="34" charset="0"/>
                <a:cs typeface="Verdana" panose="020B0604030504040204" pitchFamily="34" charset="0"/>
              </a:rPr>
              <a:t>vectorizer</a:t>
            </a:r>
            <a:r>
              <a:rPr lang="en-US" sz="1000" dirty="0" smtClean="0">
                <a:latin typeface="Verdana" panose="020B0604030504040204" pitchFamily="34" charset="0"/>
                <a:ea typeface="Verdana" panose="020B0604030504040204" pitchFamily="34" charset="0"/>
                <a:cs typeface="Verdana" panose="020B0604030504040204" pitchFamily="34" charset="0"/>
              </a:rPr>
              <a:t> to report on vectorized loops.</a:t>
            </a:r>
            <a:br>
              <a:rPr lang="en-US" sz="1000" dirty="0" smtClean="0">
                <a:latin typeface="Verdana" panose="020B0604030504040204" pitchFamily="34" charset="0"/>
                <a:ea typeface="Verdana" panose="020B0604030504040204" pitchFamily="34" charset="0"/>
                <a:cs typeface="Verdana" panose="020B0604030504040204" pitchFamily="34" charset="0"/>
              </a:rPr>
            </a:br>
            <a:r>
              <a:rPr lang="en-US" sz="1000" dirty="0" smtClean="0">
                <a:latin typeface="Verdana" panose="020B0604030504040204" pitchFamily="34" charset="0"/>
                <a:ea typeface="Verdana" panose="020B0604030504040204" pitchFamily="34" charset="0"/>
                <a:cs typeface="Verdana" panose="020B0604030504040204" pitchFamily="34" charset="0"/>
              </a:rPr>
              <a:t>[default if n missing]</a:t>
            </a:r>
          </a:p>
          <a:p>
            <a:pPr defTabSz="898307">
              <a:defRPr/>
            </a:pPr>
            <a:r>
              <a:rPr lang="en-US" sz="1000" dirty="0" smtClean="0">
                <a:latin typeface="Verdana" panose="020B0604030504040204" pitchFamily="34" charset="0"/>
                <a:ea typeface="Verdana" panose="020B0604030504040204" pitchFamily="34" charset="0"/>
                <a:cs typeface="Verdana" panose="020B0604030504040204" pitchFamily="34" charset="0"/>
              </a:rPr>
              <a:t>2 Tells the </a:t>
            </a:r>
            <a:r>
              <a:rPr lang="en-US" sz="1000" dirty="0" err="1" smtClean="0">
                <a:latin typeface="Verdana" panose="020B0604030504040204" pitchFamily="34" charset="0"/>
                <a:ea typeface="Verdana" panose="020B0604030504040204" pitchFamily="34" charset="0"/>
                <a:cs typeface="Verdana" panose="020B0604030504040204" pitchFamily="34" charset="0"/>
              </a:rPr>
              <a:t>vectorizer</a:t>
            </a:r>
            <a:r>
              <a:rPr lang="en-US" sz="1000" dirty="0" smtClean="0">
                <a:latin typeface="Verdana" panose="020B0604030504040204" pitchFamily="34" charset="0"/>
                <a:ea typeface="Verdana" panose="020B0604030504040204" pitchFamily="34" charset="0"/>
                <a:cs typeface="Verdana" panose="020B0604030504040204" pitchFamily="34" charset="0"/>
              </a:rPr>
              <a:t> to report on vectorized and non-vectorized loops.</a:t>
            </a:r>
          </a:p>
          <a:p>
            <a:pPr defTabSz="898307">
              <a:defRPr/>
            </a:pPr>
            <a:r>
              <a:rPr lang="en-US" sz="1000" dirty="0" smtClean="0">
                <a:latin typeface="Verdana" panose="020B0604030504040204" pitchFamily="34" charset="0"/>
                <a:ea typeface="Verdana" panose="020B0604030504040204" pitchFamily="34" charset="0"/>
                <a:cs typeface="Verdana" panose="020B0604030504040204" pitchFamily="34" charset="0"/>
              </a:rPr>
              <a:t>3 Tells the </a:t>
            </a:r>
            <a:r>
              <a:rPr lang="en-US" sz="1000" dirty="0" err="1" smtClean="0">
                <a:latin typeface="Verdana" panose="020B0604030504040204" pitchFamily="34" charset="0"/>
                <a:ea typeface="Verdana" panose="020B0604030504040204" pitchFamily="34" charset="0"/>
                <a:cs typeface="Verdana" panose="020B0604030504040204" pitchFamily="34" charset="0"/>
              </a:rPr>
              <a:t>vectorizer</a:t>
            </a:r>
            <a:r>
              <a:rPr lang="en-US" sz="1000" dirty="0" smtClean="0">
                <a:latin typeface="Verdana" panose="020B0604030504040204" pitchFamily="34" charset="0"/>
                <a:ea typeface="Verdana" panose="020B0604030504040204" pitchFamily="34" charset="0"/>
                <a:cs typeface="Verdana" panose="020B0604030504040204" pitchFamily="34" charset="0"/>
              </a:rPr>
              <a:t> to report on vectorized and non-vectorized loops and any proven or assumed data dependences.</a:t>
            </a:r>
          </a:p>
          <a:p>
            <a:pPr defTabSz="898307">
              <a:defRPr/>
            </a:pPr>
            <a:r>
              <a:rPr lang="en-US" sz="1000" dirty="0" smtClean="0">
                <a:latin typeface="Verdana" panose="020B0604030504040204" pitchFamily="34" charset="0"/>
                <a:ea typeface="Verdana" panose="020B0604030504040204" pitchFamily="34" charset="0"/>
                <a:cs typeface="Verdana" panose="020B0604030504040204" pitchFamily="34" charset="0"/>
              </a:rPr>
              <a:t>4 Tells the </a:t>
            </a:r>
            <a:r>
              <a:rPr lang="en-US" sz="1000" dirty="0" err="1" smtClean="0">
                <a:latin typeface="Verdana" panose="020B0604030504040204" pitchFamily="34" charset="0"/>
                <a:ea typeface="Verdana" panose="020B0604030504040204" pitchFamily="34" charset="0"/>
                <a:cs typeface="Verdana" panose="020B0604030504040204" pitchFamily="34" charset="0"/>
              </a:rPr>
              <a:t>vectorizer</a:t>
            </a:r>
            <a:r>
              <a:rPr lang="en-US" sz="1000" dirty="0" smtClean="0">
                <a:latin typeface="Verdana" panose="020B0604030504040204" pitchFamily="34" charset="0"/>
                <a:ea typeface="Verdana" panose="020B0604030504040204" pitchFamily="34" charset="0"/>
                <a:cs typeface="Verdana" panose="020B0604030504040204" pitchFamily="34" charset="0"/>
              </a:rPr>
              <a:t> to report on non-vectorized loops.</a:t>
            </a:r>
          </a:p>
          <a:p>
            <a:pPr defTabSz="898307">
              <a:defRPr/>
            </a:pPr>
            <a:r>
              <a:rPr lang="en-US" sz="1000" dirty="0" smtClean="0">
                <a:latin typeface="Verdana" panose="020B0604030504040204" pitchFamily="34" charset="0"/>
                <a:ea typeface="Verdana" panose="020B0604030504040204" pitchFamily="34" charset="0"/>
                <a:cs typeface="Verdana" panose="020B0604030504040204" pitchFamily="34" charset="0"/>
              </a:rPr>
              <a:t>5 Tells the </a:t>
            </a:r>
            <a:r>
              <a:rPr lang="en-US" sz="1000" dirty="0" err="1" smtClean="0">
                <a:latin typeface="Verdana" panose="020B0604030504040204" pitchFamily="34" charset="0"/>
                <a:ea typeface="Verdana" panose="020B0604030504040204" pitchFamily="34" charset="0"/>
                <a:cs typeface="Verdana" panose="020B0604030504040204" pitchFamily="34" charset="0"/>
              </a:rPr>
              <a:t>vectorizer</a:t>
            </a:r>
            <a:r>
              <a:rPr lang="en-US" sz="1000" dirty="0" smtClean="0">
                <a:latin typeface="Verdana" panose="020B0604030504040204" pitchFamily="34" charset="0"/>
                <a:ea typeface="Verdana" panose="020B0604030504040204" pitchFamily="34" charset="0"/>
                <a:cs typeface="Verdana" panose="020B0604030504040204" pitchFamily="34" charset="0"/>
              </a:rPr>
              <a:t> to report on non-vectorized loops and the reason why they were not vectorized.</a:t>
            </a:r>
          </a:p>
          <a:p>
            <a:pPr defTabSz="898307">
              <a:defRPr/>
            </a:pPr>
            <a:r>
              <a:rPr lang="en-US" sz="1000" dirty="0" smtClean="0">
                <a:latin typeface="Verdana" panose="020B0604030504040204" pitchFamily="34" charset="0"/>
                <a:ea typeface="Verdana" panose="020B0604030504040204" pitchFamily="34" charset="0"/>
                <a:cs typeface="Verdana" panose="020B0604030504040204" pitchFamily="34" charset="0"/>
              </a:rPr>
              <a:t>6* Tells the </a:t>
            </a:r>
            <a:r>
              <a:rPr lang="en-US" sz="1000" dirty="0" err="1" smtClean="0">
                <a:latin typeface="Verdana" panose="020B0604030504040204" pitchFamily="34" charset="0"/>
                <a:ea typeface="Verdana" panose="020B0604030504040204" pitchFamily="34" charset="0"/>
                <a:cs typeface="Verdana" panose="020B0604030504040204" pitchFamily="34" charset="0"/>
              </a:rPr>
              <a:t>vectorizer</a:t>
            </a:r>
            <a:r>
              <a:rPr lang="en-US" sz="1000" dirty="0" smtClean="0">
                <a:latin typeface="Verdana" panose="020B0604030504040204" pitchFamily="34" charset="0"/>
                <a:ea typeface="Verdana" panose="020B0604030504040204" pitchFamily="34" charset="0"/>
                <a:cs typeface="Verdana" panose="020B0604030504040204" pitchFamily="34" charset="0"/>
              </a:rPr>
              <a:t> to use greater detail when reporting on vectorized and non-vectorized loops and any proven or assumed data dependences.</a:t>
            </a:r>
          </a:p>
          <a:p>
            <a:pPr defTabSz="898307">
              <a:defRPr/>
            </a:pPr>
            <a:r>
              <a:rPr lang="en-US" sz="1000" dirty="0" smtClean="0">
                <a:latin typeface="Verdana" panose="020B0604030504040204" pitchFamily="34" charset="0"/>
                <a:ea typeface="Verdana" panose="020B0604030504040204" pitchFamily="34" charset="0"/>
                <a:cs typeface="Verdana" panose="020B0604030504040204" pitchFamily="34" charset="0"/>
              </a:rPr>
              <a:t>7 requires the use of a simple python script. It Provides information such as the expected speedup, memory access patterns, and the number of vector idioms for vectorized loops.</a:t>
            </a:r>
          </a:p>
          <a:p>
            <a:pPr defTabSz="898307">
              <a:defRPr/>
            </a:pPr>
            <a:endParaRPr lang="en-US" sz="1000" dirty="0" smtClean="0">
              <a:latin typeface="Verdana" panose="020B0604030504040204" pitchFamily="34" charset="0"/>
              <a:ea typeface="Verdana" panose="020B0604030504040204" pitchFamily="34" charset="0"/>
              <a:cs typeface="Verdana" panose="020B0604030504040204" pitchFamily="34" charset="0"/>
            </a:endParaRPr>
          </a:p>
          <a:p>
            <a:pPr defTabSz="898307">
              <a:defRPr/>
            </a:pPr>
            <a:r>
              <a:rPr lang="en-US" sz="1000" dirty="0" smtClean="0">
                <a:latin typeface="Verdana" panose="020B0604030504040204" pitchFamily="34" charset="0"/>
                <a:ea typeface="Verdana" panose="020B0604030504040204" pitchFamily="34" charset="0"/>
                <a:cs typeface="Verdana" panose="020B0604030504040204" pitchFamily="34" charset="0"/>
              </a:rPr>
              <a:t>For more info on vec-report7 Refer to:</a:t>
            </a:r>
          </a:p>
          <a:p>
            <a:pPr defTabSz="898307">
              <a:defRPr/>
            </a:pPr>
            <a:endParaRPr lang="en-US" sz="1000" dirty="0" smtClean="0">
              <a:latin typeface="Verdana" panose="020B0604030504040204" pitchFamily="34" charset="0"/>
              <a:ea typeface="Verdana" panose="020B0604030504040204" pitchFamily="34" charset="0"/>
              <a:cs typeface="Verdana" panose="020B0604030504040204" pitchFamily="34" charset="0"/>
            </a:endParaRPr>
          </a:p>
          <a:p>
            <a:pPr defTabSz="898307">
              <a:defRPr/>
            </a:pP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latin typeface="Verdana" panose="020B0604030504040204" pitchFamily="34" charset="0"/>
                <a:ea typeface="Verdana" panose="020B0604030504040204" pitchFamily="34" charset="0"/>
                <a:cs typeface="Verdana" panose="020B0604030504040204" pitchFamily="34" charset="0"/>
              </a:rPr>
              <a:t>VecAnalysis</a:t>
            </a:r>
            <a:r>
              <a:rPr lang="en-US" sz="1000" dirty="0" smtClean="0">
                <a:latin typeface="Verdana" panose="020B0604030504040204" pitchFamily="34" charset="0"/>
                <a:ea typeface="Verdana" panose="020B0604030504040204" pitchFamily="34" charset="0"/>
                <a:cs typeface="Verdana" panose="020B0604030504040204" pitchFamily="34" charset="0"/>
              </a:rPr>
              <a:t> Python* Script for Annotating Intel C++ &amp; Fortran Compilers Vectorization Reports”</a:t>
            </a:r>
          </a:p>
          <a:p>
            <a:pPr defTabSz="898307">
              <a:defRPr/>
            </a:pPr>
            <a:endParaRPr lang="en-US" sz="1000" dirty="0" smtClean="0">
              <a:latin typeface="Verdana" panose="020B0604030504040204" pitchFamily="34" charset="0"/>
              <a:ea typeface="Verdana" panose="020B0604030504040204" pitchFamily="34" charset="0"/>
              <a:cs typeface="Verdana" panose="020B0604030504040204" pitchFamily="34" charset="0"/>
            </a:endParaRPr>
          </a:p>
          <a:p>
            <a:pPr defTabSz="898307">
              <a:defRPr/>
            </a:pPr>
            <a:r>
              <a:rPr lang="en-US" sz="1000" dirty="0" smtClean="0">
                <a:latin typeface="Verdana" panose="020B0604030504040204" pitchFamily="34" charset="0"/>
                <a:ea typeface="Verdana" panose="020B0604030504040204" pitchFamily="34" charset="0"/>
                <a:cs typeface="Verdana" panose="020B0604030504040204" pitchFamily="34" charset="0"/>
              </a:rPr>
              <a:t>software.intel.com/en-us/articles/vecanalysis-python-script-for-annotating-intelr-compiler-vectorization-report</a:t>
            </a:r>
          </a:p>
          <a:p>
            <a:pPr defTabSz="898307">
              <a:defRPr/>
            </a:pPr>
            <a:endParaRPr lang="en-US" sz="1000" dirty="0" smtClean="0">
              <a:latin typeface="Verdana" panose="020B0604030504040204" pitchFamily="34" charset="0"/>
              <a:ea typeface="Verdana" panose="020B0604030504040204" pitchFamily="34" charset="0"/>
              <a:cs typeface="Verdana" panose="020B0604030504040204" pitchFamily="34" charset="0"/>
            </a:endParaRPr>
          </a:p>
          <a:p>
            <a:pPr defTabSz="898307">
              <a:defRPr/>
            </a:pPr>
            <a:endParaRPr lang="en-US" sz="1000" dirty="0" smtClean="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txBox="1">
            <a:spLocks noGrp="1" noChangeArrowheads="1"/>
          </p:cNvSpPr>
          <p:nvPr/>
        </p:nvSpPr>
        <p:spPr bwMode="auto">
          <a:xfrm>
            <a:off x="3884272" y="8845980"/>
            <a:ext cx="2972206" cy="466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62" tIns="46581" rIns="93162" bIns="46581"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1B843900-BA5E-4ED7-88B0-297DF20E291A}" type="slidenum">
              <a:rPr lang="en-US" altLang="zh-CN" sz="1100">
                <a:latin typeface="Arial" charset="0"/>
              </a:rPr>
              <a:pPr algn="r" eaLnBrk="1" hangingPunct="1"/>
              <a:t>5</a:t>
            </a:fld>
            <a:endParaRPr lang="en-US" altLang="zh-CN" sz="1100">
              <a:latin typeface="Arial" charset="0"/>
            </a:endParaRPr>
          </a:p>
        </p:txBody>
      </p:sp>
      <p:sp>
        <p:nvSpPr>
          <p:cNvPr id="177155" name="Rectangle 2"/>
          <p:cNvSpPr>
            <a:spLocks noGrp="1" noRot="1" noChangeAspect="1" noChangeArrowheads="1" noTextEdit="1"/>
          </p:cNvSpPr>
          <p:nvPr>
            <p:ph type="sldImg"/>
          </p:nvPr>
        </p:nvSpPr>
        <p:spPr>
          <a:xfrm>
            <a:off x="1016000" y="866775"/>
            <a:ext cx="4656138" cy="3494088"/>
          </a:xfrm>
          <a:ln/>
        </p:spPr>
      </p:sp>
      <p:sp>
        <p:nvSpPr>
          <p:cNvPr id="177156" name="Notes Placeholder 4"/>
          <p:cNvSpPr>
            <a:spLocks noGrp="1"/>
          </p:cNvSpPr>
          <p:nvPr/>
        </p:nvSpPr>
        <p:spPr bwMode="auto">
          <a:xfrm>
            <a:off x="915111" y="4423773"/>
            <a:ext cx="5027779" cy="4192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82" tIns="46590" rIns="93182" bIns="46590"/>
          <a:lstStyle/>
          <a:p>
            <a:pPr algn="l" eaLnBrk="0" hangingPunct="0">
              <a:spcBef>
                <a:spcPct val="30000"/>
              </a:spcBef>
            </a:pPr>
            <a:endParaRPr lang="en-GB" altLang="zh-CN" sz="1200">
              <a:ea typeface="MS PGothic" pitchFamily="34" charset="-128"/>
            </a:endParaRPr>
          </a:p>
        </p:txBody>
      </p:sp>
      <p:sp>
        <p:nvSpPr>
          <p:cNvPr id="177157"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898307">
              <a:defRPr/>
            </a:pPr>
            <a:r>
              <a:rPr lang="en-US" sz="1000" dirty="0" smtClean="0"/>
              <a:t>[script]</a:t>
            </a:r>
          </a:p>
          <a:p>
            <a:pPr defTabSz="898307">
              <a:defRPr/>
            </a:pPr>
            <a:r>
              <a:rPr lang="en-US" sz="1000" dirty="0"/>
              <a:t>So how should a developer think about this explicit vector programming paradigm? The short answer is to think of it in an analogous way to threaded programming as is done in OpenMP.</a:t>
            </a:r>
          </a:p>
          <a:p>
            <a:pPr defTabSz="898307">
              <a:defRPr/>
            </a:pPr>
            <a:endParaRPr lang="en-US" sz="1000" dirty="0" smtClean="0"/>
          </a:p>
          <a:p>
            <a:pPr defTabSz="898307">
              <a:defRPr/>
            </a:pPr>
            <a:r>
              <a:rPr lang="en-US" sz="1000" dirty="0" smtClean="0"/>
              <a:t>[Click]</a:t>
            </a:r>
            <a:endParaRPr lang="en-US" sz="1000" dirty="0"/>
          </a:p>
          <a:p>
            <a:pPr defTabSz="898307">
              <a:defRPr/>
            </a:pPr>
            <a:r>
              <a:rPr lang="en-US" sz="1000" dirty="0"/>
              <a:t>For several years now explicit parallel programming  was widely embraced by programmers to effectively exploit performance with increasing core count.  Now it’s time to also exploit explicit vector programming.</a:t>
            </a:r>
          </a:p>
          <a:p>
            <a:pPr defTabSz="898307">
              <a:defRPr/>
            </a:pPr>
            <a:endParaRPr lang="en-US" sz="1000" dirty="0"/>
          </a:p>
          <a:p>
            <a:pPr defTabSz="898307">
              <a:defRPr/>
            </a:pPr>
            <a:r>
              <a:rPr lang="en-US" sz="1000" dirty="0" smtClean="0"/>
              <a:t>With new Intel products</a:t>
            </a:r>
            <a:r>
              <a:rPr lang="en-US" sz="1000" baseline="0" dirty="0" smtClean="0"/>
              <a:t> spanning Graphics processing, traditional CPUs, co-processors, there is a need for a programming model that a developer can use across any number of platforms and which can take full advantage of the underlying hardware, including multiple cores and increasing vector widths.</a:t>
            </a:r>
            <a:r>
              <a:rPr lang="en-US" sz="1000" dirty="0" smtClean="0"/>
              <a:t> What we will be describing</a:t>
            </a:r>
            <a:r>
              <a:rPr lang="en-US" sz="1000" baseline="0" dirty="0" smtClean="0"/>
              <a:t> in this series are explicit vector programming capabilities that are working their way into compilers, such as the Intel compiler and GCC and LLVM and into standards such as OpenMP 4.0.  </a:t>
            </a:r>
          </a:p>
          <a:p>
            <a:endParaRPr lang="en-US" sz="10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dirty="0" smtClean="0"/>
              <a:t>[Click]</a:t>
            </a:r>
            <a:endParaRPr lang="en-US" sz="1000" baseline="0" dirty="0" smtClean="0"/>
          </a:p>
          <a:p>
            <a:r>
              <a:rPr lang="en-US" sz="1000" baseline="0" dirty="0" smtClean="0"/>
              <a:t>In a nutshell, you can think of explicit vector programming as being to compiler auto vectorization, what OpenMP threaded programming has been to compiler auto parallelization. </a:t>
            </a:r>
          </a:p>
          <a:p>
            <a:endParaRPr lang="en-US" sz="1000" baseline="0" dirty="0" smtClean="0"/>
          </a:p>
          <a:p>
            <a:r>
              <a:rPr lang="en-US" sz="1000" baseline="0" dirty="0" smtClean="0"/>
              <a:t>Just as a developer would want to take explicit control over the parallelization opportunities in an application using OpenMP rather than relying on auto parallelization, so to a developer would want to take explicit control over the vectorization opportunities using explicit vector methods rather than relying on auto vectorization.</a:t>
            </a:r>
          </a:p>
          <a:p>
            <a:endParaRPr lang="en-US" sz="1000" baseline="0" dirty="0" smtClean="0"/>
          </a:p>
          <a:p>
            <a:r>
              <a:rPr lang="en-US" sz="1000" baseline="0" dirty="0" smtClean="0"/>
              <a:t>[Click]</a:t>
            </a:r>
          </a:p>
          <a:p>
            <a:r>
              <a:rPr lang="en-US" sz="1000" baseline="0" dirty="0" smtClean="0"/>
              <a:t>So what are the main components of explicit vector programming? These two components: Simd-enabled functions formerly known as elemental functions, and  Pragma omp simd. We will be exploring each of these components in greater depth in future videos in this series.</a:t>
            </a:r>
          </a:p>
          <a:p>
            <a:endParaRPr lang="en-US" sz="1000" baseline="0" dirty="0" smtClean="0"/>
          </a:p>
          <a:p>
            <a:pPr>
              <a:spcBef>
                <a:spcPct val="20000"/>
              </a:spcBef>
              <a:defRPr/>
            </a:pPr>
            <a:r>
              <a:rPr lang="en-US" altLang="zh-CN" sz="1000" dirty="0"/>
              <a:t>So what is the key message?  </a:t>
            </a:r>
            <a:r>
              <a:rPr lang="en-US" altLang="zh-CN" sz="1000" kern="0" dirty="0"/>
              <a:t>Explore explicit vector programming now </a:t>
            </a:r>
            <a:r>
              <a:rPr lang="en-US" sz="1000" dirty="0"/>
              <a:t>to enable the potential performance in your application</a:t>
            </a:r>
            <a:endParaRPr lang="en-US" altLang="zh-CN" sz="1000" kern="0" dirty="0"/>
          </a:p>
          <a:p>
            <a:endParaRPr lang="en-US" sz="1000" dirty="0"/>
          </a:p>
          <a:p>
            <a:endParaRPr lang="en-US" sz="1000" baseline="0" dirty="0" smtClean="0"/>
          </a:p>
          <a:p>
            <a:endParaRPr lang="en-US" sz="1000" baseline="0" dirty="0" smtClean="0"/>
          </a:p>
          <a:p>
            <a:endParaRPr lang="en-US" sz="1000"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txBox="1">
            <a:spLocks noGrp="1" noChangeArrowheads="1"/>
          </p:cNvSpPr>
          <p:nvPr/>
        </p:nvSpPr>
        <p:spPr bwMode="auto">
          <a:xfrm>
            <a:off x="3884272" y="8845980"/>
            <a:ext cx="2972206" cy="466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62" tIns="46581" rIns="93162" bIns="46581"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45ED3C3F-6447-4E8D-9A03-620DCB7166D7}" type="slidenum">
              <a:rPr lang="en-US" altLang="zh-CN" sz="1100">
                <a:latin typeface="Arial" charset="0"/>
              </a:rPr>
              <a:pPr algn="r" eaLnBrk="1" hangingPunct="1"/>
              <a:t>50</a:t>
            </a:fld>
            <a:endParaRPr lang="en-US" altLang="zh-CN" sz="1100">
              <a:latin typeface="Arial" charset="0"/>
            </a:endParaRPr>
          </a:p>
        </p:txBody>
      </p:sp>
      <p:sp>
        <p:nvSpPr>
          <p:cNvPr id="182275" name="Rectangle 2"/>
          <p:cNvSpPr>
            <a:spLocks noGrp="1" noRot="1" noChangeAspect="1" noChangeArrowheads="1" noTextEdit="1"/>
          </p:cNvSpPr>
          <p:nvPr>
            <p:ph type="sldImg"/>
          </p:nvPr>
        </p:nvSpPr>
        <p:spPr>
          <a:xfrm>
            <a:off x="1016000" y="866775"/>
            <a:ext cx="4656138" cy="3494088"/>
          </a:xfrm>
          <a:ln/>
        </p:spPr>
      </p:sp>
      <p:sp>
        <p:nvSpPr>
          <p:cNvPr id="182276" name="Notes Placeholder 4"/>
          <p:cNvSpPr>
            <a:spLocks noGrp="1"/>
          </p:cNvSpPr>
          <p:nvPr/>
        </p:nvSpPr>
        <p:spPr bwMode="auto">
          <a:xfrm>
            <a:off x="915111" y="4423773"/>
            <a:ext cx="5027779" cy="4192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82" tIns="46590" rIns="93182" bIns="46590"/>
          <a:lstStyle/>
          <a:p>
            <a:pPr algn="l" eaLnBrk="0" hangingPunct="0">
              <a:spcBef>
                <a:spcPct val="30000"/>
              </a:spcBef>
            </a:pPr>
            <a:endParaRPr lang="en-GB" altLang="zh-CN" sz="1200">
              <a:ea typeface="MS PGothic" pitchFamily="34" charset="-128"/>
            </a:endParaRPr>
          </a:p>
        </p:txBody>
      </p:sp>
      <p:sp>
        <p:nvSpPr>
          <p:cNvPr id="182277"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898307">
              <a:defRPr/>
            </a:pPr>
            <a:r>
              <a:rPr lang="en-US" sz="1000" dirty="0" smtClean="0"/>
              <a:t>[script]</a:t>
            </a:r>
          </a:p>
          <a:p>
            <a:r>
              <a:rPr lang="de-DE" sz="1000" dirty="0" smtClean="0"/>
              <a:t>The whole subject of why a loop did not vectorize will</a:t>
            </a:r>
            <a:r>
              <a:rPr lang="de-DE" sz="1000" baseline="0" dirty="0" smtClean="0"/>
              <a:t> be taken up in a more advanced set of training materials.  In that presentation we discuss such things as flow , anti, output dependencies, lexically forward forward versus backward dependencies, loop carried dependencies and other topics such as alignment issues that can all help a developer successfully vectorize her code.</a:t>
            </a:r>
          </a:p>
          <a:p>
            <a:endParaRPr lang="de-DE" sz="1000" baseline="0" dirty="0" smtClean="0"/>
          </a:p>
          <a:p>
            <a:r>
              <a:rPr lang="de-DE" sz="1000" baseline="0" dirty="0" smtClean="0"/>
              <a:t>In this case the function fd is compiled with vec-report3. The report indicates that the loop was not vectorized due to a data dependence. That dependence is identified as a flow dependence.  When we go back and look at the code we see that iteration n of the loop depends on iteration n-1 of the loop and so that is a true dependence and we would not expect to be able to vectorize this loop.</a:t>
            </a:r>
          </a:p>
          <a:p>
            <a:endParaRPr lang="en-US" sz="1000" dirty="0" smtClean="0"/>
          </a:p>
          <a:p>
            <a:r>
              <a:rPr lang="en-US" sz="1000" dirty="0" smtClean="0"/>
              <a:t>A caveat</a:t>
            </a:r>
            <a:r>
              <a:rPr lang="en-US" sz="1000" baseline="0" dirty="0" smtClean="0"/>
              <a:t> when using report switches concurrently with Inter Procedural Optimization switches</a:t>
            </a:r>
            <a:r>
              <a:rPr lang="en-US" sz="1000" dirty="0" smtClean="0"/>
              <a:t>:</a:t>
            </a:r>
          </a:p>
          <a:p>
            <a:r>
              <a:rPr lang="en-US" sz="1000" dirty="0" smtClean="0"/>
              <a:t>When using IPO the optimization phase takes place at link time. For this reason a developer would ne</a:t>
            </a:r>
            <a:r>
              <a:rPr lang="en-US" sz="1000" baseline="0" dirty="0" smtClean="0"/>
              <a:t> to supply the –</a:t>
            </a:r>
            <a:r>
              <a:rPr lang="en-US" sz="1000" baseline="0" dirty="0" err="1" smtClean="0"/>
              <a:t>vec</a:t>
            </a:r>
            <a:r>
              <a:rPr lang="en-US" sz="1000" baseline="0" dirty="0" smtClean="0"/>
              <a:t>-report&lt;n&gt; switch to the link command as well as the compiler.</a:t>
            </a:r>
            <a:r>
              <a:rPr lang="en-US" sz="1000" dirty="0" smtClean="0"/>
              <a:t>.</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txBox="1">
            <a:spLocks noGrp="1" noChangeArrowheads="1"/>
          </p:cNvSpPr>
          <p:nvPr/>
        </p:nvSpPr>
        <p:spPr bwMode="auto">
          <a:xfrm>
            <a:off x="3884272" y="8845980"/>
            <a:ext cx="2972206" cy="466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62" tIns="46581" rIns="93162" bIns="46581"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809A62E8-46EC-42A7-B4EC-B4EA25CE6FCE}" type="slidenum">
              <a:rPr lang="en-US" altLang="zh-CN" sz="1100">
                <a:latin typeface="Arial" charset="0"/>
              </a:rPr>
              <a:pPr algn="r" eaLnBrk="1" hangingPunct="1"/>
              <a:t>51</a:t>
            </a:fld>
            <a:endParaRPr lang="en-US" altLang="zh-CN" sz="1100">
              <a:latin typeface="Arial" charset="0"/>
            </a:endParaRPr>
          </a:p>
        </p:txBody>
      </p:sp>
      <p:sp>
        <p:nvSpPr>
          <p:cNvPr id="237571" name="Rectangle 2"/>
          <p:cNvSpPr>
            <a:spLocks noGrp="1" noRot="1" noChangeAspect="1" noChangeArrowheads="1" noTextEdit="1"/>
          </p:cNvSpPr>
          <p:nvPr>
            <p:ph type="sldImg"/>
          </p:nvPr>
        </p:nvSpPr>
        <p:spPr>
          <a:xfrm>
            <a:off x="1016000" y="866775"/>
            <a:ext cx="4656138" cy="3494088"/>
          </a:xfrm>
          <a:ln/>
        </p:spPr>
      </p:sp>
      <p:sp>
        <p:nvSpPr>
          <p:cNvPr id="237572" name="Notes Placeholder 4"/>
          <p:cNvSpPr>
            <a:spLocks noGrp="1"/>
          </p:cNvSpPr>
          <p:nvPr/>
        </p:nvSpPr>
        <p:spPr bwMode="auto">
          <a:xfrm>
            <a:off x="915111" y="4423773"/>
            <a:ext cx="5027779" cy="4192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82" tIns="46590" rIns="93182" bIns="46590"/>
          <a:lstStyle/>
          <a:p>
            <a:pPr algn="l" eaLnBrk="0" hangingPunct="0">
              <a:spcBef>
                <a:spcPct val="30000"/>
              </a:spcBef>
            </a:pPr>
            <a:endParaRPr lang="en-GB" altLang="zh-CN" sz="1200">
              <a:ea typeface="MS PGothic" pitchFamily="34" charset="-128"/>
            </a:endParaRPr>
          </a:p>
        </p:txBody>
      </p:sp>
      <p:sp>
        <p:nvSpPr>
          <p:cNvPr id="237573"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000" dirty="0"/>
              <a:t>[script]</a:t>
            </a:r>
          </a:p>
          <a:p>
            <a:r>
              <a:rPr lang="en-US" altLang="zh-CN" sz="1000" dirty="0"/>
              <a:t>Here is a summary of what we have </a:t>
            </a:r>
            <a:r>
              <a:rPr lang="en-US" altLang="zh-CN" sz="1000" dirty="0" smtClean="0"/>
              <a:t>covered in the video series</a:t>
            </a:r>
          </a:p>
          <a:p>
            <a:endParaRPr lang="en-US" altLang="zh-CN" sz="1000" dirty="0" smtClean="0"/>
          </a:p>
          <a:p>
            <a:pPr algn="l">
              <a:lnSpc>
                <a:spcPct val="85000"/>
              </a:lnSpc>
              <a:spcBef>
                <a:spcPct val="20000"/>
              </a:spcBef>
              <a:buFont typeface="Verdana" pitchFamily="34" charset="0"/>
              <a:buChar char="●"/>
            </a:pPr>
            <a:r>
              <a:rPr lang="en-US" altLang="zh-CN" sz="1000" dirty="0" smtClean="0">
                <a:ea typeface="MS PGothic" pitchFamily="34" charset="-128"/>
              </a:rPr>
              <a:t>Motivation for explicit vector programming stems from multiplicative expansion of vector widths times core count</a:t>
            </a:r>
          </a:p>
          <a:p>
            <a:pPr algn="l">
              <a:lnSpc>
                <a:spcPct val="85000"/>
              </a:lnSpc>
              <a:spcBef>
                <a:spcPct val="20000"/>
              </a:spcBef>
              <a:buFont typeface="Verdana" pitchFamily="34" charset="0"/>
              <a:buChar char="●"/>
            </a:pPr>
            <a:endParaRPr lang="en-US" altLang="zh-CN" sz="1000" dirty="0" smtClean="0">
              <a:ea typeface="MS PGothic" pitchFamily="34" charset="-128"/>
            </a:endParaRPr>
          </a:p>
          <a:p>
            <a:pPr algn="l">
              <a:lnSpc>
                <a:spcPct val="85000"/>
              </a:lnSpc>
              <a:spcBef>
                <a:spcPct val="20000"/>
              </a:spcBef>
              <a:buFont typeface="Verdana" pitchFamily="34" charset="0"/>
              <a:buChar char="●"/>
            </a:pPr>
            <a:r>
              <a:rPr lang="en-US" altLang="zh-CN" sz="1000" dirty="0" smtClean="0">
                <a:ea typeface="MS PGothic" pitchFamily="34" charset="-128"/>
              </a:rPr>
              <a:t>SIMD-enabled functions provide a way to vectorize many user defined functions</a:t>
            </a:r>
          </a:p>
          <a:p>
            <a:pPr algn="l">
              <a:lnSpc>
                <a:spcPct val="85000"/>
              </a:lnSpc>
              <a:spcBef>
                <a:spcPct val="20000"/>
              </a:spcBef>
              <a:buFont typeface="Verdana" pitchFamily="34" charset="0"/>
              <a:buChar char="●"/>
            </a:pPr>
            <a:endParaRPr lang="en-US" altLang="zh-CN" sz="1000" dirty="0" smtClean="0">
              <a:ea typeface="MS PGothic" pitchFamily="34" charset="-128"/>
            </a:endParaRPr>
          </a:p>
          <a:p>
            <a:pPr algn="l">
              <a:lnSpc>
                <a:spcPct val="85000"/>
              </a:lnSpc>
              <a:spcBef>
                <a:spcPct val="20000"/>
              </a:spcBef>
              <a:buFont typeface="Verdana" pitchFamily="34" charset="0"/>
              <a:buChar char="●"/>
            </a:pPr>
            <a:r>
              <a:rPr lang="en-US" altLang="zh-CN" sz="1000" dirty="0" smtClean="0">
                <a:ea typeface="MS PGothic" pitchFamily="34" charset="-128"/>
              </a:rPr>
              <a:t>Pragma simd related clauses provide an explicit way to vectorize loops </a:t>
            </a:r>
          </a:p>
          <a:p>
            <a:pPr algn="l">
              <a:lnSpc>
                <a:spcPct val="85000"/>
              </a:lnSpc>
              <a:spcBef>
                <a:spcPct val="20000"/>
              </a:spcBef>
              <a:buFont typeface="Verdana" pitchFamily="34" charset="0"/>
              <a:buChar char="●"/>
            </a:pPr>
            <a:endParaRPr lang="en-US" altLang="zh-CN" sz="1000" dirty="0" smtClean="0">
              <a:ea typeface="MS PGothic" pitchFamily="34" charset="-128"/>
            </a:endParaRPr>
          </a:p>
          <a:p>
            <a:pPr algn="l">
              <a:lnSpc>
                <a:spcPct val="85000"/>
              </a:lnSpc>
              <a:spcBef>
                <a:spcPct val="20000"/>
              </a:spcBef>
              <a:buFont typeface="Verdana" pitchFamily="34" charset="0"/>
              <a:buChar char="●"/>
            </a:pPr>
            <a:r>
              <a:rPr lang="en-US" altLang="zh-CN" sz="1000" dirty="0" smtClean="0">
                <a:ea typeface="MS PGothic" pitchFamily="34" charset="-128"/>
              </a:rPr>
              <a:t>Pragma omp simd clauses such as reduction, </a:t>
            </a:r>
            <a:r>
              <a:rPr lang="en-US" altLang="zh-CN" sz="1000" dirty="0" err="1" smtClean="0">
                <a:ea typeface="MS PGothic" pitchFamily="34" charset="-128"/>
              </a:rPr>
              <a:t>safelen</a:t>
            </a:r>
            <a:r>
              <a:rPr lang="en-US" altLang="zh-CN" sz="1000" dirty="0" smtClean="0">
                <a:ea typeface="MS PGothic" pitchFamily="34" charset="-128"/>
              </a:rPr>
              <a:t>, &amp; linear allow vectorization of more candidate loops</a:t>
            </a:r>
          </a:p>
          <a:p>
            <a:pPr algn="l">
              <a:lnSpc>
                <a:spcPct val="85000"/>
              </a:lnSpc>
              <a:spcBef>
                <a:spcPct val="20000"/>
              </a:spcBef>
              <a:buFont typeface="Verdana" pitchFamily="34" charset="0"/>
              <a:buChar char="●"/>
            </a:pPr>
            <a:endParaRPr lang="en-US" altLang="zh-CN" sz="1000" dirty="0" smtClean="0">
              <a:ea typeface="MS PGothic" pitchFamily="34" charset="-128"/>
            </a:endParaRPr>
          </a:p>
          <a:p>
            <a:pPr algn="l">
              <a:lnSpc>
                <a:spcPct val="85000"/>
              </a:lnSpc>
              <a:spcBef>
                <a:spcPct val="20000"/>
              </a:spcBef>
              <a:buFont typeface="Verdana" pitchFamily="34" charset="0"/>
              <a:buChar char="●"/>
            </a:pPr>
            <a:r>
              <a:rPr lang="en-US" altLang="zh-CN" sz="1000" dirty="0" smtClean="0">
                <a:ea typeface="MS PGothic" pitchFamily="34" charset="-128"/>
              </a:rPr>
              <a:t>Compiler reports help identify vectorization successes and failures</a:t>
            </a:r>
          </a:p>
          <a:p>
            <a:endParaRPr lang="en-US" altLang="zh-CN" sz="1000"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txBox="1">
            <a:spLocks noGrp="1" noChangeArrowheads="1"/>
          </p:cNvSpPr>
          <p:nvPr/>
        </p:nvSpPr>
        <p:spPr bwMode="auto">
          <a:xfrm>
            <a:off x="3884272" y="8845980"/>
            <a:ext cx="2972206" cy="466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62" tIns="46581" rIns="93162" bIns="46581"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099C3C3E-CB24-4367-B21A-006770ED4B9C}" type="slidenum">
              <a:rPr lang="en-US" altLang="zh-CN" sz="1100">
                <a:latin typeface="Arial" charset="0"/>
              </a:rPr>
              <a:pPr algn="r" eaLnBrk="1" hangingPunct="1"/>
              <a:t>52</a:t>
            </a:fld>
            <a:endParaRPr lang="en-US" altLang="zh-CN" sz="1100">
              <a:latin typeface="Arial" charset="0"/>
            </a:endParaRPr>
          </a:p>
        </p:txBody>
      </p:sp>
      <p:sp>
        <p:nvSpPr>
          <p:cNvPr id="238595" name="Rectangle 2"/>
          <p:cNvSpPr>
            <a:spLocks noGrp="1" noRot="1" noChangeAspect="1" noChangeArrowheads="1" noTextEdit="1"/>
          </p:cNvSpPr>
          <p:nvPr>
            <p:ph type="sldImg"/>
          </p:nvPr>
        </p:nvSpPr>
        <p:spPr>
          <a:xfrm>
            <a:off x="1016000" y="866775"/>
            <a:ext cx="4656138" cy="3494088"/>
          </a:xfrm>
          <a:ln/>
        </p:spPr>
      </p:sp>
      <p:sp>
        <p:nvSpPr>
          <p:cNvPr id="238596" name="Notes Placeholder 4"/>
          <p:cNvSpPr>
            <a:spLocks noGrp="1"/>
          </p:cNvSpPr>
          <p:nvPr/>
        </p:nvSpPr>
        <p:spPr bwMode="auto">
          <a:xfrm>
            <a:off x="915111" y="4423773"/>
            <a:ext cx="5027779" cy="4192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82" tIns="46590" rIns="93182" bIns="46590"/>
          <a:lstStyle/>
          <a:p>
            <a:pPr algn="l" eaLnBrk="0" hangingPunct="0">
              <a:spcBef>
                <a:spcPct val="30000"/>
              </a:spcBef>
            </a:pPr>
            <a:endParaRPr lang="en-GB" altLang="zh-CN" sz="1200">
              <a:ea typeface="MS PGothic" pitchFamily="34" charset="-128"/>
            </a:endParaRPr>
          </a:p>
        </p:txBody>
      </p:sp>
      <p:sp>
        <p:nvSpPr>
          <p:cNvPr id="238597"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000" dirty="0"/>
              <a:t>Here are the references to the paper described in the video as well as other reference materials on these topics</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73E56-01EA-4CE7-A794-9406D1E49B24}" type="slidenum">
              <a:rPr lang="en-US" altLang="zh-CN" smtClean="0"/>
              <a:pPr/>
              <a:t>53</a:t>
            </a:fld>
            <a:endParaRPr lang="en-US" altLang="zh-CN"/>
          </a:p>
        </p:txBody>
      </p:sp>
    </p:spTree>
    <p:extLst>
      <p:ext uri="{BB962C8B-B14F-4D97-AF65-F5344CB8AC3E}">
        <p14:creationId xmlns:p14="http://schemas.microsoft.com/office/powerpoint/2010/main" val="406493882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773E56-01EA-4CE7-A794-9406D1E49B24}" type="slidenum">
              <a:rPr lang="en-US" altLang="zh-CN" smtClean="0"/>
              <a:pPr/>
              <a:t>55</a:t>
            </a:fld>
            <a:endParaRPr lang="en-US" altLang="zh-CN"/>
          </a:p>
        </p:txBody>
      </p:sp>
    </p:spTree>
    <p:extLst>
      <p:ext uri="{BB962C8B-B14F-4D97-AF65-F5344CB8AC3E}">
        <p14:creationId xmlns:p14="http://schemas.microsoft.com/office/powerpoint/2010/main" val="3772606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defTabSz="898307">
              <a:defRPr/>
            </a:pPr>
            <a:r>
              <a:rPr lang="en-US" sz="1000" dirty="0" smtClean="0"/>
              <a:t>[script]</a:t>
            </a:r>
          </a:p>
          <a:p>
            <a:pPr defTabSz="898307">
              <a:defRPr/>
            </a:pPr>
            <a:r>
              <a:rPr lang="en-US" sz="1000" dirty="0" smtClean="0"/>
              <a:t>Lets explore one of our big performance objectives. The objective is to maximize our use of SIMD hardware per core by using explicit vector programming methods.  </a:t>
            </a:r>
          </a:p>
          <a:p>
            <a:pPr defTabSz="898307">
              <a:defRPr/>
            </a:pPr>
            <a:endParaRPr lang="en-US" sz="1000" dirty="0" smtClean="0"/>
          </a:p>
          <a:p>
            <a:pPr defTabSz="898307">
              <a:defRPr/>
            </a:pPr>
            <a:r>
              <a:rPr lang="en-US" sz="1000" dirty="0" smtClean="0"/>
              <a:t>[Click]</a:t>
            </a:r>
          </a:p>
          <a:p>
            <a:pPr defTabSz="898307">
              <a:defRPr/>
            </a:pPr>
            <a:r>
              <a:rPr lang="en-US" sz="1000" dirty="0" smtClean="0"/>
              <a:t>To understand the objective, it may be helpful to think in terms of vector lanes and to think of instructions as analogous to race cars traveling in these lanes.</a:t>
            </a:r>
          </a:p>
          <a:p>
            <a:pPr defTabSz="898307">
              <a:defRPr/>
            </a:pPr>
            <a:endParaRPr lang="en-US" sz="1000" dirty="0" smtClean="0"/>
          </a:p>
          <a:p>
            <a:pPr defTabSz="898307">
              <a:defRPr/>
            </a:pPr>
            <a:r>
              <a:rPr lang="en-US" sz="1000" dirty="0" smtClean="0"/>
              <a:t>A vector lane represents the number of concurrent operations that can be computed per core (or per thread) using SIMD hardware. We will explore how to determine the number of vector lanes later in this series.  For now just remember that later generations of Intel hardware with wider vector registers provide more lanes for instructions to travel. And  the developers choice of data type also governs the number of lanes available.</a:t>
            </a:r>
          </a:p>
          <a:p>
            <a:pPr defTabSz="898307">
              <a:defRPr/>
            </a:pPr>
            <a:endParaRPr lang="en-US" sz="1000" dirty="0" smtClean="0"/>
          </a:p>
          <a:p>
            <a:pPr defTabSz="898307">
              <a:defRPr/>
            </a:pPr>
            <a:r>
              <a:rPr lang="en-US" sz="1000" dirty="0" smtClean="0"/>
              <a:t>[Click]</a:t>
            </a:r>
          </a:p>
          <a:p>
            <a:pPr defTabSz="898307">
              <a:defRPr/>
            </a:pPr>
            <a:r>
              <a:rPr lang="en-US" sz="1000" dirty="0" smtClean="0"/>
              <a:t>Consider a loop where a significant amount of time is spent. If this loop in particular is performing in scalar mode, performance is likely suffering compared to where it could be.  </a:t>
            </a:r>
          </a:p>
          <a:p>
            <a:pPr defTabSz="898307">
              <a:defRPr/>
            </a:pPr>
            <a:endParaRPr lang="en-US" sz="1000" dirty="0" smtClean="0"/>
          </a:p>
          <a:p>
            <a:pPr defTabSz="898307">
              <a:defRPr/>
            </a:pPr>
            <a:r>
              <a:rPr lang="en-US" sz="1000" dirty="0" smtClean="0"/>
              <a:t>In this scalar loop, for a single thread of execution, there will typically be a large number of instructions that will be executed prior to the end of the loop.  Lets say in a given loop, at an assembly level, we require 16 loads, eight multiplies, eight additions, and 16 stores and a jump instruction per loop iteration in scalar mode and we make a couple of function calls that each execute a small number of instructions. Each loop iteration might execute lets say 200 instructions. Assume that each instruction takes a single clock tick for simplicity, then each loop iteration would take 200 clock ticks. </a:t>
            </a:r>
          </a:p>
          <a:p>
            <a:pPr defTabSz="898307">
              <a:defRPr/>
            </a:pPr>
            <a:endParaRPr lang="en-US" sz="1000" dirty="0" smtClean="0"/>
          </a:p>
          <a:p>
            <a:pPr defTabSz="898307">
              <a:defRPr/>
            </a:pPr>
            <a:r>
              <a:rPr lang="en-US" sz="1000" dirty="0" smtClean="0"/>
              <a:t>[Click]</a:t>
            </a:r>
          </a:p>
          <a:p>
            <a:pPr defTabSz="898307">
              <a:defRPr/>
            </a:pPr>
            <a:r>
              <a:rPr lang="en-US" sz="1000" dirty="0" smtClean="0"/>
              <a:t>The analogy is to think of 200 race cars racing down the loop on a single lane avenue doing lap after lap until the number of iterations of the loop is complete. </a:t>
            </a:r>
          </a:p>
          <a:p>
            <a:pPr defTabSz="898307">
              <a:defRPr/>
            </a:pPr>
            <a:endParaRPr lang="en-US" sz="1000" dirty="0" smtClean="0"/>
          </a:p>
          <a:p>
            <a:pPr defTabSz="898307">
              <a:defRPr/>
            </a:pPr>
            <a:r>
              <a:rPr lang="en-US" sz="1000" dirty="0" smtClean="0"/>
              <a:t>[Click]</a:t>
            </a:r>
          </a:p>
          <a:p>
            <a:pPr defTabSz="898307">
              <a:defRPr/>
            </a:pPr>
            <a:r>
              <a:rPr lang="en-US" sz="1000" dirty="0" smtClean="0"/>
              <a:t>Lets assume that we ran this code on an SSE2 platform and we had chosen a 32 bit data type for the data manipulated in the loop and that we did our best to vectorize the loop but were hindered in  fully vectorizing the loop by the two function calls. This situation is analogous to the same 200 race cars traveling down a 4 lane highway that has spots of road construction which narrows traffic to a single lane for a few miles. This causes traffic congestions and negatively impacts performance. So the 200 cars will likely get through each lap faster than if the route was a single lane for the entire loop but we still haven’t hit a high degree of efficiency – we still have cars jamming up at points within the loop.</a:t>
            </a:r>
          </a:p>
          <a:p>
            <a:pPr defTabSz="898307">
              <a:defRPr/>
            </a:pPr>
            <a:endParaRPr lang="en-US" sz="1000" dirty="0" smtClean="0"/>
          </a:p>
          <a:p>
            <a:pPr defTabSz="898307">
              <a:defRPr/>
            </a:pPr>
            <a:r>
              <a:rPr lang="en-US" sz="1000" dirty="0" smtClean="0"/>
              <a:t>[Click]</a:t>
            </a:r>
          </a:p>
          <a:p>
            <a:pPr defTabSz="898307">
              <a:defRPr/>
            </a:pPr>
            <a:r>
              <a:rPr lang="en-US" sz="1000" dirty="0" smtClean="0"/>
              <a:t>Now consider running the code on an AVX capable platform such as a processor codenamed </a:t>
            </a:r>
            <a:r>
              <a:rPr lang="en-US" sz="1000" dirty="0" err="1" smtClean="0"/>
              <a:t>SandyBridge</a:t>
            </a:r>
            <a:r>
              <a:rPr lang="en-US" sz="1000" dirty="0" smtClean="0"/>
              <a:t> or </a:t>
            </a:r>
            <a:r>
              <a:rPr lang="en-US" sz="1000" dirty="0" err="1" smtClean="0"/>
              <a:t>IvyBridge</a:t>
            </a:r>
            <a:r>
              <a:rPr lang="en-US" sz="1000" dirty="0" smtClean="0"/>
              <a:t> which have wider vector lanes.  Using explicit vector programming techniques we have successfully vectorized the entire loop. Even vectorizing the functions that hindered us previously. This is analogous having a clear stretch of eight lane highway before us. Now those same 200 instructions can be executed in 25 clock ticks rather than 200 clock ticks as before.</a:t>
            </a:r>
          </a:p>
          <a:p>
            <a:pPr defTabSz="898307">
              <a:defRPr/>
            </a:pPr>
            <a:endParaRPr lang="en-US" sz="1000" dirty="0" smtClean="0"/>
          </a:p>
          <a:p>
            <a:pPr defTabSz="898307">
              <a:defRPr/>
            </a:pPr>
            <a:r>
              <a:rPr lang="en-US" sz="1000" dirty="0" smtClean="0"/>
              <a:t>[Click]</a:t>
            </a:r>
          </a:p>
          <a:p>
            <a:pPr defTabSz="898307">
              <a:defRPr/>
            </a:pPr>
            <a:r>
              <a:rPr lang="en-US" sz="1000" dirty="0" smtClean="0"/>
              <a:t>It may be helpful to think of this analogy when thinking of vector lanes.  There is more performance improvement potential when more vector lanes are used and when they are used fully in each loop iteration.</a:t>
            </a:r>
          </a:p>
          <a:p>
            <a:pPr defTabSz="898307">
              <a:defRPr/>
            </a:pPr>
            <a:endParaRPr lang="en-US" sz="1000" dirty="0" smtClean="0"/>
          </a:p>
          <a:p>
            <a:pPr defTabSz="898307">
              <a:defRPr/>
            </a:pPr>
            <a:r>
              <a:rPr lang="en-US" sz="1000" dirty="0" smtClean="0"/>
              <a:t>Also remember that these lanes are NOT threads.  Each thread running on a single core has the potential to take advantage of these wide vector lanes.</a:t>
            </a:r>
          </a:p>
          <a:p>
            <a:pPr defTabSz="898307">
              <a:defRPr/>
            </a:pPr>
            <a:endParaRPr lang="en-US" sz="1000" dirty="0" smtClean="0"/>
          </a:p>
          <a:p>
            <a:pPr defTabSz="898307">
              <a:defRPr/>
            </a:pPr>
            <a:r>
              <a:rPr lang="en-US" sz="1000" dirty="0" smtClean="0"/>
              <a:t>The take away here is that we want to achieve the goal if possible of maximizing vector lane usage.</a:t>
            </a:r>
          </a:p>
          <a:p>
            <a:pPr defTabSz="898307">
              <a:defRPr/>
            </a:pPr>
            <a:endParaRPr lang="en-US" sz="1000" dirty="0" smtClean="0"/>
          </a:p>
          <a:p>
            <a:pPr defTabSz="898307">
              <a:defRPr/>
            </a:pPr>
            <a:r>
              <a:rPr lang="en-US" sz="1000" dirty="0" smtClean="0"/>
              <a:t>This series explores how to explicitly target wide vector lane use using C/C+ and OpenMP 4.0 vector </a:t>
            </a:r>
            <a:r>
              <a:rPr lang="en-US" sz="1000" dirty="0" err="1" smtClean="0"/>
              <a:t>sepcifications</a:t>
            </a:r>
            <a:endParaRPr lang="en-US" sz="1000" dirty="0" smtClean="0"/>
          </a:p>
        </p:txBody>
      </p:sp>
      <p:sp>
        <p:nvSpPr>
          <p:cNvPr id="4" name="Slide Number Placeholder 3"/>
          <p:cNvSpPr>
            <a:spLocks noGrp="1"/>
          </p:cNvSpPr>
          <p:nvPr>
            <p:ph type="sldNum" sz="quarter" idx="10"/>
          </p:nvPr>
        </p:nvSpPr>
        <p:spPr/>
        <p:txBody>
          <a:bodyPr/>
          <a:lstStyle/>
          <a:p>
            <a:fld id="{21773E56-01EA-4CE7-A794-9406D1E49B24}" type="slidenum">
              <a:rPr lang="en-US" altLang="zh-CN" smtClean="0"/>
              <a:pPr/>
              <a:t>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000" dirty="0" smtClean="0"/>
              <a:t>Before diving into what</a:t>
            </a:r>
            <a:r>
              <a:rPr lang="en-US" sz="1000" baseline="0" dirty="0" smtClean="0"/>
              <a:t> these new OpenMP additions are and how to use them, I’d like to discuss a little about the history within Intel that had lead to the adoption of these SIMD features into the OpenMP 4.0 spec. </a:t>
            </a:r>
          </a:p>
          <a:p>
            <a:endParaRPr lang="en-US" sz="1000" baseline="0" dirty="0" smtClean="0"/>
          </a:p>
          <a:p>
            <a:r>
              <a:rPr lang="en-US" sz="1000" baseline="0" dirty="0" smtClean="0"/>
              <a:t>[Click] </a:t>
            </a:r>
          </a:p>
          <a:p>
            <a:r>
              <a:rPr lang="en-US" sz="1000" baseline="0" dirty="0" smtClean="0"/>
              <a:t>Based on our work with Intel® Cilk Plus, where these SIMD vectorization features were developed, Intel took  leadership in adding these same SIMD features into the OpenMP 4.0 specification. Two of the Intel Cilk Plus features map directly to the new vectorization additions in OpenMP 4.0. These vector extensions were adopted by the OpenMP 4.0 specification in Nov 2012 and will be announced prior to Super Computing 2013.</a:t>
            </a:r>
          </a:p>
          <a:p>
            <a:endParaRPr lang="en-US" sz="1000" baseline="0" dirty="0" smtClean="0"/>
          </a:p>
          <a:p>
            <a:r>
              <a:rPr lang="en-US" sz="1000" baseline="0" dirty="0" smtClean="0"/>
              <a:t>[Click]</a:t>
            </a:r>
          </a:p>
          <a:p>
            <a:r>
              <a:rPr lang="en-US" sz="1000" baseline="0" dirty="0" smtClean="0"/>
              <a:t>The mapping is as follows:</a:t>
            </a:r>
          </a:p>
          <a:p>
            <a:pPr defTabSz="898307">
              <a:defRPr/>
            </a:pPr>
            <a:r>
              <a:rPr lang="en-US" sz="1000" b="1" dirty="0" smtClean="0"/>
              <a:t>OpenMP #pragma omp simd is equivalent to and has</a:t>
            </a:r>
            <a:r>
              <a:rPr lang="en-US" sz="1000" b="1" baseline="0" dirty="0" smtClean="0"/>
              <a:t> its roots in </a:t>
            </a:r>
            <a:r>
              <a:rPr lang="en-US" sz="1000" b="1" dirty="0" smtClean="0"/>
              <a:t>Intel Cilk Plus #pragma simd</a:t>
            </a:r>
          </a:p>
          <a:p>
            <a:pPr defTabSz="898307">
              <a:defRPr/>
            </a:pPr>
            <a:r>
              <a:rPr lang="en-US" sz="1000" dirty="0"/>
              <a:t>We will explore #pragma omp simd more in coming foils. This pragma is applied to a loop and forces the compiler to ignore heuristics and </a:t>
            </a:r>
            <a:r>
              <a:rPr lang="en-US" sz="1000" b="1" dirty="0"/>
              <a:t>compel</a:t>
            </a:r>
            <a:r>
              <a:rPr lang="en-US" sz="1000" dirty="0"/>
              <a:t> vectorization of the loop</a:t>
            </a:r>
          </a:p>
          <a:p>
            <a:endParaRPr lang="en-US" sz="1000" baseline="0" dirty="0" smtClean="0"/>
          </a:p>
          <a:p>
            <a:r>
              <a:rPr lang="en-US" sz="1000" baseline="0" dirty="0" smtClean="0"/>
              <a:t>[Click]</a:t>
            </a:r>
          </a:p>
          <a:p>
            <a:pPr marL="0" lvl="1" indent="0" defTabSz="898307">
              <a:buNone/>
              <a:defRPr/>
            </a:pPr>
            <a:r>
              <a:rPr lang="en-US" sz="1000" dirty="0">
                <a:cs typeface="ＭＳ Ｐゴシック" charset="-128"/>
              </a:rPr>
              <a:t>Similarly , there is a mapping from OpenMP #pragma omp declare simd  to what we </a:t>
            </a:r>
            <a:r>
              <a:rPr lang="en-US" sz="1000" b="1" dirty="0">
                <a:cs typeface="ＭＳ Ｐゴシック" charset="-128"/>
              </a:rPr>
              <a:t>call Intel Cilk Plus simd-enabled functions</a:t>
            </a:r>
            <a:r>
              <a:rPr lang="en-US" sz="1000" dirty="0">
                <a:cs typeface="ＭＳ Ｐゴシック" charset="-128"/>
              </a:rPr>
              <a:t>.  The intention with this construct is allow a developer to mark a function definition so that the entire function can be treated as a vector function when called from a vectorized loop.</a:t>
            </a:r>
          </a:p>
          <a:p>
            <a:pPr marL="0" lvl="1" indent="0" defTabSz="898307">
              <a:buNone/>
              <a:defRPr/>
            </a:pPr>
            <a:r>
              <a:rPr lang="en-US" sz="1000" dirty="0">
                <a:cs typeface="ＭＳ Ｐゴシック" charset="-128"/>
              </a:rPr>
              <a:t>In Intel Cilk Plus on Windows* this construct is </a:t>
            </a:r>
            <a:r>
              <a:rPr lang="en-US" sz="1000" b="1" dirty="0">
                <a:cs typeface="ＭＳ Ｐゴシック" charset="-128"/>
              </a:rPr>
              <a:t>annotated by __</a:t>
            </a:r>
            <a:r>
              <a:rPr lang="en-US" sz="1000" b="1" dirty="0" err="1">
                <a:cs typeface="ＭＳ Ｐゴシック" charset="-128"/>
              </a:rPr>
              <a:t>declspec</a:t>
            </a:r>
            <a:r>
              <a:rPr lang="en-US" sz="1000" b="1" dirty="0">
                <a:cs typeface="ＭＳ Ｐゴシック" charset="-128"/>
              </a:rPr>
              <a:t>(vector)</a:t>
            </a:r>
          </a:p>
          <a:p>
            <a:pPr marL="0" lvl="1" indent="0" defTabSz="898307">
              <a:buNone/>
              <a:defRPr/>
            </a:pPr>
            <a:endParaRPr lang="en-US" sz="1000" dirty="0">
              <a:cs typeface="ＭＳ Ｐゴシック" charset="-128"/>
            </a:endParaRPr>
          </a:p>
          <a:p>
            <a:pPr marL="0" lvl="1" indent="0" defTabSz="898307">
              <a:buNone/>
              <a:defRPr/>
            </a:pPr>
            <a:r>
              <a:rPr lang="en-US" sz="1000" dirty="0">
                <a:cs typeface="ＭＳ Ｐゴシック" charset="-128"/>
              </a:rPr>
              <a:t>We will be exploring both of these topics in greater detail later in the series. </a:t>
            </a:r>
            <a:endParaRPr lang="en-US" sz="1000" dirty="0" smtClean="0">
              <a:cs typeface="ＭＳ Ｐゴシック" charset="-128"/>
            </a:endParaRPr>
          </a:p>
          <a:p>
            <a:pPr marL="0" lvl="1" indent="0" defTabSz="898307">
              <a:buNone/>
              <a:defRPr/>
            </a:pPr>
            <a:endParaRPr lang="en-US" sz="1000" dirty="0" smtClean="0"/>
          </a:p>
          <a:p>
            <a:pPr marL="0" lvl="1" indent="0" defTabSz="898307">
              <a:buNone/>
              <a:defRPr/>
            </a:pPr>
            <a:r>
              <a:rPr lang="en-US" sz="1000" dirty="0" smtClean="0"/>
              <a:t>NEWSLIDE</a:t>
            </a:r>
          </a:p>
          <a:p>
            <a:pPr marL="171450" indent="-171450">
              <a:buFontTx/>
              <a:buChar char="-"/>
            </a:pPr>
            <a:endParaRPr lang="en-US" sz="1200" b="0" i="0" kern="1200" dirty="0" smtClean="0">
              <a:solidFill>
                <a:schemeClr val="tx1"/>
              </a:solidFill>
              <a:effectLst/>
              <a:latin typeface="Verdana" pitchFamily="34" charset="0"/>
              <a:ea typeface="MS PGothic" pitchFamily="34" charset="-128"/>
              <a:cs typeface="ＭＳ Ｐゴシック" charset="-128"/>
            </a:endParaRPr>
          </a:p>
          <a:p>
            <a:pPr lvl="0" fontAlgn="ctr"/>
            <a:r>
              <a:rPr lang="en-US" sz="1200" kern="1200" dirty="0" smtClean="0">
                <a:solidFill>
                  <a:schemeClr val="tx1"/>
                </a:solidFill>
                <a:effectLst/>
                <a:latin typeface="Verdana" pitchFamily="34" charset="0"/>
                <a:ea typeface="MS PGothic" pitchFamily="34" charset="-128"/>
                <a:cs typeface="ＭＳ Ｐゴシック" charset="-128"/>
              </a:rPr>
              <a:t>One main difference is #pragma simd cannot be used with </a:t>
            </a:r>
            <a:r>
              <a:rPr lang="en-US" sz="1200" kern="1200" dirty="0" err="1" smtClean="0">
                <a:solidFill>
                  <a:schemeClr val="tx1"/>
                </a:solidFill>
                <a:effectLst/>
                <a:latin typeface="Verdana" pitchFamily="34" charset="0"/>
                <a:ea typeface="MS PGothic" pitchFamily="34" charset="-128"/>
                <a:cs typeface="ＭＳ Ｐゴシック" charset="-128"/>
              </a:rPr>
              <a:t>cilk_for</a:t>
            </a:r>
            <a:r>
              <a:rPr lang="en-US" sz="1200" kern="1200" dirty="0" smtClean="0">
                <a:solidFill>
                  <a:schemeClr val="tx1"/>
                </a:solidFill>
                <a:effectLst/>
                <a:latin typeface="Verdana" pitchFamily="34" charset="0"/>
                <a:ea typeface="MS PGothic" pitchFamily="34" charset="-128"/>
                <a:cs typeface="ＭＳ Ｐゴシック" charset="-128"/>
              </a:rPr>
              <a:t> targeting a single “for” loop for both threading and vectorization. But #pragma omp simd can be used with #pragma omp parallel for targeting a single “for” loop.</a:t>
            </a:r>
          </a:p>
          <a:p>
            <a:pPr lvl="0" fontAlgn="ctr"/>
            <a:r>
              <a:rPr lang="en-US" sz="1200" kern="1200" dirty="0" smtClean="0">
                <a:solidFill>
                  <a:schemeClr val="tx1"/>
                </a:solidFill>
                <a:effectLst/>
                <a:latin typeface="Verdana" pitchFamily="34" charset="0"/>
                <a:ea typeface="MS PGothic" pitchFamily="34" charset="-128"/>
                <a:cs typeface="ＭＳ Ｐゴシック" charset="-128"/>
              </a:rPr>
              <a:t>Secondly for applications are already using OMP runtime rather than Cilk runtime for threading solutions it may be better to stick with just</a:t>
            </a:r>
            <a:r>
              <a:rPr lang="en-US" sz="1200" kern="1200" baseline="0" dirty="0" smtClean="0">
                <a:solidFill>
                  <a:schemeClr val="tx1"/>
                </a:solidFill>
                <a:effectLst/>
                <a:latin typeface="Verdana" pitchFamily="34" charset="0"/>
                <a:ea typeface="MS PGothic" pitchFamily="34" charset="-128"/>
                <a:cs typeface="ＭＳ Ｐゴシック" charset="-128"/>
              </a:rPr>
              <a:t> one runtime support for OpenMP alone</a:t>
            </a:r>
            <a:r>
              <a:rPr lang="en-US" sz="1200" kern="1200" dirty="0" smtClean="0">
                <a:solidFill>
                  <a:schemeClr val="tx1"/>
                </a:solidFill>
                <a:effectLst/>
                <a:latin typeface="Verdana" pitchFamily="34" charset="0"/>
                <a:ea typeface="MS PGothic" pitchFamily="34" charset="-128"/>
                <a:cs typeface="ＭＳ Ｐゴシック" charset="-128"/>
              </a:rPr>
              <a:t>.  The</a:t>
            </a:r>
            <a:r>
              <a:rPr lang="en-US" sz="1200" kern="1200" baseline="0" dirty="0" smtClean="0">
                <a:solidFill>
                  <a:schemeClr val="tx1"/>
                </a:solidFill>
                <a:effectLst/>
                <a:latin typeface="Verdana" pitchFamily="34" charset="0"/>
                <a:ea typeface="MS PGothic" pitchFamily="34" charset="-128"/>
                <a:cs typeface="ＭＳ Ｐゴシック" charset="-128"/>
              </a:rPr>
              <a:t> would mean only linking in the </a:t>
            </a:r>
            <a:r>
              <a:rPr lang="en-US" sz="1200" kern="1200" baseline="0" dirty="0" err="1" smtClean="0">
                <a:solidFill>
                  <a:schemeClr val="tx1"/>
                </a:solidFill>
                <a:effectLst/>
                <a:latin typeface="Verdana" pitchFamily="34" charset="0"/>
                <a:ea typeface="MS PGothic" pitchFamily="34" charset="-128"/>
                <a:cs typeface="ＭＳ Ｐゴシック" charset="-128"/>
              </a:rPr>
              <a:t>openmp</a:t>
            </a:r>
            <a:r>
              <a:rPr lang="en-US" sz="1200" kern="1200" baseline="0" dirty="0" smtClean="0">
                <a:solidFill>
                  <a:schemeClr val="tx1"/>
                </a:solidFill>
                <a:effectLst/>
                <a:latin typeface="Verdana" pitchFamily="34" charset="0"/>
                <a:ea typeface="MS PGothic" pitchFamily="34" charset="-128"/>
                <a:cs typeface="ＭＳ Ｐゴシック" charset="-128"/>
              </a:rPr>
              <a:t> runtime libraries</a:t>
            </a:r>
          </a:p>
          <a:p>
            <a:pPr lvl="0" fontAlgn="ctr"/>
            <a:endParaRPr lang="en-US" sz="1200" kern="1200" baseline="0" dirty="0" smtClean="0">
              <a:solidFill>
                <a:schemeClr val="tx1"/>
              </a:solidFill>
              <a:effectLst/>
              <a:latin typeface="Verdana" pitchFamily="34" charset="0"/>
              <a:ea typeface="MS PGothic" pitchFamily="34" charset="-128"/>
              <a:cs typeface="ＭＳ Ｐゴシック" charset="-128"/>
            </a:endParaRPr>
          </a:p>
          <a:p>
            <a:r>
              <a:rPr lang="en-US" sz="1200" b="0" i="0" kern="1200" dirty="0" smtClean="0">
                <a:solidFill>
                  <a:schemeClr val="tx1"/>
                </a:solidFill>
                <a:effectLst/>
                <a:latin typeface="Verdana" pitchFamily="34" charset="0"/>
                <a:ea typeface="MS PGothic" pitchFamily="34" charset="-128"/>
                <a:cs typeface="ＭＳ Ｐゴシック" charset="-128"/>
              </a:rPr>
              <a:t>Can Intel Cilk Plus and OpenMP be used together in the same program?</a:t>
            </a:r>
          </a:p>
          <a:p>
            <a:r>
              <a:rPr lang="en-US" sz="1200" b="0" i="0" kern="1200" dirty="0" smtClean="0">
                <a:solidFill>
                  <a:schemeClr val="tx1"/>
                </a:solidFill>
                <a:effectLst/>
                <a:latin typeface="Verdana" pitchFamily="34" charset="0"/>
                <a:ea typeface="MS PGothic" pitchFamily="34" charset="-128"/>
                <a:cs typeface="ＭＳ Ｐゴシック" charset="-128"/>
              </a:rPr>
              <a:t>Yes, although when OpenMP is used in conjunction with other threading libraries, the user must be extremely careful about controlling the number of threads to avoid oversubscription,</a:t>
            </a:r>
            <a:r>
              <a:rPr lang="en-US" sz="1200" b="0" i="0" kern="1200" baseline="0" dirty="0" smtClean="0">
                <a:solidFill>
                  <a:schemeClr val="tx1"/>
                </a:solidFill>
                <a:effectLst/>
                <a:latin typeface="Verdana" pitchFamily="34" charset="0"/>
                <a:ea typeface="MS PGothic" pitchFamily="34" charset="-128"/>
                <a:cs typeface="ＭＳ Ｐゴシック" charset="-128"/>
              </a:rPr>
              <a:t> </a:t>
            </a:r>
            <a:r>
              <a:rPr lang="en-US" sz="1200" b="0" i="0" kern="1200" dirty="0" smtClean="0">
                <a:solidFill>
                  <a:schemeClr val="tx1"/>
                </a:solidFill>
                <a:effectLst/>
                <a:latin typeface="Verdana" pitchFamily="34" charset="0"/>
                <a:ea typeface="MS PGothic" pitchFamily="34" charset="-128"/>
                <a:cs typeface="ＭＳ Ｐゴシック" charset="-128"/>
              </a:rPr>
              <a:t>especially when OpenMP is used at the innermost level. See more at: http://www.cilkplus.org/faq/24#sthash.euVRvgUp.dpuf</a:t>
            </a:r>
          </a:p>
          <a:p>
            <a:pPr lvl="0" fontAlgn="ctr"/>
            <a:endParaRPr lang="en-US" sz="1200" kern="1200" dirty="0" smtClean="0">
              <a:solidFill>
                <a:schemeClr val="tx1"/>
              </a:solidFill>
              <a:effectLst/>
              <a:latin typeface="Verdana" pitchFamily="34" charset="0"/>
              <a:ea typeface="MS PGothic" pitchFamily="34" charset="-128"/>
              <a:cs typeface="ＭＳ Ｐゴシック" charset="-128"/>
            </a:endParaRPr>
          </a:p>
          <a:p>
            <a:pPr lvl="0" fontAlgn="ctr"/>
            <a:endParaRPr lang="en-US" sz="1200" kern="1200" dirty="0" smtClean="0">
              <a:solidFill>
                <a:schemeClr val="tx1"/>
              </a:solidFill>
              <a:effectLst/>
              <a:latin typeface="Verdana" pitchFamily="34" charset="0"/>
              <a:ea typeface="MS PGothic" pitchFamily="34" charset="-128"/>
              <a:cs typeface="ＭＳ Ｐゴシック" charset="-128"/>
            </a:endParaRPr>
          </a:p>
          <a:p>
            <a:pPr lvl="0" fontAlgn="ctr"/>
            <a:endParaRPr lang="en-US" sz="1200" kern="1200" dirty="0" smtClean="0">
              <a:solidFill>
                <a:schemeClr val="tx1"/>
              </a:solidFill>
              <a:effectLst/>
              <a:latin typeface="Verdana" pitchFamily="34" charset="0"/>
              <a:ea typeface="MS PGothic" pitchFamily="34" charset="-128"/>
              <a:cs typeface="ＭＳ Ｐゴシック" charset="-128"/>
            </a:endParaRPr>
          </a:p>
          <a:p>
            <a:pPr lvl="0" fontAlgn="ctr"/>
            <a:endParaRPr lang="en-US" sz="1200" kern="1200" dirty="0" smtClean="0">
              <a:solidFill>
                <a:schemeClr val="tx1"/>
              </a:solidFill>
              <a:effectLst/>
              <a:latin typeface="Verdana" pitchFamily="34" charset="0"/>
              <a:ea typeface="MS PGothic" pitchFamily="34" charset="-128"/>
              <a:cs typeface="ＭＳ Ｐゴシック" charset="-128"/>
            </a:endParaRPr>
          </a:p>
          <a:p>
            <a:pPr marL="171450" indent="-171450">
              <a:buFontTx/>
              <a:buChar char="-"/>
            </a:pPr>
            <a:endParaRPr lang="en-US" sz="1000" dirty="0"/>
          </a:p>
        </p:txBody>
      </p:sp>
      <p:sp>
        <p:nvSpPr>
          <p:cNvPr id="4" name="Slide Number Placeholder 3"/>
          <p:cNvSpPr>
            <a:spLocks noGrp="1"/>
          </p:cNvSpPr>
          <p:nvPr>
            <p:ph type="sldNum" sz="quarter" idx="10"/>
          </p:nvPr>
        </p:nvSpPr>
        <p:spPr/>
        <p:txBody>
          <a:bodyPr/>
          <a:lstStyle/>
          <a:p>
            <a:fld id="{21773E56-01EA-4CE7-A794-9406D1E49B24}" type="slidenum">
              <a:rPr lang="en-US" altLang="zh-CN" smtClean="0"/>
              <a:pPr/>
              <a:t>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dirty="0" smtClean="0"/>
              <a:t>Hi. My name is ……… and I am a technical consulting engineer in Intel’s compiler</a:t>
            </a:r>
            <a:r>
              <a:rPr lang="en-US" sz="1000" baseline="0" dirty="0" smtClean="0"/>
              <a:t> team. </a:t>
            </a:r>
            <a:r>
              <a:rPr lang="en-US" sz="1000" dirty="0" smtClean="0"/>
              <a:t>Welcome to the first in a series of videos</a:t>
            </a:r>
            <a:r>
              <a:rPr lang="en-US" sz="1000" baseline="0" dirty="0" smtClean="0"/>
              <a:t> covering Intel Compiler Vectorization essentials. This series will focus on techniques a developer can use to utilize vector hardware to potentially improve application performance by using explicit vector programming methods such as OpenMP* 4.0.</a:t>
            </a:r>
            <a:endParaRPr lang="en-US" sz="1000" dirty="0"/>
          </a:p>
        </p:txBody>
      </p:sp>
      <p:sp>
        <p:nvSpPr>
          <p:cNvPr id="4" name="Slide Number Placeholder 3"/>
          <p:cNvSpPr>
            <a:spLocks noGrp="1"/>
          </p:cNvSpPr>
          <p:nvPr>
            <p:ph type="sldNum" sz="quarter" idx="10"/>
          </p:nvPr>
        </p:nvSpPr>
        <p:spPr/>
        <p:txBody>
          <a:bodyPr/>
          <a:lstStyle/>
          <a:p>
            <a:fld id="{21773E56-01EA-4CE7-A794-9406D1E49B24}" type="slidenum">
              <a:rPr lang="en-US" altLang="zh-CN" smtClean="0"/>
              <a:pPr/>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noChangeArrowheads="1"/>
          </p:cNvSpPr>
          <p:nvPr/>
        </p:nvSpPr>
        <p:spPr bwMode="auto">
          <a:xfrm>
            <a:off x="3884272" y="8845980"/>
            <a:ext cx="2972206" cy="466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62" tIns="46581" rIns="93162" bIns="46581"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591C3BEA-5760-4BA2-B34E-E1521DB0F749}" type="slidenum">
              <a:rPr lang="en-US" altLang="zh-CN" sz="1100">
                <a:latin typeface="Arial" charset="0"/>
              </a:rPr>
              <a:pPr algn="r" eaLnBrk="1" hangingPunct="1"/>
              <a:t>9</a:t>
            </a:fld>
            <a:endParaRPr lang="en-US" altLang="zh-CN" sz="1100">
              <a:latin typeface="Arial" charset="0"/>
            </a:endParaRPr>
          </a:p>
        </p:txBody>
      </p:sp>
      <p:sp>
        <p:nvSpPr>
          <p:cNvPr id="124931" name="Rectangle 2"/>
          <p:cNvSpPr>
            <a:spLocks noGrp="1" noRot="1" noChangeAspect="1" noChangeArrowheads="1" noTextEdit="1"/>
          </p:cNvSpPr>
          <p:nvPr>
            <p:ph type="sldImg"/>
          </p:nvPr>
        </p:nvSpPr>
        <p:spPr>
          <a:xfrm>
            <a:off x="1016000" y="866775"/>
            <a:ext cx="4656138" cy="3494088"/>
          </a:xfrm>
          <a:ln/>
        </p:spPr>
      </p:sp>
      <p:sp>
        <p:nvSpPr>
          <p:cNvPr id="124932" name="Notes Placeholder 4"/>
          <p:cNvSpPr>
            <a:spLocks noGrp="1"/>
          </p:cNvSpPr>
          <p:nvPr/>
        </p:nvSpPr>
        <p:spPr bwMode="auto">
          <a:xfrm>
            <a:off x="915111" y="4423773"/>
            <a:ext cx="5027779" cy="4192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82" tIns="46590" rIns="93182" bIns="46590"/>
          <a:lstStyle/>
          <a:p>
            <a:pPr algn="l" eaLnBrk="0" hangingPunct="0">
              <a:spcBef>
                <a:spcPct val="30000"/>
              </a:spcBef>
            </a:pPr>
            <a:endParaRPr lang="en-GB" altLang="zh-CN" sz="1200">
              <a:ea typeface="MS PGothic" pitchFamily="34" charset="-128"/>
            </a:endParaRPr>
          </a:p>
        </p:txBody>
      </p:sp>
      <p:sp>
        <p:nvSpPr>
          <p:cNvPr id="124933"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898307">
              <a:defRPr/>
            </a:pPr>
            <a:r>
              <a:rPr lang="en-US" sz="1000" dirty="0" smtClean="0"/>
              <a:t>[script]</a:t>
            </a:r>
          </a:p>
          <a:p>
            <a:pPr marL="0" marR="0" indent="0" algn="l" defTabSz="898307" rtl="0" eaLnBrk="0" fontAlgn="base" latinLnBrk="0" hangingPunct="0">
              <a:lnSpc>
                <a:spcPct val="100000"/>
              </a:lnSpc>
              <a:spcBef>
                <a:spcPct val="30000"/>
              </a:spcBef>
              <a:spcAft>
                <a:spcPct val="0"/>
              </a:spcAft>
              <a:buClrTx/>
              <a:buSzTx/>
              <a:buFontTx/>
              <a:buNone/>
              <a:tabLst/>
              <a:defRPr/>
            </a:pPr>
            <a:r>
              <a:rPr lang="en-US" sz="1000" dirty="0" smtClean="0"/>
              <a:t>Hi. My name is ……… and I am a technical consulting engineer in Intel’s compiler</a:t>
            </a:r>
            <a:r>
              <a:rPr lang="en-US" sz="1000" baseline="0" dirty="0" smtClean="0"/>
              <a:t> team. </a:t>
            </a:r>
            <a:r>
              <a:rPr lang="en-US" sz="1000" dirty="0" smtClean="0"/>
              <a:t>Welcome to the second in a series of videos</a:t>
            </a:r>
            <a:r>
              <a:rPr lang="en-US" sz="1000" baseline="0" dirty="0" smtClean="0"/>
              <a:t> covering Intel Compiler Vectorization essentials. This video </a:t>
            </a:r>
            <a:r>
              <a:rPr lang="en-US" sz="1000" dirty="0" smtClean="0"/>
              <a:t>we want to explore the question “What is SIMD &amp; Vectorization”</a:t>
            </a:r>
          </a:p>
          <a:p>
            <a:pPr defTabSz="898307">
              <a:defRPr/>
            </a:pPr>
            <a:endParaRPr lang="en-US" sz="1000" dirty="0" smtClean="0"/>
          </a:p>
          <a:p>
            <a:pPr defTabSz="898307">
              <a:defRPr/>
            </a:pPr>
            <a:r>
              <a:rPr lang="en-US" sz="1000" dirty="0" smtClean="0"/>
              <a:t>[Click]</a:t>
            </a:r>
          </a:p>
          <a:p>
            <a:pPr defTabSz="898307">
              <a:defRPr/>
            </a:pPr>
            <a:r>
              <a:rPr lang="en-US" sz="1000" dirty="0" smtClean="0"/>
              <a:t>SIMD stands for Single Instruction Multiple Data</a:t>
            </a:r>
          </a:p>
          <a:p>
            <a:pPr defTabSz="898307">
              <a:defRPr/>
            </a:pPr>
            <a:r>
              <a:rPr lang="en-US" sz="1000" dirty="0" smtClean="0"/>
              <a:t>Contrast this with Scalar processing which can be described as SISD (Single Instruction Single Data) seen in the graphic to the right. Here we are modeling a single loop iteration which adds one element of array A to one element of array B and places the result into an single element of array C</a:t>
            </a:r>
          </a:p>
          <a:p>
            <a:pPr defTabSz="898307">
              <a:defRPr/>
            </a:pPr>
            <a:endParaRPr lang="en-US" sz="1000" dirty="0" smtClean="0"/>
          </a:p>
          <a:p>
            <a:pPr defTabSz="898307">
              <a:defRPr/>
            </a:pPr>
            <a:r>
              <a:rPr lang="en-US" sz="1000" dirty="0" smtClean="0"/>
              <a:t>SIMD is basically a processor supported technique which allows an operation to be performed on multiple data points simultaneously. </a:t>
            </a:r>
          </a:p>
          <a:p>
            <a:pPr defTabSz="898307">
              <a:defRPr/>
            </a:pPr>
            <a:r>
              <a:rPr lang="en-US" sz="1000" dirty="0" smtClean="0"/>
              <a:t>It Provides data level parallelism (DLP) which is more efficient than scalar processing</a:t>
            </a:r>
          </a:p>
          <a:p>
            <a:pPr defTabSz="898307">
              <a:defRPr/>
            </a:pPr>
            <a:endParaRPr lang="en-US" sz="1000" dirty="0" smtClean="0"/>
          </a:p>
          <a:p>
            <a:pPr defTabSz="898307">
              <a:defRPr/>
            </a:pPr>
            <a:endParaRPr lang="en-US" sz="1000" dirty="0" smtClean="0"/>
          </a:p>
          <a:p>
            <a:pPr defTabSz="898307">
              <a:defRPr/>
            </a:pPr>
            <a:r>
              <a:rPr lang="en-US" sz="1000" dirty="0" smtClean="0"/>
              <a:t>Here are a few more definitions that we’ll be using throughout the presentation</a:t>
            </a:r>
          </a:p>
          <a:p>
            <a:pPr defTabSz="898307">
              <a:defRPr/>
            </a:pPr>
            <a:r>
              <a:rPr lang="en-US" sz="1000" dirty="0" smtClean="0"/>
              <a:t>[Click]</a:t>
            </a:r>
          </a:p>
          <a:p>
            <a:pPr defTabSz="898307">
              <a:defRPr/>
            </a:pPr>
            <a:r>
              <a:rPr lang="en-US" sz="1000" dirty="0" smtClean="0"/>
              <a:t>A Vector Consists of more than one element, and Elements are of same scalar data types.</a:t>
            </a:r>
          </a:p>
          <a:p>
            <a:pPr defTabSz="898307">
              <a:defRPr/>
            </a:pPr>
            <a:endParaRPr lang="en-US" sz="1000" dirty="0" smtClean="0"/>
          </a:p>
          <a:p>
            <a:pPr defTabSz="898307">
              <a:defRPr/>
            </a:pPr>
            <a:r>
              <a:rPr lang="en-US" sz="1000" dirty="0" smtClean="0"/>
              <a:t>[Click]</a:t>
            </a:r>
          </a:p>
          <a:p>
            <a:pPr defTabSz="898307">
              <a:defRPr/>
            </a:pPr>
            <a:r>
              <a:rPr lang="en-US" sz="1000" dirty="0" smtClean="0"/>
              <a:t>The Vector length refers to the number of elements that get grouped or chunked together typically  2, 4, 8 or 16 elements.  Ideally, a vector length is chosen by the developer or by the compiler to match well with the underlying architectures SIMD register widths.  We’ll explore this topic more in a few slides. </a:t>
            </a:r>
          </a:p>
          <a:p>
            <a:pPr defTabSz="898307">
              <a:defRPr/>
            </a:pPr>
            <a:endParaRPr lang="en-US" sz="1000" dirty="0" smtClean="0"/>
          </a:p>
          <a:p>
            <a:pPr defTabSz="898307">
              <a:defRPr/>
            </a:pPr>
            <a:r>
              <a:rPr lang="en-US" sz="1000" dirty="0" smtClean="0"/>
              <a:t>[Click]</a:t>
            </a:r>
          </a:p>
          <a:p>
            <a:pPr defTabSz="898307">
              <a:defRPr/>
            </a:pPr>
            <a:r>
              <a:rPr lang="en-US" sz="1000" dirty="0" smtClean="0"/>
              <a:t>Vectorization is a means to apply a single instruction to every element in an array multiple iterations at a time, effectively performing 2, 4, 8 or 16 times as many operations in a given period of time than the original scalar code.</a:t>
            </a:r>
          </a:p>
          <a:p>
            <a:pPr defTabSz="898307">
              <a:defRPr/>
            </a:pPr>
            <a:endParaRPr lang="en-US" sz="1000" dirty="0" smtClean="0"/>
          </a:p>
          <a:p>
            <a:pPr defTabSz="898307">
              <a:defRPr/>
            </a:pPr>
            <a:r>
              <a:rPr lang="en-US" sz="1000" dirty="0" smtClean="0"/>
              <a:t>In the example to the right we encounter the same single loop iteration, now processing 4 elements of each array by utilizing multiple SIMD HW units simultaneously. Note that this is NOT thread level parallelism – what is depicted here could be applied to each SIMD enabled core. Another way to think of it is that even a single thread can achieve data level parallelism using SIMD</a:t>
            </a:r>
          </a:p>
          <a:p>
            <a:pPr defTabSz="898307">
              <a:defRPr/>
            </a:pPr>
            <a:endParaRPr lang="en-US" sz="1000" dirty="0" smtClean="0"/>
          </a:p>
          <a:p>
            <a:pPr defTabSz="898307">
              <a:defRPr/>
            </a:pPr>
            <a:r>
              <a:rPr lang="en-US" sz="1000" dirty="0" smtClean="0"/>
              <a:t>As a fair warning, even though there may be a technical distinction that I am unaware of,  I am going to alias the terms  “vectorization” and “SIMD” throughout this presentation going forward</a:t>
            </a:r>
          </a:p>
          <a:p>
            <a:pPr defTabSz="898307">
              <a:defRPr/>
            </a:pPr>
            <a:endParaRPr lang="en-US" sz="1000"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6395" y="127578"/>
            <a:ext cx="7372350" cy="630958"/>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5613" y="1132609"/>
            <a:ext cx="8237537" cy="4956464"/>
          </a:xfrm>
          <a:prstGeom prst="rect">
            <a:avLst/>
          </a:prstGeom>
        </p:spPr>
        <p:txBody>
          <a:bodyPr/>
          <a:lstStyle>
            <a:lvl1pPr>
              <a:defRPr/>
            </a:lvl1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21"/>
          <p:cNvSpPr>
            <a:spLocks noGrp="1"/>
          </p:cNvSpPr>
          <p:nvPr>
            <p:ph type="dt" sz="half" idx="10"/>
          </p:nvPr>
        </p:nvSpPr>
        <p:spPr/>
        <p:txBody>
          <a:bodyPr/>
          <a:lstStyle>
            <a:lvl1pPr>
              <a:defRPr/>
            </a:lvl1pPr>
          </a:lstStyle>
          <a:p>
            <a:fld id="{8F60EDB0-3EB2-4E53-8F76-D00E29666349}" type="datetime1">
              <a:rPr lang="en-US" altLang="zh-CN"/>
              <a:pPr/>
              <a:t>12/19/2013</a:t>
            </a:fld>
            <a:endParaRPr lang="en-US" altLang="zh-CN"/>
          </a:p>
        </p:txBody>
      </p:sp>
      <p:sp>
        <p:nvSpPr>
          <p:cNvPr id="5" name="Slide Number Placeholder 22"/>
          <p:cNvSpPr>
            <a:spLocks noGrp="1"/>
          </p:cNvSpPr>
          <p:nvPr>
            <p:ph type="sldNum" sz="quarter" idx="11"/>
          </p:nvPr>
        </p:nvSpPr>
        <p:spPr/>
        <p:txBody>
          <a:bodyPr/>
          <a:lstStyle>
            <a:lvl1pPr>
              <a:defRPr/>
            </a:lvl1pPr>
          </a:lstStyle>
          <a:p>
            <a:fld id="{12EE83FD-6247-4144-8CAA-477DDBB2F442}" type="slidenum">
              <a:rPr lang="en-US" altLang="zh-CN"/>
              <a:pPr/>
              <a:t>‹#›</a:t>
            </a:fld>
            <a:endParaRPr lang="en-US" altLang="zh-CN"/>
          </a:p>
        </p:txBody>
      </p:sp>
    </p:spTree>
    <p:extLst>
      <p:ext uri="{BB962C8B-B14F-4D97-AF65-F5344CB8AC3E}">
        <p14:creationId xmlns:p14="http://schemas.microsoft.com/office/powerpoint/2010/main" val="214148862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416050" y="2435225"/>
            <a:ext cx="7372350" cy="1212850"/>
          </a:xfrm>
          <a:prstGeom prst="rect">
            <a:avLst/>
          </a:prstGeom>
        </p:spPr>
        <p:txBody>
          <a:bodyPr/>
          <a:lstStyle>
            <a:lvl1pPr algn="r">
              <a:defRPr/>
            </a:lvl1pPr>
          </a:lstStyle>
          <a:p>
            <a:r>
              <a:rPr lang="en-US" dirty="0" smtClean="0"/>
              <a:t>Click to edit Master title style</a:t>
            </a:r>
            <a:endParaRPr lang="en-US" dirty="0"/>
          </a:p>
        </p:txBody>
      </p:sp>
      <p:sp>
        <p:nvSpPr>
          <p:cNvPr id="8" name="Content Placeholder 7"/>
          <p:cNvSpPr>
            <a:spLocks noGrp="1"/>
          </p:cNvSpPr>
          <p:nvPr>
            <p:ph sz="quarter" idx="13"/>
          </p:nvPr>
        </p:nvSpPr>
        <p:spPr>
          <a:xfrm>
            <a:off x="4216400" y="4152900"/>
            <a:ext cx="4572000" cy="781050"/>
          </a:xfrm>
          <a:prstGeom prst="rect">
            <a:avLst/>
          </a:prstGeom>
        </p:spPr>
        <p:txBody>
          <a:bodyPr/>
          <a:lstStyle>
            <a:lvl1pPr marL="0" indent="0">
              <a:buNone/>
              <a:defRPr sz="2000" baseline="0"/>
            </a:lvl1pPr>
          </a:lstStyle>
          <a:p>
            <a:pPr lvl="0"/>
            <a:r>
              <a:rPr lang="en-US" smtClean="0"/>
              <a:t>Click to edit Master text styles</a:t>
            </a:r>
          </a:p>
        </p:txBody>
      </p:sp>
      <p:sp>
        <p:nvSpPr>
          <p:cNvPr id="4" name="Date Placeholder 21"/>
          <p:cNvSpPr>
            <a:spLocks noGrp="1"/>
          </p:cNvSpPr>
          <p:nvPr>
            <p:ph type="dt" sz="half" idx="14"/>
          </p:nvPr>
        </p:nvSpPr>
        <p:spPr/>
        <p:txBody>
          <a:bodyPr/>
          <a:lstStyle>
            <a:lvl1pPr>
              <a:defRPr/>
            </a:lvl1pPr>
          </a:lstStyle>
          <a:p>
            <a:fld id="{071F43C5-1CDA-44D3-9621-5AC2205B4EC9}" type="datetime1">
              <a:rPr lang="en-US" altLang="zh-CN"/>
              <a:pPr/>
              <a:t>12/19/2013</a:t>
            </a:fld>
            <a:endParaRPr lang="en-US" altLang="zh-CN"/>
          </a:p>
        </p:txBody>
      </p:sp>
      <p:sp>
        <p:nvSpPr>
          <p:cNvPr id="5" name="Slide Number Placeholder 22"/>
          <p:cNvSpPr>
            <a:spLocks noGrp="1"/>
          </p:cNvSpPr>
          <p:nvPr>
            <p:ph type="sldNum" sz="quarter" idx="15"/>
          </p:nvPr>
        </p:nvSpPr>
        <p:spPr/>
        <p:txBody>
          <a:bodyPr/>
          <a:lstStyle>
            <a:lvl1pPr>
              <a:defRPr/>
            </a:lvl1pPr>
          </a:lstStyle>
          <a:p>
            <a:fld id="{DD444457-087B-438B-AA62-2E91BC9D7B23}" type="slidenum">
              <a:rPr lang="en-US" altLang="zh-CN"/>
              <a:pPr/>
              <a:t>‹#›</a:t>
            </a:fld>
            <a:endParaRPr lang="en-US" altLang="zh-CN"/>
          </a:p>
        </p:txBody>
      </p:sp>
    </p:spTree>
    <p:extLst>
      <p:ext uri="{BB962C8B-B14F-4D97-AF65-F5344CB8AC3E}">
        <p14:creationId xmlns:p14="http://schemas.microsoft.com/office/powerpoint/2010/main" val="196431564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19088" y="269875"/>
            <a:ext cx="8237537" cy="889000"/>
          </a:xfrm>
          <a:prstGeom prst="rect">
            <a:avLst/>
          </a:prstGeom>
        </p:spPr>
        <p:txBody>
          <a:bodyPr/>
          <a:lstStyle/>
          <a:p>
            <a:r>
              <a:rPr lang="en-US" dirty="0" smtClean="0"/>
              <a:t>Click to edit Master title style</a:t>
            </a:r>
            <a:endParaRPr lang="en-US" dirty="0"/>
          </a:p>
        </p:txBody>
      </p:sp>
      <p:sp>
        <p:nvSpPr>
          <p:cNvPr id="5" name="Rectangle 6"/>
          <p:cNvSpPr>
            <a:spLocks noGrp="1" noChangeArrowheads="1"/>
          </p:cNvSpPr>
          <p:nvPr>
            <p:ph type="sldNum" sz="quarter" idx="4"/>
          </p:nvPr>
        </p:nvSpPr>
        <p:spPr bwMode="auto">
          <a:xfrm>
            <a:off x="0" y="6477000"/>
            <a:ext cx="762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1" i="0">
                <a:solidFill>
                  <a:srgbClr val="0860A8"/>
                </a:solidFill>
                <a:latin typeface="+mn-lt"/>
              </a:defRPr>
            </a:lvl1pPr>
          </a:lstStyle>
          <a:p>
            <a:pPr>
              <a:defRPr/>
            </a:pPr>
            <a:fld id="{25A24FAE-641F-40D5-95D6-576E79D4F177}" type="slidenum">
              <a:rPr lang="en-US"/>
              <a:pPr>
                <a:defRPr/>
              </a:pPr>
              <a:t>‹#›</a:t>
            </a:fld>
            <a:endParaRPr lang="en-US" dirty="0"/>
          </a:p>
        </p:txBody>
      </p:sp>
    </p:spTree>
    <p:extLst>
      <p:ext uri="{BB962C8B-B14F-4D97-AF65-F5344CB8AC3E}">
        <p14:creationId xmlns:p14="http://schemas.microsoft.com/office/powerpoint/2010/main" val="3716790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 Placeholder 11"/>
          <p:cNvSpPr>
            <a:spLocks noGrp="1"/>
          </p:cNvSpPr>
          <p:nvPr>
            <p:ph type="ftr" sz="quarter" idx="10"/>
          </p:nvPr>
        </p:nvSpPr>
        <p:spPr>
          <a:xfrm>
            <a:off x="5872163" y="6137275"/>
            <a:ext cx="3271837" cy="228600"/>
          </a:xfrm>
          <a:prstGeom prst="rect">
            <a:avLst/>
          </a:prstGeom>
        </p:spPr>
        <p:txBody>
          <a:bodyPr/>
          <a:lstStyle>
            <a:lvl1pPr>
              <a:defRPr/>
            </a:lvl1pPr>
          </a:lstStyle>
          <a:p>
            <a:pPr>
              <a:defRPr/>
            </a:pPr>
            <a:r>
              <a:rPr lang="en-US"/>
              <a:t>Intel Internal Use Only – Do Not Distribute </a:t>
            </a:r>
          </a:p>
        </p:txBody>
      </p:sp>
      <p:sp>
        <p:nvSpPr>
          <p:cNvPr id="3" name="Date Placeholder 21"/>
          <p:cNvSpPr>
            <a:spLocks noGrp="1"/>
          </p:cNvSpPr>
          <p:nvPr>
            <p:ph type="dt" sz="half" idx="11"/>
          </p:nvPr>
        </p:nvSpPr>
        <p:spPr/>
        <p:txBody>
          <a:bodyPr/>
          <a:lstStyle>
            <a:lvl1pPr>
              <a:defRPr/>
            </a:lvl1pPr>
          </a:lstStyle>
          <a:p>
            <a:pPr>
              <a:defRPr/>
            </a:pPr>
            <a:fld id="{BB4304B1-B92D-4AFF-A3C9-D311AC71E090}" type="datetime1">
              <a:rPr lang="en-US"/>
              <a:pPr>
                <a:defRPr/>
              </a:pPr>
              <a:t>12/19/2013</a:t>
            </a:fld>
            <a:endParaRPr lang="en-US"/>
          </a:p>
        </p:txBody>
      </p:sp>
      <p:sp>
        <p:nvSpPr>
          <p:cNvPr id="4" name="Slide Number Placeholder 22"/>
          <p:cNvSpPr>
            <a:spLocks noGrp="1"/>
          </p:cNvSpPr>
          <p:nvPr>
            <p:ph type="sldNum" sz="quarter" idx="12"/>
          </p:nvPr>
        </p:nvSpPr>
        <p:spPr/>
        <p:txBody>
          <a:bodyPr/>
          <a:lstStyle>
            <a:lvl1pPr>
              <a:defRPr/>
            </a:lvl1pPr>
          </a:lstStyle>
          <a:p>
            <a:pPr>
              <a:defRPr/>
            </a:pPr>
            <a:fld id="{B9F5A0E1-788A-489F-8EE7-4A743AE85033}"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5613" y="158750"/>
            <a:ext cx="7372350" cy="889000"/>
          </a:xfrm>
          <a:prstGeom prst="rect">
            <a:avLst/>
          </a:prstGeom>
        </p:spPr>
        <p:txBody>
          <a:bodyPr/>
          <a:lstStyle/>
          <a:p>
            <a:r>
              <a:rPr lang="en-US" smtClean="0"/>
              <a:t>Click to edit Master title style</a:t>
            </a:r>
            <a:endParaRPr lang="en-US"/>
          </a:p>
        </p:txBody>
      </p:sp>
      <p:sp>
        <p:nvSpPr>
          <p:cNvPr id="3" name="Date Placeholder 21"/>
          <p:cNvSpPr>
            <a:spLocks noGrp="1"/>
          </p:cNvSpPr>
          <p:nvPr>
            <p:ph type="dt" sz="half" idx="10"/>
          </p:nvPr>
        </p:nvSpPr>
        <p:spPr/>
        <p:txBody>
          <a:bodyPr/>
          <a:lstStyle>
            <a:lvl1pPr>
              <a:defRPr/>
            </a:lvl1pPr>
          </a:lstStyle>
          <a:p>
            <a:pPr>
              <a:defRPr/>
            </a:pPr>
            <a:fld id="{F8188F26-30D6-44C1-A7F6-7E80D1CDF42B}" type="datetime1">
              <a:rPr lang="en-US"/>
              <a:pPr>
                <a:defRPr/>
              </a:pPr>
              <a:t>12/19/2013</a:t>
            </a:fld>
            <a:endParaRPr lang="en-US"/>
          </a:p>
        </p:txBody>
      </p:sp>
      <p:sp>
        <p:nvSpPr>
          <p:cNvPr id="4" name="Slide Number Placeholder 22"/>
          <p:cNvSpPr>
            <a:spLocks noGrp="1"/>
          </p:cNvSpPr>
          <p:nvPr>
            <p:ph type="sldNum" sz="quarter" idx="11"/>
          </p:nvPr>
        </p:nvSpPr>
        <p:spPr/>
        <p:txBody>
          <a:bodyPr/>
          <a:lstStyle>
            <a:lvl1pPr>
              <a:defRPr/>
            </a:lvl1pPr>
          </a:lstStyle>
          <a:p>
            <a:pPr>
              <a:defRPr/>
            </a:pPr>
            <a:fld id="{9963133C-1985-4CC2-BDD7-196E69C0727D}"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12"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hyperlink" Target="http://software.intel.com/en-us/articles/optimization-notice/" TargetMode="Externa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92CBF3"/>
            </a:gs>
            <a:gs pos="100000">
              <a:srgbClr val="4489B6"/>
            </a:gs>
            <a:gs pos="30000">
              <a:schemeClr val="bg1">
                <a:alpha val="58000"/>
              </a:schemeClr>
            </a:gs>
            <a:gs pos="68000">
              <a:schemeClr val="bg1"/>
            </a:gs>
          </a:gsLst>
          <a:lin ang="1980000" scaled="0"/>
          <a:tileRect/>
        </a:gradFill>
        <a:effectLst/>
      </p:bgPr>
    </p:bg>
    <p:spTree>
      <p:nvGrpSpPr>
        <p:cNvPr id="1" name=""/>
        <p:cNvGrpSpPr/>
        <p:nvPr/>
      </p:nvGrpSpPr>
      <p:grpSpPr>
        <a:xfrm>
          <a:off x="0" y="0"/>
          <a:ext cx="0" cy="0"/>
          <a:chOff x="0" y="0"/>
          <a:chExt cx="0" cy="0"/>
        </a:xfrm>
      </p:grpSpPr>
      <p:pic>
        <p:nvPicPr>
          <p:cNvPr id="1026" name="Picture 12" descr="footer.pn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6089650"/>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8" descr="background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0"/>
            <a:ext cx="9145588"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22" descr="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27963" y="146050"/>
            <a:ext cx="1147762"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8"/>
          <p:cNvSpPr txBox="1">
            <a:spLocks noChangeArrowheads="1"/>
          </p:cNvSpPr>
          <p:nvPr/>
        </p:nvSpPr>
        <p:spPr bwMode="auto">
          <a:xfrm>
            <a:off x="681038" y="6280150"/>
            <a:ext cx="2243137" cy="457200"/>
          </a:xfrm>
          <a:prstGeom prst="rect">
            <a:avLst/>
          </a:prstGeom>
          <a:noFill/>
          <a:ln w="9525">
            <a:noFill/>
            <a:miter lim="800000"/>
            <a:headEnd/>
            <a:tailEnd/>
          </a:ln>
          <a:effectLst/>
        </p:spPr>
        <p:txBody>
          <a:bodyPr wrap="none"/>
          <a:lstStyle>
            <a:lvl1pPr eaLnBrk="0" hangingPunct="0">
              <a:defRPr sz="2000">
                <a:solidFill>
                  <a:schemeClr val="tx1"/>
                </a:solidFill>
                <a:latin typeface="Verdana" charset="0"/>
                <a:ea typeface="MS PGothic" charset="0"/>
                <a:cs typeface="MS PGothic" charset="0"/>
              </a:defRPr>
            </a:lvl1pPr>
            <a:lvl2pPr marL="742950" indent="-285750" eaLnBrk="0" hangingPunct="0">
              <a:defRPr sz="2000">
                <a:solidFill>
                  <a:schemeClr val="tx1"/>
                </a:solidFill>
                <a:latin typeface="Verdana" charset="0"/>
                <a:ea typeface="MS PGothic" charset="0"/>
                <a:cs typeface="MS PGothic" charset="0"/>
              </a:defRPr>
            </a:lvl2pPr>
            <a:lvl3pPr marL="1143000" indent="-228600" eaLnBrk="0" hangingPunct="0">
              <a:defRPr sz="2000">
                <a:solidFill>
                  <a:schemeClr val="tx1"/>
                </a:solidFill>
                <a:latin typeface="Verdana" charset="0"/>
                <a:ea typeface="MS PGothic" charset="0"/>
                <a:cs typeface="MS PGothic" charset="0"/>
              </a:defRPr>
            </a:lvl3pPr>
            <a:lvl4pPr marL="1600200" indent="-228600" eaLnBrk="0" hangingPunct="0">
              <a:defRPr sz="2000">
                <a:solidFill>
                  <a:schemeClr val="tx1"/>
                </a:solidFill>
                <a:latin typeface="Verdana" charset="0"/>
                <a:ea typeface="MS PGothic" charset="0"/>
                <a:cs typeface="MS PGothic" charset="0"/>
              </a:defRPr>
            </a:lvl4pPr>
            <a:lvl5pPr marL="2057400" indent="-228600" eaLnBrk="0" hangingPunct="0">
              <a:defRPr sz="20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Verdana" charset="0"/>
                <a:ea typeface="MS PGothic" charset="0"/>
                <a:cs typeface="MS PGothic" charset="0"/>
              </a:defRPr>
            </a:lvl9pPr>
          </a:lstStyle>
          <a:p>
            <a:pPr eaLnBrk="1" hangingPunct="1">
              <a:lnSpc>
                <a:spcPct val="120000"/>
              </a:lnSpc>
              <a:spcBef>
                <a:spcPct val="50000"/>
              </a:spcBef>
              <a:defRPr/>
            </a:pPr>
            <a:r>
              <a:rPr lang="en-US" sz="1000" b="1" dirty="0">
                <a:solidFill>
                  <a:srgbClr val="FFFFFF"/>
                </a:solidFill>
              </a:rPr>
              <a:t>Software &amp; Services </a:t>
            </a:r>
            <a:r>
              <a:rPr lang="en-US" sz="1000" b="1" dirty="0" smtClean="0">
                <a:solidFill>
                  <a:srgbClr val="FFFFFF"/>
                </a:solidFill>
              </a:rPr>
              <a:t>Group</a:t>
            </a:r>
            <a:br>
              <a:rPr lang="en-US" sz="1000" b="1" dirty="0" smtClean="0">
                <a:solidFill>
                  <a:srgbClr val="FFFFFF"/>
                </a:solidFill>
              </a:rPr>
            </a:br>
            <a:r>
              <a:rPr lang="en-US" sz="1000" b="1" dirty="0" smtClean="0">
                <a:solidFill>
                  <a:srgbClr val="FFFFFF"/>
                </a:solidFill>
              </a:rPr>
              <a:t>Developer </a:t>
            </a:r>
            <a:r>
              <a:rPr lang="en-US" sz="1000" b="1" dirty="0">
                <a:solidFill>
                  <a:srgbClr val="FFFFFF"/>
                </a:solidFill>
              </a:rPr>
              <a:t>Products </a:t>
            </a:r>
            <a:r>
              <a:rPr lang="en-US" sz="1000" b="1" dirty="0" smtClean="0">
                <a:solidFill>
                  <a:srgbClr val="FFFFFF"/>
                </a:solidFill>
              </a:rPr>
              <a:t>Division</a:t>
            </a:r>
            <a:endParaRPr lang="en-US" sz="1000" b="1" dirty="0">
              <a:solidFill>
                <a:srgbClr val="FFFFFF"/>
              </a:solidFill>
            </a:endParaRPr>
          </a:p>
        </p:txBody>
      </p:sp>
      <p:pic>
        <p:nvPicPr>
          <p:cNvPr id="1030" name="Picture 12" descr="intSFT_w.eps"/>
          <p:cNvPicPr>
            <a:picLocks noChangeAspect="1"/>
          </p:cNvPicPr>
          <p:nvPr/>
        </p:nvPicPr>
        <p:blipFill>
          <a:blip r:embed="rId10" cstate="print">
            <a:extLst>
              <a:ext uri="{28A0092B-C50C-407E-A947-70E740481C1C}">
                <a14:useLocalDpi xmlns:a14="http://schemas.microsoft.com/office/drawing/2010/main" val="0"/>
              </a:ext>
            </a:extLst>
          </a:blip>
          <a:srcRect l="4047" r="2625" b="8128"/>
          <a:stretch>
            <a:fillRect/>
          </a:stretch>
        </p:blipFill>
        <p:spPr bwMode="auto">
          <a:xfrm>
            <a:off x="-11113" y="6142038"/>
            <a:ext cx="779463"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20"/>
          <p:cNvSpPr>
            <a:spLocks noChangeArrowheads="1"/>
          </p:cNvSpPr>
          <p:nvPr/>
        </p:nvSpPr>
        <p:spPr bwMode="auto">
          <a:xfrm>
            <a:off x="2871788" y="6546850"/>
            <a:ext cx="34004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500" b="1" dirty="0">
                <a:solidFill>
                  <a:srgbClr val="FFFFFF"/>
                </a:solidFill>
                <a:ea typeface="宋体" pitchFamily="2" charset="-122"/>
              </a:rPr>
              <a:t>Copyright© </a:t>
            </a:r>
            <a:r>
              <a:rPr lang="en-US" altLang="zh-CN" sz="500" b="1" dirty="0" smtClean="0">
                <a:solidFill>
                  <a:srgbClr val="FFFFFF"/>
                </a:solidFill>
                <a:ea typeface="宋体" pitchFamily="2" charset="-122"/>
              </a:rPr>
              <a:t>2013, </a:t>
            </a:r>
            <a:r>
              <a:rPr lang="en-US" altLang="zh-CN" sz="500" b="1" dirty="0">
                <a:solidFill>
                  <a:srgbClr val="FFFFFF"/>
                </a:solidFill>
                <a:ea typeface="宋体" pitchFamily="2" charset="-122"/>
              </a:rPr>
              <a:t>Intel Corporation. All rights reserved. </a:t>
            </a:r>
            <a:br>
              <a:rPr lang="en-US" altLang="zh-CN" sz="500" b="1" dirty="0">
                <a:solidFill>
                  <a:srgbClr val="FFFFFF"/>
                </a:solidFill>
                <a:ea typeface="宋体" pitchFamily="2" charset="-122"/>
              </a:rPr>
            </a:br>
            <a:r>
              <a:rPr lang="en-US" altLang="zh-CN" sz="500" b="1" dirty="0">
                <a:solidFill>
                  <a:srgbClr val="FFFFFF"/>
                </a:solidFill>
                <a:ea typeface="宋体" pitchFamily="2" charset="-122"/>
              </a:rPr>
              <a:t>*Other brands and names are the property of their respective owners.</a:t>
            </a:r>
            <a:endParaRPr lang="en-US" altLang="zh-CN" sz="500" b="1" dirty="0">
              <a:solidFill>
                <a:srgbClr val="000000"/>
              </a:solidFill>
              <a:ea typeface="宋体" pitchFamily="2" charset="-122"/>
            </a:endParaRPr>
          </a:p>
        </p:txBody>
      </p:sp>
      <p:pic>
        <p:nvPicPr>
          <p:cNvPr id="1032" name="Picture 25">
            <a:hlinkClick r:id="rId11"/>
          </p:cNvPr>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243638" y="6535738"/>
            <a:ext cx="6350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Date Placeholder 21"/>
          <p:cNvSpPr>
            <a:spLocks noGrp="1"/>
          </p:cNvSpPr>
          <p:nvPr>
            <p:ph type="dt" sz="half" idx="2"/>
          </p:nvPr>
        </p:nvSpPr>
        <p:spPr>
          <a:xfrm>
            <a:off x="7142163" y="6553200"/>
            <a:ext cx="1109662" cy="258763"/>
          </a:xfrm>
          <a:prstGeom prst="rect">
            <a:avLst/>
          </a:prstGeom>
        </p:spPr>
        <p:txBody>
          <a:bodyPr vert="horz" wrap="square" lIns="91440" tIns="45720" rIns="91440" bIns="45720" numCol="1" anchor="t" anchorCtr="0" compatLnSpc="1">
            <a:prstTxWarp prst="textNoShape">
              <a:avLst/>
            </a:prstTxWarp>
          </a:bodyPr>
          <a:lstStyle>
            <a:lvl1pPr>
              <a:defRPr sz="1000">
                <a:solidFill>
                  <a:schemeClr val="bg1"/>
                </a:solidFill>
                <a:ea typeface="宋体" pitchFamily="2" charset="-122"/>
              </a:defRPr>
            </a:lvl1pPr>
          </a:lstStyle>
          <a:p>
            <a:fld id="{3BA0B8C1-4DB8-4627-8C1F-DA7389FE636C}" type="datetime1">
              <a:rPr lang="en-US" altLang="zh-CN"/>
              <a:pPr/>
              <a:t>12/19/2013</a:t>
            </a:fld>
            <a:endParaRPr lang="en-US" altLang="zh-CN"/>
          </a:p>
        </p:txBody>
      </p:sp>
      <p:sp>
        <p:nvSpPr>
          <p:cNvPr id="25" name="Slide Number Placeholder 22"/>
          <p:cNvSpPr>
            <a:spLocks noGrp="1"/>
          </p:cNvSpPr>
          <p:nvPr>
            <p:ph type="sldNum" sz="quarter" idx="4"/>
          </p:nvPr>
        </p:nvSpPr>
        <p:spPr>
          <a:xfrm>
            <a:off x="8505825" y="6553200"/>
            <a:ext cx="501650" cy="258763"/>
          </a:xfrm>
          <a:prstGeom prst="rect">
            <a:avLst/>
          </a:prstGeom>
        </p:spPr>
        <p:txBody>
          <a:bodyPr vert="horz" wrap="square" lIns="91440" tIns="45720" rIns="91440" bIns="45720" numCol="1" anchor="t" anchorCtr="0" compatLnSpc="1">
            <a:prstTxWarp prst="textNoShape">
              <a:avLst/>
            </a:prstTxWarp>
          </a:bodyPr>
          <a:lstStyle>
            <a:lvl1pPr>
              <a:defRPr sz="1000">
                <a:solidFill>
                  <a:schemeClr val="bg1"/>
                </a:solidFill>
                <a:ea typeface="宋体" pitchFamily="2" charset="-122"/>
              </a:defRPr>
            </a:lvl1pPr>
          </a:lstStyle>
          <a:p>
            <a:fld id="{040A1401-2C08-4505-BB28-5311203B00CC}"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Lst>
  <p:transition/>
  <p:timing>
    <p:tnLst>
      <p:par>
        <p:cTn id="1" dur="indefinite" restart="never" nodeType="tmRoot"/>
      </p:par>
    </p:tnLst>
  </p:timing>
  <p:hf hdr="0" ftr="0"/>
  <p:txStyles>
    <p:titleStyle>
      <a:lvl1pPr algn="l" rtl="0" eaLnBrk="0" fontAlgn="base" hangingPunct="0">
        <a:spcBef>
          <a:spcPct val="0"/>
        </a:spcBef>
        <a:spcAft>
          <a:spcPct val="0"/>
        </a:spcAft>
        <a:defRPr sz="2600" b="1">
          <a:solidFill>
            <a:schemeClr val="tx2"/>
          </a:solidFill>
          <a:latin typeface="+mn-lt"/>
          <a:ea typeface="MS PGothic" pitchFamily="34" charset="-128"/>
          <a:cs typeface="ＭＳ Ｐゴシック" charset="-128"/>
        </a:defRPr>
      </a:lvl1pPr>
      <a:lvl2pPr algn="l" rtl="0" eaLnBrk="0" fontAlgn="base" hangingPunct="0">
        <a:spcBef>
          <a:spcPct val="0"/>
        </a:spcBef>
        <a:spcAft>
          <a:spcPct val="0"/>
        </a:spcAft>
        <a:defRPr sz="2600" b="1">
          <a:solidFill>
            <a:schemeClr val="tx2"/>
          </a:solidFill>
          <a:latin typeface="Verdana" pitchFamily="34" charset="0"/>
          <a:ea typeface="MS PGothic" pitchFamily="34" charset="-128"/>
          <a:cs typeface="ＭＳ Ｐゴシック" charset="-128"/>
        </a:defRPr>
      </a:lvl2pPr>
      <a:lvl3pPr algn="l" rtl="0" eaLnBrk="0" fontAlgn="base" hangingPunct="0">
        <a:spcBef>
          <a:spcPct val="0"/>
        </a:spcBef>
        <a:spcAft>
          <a:spcPct val="0"/>
        </a:spcAft>
        <a:defRPr sz="2600" b="1">
          <a:solidFill>
            <a:schemeClr val="tx2"/>
          </a:solidFill>
          <a:latin typeface="Verdana" pitchFamily="34" charset="0"/>
          <a:ea typeface="MS PGothic" pitchFamily="34" charset="-128"/>
          <a:cs typeface="ＭＳ Ｐゴシック" charset="-128"/>
        </a:defRPr>
      </a:lvl3pPr>
      <a:lvl4pPr algn="l" rtl="0" eaLnBrk="0" fontAlgn="base" hangingPunct="0">
        <a:spcBef>
          <a:spcPct val="0"/>
        </a:spcBef>
        <a:spcAft>
          <a:spcPct val="0"/>
        </a:spcAft>
        <a:defRPr sz="2600" b="1">
          <a:solidFill>
            <a:schemeClr val="tx2"/>
          </a:solidFill>
          <a:latin typeface="Verdana" pitchFamily="34" charset="0"/>
          <a:ea typeface="MS PGothic" pitchFamily="34" charset="-128"/>
          <a:cs typeface="ＭＳ Ｐゴシック" charset="-128"/>
        </a:defRPr>
      </a:lvl4pPr>
      <a:lvl5pPr algn="l" rtl="0" eaLnBrk="0" fontAlgn="base" hangingPunct="0">
        <a:spcBef>
          <a:spcPct val="0"/>
        </a:spcBef>
        <a:spcAft>
          <a:spcPct val="0"/>
        </a:spcAft>
        <a:defRPr sz="2600" b="1">
          <a:solidFill>
            <a:schemeClr val="tx2"/>
          </a:solidFill>
          <a:latin typeface="Verdana" pitchFamily="34" charset="0"/>
          <a:ea typeface="MS PGothic" pitchFamily="34" charset="-128"/>
          <a:cs typeface="ＭＳ Ｐゴシック" charset="-128"/>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p:titleStyle>
    <p:bodyStyle>
      <a:lvl1pPr marL="225425" indent="-225425" algn="l" rtl="0" eaLnBrk="0" fontAlgn="base" hangingPunct="0">
        <a:spcBef>
          <a:spcPct val="20000"/>
        </a:spcBef>
        <a:spcAft>
          <a:spcPct val="0"/>
        </a:spcAft>
        <a:buChar char="•"/>
        <a:defRPr sz="2400">
          <a:solidFill>
            <a:schemeClr val="tx1"/>
          </a:solidFill>
          <a:latin typeface="+mn-lt"/>
          <a:ea typeface="MS PGothic" pitchFamily="34" charset="-128"/>
          <a:cs typeface="ＭＳ Ｐゴシック" charset="-128"/>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mn-lt"/>
          <a:ea typeface="MS PGothic" pitchFamily="34" charset="-128"/>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mn-lt"/>
          <a:ea typeface="MS PGothic" pitchFamily="34" charset="-128"/>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mn-lt"/>
          <a:ea typeface="MS PGothic" pitchFamily="34" charset="-128"/>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mn-lt"/>
          <a:ea typeface="MS PGothic" pitchFamily="34" charset="-128"/>
        </a:defRPr>
      </a:lvl5pPr>
      <a:lvl6pPr marL="2117725" indent="-234950" algn="l" rtl="0" eaLnBrk="1" fontAlgn="base" hangingPunct="1">
        <a:spcBef>
          <a:spcPct val="20000"/>
        </a:spcBef>
        <a:spcAft>
          <a:spcPct val="0"/>
        </a:spcAft>
        <a:buFont typeface="Verdana" pitchFamily="34"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34"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34"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oftware.intel.com/en-us/articles/usage-of-linear-and-uniform-clause-in-elemental-function-simd-enabled-function-clause"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oftware.intel.com/en-us/articles/call-site-dependence-for-elemental-functions-simd-enabled-functions-in-c" TargetMode="External"/><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intel.com/intelpress/sum_vmmx.htm" TargetMode="External"/><Relationship Id="rId7" Type="http://schemas.openxmlformats.org/officeDocument/2006/relationships/hyperlink" Target="http://www.openmp.org/mp-documents/OpenMP4.0.0.pdf" TargetMode="External"/><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hyperlink" Target="http://software.intel.com/en-us/articles/requirements-for-vectorizable-loops/" TargetMode="External"/><Relationship Id="rId5" Type="http://schemas.openxmlformats.org/officeDocument/2006/relationships/hyperlink" Target="http://software.intel.com/" TargetMode="External"/><Relationship Id="rId4" Type="http://schemas.openxmlformats.org/officeDocument/2006/relationships/hyperlink" Target="http://www.amazon.com/Intel-Xeon-Coprocessor-Performance-Programming/dp/0124104142"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hyperlink" Target="http://intel.com/software/products" TargetMode="External"/><Relationship Id="rId2" Type="http://schemas.openxmlformats.org/officeDocument/2006/relationships/hyperlink" Target="http://www.intel.com/software/products" TargetMode="Externa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xfrm>
            <a:off x="495300" y="2435224"/>
            <a:ext cx="8293100" cy="1438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altLang="zh-CN" sz="2800" dirty="0"/>
              <a:t>Performance Essentials 1 </a:t>
            </a:r>
            <a:br>
              <a:rPr lang="en-US" altLang="zh-CN" sz="2800" dirty="0"/>
            </a:br>
            <a:r>
              <a:rPr lang="en-US" altLang="zh-CN" sz="2800" dirty="0" smtClean="0"/>
              <a:t>OpenMP </a:t>
            </a:r>
            <a:r>
              <a:rPr lang="en-US" altLang="zh-CN" sz="2800" dirty="0"/>
              <a:t>4 Vectorization </a:t>
            </a:r>
            <a:r>
              <a:rPr lang="en-US" altLang="zh-CN" sz="2800" dirty="0" smtClean="0"/>
              <a:t/>
            </a:r>
            <a:br>
              <a:rPr lang="en-US" altLang="zh-CN" sz="2800" dirty="0" smtClean="0"/>
            </a:br>
            <a:r>
              <a:rPr lang="en-US" altLang="zh-CN" sz="2800" dirty="0" smtClean="0"/>
              <a:t>Motivation</a:t>
            </a:r>
            <a:br>
              <a:rPr lang="en-US" altLang="zh-CN" sz="2800" dirty="0" smtClean="0"/>
            </a:br>
            <a:endParaRPr lang="en-US" sz="2800" dirty="0" smtClean="0"/>
          </a:p>
        </p:txBody>
      </p:sp>
      <p:sp>
        <p:nvSpPr>
          <p:cNvPr id="3075" name="Date Placeholder 2"/>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BC6E20E9-0A62-47B7-9AD9-13147AEB2610}" type="datetime1">
              <a:rPr lang="en-US" altLang="zh-CN" sz="1000">
                <a:solidFill>
                  <a:schemeClr val="bg1"/>
                </a:solidFill>
              </a:rPr>
              <a:pPr eaLnBrk="1" hangingPunct="1"/>
              <a:t>12/19/2013</a:t>
            </a:fld>
            <a:endParaRPr lang="en-US" altLang="zh-CN" sz="1000">
              <a:solidFill>
                <a:schemeClr val="bg1"/>
              </a:solidFill>
            </a:endParaRPr>
          </a:p>
        </p:txBody>
      </p:sp>
      <p:sp>
        <p:nvSpPr>
          <p:cNvPr id="3076" name="Slide Number Placeholder 3"/>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FC5FDCD6-BCE7-420E-9B53-993046691B65}" type="slidenum">
              <a:rPr lang="en-US" altLang="zh-CN" sz="1000">
                <a:solidFill>
                  <a:schemeClr val="bg1"/>
                </a:solidFill>
              </a:rPr>
              <a:pPr eaLnBrk="1" hangingPunct="1"/>
              <a:t>1</a:t>
            </a:fld>
            <a:endParaRPr lang="en-US" altLang="zh-CN" sz="1000">
              <a:solidFill>
                <a:schemeClr val="bg1"/>
              </a:solidFill>
            </a:endParaRPr>
          </a:p>
        </p:txBody>
      </p:sp>
      <p:sp>
        <p:nvSpPr>
          <p:cNvPr id="3077" name="Content Placeholder 4"/>
          <p:cNvSpPr>
            <a:spLocks noGrp="1"/>
          </p:cNvSpPr>
          <p:nvPr>
            <p:ph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smtClean="0"/>
              <a:t>Author: Bob Chesebrough</a:t>
            </a:r>
          </a:p>
          <a:p>
            <a:r>
              <a:rPr lang="en-US" dirty="0" smtClean="0"/>
              <a:t>Revision: 12/16/2013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475" y="342900"/>
            <a:ext cx="7372350" cy="1212850"/>
          </a:xfrm>
        </p:spPr>
        <p:txBody>
          <a:bodyPr/>
          <a:lstStyle/>
          <a:p>
            <a:pPr algn="ctr"/>
            <a:r>
              <a:rPr lang="en-US" altLang="zh-CN" dirty="0" smtClean="0"/>
              <a:t>Example: Scalar versus Vector Addition</a:t>
            </a:r>
            <a:br>
              <a:rPr lang="en-US" altLang="zh-CN" dirty="0" smtClean="0"/>
            </a:br>
            <a:endParaRPr lang="en-US" dirty="0"/>
          </a:p>
        </p:txBody>
      </p:sp>
      <p:sp>
        <p:nvSpPr>
          <p:cNvPr id="4" name="Date Placeholder 3"/>
          <p:cNvSpPr>
            <a:spLocks noGrp="1"/>
          </p:cNvSpPr>
          <p:nvPr>
            <p:ph type="dt" sz="half" idx="14"/>
          </p:nvPr>
        </p:nvSpPr>
        <p:spPr/>
        <p:txBody>
          <a:bodyPr/>
          <a:lstStyle/>
          <a:p>
            <a:fld id="{071F43C5-1CDA-44D3-9621-5AC2205B4EC9}" type="datetime1">
              <a:rPr lang="en-US" altLang="zh-CN" smtClean="0"/>
              <a:pPr/>
              <a:t>12/19/2013</a:t>
            </a:fld>
            <a:endParaRPr lang="en-US" altLang="zh-CN"/>
          </a:p>
        </p:txBody>
      </p:sp>
      <p:sp>
        <p:nvSpPr>
          <p:cNvPr id="5" name="Slide Number Placeholder 4"/>
          <p:cNvSpPr>
            <a:spLocks noGrp="1"/>
          </p:cNvSpPr>
          <p:nvPr>
            <p:ph type="sldNum" sz="quarter" idx="15"/>
          </p:nvPr>
        </p:nvSpPr>
        <p:spPr/>
        <p:txBody>
          <a:bodyPr/>
          <a:lstStyle/>
          <a:p>
            <a:fld id="{DD444457-087B-438B-AA62-2E91BC9D7B23}" type="slidenum">
              <a:rPr lang="en-US" altLang="zh-CN" smtClean="0"/>
              <a:pPr/>
              <a:t>10</a:t>
            </a:fld>
            <a:endParaRPr lang="en-US" altLang="zh-CN"/>
          </a:p>
        </p:txBody>
      </p:sp>
      <p:grpSp>
        <p:nvGrpSpPr>
          <p:cNvPr id="33" name="Group 32"/>
          <p:cNvGrpSpPr/>
          <p:nvPr/>
        </p:nvGrpSpPr>
        <p:grpSpPr>
          <a:xfrm>
            <a:off x="571500" y="1790700"/>
            <a:ext cx="1603375" cy="3105466"/>
            <a:chOff x="571500" y="1790700"/>
            <a:chExt cx="1603375" cy="3105466"/>
          </a:xfrm>
        </p:grpSpPr>
        <p:sp>
          <p:nvSpPr>
            <p:cNvPr id="42" name="Rectangle 41"/>
            <p:cNvSpPr/>
            <p:nvPr/>
          </p:nvSpPr>
          <p:spPr bwMode="auto">
            <a:xfrm>
              <a:off x="571500" y="1790700"/>
              <a:ext cx="1603375" cy="3105466"/>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effectLst/>
                  <a:latin typeface="Verdana" pitchFamily="34" charset="0"/>
                </a:rPr>
                <a:t>Scalar Addition</a:t>
              </a:r>
              <a:endParaRPr kumimoji="0" lang="en-US" sz="1800" b="0" i="0" u="none" strike="noStrike" cap="none" normalizeH="0" baseline="0" dirty="0" smtClean="0">
                <a:ln>
                  <a:noFill/>
                </a:ln>
                <a:effectLst/>
                <a:latin typeface="Verdana"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1800" b="0" i="0" u="none" strike="noStrike" cap="none" normalizeH="0" baseline="0" dirty="0" smtClean="0">
                <a:ln>
                  <a:noFill/>
                </a:ln>
                <a:effectLst/>
                <a:latin typeface="Verdana"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1800" b="0" i="0" u="none" strike="noStrike" cap="none" normalizeH="0" baseline="0" dirty="0" smtClean="0">
                <a:ln>
                  <a:noFill/>
                </a:ln>
                <a:solidFill>
                  <a:schemeClr val="bg2"/>
                </a:solidFill>
                <a:effectLst/>
                <a:latin typeface="Verdana"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lang="en-US" sz="1800" dirty="0" smtClean="0">
                <a:solidFill>
                  <a:schemeClr val="bg2"/>
                </a:solidFill>
              </a:endParaRPr>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1800" b="0" i="0" u="none" strike="noStrike" cap="none" normalizeH="0" baseline="0" dirty="0" smtClean="0">
                <a:ln>
                  <a:noFill/>
                </a:ln>
                <a:solidFill>
                  <a:schemeClr val="bg2"/>
                </a:solidFill>
                <a:effectLst/>
                <a:latin typeface="Verdana"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lang="en-US" sz="1800" dirty="0" smtClean="0">
                <a:solidFill>
                  <a:schemeClr val="bg2"/>
                </a:solidFill>
              </a:endParaRPr>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1800" b="0" i="0" u="none" strike="noStrike" cap="none" normalizeH="0" baseline="0" dirty="0" smtClean="0">
                <a:ln>
                  <a:noFill/>
                </a:ln>
                <a:solidFill>
                  <a:schemeClr val="bg2"/>
                </a:solidFill>
                <a:effectLst/>
                <a:latin typeface="Verdana"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1800" b="0" i="0" u="none" strike="noStrike" cap="none" normalizeH="0" baseline="0" dirty="0" smtClean="0">
                <a:ln>
                  <a:noFill/>
                </a:ln>
                <a:solidFill>
                  <a:schemeClr val="bg2"/>
                </a:solidFill>
                <a:effectLst/>
                <a:latin typeface="Verdana" pitchFamily="34" charset="0"/>
              </a:endParaRPr>
            </a:p>
          </p:txBody>
        </p:sp>
        <p:sp>
          <p:nvSpPr>
            <p:cNvPr id="38" name="AutoShape 67"/>
            <p:cNvSpPr>
              <a:spLocks noChangeArrowheads="1"/>
            </p:cNvSpPr>
            <p:nvPr/>
          </p:nvSpPr>
          <p:spPr bwMode="auto">
            <a:xfrm>
              <a:off x="867569" y="2473325"/>
              <a:ext cx="658812" cy="398462"/>
            </a:xfrm>
            <a:prstGeom prst="cube">
              <a:avLst>
                <a:gd name="adj" fmla="val 25000"/>
              </a:avLst>
            </a:prstGeom>
            <a:solidFill>
              <a:schemeClr val="accent1">
                <a:lumMod val="50000"/>
              </a:schemeClr>
            </a:solidFill>
            <a:ln w="12700">
              <a:solidFill>
                <a:schemeClr val="accent1">
                  <a:lumMod val="40000"/>
                  <a:lumOff val="60000"/>
                </a:schemeClr>
              </a:solidFill>
              <a:miter lim="800000"/>
              <a:headEnd type="none" w="sm" len="sm"/>
              <a:tailEnd/>
            </a:ln>
            <a:effectLst/>
          </p:spPr>
          <p:txBody>
            <a:bodyPr wrap="none" anchor="ctr"/>
            <a:lstStyle/>
            <a:p>
              <a:r>
                <a:rPr lang="en-US" altLang="zh-CN" dirty="0" smtClean="0">
                  <a:solidFill>
                    <a:schemeClr val="bg1"/>
                  </a:solidFill>
                </a:rPr>
                <a:t>C</a:t>
              </a:r>
              <a:endParaRPr lang="en-GB" altLang="zh-CN" dirty="0">
                <a:solidFill>
                  <a:schemeClr val="bg1"/>
                </a:solidFill>
                <a:effectLst>
                  <a:outerShdw blurRad="38100" dist="38100" dir="2700000" algn="tl">
                    <a:srgbClr val="FFFFFF"/>
                  </a:outerShdw>
                </a:effectLst>
                <a:latin typeface="Arial" charset="0"/>
                <a:ea typeface="宋体" pitchFamily="2" charset="-122"/>
              </a:endParaRPr>
            </a:p>
          </p:txBody>
        </p:sp>
        <p:sp>
          <p:nvSpPr>
            <p:cNvPr id="39" name="AutoShape 67"/>
            <p:cNvSpPr>
              <a:spLocks noChangeArrowheads="1"/>
            </p:cNvSpPr>
            <p:nvPr/>
          </p:nvSpPr>
          <p:spPr bwMode="auto">
            <a:xfrm>
              <a:off x="867569" y="3240374"/>
              <a:ext cx="658812" cy="398462"/>
            </a:xfrm>
            <a:prstGeom prst="cube">
              <a:avLst>
                <a:gd name="adj" fmla="val 25000"/>
              </a:avLst>
            </a:prstGeom>
            <a:solidFill>
              <a:schemeClr val="accent1">
                <a:lumMod val="50000"/>
              </a:schemeClr>
            </a:solidFill>
            <a:ln w="12700">
              <a:solidFill>
                <a:schemeClr val="accent1">
                  <a:lumMod val="40000"/>
                  <a:lumOff val="60000"/>
                </a:schemeClr>
              </a:solidFill>
              <a:miter lim="800000"/>
              <a:headEnd type="none" w="sm" len="sm"/>
              <a:tailEnd/>
            </a:ln>
            <a:effectLst/>
          </p:spPr>
          <p:txBody>
            <a:bodyPr wrap="none" anchor="ctr"/>
            <a:lstStyle/>
            <a:p>
              <a:r>
                <a:rPr lang="en-US" altLang="zh-CN" dirty="0" smtClean="0">
                  <a:solidFill>
                    <a:schemeClr val="bg1"/>
                  </a:solidFill>
                </a:rPr>
                <a:t>B</a:t>
              </a:r>
              <a:endParaRPr lang="en-GB" altLang="zh-CN" dirty="0">
                <a:solidFill>
                  <a:schemeClr val="bg1"/>
                </a:solidFill>
                <a:effectLst>
                  <a:outerShdw blurRad="38100" dist="38100" dir="2700000" algn="tl">
                    <a:srgbClr val="FFFFFF"/>
                  </a:outerShdw>
                </a:effectLst>
                <a:latin typeface="Arial" charset="0"/>
                <a:ea typeface="宋体" pitchFamily="2" charset="-122"/>
              </a:endParaRPr>
            </a:p>
          </p:txBody>
        </p:sp>
        <p:sp>
          <p:nvSpPr>
            <p:cNvPr id="40" name="AutoShape 67"/>
            <p:cNvSpPr>
              <a:spLocks noChangeArrowheads="1"/>
            </p:cNvSpPr>
            <p:nvPr/>
          </p:nvSpPr>
          <p:spPr bwMode="auto">
            <a:xfrm>
              <a:off x="886619" y="4122738"/>
              <a:ext cx="658812" cy="398462"/>
            </a:xfrm>
            <a:prstGeom prst="cube">
              <a:avLst>
                <a:gd name="adj" fmla="val 25000"/>
              </a:avLst>
            </a:prstGeom>
            <a:solidFill>
              <a:schemeClr val="accent1">
                <a:lumMod val="50000"/>
              </a:schemeClr>
            </a:solidFill>
            <a:ln w="12700">
              <a:solidFill>
                <a:schemeClr val="accent1">
                  <a:lumMod val="40000"/>
                  <a:lumOff val="60000"/>
                </a:schemeClr>
              </a:solidFill>
              <a:miter lim="800000"/>
              <a:headEnd type="none" w="sm" len="sm"/>
              <a:tailEnd/>
            </a:ln>
            <a:effectLst/>
          </p:spPr>
          <p:txBody>
            <a:bodyPr wrap="none" anchor="ctr"/>
            <a:lstStyle/>
            <a:p>
              <a:r>
                <a:rPr lang="en-US" altLang="zh-CN" dirty="0" smtClean="0">
                  <a:solidFill>
                    <a:schemeClr val="bg1"/>
                  </a:solidFill>
                </a:rPr>
                <a:t>A</a:t>
              </a:r>
              <a:endParaRPr lang="en-GB" altLang="zh-CN" dirty="0">
                <a:solidFill>
                  <a:schemeClr val="bg1"/>
                </a:solidFill>
                <a:effectLst>
                  <a:outerShdw blurRad="38100" dist="38100" dir="2700000" algn="tl">
                    <a:srgbClr val="FFFFFF"/>
                  </a:outerShdw>
                </a:effectLst>
                <a:latin typeface="Arial" charset="0"/>
                <a:ea typeface="宋体" pitchFamily="2" charset="-122"/>
              </a:endParaRPr>
            </a:p>
          </p:txBody>
        </p:sp>
        <p:sp>
          <p:nvSpPr>
            <p:cNvPr id="44" name="TextBox 43"/>
            <p:cNvSpPr txBox="1"/>
            <p:nvPr/>
          </p:nvSpPr>
          <p:spPr>
            <a:xfrm>
              <a:off x="996553" y="2870200"/>
              <a:ext cx="400844" cy="400110"/>
            </a:xfrm>
            <a:prstGeom prst="rect">
              <a:avLst/>
            </a:prstGeom>
            <a:noFill/>
          </p:spPr>
          <p:txBody>
            <a:bodyPr wrap="square" rtlCol="0">
              <a:spAutoFit/>
            </a:bodyPr>
            <a:lstStyle/>
            <a:p>
              <a:r>
                <a:rPr lang="en-US" dirty="0" smtClean="0"/>
                <a:t>+</a:t>
              </a:r>
              <a:endParaRPr lang="en-US" dirty="0"/>
            </a:p>
          </p:txBody>
        </p:sp>
        <p:cxnSp>
          <p:nvCxnSpPr>
            <p:cNvPr id="49" name="Straight Connector 48"/>
            <p:cNvCxnSpPr/>
            <p:nvPr/>
          </p:nvCxnSpPr>
          <p:spPr bwMode="auto">
            <a:xfrm>
              <a:off x="886619" y="3873500"/>
              <a:ext cx="658812" cy="0"/>
            </a:xfrm>
            <a:prstGeom prst="line">
              <a:avLst/>
            </a:prstGeom>
            <a:noFill/>
            <a:ln w="19050" cap="flat" cmpd="sng" algn="ctr">
              <a:solidFill>
                <a:schemeClr val="tx1"/>
              </a:solidFill>
              <a:prstDash val="dash"/>
              <a:round/>
              <a:headEnd type="none" w="med" len="med"/>
              <a:tailEnd type="none" w="med" len="med"/>
            </a:ln>
            <a:effectLst/>
          </p:spPr>
        </p:cxnSp>
      </p:grpSp>
      <p:sp>
        <p:nvSpPr>
          <p:cNvPr id="50" name="TextBox 49"/>
          <p:cNvSpPr txBox="1"/>
          <p:nvPr/>
        </p:nvSpPr>
        <p:spPr>
          <a:xfrm>
            <a:off x="864395" y="5079998"/>
            <a:ext cx="7215276" cy="1015663"/>
          </a:xfrm>
          <a:prstGeom prst="rect">
            <a:avLst/>
          </a:prstGeom>
          <a:noFill/>
        </p:spPr>
        <p:txBody>
          <a:bodyPr wrap="square" rtlCol="0">
            <a:spAutoFit/>
          </a:bodyPr>
          <a:lstStyle/>
          <a:p>
            <a:r>
              <a:rPr lang="en-US" dirty="0" smtClean="0"/>
              <a:t>Vector length [ in number of elements] = size of vector register [in bits] / size of the data type [in bits]</a:t>
            </a:r>
          </a:p>
          <a:p>
            <a:r>
              <a:rPr lang="en-US" dirty="0" smtClean="0"/>
              <a:t>Number of vector lanes = Vector Length</a:t>
            </a:r>
            <a:endParaRPr lang="en-US" dirty="0"/>
          </a:p>
        </p:txBody>
      </p:sp>
      <p:grpSp>
        <p:nvGrpSpPr>
          <p:cNvPr id="6" name="Group 5"/>
          <p:cNvGrpSpPr/>
          <p:nvPr/>
        </p:nvGrpSpPr>
        <p:grpSpPr>
          <a:xfrm>
            <a:off x="2836863" y="1790700"/>
            <a:ext cx="5245983" cy="3139321"/>
            <a:chOff x="2836863" y="1790700"/>
            <a:chExt cx="5245983" cy="3139321"/>
          </a:xfrm>
        </p:grpSpPr>
        <p:sp>
          <p:nvSpPr>
            <p:cNvPr id="43" name="Rectangle 42"/>
            <p:cNvSpPr/>
            <p:nvPr/>
          </p:nvSpPr>
          <p:spPr bwMode="auto">
            <a:xfrm>
              <a:off x="2836863" y="1790700"/>
              <a:ext cx="5245983" cy="3139321"/>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effectLst/>
                  <a:latin typeface="Verdana" pitchFamily="34" charset="0"/>
                </a:rPr>
                <a:t>Vector Addition</a:t>
              </a:r>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dirty="0" smtClean="0">
                <a:ln>
                  <a:noFill/>
                </a:ln>
                <a:effectLst/>
                <a:latin typeface="Verdana"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dirty="0" smtClean="0">
                <a:ln>
                  <a:noFill/>
                </a:ln>
                <a:solidFill>
                  <a:schemeClr val="bg2"/>
                </a:solidFill>
                <a:effectLst/>
                <a:latin typeface="Verdana"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lang="en-US" dirty="0" smtClean="0">
                <a:solidFill>
                  <a:schemeClr val="bg2"/>
                </a:solidFill>
              </a:endParaRPr>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dirty="0" smtClean="0">
                <a:ln>
                  <a:noFill/>
                </a:ln>
                <a:solidFill>
                  <a:schemeClr val="bg2"/>
                </a:solidFill>
                <a:effectLst/>
                <a:latin typeface="Verdana"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lang="en-US" dirty="0" smtClean="0">
                <a:solidFill>
                  <a:schemeClr val="bg2"/>
                </a:solidFill>
              </a:endParaRPr>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dirty="0" smtClean="0">
                <a:ln>
                  <a:noFill/>
                </a:ln>
                <a:solidFill>
                  <a:schemeClr val="bg2"/>
                </a:solidFill>
                <a:effectLst/>
                <a:latin typeface="Verdana"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dirty="0" smtClean="0">
                <a:ln>
                  <a:noFill/>
                </a:ln>
                <a:solidFill>
                  <a:schemeClr val="bg2"/>
                </a:solidFill>
                <a:effectLst/>
                <a:latin typeface="Verdana" pitchFamily="34" charset="0"/>
              </a:endParaRPr>
            </a:p>
          </p:txBody>
        </p:sp>
        <p:sp>
          <p:nvSpPr>
            <p:cNvPr id="7" name="AutoShape 67"/>
            <p:cNvSpPr>
              <a:spLocks noChangeArrowheads="1"/>
            </p:cNvSpPr>
            <p:nvPr/>
          </p:nvSpPr>
          <p:spPr bwMode="auto">
            <a:xfrm>
              <a:off x="3236913" y="2473325"/>
              <a:ext cx="658812" cy="398462"/>
            </a:xfrm>
            <a:prstGeom prst="cube">
              <a:avLst>
                <a:gd name="adj" fmla="val 25000"/>
              </a:avLst>
            </a:prstGeom>
            <a:solidFill>
              <a:schemeClr val="accent1">
                <a:lumMod val="50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8" name="AutoShape 67"/>
            <p:cNvSpPr>
              <a:spLocks noChangeArrowheads="1"/>
            </p:cNvSpPr>
            <p:nvPr/>
          </p:nvSpPr>
          <p:spPr bwMode="auto">
            <a:xfrm>
              <a:off x="3762375" y="2473325"/>
              <a:ext cx="658813" cy="398462"/>
            </a:xfrm>
            <a:prstGeom prst="cube">
              <a:avLst>
                <a:gd name="adj" fmla="val 25000"/>
              </a:avLst>
            </a:prstGeom>
            <a:solidFill>
              <a:schemeClr val="accent1">
                <a:lumMod val="75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9" name="AutoShape 67"/>
            <p:cNvSpPr>
              <a:spLocks noChangeArrowheads="1"/>
            </p:cNvSpPr>
            <p:nvPr/>
          </p:nvSpPr>
          <p:spPr bwMode="auto">
            <a:xfrm>
              <a:off x="4278313" y="2473325"/>
              <a:ext cx="658812" cy="398462"/>
            </a:xfrm>
            <a:prstGeom prst="cube">
              <a:avLst>
                <a:gd name="adj" fmla="val 25000"/>
              </a:avLst>
            </a:prstGeom>
            <a:solidFill>
              <a:schemeClr val="accent1">
                <a:lumMod val="50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10" name="AutoShape 67"/>
            <p:cNvSpPr>
              <a:spLocks noChangeArrowheads="1"/>
            </p:cNvSpPr>
            <p:nvPr/>
          </p:nvSpPr>
          <p:spPr bwMode="auto">
            <a:xfrm>
              <a:off x="4799013" y="2473325"/>
              <a:ext cx="633412" cy="398462"/>
            </a:xfrm>
            <a:prstGeom prst="cube">
              <a:avLst>
                <a:gd name="adj" fmla="val 25000"/>
              </a:avLst>
            </a:prstGeom>
            <a:solidFill>
              <a:schemeClr val="accent1">
                <a:lumMod val="75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11" name="AutoShape 67"/>
            <p:cNvSpPr>
              <a:spLocks noChangeArrowheads="1"/>
            </p:cNvSpPr>
            <p:nvPr/>
          </p:nvSpPr>
          <p:spPr bwMode="auto">
            <a:xfrm>
              <a:off x="5311775" y="2473325"/>
              <a:ext cx="627063" cy="398462"/>
            </a:xfrm>
            <a:prstGeom prst="cube">
              <a:avLst>
                <a:gd name="adj" fmla="val 25000"/>
              </a:avLst>
            </a:prstGeom>
            <a:solidFill>
              <a:schemeClr val="accent1">
                <a:lumMod val="50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12" name="AutoShape 67"/>
            <p:cNvSpPr>
              <a:spLocks noChangeArrowheads="1"/>
            </p:cNvSpPr>
            <p:nvPr/>
          </p:nvSpPr>
          <p:spPr bwMode="auto">
            <a:xfrm>
              <a:off x="5837238" y="2473325"/>
              <a:ext cx="627062" cy="398462"/>
            </a:xfrm>
            <a:prstGeom prst="cube">
              <a:avLst>
                <a:gd name="adj" fmla="val 25000"/>
              </a:avLst>
            </a:prstGeom>
            <a:solidFill>
              <a:schemeClr val="accent1">
                <a:lumMod val="75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13" name="AutoShape 67"/>
            <p:cNvSpPr>
              <a:spLocks noChangeArrowheads="1"/>
            </p:cNvSpPr>
            <p:nvPr/>
          </p:nvSpPr>
          <p:spPr bwMode="auto">
            <a:xfrm>
              <a:off x="6353175" y="2471737"/>
              <a:ext cx="627063" cy="398463"/>
            </a:xfrm>
            <a:prstGeom prst="cube">
              <a:avLst>
                <a:gd name="adj" fmla="val 25000"/>
              </a:avLst>
            </a:prstGeom>
            <a:solidFill>
              <a:schemeClr val="accent1">
                <a:lumMod val="50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14" name="AutoShape 67"/>
            <p:cNvSpPr>
              <a:spLocks noChangeArrowheads="1"/>
            </p:cNvSpPr>
            <p:nvPr/>
          </p:nvSpPr>
          <p:spPr bwMode="auto">
            <a:xfrm>
              <a:off x="6873875" y="2471737"/>
              <a:ext cx="603250" cy="398463"/>
            </a:xfrm>
            <a:prstGeom prst="cube">
              <a:avLst>
                <a:gd name="adj" fmla="val 25000"/>
              </a:avLst>
            </a:prstGeom>
            <a:solidFill>
              <a:schemeClr val="accent1">
                <a:lumMod val="75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16" name="AutoShape 67"/>
            <p:cNvSpPr>
              <a:spLocks noChangeArrowheads="1"/>
            </p:cNvSpPr>
            <p:nvPr/>
          </p:nvSpPr>
          <p:spPr bwMode="auto">
            <a:xfrm>
              <a:off x="3236913" y="3240374"/>
              <a:ext cx="658812" cy="398462"/>
            </a:xfrm>
            <a:prstGeom prst="cube">
              <a:avLst>
                <a:gd name="adj" fmla="val 25000"/>
              </a:avLst>
            </a:prstGeom>
            <a:solidFill>
              <a:schemeClr val="accent1">
                <a:lumMod val="50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17" name="AutoShape 67"/>
            <p:cNvSpPr>
              <a:spLocks noChangeArrowheads="1"/>
            </p:cNvSpPr>
            <p:nvPr/>
          </p:nvSpPr>
          <p:spPr bwMode="auto">
            <a:xfrm>
              <a:off x="3762375" y="3240374"/>
              <a:ext cx="658813" cy="398462"/>
            </a:xfrm>
            <a:prstGeom prst="cube">
              <a:avLst>
                <a:gd name="adj" fmla="val 25000"/>
              </a:avLst>
            </a:prstGeom>
            <a:solidFill>
              <a:schemeClr val="accent1">
                <a:lumMod val="75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18" name="AutoShape 67"/>
            <p:cNvSpPr>
              <a:spLocks noChangeArrowheads="1"/>
            </p:cNvSpPr>
            <p:nvPr/>
          </p:nvSpPr>
          <p:spPr bwMode="auto">
            <a:xfrm>
              <a:off x="4278313" y="3240374"/>
              <a:ext cx="658812" cy="398462"/>
            </a:xfrm>
            <a:prstGeom prst="cube">
              <a:avLst>
                <a:gd name="adj" fmla="val 25000"/>
              </a:avLst>
            </a:prstGeom>
            <a:solidFill>
              <a:schemeClr val="accent1">
                <a:lumMod val="50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19" name="AutoShape 67"/>
            <p:cNvSpPr>
              <a:spLocks noChangeArrowheads="1"/>
            </p:cNvSpPr>
            <p:nvPr/>
          </p:nvSpPr>
          <p:spPr bwMode="auto">
            <a:xfrm>
              <a:off x="4799013" y="3240374"/>
              <a:ext cx="633412" cy="398462"/>
            </a:xfrm>
            <a:prstGeom prst="cube">
              <a:avLst>
                <a:gd name="adj" fmla="val 25000"/>
              </a:avLst>
            </a:prstGeom>
            <a:solidFill>
              <a:schemeClr val="accent1">
                <a:lumMod val="75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20" name="AutoShape 67"/>
            <p:cNvSpPr>
              <a:spLocks noChangeArrowheads="1"/>
            </p:cNvSpPr>
            <p:nvPr/>
          </p:nvSpPr>
          <p:spPr bwMode="auto">
            <a:xfrm>
              <a:off x="5311775" y="3240374"/>
              <a:ext cx="627063" cy="398462"/>
            </a:xfrm>
            <a:prstGeom prst="cube">
              <a:avLst>
                <a:gd name="adj" fmla="val 25000"/>
              </a:avLst>
            </a:prstGeom>
            <a:solidFill>
              <a:schemeClr val="accent1">
                <a:lumMod val="50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21" name="AutoShape 67"/>
            <p:cNvSpPr>
              <a:spLocks noChangeArrowheads="1"/>
            </p:cNvSpPr>
            <p:nvPr/>
          </p:nvSpPr>
          <p:spPr bwMode="auto">
            <a:xfrm>
              <a:off x="5837238" y="3240374"/>
              <a:ext cx="627062" cy="398462"/>
            </a:xfrm>
            <a:prstGeom prst="cube">
              <a:avLst>
                <a:gd name="adj" fmla="val 25000"/>
              </a:avLst>
            </a:prstGeom>
            <a:solidFill>
              <a:schemeClr val="accent1">
                <a:lumMod val="75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22" name="AutoShape 67"/>
            <p:cNvSpPr>
              <a:spLocks noChangeArrowheads="1"/>
            </p:cNvSpPr>
            <p:nvPr/>
          </p:nvSpPr>
          <p:spPr bwMode="auto">
            <a:xfrm>
              <a:off x="6353175" y="3238786"/>
              <a:ext cx="627063" cy="398463"/>
            </a:xfrm>
            <a:prstGeom prst="cube">
              <a:avLst>
                <a:gd name="adj" fmla="val 25000"/>
              </a:avLst>
            </a:prstGeom>
            <a:solidFill>
              <a:schemeClr val="accent1">
                <a:lumMod val="50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23" name="AutoShape 67"/>
            <p:cNvSpPr>
              <a:spLocks noChangeArrowheads="1"/>
            </p:cNvSpPr>
            <p:nvPr/>
          </p:nvSpPr>
          <p:spPr bwMode="auto">
            <a:xfrm>
              <a:off x="6873875" y="3238786"/>
              <a:ext cx="603250" cy="398463"/>
            </a:xfrm>
            <a:prstGeom prst="cube">
              <a:avLst>
                <a:gd name="adj" fmla="val 25000"/>
              </a:avLst>
            </a:prstGeom>
            <a:solidFill>
              <a:schemeClr val="accent1">
                <a:lumMod val="75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24" name="AutoShape 67"/>
            <p:cNvSpPr>
              <a:spLocks noChangeArrowheads="1"/>
            </p:cNvSpPr>
            <p:nvPr/>
          </p:nvSpPr>
          <p:spPr bwMode="auto">
            <a:xfrm>
              <a:off x="3255963" y="4122738"/>
              <a:ext cx="658812" cy="398462"/>
            </a:xfrm>
            <a:prstGeom prst="cube">
              <a:avLst>
                <a:gd name="adj" fmla="val 25000"/>
              </a:avLst>
            </a:prstGeom>
            <a:solidFill>
              <a:schemeClr val="accent1">
                <a:lumMod val="50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25" name="AutoShape 67"/>
            <p:cNvSpPr>
              <a:spLocks noChangeArrowheads="1"/>
            </p:cNvSpPr>
            <p:nvPr/>
          </p:nvSpPr>
          <p:spPr bwMode="auto">
            <a:xfrm>
              <a:off x="3781425" y="4122738"/>
              <a:ext cx="658813" cy="398462"/>
            </a:xfrm>
            <a:prstGeom prst="cube">
              <a:avLst>
                <a:gd name="adj" fmla="val 25000"/>
              </a:avLst>
            </a:prstGeom>
            <a:solidFill>
              <a:schemeClr val="accent1">
                <a:lumMod val="75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26" name="AutoShape 67"/>
            <p:cNvSpPr>
              <a:spLocks noChangeArrowheads="1"/>
            </p:cNvSpPr>
            <p:nvPr/>
          </p:nvSpPr>
          <p:spPr bwMode="auto">
            <a:xfrm>
              <a:off x="4297363" y="4122738"/>
              <a:ext cx="658812" cy="398462"/>
            </a:xfrm>
            <a:prstGeom prst="cube">
              <a:avLst>
                <a:gd name="adj" fmla="val 25000"/>
              </a:avLst>
            </a:prstGeom>
            <a:solidFill>
              <a:schemeClr val="accent1">
                <a:lumMod val="50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27" name="AutoShape 67"/>
            <p:cNvSpPr>
              <a:spLocks noChangeArrowheads="1"/>
            </p:cNvSpPr>
            <p:nvPr/>
          </p:nvSpPr>
          <p:spPr bwMode="auto">
            <a:xfrm>
              <a:off x="4818063" y="4122738"/>
              <a:ext cx="633412" cy="398462"/>
            </a:xfrm>
            <a:prstGeom prst="cube">
              <a:avLst>
                <a:gd name="adj" fmla="val 25000"/>
              </a:avLst>
            </a:prstGeom>
            <a:solidFill>
              <a:schemeClr val="accent1">
                <a:lumMod val="75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28" name="AutoShape 67"/>
            <p:cNvSpPr>
              <a:spLocks noChangeArrowheads="1"/>
            </p:cNvSpPr>
            <p:nvPr/>
          </p:nvSpPr>
          <p:spPr bwMode="auto">
            <a:xfrm>
              <a:off x="5330825" y="4122738"/>
              <a:ext cx="627063" cy="398462"/>
            </a:xfrm>
            <a:prstGeom prst="cube">
              <a:avLst>
                <a:gd name="adj" fmla="val 25000"/>
              </a:avLst>
            </a:prstGeom>
            <a:solidFill>
              <a:schemeClr val="accent1">
                <a:lumMod val="50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29" name="AutoShape 67"/>
            <p:cNvSpPr>
              <a:spLocks noChangeArrowheads="1"/>
            </p:cNvSpPr>
            <p:nvPr/>
          </p:nvSpPr>
          <p:spPr bwMode="auto">
            <a:xfrm>
              <a:off x="5856288" y="4122738"/>
              <a:ext cx="627062" cy="398462"/>
            </a:xfrm>
            <a:prstGeom prst="cube">
              <a:avLst>
                <a:gd name="adj" fmla="val 25000"/>
              </a:avLst>
            </a:prstGeom>
            <a:solidFill>
              <a:schemeClr val="accent1">
                <a:lumMod val="75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30" name="AutoShape 67"/>
            <p:cNvSpPr>
              <a:spLocks noChangeArrowheads="1"/>
            </p:cNvSpPr>
            <p:nvPr/>
          </p:nvSpPr>
          <p:spPr bwMode="auto">
            <a:xfrm>
              <a:off x="6372225" y="4121150"/>
              <a:ext cx="627063" cy="398463"/>
            </a:xfrm>
            <a:prstGeom prst="cube">
              <a:avLst>
                <a:gd name="adj" fmla="val 25000"/>
              </a:avLst>
            </a:prstGeom>
            <a:solidFill>
              <a:schemeClr val="accent1">
                <a:lumMod val="50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31" name="AutoShape 67"/>
            <p:cNvSpPr>
              <a:spLocks noChangeArrowheads="1"/>
            </p:cNvSpPr>
            <p:nvPr/>
          </p:nvSpPr>
          <p:spPr bwMode="auto">
            <a:xfrm>
              <a:off x="6892925" y="4121150"/>
              <a:ext cx="603250" cy="398463"/>
            </a:xfrm>
            <a:prstGeom prst="cube">
              <a:avLst>
                <a:gd name="adj" fmla="val 25000"/>
              </a:avLst>
            </a:prstGeom>
            <a:solidFill>
              <a:schemeClr val="accent1">
                <a:lumMod val="75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cxnSp>
          <p:nvCxnSpPr>
            <p:cNvPr id="34" name="Straight Connector 33"/>
            <p:cNvCxnSpPr/>
            <p:nvPr/>
          </p:nvCxnSpPr>
          <p:spPr bwMode="auto">
            <a:xfrm>
              <a:off x="3236913" y="3873500"/>
              <a:ext cx="4240212" cy="0"/>
            </a:xfrm>
            <a:prstGeom prst="line">
              <a:avLst/>
            </a:prstGeom>
            <a:noFill/>
            <a:ln w="19050" cap="flat" cmpd="sng" algn="ctr">
              <a:solidFill>
                <a:schemeClr val="bg2"/>
              </a:solidFill>
              <a:prstDash val="dash"/>
              <a:round/>
              <a:headEnd type="none" w="med" len="med"/>
              <a:tailEnd type="none" w="med" len="med"/>
            </a:ln>
            <a:effectLst/>
          </p:spPr>
        </p:cxnSp>
        <p:cxnSp>
          <p:nvCxnSpPr>
            <p:cNvPr id="41" name="Straight Connector 40"/>
            <p:cNvCxnSpPr/>
            <p:nvPr/>
          </p:nvCxnSpPr>
          <p:spPr bwMode="auto">
            <a:xfrm>
              <a:off x="3236913" y="3873500"/>
              <a:ext cx="1553368" cy="0"/>
            </a:xfrm>
            <a:prstGeom prst="line">
              <a:avLst/>
            </a:prstGeom>
            <a:noFill/>
            <a:ln w="19050" cap="flat" cmpd="sng" algn="ctr">
              <a:solidFill>
                <a:schemeClr val="tx1"/>
              </a:solidFill>
              <a:prstDash val="dash"/>
              <a:round/>
              <a:headEnd type="none" w="med" len="med"/>
              <a:tailEnd type="none" w="med" len="med"/>
            </a:ln>
            <a:effectLst/>
          </p:spPr>
        </p:cxnSp>
        <p:sp>
          <p:nvSpPr>
            <p:cNvPr id="45" name="TextBox 44"/>
            <p:cNvSpPr txBox="1"/>
            <p:nvPr/>
          </p:nvSpPr>
          <p:spPr>
            <a:xfrm>
              <a:off x="5050631" y="2870200"/>
              <a:ext cx="400844" cy="400110"/>
            </a:xfrm>
            <a:prstGeom prst="rect">
              <a:avLst/>
            </a:prstGeom>
            <a:noFill/>
          </p:spPr>
          <p:txBody>
            <a:bodyPr wrap="square" rtlCol="0">
              <a:spAutoFit/>
            </a:bodyPr>
            <a:lstStyle/>
            <a:p>
              <a:r>
                <a:rPr lang="en-US" dirty="0" smtClean="0"/>
                <a:t>+</a:t>
              </a:r>
              <a:endParaRPr lang="en-US" dirty="0"/>
            </a:p>
          </p:txBody>
        </p:sp>
        <p:sp>
          <p:nvSpPr>
            <p:cNvPr id="46" name="Rectangle 45"/>
            <p:cNvSpPr/>
            <p:nvPr/>
          </p:nvSpPr>
          <p:spPr bwMode="auto">
            <a:xfrm>
              <a:off x="3165605" y="2571333"/>
              <a:ext cx="4208140" cy="338554"/>
            </a:xfrm>
            <a:prstGeom prst="rect">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solidFill>
                    <a:schemeClr val="bg1"/>
                  </a:solidFill>
                </a:rPr>
                <a:t>C</a:t>
              </a:r>
              <a:r>
                <a:rPr kumimoji="0" lang="en-US" sz="2000" b="0" i="0" u="none" strike="noStrike" cap="none" normalizeH="0" baseline="0" dirty="0" smtClean="0">
                  <a:ln>
                    <a:noFill/>
                  </a:ln>
                  <a:solidFill>
                    <a:schemeClr val="bg1"/>
                  </a:solidFill>
                  <a:effectLst/>
                  <a:latin typeface="Verdana" pitchFamily="34" charset="0"/>
                </a:rPr>
                <a:t> (Single Precision Float Array)</a:t>
              </a:r>
            </a:p>
          </p:txBody>
        </p:sp>
        <p:sp>
          <p:nvSpPr>
            <p:cNvPr id="47" name="Rectangle 46"/>
            <p:cNvSpPr/>
            <p:nvPr/>
          </p:nvSpPr>
          <p:spPr bwMode="auto">
            <a:xfrm>
              <a:off x="3168010" y="3300282"/>
              <a:ext cx="4203330" cy="338554"/>
            </a:xfrm>
            <a:prstGeom prst="rect">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Verdana" pitchFamily="34" charset="0"/>
                </a:rPr>
                <a:t>B (Single Precision Float Array)</a:t>
              </a:r>
            </a:p>
          </p:txBody>
        </p:sp>
        <p:sp>
          <p:nvSpPr>
            <p:cNvPr id="48" name="Rectangle 47"/>
            <p:cNvSpPr/>
            <p:nvPr/>
          </p:nvSpPr>
          <p:spPr bwMode="auto">
            <a:xfrm>
              <a:off x="3187059" y="4220746"/>
              <a:ext cx="4203330" cy="338554"/>
            </a:xfrm>
            <a:prstGeom prst="rect">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solidFill>
                    <a:schemeClr val="bg1"/>
                  </a:solidFill>
                </a:rPr>
                <a:t>A</a:t>
              </a:r>
              <a:r>
                <a:rPr kumimoji="0" lang="en-US" sz="2000" b="0" i="0" u="none" strike="noStrike" cap="none" normalizeH="0" baseline="0" dirty="0" smtClean="0">
                  <a:ln>
                    <a:noFill/>
                  </a:ln>
                  <a:solidFill>
                    <a:schemeClr val="bg1"/>
                  </a:solidFill>
                  <a:effectLst/>
                  <a:latin typeface="Verdana" pitchFamily="34" charset="0"/>
                </a:rPr>
                <a:t> (Single Precision Float Array)</a:t>
              </a:r>
            </a:p>
          </p:txBody>
        </p:sp>
        <p:grpSp>
          <p:nvGrpSpPr>
            <p:cNvPr id="15" name="Group 14"/>
            <p:cNvGrpSpPr/>
            <p:nvPr/>
          </p:nvGrpSpPr>
          <p:grpSpPr>
            <a:xfrm>
              <a:off x="3255963" y="2192336"/>
              <a:ext cx="4198936" cy="2548732"/>
              <a:chOff x="3255963" y="2192336"/>
              <a:chExt cx="4198936" cy="2548732"/>
            </a:xfrm>
          </p:grpSpPr>
          <p:sp>
            <p:nvSpPr>
              <p:cNvPr id="3" name="Rectangle 2"/>
              <p:cNvSpPr/>
              <p:nvPr/>
            </p:nvSpPr>
            <p:spPr bwMode="auto">
              <a:xfrm>
                <a:off x="3255963" y="2197100"/>
                <a:ext cx="525462" cy="2540000"/>
              </a:xfrm>
              <a:prstGeom prst="rect">
                <a:avLst/>
              </a:prstGeom>
              <a:solidFill>
                <a:schemeClr val="accent1">
                  <a:lumMod val="50000"/>
                  <a:alpha val="26000"/>
                </a:schemeClr>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51" name="Rectangle 50"/>
              <p:cNvSpPr/>
              <p:nvPr/>
            </p:nvSpPr>
            <p:spPr bwMode="auto">
              <a:xfrm>
                <a:off x="3781425" y="2201068"/>
                <a:ext cx="525462" cy="2540000"/>
              </a:xfrm>
              <a:prstGeom prst="rect">
                <a:avLst/>
              </a:prstGeom>
              <a:solidFill>
                <a:schemeClr val="accent1">
                  <a:lumMod val="75000"/>
                  <a:alpha val="26000"/>
                </a:schemeClr>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52" name="Rectangle 51"/>
              <p:cNvSpPr/>
              <p:nvPr/>
            </p:nvSpPr>
            <p:spPr bwMode="auto">
              <a:xfrm>
                <a:off x="4298950" y="2193132"/>
                <a:ext cx="525462" cy="2540000"/>
              </a:xfrm>
              <a:prstGeom prst="rect">
                <a:avLst/>
              </a:prstGeom>
              <a:solidFill>
                <a:schemeClr val="accent1">
                  <a:lumMod val="50000"/>
                  <a:alpha val="26000"/>
                </a:schemeClr>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53" name="Rectangle 52"/>
              <p:cNvSpPr/>
              <p:nvPr/>
            </p:nvSpPr>
            <p:spPr bwMode="auto">
              <a:xfrm>
                <a:off x="4824412" y="2197100"/>
                <a:ext cx="525462" cy="2540000"/>
              </a:xfrm>
              <a:prstGeom prst="rect">
                <a:avLst/>
              </a:prstGeom>
              <a:solidFill>
                <a:schemeClr val="accent1">
                  <a:lumMod val="75000"/>
                  <a:alpha val="26000"/>
                </a:schemeClr>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54" name="Rectangle 53"/>
              <p:cNvSpPr/>
              <p:nvPr/>
            </p:nvSpPr>
            <p:spPr bwMode="auto">
              <a:xfrm>
                <a:off x="5349876" y="2192336"/>
                <a:ext cx="525462" cy="2540000"/>
              </a:xfrm>
              <a:prstGeom prst="rect">
                <a:avLst/>
              </a:prstGeom>
              <a:solidFill>
                <a:schemeClr val="accent1">
                  <a:lumMod val="50000"/>
                  <a:alpha val="26000"/>
                </a:schemeClr>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55" name="Rectangle 54"/>
              <p:cNvSpPr/>
              <p:nvPr/>
            </p:nvSpPr>
            <p:spPr bwMode="auto">
              <a:xfrm>
                <a:off x="5875338" y="2193132"/>
                <a:ext cx="525462" cy="2540000"/>
              </a:xfrm>
              <a:prstGeom prst="rect">
                <a:avLst/>
              </a:prstGeom>
              <a:solidFill>
                <a:schemeClr val="accent1">
                  <a:lumMod val="75000"/>
                  <a:alpha val="26000"/>
                </a:schemeClr>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56" name="Rectangle 55"/>
              <p:cNvSpPr/>
              <p:nvPr/>
            </p:nvSpPr>
            <p:spPr bwMode="auto">
              <a:xfrm>
                <a:off x="6403975" y="2201068"/>
                <a:ext cx="525462" cy="2540000"/>
              </a:xfrm>
              <a:prstGeom prst="rect">
                <a:avLst/>
              </a:prstGeom>
              <a:solidFill>
                <a:schemeClr val="accent1">
                  <a:lumMod val="50000"/>
                  <a:alpha val="26000"/>
                </a:schemeClr>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57" name="Rectangle 56"/>
              <p:cNvSpPr/>
              <p:nvPr/>
            </p:nvSpPr>
            <p:spPr bwMode="auto">
              <a:xfrm>
                <a:off x="6929437" y="2192336"/>
                <a:ext cx="525462" cy="2540000"/>
              </a:xfrm>
              <a:prstGeom prst="rect">
                <a:avLst/>
              </a:prstGeom>
              <a:solidFill>
                <a:schemeClr val="accent1">
                  <a:lumMod val="75000"/>
                  <a:alpha val="26000"/>
                </a:schemeClr>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grpSp>
        <p:sp>
          <p:nvSpPr>
            <p:cNvPr id="32" name="Rectangle 31"/>
            <p:cNvSpPr/>
            <p:nvPr/>
          </p:nvSpPr>
          <p:spPr bwMode="auto">
            <a:xfrm>
              <a:off x="3198363" y="2201068"/>
              <a:ext cx="4378443" cy="338554"/>
            </a:xfrm>
            <a:prstGeom prst="rect">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Vector Lanes (8 in this example)</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879475" y="127000"/>
            <a:ext cx="7372350" cy="631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2800" dirty="0" smtClean="0"/>
              <a:t>Potential Performance Speedups Per Core</a:t>
            </a:r>
            <a:endParaRPr lang="en-US" altLang="zh-CN" sz="2400" dirty="0" smtClean="0"/>
          </a:p>
        </p:txBody>
      </p:sp>
      <p:sp>
        <p:nvSpPr>
          <p:cNvPr id="2" name="Content Placeholder 1"/>
          <p:cNvSpPr>
            <a:spLocks noGrp="1"/>
          </p:cNvSpPr>
          <p:nvPr>
            <p:ph idx="1"/>
          </p:nvPr>
        </p:nvSpPr>
        <p:spPr>
          <a:xfrm>
            <a:off x="936172" y="1131888"/>
            <a:ext cx="7756978" cy="4957762"/>
          </a:xfrm>
        </p:spPr>
        <p:txBody>
          <a:bodyPr vert="horz" wrap="square" lIns="91440" tIns="45720" rIns="91440" bIns="45720" numCol="1" anchor="t" anchorCtr="0" compatLnSpc="1">
            <a:prstTxWarp prst="textNoShape">
              <a:avLst/>
            </a:prstTxWarp>
          </a:bodyPr>
          <a:lstStyle/>
          <a:p>
            <a:pPr marL="0" indent="0">
              <a:buFontTx/>
              <a:buNone/>
            </a:pPr>
            <a:endParaRPr lang="en-US" dirty="0" smtClean="0"/>
          </a:p>
          <a:p>
            <a:pPr marL="0" indent="0">
              <a:buFontTx/>
              <a:buNone/>
            </a:pPr>
            <a:endParaRPr lang="en-US" dirty="0" smtClean="0"/>
          </a:p>
          <a:p>
            <a:pPr marL="0" indent="0">
              <a:buFontTx/>
              <a:buNone/>
            </a:pPr>
            <a:endParaRPr lang="en-US" dirty="0" smtClean="0"/>
          </a:p>
          <a:p>
            <a:pPr marL="0" indent="0">
              <a:buFontTx/>
              <a:buNone/>
            </a:pPr>
            <a:endParaRPr lang="en-US" dirty="0" smtClean="0"/>
          </a:p>
          <a:p>
            <a:pPr marL="0" indent="0">
              <a:buFontTx/>
              <a:buNone/>
            </a:pPr>
            <a:endParaRPr lang="en-US" dirty="0" smtClean="0"/>
          </a:p>
          <a:p>
            <a:pPr marL="0" indent="0">
              <a:buFontTx/>
              <a:buNone/>
            </a:pPr>
            <a:endParaRPr lang="en-US" altLang="zh-CN" sz="2000" b="1" dirty="0" smtClean="0">
              <a:cs typeface="Courier New" pitchFamily="49" charset="0"/>
            </a:endParaRPr>
          </a:p>
          <a:p>
            <a:pPr marL="0" indent="0">
              <a:buFontTx/>
              <a:buNone/>
            </a:pPr>
            <a:endParaRPr lang="en-US" altLang="zh-CN" sz="2000" b="1" dirty="0" smtClean="0">
              <a:cs typeface="Courier New" pitchFamily="49" charset="0"/>
            </a:endParaRPr>
          </a:p>
          <a:p>
            <a:pPr marL="0" indent="0">
              <a:buFontTx/>
              <a:buNone/>
            </a:pPr>
            <a:endParaRPr lang="en-US" altLang="zh-CN" sz="2000" b="1" dirty="0" smtClean="0">
              <a:cs typeface="Courier New" pitchFamily="49" charset="0"/>
            </a:endParaRPr>
          </a:p>
          <a:p>
            <a:pPr marL="0" indent="0">
              <a:buFontTx/>
              <a:buNone/>
            </a:pPr>
            <a:r>
              <a:rPr lang="en-US" altLang="zh-CN" sz="1800" b="1" dirty="0" smtClean="0">
                <a:cs typeface="Courier New" pitchFamily="49" charset="0"/>
              </a:rPr>
              <a:t>Note: 128, 256, 512 bit vector divided by 64 bit data type yields potential speedups of 2, 4, or 8 times</a:t>
            </a:r>
          </a:p>
          <a:p>
            <a:pPr marL="0" indent="0">
              <a:buFontTx/>
              <a:buNone/>
            </a:pPr>
            <a:endParaRPr lang="en-US" altLang="zh-CN" sz="1800" b="1" dirty="0" smtClean="0">
              <a:cs typeface="Courier New" pitchFamily="49" charset="0"/>
            </a:endParaRPr>
          </a:p>
          <a:p>
            <a:pPr marL="0" indent="0"/>
            <a:r>
              <a:rPr lang="en-US" altLang="zh-CN" sz="1800" dirty="0" smtClean="0">
                <a:cs typeface="Courier New" pitchFamily="49" charset="0"/>
              </a:rPr>
              <a:t>Wider vectors allow for higher potential performance gains</a:t>
            </a:r>
          </a:p>
          <a:p>
            <a:pPr marL="0" indent="0"/>
            <a:r>
              <a:rPr lang="en-US" altLang="zh-CN" sz="1800" dirty="0" smtClean="0">
                <a:cs typeface="Courier New" pitchFamily="49" charset="0"/>
              </a:rPr>
              <a:t>Gains of 4X and 8X within reach using vectorization capability</a:t>
            </a:r>
          </a:p>
          <a:p>
            <a:pPr marL="0" indent="0"/>
            <a:endParaRPr lang="en-US" altLang="zh-CN" sz="2000" dirty="0" smtClean="0">
              <a:cs typeface="Courier New" pitchFamily="49" charset="0"/>
            </a:endParaRPr>
          </a:p>
        </p:txBody>
      </p:sp>
      <p:sp>
        <p:nvSpPr>
          <p:cNvPr id="100" name="Rectangle 80"/>
          <p:cNvSpPr>
            <a:spLocks noChangeArrowheads="1"/>
          </p:cNvSpPr>
          <p:nvPr/>
        </p:nvSpPr>
        <p:spPr bwMode="auto">
          <a:xfrm>
            <a:off x="936172" y="1208315"/>
            <a:ext cx="7812542" cy="2926806"/>
          </a:xfrm>
          <a:prstGeom prst="rect">
            <a:avLst/>
          </a:prstGeom>
          <a:noFill/>
          <a:ln w="38100">
            <a:solidFill>
              <a:schemeClr val="accent4"/>
            </a:solidFill>
            <a:miter lim="800000"/>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GB" altLang="zh-CN">
              <a:ea typeface="宋体" pitchFamily="2" charset="-122"/>
            </a:endParaRPr>
          </a:p>
        </p:txBody>
      </p:sp>
      <p:sp>
        <p:nvSpPr>
          <p:cNvPr id="102" name="Text Box 78"/>
          <p:cNvSpPr txBox="1">
            <a:spLocks noChangeArrowheads="1"/>
          </p:cNvSpPr>
          <p:nvPr/>
        </p:nvSpPr>
        <p:spPr bwMode="auto">
          <a:xfrm>
            <a:off x="6334125" y="3462131"/>
            <a:ext cx="2359025" cy="338554"/>
          </a:xfrm>
          <a:prstGeom prst="rect">
            <a:avLst/>
          </a:prstGeom>
          <a:noFill/>
          <a:ln w="0">
            <a:noFill/>
            <a:miter lim="800000"/>
            <a:headEnd/>
            <a:tailEnd/>
          </a:ln>
          <a:effectLst/>
        </p:spPr>
        <p:txBody>
          <a:bodyPr anchor="ctr">
            <a:spAutoFit/>
          </a:bodyPr>
          <a:lstStyle/>
          <a:p>
            <a:pPr>
              <a:defRPr/>
            </a:pPr>
            <a:r>
              <a:rPr lang="en-US" sz="1600" dirty="0">
                <a:latin typeface="+mn-lt"/>
              </a:rPr>
              <a:t>8x </a:t>
            </a:r>
            <a:r>
              <a:rPr lang="en-US" sz="1600" dirty="0" smtClean="0"/>
              <a:t>potential for MIC</a:t>
            </a:r>
            <a:endParaRPr lang="en-US" sz="1600" dirty="0">
              <a:latin typeface="+mn-lt"/>
            </a:endParaRPr>
          </a:p>
        </p:txBody>
      </p:sp>
      <p:grpSp>
        <p:nvGrpSpPr>
          <p:cNvPr id="88" name="Group 87"/>
          <p:cNvGrpSpPr/>
          <p:nvPr/>
        </p:nvGrpSpPr>
        <p:grpSpPr>
          <a:xfrm>
            <a:off x="2097087" y="3462131"/>
            <a:ext cx="4238625" cy="400050"/>
            <a:chOff x="2097087" y="2687431"/>
            <a:chExt cx="4238625" cy="400050"/>
          </a:xfrm>
        </p:grpSpPr>
        <p:sp>
          <p:nvSpPr>
            <p:cNvPr id="125" name="AutoShape 67"/>
            <p:cNvSpPr>
              <a:spLocks noChangeArrowheads="1"/>
            </p:cNvSpPr>
            <p:nvPr/>
          </p:nvSpPr>
          <p:spPr bwMode="auto">
            <a:xfrm>
              <a:off x="2097087" y="2689019"/>
              <a:ext cx="658812" cy="398462"/>
            </a:xfrm>
            <a:prstGeom prst="cube">
              <a:avLst>
                <a:gd name="adj" fmla="val 25000"/>
              </a:avLst>
            </a:prstGeom>
            <a:solidFill>
              <a:schemeClr val="accent1">
                <a:lumMod val="50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126" name="AutoShape 67"/>
            <p:cNvSpPr>
              <a:spLocks noChangeArrowheads="1"/>
            </p:cNvSpPr>
            <p:nvPr/>
          </p:nvSpPr>
          <p:spPr bwMode="auto">
            <a:xfrm>
              <a:off x="2622549" y="2689019"/>
              <a:ext cx="658813" cy="398462"/>
            </a:xfrm>
            <a:prstGeom prst="cube">
              <a:avLst>
                <a:gd name="adj" fmla="val 25000"/>
              </a:avLst>
            </a:prstGeom>
            <a:solidFill>
              <a:schemeClr val="accent1">
                <a:lumMod val="75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127" name="AutoShape 67"/>
            <p:cNvSpPr>
              <a:spLocks noChangeArrowheads="1"/>
            </p:cNvSpPr>
            <p:nvPr/>
          </p:nvSpPr>
          <p:spPr bwMode="auto">
            <a:xfrm>
              <a:off x="3138487" y="2689019"/>
              <a:ext cx="658812" cy="398462"/>
            </a:xfrm>
            <a:prstGeom prst="cube">
              <a:avLst>
                <a:gd name="adj" fmla="val 25000"/>
              </a:avLst>
            </a:prstGeom>
            <a:solidFill>
              <a:schemeClr val="accent1">
                <a:lumMod val="50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128" name="AutoShape 67"/>
            <p:cNvSpPr>
              <a:spLocks noChangeArrowheads="1"/>
            </p:cNvSpPr>
            <p:nvPr/>
          </p:nvSpPr>
          <p:spPr bwMode="auto">
            <a:xfrm>
              <a:off x="3659187" y="2689019"/>
              <a:ext cx="631825" cy="398462"/>
            </a:xfrm>
            <a:prstGeom prst="cube">
              <a:avLst>
                <a:gd name="adj" fmla="val 25000"/>
              </a:avLst>
            </a:prstGeom>
            <a:solidFill>
              <a:schemeClr val="accent1">
                <a:lumMod val="75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129" name="AutoShape 67"/>
            <p:cNvSpPr>
              <a:spLocks noChangeArrowheads="1"/>
            </p:cNvSpPr>
            <p:nvPr/>
          </p:nvSpPr>
          <p:spPr bwMode="auto">
            <a:xfrm>
              <a:off x="4171949" y="2689019"/>
              <a:ext cx="625475" cy="398462"/>
            </a:xfrm>
            <a:prstGeom prst="cube">
              <a:avLst>
                <a:gd name="adj" fmla="val 25000"/>
              </a:avLst>
            </a:prstGeom>
            <a:solidFill>
              <a:schemeClr val="accent1">
                <a:lumMod val="50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130" name="AutoShape 67"/>
            <p:cNvSpPr>
              <a:spLocks noChangeArrowheads="1"/>
            </p:cNvSpPr>
            <p:nvPr/>
          </p:nvSpPr>
          <p:spPr bwMode="auto">
            <a:xfrm>
              <a:off x="4695824" y="2689019"/>
              <a:ext cx="627063" cy="398462"/>
            </a:xfrm>
            <a:prstGeom prst="cube">
              <a:avLst>
                <a:gd name="adj" fmla="val 25000"/>
              </a:avLst>
            </a:prstGeom>
            <a:solidFill>
              <a:schemeClr val="accent1">
                <a:lumMod val="75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132" name="AutoShape 67"/>
            <p:cNvSpPr>
              <a:spLocks noChangeArrowheads="1"/>
            </p:cNvSpPr>
            <p:nvPr/>
          </p:nvSpPr>
          <p:spPr bwMode="auto">
            <a:xfrm>
              <a:off x="5211762" y="2687431"/>
              <a:ext cx="627062" cy="398463"/>
            </a:xfrm>
            <a:prstGeom prst="cube">
              <a:avLst>
                <a:gd name="adj" fmla="val 25000"/>
              </a:avLst>
            </a:prstGeom>
            <a:solidFill>
              <a:schemeClr val="accent1">
                <a:lumMod val="50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133" name="AutoShape 67"/>
            <p:cNvSpPr>
              <a:spLocks noChangeArrowheads="1"/>
            </p:cNvSpPr>
            <p:nvPr/>
          </p:nvSpPr>
          <p:spPr bwMode="auto">
            <a:xfrm>
              <a:off x="5732462" y="2687431"/>
              <a:ext cx="603250" cy="398463"/>
            </a:xfrm>
            <a:prstGeom prst="cube">
              <a:avLst>
                <a:gd name="adj" fmla="val 25000"/>
              </a:avLst>
            </a:prstGeom>
            <a:solidFill>
              <a:schemeClr val="accent1">
                <a:lumMod val="75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grpSp>
      <p:sp>
        <p:nvSpPr>
          <p:cNvPr id="2049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71A54F4B-2B42-424B-B6E2-C9AFB6CDC3BA}" type="datetime1">
              <a:rPr lang="en-US" altLang="zh-CN" sz="1000">
                <a:solidFill>
                  <a:schemeClr val="bg1"/>
                </a:solidFill>
              </a:rPr>
              <a:pPr eaLnBrk="1" hangingPunct="1"/>
              <a:t>12/19/2013</a:t>
            </a:fld>
            <a:endParaRPr lang="en-US" altLang="zh-CN" sz="1000" dirty="0">
              <a:solidFill>
                <a:schemeClr val="bg1"/>
              </a:solidFill>
            </a:endParaRPr>
          </a:p>
        </p:txBody>
      </p:sp>
      <p:sp>
        <p:nvSpPr>
          <p:cNvPr id="2049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39DF2B61-2C26-466F-8DC0-31ED2BD005C3}" type="slidenum">
              <a:rPr lang="en-US" altLang="zh-CN" sz="1000">
                <a:solidFill>
                  <a:schemeClr val="bg1"/>
                </a:solidFill>
              </a:rPr>
              <a:pPr eaLnBrk="1" hangingPunct="1"/>
              <a:t>11</a:t>
            </a:fld>
            <a:endParaRPr lang="en-US" altLang="zh-CN" sz="1000" dirty="0">
              <a:solidFill>
                <a:schemeClr val="bg1"/>
              </a:solidFill>
            </a:endParaRPr>
          </a:p>
        </p:txBody>
      </p:sp>
      <p:sp>
        <p:nvSpPr>
          <p:cNvPr id="67" name="Text Box 78"/>
          <p:cNvSpPr txBox="1">
            <a:spLocks noChangeArrowheads="1"/>
          </p:cNvSpPr>
          <p:nvPr/>
        </p:nvSpPr>
        <p:spPr bwMode="auto">
          <a:xfrm>
            <a:off x="4292600" y="2859437"/>
            <a:ext cx="2359025" cy="338554"/>
          </a:xfrm>
          <a:prstGeom prst="rect">
            <a:avLst/>
          </a:prstGeom>
          <a:noFill/>
          <a:ln w="0">
            <a:noFill/>
            <a:miter lim="800000"/>
            <a:headEnd/>
            <a:tailEnd/>
          </a:ln>
          <a:effectLst/>
        </p:spPr>
        <p:txBody>
          <a:bodyPr anchor="ctr">
            <a:spAutoFit/>
          </a:bodyPr>
          <a:lstStyle/>
          <a:p>
            <a:pPr>
              <a:defRPr/>
            </a:pPr>
            <a:r>
              <a:rPr lang="en-US" sz="1600" dirty="0" smtClean="0">
                <a:latin typeface="+mn-lt"/>
              </a:rPr>
              <a:t>4x potential for AVX</a:t>
            </a:r>
            <a:endParaRPr lang="en-US" sz="1600" dirty="0">
              <a:latin typeface="+mn-lt"/>
            </a:endParaRPr>
          </a:p>
        </p:txBody>
      </p:sp>
      <p:sp>
        <p:nvSpPr>
          <p:cNvPr id="68" name="Text Box 78"/>
          <p:cNvSpPr txBox="1">
            <a:spLocks noChangeArrowheads="1"/>
          </p:cNvSpPr>
          <p:nvPr/>
        </p:nvSpPr>
        <p:spPr bwMode="auto">
          <a:xfrm>
            <a:off x="1073830" y="2908679"/>
            <a:ext cx="1023257" cy="338554"/>
          </a:xfrm>
          <a:prstGeom prst="rect">
            <a:avLst/>
          </a:prstGeom>
          <a:noFill/>
          <a:ln w="0">
            <a:noFill/>
            <a:miter lim="800000"/>
            <a:headEnd/>
            <a:tailEnd/>
          </a:ln>
          <a:effectLst/>
        </p:spPr>
        <p:txBody>
          <a:bodyPr wrap="square" anchor="ctr">
            <a:spAutoFit/>
          </a:bodyPr>
          <a:lstStyle/>
          <a:p>
            <a:pPr>
              <a:defRPr/>
            </a:pPr>
            <a:r>
              <a:rPr lang="en-US" sz="1600" dirty="0" smtClean="0">
                <a:latin typeface="+mn-lt"/>
              </a:rPr>
              <a:t>256 bit</a:t>
            </a:r>
            <a:endParaRPr lang="en-US" sz="1600" dirty="0">
              <a:latin typeface="+mn-lt"/>
            </a:endParaRPr>
          </a:p>
        </p:txBody>
      </p:sp>
      <p:sp>
        <p:nvSpPr>
          <p:cNvPr id="69" name="Text Box 78"/>
          <p:cNvSpPr txBox="1">
            <a:spLocks noChangeArrowheads="1"/>
          </p:cNvSpPr>
          <p:nvPr/>
        </p:nvSpPr>
        <p:spPr bwMode="auto">
          <a:xfrm>
            <a:off x="1073830" y="3523627"/>
            <a:ext cx="1023257" cy="338554"/>
          </a:xfrm>
          <a:prstGeom prst="rect">
            <a:avLst/>
          </a:prstGeom>
          <a:noFill/>
          <a:ln w="0">
            <a:noFill/>
            <a:miter lim="800000"/>
            <a:headEnd/>
            <a:tailEnd/>
          </a:ln>
          <a:effectLst/>
        </p:spPr>
        <p:txBody>
          <a:bodyPr wrap="square" anchor="ctr">
            <a:spAutoFit/>
          </a:bodyPr>
          <a:lstStyle/>
          <a:p>
            <a:pPr>
              <a:defRPr/>
            </a:pPr>
            <a:r>
              <a:rPr lang="en-US" sz="1600" dirty="0" smtClean="0">
                <a:latin typeface="+mn-lt"/>
              </a:rPr>
              <a:t>512 bit</a:t>
            </a:r>
            <a:endParaRPr lang="en-US" sz="1600" dirty="0">
              <a:latin typeface="+mn-lt"/>
            </a:endParaRPr>
          </a:p>
        </p:txBody>
      </p:sp>
      <p:grpSp>
        <p:nvGrpSpPr>
          <p:cNvPr id="79" name="Group 78"/>
          <p:cNvGrpSpPr/>
          <p:nvPr/>
        </p:nvGrpSpPr>
        <p:grpSpPr>
          <a:xfrm>
            <a:off x="2097087" y="2857850"/>
            <a:ext cx="2195513" cy="400050"/>
            <a:chOff x="2070100" y="1703181"/>
            <a:chExt cx="2195513" cy="400050"/>
          </a:xfrm>
        </p:grpSpPr>
        <p:sp>
          <p:nvSpPr>
            <p:cNvPr id="71" name="AutoShape 67"/>
            <p:cNvSpPr>
              <a:spLocks noChangeArrowheads="1"/>
            </p:cNvSpPr>
            <p:nvPr/>
          </p:nvSpPr>
          <p:spPr bwMode="auto">
            <a:xfrm>
              <a:off x="2070100" y="1704768"/>
              <a:ext cx="658813" cy="398463"/>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72" name="AutoShape 67"/>
            <p:cNvSpPr>
              <a:spLocks noChangeArrowheads="1"/>
            </p:cNvSpPr>
            <p:nvPr/>
          </p:nvSpPr>
          <p:spPr bwMode="auto">
            <a:xfrm>
              <a:off x="2595563" y="1704768"/>
              <a:ext cx="658812" cy="398463"/>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73" name="AutoShape 67"/>
            <p:cNvSpPr>
              <a:spLocks noChangeArrowheads="1"/>
            </p:cNvSpPr>
            <p:nvPr/>
          </p:nvSpPr>
          <p:spPr bwMode="auto">
            <a:xfrm>
              <a:off x="3111500" y="1703181"/>
              <a:ext cx="658813" cy="39846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74" name="AutoShape 67"/>
            <p:cNvSpPr>
              <a:spLocks noChangeArrowheads="1"/>
            </p:cNvSpPr>
            <p:nvPr/>
          </p:nvSpPr>
          <p:spPr bwMode="auto">
            <a:xfrm>
              <a:off x="3632200" y="1703181"/>
              <a:ext cx="633413" cy="39846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grpSp>
      <p:sp>
        <p:nvSpPr>
          <p:cNvPr id="80" name="TextBox 79"/>
          <p:cNvSpPr txBox="1"/>
          <p:nvPr/>
        </p:nvSpPr>
        <p:spPr>
          <a:xfrm>
            <a:off x="2082227" y="1249333"/>
            <a:ext cx="5430397" cy="707886"/>
          </a:xfrm>
          <a:prstGeom prst="rect">
            <a:avLst/>
          </a:prstGeom>
          <a:noFill/>
        </p:spPr>
        <p:txBody>
          <a:bodyPr wrap="none" rtlCol="0">
            <a:spAutoFit/>
          </a:bodyPr>
          <a:lstStyle/>
          <a:p>
            <a:r>
              <a:rPr lang="en-US" b="1" dirty="0" smtClean="0"/>
              <a:t>Double Precision FP </a:t>
            </a:r>
            <a:r>
              <a:rPr lang="en-US" dirty="0" smtClean="0"/>
              <a:t>vector width </a:t>
            </a:r>
            <a:r>
              <a:rPr lang="en-US" dirty="0" err="1" smtClean="0"/>
              <a:t>vs</a:t>
            </a:r>
            <a:r>
              <a:rPr lang="en-US" dirty="0" smtClean="0"/>
              <a:t> </a:t>
            </a:r>
            <a:br>
              <a:rPr lang="en-US" dirty="0" smtClean="0"/>
            </a:br>
            <a:r>
              <a:rPr lang="en-US" dirty="0" smtClean="0"/>
              <a:t>theoretical speedup potential over scalar</a:t>
            </a:r>
            <a:endParaRPr lang="en-US" dirty="0"/>
          </a:p>
        </p:txBody>
      </p:sp>
      <p:grpSp>
        <p:nvGrpSpPr>
          <p:cNvPr id="86" name="Group 85"/>
          <p:cNvGrpSpPr/>
          <p:nvPr/>
        </p:nvGrpSpPr>
        <p:grpSpPr>
          <a:xfrm>
            <a:off x="2097087" y="2255157"/>
            <a:ext cx="1184275" cy="398463"/>
            <a:chOff x="2097087" y="1480457"/>
            <a:chExt cx="1184275" cy="398463"/>
          </a:xfrm>
        </p:grpSpPr>
        <p:sp>
          <p:nvSpPr>
            <p:cNvPr id="82" name="AutoShape 67"/>
            <p:cNvSpPr>
              <a:spLocks noChangeArrowheads="1"/>
            </p:cNvSpPr>
            <p:nvPr/>
          </p:nvSpPr>
          <p:spPr bwMode="auto">
            <a:xfrm>
              <a:off x="2097087" y="1480457"/>
              <a:ext cx="658813" cy="398463"/>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83" name="AutoShape 67"/>
            <p:cNvSpPr>
              <a:spLocks noChangeArrowheads="1"/>
            </p:cNvSpPr>
            <p:nvPr/>
          </p:nvSpPr>
          <p:spPr bwMode="auto">
            <a:xfrm>
              <a:off x="2622550" y="1480457"/>
              <a:ext cx="658812" cy="398463"/>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grpSp>
      <p:sp>
        <p:nvSpPr>
          <p:cNvPr id="87" name="Text Box 78"/>
          <p:cNvSpPr txBox="1">
            <a:spLocks noChangeArrowheads="1"/>
          </p:cNvSpPr>
          <p:nvPr/>
        </p:nvSpPr>
        <p:spPr bwMode="auto">
          <a:xfrm>
            <a:off x="1073830" y="2315066"/>
            <a:ext cx="1023257" cy="338554"/>
          </a:xfrm>
          <a:prstGeom prst="rect">
            <a:avLst/>
          </a:prstGeom>
          <a:noFill/>
          <a:ln w="0">
            <a:noFill/>
            <a:miter lim="800000"/>
            <a:headEnd/>
            <a:tailEnd/>
          </a:ln>
          <a:effectLst/>
        </p:spPr>
        <p:txBody>
          <a:bodyPr wrap="square" anchor="ctr">
            <a:spAutoFit/>
          </a:bodyPr>
          <a:lstStyle/>
          <a:p>
            <a:pPr>
              <a:defRPr/>
            </a:pPr>
            <a:r>
              <a:rPr lang="en-US" sz="1600" dirty="0" smtClean="0">
                <a:latin typeface="+mn-lt"/>
              </a:rPr>
              <a:t>128 bit</a:t>
            </a:r>
            <a:endParaRPr lang="en-US" sz="1600" dirty="0">
              <a:latin typeface="+mn-lt"/>
            </a:endParaRPr>
          </a:p>
        </p:txBody>
      </p:sp>
      <p:sp>
        <p:nvSpPr>
          <p:cNvPr id="89" name="Text Box 78"/>
          <p:cNvSpPr txBox="1">
            <a:spLocks noChangeArrowheads="1"/>
          </p:cNvSpPr>
          <p:nvPr/>
        </p:nvSpPr>
        <p:spPr bwMode="auto">
          <a:xfrm>
            <a:off x="3281362" y="2255157"/>
            <a:ext cx="2359025" cy="338554"/>
          </a:xfrm>
          <a:prstGeom prst="rect">
            <a:avLst/>
          </a:prstGeom>
          <a:noFill/>
          <a:ln w="0">
            <a:noFill/>
            <a:miter lim="800000"/>
            <a:headEnd/>
            <a:tailEnd/>
          </a:ln>
          <a:effectLst/>
        </p:spPr>
        <p:txBody>
          <a:bodyPr anchor="ctr">
            <a:spAutoFit/>
          </a:bodyPr>
          <a:lstStyle/>
          <a:p>
            <a:pPr>
              <a:defRPr/>
            </a:pPr>
            <a:r>
              <a:rPr lang="en-US" sz="1600" dirty="0" smtClean="0">
                <a:latin typeface="+mn-lt"/>
              </a:rPr>
              <a:t>2x potential for SSE2</a:t>
            </a:r>
            <a:endParaRPr lang="en-US" sz="1600" dirty="0">
              <a:latin typeface="+mn-lt"/>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143000" y="225425"/>
            <a:ext cx="7174282" cy="889000"/>
          </a:xfrm>
        </p:spPr>
        <p:txBody>
          <a:bodyPr/>
          <a:lstStyle/>
          <a:p>
            <a:r>
              <a:rPr lang="en-US" sz="2400" dirty="0" smtClean="0"/>
              <a:t>Architecture &amp; Basic Data Types </a:t>
            </a:r>
            <a:br>
              <a:rPr lang="en-US" sz="2400" dirty="0" smtClean="0"/>
            </a:br>
            <a:r>
              <a:rPr lang="en-US" sz="2400" dirty="0" smtClean="0"/>
              <a:t>Govern Speedup potential per core </a:t>
            </a:r>
          </a:p>
        </p:txBody>
      </p:sp>
      <p:grpSp>
        <p:nvGrpSpPr>
          <p:cNvPr id="61" name="Group 60"/>
          <p:cNvGrpSpPr/>
          <p:nvPr/>
        </p:nvGrpSpPr>
        <p:grpSpPr>
          <a:xfrm>
            <a:off x="1362075" y="1327150"/>
            <a:ext cx="4529138" cy="398463"/>
            <a:chOff x="1362075" y="1276350"/>
            <a:chExt cx="4529138" cy="398463"/>
          </a:xfrm>
        </p:grpSpPr>
        <p:sp>
          <p:nvSpPr>
            <p:cNvPr id="312324" name="AutoShape 4"/>
            <p:cNvSpPr>
              <a:spLocks noChangeArrowheads="1"/>
            </p:cNvSpPr>
            <p:nvPr/>
          </p:nvSpPr>
          <p:spPr bwMode="auto">
            <a:xfrm>
              <a:off x="1362075" y="1276350"/>
              <a:ext cx="1184275" cy="398463"/>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25" name="AutoShape 5"/>
            <p:cNvSpPr>
              <a:spLocks noChangeArrowheads="1"/>
            </p:cNvSpPr>
            <p:nvPr/>
          </p:nvSpPr>
          <p:spPr bwMode="auto">
            <a:xfrm>
              <a:off x="2476500" y="1276350"/>
              <a:ext cx="1184275" cy="398463"/>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26" name="AutoShape 6"/>
            <p:cNvSpPr>
              <a:spLocks noChangeArrowheads="1"/>
            </p:cNvSpPr>
            <p:nvPr/>
          </p:nvSpPr>
          <p:spPr bwMode="auto">
            <a:xfrm>
              <a:off x="3590925" y="1276350"/>
              <a:ext cx="1185863" cy="398463"/>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27" name="AutoShape 7"/>
            <p:cNvSpPr>
              <a:spLocks noChangeArrowheads="1"/>
            </p:cNvSpPr>
            <p:nvPr/>
          </p:nvSpPr>
          <p:spPr bwMode="auto">
            <a:xfrm>
              <a:off x="4706938" y="1276350"/>
              <a:ext cx="1184275" cy="398463"/>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grpSp>
      <p:sp>
        <p:nvSpPr>
          <p:cNvPr id="312328" name="Text Box 8"/>
          <p:cNvSpPr txBox="1">
            <a:spLocks noChangeArrowheads="1"/>
          </p:cNvSpPr>
          <p:nvPr/>
        </p:nvSpPr>
        <p:spPr bwMode="auto">
          <a:xfrm>
            <a:off x="6259738" y="1325533"/>
            <a:ext cx="1138453" cy="400110"/>
          </a:xfrm>
          <a:prstGeom prst="rect">
            <a:avLst/>
          </a:prstGeom>
          <a:noFill/>
          <a:ln w="12700">
            <a:noFill/>
            <a:miter lim="800000"/>
            <a:headEnd/>
            <a:tailEnd/>
          </a:ln>
          <a:effectLst/>
        </p:spPr>
        <p:txBody>
          <a:bodyPr wrap="none" anchor="ctr">
            <a:spAutoFit/>
          </a:bodyPr>
          <a:lstStyle/>
          <a:p>
            <a:pPr>
              <a:defRPr/>
            </a:pPr>
            <a:r>
              <a:rPr lang="en-US" sz="2000" dirty="0">
                <a:solidFill>
                  <a:srgbClr val="0070C0"/>
                </a:solidFill>
                <a:effectLst>
                  <a:outerShdw blurRad="38100" dist="38100" dir="2700000" algn="tl">
                    <a:srgbClr val="C0C0C0"/>
                  </a:outerShdw>
                </a:effectLst>
                <a:latin typeface="Arial" charset="0"/>
              </a:rPr>
              <a:t>4x floats</a:t>
            </a:r>
          </a:p>
        </p:txBody>
      </p:sp>
      <p:grpSp>
        <p:nvGrpSpPr>
          <p:cNvPr id="3" name="Group 9"/>
          <p:cNvGrpSpPr>
            <a:grpSpLocks/>
          </p:cNvGrpSpPr>
          <p:nvPr/>
        </p:nvGrpSpPr>
        <p:grpSpPr bwMode="auto">
          <a:xfrm>
            <a:off x="301990" y="1137425"/>
            <a:ext cx="8499110" cy="830852"/>
            <a:chOff x="96" y="1221"/>
            <a:chExt cx="5568" cy="601"/>
          </a:xfrm>
        </p:grpSpPr>
        <p:sp>
          <p:nvSpPr>
            <p:cNvPr id="9265" name="Rectangle 10"/>
            <p:cNvSpPr>
              <a:spLocks noChangeArrowheads="1"/>
            </p:cNvSpPr>
            <p:nvPr/>
          </p:nvSpPr>
          <p:spPr bwMode="auto">
            <a:xfrm>
              <a:off x="647" y="1248"/>
              <a:ext cx="5017" cy="480"/>
            </a:xfrm>
            <a:prstGeom prst="rect">
              <a:avLst/>
            </a:prstGeom>
            <a:noFill/>
            <a:ln w="38100">
              <a:solidFill>
                <a:schemeClr val="tx1"/>
              </a:solidFill>
              <a:miter lim="800000"/>
              <a:headEnd type="none" w="sm" len="sm"/>
              <a:tailEnd type="none" w="sm" len="sm"/>
            </a:ln>
          </p:spPr>
          <p:txBody>
            <a:bodyPr wrap="none" anchor="ctr"/>
            <a:lstStyle/>
            <a:p>
              <a:endParaRPr lang="en-US"/>
            </a:p>
          </p:txBody>
        </p:sp>
        <p:sp>
          <p:nvSpPr>
            <p:cNvPr id="9266" name="Text Box 11"/>
            <p:cNvSpPr txBox="1">
              <a:spLocks noChangeArrowheads="1"/>
            </p:cNvSpPr>
            <p:nvPr/>
          </p:nvSpPr>
          <p:spPr bwMode="auto">
            <a:xfrm>
              <a:off x="96" y="1221"/>
              <a:ext cx="535" cy="601"/>
            </a:xfrm>
            <a:prstGeom prst="rect">
              <a:avLst/>
            </a:prstGeom>
            <a:noFill/>
            <a:ln w="12700">
              <a:noFill/>
              <a:miter lim="800000"/>
              <a:headEnd/>
              <a:tailEnd/>
            </a:ln>
          </p:spPr>
          <p:txBody>
            <a:bodyPr wrap="none">
              <a:spAutoFit/>
            </a:bodyPr>
            <a:lstStyle/>
            <a:p>
              <a:pPr algn="ctr"/>
              <a:r>
                <a:rPr lang="en-US" sz="2400" dirty="0" smtClean="0">
                  <a:solidFill>
                    <a:schemeClr val="tx1"/>
                  </a:solidFill>
                  <a:latin typeface="Arial" charset="0"/>
                </a:rPr>
                <a:t>Intel</a:t>
              </a:r>
            </a:p>
            <a:p>
              <a:pPr algn="ctr"/>
              <a:r>
                <a:rPr lang="en-US" sz="2400" dirty="0" smtClean="0">
                  <a:solidFill>
                    <a:schemeClr val="tx1"/>
                  </a:solidFill>
                  <a:latin typeface="Arial" charset="0"/>
                </a:rPr>
                <a:t>SSE</a:t>
              </a:r>
              <a:endParaRPr lang="en-US" sz="2400" dirty="0">
                <a:solidFill>
                  <a:schemeClr val="tx1"/>
                </a:solidFill>
                <a:latin typeface="Arial" charset="0"/>
              </a:endParaRPr>
            </a:p>
          </p:txBody>
        </p:sp>
      </p:grpSp>
      <p:grpSp>
        <p:nvGrpSpPr>
          <p:cNvPr id="62" name="Group 61"/>
          <p:cNvGrpSpPr/>
          <p:nvPr/>
        </p:nvGrpSpPr>
        <p:grpSpPr>
          <a:xfrm>
            <a:off x="1330474" y="2820569"/>
            <a:ext cx="4607600" cy="398712"/>
            <a:chOff x="1330474" y="2604669"/>
            <a:chExt cx="4607600" cy="398712"/>
          </a:xfrm>
        </p:grpSpPr>
        <p:sp>
          <p:nvSpPr>
            <p:cNvPr id="312334" name="AutoShape 14"/>
            <p:cNvSpPr>
              <a:spLocks noChangeArrowheads="1"/>
            </p:cNvSpPr>
            <p:nvPr/>
          </p:nvSpPr>
          <p:spPr bwMode="auto">
            <a:xfrm>
              <a:off x="1330474" y="2604669"/>
              <a:ext cx="353294"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35" name="AutoShape 15"/>
            <p:cNvSpPr>
              <a:spLocks noChangeArrowheads="1"/>
            </p:cNvSpPr>
            <p:nvPr/>
          </p:nvSpPr>
          <p:spPr bwMode="auto">
            <a:xfrm>
              <a:off x="1614292" y="2604669"/>
              <a:ext cx="350337"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36" name="AutoShape 16"/>
            <p:cNvSpPr>
              <a:spLocks noChangeArrowheads="1"/>
            </p:cNvSpPr>
            <p:nvPr/>
          </p:nvSpPr>
          <p:spPr bwMode="auto">
            <a:xfrm>
              <a:off x="1898109" y="2604669"/>
              <a:ext cx="35033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37" name="AutoShape 17"/>
            <p:cNvSpPr>
              <a:spLocks noChangeArrowheads="1"/>
            </p:cNvSpPr>
            <p:nvPr/>
          </p:nvSpPr>
          <p:spPr bwMode="auto">
            <a:xfrm>
              <a:off x="2181927" y="2604669"/>
              <a:ext cx="359207"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38" name="AutoShape 18"/>
            <p:cNvSpPr>
              <a:spLocks noChangeArrowheads="1"/>
            </p:cNvSpPr>
            <p:nvPr/>
          </p:nvSpPr>
          <p:spPr bwMode="auto">
            <a:xfrm>
              <a:off x="2465744" y="2604669"/>
              <a:ext cx="357728"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39" name="AutoShape 19"/>
            <p:cNvSpPr>
              <a:spLocks noChangeArrowheads="1"/>
            </p:cNvSpPr>
            <p:nvPr/>
          </p:nvSpPr>
          <p:spPr bwMode="auto">
            <a:xfrm>
              <a:off x="2749562" y="2604669"/>
              <a:ext cx="350337"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40" name="AutoShape 20"/>
            <p:cNvSpPr>
              <a:spLocks noChangeArrowheads="1"/>
            </p:cNvSpPr>
            <p:nvPr/>
          </p:nvSpPr>
          <p:spPr bwMode="auto">
            <a:xfrm>
              <a:off x="3033379" y="2604669"/>
              <a:ext cx="35033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41" name="AutoShape 21"/>
            <p:cNvSpPr>
              <a:spLocks noChangeArrowheads="1"/>
            </p:cNvSpPr>
            <p:nvPr/>
          </p:nvSpPr>
          <p:spPr bwMode="auto">
            <a:xfrm>
              <a:off x="3315719" y="2604669"/>
              <a:ext cx="356250"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42" name="AutoShape 22"/>
            <p:cNvSpPr>
              <a:spLocks noChangeArrowheads="1"/>
            </p:cNvSpPr>
            <p:nvPr/>
          </p:nvSpPr>
          <p:spPr bwMode="auto">
            <a:xfrm>
              <a:off x="3601014" y="2604669"/>
              <a:ext cx="35920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43" name="AutoShape 23"/>
            <p:cNvSpPr>
              <a:spLocks noChangeArrowheads="1"/>
            </p:cNvSpPr>
            <p:nvPr/>
          </p:nvSpPr>
          <p:spPr bwMode="auto">
            <a:xfrm>
              <a:off x="3884832" y="2604669"/>
              <a:ext cx="353294"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44" name="AutoShape 24"/>
            <p:cNvSpPr>
              <a:spLocks noChangeArrowheads="1"/>
            </p:cNvSpPr>
            <p:nvPr/>
          </p:nvSpPr>
          <p:spPr bwMode="auto">
            <a:xfrm>
              <a:off x="4168649" y="2604669"/>
              <a:ext cx="35033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45" name="AutoShape 25"/>
            <p:cNvSpPr>
              <a:spLocks noChangeArrowheads="1"/>
            </p:cNvSpPr>
            <p:nvPr/>
          </p:nvSpPr>
          <p:spPr bwMode="auto">
            <a:xfrm>
              <a:off x="4452467" y="2604669"/>
              <a:ext cx="350337"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46" name="AutoShape 26"/>
            <p:cNvSpPr>
              <a:spLocks noChangeArrowheads="1"/>
            </p:cNvSpPr>
            <p:nvPr/>
          </p:nvSpPr>
          <p:spPr bwMode="auto">
            <a:xfrm>
              <a:off x="4736284" y="2604669"/>
              <a:ext cx="35920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47" name="AutoShape 27"/>
            <p:cNvSpPr>
              <a:spLocks noChangeArrowheads="1"/>
            </p:cNvSpPr>
            <p:nvPr/>
          </p:nvSpPr>
          <p:spPr bwMode="auto">
            <a:xfrm>
              <a:off x="5020102" y="2604669"/>
              <a:ext cx="357728"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48" name="AutoShape 28"/>
            <p:cNvSpPr>
              <a:spLocks noChangeArrowheads="1"/>
            </p:cNvSpPr>
            <p:nvPr/>
          </p:nvSpPr>
          <p:spPr bwMode="auto">
            <a:xfrm>
              <a:off x="5303920" y="2604669"/>
              <a:ext cx="35033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49" name="AutoShape 29"/>
            <p:cNvSpPr>
              <a:spLocks noChangeArrowheads="1"/>
            </p:cNvSpPr>
            <p:nvPr/>
          </p:nvSpPr>
          <p:spPr bwMode="auto">
            <a:xfrm>
              <a:off x="5587737" y="2604669"/>
              <a:ext cx="350337"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grpSp>
      <p:grpSp>
        <p:nvGrpSpPr>
          <p:cNvPr id="63" name="Group 62"/>
          <p:cNvGrpSpPr/>
          <p:nvPr/>
        </p:nvGrpSpPr>
        <p:grpSpPr>
          <a:xfrm>
            <a:off x="1330474" y="3418637"/>
            <a:ext cx="4612035" cy="398712"/>
            <a:chOff x="1330474" y="3202737"/>
            <a:chExt cx="4612035" cy="398712"/>
          </a:xfrm>
        </p:grpSpPr>
        <p:sp>
          <p:nvSpPr>
            <p:cNvPr id="312350" name="AutoShape 30"/>
            <p:cNvSpPr>
              <a:spLocks noChangeArrowheads="1"/>
            </p:cNvSpPr>
            <p:nvPr/>
          </p:nvSpPr>
          <p:spPr bwMode="auto">
            <a:xfrm>
              <a:off x="1330474" y="3202737"/>
              <a:ext cx="638589"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51" name="AutoShape 31"/>
            <p:cNvSpPr>
              <a:spLocks noChangeArrowheads="1"/>
            </p:cNvSpPr>
            <p:nvPr/>
          </p:nvSpPr>
          <p:spPr bwMode="auto">
            <a:xfrm>
              <a:off x="1898109" y="3202737"/>
              <a:ext cx="638589"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52" name="AutoShape 32"/>
            <p:cNvSpPr>
              <a:spLocks noChangeArrowheads="1"/>
            </p:cNvSpPr>
            <p:nvPr/>
          </p:nvSpPr>
          <p:spPr bwMode="auto">
            <a:xfrm>
              <a:off x="2465744" y="3202737"/>
              <a:ext cx="638589"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53" name="AutoShape 33"/>
            <p:cNvSpPr>
              <a:spLocks noChangeArrowheads="1"/>
            </p:cNvSpPr>
            <p:nvPr/>
          </p:nvSpPr>
          <p:spPr bwMode="auto">
            <a:xfrm>
              <a:off x="3033379" y="3202737"/>
              <a:ext cx="638589"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54" name="AutoShape 34"/>
            <p:cNvSpPr>
              <a:spLocks noChangeArrowheads="1"/>
            </p:cNvSpPr>
            <p:nvPr/>
          </p:nvSpPr>
          <p:spPr bwMode="auto">
            <a:xfrm>
              <a:off x="3601014" y="3202737"/>
              <a:ext cx="638589"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55" name="AutoShape 35"/>
            <p:cNvSpPr>
              <a:spLocks noChangeArrowheads="1"/>
            </p:cNvSpPr>
            <p:nvPr/>
          </p:nvSpPr>
          <p:spPr bwMode="auto">
            <a:xfrm>
              <a:off x="4168649" y="3202737"/>
              <a:ext cx="638589"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56" name="AutoShape 36"/>
            <p:cNvSpPr>
              <a:spLocks noChangeArrowheads="1"/>
            </p:cNvSpPr>
            <p:nvPr/>
          </p:nvSpPr>
          <p:spPr bwMode="auto">
            <a:xfrm>
              <a:off x="4736284" y="3202737"/>
              <a:ext cx="641546"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57" name="AutoShape 37"/>
            <p:cNvSpPr>
              <a:spLocks noChangeArrowheads="1"/>
            </p:cNvSpPr>
            <p:nvPr/>
          </p:nvSpPr>
          <p:spPr bwMode="auto">
            <a:xfrm>
              <a:off x="5303920" y="3202737"/>
              <a:ext cx="638589"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grpSp>
      <p:grpSp>
        <p:nvGrpSpPr>
          <p:cNvPr id="64" name="Group 63"/>
          <p:cNvGrpSpPr/>
          <p:nvPr/>
        </p:nvGrpSpPr>
        <p:grpSpPr>
          <a:xfrm>
            <a:off x="1330474" y="4016706"/>
            <a:ext cx="4612035" cy="398712"/>
            <a:chOff x="1330474" y="3800806"/>
            <a:chExt cx="4612035" cy="398712"/>
          </a:xfrm>
        </p:grpSpPr>
        <p:sp>
          <p:nvSpPr>
            <p:cNvPr id="312358" name="AutoShape 38"/>
            <p:cNvSpPr>
              <a:spLocks noChangeArrowheads="1"/>
            </p:cNvSpPr>
            <p:nvPr/>
          </p:nvSpPr>
          <p:spPr bwMode="auto">
            <a:xfrm>
              <a:off x="1330474" y="3800806"/>
              <a:ext cx="1206225"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59" name="AutoShape 39"/>
            <p:cNvSpPr>
              <a:spLocks noChangeArrowheads="1"/>
            </p:cNvSpPr>
            <p:nvPr/>
          </p:nvSpPr>
          <p:spPr bwMode="auto">
            <a:xfrm>
              <a:off x="2465744" y="3800806"/>
              <a:ext cx="1206225"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60" name="AutoShape 40"/>
            <p:cNvSpPr>
              <a:spLocks noChangeArrowheads="1"/>
            </p:cNvSpPr>
            <p:nvPr/>
          </p:nvSpPr>
          <p:spPr bwMode="auto">
            <a:xfrm>
              <a:off x="3601014" y="3800806"/>
              <a:ext cx="1206225"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61" name="AutoShape 41"/>
            <p:cNvSpPr>
              <a:spLocks noChangeArrowheads="1"/>
            </p:cNvSpPr>
            <p:nvPr/>
          </p:nvSpPr>
          <p:spPr bwMode="auto">
            <a:xfrm>
              <a:off x="4736284" y="3800806"/>
              <a:ext cx="1206225"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grpSp>
      <p:grpSp>
        <p:nvGrpSpPr>
          <p:cNvPr id="65" name="Group 64"/>
          <p:cNvGrpSpPr/>
          <p:nvPr/>
        </p:nvGrpSpPr>
        <p:grpSpPr>
          <a:xfrm>
            <a:off x="1330474" y="4614774"/>
            <a:ext cx="4612035" cy="398712"/>
            <a:chOff x="1330474" y="4398874"/>
            <a:chExt cx="4612035" cy="398712"/>
          </a:xfrm>
        </p:grpSpPr>
        <p:sp>
          <p:nvSpPr>
            <p:cNvPr id="312362" name="AutoShape 42"/>
            <p:cNvSpPr>
              <a:spLocks noChangeArrowheads="1"/>
            </p:cNvSpPr>
            <p:nvPr/>
          </p:nvSpPr>
          <p:spPr bwMode="auto">
            <a:xfrm>
              <a:off x="1330474" y="4398874"/>
              <a:ext cx="2341495"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63" name="AutoShape 43"/>
            <p:cNvSpPr>
              <a:spLocks noChangeArrowheads="1"/>
            </p:cNvSpPr>
            <p:nvPr/>
          </p:nvSpPr>
          <p:spPr bwMode="auto">
            <a:xfrm>
              <a:off x="3601014" y="4398874"/>
              <a:ext cx="2341495"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grpSp>
      <p:sp>
        <p:nvSpPr>
          <p:cNvPr id="312364" name="AutoShape 44"/>
          <p:cNvSpPr>
            <a:spLocks noChangeArrowheads="1"/>
          </p:cNvSpPr>
          <p:nvPr/>
        </p:nvSpPr>
        <p:spPr bwMode="auto">
          <a:xfrm>
            <a:off x="1330474" y="5212843"/>
            <a:ext cx="4643078"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grpSp>
        <p:nvGrpSpPr>
          <p:cNvPr id="60" name="Group 59"/>
          <p:cNvGrpSpPr/>
          <p:nvPr/>
        </p:nvGrpSpPr>
        <p:grpSpPr>
          <a:xfrm>
            <a:off x="1330474" y="2222500"/>
            <a:ext cx="4612035" cy="398712"/>
            <a:chOff x="1330474" y="2006600"/>
            <a:chExt cx="4612035" cy="398712"/>
          </a:xfrm>
        </p:grpSpPr>
        <p:sp>
          <p:nvSpPr>
            <p:cNvPr id="312365" name="AutoShape 45"/>
            <p:cNvSpPr>
              <a:spLocks noChangeArrowheads="1"/>
            </p:cNvSpPr>
            <p:nvPr/>
          </p:nvSpPr>
          <p:spPr bwMode="auto">
            <a:xfrm>
              <a:off x="1330474" y="2006600"/>
              <a:ext cx="2341495"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66" name="AutoShape 46"/>
            <p:cNvSpPr>
              <a:spLocks noChangeArrowheads="1"/>
            </p:cNvSpPr>
            <p:nvPr/>
          </p:nvSpPr>
          <p:spPr bwMode="auto">
            <a:xfrm>
              <a:off x="3601014" y="2006600"/>
              <a:ext cx="2341495"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grpSp>
      <p:sp>
        <p:nvSpPr>
          <p:cNvPr id="312367" name="Text Box 47"/>
          <p:cNvSpPr txBox="1">
            <a:spLocks noChangeArrowheads="1"/>
          </p:cNvSpPr>
          <p:nvPr/>
        </p:nvSpPr>
        <p:spPr bwMode="auto">
          <a:xfrm>
            <a:off x="6259738" y="2811445"/>
            <a:ext cx="1281120" cy="400110"/>
          </a:xfrm>
          <a:prstGeom prst="rect">
            <a:avLst/>
          </a:prstGeom>
          <a:noFill/>
          <a:ln w="12700">
            <a:noFill/>
            <a:miter lim="800000"/>
            <a:headEnd/>
            <a:tailEnd/>
          </a:ln>
          <a:effectLst/>
        </p:spPr>
        <p:txBody>
          <a:bodyPr wrap="none" anchor="ctr">
            <a:spAutoFit/>
          </a:bodyPr>
          <a:lstStyle/>
          <a:p>
            <a:pPr>
              <a:defRPr/>
            </a:pPr>
            <a:r>
              <a:rPr lang="en-US" sz="2000">
                <a:solidFill>
                  <a:srgbClr val="0070C0"/>
                </a:solidFill>
                <a:effectLst>
                  <a:outerShdw blurRad="38100" dist="38100" dir="2700000" algn="tl">
                    <a:srgbClr val="C0C0C0"/>
                  </a:outerShdw>
                </a:effectLst>
                <a:latin typeface="Arial" charset="0"/>
              </a:rPr>
              <a:t>16x bytes</a:t>
            </a:r>
          </a:p>
        </p:txBody>
      </p:sp>
      <p:sp>
        <p:nvSpPr>
          <p:cNvPr id="312368" name="Text Box 48"/>
          <p:cNvSpPr txBox="1">
            <a:spLocks noChangeArrowheads="1"/>
          </p:cNvSpPr>
          <p:nvPr/>
        </p:nvSpPr>
        <p:spPr bwMode="auto">
          <a:xfrm>
            <a:off x="6259738" y="3411795"/>
            <a:ext cx="2005677" cy="400110"/>
          </a:xfrm>
          <a:prstGeom prst="rect">
            <a:avLst/>
          </a:prstGeom>
          <a:noFill/>
          <a:ln w="12700">
            <a:noFill/>
            <a:miter lim="800000"/>
            <a:headEnd/>
            <a:tailEnd/>
          </a:ln>
          <a:effectLst/>
        </p:spPr>
        <p:txBody>
          <a:bodyPr wrap="none" anchor="ctr">
            <a:spAutoFit/>
          </a:bodyPr>
          <a:lstStyle/>
          <a:p>
            <a:pPr>
              <a:defRPr/>
            </a:pPr>
            <a:r>
              <a:rPr lang="en-US" sz="2000">
                <a:solidFill>
                  <a:srgbClr val="0070C0"/>
                </a:solidFill>
                <a:effectLst>
                  <a:outerShdw blurRad="38100" dist="38100" dir="2700000" algn="tl">
                    <a:srgbClr val="C0C0C0"/>
                  </a:outerShdw>
                </a:effectLst>
                <a:latin typeface="Arial" charset="0"/>
              </a:rPr>
              <a:t>8x  16-bit shorts</a:t>
            </a:r>
          </a:p>
        </p:txBody>
      </p:sp>
      <p:sp>
        <p:nvSpPr>
          <p:cNvPr id="312369" name="Text Box 49"/>
          <p:cNvSpPr txBox="1">
            <a:spLocks noChangeArrowheads="1"/>
          </p:cNvSpPr>
          <p:nvPr/>
        </p:nvSpPr>
        <p:spPr bwMode="auto">
          <a:xfrm>
            <a:off x="6259738" y="4012145"/>
            <a:ext cx="2220480" cy="400110"/>
          </a:xfrm>
          <a:prstGeom prst="rect">
            <a:avLst/>
          </a:prstGeom>
          <a:noFill/>
          <a:ln w="12700">
            <a:noFill/>
            <a:miter lim="800000"/>
            <a:headEnd/>
            <a:tailEnd/>
          </a:ln>
          <a:effectLst/>
        </p:spPr>
        <p:txBody>
          <a:bodyPr wrap="none" anchor="ctr">
            <a:spAutoFit/>
          </a:bodyPr>
          <a:lstStyle/>
          <a:p>
            <a:pPr>
              <a:defRPr/>
            </a:pPr>
            <a:r>
              <a:rPr lang="en-US" sz="2000">
                <a:solidFill>
                  <a:srgbClr val="0070C0"/>
                </a:solidFill>
                <a:effectLst>
                  <a:outerShdw blurRad="38100" dist="38100" dir="2700000" algn="tl">
                    <a:srgbClr val="C0C0C0"/>
                  </a:outerShdw>
                </a:effectLst>
                <a:latin typeface="Arial" charset="0"/>
              </a:rPr>
              <a:t>4x  32-bit integers</a:t>
            </a:r>
          </a:p>
        </p:txBody>
      </p:sp>
      <p:sp>
        <p:nvSpPr>
          <p:cNvPr id="312370" name="Text Box 50"/>
          <p:cNvSpPr txBox="1">
            <a:spLocks noChangeArrowheads="1"/>
          </p:cNvSpPr>
          <p:nvPr/>
        </p:nvSpPr>
        <p:spPr bwMode="auto">
          <a:xfrm>
            <a:off x="6259738" y="4612495"/>
            <a:ext cx="2220480" cy="400110"/>
          </a:xfrm>
          <a:prstGeom prst="rect">
            <a:avLst/>
          </a:prstGeom>
          <a:noFill/>
          <a:ln w="12700">
            <a:noFill/>
            <a:miter lim="800000"/>
            <a:headEnd/>
            <a:tailEnd/>
          </a:ln>
          <a:effectLst/>
        </p:spPr>
        <p:txBody>
          <a:bodyPr wrap="none" anchor="ctr">
            <a:spAutoFit/>
          </a:bodyPr>
          <a:lstStyle/>
          <a:p>
            <a:pPr>
              <a:defRPr/>
            </a:pPr>
            <a:r>
              <a:rPr lang="en-US" sz="2000">
                <a:solidFill>
                  <a:srgbClr val="0070C0"/>
                </a:solidFill>
                <a:effectLst>
                  <a:outerShdw blurRad="38100" dist="38100" dir="2700000" algn="tl">
                    <a:srgbClr val="C0C0C0"/>
                  </a:outerShdw>
                </a:effectLst>
                <a:latin typeface="Arial" charset="0"/>
              </a:rPr>
              <a:t>2x  64-bit integers</a:t>
            </a:r>
          </a:p>
        </p:txBody>
      </p:sp>
      <p:sp>
        <p:nvSpPr>
          <p:cNvPr id="312371" name="Text Box 51"/>
          <p:cNvSpPr txBox="1">
            <a:spLocks noChangeArrowheads="1"/>
          </p:cNvSpPr>
          <p:nvPr/>
        </p:nvSpPr>
        <p:spPr bwMode="auto">
          <a:xfrm>
            <a:off x="6259738" y="5212843"/>
            <a:ext cx="2404826" cy="400110"/>
          </a:xfrm>
          <a:prstGeom prst="rect">
            <a:avLst/>
          </a:prstGeom>
          <a:noFill/>
          <a:ln w="12700">
            <a:noFill/>
            <a:miter lim="800000"/>
            <a:headEnd/>
            <a:tailEnd/>
          </a:ln>
          <a:effectLst/>
        </p:spPr>
        <p:txBody>
          <a:bodyPr wrap="none" anchor="ctr">
            <a:spAutoFit/>
          </a:bodyPr>
          <a:lstStyle/>
          <a:p>
            <a:pPr>
              <a:defRPr/>
            </a:pPr>
            <a:r>
              <a:rPr lang="en-US" sz="2000" dirty="0">
                <a:solidFill>
                  <a:srgbClr val="0070C0"/>
                </a:solidFill>
                <a:effectLst>
                  <a:outerShdw blurRad="38100" dist="38100" dir="2700000" algn="tl">
                    <a:srgbClr val="C0C0C0"/>
                  </a:outerShdw>
                </a:effectLst>
                <a:latin typeface="Arial" charset="0"/>
              </a:rPr>
              <a:t>1x 128-bit(!) integer</a:t>
            </a:r>
          </a:p>
        </p:txBody>
      </p:sp>
      <p:sp>
        <p:nvSpPr>
          <p:cNvPr id="312372" name="Text Box 52"/>
          <p:cNvSpPr txBox="1">
            <a:spLocks noChangeArrowheads="1"/>
          </p:cNvSpPr>
          <p:nvPr/>
        </p:nvSpPr>
        <p:spPr bwMode="auto">
          <a:xfrm>
            <a:off x="6259738" y="2211095"/>
            <a:ext cx="1425390" cy="400110"/>
          </a:xfrm>
          <a:prstGeom prst="rect">
            <a:avLst/>
          </a:prstGeom>
          <a:noFill/>
          <a:ln w="12700">
            <a:noFill/>
            <a:miter lim="800000"/>
            <a:headEnd/>
            <a:tailEnd/>
          </a:ln>
          <a:effectLst/>
        </p:spPr>
        <p:txBody>
          <a:bodyPr wrap="none" anchor="ctr">
            <a:spAutoFit/>
          </a:bodyPr>
          <a:lstStyle/>
          <a:p>
            <a:pPr>
              <a:defRPr/>
            </a:pPr>
            <a:r>
              <a:rPr lang="en-US" sz="2000" dirty="0">
                <a:solidFill>
                  <a:srgbClr val="0070C0"/>
                </a:solidFill>
                <a:effectLst>
                  <a:outerShdw blurRad="38100" dist="38100" dir="2700000" algn="tl">
                    <a:srgbClr val="C0C0C0"/>
                  </a:outerShdw>
                </a:effectLst>
                <a:latin typeface="Arial" charset="0"/>
              </a:rPr>
              <a:t>2x doubles</a:t>
            </a:r>
          </a:p>
        </p:txBody>
      </p:sp>
      <p:sp>
        <p:nvSpPr>
          <p:cNvPr id="9225" name="Rectangle 53"/>
          <p:cNvSpPr>
            <a:spLocks noChangeArrowheads="1"/>
          </p:cNvSpPr>
          <p:nvPr/>
        </p:nvSpPr>
        <p:spPr bwMode="auto">
          <a:xfrm>
            <a:off x="1143000" y="2178050"/>
            <a:ext cx="7679981" cy="3587750"/>
          </a:xfrm>
          <a:prstGeom prst="rect">
            <a:avLst/>
          </a:prstGeom>
          <a:noFill/>
          <a:ln w="38100">
            <a:solidFill>
              <a:schemeClr val="tx1"/>
            </a:solidFill>
            <a:miter lim="800000"/>
            <a:headEnd type="none" w="sm" len="sm"/>
            <a:tailEnd type="none" w="sm" len="sm"/>
          </a:ln>
        </p:spPr>
        <p:txBody>
          <a:bodyPr wrap="none" anchor="ctr"/>
          <a:lstStyle/>
          <a:p>
            <a:endParaRPr lang="en-US"/>
          </a:p>
        </p:txBody>
      </p:sp>
      <p:sp>
        <p:nvSpPr>
          <p:cNvPr id="9223" name="Text Box 54"/>
          <p:cNvSpPr txBox="1">
            <a:spLocks noChangeArrowheads="1"/>
          </p:cNvSpPr>
          <p:nvPr/>
        </p:nvSpPr>
        <p:spPr bwMode="blackWhite">
          <a:xfrm>
            <a:off x="117475" y="3778250"/>
            <a:ext cx="1066800" cy="831639"/>
          </a:xfrm>
          <a:prstGeom prst="rect">
            <a:avLst/>
          </a:prstGeom>
          <a:noFill/>
          <a:ln w="12700">
            <a:noFill/>
            <a:miter lim="800000"/>
            <a:headEnd/>
            <a:tailEnd/>
          </a:ln>
        </p:spPr>
        <p:txBody>
          <a:bodyPr lIns="92075" tIns="46038" rIns="92075" bIns="46038">
            <a:spAutoFit/>
          </a:bodyPr>
          <a:lstStyle/>
          <a:p>
            <a:pPr eaLnBrk="0" hangingPunct="0">
              <a:buClr>
                <a:schemeClr val="accent1"/>
              </a:buClr>
              <a:buSzPct val="75000"/>
              <a:buFont typeface="Wingdings" pitchFamily="2" charset="2"/>
              <a:buNone/>
            </a:pPr>
            <a:r>
              <a:rPr lang="en-US" sz="2400" dirty="0" smtClean="0">
                <a:solidFill>
                  <a:schemeClr val="tx1"/>
                </a:solidFill>
                <a:latin typeface="Arial" charset="0"/>
              </a:rPr>
              <a:t>Intel</a:t>
            </a:r>
          </a:p>
          <a:p>
            <a:pPr eaLnBrk="0" hangingPunct="0">
              <a:buClr>
                <a:schemeClr val="accent1"/>
              </a:buClr>
              <a:buSzPct val="75000"/>
              <a:buFont typeface="Wingdings" pitchFamily="2" charset="2"/>
              <a:buNone/>
            </a:pPr>
            <a:r>
              <a:rPr lang="en-US" sz="2400" dirty="0" smtClean="0">
                <a:solidFill>
                  <a:schemeClr val="tx1"/>
                </a:solidFill>
                <a:latin typeface="Arial" charset="0"/>
              </a:rPr>
              <a:t>SSE2</a:t>
            </a:r>
            <a:endParaRPr lang="en-US" sz="2400" dirty="0">
              <a:solidFill>
                <a:schemeClr val="tx1"/>
              </a:solidFill>
              <a:latin typeface="Arial" charset="0"/>
            </a:endParaRPr>
          </a:p>
        </p:txBody>
      </p:sp>
      <p:sp>
        <p:nvSpPr>
          <p:cNvPr id="58" name="Date Placeholder 3"/>
          <p:cNvSpPr>
            <a:spLocks noGrp="1"/>
          </p:cNvSpPr>
          <p:nvPr>
            <p:ph type="dt" sz="quarter" idx="10"/>
          </p:nvPr>
        </p:nvSpPr>
        <p:spPr bwMode="auto">
          <a:xfrm>
            <a:off x="7142163" y="6553200"/>
            <a:ext cx="1109662"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71A54F4B-2B42-424B-B6E2-C9AFB6CDC3BA}" type="datetime1">
              <a:rPr lang="en-US" altLang="zh-CN" sz="1000">
                <a:solidFill>
                  <a:schemeClr val="bg1"/>
                </a:solidFill>
              </a:rPr>
              <a:pPr eaLnBrk="1" hangingPunct="1"/>
              <a:t>12/19/2013</a:t>
            </a:fld>
            <a:endParaRPr lang="en-US" altLang="zh-CN" sz="1000" dirty="0">
              <a:solidFill>
                <a:schemeClr val="bg1"/>
              </a:solidFill>
            </a:endParaRPr>
          </a:p>
        </p:txBody>
      </p:sp>
      <p:sp>
        <p:nvSpPr>
          <p:cNvPr id="59" name="Slide Number Placeholder 4"/>
          <p:cNvSpPr>
            <a:spLocks noGrp="1"/>
          </p:cNvSpPr>
          <p:nvPr>
            <p:ph type="sldNum" sz="quarter" idx="11"/>
          </p:nvPr>
        </p:nvSpPr>
        <p:spPr bwMode="auto">
          <a:xfrm>
            <a:off x="8505825" y="6553200"/>
            <a:ext cx="501650"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39DF2B61-2C26-466F-8DC0-31ED2BD005C3}" type="slidenum">
              <a:rPr lang="en-US" altLang="zh-CN" sz="1000">
                <a:solidFill>
                  <a:schemeClr val="bg1"/>
                </a:solidFill>
              </a:rPr>
              <a:pPr eaLnBrk="1" hangingPunct="1"/>
              <a:t>12</a:t>
            </a:fld>
            <a:endParaRPr lang="en-US" altLang="zh-CN" sz="1000" dirty="0">
              <a:solidFill>
                <a:schemeClr val="bg1"/>
              </a:solidFill>
            </a:endParaRPr>
          </a:p>
        </p:txBody>
      </p:sp>
    </p:spTree>
    <p:extLst>
      <p:ext uri="{BB962C8B-B14F-4D97-AF65-F5344CB8AC3E}">
        <p14:creationId xmlns:p14="http://schemas.microsoft.com/office/powerpoint/2010/main" val="130415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5612" y="225425"/>
            <a:ext cx="7573265" cy="889000"/>
          </a:xfrm>
        </p:spPr>
        <p:txBody>
          <a:bodyPr/>
          <a:lstStyle/>
          <a:p>
            <a:r>
              <a:rPr lang="en-US" sz="2400" dirty="0" smtClean="0"/>
              <a:t>Intel® AVX-256 Data Types on 2</a:t>
            </a:r>
            <a:r>
              <a:rPr lang="en-US" sz="2400" baseline="30000" dirty="0" smtClean="0"/>
              <a:t>nd</a:t>
            </a:r>
            <a:r>
              <a:rPr lang="en-US" sz="2400" dirty="0" smtClean="0"/>
              <a:t> and 3</a:t>
            </a:r>
            <a:r>
              <a:rPr lang="en-US" sz="2400" baseline="30000" dirty="0" smtClean="0"/>
              <a:t>rd</a:t>
            </a:r>
            <a:r>
              <a:rPr lang="en-US" sz="2400" dirty="0" smtClean="0"/>
              <a:t> Generation Intel</a:t>
            </a:r>
            <a:r>
              <a:rPr lang="en-US" sz="2400" dirty="0"/>
              <a:t>®</a:t>
            </a:r>
            <a:r>
              <a:rPr lang="en-US" sz="2400" dirty="0" smtClean="0"/>
              <a:t> Core™ Processors</a:t>
            </a:r>
          </a:p>
        </p:txBody>
      </p:sp>
      <p:sp>
        <p:nvSpPr>
          <p:cNvPr id="10243" name="Text Box 54"/>
          <p:cNvSpPr txBox="1">
            <a:spLocks noChangeArrowheads="1"/>
          </p:cNvSpPr>
          <p:nvPr/>
        </p:nvSpPr>
        <p:spPr bwMode="blackWhite">
          <a:xfrm>
            <a:off x="50800" y="4038600"/>
            <a:ext cx="1274763" cy="831639"/>
          </a:xfrm>
          <a:prstGeom prst="rect">
            <a:avLst/>
          </a:prstGeom>
          <a:noFill/>
          <a:ln w="12700">
            <a:noFill/>
            <a:miter lim="800000"/>
            <a:headEnd/>
            <a:tailEnd/>
          </a:ln>
        </p:spPr>
        <p:txBody>
          <a:bodyPr lIns="92075" tIns="46038" rIns="92075" bIns="46038">
            <a:spAutoFit/>
          </a:bodyPr>
          <a:lstStyle/>
          <a:p>
            <a:pPr eaLnBrk="0" hangingPunct="0">
              <a:buClr>
                <a:schemeClr val="accent1"/>
              </a:buClr>
              <a:buSzPct val="75000"/>
              <a:buFont typeface="Wingdings" pitchFamily="2" charset="2"/>
              <a:buNone/>
            </a:pPr>
            <a:r>
              <a:rPr lang="en-US" sz="2400" dirty="0" smtClean="0">
                <a:solidFill>
                  <a:schemeClr val="tx1"/>
                </a:solidFill>
                <a:latin typeface="Arial" charset="0"/>
              </a:rPr>
              <a:t>Intel AVX2</a:t>
            </a:r>
            <a:endParaRPr lang="en-US" sz="2400" dirty="0">
              <a:solidFill>
                <a:schemeClr val="tx1"/>
              </a:solidFill>
              <a:latin typeface="Arial" charset="0"/>
            </a:endParaRPr>
          </a:p>
        </p:txBody>
      </p:sp>
      <p:sp>
        <p:nvSpPr>
          <p:cNvPr id="308232" name="Text Box 8"/>
          <p:cNvSpPr txBox="1">
            <a:spLocks noChangeArrowheads="1"/>
          </p:cNvSpPr>
          <p:nvPr/>
        </p:nvSpPr>
        <p:spPr bwMode="auto">
          <a:xfrm>
            <a:off x="6396723" y="1350932"/>
            <a:ext cx="1138453" cy="400110"/>
          </a:xfrm>
          <a:prstGeom prst="rect">
            <a:avLst/>
          </a:prstGeom>
          <a:noFill/>
          <a:ln w="12700">
            <a:noFill/>
            <a:miter lim="800000"/>
            <a:headEnd/>
            <a:tailEnd/>
          </a:ln>
          <a:effectLst/>
        </p:spPr>
        <p:txBody>
          <a:bodyPr wrap="none" anchor="ctr">
            <a:spAutoFit/>
          </a:bodyPr>
          <a:lstStyle/>
          <a:p>
            <a:pPr>
              <a:defRPr/>
            </a:pPr>
            <a:r>
              <a:rPr lang="en-US" sz="2000" dirty="0">
                <a:effectLst>
                  <a:outerShdw blurRad="38100" dist="38100" dir="2700000" algn="tl">
                    <a:srgbClr val="C0C0C0"/>
                  </a:outerShdw>
                </a:effectLst>
                <a:latin typeface="Arial" charset="0"/>
              </a:rPr>
              <a:t>8x floats</a:t>
            </a:r>
          </a:p>
        </p:txBody>
      </p:sp>
      <p:sp>
        <p:nvSpPr>
          <p:cNvPr id="308302" name="Text Box 78"/>
          <p:cNvSpPr txBox="1">
            <a:spLocks noChangeArrowheads="1"/>
          </p:cNvSpPr>
          <p:nvPr/>
        </p:nvSpPr>
        <p:spPr bwMode="auto">
          <a:xfrm>
            <a:off x="6402480" y="1887507"/>
            <a:ext cx="1425390" cy="400110"/>
          </a:xfrm>
          <a:prstGeom prst="rect">
            <a:avLst/>
          </a:prstGeom>
          <a:noFill/>
          <a:ln w="12700">
            <a:noFill/>
            <a:miter lim="800000"/>
            <a:headEnd/>
            <a:tailEnd/>
          </a:ln>
          <a:effectLst/>
        </p:spPr>
        <p:txBody>
          <a:bodyPr wrap="none" anchor="ctr">
            <a:spAutoFit/>
          </a:bodyPr>
          <a:lstStyle/>
          <a:p>
            <a:pPr>
              <a:defRPr/>
            </a:pPr>
            <a:r>
              <a:rPr lang="en-US" sz="2000" dirty="0" smtClean="0">
                <a:effectLst>
                  <a:outerShdw blurRad="38100" dist="38100" dir="2700000" algn="tl">
                    <a:srgbClr val="C0C0C0"/>
                  </a:outerShdw>
                </a:effectLst>
                <a:latin typeface="Arial" charset="0"/>
              </a:rPr>
              <a:t>4x doubles</a:t>
            </a:r>
            <a:endParaRPr lang="en-US" sz="2000" dirty="0">
              <a:effectLst>
                <a:outerShdw blurRad="38100" dist="38100" dir="2700000" algn="tl">
                  <a:srgbClr val="C0C0C0"/>
                </a:outerShdw>
              </a:effectLst>
              <a:latin typeface="Arial" charset="0"/>
            </a:endParaRPr>
          </a:p>
        </p:txBody>
      </p:sp>
      <p:sp>
        <p:nvSpPr>
          <p:cNvPr id="10324" name="Rectangle 80"/>
          <p:cNvSpPr>
            <a:spLocks noChangeArrowheads="1"/>
          </p:cNvSpPr>
          <p:nvPr/>
        </p:nvSpPr>
        <p:spPr bwMode="auto">
          <a:xfrm>
            <a:off x="1200150" y="1192213"/>
            <a:ext cx="7680325" cy="1281112"/>
          </a:xfrm>
          <a:prstGeom prst="rect">
            <a:avLst/>
          </a:prstGeom>
          <a:noFill/>
          <a:ln w="38100">
            <a:solidFill>
              <a:schemeClr val="tx1"/>
            </a:solidFill>
            <a:miter lim="800000"/>
            <a:headEnd type="none" w="sm" len="sm"/>
            <a:tailEnd type="none" w="sm" len="sm"/>
          </a:ln>
        </p:spPr>
        <p:txBody>
          <a:bodyPr wrap="none" anchor="ctr"/>
          <a:lstStyle/>
          <a:p>
            <a:endParaRPr lang="en-US"/>
          </a:p>
        </p:txBody>
      </p:sp>
      <p:sp>
        <p:nvSpPr>
          <p:cNvPr id="10245" name="Text Box 84"/>
          <p:cNvSpPr txBox="1">
            <a:spLocks noChangeArrowheads="1"/>
          </p:cNvSpPr>
          <p:nvPr/>
        </p:nvSpPr>
        <p:spPr bwMode="blackWhite">
          <a:xfrm>
            <a:off x="184150" y="1361237"/>
            <a:ext cx="969963" cy="831639"/>
          </a:xfrm>
          <a:prstGeom prst="rect">
            <a:avLst/>
          </a:prstGeom>
          <a:noFill/>
          <a:ln w="12700">
            <a:noFill/>
            <a:miter lim="800000"/>
            <a:headEnd/>
            <a:tailEnd/>
          </a:ln>
        </p:spPr>
        <p:txBody>
          <a:bodyPr lIns="92075" tIns="46038" rIns="92075" bIns="46038">
            <a:spAutoFit/>
          </a:bodyPr>
          <a:lstStyle/>
          <a:p>
            <a:pPr eaLnBrk="0" hangingPunct="0">
              <a:buClr>
                <a:schemeClr val="accent1"/>
              </a:buClr>
              <a:buSzPct val="75000"/>
              <a:buFont typeface="Wingdings" pitchFamily="2" charset="2"/>
              <a:buNone/>
            </a:pPr>
            <a:r>
              <a:rPr lang="en-US" sz="2400" dirty="0" smtClean="0">
                <a:solidFill>
                  <a:schemeClr val="tx1"/>
                </a:solidFill>
                <a:latin typeface="Arial" charset="0"/>
              </a:rPr>
              <a:t>Intel</a:t>
            </a:r>
          </a:p>
          <a:p>
            <a:pPr eaLnBrk="0" hangingPunct="0">
              <a:buClr>
                <a:schemeClr val="accent1"/>
              </a:buClr>
              <a:buSzPct val="75000"/>
              <a:buFont typeface="Wingdings" pitchFamily="2" charset="2"/>
              <a:buNone/>
            </a:pPr>
            <a:r>
              <a:rPr lang="en-US" sz="2400" dirty="0" smtClean="0">
                <a:solidFill>
                  <a:schemeClr val="tx1"/>
                </a:solidFill>
                <a:latin typeface="Arial" charset="0"/>
              </a:rPr>
              <a:t>AVX</a:t>
            </a:r>
            <a:endParaRPr lang="en-US" sz="2400" dirty="0">
              <a:solidFill>
                <a:schemeClr val="tx1"/>
              </a:solidFill>
              <a:latin typeface="Arial" charset="0"/>
            </a:endParaRPr>
          </a:p>
        </p:txBody>
      </p:sp>
      <p:sp>
        <p:nvSpPr>
          <p:cNvPr id="308388" name="Text Box 164"/>
          <p:cNvSpPr txBox="1">
            <a:spLocks noChangeArrowheads="1"/>
          </p:cNvSpPr>
          <p:nvPr/>
        </p:nvSpPr>
        <p:spPr bwMode="auto">
          <a:xfrm>
            <a:off x="6400796" y="3006695"/>
            <a:ext cx="1281120" cy="400110"/>
          </a:xfrm>
          <a:prstGeom prst="rect">
            <a:avLst/>
          </a:prstGeom>
          <a:noFill/>
          <a:ln w="12700">
            <a:noFill/>
            <a:miter lim="800000"/>
            <a:headEnd/>
            <a:tailEnd/>
          </a:ln>
          <a:effectLst/>
        </p:spPr>
        <p:txBody>
          <a:bodyPr wrap="none" anchor="ctr">
            <a:spAutoFit/>
          </a:bodyPr>
          <a:lstStyle/>
          <a:p>
            <a:pPr>
              <a:defRPr/>
            </a:pPr>
            <a:r>
              <a:rPr lang="en-US" sz="2000" dirty="0">
                <a:effectLst>
                  <a:outerShdw blurRad="38100" dist="38100" dir="2700000" algn="tl">
                    <a:srgbClr val="C0C0C0"/>
                  </a:outerShdw>
                </a:effectLst>
                <a:latin typeface="Arial" charset="0"/>
              </a:rPr>
              <a:t>32x bytes</a:t>
            </a:r>
          </a:p>
        </p:txBody>
      </p:sp>
      <p:sp>
        <p:nvSpPr>
          <p:cNvPr id="308389" name="Text Box 165"/>
          <p:cNvSpPr txBox="1">
            <a:spLocks noChangeArrowheads="1"/>
          </p:cNvSpPr>
          <p:nvPr/>
        </p:nvSpPr>
        <p:spPr bwMode="auto">
          <a:xfrm>
            <a:off x="6400796" y="3592086"/>
            <a:ext cx="2148345" cy="400110"/>
          </a:xfrm>
          <a:prstGeom prst="rect">
            <a:avLst/>
          </a:prstGeom>
          <a:noFill/>
          <a:ln w="12700">
            <a:noFill/>
            <a:miter lim="800000"/>
            <a:headEnd/>
            <a:tailEnd/>
          </a:ln>
          <a:effectLst/>
        </p:spPr>
        <p:txBody>
          <a:bodyPr wrap="none" anchor="ctr">
            <a:spAutoFit/>
          </a:bodyPr>
          <a:lstStyle/>
          <a:p>
            <a:pPr>
              <a:defRPr/>
            </a:pPr>
            <a:r>
              <a:rPr lang="en-US" sz="2000" dirty="0">
                <a:effectLst>
                  <a:outerShdw blurRad="38100" dist="38100" dir="2700000" algn="tl">
                    <a:srgbClr val="C0C0C0"/>
                  </a:outerShdw>
                </a:effectLst>
                <a:latin typeface="Arial" charset="0"/>
              </a:rPr>
              <a:t>16x  16-bit shorts</a:t>
            </a:r>
          </a:p>
        </p:txBody>
      </p:sp>
      <p:sp>
        <p:nvSpPr>
          <p:cNvPr id="308390" name="Text Box 166"/>
          <p:cNvSpPr txBox="1">
            <a:spLocks noChangeArrowheads="1"/>
          </p:cNvSpPr>
          <p:nvPr/>
        </p:nvSpPr>
        <p:spPr bwMode="auto">
          <a:xfrm>
            <a:off x="6400796" y="4177476"/>
            <a:ext cx="2220480" cy="400110"/>
          </a:xfrm>
          <a:prstGeom prst="rect">
            <a:avLst/>
          </a:prstGeom>
          <a:noFill/>
          <a:ln w="12700">
            <a:noFill/>
            <a:miter lim="800000"/>
            <a:headEnd/>
            <a:tailEnd/>
          </a:ln>
          <a:effectLst/>
        </p:spPr>
        <p:txBody>
          <a:bodyPr wrap="none" anchor="ctr">
            <a:spAutoFit/>
          </a:bodyPr>
          <a:lstStyle/>
          <a:p>
            <a:pPr>
              <a:defRPr/>
            </a:pPr>
            <a:r>
              <a:rPr lang="en-US" sz="2000">
                <a:effectLst>
                  <a:outerShdw blurRad="38100" dist="38100" dir="2700000" algn="tl">
                    <a:srgbClr val="C0C0C0"/>
                  </a:outerShdw>
                </a:effectLst>
                <a:latin typeface="Arial" charset="0"/>
              </a:rPr>
              <a:t>8x  32-bit integers</a:t>
            </a:r>
          </a:p>
        </p:txBody>
      </p:sp>
      <p:sp>
        <p:nvSpPr>
          <p:cNvPr id="308391" name="Text Box 167"/>
          <p:cNvSpPr txBox="1">
            <a:spLocks noChangeArrowheads="1"/>
          </p:cNvSpPr>
          <p:nvPr/>
        </p:nvSpPr>
        <p:spPr bwMode="auto">
          <a:xfrm>
            <a:off x="6400796" y="4762866"/>
            <a:ext cx="2220480" cy="400110"/>
          </a:xfrm>
          <a:prstGeom prst="rect">
            <a:avLst/>
          </a:prstGeom>
          <a:noFill/>
          <a:ln w="12700">
            <a:noFill/>
            <a:miter lim="800000"/>
            <a:headEnd/>
            <a:tailEnd/>
          </a:ln>
          <a:effectLst/>
        </p:spPr>
        <p:txBody>
          <a:bodyPr wrap="none" anchor="ctr">
            <a:spAutoFit/>
          </a:bodyPr>
          <a:lstStyle/>
          <a:p>
            <a:pPr>
              <a:defRPr/>
            </a:pPr>
            <a:r>
              <a:rPr lang="en-US" sz="2000">
                <a:effectLst>
                  <a:outerShdw blurRad="38100" dist="38100" dir="2700000" algn="tl">
                    <a:srgbClr val="C0C0C0"/>
                  </a:outerShdw>
                </a:effectLst>
                <a:latin typeface="Arial" charset="0"/>
              </a:rPr>
              <a:t>4x  64-bit integers</a:t>
            </a:r>
          </a:p>
        </p:txBody>
      </p:sp>
      <p:sp>
        <p:nvSpPr>
          <p:cNvPr id="308392" name="Text Box 168"/>
          <p:cNvSpPr txBox="1">
            <a:spLocks noChangeArrowheads="1"/>
          </p:cNvSpPr>
          <p:nvPr/>
        </p:nvSpPr>
        <p:spPr bwMode="auto">
          <a:xfrm>
            <a:off x="6804755" y="5348257"/>
            <a:ext cx="1596912" cy="400110"/>
          </a:xfrm>
          <a:prstGeom prst="rect">
            <a:avLst/>
          </a:prstGeom>
          <a:noFill/>
          <a:ln w="12700">
            <a:noFill/>
            <a:miter lim="800000"/>
            <a:headEnd/>
            <a:tailEnd/>
          </a:ln>
          <a:effectLst/>
        </p:spPr>
        <p:txBody>
          <a:bodyPr wrap="none" anchor="ctr">
            <a:spAutoFit/>
          </a:bodyPr>
          <a:lstStyle/>
          <a:p>
            <a:pPr>
              <a:defRPr/>
            </a:pPr>
            <a:r>
              <a:rPr lang="en-US" sz="2000" dirty="0" smtClean="0">
                <a:effectLst>
                  <a:outerShdw blurRad="38100" dist="38100" dir="2700000" algn="tl">
                    <a:srgbClr val="C0C0C0"/>
                  </a:outerShdw>
                </a:effectLst>
                <a:latin typeface="Arial" charset="0"/>
              </a:rPr>
              <a:t>Plain 256 bit</a:t>
            </a:r>
            <a:endParaRPr lang="en-US" sz="2000" dirty="0">
              <a:effectLst>
                <a:outerShdw blurRad="38100" dist="38100" dir="2700000" algn="tl">
                  <a:srgbClr val="C0C0C0"/>
                </a:outerShdw>
              </a:effectLst>
              <a:latin typeface="Arial" charset="0"/>
            </a:endParaRPr>
          </a:p>
        </p:txBody>
      </p:sp>
      <p:sp>
        <p:nvSpPr>
          <p:cNvPr id="10255" name="Rectangle 170"/>
          <p:cNvSpPr>
            <a:spLocks noChangeArrowheads="1"/>
          </p:cNvSpPr>
          <p:nvPr/>
        </p:nvSpPr>
        <p:spPr bwMode="auto">
          <a:xfrm>
            <a:off x="1200150" y="2822575"/>
            <a:ext cx="7680325" cy="3089275"/>
          </a:xfrm>
          <a:prstGeom prst="rect">
            <a:avLst/>
          </a:prstGeom>
          <a:noFill/>
          <a:ln w="38100">
            <a:solidFill>
              <a:schemeClr val="tx1"/>
            </a:solidFill>
            <a:miter lim="800000"/>
            <a:headEnd type="none" w="sm" len="sm"/>
            <a:tailEnd type="none" w="sm" len="sm"/>
          </a:ln>
        </p:spPr>
        <p:txBody>
          <a:bodyPr wrap="none" anchor="ctr"/>
          <a:lstStyle/>
          <a:p>
            <a:endParaRPr lang="en-US"/>
          </a:p>
        </p:txBody>
      </p:sp>
      <p:grpSp>
        <p:nvGrpSpPr>
          <p:cNvPr id="97" name="Group 96"/>
          <p:cNvGrpSpPr/>
          <p:nvPr/>
        </p:nvGrpSpPr>
        <p:grpSpPr>
          <a:xfrm>
            <a:off x="1476375" y="1361237"/>
            <a:ext cx="4529634" cy="398712"/>
            <a:chOff x="1330474" y="3202737"/>
            <a:chExt cx="4612035" cy="398712"/>
          </a:xfrm>
        </p:grpSpPr>
        <p:sp>
          <p:nvSpPr>
            <p:cNvPr id="98" name="AutoShape 30"/>
            <p:cNvSpPr>
              <a:spLocks noChangeArrowheads="1"/>
            </p:cNvSpPr>
            <p:nvPr/>
          </p:nvSpPr>
          <p:spPr bwMode="auto">
            <a:xfrm>
              <a:off x="1330474" y="3202737"/>
              <a:ext cx="638589"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99" name="AutoShape 31"/>
            <p:cNvSpPr>
              <a:spLocks noChangeArrowheads="1"/>
            </p:cNvSpPr>
            <p:nvPr/>
          </p:nvSpPr>
          <p:spPr bwMode="auto">
            <a:xfrm>
              <a:off x="1898109" y="3202737"/>
              <a:ext cx="638589"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00" name="AutoShape 32"/>
            <p:cNvSpPr>
              <a:spLocks noChangeArrowheads="1"/>
            </p:cNvSpPr>
            <p:nvPr/>
          </p:nvSpPr>
          <p:spPr bwMode="auto">
            <a:xfrm>
              <a:off x="2465744" y="3202737"/>
              <a:ext cx="638589"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01" name="AutoShape 33"/>
            <p:cNvSpPr>
              <a:spLocks noChangeArrowheads="1"/>
            </p:cNvSpPr>
            <p:nvPr/>
          </p:nvSpPr>
          <p:spPr bwMode="auto">
            <a:xfrm>
              <a:off x="3033379" y="3202737"/>
              <a:ext cx="638589"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02" name="AutoShape 34"/>
            <p:cNvSpPr>
              <a:spLocks noChangeArrowheads="1"/>
            </p:cNvSpPr>
            <p:nvPr/>
          </p:nvSpPr>
          <p:spPr bwMode="auto">
            <a:xfrm>
              <a:off x="3601014" y="3202737"/>
              <a:ext cx="638589"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03" name="AutoShape 35"/>
            <p:cNvSpPr>
              <a:spLocks noChangeArrowheads="1"/>
            </p:cNvSpPr>
            <p:nvPr/>
          </p:nvSpPr>
          <p:spPr bwMode="auto">
            <a:xfrm>
              <a:off x="4168649" y="3202737"/>
              <a:ext cx="638589"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04" name="AutoShape 36"/>
            <p:cNvSpPr>
              <a:spLocks noChangeArrowheads="1"/>
            </p:cNvSpPr>
            <p:nvPr/>
          </p:nvSpPr>
          <p:spPr bwMode="auto">
            <a:xfrm>
              <a:off x="4736284" y="3202737"/>
              <a:ext cx="641546"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05" name="AutoShape 37"/>
            <p:cNvSpPr>
              <a:spLocks noChangeArrowheads="1"/>
            </p:cNvSpPr>
            <p:nvPr/>
          </p:nvSpPr>
          <p:spPr bwMode="auto">
            <a:xfrm>
              <a:off x="5303920" y="3202737"/>
              <a:ext cx="638589"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grpSp>
      <p:grpSp>
        <p:nvGrpSpPr>
          <p:cNvPr id="106" name="Group 105"/>
          <p:cNvGrpSpPr/>
          <p:nvPr/>
        </p:nvGrpSpPr>
        <p:grpSpPr>
          <a:xfrm>
            <a:off x="1476375" y="1885950"/>
            <a:ext cx="4529138" cy="398463"/>
            <a:chOff x="1362075" y="1276350"/>
            <a:chExt cx="4529138" cy="398463"/>
          </a:xfrm>
        </p:grpSpPr>
        <p:sp>
          <p:nvSpPr>
            <p:cNvPr id="107" name="AutoShape 4"/>
            <p:cNvSpPr>
              <a:spLocks noChangeArrowheads="1"/>
            </p:cNvSpPr>
            <p:nvPr/>
          </p:nvSpPr>
          <p:spPr bwMode="auto">
            <a:xfrm>
              <a:off x="1362075" y="1276350"/>
              <a:ext cx="1184275" cy="398463"/>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08" name="AutoShape 5"/>
            <p:cNvSpPr>
              <a:spLocks noChangeArrowheads="1"/>
            </p:cNvSpPr>
            <p:nvPr/>
          </p:nvSpPr>
          <p:spPr bwMode="auto">
            <a:xfrm>
              <a:off x="2476500" y="1276350"/>
              <a:ext cx="1184275" cy="398463"/>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09" name="AutoShape 6"/>
            <p:cNvSpPr>
              <a:spLocks noChangeArrowheads="1"/>
            </p:cNvSpPr>
            <p:nvPr/>
          </p:nvSpPr>
          <p:spPr bwMode="auto">
            <a:xfrm>
              <a:off x="3590925" y="1276350"/>
              <a:ext cx="1185863" cy="398463"/>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10" name="AutoShape 7"/>
            <p:cNvSpPr>
              <a:spLocks noChangeArrowheads="1"/>
            </p:cNvSpPr>
            <p:nvPr/>
          </p:nvSpPr>
          <p:spPr bwMode="auto">
            <a:xfrm>
              <a:off x="4706938" y="1276350"/>
              <a:ext cx="1184275" cy="398463"/>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grpSp>
      <p:grpSp>
        <p:nvGrpSpPr>
          <p:cNvPr id="111" name="Group 110"/>
          <p:cNvGrpSpPr/>
          <p:nvPr/>
        </p:nvGrpSpPr>
        <p:grpSpPr>
          <a:xfrm>
            <a:off x="1368574" y="3582569"/>
            <a:ext cx="4607600" cy="398712"/>
            <a:chOff x="1330474" y="2604669"/>
            <a:chExt cx="4607600" cy="398712"/>
          </a:xfrm>
        </p:grpSpPr>
        <p:sp>
          <p:nvSpPr>
            <p:cNvPr id="112" name="AutoShape 14"/>
            <p:cNvSpPr>
              <a:spLocks noChangeArrowheads="1"/>
            </p:cNvSpPr>
            <p:nvPr/>
          </p:nvSpPr>
          <p:spPr bwMode="auto">
            <a:xfrm>
              <a:off x="1330474" y="2604669"/>
              <a:ext cx="353294"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13" name="AutoShape 15"/>
            <p:cNvSpPr>
              <a:spLocks noChangeArrowheads="1"/>
            </p:cNvSpPr>
            <p:nvPr/>
          </p:nvSpPr>
          <p:spPr bwMode="auto">
            <a:xfrm>
              <a:off x="1614292" y="2604669"/>
              <a:ext cx="350337"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14" name="AutoShape 16"/>
            <p:cNvSpPr>
              <a:spLocks noChangeArrowheads="1"/>
            </p:cNvSpPr>
            <p:nvPr/>
          </p:nvSpPr>
          <p:spPr bwMode="auto">
            <a:xfrm>
              <a:off x="1898109" y="2604669"/>
              <a:ext cx="35033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15" name="AutoShape 17"/>
            <p:cNvSpPr>
              <a:spLocks noChangeArrowheads="1"/>
            </p:cNvSpPr>
            <p:nvPr/>
          </p:nvSpPr>
          <p:spPr bwMode="auto">
            <a:xfrm>
              <a:off x="2181927" y="2604669"/>
              <a:ext cx="359207"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16" name="AutoShape 18"/>
            <p:cNvSpPr>
              <a:spLocks noChangeArrowheads="1"/>
            </p:cNvSpPr>
            <p:nvPr/>
          </p:nvSpPr>
          <p:spPr bwMode="auto">
            <a:xfrm>
              <a:off x="2465744" y="2604669"/>
              <a:ext cx="357728"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17" name="AutoShape 19"/>
            <p:cNvSpPr>
              <a:spLocks noChangeArrowheads="1"/>
            </p:cNvSpPr>
            <p:nvPr/>
          </p:nvSpPr>
          <p:spPr bwMode="auto">
            <a:xfrm>
              <a:off x="2749562" y="2604669"/>
              <a:ext cx="350337"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18" name="AutoShape 20"/>
            <p:cNvSpPr>
              <a:spLocks noChangeArrowheads="1"/>
            </p:cNvSpPr>
            <p:nvPr/>
          </p:nvSpPr>
          <p:spPr bwMode="auto">
            <a:xfrm>
              <a:off x="3033379" y="2604669"/>
              <a:ext cx="35033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19" name="AutoShape 21"/>
            <p:cNvSpPr>
              <a:spLocks noChangeArrowheads="1"/>
            </p:cNvSpPr>
            <p:nvPr/>
          </p:nvSpPr>
          <p:spPr bwMode="auto">
            <a:xfrm>
              <a:off x="3315719" y="2604669"/>
              <a:ext cx="356250"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20" name="AutoShape 22"/>
            <p:cNvSpPr>
              <a:spLocks noChangeArrowheads="1"/>
            </p:cNvSpPr>
            <p:nvPr/>
          </p:nvSpPr>
          <p:spPr bwMode="auto">
            <a:xfrm>
              <a:off x="3601014" y="2604669"/>
              <a:ext cx="35920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21" name="AutoShape 23"/>
            <p:cNvSpPr>
              <a:spLocks noChangeArrowheads="1"/>
            </p:cNvSpPr>
            <p:nvPr/>
          </p:nvSpPr>
          <p:spPr bwMode="auto">
            <a:xfrm>
              <a:off x="3884832" y="2604669"/>
              <a:ext cx="353294"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22" name="AutoShape 24"/>
            <p:cNvSpPr>
              <a:spLocks noChangeArrowheads="1"/>
            </p:cNvSpPr>
            <p:nvPr/>
          </p:nvSpPr>
          <p:spPr bwMode="auto">
            <a:xfrm>
              <a:off x="4168649" y="2604669"/>
              <a:ext cx="35033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23" name="AutoShape 25"/>
            <p:cNvSpPr>
              <a:spLocks noChangeArrowheads="1"/>
            </p:cNvSpPr>
            <p:nvPr/>
          </p:nvSpPr>
          <p:spPr bwMode="auto">
            <a:xfrm>
              <a:off x="4452467" y="2604669"/>
              <a:ext cx="350337"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24" name="AutoShape 26"/>
            <p:cNvSpPr>
              <a:spLocks noChangeArrowheads="1"/>
            </p:cNvSpPr>
            <p:nvPr/>
          </p:nvSpPr>
          <p:spPr bwMode="auto">
            <a:xfrm>
              <a:off x="4736284" y="2604669"/>
              <a:ext cx="35920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25" name="AutoShape 27"/>
            <p:cNvSpPr>
              <a:spLocks noChangeArrowheads="1"/>
            </p:cNvSpPr>
            <p:nvPr/>
          </p:nvSpPr>
          <p:spPr bwMode="auto">
            <a:xfrm>
              <a:off x="5020102" y="2604669"/>
              <a:ext cx="357728"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26" name="AutoShape 28"/>
            <p:cNvSpPr>
              <a:spLocks noChangeArrowheads="1"/>
            </p:cNvSpPr>
            <p:nvPr/>
          </p:nvSpPr>
          <p:spPr bwMode="auto">
            <a:xfrm>
              <a:off x="5303920" y="2604669"/>
              <a:ext cx="35033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27" name="AutoShape 29"/>
            <p:cNvSpPr>
              <a:spLocks noChangeArrowheads="1"/>
            </p:cNvSpPr>
            <p:nvPr/>
          </p:nvSpPr>
          <p:spPr bwMode="auto">
            <a:xfrm>
              <a:off x="5587737" y="2604669"/>
              <a:ext cx="350337"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grpSp>
      <p:grpSp>
        <p:nvGrpSpPr>
          <p:cNvPr id="128" name="Group 127"/>
          <p:cNvGrpSpPr/>
          <p:nvPr/>
        </p:nvGrpSpPr>
        <p:grpSpPr>
          <a:xfrm>
            <a:off x="1368574" y="4155237"/>
            <a:ext cx="4612035" cy="398712"/>
            <a:chOff x="1330474" y="3202737"/>
            <a:chExt cx="4612035" cy="398712"/>
          </a:xfrm>
        </p:grpSpPr>
        <p:sp>
          <p:nvSpPr>
            <p:cNvPr id="129" name="AutoShape 30"/>
            <p:cNvSpPr>
              <a:spLocks noChangeArrowheads="1"/>
            </p:cNvSpPr>
            <p:nvPr/>
          </p:nvSpPr>
          <p:spPr bwMode="auto">
            <a:xfrm>
              <a:off x="1330474" y="3202737"/>
              <a:ext cx="638589"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30" name="AutoShape 31"/>
            <p:cNvSpPr>
              <a:spLocks noChangeArrowheads="1"/>
            </p:cNvSpPr>
            <p:nvPr/>
          </p:nvSpPr>
          <p:spPr bwMode="auto">
            <a:xfrm>
              <a:off x="1898109" y="3202737"/>
              <a:ext cx="638589"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31" name="AutoShape 32"/>
            <p:cNvSpPr>
              <a:spLocks noChangeArrowheads="1"/>
            </p:cNvSpPr>
            <p:nvPr/>
          </p:nvSpPr>
          <p:spPr bwMode="auto">
            <a:xfrm>
              <a:off x="2465744" y="3202737"/>
              <a:ext cx="638589"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32" name="AutoShape 33"/>
            <p:cNvSpPr>
              <a:spLocks noChangeArrowheads="1"/>
            </p:cNvSpPr>
            <p:nvPr/>
          </p:nvSpPr>
          <p:spPr bwMode="auto">
            <a:xfrm>
              <a:off x="3033379" y="3202737"/>
              <a:ext cx="638589"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33" name="AutoShape 34"/>
            <p:cNvSpPr>
              <a:spLocks noChangeArrowheads="1"/>
            </p:cNvSpPr>
            <p:nvPr/>
          </p:nvSpPr>
          <p:spPr bwMode="auto">
            <a:xfrm>
              <a:off x="3601014" y="3202737"/>
              <a:ext cx="638589"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34" name="AutoShape 35"/>
            <p:cNvSpPr>
              <a:spLocks noChangeArrowheads="1"/>
            </p:cNvSpPr>
            <p:nvPr/>
          </p:nvSpPr>
          <p:spPr bwMode="auto">
            <a:xfrm>
              <a:off x="4168649" y="3202737"/>
              <a:ext cx="638589"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35" name="AutoShape 36"/>
            <p:cNvSpPr>
              <a:spLocks noChangeArrowheads="1"/>
            </p:cNvSpPr>
            <p:nvPr/>
          </p:nvSpPr>
          <p:spPr bwMode="auto">
            <a:xfrm>
              <a:off x="4736284" y="3202737"/>
              <a:ext cx="641546"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36" name="AutoShape 37"/>
            <p:cNvSpPr>
              <a:spLocks noChangeArrowheads="1"/>
            </p:cNvSpPr>
            <p:nvPr/>
          </p:nvSpPr>
          <p:spPr bwMode="auto">
            <a:xfrm>
              <a:off x="5303920" y="3202737"/>
              <a:ext cx="638589"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grpSp>
      <p:grpSp>
        <p:nvGrpSpPr>
          <p:cNvPr id="137" name="Group 136"/>
          <p:cNvGrpSpPr/>
          <p:nvPr/>
        </p:nvGrpSpPr>
        <p:grpSpPr>
          <a:xfrm>
            <a:off x="1368574" y="4753306"/>
            <a:ext cx="4612035" cy="398712"/>
            <a:chOff x="1330474" y="3800806"/>
            <a:chExt cx="4612035" cy="398712"/>
          </a:xfrm>
        </p:grpSpPr>
        <p:sp>
          <p:nvSpPr>
            <p:cNvPr id="138" name="AutoShape 38"/>
            <p:cNvSpPr>
              <a:spLocks noChangeArrowheads="1"/>
            </p:cNvSpPr>
            <p:nvPr/>
          </p:nvSpPr>
          <p:spPr bwMode="auto">
            <a:xfrm>
              <a:off x="1330474" y="3800806"/>
              <a:ext cx="1206225"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39" name="AutoShape 39"/>
            <p:cNvSpPr>
              <a:spLocks noChangeArrowheads="1"/>
            </p:cNvSpPr>
            <p:nvPr/>
          </p:nvSpPr>
          <p:spPr bwMode="auto">
            <a:xfrm>
              <a:off x="2465744" y="3800806"/>
              <a:ext cx="1206225"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40" name="AutoShape 40"/>
            <p:cNvSpPr>
              <a:spLocks noChangeArrowheads="1"/>
            </p:cNvSpPr>
            <p:nvPr/>
          </p:nvSpPr>
          <p:spPr bwMode="auto">
            <a:xfrm>
              <a:off x="3601014" y="3800806"/>
              <a:ext cx="1206225"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41" name="AutoShape 41"/>
            <p:cNvSpPr>
              <a:spLocks noChangeArrowheads="1"/>
            </p:cNvSpPr>
            <p:nvPr/>
          </p:nvSpPr>
          <p:spPr bwMode="auto">
            <a:xfrm>
              <a:off x="4736284" y="3800806"/>
              <a:ext cx="1206225"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grpSp>
      <p:sp>
        <p:nvSpPr>
          <p:cNvPr id="144" name="AutoShape 43"/>
          <p:cNvSpPr>
            <a:spLocks noChangeArrowheads="1"/>
          </p:cNvSpPr>
          <p:nvPr/>
        </p:nvSpPr>
        <p:spPr bwMode="auto">
          <a:xfrm>
            <a:off x="1368574" y="5351374"/>
            <a:ext cx="4612035"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grpSp>
        <p:nvGrpSpPr>
          <p:cNvPr id="162" name="Group 161"/>
          <p:cNvGrpSpPr/>
          <p:nvPr/>
        </p:nvGrpSpPr>
        <p:grpSpPr>
          <a:xfrm>
            <a:off x="1368574" y="3014663"/>
            <a:ext cx="4587725" cy="398462"/>
            <a:chOff x="1298724" y="3014663"/>
            <a:chExt cx="4619476" cy="398462"/>
          </a:xfrm>
        </p:grpSpPr>
        <p:grpSp>
          <p:nvGrpSpPr>
            <p:cNvPr id="145" name="Group 188"/>
            <p:cNvGrpSpPr>
              <a:grpSpLocks/>
            </p:cNvGrpSpPr>
            <p:nvPr/>
          </p:nvGrpSpPr>
          <p:grpSpPr bwMode="auto">
            <a:xfrm>
              <a:off x="1298724" y="3014663"/>
              <a:ext cx="2320776" cy="398462"/>
              <a:chOff x="838" y="1641"/>
              <a:chExt cx="2905" cy="251"/>
            </a:xfrm>
          </p:grpSpPr>
          <p:sp>
            <p:nvSpPr>
              <p:cNvPr id="146" name="AutoShape 189"/>
              <p:cNvSpPr>
                <a:spLocks noChangeArrowheads="1"/>
              </p:cNvSpPr>
              <p:nvPr/>
            </p:nvSpPr>
            <p:spPr bwMode="auto">
              <a:xfrm>
                <a:off x="838" y="1641"/>
                <a:ext cx="223" cy="251"/>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47" name="AutoShape 190"/>
              <p:cNvSpPr>
                <a:spLocks noChangeArrowheads="1"/>
              </p:cNvSpPr>
              <p:nvPr/>
            </p:nvSpPr>
            <p:spPr bwMode="auto">
              <a:xfrm>
                <a:off x="1016" y="1641"/>
                <a:ext cx="225" cy="251"/>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48" name="AutoShape 191"/>
              <p:cNvSpPr>
                <a:spLocks noChangeArrowheads="1"/>
              </p:cNvSpPr>
              <p:nvPr/>
            </p:nvSpPr>
            <p:spPr bwMode="auto">
              <a:xfrm>
                <a:off x="1196" y="1641"/>
                <a:ext cx="223" cy="251"/>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49" name="AutoShape 192"/>
              <p:cNvSpPr>
                <a:spLocks noChangeArrowheads="1"/>
              </p:cNvSpPr>
              <p:nvPr/>
            </p:nvSpPr>
            <p:spPr bwMode="auto">
              <a:xfrm>
                <a:off x="1374" y="1641"/>
                <a:ext cx="223" cy="251"/>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50" name="AutoShape 193"/>
              <p:cNvSpPr>
                <a:spLocks noChangeArrowheads="1"/>
              </p:cNvSpPr>
              <p:nvPr/>
            </p:nvSpPr>
            <p:spPr bwMode="auto">
              <a:xfrm>
                <a:off x="1554" y="1641"/>
                <a:ext cx="223" cy="251"/>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51" name="AutoShape 194"/>
              <p:cNvSpPr>
                <a:spLocks noChangeArrowheads="1"/>
              </p:cNvSpPr>
              <p:nvPr/>
            </p:nvSpPr>
            <p:spPr bwMode="auto">
              <a:xfrm>
                <a:off x="1732" y="1641"/>
                <a:ext cx="223" cy="251"/>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52" name="AutoShape 195"/>
              <p:cNvSpPr>
                <a:spLocks noChangeArrowheads="1"/>
              </p:cNvSpPr>
              <p:nvPr/>
            </p:nvSpPr>
            <p:spPr bwMode="auto">
              <a:xfrm>
                <a:off x="1910" y="1641"/>
                <a:ext cx="225" cy="251"/>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53" name="AutoShape 196"/>
              <p:cNvSpPr>
                <a:spLocks noChangeArrowheads="1"/>
              </p:cNvSpPr>
              <p:nvPr/>
            </p:nvSpPr>
            <p:spPr bwMode="auto">
              <a:xfrm>
                <a:off x="2090" y="1641"/>
                <a:ext cx="223" cy="251"/>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54" name="AutoShape 197"/>
              <p:cNvSpPr>
                <a:spLocks noChangeArrowheads="1"/>
              </p:cNvSpPr>
              <p:nvPr/>
            </p:nvSpPr>
            <p:spPr bwMode="auto">
              <a:xfrm>
                <a:off x="2268" y="1641"/>
                <a:ext cx="223" cy="251"/>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55" name="AutoShape 198"/>
              <p:cNvSpPr>
                <a:spLocks noChangeArrowheads="1"/>
              </p:cNvSpPr>
              <p:nvPr/>
            </p:nvSpPr>
            <p:spPr bwMode="auto">
              <a:xfrm>
                <a:off x="2446" y="1641"/>
                <a:ext cx="225" cy="251"/>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56" name="AutoShape 199"/>
              <p:cNvSpPr>
                <a:spLocks noChangeArrowheads="1"/>
              </p:cNvSpPr>
              <p:nvPr/>
            </p:nvSpPr>
            <p:spPr bwMode="auto">
              <a:xfrm>
                <a:off x="2626" y="1641"/>
                <a:ext cx="223" cy="251"/>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57" name="AutoShape 200"/>
              <p:cNvSpPr>
                <a:spLocks noChangeArrowheads="1"/>
              </p:cNvSpPr>
              <p:nvPr/>
            </p:nvSpPr>
            <p:spPr bwMode="auto">
              <a:xfrm>
                <a:off x="2804" y="1641"/>
                <a:ext cx="223" cy="251"/>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58" name="AutoShape 201"/>
              <p:cNvSpPr>
                <a:spLocks noChangeArrowheads="1"/>
              </p:cNvSpPr>
              <p:nvPr/>
            </p:nvSpPr>
            <p:spPr bwMode="auto">
              <a:xfrm>
                <a:off x="2984" y="1641"/>
                <a:ext cx="223" cy="251"/>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59" name="AutoShape 202"/>
              <p:cNvSpPr>
                <a:spLocks noChangeArrowheads="1"/>
              </p:cNvSpPr>
              <p:nvPr/>
            </p:nvSpPr>
            <p:spPr bwMode="auto">
              <a:xfrm>
                <a:off x="3162" y="1641"/>
                <a:ext cx="223" cy="251"/>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60" name="AutoShape 203"/>
              <p:cNvSpPr>
                <a:spLocks noChangeArrowheads="1"/>
              </p:cNvSpPr>
              <p:nvPr/>
            </p:nvSpPr>
            <p:spPr bwMode="auto">
              <a:xfrm>
                <a:off x="3340" y="1641"/>
                <a:ext cx="225" cy="251"/>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61" name="AutoShape 204"/>
              <p:cNvSpPr>
                <a:spLocks noChangeArrowheads="1"/>
              </p:cNvSpPr>
              <p:nvPr/>
            </p:nvSpPr>
            <p:spPr bwMode="auto">
              <a:xfrm>
                <a:off x="3520" y="1641"/>
                <a:ext cx="223" cy="251"/>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grpSp>
        <p:grpSp>
          <p:nvGrpSpPr>
            <p:cNvPr id="10" name="Group 188"/>
            <p:cNvGrpSpPr>
              <a:grpSpLocks/>
            </p:cNvGrpSpPr>
            <p:nvPr/>
          </p:nvGrpSpPr>
          <p:grpSpPr bwMode="auto">
            <a:xfrm>
              <a:off x="3597424" y="3014663"/>
              <a:ext cx="2320776" cy="398462"/>
              <a:chOff x="838" y="1641"/>
              <a:chExt cx="2905" cy="251"/>
            </a:xfrm>
          </p:grpSpPr>
          <p:sp>
            <p:nvSpPr>
              <p:cNvPr id="308413" name="AutoShape 189"/>
              <p:cNvSpPr>
                <a:spLocks noChangeArrowheads="1"/>
              </p:cNvSpPr>
              <p:nvPr/>
            </p:nvSpPr>
            <p:spPr bwMode="auto">
              <a:xfrm>
                <a:off x="838" y="1641"/>
                <a:ext cx="223" cy="251"/>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08414" name="AutoShape 190"/>
              <p:cNvSpPr>
                <a:spLocks noChangeArrowheads="1"/>
              </p:cNvSpPr>
              <p:nvPr/>
            </p:nvSpPr>
            <p:spPr bwMode="auto">
              <a:xfrm>
                <a:off x="1016" y="1641"/>
                <a:ext cx="225" cy="251"/>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08415" name="AutoShape 191"/>
              <p:cNvSpPr>
                <a:spLocks noChangeArrowheads="1"/>
              </p:cNvSpPr>
              <p:nvPr/>
            </p:nvSpPr>
            <p:spPr bwMode="auto">
              <a:xfrm>
                <a:off x="1196" y="1641"/>
                <a:ext cx="223" cy="251"/>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08416" name="AutoShape 192"/>
              <p:cNvSpPr>
                <a:spLocks noChangeArrowheads="1"/>
              </p:cNvSpPr>
              <p:nvPr/>
            </p:nvSpPr>
            <p:spPr bwMode="auto">
              <a:xfrm>
                <a:off x="1374" y="1641"/>
                <a:ext cx="223" cy="251"/>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08417" name="AutoShape 193"/>
              <p:cNvSpPr>
                <a:spLocks noChangeArrowheads="1"/>
              </p:cNvSpPr>
              <p:nvPr/>
            </p:nvSpPr>
            <p:spPr bwMode="auto">
              <a:xfrm>
                <a:off x="1554" y="1641"/>
                <a:ext cx="223" cy="251"/>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08418" name="AutoShape 194"/>
              <p:cNvSpPr>
                <a:spLocks noChangeArrowheads="1"/>
              </p:cNvSpPr>
              <p:nvPr/>
            </p:nvSpPr>
            <p:spPr bwMode="auto">
              <a:xfrm>
                <a:off x="1732" y="1641"/>
                <a:ext cx="223" cy="251"/>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08419" name="AutoShape 195"/>
              <p:cNvSpPr>
                <a:spLocks noChangeArrowheads="1"/>
              </p:cNvSpPr>
              <p:nvPr/>
            </p:nvSpPr>
            <p:spPr bwMode="auto">
              <a:xfrm>
                <a:off x="1910" y="1641"/>
                <a:ext cx="225" cy="251"/>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08420" name="AutoShape 196"/>
              <p:cNvSpPr>
                <a:spLocks noChangeArrowheads="1"/>
              </p:cNvSpPr>
              <p:nvPr/>
            </p:nvSpPr>
            <p:spPr bwMode="auto">
              <a:xfrm>
                <a:off x="2090" y="1641"/>
                <a:ext cx="223" cy="251"/>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08421" name="AutoShape 197"/>
              <p:cNvSpPr>
                <a:spLocks noChangeArrowheads="1"/>
              </p:cNvSpPr>
              <p:nvPr/>
            </p:nvSpPr>
            <p:spPr bwMode="auto">
              <a:xfrm>
                <a:off x="2268" y="1641"/>
                <a:ext cx="223" cy="251"/>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08422" name="AutoShape 198"/>
              <p:cNvSpPr>
                <a:spLocks noChangeArrowheads="1"/>
              </p:cNvSpPr>
              <p:nvPr/>
            </p:nvSpPr>
            <p:spPr bwMode="auto">
              <a:xfrm>
                <a:off x="2446" y="1641"/>
                <a:ext cx="225" cy="251"/>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08423" name="AutoShape 199"/>
              <p:cNvSpPr>
                <a:spLocks noChangeArrowheads="1"/>
              </p:cNvSpPr>
              <p:nvPr/>
            </p:nvSpPr>
            <p:spPr bwMode="auto">
              <a:xfrm>
                <a:off x="2626" y="1641"/>
                <a:ext cx="223" cy="251"/>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08424" name="AutoShape 200"/>
              <p:cNvSpPr>
                <a:spLocks noChangeArrowheads="1"/>
              </p:cNvSpPr>
              <p:nvPr/>
            </p:nvSpPr>
            <p:spPr bwMode="auto">
              <a:xfrm>
                <a:off x="2804" y="1641"/>
                <a:ext cx="223" cy="251"/>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08425" name="AutoShape 201"/>
              <p:cNvSpPr>
                <a:spLocks noChangeArrowheads="1"/>
              </p:cNvSpPr>
              <p:nvPr/>
            </p:nvSpPr>
            <p:spPr bwMode="auto">
              <a:xfrm>
                <a:off x="2984" y="1641"/>
                <a:ext cx="223" cy="251"/>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08426" name="AutoShape 202"/>
              <p:cNvSpPr>
                <a:spLocks noChangeArrowheads="1"/>
              </p:cNvSpPr>
              <p:nvPr/>
            </p:nvSpPr>
            <p:spPr bwMode="auto">
              <a:xfrm>
                <a:off x="3162" y="1641"/>
                <a:ext cx="223" cy="251"/>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08427" name="AutoShape 203"/>
              <p:cNvSpPr>
                <a:spLocks noChangeArrowheads="1"/>
              </p:cNvSpPr>
              <p:nvPr/>
            </p:nvSpPr>
            <p:spPr bwMode="auto">
              <a:xfrm>
                <a:off x="3340" y="1641"/>
                <a:ext cx="225" cy="251"/>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08428" name="AutoShape 204"/>
              <p:cNvSpPr>
                <a:spLocks noChangeArrowheads="1"/>
              </p:cNvSpPr>
              <p:nvPr/>
            </p:nvSpPr>
            <p:spPr bwMode="auto">
              <a:xfrm>
                <a:off x="3520" y="1641"/>
                <a:ext cx="223" cy="251"/>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grpSp>
      </p:grpSp>
      <p:sp>
        <p:nvSpPr>
          <p:cNvPr id="163" name="Date Placeholder 3"/>
          <p:cNvSpPr>
            <a:spLocks noGrp="1"/>
          </p:cNvSpPr>
          <p:nvPr>
            <p:ph type="dt" sz="quarter" idx="10"/>
          </p:nvPr>
        </p:nvSpPr>
        <p:spPr bwMode="auto">
          <a:xfrm>
            <a:off x="7142163" y="6553200"/>
            <a:ext cx="1109662"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71A54F4B-2B42-424B-B6E2-C9AFB6CDC3BA}" type="datetime1">
              <a:rPr lang="en-US" altLang="zh-CN" sz="1000">
                <a:solidFill>
                  <a:schemeClr val="bg1"/>
                </a:solidFill>
              </a:rPr>
              <a:pPr eaLnBrk="1" hangingPunct="1"/>
              <a:t>12/19/2013</a:t>
            </a:fld>
            <a:endParaRPr lang="en-US" altLang="zh-CN" sz="1000" dirty="0">
              <a:solidFill>
                <a:schemeClr val="bg1"/>
              </a:solidFill>
            </a:endParaRPr>
          </a:p>
        </p:txBody>
      </p:sp>
      <p:sp>
        <p:nvSpPr>
          <p:cNvPr id="164" name="Slide Number Placeholder 4"/>
          <p:cNvSpPr>
            <a:spLocks noGrp="1"/>
          </p:cNvSpPr>
          <p:nvPr>
            <p:ph type="sldNum" sz="quarter" idx="11"/>
          </p:nvPr>
        </p:nvSpPr>
        <p:spPr bwMode="auto">
          <a:xfrm>
            <a:off x="8505825" y="6553200"/>
            <a:ext cx="501650"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39DF2B61-2C26-466F-8DC0-31ED2BD005C3}" type="slidenum">
              <a:rPr lang="en-US" altLang="zh-CN" sz="1000">
                <a:solidFill>
                  <a:schemeClr val="bg1"/>
                </a:solidFill>
              </a:rPr>
              <a:pPr eaLnBrk="1" hangingPunct="1"/>
              <a:t>13</a:t>
            </a:fld>
            <a:endParaRPr lang="en-US" altLang="zh-CN" sz="1000" dirty="0">
              <a:solidFill>
                <a:schemeClr val="bg1"/>
              </a:solidFill>
            </a:endParaRPr>
          </a:p>
        </p:txBody>
      </p:sp>
    </p:spTree>
    <p:extLst>
      <p:ext uri="{BB962C8B-B14F-4D97-AF65-F5344CB8AC3E}">
        <p14:creationId xmlns:p14="http://schemas.microsoft.com/office/powerpoint/2010/main" val="3384145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200149" y="225425"/>
            <a:ext cx="6627813" cy="889000"/>
          </a:xfrm>
        </p:spPr>
        <p:txBody>
          <a:bodyPr/>
          <a:lstStyle/>
          <a:p>
            <a:r>
              <a:rPr lang="en-US" dirty="0" smtClean="0"/>
              <a:t>Data Types for Intel® MIC Architecture</a:t>
            </a:r>
          </a:p>
        </p:txBody>
      </p:sp>
      <p:sp>
        <p:nvSpPr>
          <p:cNvPr id="308232" name="Text Box 8"/>
          <p:cNvSpPr txBox="1">
            <a:spLocks noChangeArrowheads="1"/>
          </p:cNvSpPr>
          <p:nvPr/>
        </p:nvSpPr>
        <p:spPr bwMode="auto">
          <a:xfrm>
            <a:off x="6257021" y="1363633"/>
            <a:ext cx="1281120" cy="400110"/>
          </a:xfrm>
          <a:prstGeom prst="rect">
            <a:avLst/>
          </a:prstGeom>
          <a:noFill/>
          <a:ln w="12700">
            <a:noFill/>
            <a:miter lim="800000"/>
            <a:headEnd/>
            <a:tailEnd/>
          </a:ln>
          <a:effectLst/>
        </p:spPr>
        <p:txBody>
          <a:bodyPr wrap="none" anchor="ctr">
            <a:spAutoFit/>
          </a:bodyPr>
          <a:lstStyle/>
          <a:p>
            <a:pPr>
              <a:defRPr/>
            </a:pPr>
            <a:r>
              <a:rPr lang="en-US" sz="2000" dirty="0" smtClean="0">
                <a:effectLst>
                  <a:outerShdw blurRad="38100" dist="38100" dir="2700000" algn="tl">
                    <a:srgbClr val="C0C0C0"/>
                  </a:outerShdw>
                </a:effectLst>
                <a:latin typeface="Arial" charset="0"/>
              </a:rPr>
              <a:t>16x </a:t>
            </a:r>
            <a:r>
              <a:rPr lang="en-US" sz="2000" dirty="0">
                <a:effectLst>
                  <a:outerShdw blurRad="38100" dist="38100" dir="2700000" algn="tl">
                    <a:srgbClr val="C0C0C0"/>
                  </a:outerShdw>
                </a:effectLst>
                <a:latin typeface="Arial" charset="0"/>
              </a:rPr>
              <a:t>floats</a:t>
            </a:r>
          </a:p>
        </p:txBody>
      </p:sp>
      <p:sp>
        <p:nvSpPr>
          <p:cNvPr id="308302" name="Text Box 78"/>
          <p:cNvSpPr txBox="1">
            <a:spLocks noChangeArrowheads="1"/>
          </p:cNvSpPr>
          <p:nvPr/>
        </p:nvSpPr>
        <p:spPr bwMode="auto">
          <a:xfrm>
            <a:off x="6257021" y="1951008"/>
            <a:ext cx="1425390" cy="400110"/>
          </a:xfrm>
          <a:prstGeom prst="rect">
            <a:avLst/>
          </a:prstGeom>
          <a:noFill/>
          <a:ln w="12700">
            <a:noFill/>
            <a:miter lim="800000"/>
            <a:headEnd/>
            <a:tailEnd/>
          </a:ln>
          <a:effectLst/>
        </p:spPr>
        <p:txBody>
          <a:bodyPr wrap="none" anchor="ctr">
            <a:spAutoFit/>
          </a:bodyPr>
          <a:lstStyle/>
          <a:p>
            <a:pPr>
              <a:defRPr/>
            </a:pPr>
            <a:r>
              <a:rPr lang="en-US" sz="2000" dirty="0">
                <a:effectLst>
                  <a:outerShdw blurRad="38100" dist="38100" dir="2700000" algn="tl">
                    <a:srgbClr val="C0C0C0"/>
                  </a:outerShdw>
                </a:effectLst>
                <a:latin typeface="Arial" charset="0"/>
              </a:rPr>
              <a:t>8</a:t>
            </a:r>
            <a:r>
              <a:rPr lang="en-US" sz="2000" dirty="0" smtClean="0">
                <a:effectLst>
                  <a:outerShdw blurRad="38100" dist="38100" dir="2700000" algn="tl">
                    <a:srgbClr val="C0C0C0"/>
                  </a:outerShdw>
                </a:effectLst>
                <a:latin typeface="Arial" charset="0"/>
              </a:rPr>
              <a:t>x </a:t>
            </a:r>
            <a:r>
              <a:rPr lang="en-US" sz="2000" dirty="0">
                <a:effectLst>
                  <a:outerShdw blurRad="38100" dist="38100" dir="2700000" algn="tl">
                    <a:srgbClr val="C0C0C0"/>
                  </a:outerShdw>
                </a:effectLst>
                <a:latin typeface="Arial" charset="0"/>
              </a:rPr>
              <a:t>doubles</a:t>
            </a:r>
          </a:p>
        </p:txBody>
      </p:sp>
      <p:sp>
        <p:nvSpPr>
          <p:cNvPr id="10324" name="Rectangle 80"/>
          <p:cNvSpPr>
            <a:spLocks noChangeArrowheads="1"/>
          </p:cNvSpPr>
          <p:nvPr/>
        </p:nvSpPr>
        <p:spPr bwMode="auto">
          <a:xfrm>
            <a:off x="1200150" y="1192212"/>
            <a:ext cx="7680325" cy="3074987"/>
          </a:xfrm>
          <a:prstGeom prst="rect">
            <a:avLst/>
          </a:prstGeom>
          <a:noFill/>
          <a:ln w="38100">
            <a:solidFill>
              <a:schemeClr val="tx1"/>
            </a:solidFill>
            <a:miter lim="800000"/>
            <a:headEnd type="none" w="sm" len="sm"/>
            <a:tailEnd type="none" w="sm" len="sm"/>
          </a:ln>
        </p:spPr>
        <p:txBody>
          <a:bodyPr wrap="none" anchor="ctr"/>
          <a:lstStyle/>
          <a:p>
            <a:endParaRPr lang="en-US"/>
          </a:p>
        </p:txBody>
      </p:sp>
      <p:sp>
        <p:nvSpPr>
          <p:cNvPr id="308389" name="Text Box 165"/>
          <p:cNvSpPr txBox="1">
            <a:spLocks noChangeArrowheads="1"/>
          </p:cNvSpPr>
          <p:nvPr/>
        </p:nvSpPr>
        <p:spPr bwMode="auto">
          <a:xfrm>
            <a:off x="6257021" y="3017755"/>
            <a:ext cx="2363146" cy="400110"/>
          </a:xfrm>
          <a:prstGeom prst="rect">
            <a:avLst/>
          </a:prstGeom>
          <a:noFill/>
          <a:ln w="12700">
            <a:noFill/>
            <a:miter lim="800000"/>
            <a:headEnd/>
            <a:tailEnd/>
          </a:ln>
          <a:effectLst/>
        </p:spPr>
        <p:txBody>
          <a:bodyPr wrap="none" anchor="ctr">
            <a:spAutoFit/>
          </a:bodyPr>
          <a:lstStyle/>
          <a:p>
            <a:pPr>
              <a:defRPr/>
            </a:pPr>
            <a:r>
              <a:rPr lang="en-US" sz="2000" dirty="0">
                <a:effectLst>
                  <a:outerShdw blurRad="38100" dist="38100" dir="2700000" algn="tl">
                    <a:srgbClr val="C0C0C0"/>
                  </a:outerShdw>
                </a:effectLst>
                <a:latin typeface="Arial" charset="0"/>
              </a:rPr>
              <a:t>16x </a:t>
            </a:r>
            <a:r>
              <a:rPr lang="en-US" sz="2000" dirty="0" smtClean="0">
                <a:effectLst>
                  <a:outerShdw blurRad="38100" dist="38100" dir="2700000" algn="tl">
                    <a:srgbClr val="C0C0C0"/>
                  </a:outerShdw>
                </a:effectLst>
                <a:latin typeface="Arial" charset="0"/>
              </a:rPr>
              <a:t>32-bit integers </a:t>
            </a:r>
            <a:endParaRPr lang="en-US" sz="2000" dirty="0">
              <a:effectLst>
                <a:outerShdw blurRad="38100" dist="38100" dir="2700000" algn="tl">
                  <a:srgbClr val="C0C0C0"/>
                </a:outerShdw>
              </a:effectLst>
              <a:latin typeface="Arial" charset="0"/>
            </a:endParaRPr>
          </a:p>
        </p:txBody>
      </p:sp>
      <p:sp>
        <p:nvSpPr>
          <p:cNvPr id="238" name="Text Box 84"/>
          <p:cNvSpPr txBox="1">
            <a:spLocks noChangeArrowheads="1"/>
          </p:cNvSpPr>
          <p:nvPr/>
        </p:nvSpPr>
        <p:spPr bwMode="blackWhite">
          <a:xfrm>
            <a:off x="230187" y="2394949"/>
            <a:ext cx="969963" cy="462307"/>
          </a:xfrm>
          <a:prstGeom prst="rect">
            <a:avLst/>
          </a:prstGeom>
          <a:noFill/>
          <a:ln w="12700">
            <a:noFill/>
            <a:miter lim="800000"/>
            <a:headEnd/>
            <a:tailEnd/>
          </a:ln>
        </p:spPr>
        <p:txBody>
          <a:bodyPr lIns="92075" tIns="46038" rIns="92075" bIns="46038">
            <a:spAutoFit/>
          </a:bodyPr>
          <a:lstStyle/>
          <a:p>
            <a:pPr eaLnBrk="0" hangingPunct="0">
              <a:buClr>
                <a:schemeClr val="accent1"/>
              </a:buClr>
              <a:buSzPct val="75000"/>
              <a:buFont typeface="Wingdings" pitchFamily="2" charset="2"/>
              <a:buNone/>
            </a:pPr>
            <a:r>
              <a:rPr lang="en-US" sz="2400" dirty="0" smtClean="0">
                <a:solidFill>
                  <a:schemeClr val="tx1"/>
                </a:solidFill>
                <a:latin typeface="Arial" charset="0"/>
              </a:rPr>
              <a:t>MIC</a:t>
            </a:r>
            <a:endParaRPr lang="en-US" sz="2400" dirty="0">
              <a:solidFill>
                <a:schemeClr val="tx1"/>
              </a:solidFill>
              <a:latin typeface="Arial" charset="0"/>
            </a:endParaRPr>
          </a:p>
        </p:txBody>
      </p:sp>
      <p:grpSp>
        <p:nvGrpSpPr>
          <p:cNvPr id="182" name="Group 181"/>
          <p:cNvGrpSpPr/>
          <p:nvPr/>
        </p:nvGrpSpPr>
        <p:grpSpPr>
          <a:xfrm>
            <a:off x="1368574" y="2998369"/>
            <a:ext cx="4607600" cy="398712"/>
            <a:chOff x="1330474" y="2604669"/>
            <a:chExt cx="4607600" cy="398712"/>
          </a:xfrm>
        </p:grpSpPr>
        <p:sp>
          <p:nvSpPr>
            <p:cNvPr id="199" name="AutoShape 14"/>
            <p:cNvSpPr>
              <a:spLocks noChangeArrowheads="1"/>
            </p:cNvSpPr>
            <p:nvPr/>
          </p:nvSpPr>
          <p:spPr bwMode="auto">
            <a:xfrm>
              <a:off x="1330474" y="2604669"/>
              <a:ext cx="353294"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16" name="AutoShape 15"/>
            <p:cNvSpPr>
              <a:spLocks noChangeArrowheads="1"/>
            </p:cNvSpPr>
            <p:nvPr/>
          </p:nvSpPr>
          <p:spPr bwMode="auto">
            <a:xfrm>
              <a:off x="1614292" y="2604669"/>
              <a:ext cx="350337"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33" name="AutoShape 16"/>
            <p:cNvSpPr>
              <a:spLocks noChangeArrowheads="1"/>
            </p:cNvSpPr>
            <p:nvPr/>
          </p:nvSpPr>
          <p:spPr bwMode="auto">
            <a:xfrm>
              <a:off x="1898109" y="2604669"/>
              <a:ext cx="35033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34" name="AutoShape 17"/>
            <p:cNvSpPr>
              <a:spLocks noChangeArrowheads="1"/>
            </p:cNvSpPr>
            <p:nvPr/>
          </p:nvSpPr>
          <p:spPr bwMode="auto">
            <a:xfrm>
              <a:off x="2181927" y="2604669"/>
              <a:ext cx="359207"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37" name="AutoShape 18"/>
            <p:cNvSpPr>
              <a:spLocks noChangeArrowheads="1"/>
            </p:cNvSpPr>
            <p:nvPr/>
          </p:nvSpPr>
          <p:spPr bwMode="auto">
            <a:xfrm>
              <a:off x="2465744" y="2604669"/>
              <a:ext cx="357728"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40" name="AutoShape 19"/>
            <p:cNvSpPr>
              <a:spLocks noChangeArrowheads="1"/>
            </p:cNvSpPr>
            <p:nvPr/>
          </p:nvSpPr>
          <p:spPr bwMode="auto">
            <a:xfrm>
              <a:off x="2749562" y="2604669"/>
              <a:ext cx="350337"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41" name="AutoShape 20"/>
            <p:cNvSpPr>
              <a:spLocks noChangeArrowheads="1"/>
            </p:cNvSpPr>
            <p:nvPr/>
          </p:nvSpPr>
          <p:spPr bwMode="auto">
            <a:xfrm>
              <a:off x="3033379" y="2604669"/>
              <a:ext cx="35033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42" name="AutoShape 21"/>
            <p:cNvSpPr>
              <a:spLocks noChangeArrowheads="1"/>
            </p:cNvSpPr>
            <p:nvPr/>
          </p:nvSpPr>
          <p:spPr bwMode="auto">
            <a:xfrm>
              <a:off x="3315719" y="2604669"/>
              <a:ext cx="356250"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43" name="AutoShape 22"/>
            <p:cNvSpPr>
              <a:spLocks noChangeArrowheads="1"/>
            </p:cNvSpPr>
            <p:nvPr/>
          </p:nvSpPr>
          <p:spPr bwMode="auto">
            <a:xfrm>
              <a:off x="3601014" y="2604669"/>
              <a:ext cx="35920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44" name="AutoShape 23"/>
            <p:cNvSpPr>
              <a:spLocks noChangeArrowheads="1"/>
            </p:cNvSpPr>
            <p:nvPr/>
          </p:nvSpPr>
          <p:spPr bwMode="auto">
            <a:xfrm>
              <a:off x="3884832" y="2604669"/>
              <a:ext cx="353294"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45" name="AutoShape 24"/>
            <p:cNvSpPr>
              <a:spLocks noChangeArrowheads="1"/>
            </p:cNvSpPr>
            <p:nvPr/>
          </p:nvSpPr>
          <p:spPr bwMode="auto">
            <a:xfrm>
              <a:off x="4168649" y="2604669"/>
              <a:ext cx="35033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46" name="AutoShape 25"/>
            <p:cNvSpPr>
              <a:spLocks noChangeArrowheads="1"/>
            </p:cNvSpPr>
            <p:nvPr/>
          </p:nvSpPr>
          <p:spPr bwMode="auto">
            <a:xfrm>
              <a:off x="4452467" y="2604669"/>
              <a:ext cx="350337"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47" name="AutoShape 26"/>
            <p:cNvSpPr>
              <a:spLocks noChangeArrowheads="1"/>
            </p:cNvSpPr>
            <p:nvPr/>
          </p:nvSpPr>
          <p:spPr bwMode="auto">
            <a:xfrm>
              <a:off x="4736284" y="2604669"/>
              <a:ext cx="35920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48" name="AutoShape 27"/>
            <p:cNvSpPr>
              <a:spLocks noChangeArrowheads="1"/>
            </p:cNvSpPr>
            <p:nvPr/>
          </p:nvSpPr>
          <p:spPr bwMode="auto">
            <a:xfrm>
              <a:off x="5020102" y="2604669"/>
              <a:ext cx="357728"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49" name="AutoShape 28"/>
            <p:cNvSpPr>
              <a:spLocks noChangeArrowheads="1"/>
            </p:cNvSpPr>
            <p:nvPr/>
          </p:nvSpPr>
          <p:spPr bwMode="auto">
            <a:xfrm>
              <a:off x="5303920" y="2604669"/>
              <a:ext cx="35033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50" name="AutoShape 29"/>
            <p:cNvSpPr>
              <a:spLocks noChangeArrowheads="1"/>
            </p:cNvSpPr>
            <p:nvPr/>
          </p:nvSpPr>
          <p:spPr bwMode="auto">
            <a:xfrm>
              <a:off x="5587737" y="2604669"/>
              <a:ext cx="350337"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grpSp>
      <p:grpSp>
        <p:nvGrpSpPr>
          <p:cNvPr id="260" name="Group 259"/>
          <p:cNvGrpSpPr/>
          <p:nvPr/>
        </p:nvGrpSpPr>
        <p:grpSpPr>
          <a:xfrm>
            <a:off x="1368574" y="1398169"/>
            <a:ext cx="4607600" cy="398712"/>
            <a:chOff x="1330474" y="2604669"/>
            <a:chExt cx="4607600" cy="398712"/>
          </a:xfrm>
        </p:grpSpPr>
        <p:sp>
          <p:nvSpPr>
            <p:cNvPr id="261" name="AutoShape 14"/>
            <p:cNvSpPr>
              <a:spLocks noChangeArrowheads="1"/>
            </p:cNvSpPr>
            <p:nvPr/>
          </p:nvSpPr>
          <p:spPr bwMode="auto">
            <a:xfrm>
              <a:off x="1330474" y="2604669"/>
              <a:ext cx="353294"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62" name="AutoShape 15"/>
            <p:cNvSpPr>
              <a:spLocks noChangeArrowheads="1"/>
            </p:cNvSpPr>
            <p:nvPr/>
          </p:nvSpPr>
          <p:spPr bwMode="auto">
            <a:xfrm>
              <a:off x="1614292" y="2604669"/>
              <a:ext cx="350337"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63" name="AutoShape 16"/>
            <p:cNvSpPr>
              <a:spLocks noChangeArrowheads="1"/>
            </p:cNvSpPr>
            <p:nvPr/>
          </p:nvSpPr>
          <p:spPr bwMode="auto">
            <a:xfrm>
              <a:off x="1898109" y="2604669"/>
              <a:ext cx="35033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64" name="AutoShape 17"/>
            <p:cNvSpPr>
              <a:spLocks noChangeArrowheads="1"/>
            </p:cNvSpPr>
            <p:nvPr/>
          </p:nvSpPr>
          <p:spPr bwMode="auto">
            <a:xfrm>
              <a:off x="2181927" y="2604669"/>
              <a:ext cx="359207"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65" name="AutoShape 18"/>
            <p:cNvSpPr>
              <a:spLocks noChangeArrowheads="1"/>
            </p:cNvSpPr>
            <p:nvPr/>
          </p:nvSpPr>
          <p:spPr bwMode="auto">
            <a:xfrm>
              <a:off x="2465744" y="2604669"/>
              <a:ext cx="357728"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66" name="AutoShape 19"/>
            <p:cNvSpPr>
              <a:spLocks noChangeArrowheads="1"/>
            </p:cNvSpPr>
            <p:nvPr/>
          </p:nvSpPr>
          <p:spPr bwMode="auto">
            <a:xfrm>
              <a:off x="2749562" y="2604669"/>
              <a:ext cx="350337"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67" name="AutoShape 20"/>
            <p:cNvSpPr>
              <a:spLocks noChangeArrowheads="1"/>
            </p:cNvSpPr>
            <p:nvPr/>
          </p:nvSpPr>
          <p:spPr bwMode="auto">
            <a:xfrm>
              <a:off x="3033379" y="2604669"/>
              <a:ext cx="35033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68" name="AutoShape 21"/>
            <p:cNvSpPr>
              <a:spLocks noChangeArrowheads="1"/>
            </p:cNvSpPr>
            <p:nvPr/>
          </p:nvSpPr>
          <p:spPr bwMode="auto">
            <a:xfrm>
              <a:off x="3315719" y="2604669"/>
              <a:ext cx="356250"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69" name="AutoShape 22"/>
            <p:cNvSpPr>
              <a:spLocks noChangeArrowheads="1"/>
            </p:cNvSpPr>
            <p:nvPr/>
          </p:nvSpPr>
          <p:spPr bwMode="auto">
            <a:xfrm>
              <a:off x="3601014" y="2604669"/>
              <a:ext cx="35920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70" name="AutoShape 23"/>
            <p:cNvSpPr>
              <a:spLocks noChangeArrowheads="1"/>
            </p:cNvSpPr>
            <p:nvPr/>
          </p:nvSpPr>
          <p:spPr bwMode="auto">
            <a:xfrm>
              <a:off x="3884832" y="2604669"/>
              <a:ext cx="353294"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71" name="AutoShape 24"/>
            <p:cNvSpPr>
              <a:spLocks noChangeArrowheads="1"/>
            </p:cNvSpPr>
            <p:nvPr/>
          </p:nvSpPr>
          <p:spPr bwMode="auto">
            <a:xfrm>
              <a:off x="4168649" y="2604669"/>
              <a:ext cx="35033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72" name="AutoShape 25"/>
            <p:cNvSpPr>
              <a:spLocks noChangeArrowheads="1"/>
            </p:cNvSpPr>
            <p:nvPr/>
          </p:nvSpPr>
          <p:spPr bwMode="auto">
            <a:xfrm>
              <a:off x="4452467" y="2604669"/>
              <a:ext cx="350337"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73" name="AutoShape 26"/>
            <p:cNvSpPr>
              <a:spLocks noChangeArrowheads="1"/>
            </p:cNvSpPr>
            <p:nvPr/>
          </p:nvSpPr>
          <p:spPr bwMode="auto">
            <a:xfrm>
              <a:off x="4736284" y="2604669"/>
              <a:ext cx="35920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74" name="AutoShape 27"/>
            <p:cNvSpPr>
              <a:spLocks noChangeArrowheads="1"/>
            </p:cNvSpPr>
            <p:nvPr/>
          </p:nvSpPr>
          <p:spPr bwMode="auto">
            <a:xfrm>
              <a:off x="5020102" y="2604669"/>
              <a:ext cx="357728"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75" name="AutoShape 28"/>
            <p:cNvSpPr>
              <a:spLocks noChangeArrowheads="1"/>
            </p:cNvSpPr>
            <p:nvPr/>
          </p:nvSpPr>
          <p:spPr bwMode="auto">
            <a:xfrm>
              <a:off x="5303920" y="2604669"/>
              <a:ext cx="35033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76" name="AutoShape 29"/>
            <p:cNvSpPr>
              <a:spLocks noChangeArrowheads="1"/>
            </p:cNvSpPr>
            <p:nvPr/>
          </p:nvSpPr>
          <p:spPr bwMode="auto">
            <a:xfrm>
              <a:off x="5587737" y="2604669"/>
              <a:ext cx="350337"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grpSp>
      <p:grpSp>
        <p:nvGrpSpPr>
          <p:cNvPr id="277" name="Group 276"/>
          <p:cNvGrpSpPr/>
          <p:nvPr/>
        </p:nvGrpSpPr>
        <p:grpSpPr>
          <a:xfrm>
            <a:off x="1368574" y="1996237"/>
            <a:ext cx="4612035" cy="398712"/>
            <a:chOff x="1330474" y="3202737"/>
            <a:chExt cx="4612035" cy="398712"/>
          </a:xfrm>
        </p:grpSpPr>
        <p:sp>
          <p:nvSpPr>
            <p:cNvPr id="278" name="AutoShape 30"/>
            <p:cNvSpPr>
              <a:spLocks noChangeArrowheads="1"/>
            </p:cNvSpPr>
            <p:nvPr/>
          </p:nvSpPr>
          <p:spPr bwMode="auto">
            <a:xfrm>
              <a:off x="1330474" y="3202737"/>
              <a:ext cx="638589"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79" name="AutoShape 31"/>
            <p:cNvSpPr>
              <a:spLocks noChangeArrowheads="1"/>
            </p:cNvSpPr>
            <p:nvPr/>
          </p:nvSpPr>
          <p:spPr bwMode="auto">
            <a:xfrm>
              <a:off x="1898109" y="3202737"/>
              <a:ext cx="638589"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80" name="AutoShape 32"/>
            <p:cNvSpPr>
              <a:spLocks noChangeArrowheads="1"/>
            </p:cNvSpPr>
            <p:nvPr/>
          </p:nvSpPr>
          <p:spPr bwMode="auto">
            <a:xfrm>
              <a:off x="2465744" y="3202737"/>
              <a:ext cx="638589"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81" name="AutoShape 33"/>
            <p:cNvSpPr>
              <a:spLocks noChangeArrowheads="1"/>
            </p:cNvSpPr>
            <p:nvPr/>
          </p:nvSpPr>
          <p:spPr bwMode="auto">
            <a:xfrm>
              <a:off x="3033379" y="3202737"/>
              <a:ext cx="638589"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82" name="AutoShape 34"/>
            <p:cNvSpPr>
              <a:spLocks noChangeArrowheads="1"/>
            </p:cNvSpPr>
            <p:nvPr/>
          </p:nvSpPr>
          <p:spPr bwMode="auto">
            <a:xfrm>
              <a:off x="3601014" y="3202737"/>
              <a:ext cx="638589"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83" name="AutoShape 35"/>
            <p:cNvSpPr>
              <a:spLocks noChangeArrowheads="1"/>
            </p:cNvSpPr>
            <p:nvPr/>
          </p:nvSpPr>
          <p:spPr bwMode="auto">
            <a:xfrm>
              <a:off x="4168649" y="3202737"/>
              <a:ext cx="638589"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84" name="AutoShape 36"/>
            <p:cNvSpPr>
              <a:spLocks noChangeArrowheads="1"/>
            </p:cNvSpPr>
            <p:nvPr/>
          </p:nvSpPr>
          <p:spPr bwMode="auto">
            <a:xfrm>
              <a:off x="4736284" y="3202737"/>
              <a:ext cx="641546"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85" name="AutoShape 37"/>
            <p:cNvSpPr>
              <a:spLocks noChangeArrowheads="1"/>
            </p:cNvSpPr>
            <p:nvPr/>
          </p:nvSpPr>
          <p:spPr bwMode="auto">
            <a:xfrm>
              <a:off x="5303920" y="3202737"/>
              <a:ext cx="638589"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grpSp>
      <p:sp>
        <p:nvSpPr>
          <p:cNvPr id="61" name="Date Placeholder 3"/>
          <p:cNvSpPr>
            <a:spLocks noGrp="1"/>
          </p:cNvSpPr>
          <p:nvPr>
            <p:ph type="dt" sz="quarter" idx="10"/>
          </p:nvPr>
        </p:nvSpPr>
        <p:spPr bwMode="auto">
          <a:xfrm>
            <a:off x="7142163" y="6553200"/>
            <a:ext cx="1109662"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71A54F4B-2B42-424B-B6E2-C9AFB6CDC3BA}" type="datetime1">
              <a:rPr lang="en-US" altLang="zh-CN" sz="1000">
                <a:solidFill>
                  <a:schemeClr val="bg1"/>
                </a:solidFill>
              </a:rPr>
              <a:pPr eaLnBrk="1" hangingPunct="1"/>
              <a:t>12/19/2013</a:t>
            </a:fld>
            <a:endParaRPr lang="en-US" altLang="zh-CN" sz="1000" dirty="0">
              <a:solidFill>
                <a:schemeClr val="bg1"/>
              </a:solidFill>
            </a:endParaRPr>
          </a:p>
        </p:txBody>
      </p:sp>
      <p:sp>
        <p:nvSpPr>
          <p:cNvPr id="62" name="Slide Number Placeholder 4"/>
          <p:cNvSpPr>
            <a:spLocks noGrp="1"/>
          </p:cNvSpPr>
          <p:nvPr>
            <p:ph type="sldNum" sz="quarter" idx="11"/>
          </p:nvPr>
        </p:nvSpPr>
        <p:spPr bwMode="auto">
          <a:xfrm>
            <a:off x="8505825" y="6553200"/>
            <a:ext cx="501650"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39DF2B61-2C26-466F-8DC0-31ED2BD005C3}" type="slidenum">
              <a:rPr lang="en-US" altLang="zh-CN" sz="1000">
                <a:solidFill>
                  <a:schemeClr val="bg1"/>
                </a:solidFill>
              </a:rPr>
              <a:pPr eaLnBrk="1" hangingPunct="1"/>
              <a:t>14</a:t>
            </a:fld>
            <a:endParaRPr lang="en-US" altLang="zh-CN" sz="1000" dirty="0">
              <a:solidFill>
                <a:schemeClr val="bg1"/>
              </a:solidFill>
            </a:endParaRPr>
          </a:p>
        </p:txBody>
      </p:sp>
      <p:sp>
        <p:nvSpPr>
          <p:cNvPr id="63" name="Text Box 84"/>
          <p:cNvSpPr txBox="1">
            <a:spLocks noChangeArrowheads="1"/>
          </p:cNvSpPr>
          <p:nvPr/>
        </p:nvSpPr>
        <p:spPr bwMode="blackWhite">
          <a:xfrm>
            <a:off x="2729476" y="3621086"/>
            <a:ext cx="18192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75" tIns="46038" rIns="92075" bIns="46038">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buClr>
                <a:schemeClr val="accent1"/>
              </a:buClr>
              <a:buSzPct val="75000"/>
              <a:buFont typeface="Wingdings" pitchFamily="2" charset="2"/>
              <a:buNone/>
              <a:defRPr/>
            </a:pPr>
            <a:r>
              <a:rPr lang="en-US" altLang="zh-CN" sz="1800" b="1" dirty="0" smtClean="0">
                <a:latin typeface="+mn-lt"/>
                <a:ea typeface="宋体" pitchFamily="2" charset="-122"/>
              </a:rPr>
              <a:t>First Generation</a:t>
            </a:r>
          </a:p>
        </p:txBody>
      </p:sp>
    </p:spTree>
    <p:extLst>
      <p:ext uri="{BB962C8B-B14F-4D97-AF65-F5344CB8AC3E}">
        <p14:creationId xmlns:p14="http://schemas.microsoft.com/office/powerpoint/2010/main" val="38035997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xfrm>
            <a:off x="495300" y="2435224"/>
            <a:ext cx="8293100" cy="1438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altLang="zh-CN" sz="2800" dirty="0"/>
              <a:t>Performance Essentials 3 </a:t>
            </a:r>
            <a:r>
              <a:rPr lang="en-US" altLang="zh-CN" sz="2800" dirty="0" smtClean="0"/>
              <a:t/>
            </a:r>
            <a:br>
              <a:rPr lang="en-US" altLang="zh-CN" sz="2800" dirty="0" smtClean="0"/>
            </a:br>
            <a:r>
              <a:rPr lang="en-US" altLang="zh-CN" sz="2800" dirty="0" smtClean="0"/>
              <a:t>OpenMP </a:t>
            </a:r>
            <a:r>
              <a:rPr lang="en-US" altLang="zh-CN" sz="2800" dirty="0"/>
              <a:t>4 Vectorization </a:t>
            </a:r>
            <a:r>
              <a:rPr lang="en-US" altLang="zh-CN" sz="2800" dirty="0" smtClean="0"/>
              <a:t/>
            </a:r>
            <a:br>
              <a:rPr lang="en-US" altLang="zh-CN" sz="2800" dirty="0" smtClean="0"/>
            </a:br>
            <a:r>
              <a:rPr lang="en-US" altLang="zh-CN" sz="2800" dirty="0" smtClean="0"/>
              <a:t>SIMD </a:t>
            </a:r>
            <a:r>
              <a:rPr lang="en-US" altLang="zh-CN" sz="2800" dirty="0"/>
              <a:t>Concepts </a:t>
            </a:r>
            <a:r>
              <a:rPr lang="en-US" altLang="zh-CN" sz="2800" dirty="0" err="1"/>
              <a:t>pt</a:t>
            </a:r>
            <a:r>
              <a:rPr lang="en-US" altLang="zh-CN" sz="2800" dirty="0"/>
              <a:t> 2</a:t>
            </a:r>
            <a:r>
              <a:rPr lang="en-US" altLang="zh-CN" sz="2800" dirty="0" smtClean="0"/>
              <a:t/>
            </a:r>
            <a:br>
              <a:rPr lang="en-US" altLang="zh-CN" sz="2800" dirty="0" smtClean="0"/>
            </a:br>
            <a:endParaRPr lang="en-US" sz="2800" dirty="0" smtClean="0"/>
          </a:p>
        </p:txBody>
      </p:sp>
      <p:sp>
        <p:nvSpPr>
          <p:cNvPr id="3075" name="Date Placeholder 2"/>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BC6E20E9-0A62-47B7-9AD9-13147AEB2610}" type="datetime1">
              <a:rPr lang="en-US" altLang="zh-CN" sz="1000">
                <a:solidFill>
                  <a:schemeClr val="bg1"/>
                </a:solidFill>
              </a:rPr>
              <a:pPr eaLnBrk="1" hangingPunct="1"/>
              <a:t>12/19/2013</a:t>
            </a:fld>
            <a:endParaRPr lang="en-US" altLang="zh-CN" sz="1000">
              <a:solidFill>
                <a:schemeClr val="bg1"/>
              </a:solidFill>
            </a:endParaRPr>
          </a:p>
        </p:txBody>
      </p:sp>
      <p:sp>
        <p:nvSpPr>
          <p:cNvPr id="3076" name="Slide Number Placeholder 3"/>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FC5FDCD6-BCE7-420E-9B53-993046691B65}" type="slidenum">
              <a:rPr lang="en-US" altLang="zh-CN" sz="1000">
                <a:solidFill>
                  <a:schemeClr val="bg1"/>
                </a:solidFill>
              </a:rPr>
              <a:pPr eaLnBrk="1" hangingPunct="1"/>
              <a:t>15</a:t>
            </a:fld>
            <a:endParaRPr lang="en-US" altLang="zh-CN" sz="1000">
              <a:solidFill>
                <a:schemeClr val="bg1"/>
              </a:solidFill>
            </a:endParaRPr>
          </a:p>
        </p:txBody>
      </p:sp>
      <p:sp>
        <p:nvSpPr>
          <p:cNvPr id="3077" name="Content Placeholder 4"/>
          <p:cNvSpPr>
            <a:spLocks noGrp="1"/>
          </p:cNvSpPr>
          <p:nvPr>
            <p:ph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smtClean="0"/>
              <a:t>Author: Bob Chesebrough</a:t>
            </a:r>
          </a:p>
          <a:p>
            <a:r>
              <a:rPr lang="en-US" dirty="0" smtClean="0"/>
              <a:t>Revision: 12/16/2013</a:t>
            </a:r>
          </a:p>
        </p:txBody>
      </p:sp>
    </p:spTree>
    <p:extLst>
      <p:ext uri="{BB962C8B-B14F-4D97-AF65-F5344CB8AC3E}">
        <p14:creationId xmlns:p14="http://schemas.microsoft.com/office/powerpoint/2010/main" val="377877112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smtClean="0">
                <a:solidFill>
                  <a:schemeClr val="bg2"/>
                </a:solidFill>
                <a:ea typeface="宋体" pitchFamily="2" charset="-122"/>
              </a:rPr>
              <a:t>Many Ways to Vectorize</a:t>
            </a:r>
          </a:p>
        </p:txBody>
      </p:sp>
      <p:sp>
        <p:nvSpPr>
          <p:cNvPr id="10" name="Text Box 11"/>
          <p:cNvSpPr txBox="1">
            <a:spLocks noChangeArrowheads="1"/>
          </p:cNvSpPr>
          <p:nvPr/>
        </p:nvSpPr>
        <p:spPr bwMode="auto">
          <a:xfrm>
            <a:off x="5867400" y="1219200"/>
            <a:ext cx="2306638" cy="381000"/>
          </a:xfrm>
          <a:prstGeom prst="rect">
            <a:avLst/>
          </a:prstGeom>
          <a:solidFill>
            <a:srgbClr val="FFE279"/>
          </a:solidFill>
          <a:ln>
            <a:solidFill>
              <a:srgbClr val="CC6600"/>
            </a:solidFill>
            <a:headEnd/>
            <a:tailEnd/>
          </a:ln>
        </p:spPr>
        <p:style>
          <a:lnRef idx="2">
            <a:schemeClr val="accent2">
              <a:shade val="50000"/>
            </a:schemeClr>
          </a:lnRef>
          <a:fillRef idx="1">
            <a:schemeClr val="accent2"/>
          </a:fillRef>
          <a:effectRef idx="0">
            <a:schemeClr val="accent2"/>
          </a:effectRef>
          <a:fontRef idx="minor">
            <a:schemeClr val="lt1"/>
          </a:fontRef>
        </p:style>
        <p:txBody>
          <a:bodyPr/>
          <a:lstStyle>
            <a:lvl1pPr marL="293688" indent="-228600"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fontAlgn="t" hangingPunct="1">
              <a:lnSpc>
                <a:spcPct val="95000"/>
              </a:lnSpc>
              <a:spcBef>
                <a:spcPct val="30000"/>
              </a:spcBef>
              <a:buClr>
                <a:schemeClr val="tx1"/>
              </a:buClr>
            </a:pPr>
            <a:r>
              <a:rPr lang="en-US" altLang="zh-CN" sz="1800" b="1">
                <a:latin typeface="Calibri" pitchFamily="34" charset="0"/>
                <a:ea typeface="宋体" pitchFamily="2" charset="-122"/>
              </a:rPr>
              <a:t>Ease of use</a:t>
            </a:r>
            <a:endParaRPr lang="en-US" altLang="zh-CN" sz="1800" b="1">
              <a:effectLst>
                <a:outerShdw blurRad="38100" dist="38100" dir="2700000" algn="tl">
                  <a:srgbClr val="FFFFFF"/>
                </a:outerShdw>
              </a:effectLst>
              <a:latin typeface="Calibri" pitchFamily="34" charset="0"/>
              <a:ea typeface="宋体" pitchFamily="2" charset="-122"/>
            </a:endParaRPr>
          </a:p>
        </p:txBody>
      </p:sp>
      <p:sp>
        <p:nvSpPr>
          <p:cNvPr id="13" name="Rectangle 14"/>
          <p:cNvSpPr>
            <a:spLocks noChangeArrowheads="1"/>
          </p:cNvSpPr>
          <p:nvPr/>
        </p:nvSpPr>
        <p:spPr bwMode="auto">
          <a:xfrm>
            <a:off x="460375" y="1219200"/>
            <a:ext cx="5024438" cy="631825"/>
          </a:xfrm>
          <a:prstGeom prst="rect">
            <a:avLst/>
          </a:prstGeom>
          <a:solidFill>
            <a:schemeClr val="bg1">
              <a:lumMod val="85000"/>
            </a:schemeClr>
          </a:solidFill>
          <a:ln>
            <a:headEnd/>
            <a:tailEnd/>
          </a:ln>
        </p:spPr>
        <p:style>
          <a:lnRef idx="1">
            <a:schemeClr val="accent2"/>
          </a:lnRef>
          <a:fillRef idx="2">
            <a:schemeClr val="accent2"/>
          </a:fillRef>
          <a:effectRef idx="1">
            <a:schemeClr val="accent2"/>
          </a:effectRef>
          <a:fontRef idx="minor">
            <a:schemeClr val="dk1"/>
          </a:fontRef>
        </p:style>
        <p:txBody>
          <a:bodyPr/>
          <a:lstStyle/>
          <a:p>
            <a:pPr marL="293688" indent="-228600" fontAlgn="t">
              <a:lnSpc>
                <a:spcPct val="95000"/>
              </a:lnSpc>
              <a:spcBef>
                <a:spcPct val="30000"/>
              </a:spcBef>
              <a:buClr>
                <a:schemeClr val="tx1"/>
              </a:buClr>
            </a:pPr>
            <a:r>
              <a:rPr lang="en-US" altLang="zh-CN" sz="1800" b="1" dirty="0">
                <a:solidFill>
                  <a:srgbClr val="000000"/>
                </a:solidFill>
                <a:latin typeface="Calibri" pitchFamily="34" charset="0"/>
                <a:ea typeface="宋体" pitchFamily="2" charset="-122"/>
                <a:cs typeface="Arial" charset="0"/>
              </a:rPr>
              <a:t>Compiler: </a:t>
            </a:r>
            <a:br>
              <a:rPr lang="en-US" altLang="zh-CN" sz="1800" b="1" dirty="0">
                <a:solidFill>
                  <a:srgbClr val="000000"/>
                </a:solidFill>
                <a:latin typeface="Calibri" pitchFamily="34" charset="0"/>
                <a:ea typeface="宋体" pitchFamily="2" charset="-122"/>
                <a:cs typeface="Arial" charset="0"/>
              </a:rPr>
            </a:br>
            <a:r>
              <a:rPr lang="en-US" altLang="zh-CN" sz="1800" b="1" dirty="0">
                <a:solidFill>
                  <a:srgbClr val="000000"/>
                </a:solidFill>
                <a:latin typeface="Calibri" pitchFamily="34" charset="0"/>
                <a:ea typeface="宋体" pitchFamily="2" charset="-122"/>
                <a:cs typeface="Arial" charset="0"/>
              </a:rPr>
              <a:t>Auto-vectorization (no change of code)</a:t>
            </a:r>
            <a:endParaRPr lang="en-US" altLang="zh-CN" sz="1800" b="1" dirty="0">
              <a:solidFill>
                <a:srgbClr val="000000"/>
              </a:solidFill>
              <a:effectLst>
                <a:outerShdw blurRad="38100" dist="38100" dir="2700000" algn="tl">
                  <a:srgbClr val="FFFFFF"/>
                </a:outerShdw>
              </a:effectLst>
              <a:latin typeface="Calibri" pitchFamily="34" charset="0"/>
              <a:ea typeface="宋体" pitchFamily="2" charset="-122"/>
              <a:cs typeface="Arial" charset="0"/>
            </a:endParaRPr>
          </a:p>
        </p:txBody>
      </p:sp>
      <p:sp>
        <p:nvSpPr>
          <p:cNvPr id="15" name="Text Box 11"/>
          <p:cNvSpPr txBox="1">
            <a:spLocks noChangeArrowheads="1"/>
          </p:cNvSpPr>
          <p:nvPr/>
        </p:nvSpPr>
        <p:spPr bwMode="auto">
          <a:xfrm>
            <a:off x="5867400" y="5434013"/>
            <a:ext cx="2306638" cy="381000"/>
          </a:xfrm>
          <a:prstGeom prst="rect">
            <a:avLst/>
          </a:prstGeom>
          <a:solidFill>
            <a:srgbClr val="BCBCBC"/>
          </a:solidFill>
          <a:ln>
            <a:solidFill>
              <a:srgbClr val="C00000"/>
            </a:solidFill>
            <a:headEnd/>
            <a:tailEnd/>
          </a:ln>
        </p:spPr>
        <p:style>
          <a:lnRef idx="2">
            <a:schemeClr val="accent2">
              <a:shade val="50000"/>
            </a:schemeClr>
          </a:lnRef>
          <a:fillRef idx="1">
            <a:schemeClr val="accent2"/>
          </a:fillRef>
          <a:effectRef idx="0">
            <a:schemeClr val="accent2"/>
          </a:effectRef>
          <a:fontRef idx="minor">
            <a:schemeClr val="lt1"/>
          </a:fontRef>
        </p:style>
        <p:txBody>
          <a:bodyPr/>
          <a:lstStyle>
            <a:lvl1pPr marL="293688" indent="-228600"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fontAlgn="t" hangingPunct="1">
              <a:lnSpc>
                <a:spcPct val="95000"/>
              </a:lnSpc>
              <a:spcBef>
                <a:spcPct val="30000"/>
              </a:spcBef>
              <a:buClr>
                <a:schemeClr val="tx1"/>
              </a:buClr>
            </a:pPr>
            <a:r>
              <a:rPr lang="en-US" altLang="zh-CN" sz="1800" b="1">
                <a:latin typeface="Calibri" pitchFamily="34" charset="0"/>
                <a:ea typeface="宋体" pitchFamily="2" charset="-122"/>
              </a:rPr>
              <a:t>Programmer control</a:t>
            </a:r>
            <a:endParaRPr lang="en-US" altLang="zh-CN" sz="1800" b="1">
              <a:effectLst>
                <a:outerShdw blurRad="38100" dist="38100" dir="2700000" algn="tl">
                  <a:srgbClr val="FFFFFF"/>
                </a:outerShdw>
              </a:effectLst>
              <a:latin typeface="Calibri" pitchFamily="34" charset="0"/>
              <a:ea typeface="宋体" pitchFamily="2" charset="-122"/>
            </a:endParaRPr>
          </a:p>
        </p:txBody>
      </p:sp>
      <p:sp>
        <p:nvSpPr>
          <p:cNvPr id="16" name="Rectangle 14"/>
          <p:cNvSpPr>
            <a:spLocks noChangeArrowheads="1"/>
          </p:cNvSpPr>
          <p:nvPr/>
        </p:nvSpPr>
        <p:spPr bwMode="auto">
          <a:xfrm>
            <a:off x="455613" y="2032000"/>
            <a:ext cx="5029200" cy="631825"/>
          </a:xfrm>
          <a:prstGeom prst="rect">
            <a:avLst/>
          </a:prstGeom>
          <a:solidFill>
            <a:schemeClr val="bg1">
              <a:lumMod val="85000"/>
            </a:schemeClr>
          </a:solidFill>
          <a:ln>
            <a:headEnd/>
            <a:tailEnd/>
          </a:ln>
        </p:spPr>
        <p:style>
          <a:lnRef idx="1">
            <a:schemeClr val="accent2"/>
          </a:lnRef>
          <a:fillRef idx="2">
            <a:schemeClr val="accent2"/>
          </a:fillRef>
          <a:effectRef idx="1">
            <a:schemeClr val="accent2"/>
          </a:effectRef>
          <a:fontRef idx="minor">
            <a:schemeClr val="dk1"/>
          </a:fontRef>
        </p:style>
        <p:txBody>
          <a:bodyPr/>
          <a:lstStyle/>
          <a:p>
            <a:pPr marL="293688" indent="-228600" fontAlgn="t">
              <a:lnSpc>
                <a:spcPct val="95000"/>
              </a:lnSpc>
              <a:spcBef>
                <a:spcPct val="30000"/>
              </a:spcBef>
              <a:buClr>
                <a:schemeClr val="tx1"/>
              </a:buClr>
            </a:pPr>
            <a:r>
              <a:rPr lang="en-US" altLang="zh-CN" sz="1800" b="1" dirty="0">
                <a:solidFill>
                  <a:srgbClr val="000000"/>
                </a:solidFill>
                <a:latin typeface="Calibri" pitchFamily="34" charset="0"/>
                <a:ea typeface="宋体" pitchFamily="2" charset="-122"/>
                <a:cs typeface="Arial" charset="0"/>
              </a:rPr>
              <a:t>Compiler: </a:t>
            </a:r>
            <a:br>
              <a:rPr lang="en-US" altLang="zh-CN" sz="1800" b="1" dirty="0">
                <a:solidFill>
                  <a:srgbClr val="000000"/>
                </a:solidFill>
                <a:latin typeface="Calibri" pitchFamily="34" charset="0"/>
                <a:ea typeface="宋体" pitchFamily="2" charset="-122"/>
                <a:cs typeface="Arial" charset="0"/>
              </a:rPr>
            </a:br>
            <a:r>
              <a:rPr lang="en-US" altLang="zh-CN" sz="1800" b="1" dirty="0">
                <a:solidFill>
                  <a:srgbClr val="000000"/>
                </a:solidFill>
                <a:latin typeface="Calibri" pitchFamily="34" charset="0"/>
                <a:ea typeface="宋体" pitchFamily="2" charset="-122"/>
                <a:cs typeface="Arial" charset="0"/>
              </a:rPr>
              <a:t>Auto-vectorization hints (</a:t>
            </a:r>
            <a:r>
              <a:rPr lang="en-US" altLang="zh-CN" sz="1600" b="1" dirty="0">
                <a:solidFill>
                  <a:srgbClr val="000000"/>
                </a:solidFill>
                <a:latin typeface="Courier New" pitchFamily="49" charset="0"/>
                <a:ea typeface="宋体" pitchFamily="2" charset="-122"/>
                <a:cs typeface="Courier New" pitchFamily="49" charset="0"/>
              </a:rPr>
              <a:t>#</a:t>
            </a:r>
            <a:r>
              <a:rPr lang="en-US" altLang="zh-CN" sz="1600" b="1" dirty="0" err="1">
                <a:solidFill>
                  <a:srgbClr val="000000"/>
                </a:solidFill>
                <a:latin typeface="Courier New" pitchFamily="49" charset="0"/>
                <a:ea typeface="宋体" pitchFamily="2" charset="-122"/>
                <a:cs typeface="Courier New" pitchFamily="49" charset="0"/>
              </a:rPr>
              <a:t>pragma</a:t>
            </a:r>
            <a:r>
              <a:rPr lang="en-US" altLang="zh-CN" sz="1600" b="1" dirty="0">
                <a:solidFill>
                  <a:srgbClr val="000000"/>
                </a:solidFill>
                <a:latin typeface="Courier New" pitchFamily="49" charset="0"/>
                <a:ea typeface="宋体" pitchFamily="2" charset="-122"/>
                <a:cs typeface="Courier New" pitchFamily="49" charset="0"/>
              </a:rPr>
              <a:t> vector</a:t>
            </a:r>
            <a:r>
              <a:rPr lang="en-US" altLang="zh-CN" sz="1800" b="1" dirty="0">
                <a:solidFill>
                  <a:srgbClr val="000000"/>
                </a:solidFill>
                <a:latin typeface="Calibri" pitchFamily="34" charset="0"/>
                <a:ea typeface="宋体" pitchFamily="2" charset="-122"/>
                <a:cs typeface="Arial" charset="0"/>
              </a:rPr>
              <a:t>, …)</a:t>
            </a:r>
            <a:endParaRPr lang="en-US" altLang="zh-CN" sz="1800" b="1" dirty="0">
              <a:solidFill>
                <a:srgbClr val="000000"/>
              </a:solidFill>
              <a:effectLst>
                <a:outerShdw blurRad="38100" dist="38100" dir="2700000" algn="tl">
                  <a:srgbClr val="FFFFFF"/>
                </a:outerShdw>
              </a:effectLst>
              <a:latin typeface="Calibri" pitchFamily="34" charset="0"/>
              <a:ea typeface="宋体" pitchFamily="2" charset="-122"/>
              <a:cs typeface="Arial" charset="0"/>
            </a:endParaRPr>
          </a:p>
        </p:txBody>
      </p:sp>
      <p:sp>
        <p:nvSpPr>
          <p:cNvPr id="17" name="Rectangle 14"/>
          <p:cNvSpPr>
            <a:spLocks noChangeArrowheads="1"/>
          </p:cNvSpPr>
          <p:nvPr/>
        </p:nvSpPr>
        <p:spPr bwMode="auto">
          <a:xfrm>
            <a:off x="455613" y="3600450"/>
            <a:ext cx="5029200" cy="6318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lstStyle/>
          <a:p>
            <a:pPr marL="293688" indent="-228600" fontAlgn="t">
              <a:lnSpc>
                <a:spcPct val="95000"/>
              </a:lnSpc>
              <a:spcBef>
                <a:spcPct val="30000"/>
              </a:spcBef>
              <a:buClr>
                <a:schemeClr val="tx1"/>
              </a:buClr>
            </a:pPr>
            <a:r>
              <a:rPr lang="en-US" altLang="zh-CN" sz="1800" b="1" dirty="0">
                <a:solidFill>
                  <a:srgbClr val="000000"/>
                </a:solidFill>
                <a:latin typeface="Calibri" pitchFamily="34" charset="0"/>
                <a:ea typeface="宋体" pitchFamily="2" charset="-122"/>
                <a:cs typeface="Arial" charset="0"/>
              </a:rPr>
              <a:t>SIMD intrinsic class</a:t>
            </a:r>
            <a:br>
              <a:rPr lang="en-US" altLang="zh-CN" sz="1800" b="1" dirty="0">
                <a:solidFill>
                  <a:srgbClr val="000000"/>
                </a:solidFill>
                <a:latin typeface="Calibri" pitchFamily="34" charset="0"/>
                <a:ea typeface="宋体" pitchFamily="2" charset="-122"/>
                <a:cs typeface="Arial" charset="0"/>
              </a:rPr>
            </a:br>
            <a:r>
              <a:rPr lang="en-US" altLang="zh-CN" sz="1800" b="1" dirty="0">
                <a:solidFill>
                  <a:srgbClr val="000000"/>
                </a:solidFill>
                <a:latin typeface="Calibri" pitchFamily="34" charset="0"/>
                <a:ea typeface="宋体" pitchFamily="2" charset="-122"/>
                <a:cs typeface="Arial" charset="0"/>
              </a:rPr>
              <a:t>(e.g.: </a:t>
            </a:r>
            <a:r>
              <a:rPr lang="en-US" altLang="zh-CN" sz="1600" b="1" dirty="0">
                <a:solidFill>
                  <a:srgbClr val="000000"/>
                </a:solidFill>
                <a:latin typeface="Courier New" pitchFamily="49" charset="0"/>
                <a:ea typeface="宋体" pitchFamily="2" charset="-122"/>
                <a:cs typeface="Courier New" pitchFamily="49" charset="0"/>
              </a:rPr>
              <a:t>F32vec</a:t>
            </a:r>
            <a:r>
              <a:rPr lang="en-US" altLang="zh-CN" sz="1800" b="1" dirty="0">
                <a:solidFill>
                  <a:srgbClr val="000000"/>
                </a:solidFill>
                <a:latin typeface="Calibri" pitchFamily="34" charset="0"/>
                <a:ea typeface="宋体" pitchFamily="2" charset="-122"/>
                <a:cs typeface="Arial" charset="0"/>
              </a:rPr>
              <a:t>, </a:t>
            </a:r>
            <a:r>
              <a:rPr lang="en-US" altLang="zh-CN" sz="1600" b="1" dirty="0">
                <a:solidFill>
                  <a:srgbClr val="000000"/>
                </a:solidFill>
                <a:latin typeface="Courier New" pitchFamily="49" charset="0"/>
                <a:ea typeface="宋体" pitchFamily="2" charset="-122"/>
                <a:cs typeface="Arial" charset="0"/>
              </a:rPr>
              <a:t>F64vec</a:t>
            </a:r>
            <a:r>
              <a:rPr lang="en-US" altLang="zh-CN" sz="1800" b="1" dirty="0">
                <a:solidFill>
                  <a:srgbClr val="000000"/>
                </a:solidFill>
                <a:latin typeface="Calibri" pitchFamily="34" charset="0"/>
                <a:ea typeface="宋体" pitchFamily="2" charset="-122"/>
                <a:cs typeface="Arial" charset="0"/>
              </a:rPr>
              <a:t>, …)</a:t>
            </a:r>
          </a:p>
        </p:txBody>
      </p:sp>
      <p:sp>
        <p:nvSpPr>
          <p:cNvPr id="18" name="Rectangle 14"/>
          <p:cNvSpPr>
            <a:spLocks noChangeArrowheads="1"/>
          </p:cNvSpPr>
          <p:nvPr/>
        </p:nvSpPr>
        <p:spPr bwMode="auto">
          <a:xfrm>
            <a:off x="455613" y="4376738"/>
            <a:ext cx="5029200" cy="631825"/>
          </a:xfrm>
          <a:prstGeom prst="rect">
            <a:avLst/>
          </a:prstGeom>
          <a:ln>
            <a:headEnd/>
            <a:tailEnd/>
          </a:ln>
          <a:effectLst>
            <a:outerShdw blurRad="40000" dist="20000" dir="54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a:lstStyle>
            <a:lvl1pPr marL="293688" indent="-228600"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fontAlgn="t" hangingPunct="1">
              <a:lnSpc>
                <a:spcPct val="95000"/>
              </a:lnSpc>
              <a:spcBef>
                <a:spcPct val="30000"/>
              </a:spcBef>
              <a:buClr>
                <a:schemeClr val="tx1"/>
              </a:buClr>
            </a:pPr>
            <a:r>
              <a:rPr lang="en-US" altLang="zh-CN" sz="1800" b="1" dirty="0">
                <a:solidFill>
                  <a:srgbClr val="000000"/>
                </a:solidFill>
                <a:latin typeface="Calibri" pitchFamily="34" charset="0"/>
                <a:ea typeface="宋体" pitchFamily="2" charset="-122"/>
              </a:rPr>
              <a:t>Vector intrinsic</a:t>
            </a:r>
            <a:br>
              <a:rPr lang="en-US" altLang="zh-CN" sz="1800" b="1" dirty="0">
                <a:solidFill>
                  <a:srgbClr val="000000"/>
                </a:solidFill>
                <a:latin typeface="Calibri" pitchFamily="34" charset="0"/>
                <a:ea typeface="宋体" pitchFamily="2" charset="-122"/>
              </a:rPr>
            </a:br>
            <a:r>
              <a:rPr lang="en-US" altLang="zh-CN" sz="1800" b="1" dirty="0">
                <a:solidFill>
                  <a:srgbClr val="000000"/>
                </a:solidFill>
                <a:latin typeface="Calibri" pitchFamily="34" charset="0"/>
                <a:ea typeface="宋体" pitchFamily="2" charset="-122"/>
              </a:rPr>
              <a:t>(e.g.: </a:t>
            </a:r>
            <a:r>
              <a:rPr lang="en-US" altLang="zh-CN" sz="1600" b="1" dirty="0">
                <a:solidFill>
                  <a:srgbClr val="000000"/>
                </a:solidFill>
                <a:latin typeface="Courier New" pitchFamily="49" charset="0"/>
                <a:ea typeface="宋体" pitchFamily="2" charset="-122"/>
                <a:cs typeface="Courier New" pitchFamily="49" charset="0"/>
              </a:rPr>
              <a:t>_</a:t>
            </a:r>
            <a:r>
              <a:rPr lang="en-US" altLang="zh-CN" sz="1600" b="1" dirty="0" err="1">
                <a:solidFill>
                  <a:srgbClr val="000000"/>
                </a:solidFill>
                <a:latin typeface="Courier New" pitchFamily="49" charset="0"/>
                <a:ea typeface="宋体" pitchFamily="2" charset="-122"/>
                <a:cs typeface="Courier New" pitchFamily="49" charset="0"/>
              </a:rPr>
              <a:t>mm_fmadd_pd</a:t>
            </a:r>
            <a:r>
              <a:rPr lang="en-US" altLang="zh-CN" sz="1600" b="1" dirty="0">
                <a:solidFill>
                  <a:srgbClr val="000000"/>
                </a:solidFill>
                <a:latin typeface="Courier New" pitchFamily="49" charset="0"/>
                <a:ea typeface="宋体" pitchFamily="2" charset="-122"/>
                <a:cs typeface="Courier New" pitchFamily="49" charset="0"/>
              </a:rPr>
              <a:t>(…)</a:t>
            </a:r>
            <a:r>
              <a:rPr lang="en-US" altLang="zh-CN" sz="1800" b="1" dirty="0">
                <a:solidFill>
                  <a:srgbClr val="000000"/>
                </a:solidFill>
                <a:latin typeface="Calibri" pitchFamily="34" charset="0"/>
                <a:ea typeface="宋体" pitchFamily="2" charset="-122"/>
              </a:rPr>
              <a:t>, </a:t>
            </a:r>
            <a:r>
              <a:rPr lang="en-US" altLang="zh-CN" sz="1600" b="1" dirty="0">
                <a:solidFill>
                  <a:srgbClr val="000000"/>
                </a:solidFill>
                <a:latin typeface="Courier New" pitchFamily="49" charset="0"/>
                <a:ea typeface="宋体" pitchFamily="2" charset="-122"/>
              </a:rPr>
              <a:t>_</a:t>
            </a:r>
            <a:r>
              <a:rPr lang="en-US" altLang="zh-CN" sz="1600" b="1" dirty="0" err="1">
                <a:solidFill>
                  <a:srgbClr val="000000"/>
                </a:solidFill>
                <a:latin typeface="Courier New" pitchFamily="49" charset="0"/>
                <a:ea typeface="宋体" pitchFamily="2" charset="-122"/>
              </a:rPr>
              <a:t>mm_add_ps</a:t>
            </a:r>
            <a:r>
              <a:rPr lang="en-US" altLang="zh-CN" sz="1600" b="1" dirty="0">
                <a:solidFill>
                  <a:srgbClr val="000000"/>
                </a:solidFill>
                <a:latin typeface="Courier New" pitchFamily="49" charset="0"/>
                <a:ea typeface="宋体" pitchFamily="2" charset="-122"/>
              </a:rPr>
              <a:t>(…)</a:t>
            </a:r>
            <a:r>
              <a:rPr lang="en-US" altLang="zh-CN" sz="1800" b="1" dirty="0">
                <a:solidFill>
                  <a:srgbClr val="000000"/>
                </a:solidFill>
                <a:latin typeface="Calibri" pitchFamily="34" charset="0"/>
                <a:ea typeface="宋体" pitchFamily="2" charset="-122"/>
              </a:rPr>
              <a:t>, …)</a:t>
            </a:r>
          </a:p>
        </p:txBody>
      </p:sp>
      <p:sp>
        <p:nvSpPr>
          <p:cNvPr id="19" name="Rectangle 14"/>
          <p:cNvSpPr>
            <a:spLocks noChangeArrowheads="1"/>
          </p:cNvSpPr>
          <p:nvPr/>
        </p:nvSpPr>
        <p:spPr bwMode="auto">
          <a:xfrm>
            <a:off x="455613" y="5183188"/>
            <a:ext cx="5029200" cy="631825"/>
          </a:xfrm>
          <a:prstGeom prst="rect">
            <a:avLst/>
          </a:prstGeom>
          <a:gradFill>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a:headEnd/>
            <a:tailEnd/>
          </a:ln>
        </p:spPr>
        <p:style>
          <a:lnRef idx="1">
            <a:schemeClr val="accent4"/>
          </a:lnRef>
          <a:fillRef idx="2">
            <a:schemeClr val="accent4"/>
          </a:fillRef>
          <a:effectRef idx="1">
            <a:schemeClr val="accent4"/>
          </a:effectRef>
          <a:fontRef idx="minor">
            <a:schemeClr val="dk1"/>
          </a:fontRef>
        </p:style>
        <p:txBody>
          <a:bodyPr/>
          <a:lstStyle/>
          <a:p>
            <a:pPr marL="293688" indent="-228600" fontAlgn="t">
              <a:lnSpc>
                <a:spcPct val="95000"/>
              </a:lnSpc>
              <a:spcBef>
                <a:spcPct val="30000"/>
              </a:spcBef>
              <a:buClr>
                <a:schemeClr val="tx1"/>
              </a:buClr>
            </a:pPr>
            <a:r>
              <a:rPr lang="en-US" altLang="zh-CN" sz="1800" b="1">
                <a:solidFill>
                  <a:srgbClr val="000000"/>
                </a:solidFill>
                <a:latin typeface="Calibri" pitchFamily="34" charset="0"/>
                <a:ea typeface="宋体" pitchFamily="2" charset="-122"/>
                <a:cs typeface="Arial" charset="0"/>
              </a:rPr>
              <a:t>Assembler code</a:t>
            </a:r>
            <a:br>
              <a:rPr lang="en-US" altLang="zh-CN" sz="1800" b="1">
                <a:solidFill>
                  <a:srgbClr val="000000"/>
                </a:solidFill>
                <a:latin typeface="Calibri" pitchFamily="34" charset="0"/>
                <a:ea typeface="宋体" pitchFamily="2" charset="-122"/>
                <a:cs typeface="Arial" charset="0"/>
              </a:rPr>
            </a:br>
            <a:r>
              <a:rPr lang="en-US" altLang="zh-CN" sz="1800" b="1">
                <a:solidFill>
                  <a:srgbClr val="000000"/>
                </a:solidFill>
                <a:latin typeface="Calibri" pitchFamily="34" charset="0"/>
                <a:ea typeface="宋体" pitchFamily="2" charset="-122"/>
                <a:cs typeface="Arial" charset="0"/>
              </a:rPr>
              <a:t>(e.g.: </a:t>
            </a:r>
            <a:r>
              <a:rPr lang="en-US" altLang="zh-CN" sz="1600" b="1">
                <a:solidFill>
                  <a:srgbClr val="000000"/>
                </a:solidFill>
                <a:latin typeface="Courier New" pitchFamily="49" charset="0"/>
                <a:ea typeface="宋体" pitchFamily="2" charset="-122"/>
                <a:cs typeface="Courier New" pitchFamily="49" charset="0"/>
              </a:rPr>
              <a:t>[v]addps</a:t>
            </a:r>
            <a:r>
              <a:rPr lang="en-US" altLang="zh-CN" sz="1800" b="1">
                <a:solidFill>
                  <a:srgbClr val="000000"/>
                </a:solidFill>
                <a:latin typeface="Calibri" pitchFamily="34" charset="0"/>
                <a:ea typeface="宋体" pitchFamily="2" charset="-122"/>
                <a:cs typeface="Arial" charset="0"/>
              </a:rPr>
              <a:t>, </a:t>
            </a:r>
            <a:r>
              <a:rPr lang="en-US" altLang="zh-CN" sz="1600" b="1">
                <a:solidFill>
                  <a:srgbClr val="000000"/>
                </a:solidFill>
                <a:latin typeface="Courier New" pitchFamily="49" charset="0"/>
                <a:ea typeface="宋体" pitchFamily="2" charset="-122"/>
                <a:cs typeface="Arial" charset="0"/>
              </a:rPr>
              <a:t>[v]addss</a:t>
            </a:r>
            <a:r>
              <a:rPr lang="en-US" altLang="zh-CN" sz="1800" b="1">
                <a:solidFill>
                  <a:srgbClr val="000000"/>
                </a:solidFill>
                <a:latin typeface="Calibri" pitchFamily="34" charset="0"/>
                <a:ea typeface="宋体" pitchFamily="2" charset="-122"/>
                <a:cs typeface="Arial" charset="0"/>
              </a:rPr>
              <a:t>, …)</a:t>
            </a:r>
          </a:p>
        </p:txBody>
      </p:sp>
      <p:sp>
        <p:nvSpPr>
          <p:cNvPr id="20" name="Rectangle 14"/>
          <p:cNvSpPr>
            <a:spLocks noChangeArrowheads="1"/>
          </p:cNvSpPr>
          <p:nvPr/>
        </p:nvSpPr>
        <p:spPr bwMode="auto">
          <a:xfrm>
            <a:off x="455613" y="2816225"/>
            <a:ext cx="5029200" cy="631825"/>
          </a:xfrm>
          <a:prstGeom prst="rect">
            <a:avLst/>
          </a:prstGeom>
          <a:ln>
            <a:headEnd/>
            <a:tailEnd/>
          </a:ln>
          <a:effectLst>
            <a:glow rad="228600">
              <a:schemeClr val="accent1">
                <a:satMod val="175000"/>
                <a:alpha val="40000"/>
              </a:schemeClr>
            </a:glow>
          </a:effectLst>
        </p:spPr>
        <p:style>
          <a:lnRef idx="1">
            <a:schemeClr val="accent2"/>
          </a:lnRef>
          <a:fillRef idx="2">
            <a:schemeClr val="accent2"/>
          </a:fillRef>
          <a:effectRef idx="1">
            <a:schemeClr val="accent2"/>
          </a:effectRef>
          <a:fontRef idx="minor">
            <a:schemeClr val="dk1"/>
          </a:fontRef>
        </p:style>
        <p:txBody>
          <a:bodyPr/>
          <a:lstStyle/>
          <a:p>
            <a:pPr marL="293688" indent="-228600" fontAlgn="t">
              <a:lnSpc>
                <a:spcPct val="95000"/>
              </a:lnSpc>
              <a:spcBef>
                <a:spcPct val="30000"/>
              </a:spcBef>
              <a:buClr>
                <a:schemeClr val="tx1"/>
              </a:buClr>
            </a:pPr>
            <a:r>
              <a:rPr lang="en-US" sz="1800" dirty="0" smtClean="0"/>
              <a:t>Explicit Vector Programming</a:t>
            </a:r>
            <a:endParaRPr lang="en-US" altLang="zh-CN" sz="1800" b="1" dirty="0">
              <a:solidFill>
                <a:srgbClr val="000000"/>
              </a:solidFill>
              <a:effectLst>
                <a:outerShdw blurRad="38100" dist="38100" dir="2700000" algn="tl">
                  <a:srgbClr val="FFFFFF"/>
                </a:outerShdw>
              </a:effectLst>
              <a:latin typeface="Calibri" pitchFamily="34" charset="0"/>
              <a:ea typeface="宋体" pitchFamily="2" charset="-122"/>
              <a:cs typeface="Arial" charset="0"/>
            </a:endParaRPr>
          </a:p>
        </p:txBody>
      </p:sp>
      <p:sp>
        <p:nvSpPr>
          <p:cNvPr id="27662"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61674921-9432-4FFF-B7F0-91FE6712E0A1}" type="datetime1">
              <a:rPr lang="en-US" altLang="zh-CN" sz="1000">
                <a:solidFill>
                  <a:schemeClr val="bg1"/>
                </a:solidFill>
              </a:rPr>
              <a:pPr eaLnBrk="1" hangingPunct="1"/>
              <a:t>12/19/2013</a:t>
            </a:fld>
            <a:endParaRPr lang="en-US" altLang="zh-CN" sz="1000">
              <a:solidFill>
                <a:schemeClr val="bg1"/>
              </a:solidFill>
            </a:endParaRPr>
          </a:p>
        </p:txBody>
      </p:sp>
      <p:sp>
        <p:nvSpPr>
          <p:cNvPr id="27663"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DD308C5E-828D-4896-92B6-5321CED050CD}" type="slidenum">
              <a:rPr lang="en-US" altLang="zh-CN" sz="1000">
                <a:solidFill>
                  <a:schemeClr val="bg1"/>
                </a:solidFill>
              </a:rPr>
              <a:pPr eaLnBrk="1" hangingPunct="1"/>
              <a:t>16</a:t>
            </a:fld>
            <a:endParaRPr lang="en-US" altLang="zh-CN" sz="1000">
              <a:solidFill>
                <a:schemeClr val="bg1"/>
              </a:solidFill>
            </a:endParaRPr>
          </a:p>
        </p:txBody>
      </p:sp>
      <p:sp>
        <p:nvSpPr>
          <p:cNvPr id="14" name="Up-Down Arrow 13"/>
          <p:cNvSpPr/>
          <p:nvPr/>
        </p:nvSpPr>
        <p:spPr bwMode="auto">
          <a:xfrm>
            <a:off x="6766560" y="1584933"/>
            <a:ext cx="634701" cy="3833813"/>
          </a:xfrm>
          <a:prstGeom prst="upDownArrow">
            <a:avLst/>
          </a:prstGeom>
          <a:gradFill>
            <a:gsLst>
              <a:gs pos="100000">
                <a:srgbClr val="FFE279"/>
              </a:gs>
              <a:gs pos="100000">
                <a:srgbClr val="BCBCBC"/>
              </a:gs>
              <a:gs pos="0">
                <a:srgbClr val="BCBCBC"/>
              </a:gs>
            </a:gsLst>
            <a:lin ang="16200000" scaled="1"/>
          </a:gradFill>
          <a:ln w="19050" cap="flat" cmpd="sng" algn="ctr">
            <a:solidFill>
              <a:schemeClr val="accent1">
                <a:lumMod val="75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5" grpId="0" animBg="1"/>
      <p:bldP spid="16" grpId="0" animBg="1"/>
      <p:bldP spid="17" grpId="0" animBg="1"/>
      <p:bldP spid="18" grpId="0" animBg="1"/>
      <p:bldP spid="19" grpId="0" animBg="1"/>
      <p:bldP spid="20"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455613" y="935915"/>
          <a:ext cx="6239668" cy="4302760"/>
        </p:xfrm>
        <a:graphic>
          <a:graphicData uri="http://schemas.openxmlformats.org/drawingml/2006/table">
            <a:tbl>
              <a:tblPr firstRow="1" bandRow="1">
                <a:tableStyleId>{93296810-A885-4BE3-A3E7-6D5BEEA58F35}</a:tableStyleId>
              </a:tblPr>
              <a:tblGrid>
                <a:gridCol w="3119834"/>
                <a:gridCol w="3119834"/>
              </a:tblGrid>
              <a:tr h="370840">
                <a:tc>
                  <a:txBody>
                    <a:bodyPr/>
                    <a:lstStyle/>
                    <a:p>
                      <a:r>
                        <a:rPr lang="en-US" sz="1600" dirty="0" smtClean="0">
                          <a:solidFill>
                            <a:schemeClr val="bg1"/>
                          </a:solidFill>
                        </a:rPr>
                        <a:t>Thread Level Parallelism</a:t>
                      </a:r>
                      <a:endParaRPr lang="en-US" sz="1600" dirty="0">
                        <a:solidFill>
                          <a:schemeClr val="bg1"/>
                        </a:solidFill>
                      </a:endParaRPr>
                    </a:p>
                  </a:txBody>
                  <a:tcPr>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SIMD Parallelism</a:t>
                      </a:r>
                    </a:p>
                  </a:txBody>
                  <a:tcPr>
                    <a:solidFill>
                      <a:schemeClr val="tx2"/>
                    </a:solidFill>
                  </a:tcPr>
                </a:tc>
              </a:tr>
              <a:tr h="370840">
                <a:tc>
                  <a:txBody>
                    <a:bodyPr/>
                    <a:lstStyle/>
                    <a:p>
                      <a:endParaRPr lang="en-US" altLang="zh-CN" sz="1600" kern="1200" dirty="0" smtClean="0">
                        <a:solidFill>
                          <a:schemeClr val="bg2"/>
                        </a:solidFill>
                        <a:latin typeface="+mn-lt"/>
                        <a:ea typeface="宋体" pitchFamily="2" charset="-122"/>
                        <a:cs typeface="+mn-cs"/>
                      </a:endParaRPr>
                    </a:p>
                  </a:txBody>
                  <a:tcPr>
                    <a:solidFill>
                      <a:schemeClr val="bg1">
                        <a:lumMod val="85000"/>
                      </a:schemeClr>
                    </a:solidFill>
                  </a:tcPr>
                </a:tc>
                <a:tc>
                  <a:txBody>
                    <a:bodyPr/>
                    <a:lstStyle/>
                    <a:p>
                      <a:r>
                        <a:rPr lang="en-US" altLang="zh-CN" sz="1600" b="1" kern="1200" dirty="0" smtClean="0">
                          <a:solidFill>
                            <a:schemeClr val="bg2"/>
                          </a:solidFill>
                          <a:latin typeface="+mn-lt"/>
                          <a:ea typeface="宋体" pitchFamily="2" charset="-122"/>
                          <a:cs typeface="+mn-cs"/>
                        </a:rPr>
                        <a:t>     </a:t>
                      </a:r>
                    </a:p>
                    <a:p>
                      <a:endParaRPr lang="en-US" altLang="zh-CN" sz="1600" b="1" kern="1200" dirty="0" smtClean="0">
                        <a:solidFill>
                          <a:schemeClr val="bg2"/>
                        </a:solidFill>
                        <a:latin typeface="+mn-lt"/>
                        <a:ea typeface="宋体" pitchFamily="2" charset="-122"/>
                        <a:cs typeface="+mn-cs"/>
                      </a:endParaRPr>
                    </a:p>
                    <a:p>
                      <a:endParaRPr lang="en-US" altLang="zh-CN" sz="1600" b="1" kern="1200" dirty="0" smtClean="0">
                        <a:solidFill>
                          <a:schemeClr val="bg2"/>
                        </a:solidFill>
                        <a:latin typeface="+mn-lt"/>
                        <a:ea typeface="宋体" pitchFamily="2" charset="-122"/>
                        <a:cs typeface="+mn-cs"/>
                      </a:endParaRPr>
                    </a:p>
                    <a:p>
                      <a:endParaRPr lang="en-US" altLang="zh-CN" sz="1600" b="1" kern="1200" dirty="0" smtClean="0">
                        <a:solidFill>
                          <a:schemeClr val="bg2"/>
                        </a:solidFill>
                        <a:latin typeface="+mn-lt"/>
                        <a:ea typeface="宋体" pitchFamily="2" charset="-122"/>
                        <a:cs typeface="+mn-cs"/>
                      </a:endParaRPr>
                    </a:p>
                    <a:p>
                      <a:endParaRPr lang="en-US" altLang="zh-CN" sz="1600" kern="1200" dirty="0" smtClean="0">
                        <a:solidFill>
                          <a:schemeClr val="bg2"/>
                        </a:solidFill>
                        <a:latin typeface="+mn-lt"/>
                        <a:ea typeface="宋体" pitchFamily="2" charset="-122"/>
                        <a:cs typeface="+mn-cs"/>
                      </a:endParaRPr>
                    </a:p>
                    <a:p>
                      <a:endParaRPr lang="en-US" altLang="zh-CN" sz="1600" kern="1200" dirty="0" smtClean="0">
                        <a:solidFill>
                          <a:schemeClr val="bg2"/>
                        </a:solidFill>
                        <a:latin typeface="+mn-lt"/>
                        <a:ea typeface="宋体" pitchFamily="2" charset="-122"/>
                        <a:cs typeface="+mn-cs"/>
                      </a:endParaRPr>
                    </a:p>
                  </a:txBody>
                  <a:tcPr>
                    <a:solidFill>
                      <a:schemeClr val="bg1">
                        <a:lumMod val="85000"/>
                      </a:schemeClr>
                    </a:solidFill>
                  </a:tcPr>
                </a:tc>
              </a:tr>
              <a:tr h="370840">
                <a:tc>
                  <a:txBody>
                    <a:bodyPr/>
                    <a:lstStyle/>
                    <a:p>
                      <a:endParaRPr lang="en-US" altLang="zh-CN" sz="1600" kern="1200" dirty="0" smtClean="0">
                        <a:solidFill>
                          <a:schemeClr val="bg2"/>
                        </a:solidFill>
                        <a:latin typeface="+mn-lt"/>
                        <a:ea typeface="宋体" pitchFamily="2" charset="-122"/>
                        <a:cs typeface="+mn-cs"/>
                      </a:endParaRPr>
                    </a:p>
                  </a:txBody>
                  <a:tcPr>
                    <a:solidFill>
                      <a:srgbClr val="DDDDDD"/>
                    </a:solidFill>
                  </a:tcPr>
                </a:tc>
                <a:tc>
                  <a:txBody>
                    <a:bodyPr/>
                    <a:lstStyle/>
                    <a:p>
                      <a:endParaRPr lang="en-US" altLang="zh-CN" sz="1600" kern="1200" dirty="0" smtClean="0">
                        <a:solidFill>
                          <a:schemeClr val="bg2"/>
                        </a:solidFill>
                        <a:latin typeface="+mn-lt"/>
                        <a:ea typeface="宋体" pitchFamily="2" charset="-122"/>
                        <a:cs typeface="+mn-cs"/>
                      </a:endParaRPr>
                    </a:p>
                    <a:p>
                      <a:endParaRPr lang="en-US" altLang="zh-CN" sz="1600" kern="1200" dirty="0" smtClean="0">
                        <a:solidFill>
                          <a:schemeClr val="bg2"/>
                        </a:solidFill>
                        <a:latin typeface="+mn-lt"/>
                        <a:ea typeface="宋体" pitchFamily="2" charset="-122"/>
                        <a:cs typeface="+mn-cs"/>
                      </a:endParaRPr>
                    </a:p>
                    <a:p>
                      <a:endParaRPr lang="en-US" altLang="zh-CN" sz="1600" kern="1200" dirty="0" smtClean="0">
                        <a:solidFill>
                          <a:schemeClr val="bg2"/>
                        </a:solidFill>
                        <a:latin typeface="+mn-lt"/>
                        <a:ea typeface="宋体" pitchFamily="2" charset="-122"/>
                        <a:cs typeface="+mn-cs"/>
                      </a:endParaRPr>
                    </a:p>
                    <a:p>
                      <a:endParaRPr lang="en-US" altLang="zh-CN" sz="1600" kern="1200" dirty="0" smtClean="0">
                        <a:solidFill>
                          <a:schemeClr val="bg2"/>
                        </a:solidFill>
                        <a:latin typeface="+mn-lt"/>
                        <a:ea typeface="宋体" pitchFamily="2" charset="-122"/>
                        <a:cs typeface="+mn-cs"/>
                      </a:endParaRPr>
                    </a:p>
                    <a:p>
                      <a:endParaRPr lang="en-US" altLang="zh-CN" sz="1600" kern="1200" dirty="0" smtClean="0">
                        <a:solidFill>
                          <a:schemeClr val="bg2"/>
                        </a:solidFill>
                        <a:latin typeface="+mn-lt"/>
                        <a:ea typeface="宋体" pitchFamily="2" charset="-122"/>
                        <a:cs typeface="+mn-cs"/>
                      </a:endParaRPr>
                    </a:p>
                    <a:p>
                      <a:endParaRPr lang="en-US" altLang="zh-CN" sz="1600" kern="1200" dirty="0" smtClean="0">
                        <a:solidFill>
                          <a:schemeClr val="bg2"/>
                        </a:solidFill>
                        <a:latin typeface="+mn-lt"/>
                        <a:ea typeface="宋体" pitchFamily="2" charset="-122"/>
                        <a:cs typeface="+mn-cs"/>
                      </a:endParaRPr>
                    </a:p>
                  </a:txBody>
                  <a:tcPr>
                    <a:solidFill>
                      <a:srgbClr val="DDDDDD"/>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600" b="1" kern="1200" dirty="0" smtClean="0">
                        <a:solidFill>
                          <a:schemeClr val="bg2"/>
                        </a:solidFill>
                        <a:latin typeface="+mn-lt"/>
                        <a:ea typeface="宋体" pitchFamily="2" charset="-122"/>
                        <a:cs typeface="+mn-cs"/>
                      </a:endParaRPr>
                    </a:p>
                  </a:txBody>
                  <a:tcPr>
                    <a:solidFill>
                      <a:schemeClr val="bg1">
                        <a:lumMod val="85000"/>
                      </a:schemeClr>
                    </a:solidFill>
                  </a:tcPr>
                </a:tc>
                <a:tc>
                  <a:txBody>
                    <a:bodyPr/>
                    <a:lstStyle/>
                    <a:p>
                      <a:endParaRPr lang="en-US" altLang="zh-CN" sz="1600" kern="1200" dirty="0" smtClean="0">
                        <a:solidFill>
                          <a:schemeClr val="bg2"/>
                        </a:solidFill>
                        <a:latin typeface="+mn-lt"/>
                        <a:ea typeface="宋体" pitchFamily="2" charset="-122"/>
                        <a:cs typeface="+mn-cs"/>
                      </a:endParaRPr>
                    </a:p>
                    <a:p>
                      <a:endParaRPr lang="en-US" altLang="zh-CN" sz="1600" kern="1200" dirty="0" smtClean="0">
                        <a:solidFill>
                          <a:schemeClr val="bg2"/>
                        </a:solidFill>
                        <a:latin typeface="+mn-lt"/>
                        <a:ea typeface="宋体" pitchFamily="2" charset="-122"/>
                        <a:cs typeface="+mn-cs"/>
                      </a:endParaRPr>
                    </a:p>
                    <a:p>
                      <a:endParaRPr lang="en-US" altLang="zh-CN" sz="1600" kern="1200" dirty="0" smtClean="0">
                        <a:solidFill>
                          <a:schemeClr val="bg2"/>
                        </a:solidFill>
                        <a:latin typeface="+mn-lt"/>
                        <a:ea typeface="宋体" pitchFamily="2" charset="-122"/>
                        <a:cs typeface="+mn-cs"/>
                      </a:endParaRPr>
                    </a:p>
                  </a:txBody>
                  <a:tcPr>
                    <a:solidFill>
                      <a:schemeClr val="bg1">
                        <a:lumMod val="85000"/>
                      </a:schemeClr>
                    </a:solidFill>
                  </a:tcPr>
                </a:tc>
              </a:tr>
            </a:tbl>
          </a:graphicData>
        </a:graphic>
      </p:graphicFrame>
      <p:sp>
        <p:nvSpPr>
          <p:cNvPr id="47107" name="Rectangle 2"/>
          <p:cNvSpPr>
            <a:spLocks noGrp="1" noChangeArrowheads="1"/>
          </p:cNvSpPr>
          <p:nvPr>
            <p:ph type="title"/>
          </p:nvPr>
        </p:nvSpPr>
        <p:spPr bwMode="auto">
          <a:xfrm>
            <a:off x="476250" y="127000"/>
            <a:ext cx="7372350" cy="631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smtClean="0"/>
              <a:t>Vectorization </a:t>
            </a:r>
            <a:r>
              <a:rPr lang="en-US" altLang="zh-CN" dirty="0" err="1" smtClean="0"/>
              <a:t>vs</a:t>
            </a:r>
            <a:r>
              <a:rPr lang="en-US" altLang="zh-CN" dirty="0" smtClean="0"/>
              <a:t> OpenMP paradigms</a:t>
            </a:r>
            <a:endParaRPr lang="en-US" altLang="zh-CN" sz="2200" dirty="0" smtClean="0"/>
          </a:p>
        </p:txBody>
      </p:sp>
      <p:sp>
        <p:nvSpPr>
          <p:cNvPr id="47108"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B6295344-4099-41A9-9F58-9C562F520688}" type="datetime1">
              <a:rPr lang="en-US" altLang="zh-CN" sz="1000">
                <a:solidFill>
                  <a:schemeClr val="bg1"/>
                </a:solidFill>
              </a:rPr>
              <a:pPr eaLnBrk="1" hangingPunct="1"/>
              <a:t>12/19/2013</a:t>
            </a:fld>
            <a:endParaRPr lang="en-US" altLang="zh-CN" sz="1000">
              <a:solidFill>
                <a:schemeClr val="bg1"/>
              </a:solidFill>
            </a:endParaRPr>
          </a:p>
        </p:txBody>
      </p:sp>
      <p:sp>
        <p:nvSpPr>
          <p:cNvPr id="47109"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A676AC19-10E8-4279-B7E6-E8C7F515D748}" type="slidenum">
              <a:rPr lang="en-US" altLang="zh-CN" sz="1000">
                <a:solidFill>
                  <a:schemeClr val="bg1"/>
                </a:solidFill>
              </a:rPr>
              <a:pPr eaLnBrk="1" hangingPunct="1"/>
              <a:t>17</a:t>
            </a:fld>
            <a:endParaRPr lang="en-US" altLang="zh-CN" sz="1000">
              <a:solidFill>
                <a:schemeClr val="bg1"/>
              </a:solidFill>
            </a:endParaRPr>
          </a:p>
        </p:txBody>
      </p:sp>
      <p:sp>
        <p:nvSpPr>
          <p:cNvPr id="11" name="Text Box 11"/>
          <p:cNvSpPr txBox="1">
            <a:spLocks noChangeArrowheads="1"/>
          </p:cNvSpPr>
          <p:nvPr/>
        </p:nvSpPr>
        <p:spPr bwMode="auto">
          <a:xfrm>
            <a:off x="6969601" y="935915"/>
            <a:ext cx="1757998" cy="381000"/>
          </a:xfrm>
          <a:prstGeom prst="rect">
            <a:avLst/>
          </a:prstGeom>
          <a:solidFill>
            <a:srgbClr val="FFE279"/>
          </a:solidFill>
          <a:ln>
            <a:solidFill>
              <a:srgbClr val="CC6600"/>
            </a:solidFill>
            <a:headEnd/>
            <a:tailEnd/>
          </a:ln>
        </p:spPr>
        <p:style>
          <a:lnRef idx="2">
            <a:schemeClr val="accent2">
              <a:shade val="50000"/>
            </a:schemeClr>
          </a:lnRef>
          <a:fillRef idx="1">
            <a:schemeClr val="accent2"/>
          </a:fillRef>
          <a:effectRef idx="0">
            <a:schemeClr val="accent2"/>
          </a:effectRef>
          <a:fontRef idx="minor">
            <a:schemeClr val="lt1"/>
          </a:fontRef>
        </p:style>
        <p:txBody>
          <a:bodyPr/>
          <a:lstStyle>
            <a:lvl1pPr marL="293688" indent="-228600"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fontAlgn="t" hangingPunct="1">
              <a:lnSpc>
                <a:spcPct val="95000"/>
              </a:lnSpc>
              <a:spcBef>
                <a:spcPct val="30000"/>
              </a:spcBef>
              <a:buClr>
                <a:schemeClr val="tx1"/>
              </a:buClr>
            </a:pPr>
            <a:r>
              <a:rPr lang="en-US" altLang="zh-CN" sz="1800" b="1" dirty="0">
                <a:latin typeface="Calibri" pitchFamily="34" charset="0"/>
                <a:ea typeface="宋体" pitchFamily="2" charset="-122"/>
              </a:rPr>
              <a:t>Ease of use</a:t>
            </a:r>
            <a:endParaRPr lang="en-US" altLang="zh-CN" sz="1800" b="1" dirty="0">
              <a:effectLst>
                <a:outerShdw blurRad="38100" dist="38100" dir="2700000" algn="tl">
                  <a:srgbClr val="FFFFFF"/>
                </a:outerShdw>
              </a:effectLst>
              <a:latin typeface="Calibri" pitchFamily="34" charset="0"/>
              <a:ea typeface="宋体" pitchFamily="2" charset="-122"/>
            </a:endParaRPr>
          </a:p>
        </p:txBody>
      </p:sp>
      <p:sp>
        <p:nvSpPr>
          <p:cNvPr id="12" name="Text Box 11"/>
          <p:cNvSpPr txBox="1">
            <a:spLocks noChangeArrowheads="1"/>
          </p:cNvSpPr>
          <p:nvPr/>
        </p:nvSpPr>
        <p:spPr bwMode="auto">
          <a:xfrm>
            <a:off x="6969601" y="5376339"/>
            <a:ext cx="1757998" cy="593856"/>
          </a:xfrm>
          <a:prstGeom prst="rect">
            <a:avLst/>
          </a:prstGeom>
          <a:solidFill>
            <a:srgbClr val="BCBCBC"/>
          </a:solidFill>
          <a:ln>
            <a:solidFill>
              <a:srgbClr val="CC6600"/>
            </a:solidFill>
            <a:headEnd/>
            <a:tailEnd/>
          </a:ln>
        </p:spPr>
        <p:style>
          <a:lnRef idx="2">
            <a:schemeClr val="accent2">
              <a:shade val="50000"/>
            </a:schemeClr>
          </a:lnRef>
          <a:fillRef idx="1">
            <a:schemeClr val="accent2"/>
          </a:fillRef>
          <a:effectRef idx="0">
            <a:schemeClr val="accent2"/>
          </a:effectRef>
          <a:fontRef idx="minor">
            <a:schemeClr val="lt1"/>
          </a:fontRef>
        </p:style>
        <p:txBody>
          <a:bodyPr/>
          <a:lstStyle>
            <a:lvl1pPr marL="293688" indent="-228600"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fontAlgn="t" hangingPunct="1">
              <a:lnSpc>
                <a:spcPct val="95000"/>
              </a:lnSpc>
              <a:spcBef>
                <a:spcPct val="30000"/>
              </a:spcBef>
              <a:buClr>
                <a:schemeClr val="tx1"/>
              </a:buClr>
            </a:pPr>
            <a:r>
              <a:rPr lang="en-US" altLang="zh-CN" sz="1800" b="1" dirty="0">
                <a:latin typeface="Calibri" pitchFamily="34" charset="0"/>
                <a:ea typeface="宋体" pitchFamily="2" charset="-122"/>
              </a:rPr>
              <a:t>Programmer control</a:t>
            </a:r>
            <a:endParaRPr lang="en-US" altLang="zh-CN" sz="1800" b="1" dirty="0">
              <a:effectLst>
                <a:outerShdw blurRad="38100" dist="38100" dir="2700000" algn="tl">
                  <a:srgbClr val="FFFFFF"/>
                </a:outerShdw>
              </a:effectLst>
              <a:latin typeface="Calibri" pitchFamily="34" charset="0"/>
              <a:ea typeface="宋体" pitchFamily="2" charset="-122"/>
            </a:endParaRPr>
          </a:p>
        </p:txBody>
      </p:sp>
      <p:sp>
        <p:nvSpPr>
          <p:cNvPr id="13" name="Up-Down Arrow 12"/>
          <p:cNvSpPr/>
          <p:nvPr/>
        </p:nvSpPr>
        <p:spPr bwMode="auto">
          <a:xfrm>
            <a:off x="7503001" y="1419986"/>
            <a:ext cx="634701" cy="3833813"/>
          </a:xfrm>
          <a:prstGeom prst="upDownArrow">
            <a:avLst/>
          </a:prstGeom>
          <a:gradFill>
            <a:gsLst>
              <a:gs pos="100000">
                <a:srgbClr val="FFE279"/>
              </a:gs>
              <a:gs pos="0">
                <a:srgbClr val="BCBCBC"/>
              </a:gs>
            </a:gsLst>
            <a:lin ang="16200000" scaled="1"/>
          </a:gradFill>
          <a:ln w="19050" cap="flat" cmpd="sng" algn="ctr">
            <a:solidFill>
              <a:srgbClr val="CC66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9" name="Rounded Rectangle 8"/>
          <p:cNvSpPr/>
          <p:nvPr/>
        </p:nvSpPr>
        <p:spPr>
          <a:xfrm>
            <a:off x="209471" y="2838018"/>
            <a:ext cx="6710520" cy="1569660"/>
          </a:xfrm>
          <a:prstGeom prst="roundRect">
            <a:avLst/>
          </a:prstGeom>
          <a:noFill/>
          <a:ln w="31750">
            <a:solidFill>
              <a:schemeClr val="accent4"/>
            </a:solidFill>
            <a:prstDash val="sysDash"/>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476250" y="1316915"/>
            <a:ext cx="3130550" cy="1323439"/>
          </a:xfrm>
          <a:prstGeom prst="rect">
            <a:avLst/>
          </a:prstGeom>
          <a:noFill/>
        </p:spPr>
        <p:txBody>
          <a:bodyPr wrap="square" rtlCol="0">
            <a:spAutoFit/>
          </a:bodyPr>
          <a:lstStyle/>
          <a:p>
            <a:pPr algn="l"/>
            <a:r>
              <a:rPr lang="en-US" altLang="zh-CN" sz="1600" b="1" dirty="0" smtClean="0">
                <a:solidFill>
                  <a:schemeClr val="bg2"/>
                </a:solidFill>
                <a:ea typeface="宋体" pitchFamily="2" charset="-122"/>
              </a:rPr>
              <a:t>Auto-Parallel</a:t>
            </a:r>
            <a:r>
              <a:rPr lang="en-US" altLang="zh-CN" sz="1600" dirty="0" smtClean="0">
                <a:solidFill>
                  <a:schemeClr val="bg2"/>
                </a:solidFill>
                <a:ea typeface="宋体" pitchFamily="2" charset="-122"/>
              </a:rPr>
              <a:t/>
            </a:r>
            <a:br>
              <a:rPr lang="en-US" altLang="zh-CN" sz="1600" dirty="0" smtClean="0">
                <a:solidFill>
                  <a:schemeClr val="bg2"/>
                </a:solidFill>
                <a:ea typeface="宋体" pitchFamily="2" charset="-122"/>
              </a:rPr>
            </a:br>
            <a:r>
              <a:rPr lang="en-US" altLang="zh-CN" sz="1600" dirty="0" smtClean="0">
                <a:solidFill>
                  <a:schemeClr val="bg2"/>
                </a:solidFill>
                <a:ea typeface="宋体" pitchFamily="2" charset="-122"/>
              </a:rPr>
              <a:t>invoked by compiler switch, some loops parallelized automatically by compiler</a:t>
            </a:r>
          </a:p>
          <a:p>
            <a:pPr algn="l"/>
            <a:endParaRPr lang="en-US" sz="1600" dirty="0"/>
          </a:p>
        </p:txBody>
      </p:sp>
      <p:sp>
        <p:nvSpPr>
          <p:cNvPr id="15" name="TextBox 14"/>
          <p:cNvSpPr txBox="1"/>
          <p:nvPr/>
        </p:nvSpPr>
        <p:spPr>
          <a:xfrm>
            <a:off x="3606800" y="1316916"/>
            <a:ext cx="3088481" cy="1815882"/>
          </a:xfrm>
          <a:prstGeom prst="rect">
            <a:avLst/>
          </a:prstGeom>
          <a:noFill/>
        </p:spPr>
        <p:txBody>
          <a:bodyPr wrap="square" rtlCol="0">
            <a:spAutoFit/>
          </a:bodyPr>
          <a:lstStyle/>
          <a:p>
            <a:pPr algn="l"/>
            <a:r>
              <a:rPr lang="en-US" altLang="zh-CN" sz="1600" b="1" dirty="0" smtClean="0">
                <a:solidFill>
                  <a:schemeClr val="bg2"/>
                </a:solidFill>
                <a:ea typeface="宋体" pitchFamily="2" charset="-122"/>
              </a:rPr>
              <a:t>Auto-Vectorization</a:t>
            </a:r>
          </a:p>
          <a:p>
            <a:pPr algn="l"/>
            <a:r>
              <a:rPr lang="en-US" altLang="zh-CN" sz="1600" dirty="0" smtClean="0">
                <a:solidFill>
                  <a:schemeClr val="bg2"/>
                </a:solidFill>
                <a:ea typeface="宋体" pitchFamily="2" charset="-122"/>
              </a:rPr>
              <a:t>invoked at O2, some loops vectorized automatically by compiler, developer can provide a few hints to the compiler</a:t>
            </a:r>
          </a:p>
          <a:p>
            <a:pPr algn="l"/>
            <a:endParaRPr lang="en-US" sz="1600" dirty="0"/>
          </a:p>
        </p:txBody>
      </p:sp>
      <p:sp>
        <p:nvSpPr>
          <p:cNvPr id="21" name="Rectangle 20"/>
          <p:cNvSpPr/>
          <p:nvPr/>
        </p:nvSpPr>
        <p:spPr bwMode="auto">
          <a:xfrm>
            <a:off x="476249" y="2838018"/>
            <a:ext cx="6219031" cy="1538883"/>
          </a:xfrm>
          <a:prstGeom prst="rect">
            <a:avLst/>
          </a:prstGeom>
          <a:solidFill>
            <a:srgbClr val="FFE279"/>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Verdana"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lang="en-US" dirty="0" smtClean="0"/>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Verdana"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Verdana" pitchFamily="34" charset="0"/>
            </a:endParaRPr>
          </a:p>
        </p:txBody>
      </p:sp>
      <p:sp>
        <p:nvSpPr>
          <p:cNvPr id="17" name="TextBox 16"/>
          <p:cNvSpPr txBox="1"/>
          <p:nvPr/>
        </p:nvSpPr>
        <p:spPr>
          <a:xfrm>
            <a:off x="476250" y="2886575"/>
            <a:ext cx="3130550" cy="1569660"/>
          </a:xfrm>
          <a:prstGeom prst="rect">
            <a:avLst/>
          </a:prstGeom>
          <a:noFill/>
        </p:spPr>
        <p:txBody>
          <a:bodyPr wrap="square" rtlCol="0">
            <a:spAutoFit/>
          </a:bodyPr>
          <a:lstStyle/>
          <a:p>
            <a:pPr algn="l"/>
            <a:r>
              <a:rPr lang="en-US" altLang="zh-CN" sz="1600" b="1" dirty="0" smtClean="0">
                <a:solidFill>
                  <a:schemeClr val="bg2"/>
                </a:solidFill>
                <a:ea typeface="宋体" pitchFamily="2" charset="-122"/>
              </a:rPr>
              <a:t>Parallelization using OpenMP* threading</a:t>
            </a:r>
          </a:p>
          <a:p>
            <a:pPr algn="l"/>
            <a:r>
              <a:rPr lang="en-US" altLang="zh-CN" sz="1600" dirty="0" smtClean="0">
                <a:solidFill>
                  <a:schemeClr val="bg2"/>
                </a:solidFill>
                <a:ea typeface="宋体" pitchFamily="2" charset="-122"/>
              </a:rPr>
              <a:t>Developer guides parallelization via statements and lexicon of clauses</a:t>
            </a:r>
          </a:p>
        </p:txBody>
      </p:sp>
      <p:sp>
        <p:nvSpPr>
          <p:cNvPr id="18" name="TextBox 17"/>
          <p:cNvSpPr txBox="1"/>
          <p:nvPr/>
        </p:nvSpPr>
        <p:spPr>
          <a:xfrm>
            <a:off x="3564731" y="2838018"/>
            <a:ext cx="3130550" cy="1323439"/>
          </a:xfrm>
          <a:prstGeom prst="rect">
            <a:avLst/>
          </a:prstGeom>
          <a:noFill/>
        </p:spPr>
        <p:txBody>
          <a:bodyPr wrap="square" rtlCol="0">
            <a:spAutoFit/>
          </a:bodyPr>
          <a:lstStyle/>
          <a:p>
            <a:pPr algn="l"/>
            <a:r>
              <a:rPr lang="en-US" altLang="zh-CN" sz="1600" b="1" dirty="0" smtClean="0">
                <a:solidFill>
                  <a:schemeClr val="bg2"/>
                </a:solidFill>
                <a:ea typeface="宋体" pitchFamily="2" charset="-122"/>
              </a:rPr>
              <a:t>Vectorization using OpenMP* 4.0 simd</a:t>
            </a:r>
          </a:p>
          <a:p>
            <a:pPr algn="l"/>
            <a:r>
              <a:rPr lang="en-US" altLang="zh-CN" sz="1600" dirty="0" smtClean="0">
                <a:solidFill>
                  <a:schemeClr val="bg2"/>
                </a:solidFill>
                <a:ea typeface="宋体" pitchFamily="2" charset="-122"/>
              </a:rPr>
              <a:t>Developer guides vectorization via statements and lexicon of clauses</a:t>
            </a:r>
          </a:p>
        </p:txBody>
      </p:sp>
      <p:sp>
        <p:nvSpPr>
          <p:cNvPr id="19" name="TextBox 18"/>
          <p:cNvSpPr txBox="1"/>
          <p:nvPr/>
        </p:nvSpPr>
        <p:spPr>
          <a:xfrm>
            <a:off x="628649" y="4481020"/>
            <a:ext cx="3130550" cy="830997"/>
          </a:xfrm>
          <a:prstGeom prst="rect">
            <a:avLst/>
          </a:prstGeom>
          <a:noFill/>
        </p:spPr>
        <p:txBody>
          <a:bodyPr wrap="square" rtlCol="0">
            <a:spAutoFit/>
          </a:bodyPr>
          <a:lstStyle/>
          <a:p>
            <a:pPr algn="l"/>
            <a:r>
              <a:rPr lang="en-US" altLang="zh-CN" sz="1600" b="1" dirty="0" smtClean="0">
                <a:solidFill>
                  <a:schemeClr val="bg2"/>
                </a:solidFill>
                <a:ea typeface="宋体" pitchFamily="2" charset="-122"/>
              </a:rPr>
              <a:t>Parallelization using </a:t>
            </a:r>
            <a:r>
              <a:rPr lang="en-US" altLang="zh-CN" sz="1600" b="1" dirty="0" err="1" smtClean="0">
                <a:solidFill>
                  <a:schemeClr val="bg2"/>
                </a:solidFill>
                <a:ea typeface="宋体" pitchFamily="2" charset="-122"/>
              </a:rPr>
              <a:t>Posix</a:t>
            </a:r>
            <a:r>
              <a:rPr lang="en-US" altLang="zh-CN" sz="1600" b="1" dirty="0" smtClean="0">
                <a:solidFill>
                  <a:schemeClr val="bg2"/>
                </a:solidFill>
                <a:ea typeface="宋体" pitchFamily="2" charset="-122"/>
              </a:rPr>
              <a:t>* or Windows* Threads</a:t>
            </a:r>
            <a:endParaRPr lang="en-US" sz="1600" dirty="0"/>
          </a:p>
        </p:txBody>
      </p:sp>
      <p:sp>
        <p:nvSpPr>
          <p:cNvPr id="20" name="TextBox 19"/>
          <p:cNvSpPr txBox="1"/>
          <p:nvPr/>
        </p:nvSpPr>
        <p:spPr>
          <a:xfrm>
            <a:off x="3564730" y="4432464"/>
            <a:ext cx="3130550" cy="830997"/>
          </a:xfrm>
          <a:prstGeom prst="rect">
            <a:avLst/>
          </a:prstGeom>
          <a:noFill/>
        </p:spPr>
        <p:txBody>
          <a:bodyPr wrap="square" rtlCol="0">
            <a:spAutoFit/>
          </a:bodyPr>
          <a:lstStyle/>
          <a:p>
            <a:pPr algn="l"/>
            <a:r>
              <a:rPr lang="en-US" altLang="zh-CN" sz="1600" b="1" dirty="0" smtClean="0">
                <a:solidFill>
                  <a:schemeClr val="bg2"/>
                </a:solidFill>
                <a:ea typeface="宋体" pitchFamily="2" charset="-122"/>
              </a:rPr>
              <a:t>Vectorization using </a:t>
            </a:r>
            <a:r>
              <a:rPr lang="en-US" altLang="zh-CN" sz="1600" b="1" dirty="0" err="1" smtClean="0">
                <a:solidFill>
                  <a:schemeClr val="bg2"/>
                </a:solidFill>
                <a:ea typeface="宋体" pitchFamily="2" charset="-122"/>
              </a:rPr>
              <a:t>Intrinsics</a:t>
            </a:r>
            <a:endParaRPr lang="en-US" altLang="zh-CN" sz="1600" b="1" dirty="0" smtClean="0">
              <a:solidFill>
                <a:schemeClr val="bg2"/>
              </a:solidFill>
              <a:ea typeface="宋体" pitchFamily="2" charset="-122"/>
            </a:endParaRPr>
          </a:p>
          <a:p>
            <a:pPr algn="l"/>
            <a:endParaRPr lang="en-US" altLang="zh-CN" sz="1600" b="1" dirty="0" smtClean="0">
              <a:solidFill>
                <a:schemeClr val="bg2"/>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9" grpId="0" animBg="1"/>
      <p:bldP spid="10" grpId="0"/>
      <p:bldP spid="15" grpId="0"/>
      <p:bldP spid="21" grpId="0" animBg="1"/>
      <p:bldP spid="17" grpId="0"/>
      <p:bldP spid="18" grpId="0"/>
      <p:bldP spid="19"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4" y="127578"/>
            <a:ext cx="7790959" cy="630958"/>
          </a:xfrm>
        </p:spPr>
        <p:txBody>
          <a:bodyPr/>
          <a:lstStyle/>
          <a:p>
            <a:r>
              <a:rPr lang="en-US" sz="2400" dirty="0" smtClean="0"/>
              <a:t>Explicit Vector Programming with OpenMP 4.0</a:t>
            </a:r>
            <a:endParaRPr lang="en-US" sz="2400" i="1" dirty="0"/>
          </a:p>
        </p:txBody>
      </p:sp>
      <p:sp>
        <p:nvSpPr>
          <p:cNvPr id="3" name="Content Placeholder 2"/>
          <p:cNvSpPr>
            <a:spLocks noGrp="1"/>
          </p:cNvSpPr>
          <p:nvPr>
            <p:ph idx="1"/>
          </p:nvPr>
        </p:nvSpPr>
        <p:spPr/>
        <p:txBody>
          <a:bodyPr>
            <a:noAutofit/>
          </a:bodyPr>
          <a:lstStyle/>
          <a:p>
            <a:pPr marL="0" indent="0">
              <a:buNone/>
            </a:pPr>
            <a:r>
              <a:rPr lang="en-US" sz="2000" dirty="0" smtClean="0"/>
              <a:t> </a:t>
            </a:r>
            <a:endParaRPr lang="en-US" sz="2000" dirty="0"/>
          </a:p>
          <a:p>
            <a:endParaRPr lang="en-US" sz="2000"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18</a:t>
            </a:fld>
            <a:endParaRPr lang="en-US"/>
          </a:p>
        </p:txBody>
      </p:sp>
      <p:sp>
        <p:nvSpPr>
          <p:cNvPr id="32" name="Rectangle 6"/>
          <p:cNvSpPr>
            <a:spLocks noChangeArrowheads="1"/>
          </p:cNvSpPr>
          <p:nvPr/>
        </p:nvSpPr>
        <p:spPr bwMode="auto">
          <a:xfrm rot="16200000">
            <a:off x="-1562100" y="2895600"/>
            <a:ext cx="4343400" cy="762000"/>
          </a:xfrm>
          <a:prstGeom prst="rect">
            <a:avLst/>
          </a:prstGeom>
          <a:solidFill>
            <a:schemeClr val="bg1">
              <a:lumMod val="85000"/>
            </a:schemeClr>
          </a:solidFill>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sz="1600" dirty="0"/>
              <a:t>Input: C/C++/FORTRAN source code</a:t>
            </a:r>
          </a:p>
        </p:txBody>
      </p:sp>
      <p:sp>
        <p:nvSpPr>
          <p:cNvPr id="34" name="Rectangle 13"/>
          <p:cNvSpPr>
            <a:spLocks noChangeArrowheads="1"/>
          </p:cNvSpPr>
          <p:nvPr/>
        </p:nvSpPr>
        <p:spPr bwMode="auto">
          <a:xfrm>
            <a:off x="5257799" y="1295400"/>
            <a:ext cx="3200399" cy="9525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dirty="0" err="1">
                <a:solidFill>
                  <a:schemeClr val="tx1"/>
                </a:solidFill>
                <a:cs typeface="+mn-cs"/>
              </a:rPr>
              <a:t>Vectorizer</a:t>
            </a:r>
            <a:endParaRPr lang="en-US" sz="2800" dirty="0">
              <a:solidFill>
                <a:schemeClr val="tx1"/>
              </a:solidFill>
              <a:cs typeface="+mn-cs"/>
            </a:endParaRPr>
          </a:p>
        </p:txBody>
      </p:sp>
      <p:grpSp>
        <p:nvGrpSpPr>
          <p:cNvPr id="6" name="Group 28"/>
          <p:cNvGrpSpPr>
            <a:grpSpLocks/>
          </p:cNvGrpSpPr>
          <p:nvPr/>
        </p:nvGrpSpPr>
        <p:grpSpPr bwMode="auto">
          <a:xfrm>
            <a:off x="4876800" y="2705100"/>
            <a:ext cx="4114108" cy="914400"/>
            <a:chOff x="3024" y="1872"/>
            <a:chExt cx="1907" cy="576"/>
          </a:xfrm>
        </p:grpSpPr>
        <p:sp>
          <p:nvSpPr>
            <p:cNvPr id="37" name="Rectangle 17"/>
            <p:cNvSpPr>
              <a:spLocks noChangeArrowheads="1"/>
            </p:cNvSpPr>
            <p:nvPr/>
          </p:nvSpPr>
          <p:spPr bwMode="auto">
            <a:xfrm>
              <a:off x="3024" y="1872"/>
              <a:ext cx="1907" cy="576"/>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600"/>
            </a:p>
          </p:txBody>
        </p:sp>
        <p:sp>
          <p:nvSpPr>
            <p:cNvPr id="38" name="Rectangle 14"/>
            <p:cNvSpPr>
              <a:spLocks noChangeArrowheads="1"/>
            </p:cNvSpPr>
            <p:nvPr/>
          </p:nvSpPr>
          <p:spPr bwMode="auto">
            <a:xfrm>
              <a:off x="3072" y="1968"/>
              <a:ext cx="576" cy="384"/>
            </a:xfrm>
            <a:prstGeom prst="rect">
              <a:avLst/>
            </a:prstGeom>
            <a:solidFill>
              <a:schemeClr val="bg1">
                <a:lumMod val="65000"/>
              </a:schemeClr>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1600" dirty="0" smtClean="0">
                  <a:solidFill>
                    <a:schemeClr val="tx1"/>
                  </a:solidFill>
                </a:rPr>
                <a:t>Intel® SSE</a:t>
              </a:r>
              <a:endParaRPr lang="en-US" sz="1600" dirty="0">
                <a:solidFill>
                  <a:schemeClr val="tx1"/>
                </a:solidFill>
              </a:endParaRPr>
            </a:p>
          </p:txBody>
        </p:sp>
        <p:sp>
          <p:nvSpPr>
            <p:cNvPr id="39" name="Rectangle 15"/>
            <p:cNvSpPr>
              <a:spLocks noChangeArrowheads="1"/>
            </p:cNvSpPr>
            <p:nvPr/>
          </p:nvSpPr>
          <p:spPr bwMode="auto">
            <a:xfrm>
              <a:off x="3696" y="1968"/>
              <a:ext cx="564" cy="384"/>
            </a:xfrm>
            <a:prstGeom prst="rect">
              <a:avLst/>
            </a:prstGeom>
            <a:solidFill>
              <a:schemeClr val="bg1">
                <a:lumMod val="65000"/>
              </a:schemeClr>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1600" dirty="0" smtClean="0">
                  <a:solidFill>
                    <a:schemeClr val="tx1"/>
                  </a:solidFill>
                </a:rPr>
                <a:t>Intel® AVX</a:t>
              </a:r>
              <a:endParaRPr lang="en-US" sz="1600" dirty="0">
                <a:solidFill>
                  <a:schemeClr val="tx1"/>
                </a:solidFill>
              </a:endParaRPr>
            </a:p>
          </p:txBody>
        </p:sp>
        <p:sp>
          <p:nvSpPr>
            <p:cNvPr id="40" name="Rectangle 16"/>
            <p:cNvSpPr>
              <a:spLocks noChangeArrowheads="1"/>
            </p:cNvSpPr>
            <p:nvPr/>
          </p:nvSpPr>
          <p:spPr bwMode="auto">
            <a:xfrm>
              <a:off x="4307" y="1968"/>
              <a:ext cx="589" cy="384"/>
            </a:xfrm>
            <a:prstGeom prst="rect">
              <a:avLst/>
            </a:prstGeom>
            <a:solidFill>
              <a:schemeClr val="bg1">
                <a:lumMod val="65000"/>
              </a:schemeClr>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1600" dirty="0" smtClean="0">
                  <a:solidFill>
                    <a:schemeClr val="tx1"/>
                  </a:solidFill>
                </a:rPr>
                <a:t>Intel® MIC </a:t>
              </a:r>
              <a:endParaRPr lang="en-US" sz="1600" dirty="0">
                <a:solidFill>
                  <a:schemeClr val="tx1"/>
                </a:solidFill>
              </a:endParaRPr>
            </a:p>
          </p:txBody>
        </p:sp>
      </p:grpSp>
      <p:sp>
        <p:nvSpPr>
          <p:cNvPr id="42" name="Text Box 20"/>
          <p:cNvSpPr txBox="1">
            <a:spLocks noChangeArrowheads="1"/>
          </p:cNvSpPr>
          <p:nvPr/>
        </p:nvSpPr>
        <p:spPr bwMode="auto">
          <a:xfrm>
            <a:off x="1091508" y="5583823"/>
            <a:ext cx="3709092" cy="338554"/>
          </a:xfrm>
          <a:prstGeom prst="rect">
            <a:avLst/>
          </a:prstGeom>
          <a:noFill/>
          <a:ln w="9525">
            <a:noFill/>
            <a:miter lim="800000"/>
            <a:headEnd/>
            <a:tailEnd/>
          </a:ln>
          <a:effectLst/>
        </p:spPr>
        <p:txBody>
          <a:bodyPr wrap="none">
            <a:spAutoFit/>
          </a:bodyPr>
          <a:lstStyle/>
          <a:p>
            <a:r>
              <a:rPr lang="en-US" sz="1600" dirty="0"/>
              <a:t>Express/expose vector parallelism</a:t>
            </a:r>
          </a:p>
        </p:txBody>
      </p:sp>
      <p:grpSp>
        <p:nvGrpSpPr>
          <p:cNvPr id="7" name="Group 26"/>
          <p:cNvGrpSpPr>
            <a:grpSpLocks/>
          </p:cNvGrpSpPr>
          <p:nvPr/>
        </p:nvGrpSpPr>
        <p:grpSpPr bwMode="auto">
          <a:xfrm>
            <a:off x="1600200" y="1530899"/>
            <a:ext cx="2819400" cy="3556000"/>
            <a:chOff x="960" y="1312"/>
            <a:chExt cx="1776" cy="2240"/>
          </a:xfrm>
        </p:grpSpPr>
        <p:sp>
          <p:nvSpPr>
            <p:cNvPr id="44" name="Rectangle 12"/>
            <p:cNvSpPr>
              <a:spLocks noChangeArrowheads="1"/>
            </p:cNvSpPr>
            <p:nvPr/>
          </p:nvSpPr>
          <p:spPr bwMode="auto">
            <a:xfrm>
              <a:off x="960" y="1312"/>
              <a:ext cx="1776" cy="224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600"/>
            </a:p>
          </p:txBody>
        </p:sp>
        <p:sp>
          <p:nvSpPr>
            <p:cNvPr id="46" name="Rectangle 8"/>
            <p:cNvSpPr>
              <a:spLocks noChangeArrowheads="1"/>
            </p:cNvSpPr>
            <p:nvPr/>
          </p:nvSpPr>
          <p:spPr bwMode="auto">
            <a:xfrm>
              <a:off x="1008" y="3024"/>
              <a:ext cx="1680" cy="480"/>
            </a:xfrm>
            <a:prstGeom prst="rect">
              <a:avLst/>
            </a:prstGeom>
            <a:solidFill>
              <a:schemeClr val="bg1">
                <a:lumMod val="85000"/>
              </a:schemeClr>
            </a:solidFill>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1600" dirty="0">
                  <a:solidFill>
                    <a:schemeClr val="dk1"/>
                  </a:solidFill>
                </a:rPr>
                <a:t>SIMD </a:t>
              </a:r>
              <a:r>
                <a:rPr lang="en-US" sz="1600" dirty="0" smtClean="0">
                  <a:solidFill>
                    <a:schemeClr val="dk1"/>
                  </a:solidFill>
                </a:rPr>
                <a:t>pragma/directive</a:t>
              </a:r>
              <a:endParaRPr lang="en-US" sz="1600" dirty="0">
                <a:solidFill>
                  <a:schemeClr val="dk1"/>
                </a:solidFill>
              </a:endParaRPr>
            </a:p>
          </p:txBody>
        </p:sp>
        <p:sp>
          <p:nvSpPr>
            <p:cNvPr id="47" name="Rectangle 9"/>
            <p:cNvSpPr>
              <a:spLocks noChangeArrowheads="1"/>
            </p:cNvSpPr>
            <p:nvPr/>
          </p:nvSpPr>
          <p:spPr bwMode="auto">
            <a:xfrm>
              <a:off x="1008" y="1944"/>
              <a:ext cx="1680" cy="480"/>
            </a:xfrm>
            <a:prstGeom prst="rect">
              <a:avLst/>
            </a:prstGeom>
            <a:solidFill>
              <a:schemeClr val="bg1">
                <a:lumMod val="85000"/>
              </a:schemeClr>
            </a:solidFill>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1600" dirty="0">
                  <a:solidFill>
                    <a:schemeClr val="dk1"/>
                  </a:solidFill>
                </a:rPr>
                <a:t>Vectorization Hints</a:t>
              </a:r>
              <a:br>
                <a:rPr lang="en-US" sz="1600" dirty="0">
                  <a:solidFill>
                    <a:schemeClr val="dk1"/>
                  </a:solidFill>
                </a:rPr>
              </a:br>
              <a:r>
                <a:rPr lang="en-US" sz="1600" dirty="0">
                  <a:solidFill>
                    <a:schemeClr val="dk1"/>
                  </a:solidFill>
                </a:rPr>
                <a:t>(</a:t>
              </a:r>
              <a:r>
                <a:rPr lang="en-US" sz="1600" dirty="0" err="1">
                  <a:solidFill>
                    <a:schemeClr val="dk1"/>
                  </a:solidFill>
                </a:rPr>
                <a:t>ivdep</a:t>
              </a:r>
              <a:r>
                <a:rPr lang="en-US" sz="1600" dirty="0">
                  <a:solidFill>
                    <a:schemeClr val="dk1"/>
                  </a:solidFill>
                </a:rPr>
                <a:t>/vector </a:t>
              </a:r>
              <a:r>
                <a:rPr lang="en-US" sz="1600" dirty="0" err="1">
                  <a:solidFill>
                    <a:schemeClr val="dk1"/>
                  </a:solidFill>
                </a:rPr>
                <a:t>pragmas</a:t>
              </a:r>
              <a:r>
                <a:rPr lang="en-US" sz="1600" dirty="0">
                  <a:solidFill>
                    <a:schemeClr val="dk1"/>
                  </a:solidFill>
                </a:rPr>
                <a:t>)</a:t>
              </a:r>
            </a:p>
          </p:txBody>
        </p:sp>
        <p:sp>
          <p:nvSpPr>
            <p:cNvPr id="48" name="Rectangle 10"/>
            <p:cNvSpPr>
              <a:spLocks noChangeArrowheads="1"/>
            </p:cNvSpPr>
            <p:nvPr/>
          </p:nvSpPr>
          <p:spPr bwMode="auto">
            <a:xfrm>
              <a:off x="1008" y="1416"/>
              <a:ext cx="1680" cy="480"/>
            </a:xfrm>
            <a:prstGeom prst="rect">
              <a:avLst/>
            </a:prstGeom>
            <a:solidFill>
              <a:schemeClr val="bg1">
                <a:lumMod val="85000"/>
              </a:schemeClr>
            </a:solidFill>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1600" dirty="0"/>
                <a:t>Fully Automatic</a:t>
              </a:r>
              <a:br>
                <a:rPr lang="en-US" sz="1600" dirty="0"/>
              </a:br>
              <a:r>
                <a:rPr lang="en-US" sz="1600" dirty="0"/>
                <a:t>Analysis</a:t>
              </a:r>
            </a:p>
          </p:txBody>
        </p:sp>
        <p:sp>
          <p:nvSpPr>
            <p:cNvPr id="50" name="Rectangle 21"/>
            <p:cNvSpPr>
              <a:spLocks noChangeArrowheads="1"/>
            </p:cNvSpPr>
            <p:nvPr/>
          </p:nvSpPr>
          <p:spPr bwMode="auto">
            <a:xfrm>
              <a:off x="1008" y="2496"/>
              <a:ext cx="1680" cy="480"/>
            </a:xfrm>
            <a:prstGeom prst="rect">
              <a:avLst/>
            </a:prstGeom>
            <a:solidFill>
              <a:schemeClr val="bg1">
                <a:lumMod val="85000"/>
              </a:schemeClr>
            </a:solidFill>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1600" smtClean="0">
                  <a:solidFill>
                    <a:schemeClr val="dk1"/>
                  </a:solidFill>
                </a:rPr>
                <a:t>simd function</a:t>
              </a:r>
              <a:endParaRPr lang="en-US" sz="1600" dirty="0">
                <a:solidFill>
                  <a:schemeClr val="dk1"/>
                </a:solidFill>
              </a:endParaRPr>
            </a:p>
          </p:txBody>
        </p:sp>
      </p:grpSp>
      <p:sp>
        <p:nvSpPr>
          <p:cNvPr id="51" name="Text Box 22"/>
          <p:cNvSpPr txBox="1">
            <a:spLocks noChangeArrowheads="1"/>
          </p:cNvSpPr>
          <p:nvPr/>
        </p:nvSpPr>
        <p:spPr bwMode="auto">
          <a:xfrm>
            <a:off x="4876800" y="859423"/>
            <a:ext cx="3962400" cy="338554"/>
          </a:xfrm>
          <a:prstGeom prst="rect">
            <a:avLst/>
          </a:prstGeom>
          <a:noFill/>
          <a:ln w="9525">
            <a:noFill/>
            <a:miter lim="800000"/>
            <a:headEnd/>
            <a:tailEnd/>
          </a:ln>
          <a:effectLst/>
        </p:spPr>
        <p:txBody>
          <a:bodyPr wrap="square">
            <a:spAutoFit/>
          </a:bodyPr>
          <a:lstStyle/>
          <a:p>
            <a:r>
              <a:rPr lang="en-US" sz="1600" dirty="0"/>
              <a:t>Map </a:t>
            </a:r>
            <a:r>
              <a:rPr lang="en-US" sz="1600" dirty="0" smtClean="0"/>
              <a:t>vector parallelism to vector ISA</a:t>
            </a:r>
            <a:endParaRPr lang="en-US" sz="1600" dirty="0"/>
          </a:p>
        </p:txBody>
      </p:sp>
      <p:sp>
        <p:nvSpPr>
          <p:cNvPr id="53" name="Text Box 25"/>
          <p:cNvSpPr txBox="1">
            <a:spLocks noChangeArrowheads="1"/>
          </p:cNvSpPr>
          <p:nvPr/>
        </p:nvSpPr>
        <p:spPr bwMode="auto">
          <a:xfrm>
            <a:off x="5486400" y="4251944"/>
            <a:ext cx="2971798" cy="369332"/>
          </a:xfrm>
          <a:prstGeom prst="rect">
            <a:avLst/>
          </a:prstGeom>
          <a:noFill/>
          <a:ln w="9525">
            <a:noFill/>
            <a:miter lim="800000"/>
            <a:headEnd/>
            <a:tailEnd/>
          </a:ln>
          <a:effectLst/>
        </p:spPr>
        <p:txBody>
          <a:bodyPr wrap="square">
            <a:spAutoFit/>
          </a:bodyPr>
          <a:lstStyle/>
          <a:p>
            <a:endParaRPr lang="en-US" sz="1800" dirty="0"/>
          </a:p>
        </p:txBody>
      </p:sp>
      <p:sp>
        <p:nvSpPr>
          <p:cNvPr id="55" name="TextBox 54"/>
          <p:cNvSpPr txBox="1"/>
          <p:nvPr/>
        </p:nvSpPr>
        <p:spPr>
          <a:xfrm rot="16200000">
            <a:off x="243877" y="3557928"/>
            <a:ext cx="2321469" cy="523220"/>
          </a:xfrm>
          <a:prstGeom prst="rect">
            <a:avLst/>
          </a:prstGeom>
          <a:noFill/>
        </p:spPr>
        <p:txBody>
          <a:bodyPr wrap="none" rtlCol="0">
            <a:spAutoFit/>
          </a:bodyPr>
          <a:lstStyle/>
          <a:p>
            <a:pPr algn="ctr"/>
            <a:r>
              <a:rPr lang="en-US" sz="1400" dirty="0" smtClean="0"/>
              <a:t>Vector part of</a:t>
            </a:r>
          </a:p>
          <a:p>
            <a:r>
              <a:rPr lang="en-US" sz="1400" dirty="0" smtClean="0"/>
              <a:t>OpenMP* 4.0 extension</a:t>
            </a:r>
            <a:endParaRPr lang="en-US" sz="1400" dirty="0"/>
          </a:p>
        </p:txBody>
      </p:sp>
      <p:sp>
        <p:nvSpPr>
          <p:cNvPr id="59" name="Up Arrow 58"/>
          <p:cNvSpPr/>
          <p:nvPr/>
        </p:nvSpPr>
        <p:spPr bwMode="auto">
          <a:xfrm rot="5400000">
            <a:off x="4370224" y="1702990"/>
            <a:ext cx="895350" cy="289719"/>
          </a:xfrm>
          <a:prstGeom prst="upArrow">
            <a:avLst/>
          </a:prstGeom>
          <a:solidFill>
            <a:schemeClr val="bg1">
              <a:lumMod val="65000"/>
            </a:schemeClr>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eaLnBrk="0" hangingPunct="0">
              <a:lnSpc>
                <a:spcPct val="80000"/>
              </a:lnSpc>
              <a:spcBef>
                <a:spcPct val="50000"/>
              </a:spcBef>
            </a:pPr>
            <a:endParaRPr lang="de-DE" sz="1000">
              <a:solidFill>
                <a:schemeClr val="tx1"/>
              </a:solidFill>
              <a:cs typeface="Arial" charset="0"/>
            </a:endParaRPr>
          </a:p>
        </p:txBody>
      </p:sp>
      <p:sp>
        <p:nvSpPr>
          <p:cNvPr id="60" name="Up Arrow 59"/>
          <p:cNvSpPr/>
          <p:nvPr/>
        </p:nvSpPr>
        <p:spPr bwMode="auto">
          <a:xfrm rot="10800000">
            <a:off x="6410325" y="2324100"/>
            <a:ext cx="895350" cy="289719"/>
          </a:xfrm>
          <a:prstGeom prst="upArrow">
            <a:avLst/>
          </a:prstGeom>
          <a:solidFill>
            <a:schemeClr val="bg1">
              <a:lumMod val="65000"/>
            </a:schemeClr>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eaLnBrk="0" hangingPunct="0">
              <a:lnSpc>
                <a:spcPct val="80000"/>
              </a:lnSpc>
              <a:spcBef>
                <a:spcPct val="50000"/>
              </a:spcBef>
            </a:pPr>
            <a:endParaRPr lang="de-DE" sz="1000">
              <a:solidFill>
                <a:schemeClr val="tx1"/>
              </a:solidFill>
              <a:cs typeface="Arial" charset="0"/>
            </a:endParaRPr>
          </a:p>
        </p:txBody>
      </p:sp>
      <p:sp>
        <p:nvSpPr>
          <p:cNvPr id="62" name="Up Arrow 61"/>
          <p:cNvSpPr/>
          <p:nvPr/>
        </p:nvSpPr>
        <p:spPr bwMode="auto">
          <a:xfrm rot="10800000">
            <a:off x="6409592" y="3819808"/>
            <a:ext cx="895350" cy="289719"/>
          </a:xfrm>
          <a:prstGeom prst="upArrow">
            <a:avLst/>
          </a:prstGeom>
          <a:solidFill>
            <a:schemeClr val="bg1">
              <a:lumMod val="65000"/>
            </a:schemeClr>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eaLnBrk="0" hangingPunct="0">
              <a:lnSpc>
                <a:spcPct val="80000"/>
              </a:lnSpc>
              <a:spcBef>
                <a:spcPct val="50000"/>
              </a:spcBef>
            </a:pPr>
            <a:endParaRPr lang="de-DE" sz="1000">
              <a:solidFill>
                <a:schemeClr val="tx1"/>
              </a:solidFill>
              <a:cs typeface="Arial" charset="0"/>
            </a:endParaRPr>
          </a:p>
        </p:txBody>
      </p:sp>
      <p:grpSp>
        <p:nvGrpSpPr>
          <p:cNvPr id="64" name="Group 63"/>
          <p:cNvGrpSpPr/>
          <p:nvPr/>
        </p:nvGrpSpPr>
        <p:grpSpPr>
          <a:xfrm>
            <a:off x="0" y="876299"/>
            <a:ext cx="1446254" cy="4707523"/>
            <a:chOff x="0" y="876299"/>
            <a:chExt cx="1446254" cy="4707523"/>
          </a:xfrm>
        </p:grpSpPr>
        <p:sp>
          <p:nvSpPr>
            <p:cNvPr id="58" name="Up Arrow 57"/>
            <p:cNvSpPr/>
            <p:nvPr/>
          </p:nvSpPr>
          <p:spPr bwMode="auto">
            <a:xfrm rot="5400000">
              <a:off x="853720" y="1626789"/>
              <a:ext cx="895350" cy="289719"/>
            </a:xfrm>
            <a:prstGeom prst="up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eaLnBrk="0" hangingPunct="0">
                <a:lnSpc>
                  <a:spcPct val="80000"/>
                </a:lnSpc>
                <a:spcBef>
                  <a:spcPct val="50000"/>
                </a:spcBef>
              </a:pPr>
              <a:endParaRPr lang="de-DE" sz="1000">
                <a:solidFill>
                  <a:schemeClr val="tx1"/>
                </a:solidFill>
                <a:cs typeface="Arial" charset="0"/>
              </a:endParaRPr>
            </a:p>
          </p:txBody>
        </p:sp>
        <p:sp>
          <p:nvSpPr>
            <p:cNvPr id="30" name="Rounded Rectangle 29"/>
            <p:cNvSpPr/>
            <p:nvPr/>
          </p:nvSpPr>
          <p:spPr>
            <a:xfrm>
              <a:off x="0" y="876299"/>
              <a:ext cx="1201301" cy="4707523"/>
            </a:xfrm>
            <a:prstGeom prst="roundRect">
              <a:avLst/>
            </a:prstGeom>
            <a:noFill/>
            <a:ln w="31750">
              <a:solidFill>
                <a:schemeClr val="accent4"/>
              </a:solidFill>
              <a:prstDash val="sysDash"/>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6"/>
            <p:cNvSpPr>
              <a:spLocks noChangeArrowheads="1"/>
            </p:cNvSpPr>
            <p:nvPr/>
          </p:nvSpPr>
          <p:spPr bwMode="auto">
            <a:xfrm rot="16200000">
              <a:off x="-1562099" y="2895600"/>
              <a:ext cx="4343400" cy="7620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sz="1600" dirty="0"/>
                <a:t>Input: C/C++/FORTRAN source code</a:t>
              </a:r>
            </a:p>
          </p:txBody>
        </p:sp>
      </p:grpSp>
      <p:grpSp>
        <p:nvGrpSpPr>
          <p:cNvPr id="65" name="Group 64"/>
          <p:cNvGrpSpPr/>
          <p:nvPr/>
        </p:nvGrpSpPr>
        <p:grpSpPr>
          <a:xfrm>
            <a:off x="1188601" y="3365500"/>
            <a:ext cx="3428999" cy="1721398"/>
            <a:chOff x="1201301" y="3619500"/>
            <a:chExt cx="3428999" cy="1721398"/>
          </a:xfrm>
        </p:grpSpPr>
        <p:sp>
          <p:nvSpPr>
            <p:cNvPr id="54" name="Rounded Rectangle 53"/>
            <p:cNvSpPr/>
            <p:nvPr/>
          </p:nvSpPr>
          <p:spPr>
            <a:xfrm>
              <a:off x="1201301" y="3619500"/>
              <a:ext cx="3428999" cy="1721398"/>
            </a:xfrm>
            <a:prstGeom prst="roundRect">
              <a:avLst/>
            </a:prstGeom>
            <a:noFill/>
            <a:ln w="31750">
              <a:solidFill>
                <a:schemeClr val="accent4"/>
              </a:solidFill>
              <a:prstDash val="sysDash"/>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8"/>
            <p:cNvSpPr>
              <a:spLocks noChangeArrowheads="1"/>
            </p:cNvSpPr>
            <p:nvPr/>
          </p:nvSpPr>
          <p:spPr bwMode="auto">
            <a:xfrm>
              <a:off x="1689100" y="4521200"/>
              <a:ext cx="2667000" cy="7620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1600" dirty="0">
                  <a:solidFill>
                    <a:schemeClr val="dk1"/>
                  </a:solidFill>
                </a:rPr>
                <a:t>SIMD </a:t>
              </a:r>
              <a:r>
                <a:rPr lang="en-US" sz="1600" dirty="0" smtClean="0">
                  <a:solidFill>
                    <a:schemeClr val="dk1"/>
                  </a:solidFill>
                </a:rPr>
                <a:t>pragma/directive</a:t>
              </a:r>
              <a:endParaRPr lang="en-US" sz="1600" dirty="0">
                <a:solidFill>
                  <a:schemeClr val="dk1"/>
                </a:solidFill>
              </a:endParaRPr>
            </a:p>
          </p:txBody>
        </p:sp>
        <p:sp>
          <p:nvSpPr>
            <p:cNvPr id="36" name="Rectangle 21"/>
            <p:cNvSpPr>
              <a:spLocks noChangeArrowheads="1"/>
            </p:cNvSpPr>
            <p:nvPr/>
          </p:nvSpPr>
          <p:spPr bwMode="auto">
            <a:xfrm>
              <a:off x="1689100" y="3683000"/>
              <a:ext cx="2667000" cy="7620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1600" dirty="0" smtClean="0">
                  <a:solidFill>
                    <a:schemeClr val="dk1"/>
                  </a:solidFill>
                </a:rPr>
                <a:t>SIMD function</a:t>
              </a:r>
              <a:endParaRPr lang="en-US" sz="1600" dirty="0">
                <a:solidFill>
                  <a:schemeClr val="dk1"/>
                </a:solidFill>
              </a:endParaRPr>
            </a:p>
          </p:txBody>
        </p:sp>
      </p:grpSp>
      <p:sp>
        <p:nvSpPr>
          <p:cNvPr id="41" name="Rectangle 13"/>
          <p:cNvSpPr>
            <a:spLocks noChangeArrowheads="1"/>
          </p:cNvSpPr>
          <p:nvPr/>
        </p:nvSpPr>
        <p:spPr bwMode="auto">
          <a:xfrm>
            <a:off x="5257799" y="1308100"/>
            <a:ext cx="3200399" cy="952500"/>
          </a:xfrm>
          <a:prstGeom prst="rect">
            <a:avLst/>
          </a:prstGeom>
          <a:solidFill>
            <a:srgbClr val="FFE279"/>
          </a:solidFill>
          <a:ln>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dirty="0" err="1">
                <a:solidFill>
                  <a:schemeClr val="tx1"/>
                </a:solidFill>
                <a:cs typeface="+mn-cs"/>
              </a:rPr>
              <a:t>Vectorizer</a:t>
            </a:r>
            <a:endParaRPr lang="en-US" sz="2800" dirty="0">
              <a:solidFill>
                <a:schemeClr val="tx1"/>
              </a:solidFill>
              <a:cs typeface="+mn-cs"/>
            </a:endParaRPr>
          </a:p>
        </p:txBody>
      </p:sp>
      <p:grpSp>
        <p:nvGrpSpPr>
          <p:cNvPr id="61" name="Group 60"/>
          <p:cNvGrpSpPr/>
          <p:nvPr/>
        </p:nvGrpSpPr>
        <p:grpSpPr>
          <a:xfrm>
            <a:off x="4882418" y="2705100"/>
            <a:ext cx="4114108" cy="914400"/>
            <a:chOff x="5047518" y="3314700"/>
            <a:chExt cx="4114108" cy="914400"/>
          </a:xfrm>
        </p:grpSpPr>
        <p:sp>
          <p:nvSpPr>
            <p:cNvPr id="43" name="Rectangle 17"/>
            <p:cNvSpPr>
              <a:spLocks noChangeArrowheads="1"/>
            </p:cNvSpPr>
            <p:nvPr/>
          </p:nvSpPr>
          <p:spPr bwMode="auto">
            <a:xfrm>
              <a:off x="5047518" y="3314700"/>
              <a:ext cx="4114108" cy="914400"/>
            </a:xfrm>
            <a:prstGeom prst="rect">
              <a:avLst/>
            </a:prstGeom>
            <a:solidFill>
              <a:srgbClr val="FFE279"/>
            </a:solidFill>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600"/>
            </a:p>
          </p:txBody>
        </p:sp>
        <p:sp>
          <p:nvSpPr>
            <p:cNvPr id="49" name="Rectangle 14"/>
            <p:cNvSpPr>
              <a:spLocks noChangeArrowheads="1"/>
            </p:cNvSpPr>
            <p:nvPr/>
          </p:nvSpPr>
          <p:spPr bwMode="auto">
            <a:xfrm>
              <a:off x="5132754" y="3467100"/>
              <a:ext cx="1242646" cy="609600"/>
            </a:xfrm>
            <a:prstGeom prst="rect">
              <a:avLst/>
            </a:prstGeom>
            <a:solidFill>
              <a:srgbClr val="FFE279"/>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1600" dirty="0" smtClean="0">
                  <a:solidFill>
                    <a:schemeClr val="tx1"/>
                  </a:solidFill>
                </a:rPr>
                <a:t>Intel® SSE</a:t>
              </a:r>
              <a:endParaRPr lang="en-US" sz="1600" dirty="0">
                <a:solidFill>
                  <a:schemeClr val="tx1"/>
                </a:solidFill>
              </a:endParaRPr>
            </a:p>
          </p:txBody>
        </p:sp>
        <p:sp>
          <p:nvSpPr>
            <p:cNvPr id="52" name="Rectangle 15"/>
            <p:cNvSpPr>
              <a:spLocks noChangeArrowheads="1"/>
            </p:cNvSpPr>
            <p:nvPr/>
          </p:nvSpPr>
          <p:spPr bwMode="auto">
            <a:xfrm>
              <a:off x="6478954" y="3467100"/>
              <a:ext cx="1216758" cy="609600"/>
            </a:xfrm>
            <a:prstGeom prst="rect">
              <a:avLst/>
            </a:prstGeom>
            <a:solidFill>
              <a:srgbClr val="FFE279"/>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1600" dirty="0" smtClean="0">
                  <a:solidFill>
                    <a:schemeClr val="tx1"/>
                  </a:solidFill>
                </a:rPr>
                <a:t>Intel® AVX</a:t>
              </a:r>
              <a:endParaRPr lang="en-US" sz="1600" dirty="0">
                <a:solidFill>
                  <a:schemeClr val="tx1"/>
                </a:solidFill>
              </a:endParaRPr>
            </a:p>
          </p:txBody>
        </p:sp>
        <p:sp>
          <p:nvSpPr>
            <p:cNvPr id="57" name="Rectangle 16"/>
            <p:cNvSpPr>
              <a:spLocks noChangeArrowheads="1"/>
            </p:cNvSpPr>
            <p:nvPr/>
          </p:nvSpPr>
          <p:spPr bwMode="auto">
            <a:xfrm>
              <a:off x="7797108" y="3467100"/>
              <a:ext cx="1270692" cy="609600"/>
            </a:xfrm>
            <a:prstGeom prst="rect">
              <a:avLst/>
            </a:prstGeom>
            <a:solidFill>
              <a:srgbClr val="FFE279"/>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1600" dirty="0" smtClean="0">
                  <a:solidFill>
                    <a:schemeClr val="tx1"/>
                  </a:solidFill>
                </a:rPr>
                <a:t>Intel® MIC </a:t>
              </a:r>
              <a:endParaRPr lang="en-US" sz="1600" dirty="0">
                <a:solidFill>
                  <a:schemeClr val="tx1"/>
                </a:solidFill>
              </a:endParaRPr>
            </a:p>
          </p:txBody>
        </p:sp>
      </p:grpSp>
      <p:sp>
        <p:nvSpPr>
          <p:cNvPr id="63" name="Rectangle 13"/>
          <p:cNvSpPr>
            <a:spLocks noChangeArrowheads="1"/>
          </p:cNvSpPr>
          <p:nvPr/>
        </p:nvSpPr>
        <p:spPr bwMode="auto">
          <a:xfrm>
            <a:off x="5305426" y="4174122"/>
            <a:ext cx="3200399" cy="9525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dirty="0" smtClean="0"/>
              <a:t>Optimize and </a:t>
            </a:r>
            <a:br>
              <a:rPr lang="en-US" dirty="0" smtClean="0"/>
            </a:br>
            <a:r>
              <a:rPr lang="en-US" dirty="0" smtClean="0"/>
              <a:t>Code Generation</a:t>
            </a:r>
            <a:endParaRPr lang="en-US" dirty="0"/>
          </a:p>
        </p:txBody>
      </p:sp>
      <p:sp>
        <p:nvSpPr>
          <p:cNvPr id="66" name="Rectangle 13"/>
          <p:cNvSpPr>
            <a:spLocks noChangeArrowheads="1"/>
          </p:cNvSpPr>
          <p:nvPr/>
        </p:nvSpPr>
        <p:spPr bwMode="auto">
          <a:xfrm>
            <a:off x="5305426" y="4174122"/>
            <a:ext cx="3200399" cy="952500"/>
          </a:xfrm>
          <a:prstGeom prst="rect">
            <a:avLst/>
          </a:prstGeom>
          <a:solidFill>
            <a:srgbClr val="FFE279"/>
          </a:solidFill>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dirty="0" smtClean="0"/>
              <a:t>Optimization and </a:t>
            </a:r>
            <a:br>
              <a:rPr lang="en-US" dirty="0" smtClean="0"/>
            </a:br>
            <a:r>
              <a:rPr lang="en-US" dirty="0" smtClean="0"/>
              <a:t>Code Generation</a:t>
            </a:r>
            <a:endParaRPr lang="en-US" dirty="0"/>
          </a:p>
        </p:txBody>
      </p:sp>
      <p:sp>
        <p:nvSpPr>
          <p:cNvPr id="56" name="Rounded Rectangle 55"/>
          <p:cNvSpPr/>
          <p:nvPr/>
        </p:nvSpPr>
        <p:spPr>
          <a:xfrm>
            <a:off x="2990850" y="2905408"/>
            <a:ext cx="3619499" cy="91440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n-US" sz="2800" dirty="0" err="1">
                <a:solidFill>
                  <a:schemeClr val="tx1"/>
                </a:solidFill>
              </a:rPr>
              <a:t>Vectorizer</a:t>
            </a:r>
            <a:r>
              <a:rPr lang="en-US" sz="2800" dirty="0">
                <a:solidFill>
                  <a:schemeClr val="tx1"/>
                </a:solidFill>
              </a:rPr>
              <a:t> makes</a:t>
            </a:r>
            <a:br>
              <a:rPr lang="en-US" sz="2800" dirty="0">
                <a:solidFill>
                  <a:schemeClr val="tx1"/>
                </a:solidFill>
              </a:rPr>
            </a:br>
            <a:r>
              <a:rPr lang="en-US" sz="2800" dirty="0">
                <a:solidFill>
                  <a:schemeClr val="tx1"/>
                </a:solidFill>
              </a:rPr>
              <a:t>retargeting easy!</a:t>
            </a:r>
          </a:p>
        </p:txBody>
      </p:sp>
      <p:sp>
        <p:nvSpPr>
          <p:cNvPr id="45" name="Rounded Rectangle 44"/>
          <p:cNvSpPr/>
          <p:nvPr/>
        </p:nvSpPr>
        <p:spPr>
          <a:xfrm>
            <a:off x="2974100" y="5301533"/>
            <a:ext cx="3619499" cy="620844"/>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r>
              <a:rPr lang="en-US" sz="2400" dirty="0" smtClean="0">
                <a:solidFill>
                  <a:schemeClr val="tx1"/>
                </a:solidFill>
              </a:rPr>
              <a:t>Add /</a:t>
            </a:r>
            <a:r>
              <a:rPr lang="en-US" sz="2400" dirty="0" err="1" smtClean="0">
                <a:solidFill>
                  <a:schemeClr val="tx1"/>
                </a:solidFill>
              </a:rPr>
              <a:t>Qx</a:t>
            </a:r>
            <a:r>
              <a:rPr lang="en-US" sz="2400" dirty="0" smtClean="0">
                <a:solidFill>
                  <a:schemeClr val="tx1"/>
                </a:solidFill>
              </a:rPr>
              <a:t>[SSE2|AVX</a:t>
            </a:r>
            <a:r>
              <a:rPr lang="en-US" sz="2400" dirty="0">
                <a:solidFill>
                  <a:schemeClr val="tx1"/>
                </a:solidFill>
              </a:rPr>
              <a:t>]</a:t>
            </a:r>
          </a:p>
        </p:txBody>
      </p:sp>
    </p:spTree>
    <p:extLst>
      <p:ext uri="{BB962C8B-B14F-4D97-AF65-F5344CB8AC3E}">
        <p14:creationId xmlns:p14="http://schemas.microsoft.com/office/powerpoint/2010/main" val="28931760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66" grpId="0" animBg="1"/>
      <p:bldP spid="56" grpId="0" animBg="1"/>
      <p:bldP spid="4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Write Vector Code C/C++</a:t>
            </a:r>
            <a:endParaRPr lang="en-US" i="1" dirty="0"/>
          </a:p>
        </p:txBody>
      </p:sp>
      <p:sp>
        <p:nvSpPr>
          <p:cNvPr id="3" name="Content Placeholder 2"/>
          <p:cNvSpPr>
            <a:spLocks noGrp="1"/>
          </p:cNvSpPr>
          <p:nvPr>
            <p:ph idx="1"/>
          </p:nvPr>
        </p:nvSpPr>
        <p:spPr/>
        <p:txBody>
          <a:bodyPr>
            <a:noAutofit/>
          </a:bodyPr>
          <a:lstStyle/>
          <a:p>
            <a:pPr marL="0" indent="0">
              <a:buNone/>
            </a:pPr>
            <a:endParaRPr lang="en-US" sz="2000" dirty="0" smtClean="0"/>
          </a:p>
          <a:p>
            <a:endParaRPr lang="en-US" sz="2000" dirty="0"/>
          </a:p>
          <a:p>
            <a:endParaRPr lang="en-US" sz="2000"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19</a:t>
            </a:fld>
            <a:endParaRPr lang="en-US"/>
          </a:p>
        </p:txBody>
      </p:sp>
      <p:sp>
        <p:nvSpPr>
          <p:cNvPr id="7" name="TextBox 6"/>
          <p:cNvSpPr txBox="1"/>
          <p:nvPr/>
        </p:nvSpPr>
        <p:spPr>
          <a:xfrm>
            <a:off x="304799" y="1935511"/>
            <a:ext cx="3860801" cy="1442689"/>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marL="742950" lvl="1" indent="-285750" algn="l"/>
            <a:r>
              <a:rPr lang="nn-NO" altLang="zh-CN" sz="1800" dirty="0" smtClean="0">
                <a:latin typeface="Courier New" pitchFamily="49" charset="0"/>
                <a:ea typeface="ＭＳ Ｐゴシック" pitchFamily="34" charset="-128"/>
                <a:cs typeface="Courier New" pitchFamily="49" charset="0"/>
              </a:rPr>
              <a:t>for(i = 0</a:t>
            </a:r>
            <a:r>
              <a:rPr lang="nn-NO" altLang="zh-CN" sz="1800" dirty="0">
                <a:latin typeface="Courier New" pitchFamily="49" charset="0"/>
                <a:ea typeface="ＭＳ Ｐゴシック" pitchFamily="34" charset="-128"/>
                <a:cs typeface="Courier New" pitchFamily="49" charset="0"/>
              </a:rPr>
              <a:t>; </a:t>
            </a:r>
            <a:r>
              <a:rPr lang="nn-NO" altLang="zh-CN" sz="1800" dirty="0" smtClean="0">
                <a:latin typeface="Courier New" pitchFamily="49" charset="0"/>
                <a:ea typeface="ＭＳ Ｐゴシック" pitchFamily="34" charset="-128"/>
                <a:cs typeface="Courier New" pitchFamily="49" charset="0"/>
              </a:rPr>
              <a:t>i &lt; N; </a:t>
            </a:r>
            <a:r>
              <a:rPr lang="nn-NO" altLang="zh-CN" sz="1800" dirty="0">
                <a:latin typeface="Courier New" pitchFamily="49" charset="0"/>
                <a:ea typeface="ＭＳ Ｐゴシック" pitchFamily="34" charset="-128"/>
                <a:cs typeface="Courier New" pitchFamily="49" charset="0"/>
              </a:rPr>
              <a:t>i++){</a:t>
            </a:r>
          </a:p>
          <a:p>
            <a:pPr marL="742950" lvl="1" indent="-285750" algn="l"/>
            <a:r>
              <a:rPr lang="nn-NO" altLang="zh-CN" sz="1800" dirty="0" smtClean="0">
                <a:latin typeface="Courier New" pitchFamily="49" charset="0"/>
                <a:ea typeface="ＭＳ Ｐゴシック" pitchFamily="34" charset="-128"/>
                <a:cs typeface="Courier New" pitchFamily="49" charset="0"/>
              </a:rPr>
              <a:t>  A[i</a:t>
            </a:r>
            <a:r>
              <a:rPr lang="nn-NO" altLang="zh-CN" sz="1800" dirty="0">
                <a:latin typeface="Courier New" pitchFamily="49" charset="0"/>
                <a:ea typeface="ＭＳ Ｐゴシック" pitchFamily="34" charset="-128"/>
                <a:cs typeface="Courier New" pitchFamily="49" charset="0"/>
              </a:rPr>
              <a:t>] = B[i</a:t>
            </a:r>
            <a:r>
              <a:rPr lang="nn-NO" altLang="zh-CN" sz="1800" dirty="0" smtClean="0">
                <a:latin typeface="Courier New" pitchFamily="49" charset="0"/>
                <a:ea typeface="ＭＳ Ｐゴシック" pitchFamily="34" charset="-128"/>
                <a:cs typeface="Courier New" pitchFamily="49" charset="0"/>
              </a:rPr>
              <a:t>] + C[i</a:t>
            </a:r>
            <a:r>
              <a:rPr lang="nn-NO" altLang="zh-CN" sz="1800" dirty="0">
                <a:latin typeface="Courier New" pitchFamily="49" charset="0"/>
                <a:ea typeface="ＭＳ Ｐゴシック" pitchFamily="34" charset="-128"/>
                <a:cs typeface="Courier New" pitchFamily="49" charset="0"/>
              </a:rPr>
              <a:t>];</a:t>
            </a:r>
          </a:p>
          <a:p>
            <a:pPr marL="742950" lvl="1" indent="-285750" algn="l"/>
            <a:r>
              <a:rPr lang="nn-NO" altLang="zh-CN" sz="1800" dirty="0">
                <a:latin typeface="Courier New" pitchFamily="49" charset="0"/>
                <a:ea typeface="ＭＳ Ｐゴシック" pitchFamily="34" charset="-128"/>
                <a:cs typeface="Courier New" pitchFamily="49" charset="0"/>
              </a:rPr>
              <a:t>}</a:t>
            </a:r>
          </a:p>
        </p:txBody>
      </p:sp>
      <p:sp>
        <p:nvSpPr>
          <p:cNvPr id="8" name="Text Box 25"/>
          <p:cNvSpPr txBox="1">
            <a:spLocks noChangeArrowheads="1"/>
          </p:cNvSpPr>
          <p:nvPr/>
        </p:nvSpPr>
        <p:spPr bwMode="auto">
          <a:xfrm>
            <a:off x="924330" y="1402111"/>
            <a:ext cx="2743200" cy="338554"/>
          </a:xfrm>
          <a:prstGeom prst="rect">
            <a:avLst/>
          </a:prstGeom>
          <a:noFill/>
          <a:ln w="9525">
            <a:noFill/>
            <a:miter lim="800000"/>
            <a:headEnd/>
            <a:tailEnd/>
          </a:ln>
          <a:effectLst/>
        </p:spPr>
        <p:txBody>
          <a:bodyPr>
            <a:spAutoFit/>
          </a:bodyPr>
          <a:lstStyle/>
          <a:p>
            <a:r>
              <a:rPr lang="en-US" sz="1600" b="1" dirty="0" smtClean="0"/>
              <a:t>Serial Code</a:t>
            </a:r>
            <a:endParaRPr lang="en-US" sz="1600" b="1" dirty="0"/>
          </a:p>
        </p:txBody>
      </p:sp>
      <p:sp>
        <p:nvSpPr>
          <p:cNvPr id="17" name="Text Box 25"/>
          <p:cNvSpPr txBox="1">
            <a:spLocks noChangeArrowheads="1"/>
          </p:cNvSpPr>
          <p:nvPr/>
        </p:nvSpPr>
        <p:spPr bwMode="auto">
          <a:xfrm>
            <a:off x="1197380" y="628244"/>
            <a:ext cx="5118100" cy="338554"/>
          </a:xfrm>
          <a:prstGeom prst="rect">
            <a:avLst/>
          </a:prstGeom>
          <a:noFill/>
          <a:ln w="9525">
            <a:noFill/>
            <a:miter lim="800000"/>
            <a:headEnd/>
            <a:tailEnd/>
          </a:ln>
          <a:effectLst/>
        </p:spPr>
        <p:txBody>
          <a:bodyPr wrap="square">
            <a:spAutoFit/>
          </a:bodyPr>
          <a:lstStyle/>
          <a:p>
            <a:pPr algn="ctr"/>
            <a:r>
              <a:rPr lang="en-US" sz="1600" b="1" dirty="0" smtClean="0">
                <a:solidFill>
                  <a:srgbClr val="0860A8"/>
                </a:solidFill>
              </a:rPr>
              <a:t>Data Level Parallelism with OpenMP* 4.0</a:t>
            </a:r>
            <a:endParaRPr lang="en-US" sz="1600" b="1" dirty="0">
              <a:solidFill>
                <a:srgbClr val="0860A8"/>
              </a:solidFill>
            </a:endParaRPr>
          </a:p>
        </p:txBody>
      </p:sp>
    </p:spTree>
    <p:extLst>
      <p:ext uri="{BB962C8B-B14F-4D97-AF65-F5344CB8AC3E}">
        <p14:creationId xmlns:p14="http://schemas.microsoft.com/office/powerpoint/2010/main" val="88445886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475" y="419100"/>
            <a:ext cx="7372350" cy="1212850"/>
          </a:xfrm>
        </p:spPr>
        <p:txBody>
          <a:bodyPr/>
          <a:lstStyle/>
          <a:p>
            <a:pPr algn="ctr"/>
            <a:r>
              <a:rPr lang="en-US" dirty="0" smtClean="0"/>
              <a:t>Target Audience</a:t>
            </a:r>
            <a:endParaRPr lang="en-US" dirty="0"/>
          </a:p>
        </p:txBody>
      </p:sp>
      <p:sp>
        <p:nvSpPr>
          <p:cNvPr id="3" name="Content Placeholder 2"/>
          <p:cNvSpPr>
            <a:spLocks noGrp="1"/>
          </p:cNvSpPr>
          <p:nvPr>
            <p:ph sz="quarter" idx="13"/>
          </p:nvPr>
        </p:nvSpPr>
        <p:spPr>
          <a:xfrm>
            <a:off x="1104900" y="1460500"/>
            <a:ext cx="6870700" cy="4064000"/>
          </a:xfrm>
        </p:spPr>
        <p:txBody>
          <a:bodyPr/>
          <a:lstStyle/>
          <a:p>
            <a:r>
              <a:rPr lang="en-US" dirty="0" smtClean="0"/>
              <a:t>Primary focus is on explicit vector programming specifically using new constructs in OpenMP* 4.0</a:t>
            </a:r>
          </a:p>
          <a:p>
            <a:endParaRPr lang="en-US" dirty="0" smtClean="0"/>
          </a:p>
          <a:p>
            <a:r>
              <a:rPr lang="en-US" dirty="0" smtClean="0"/>
              <a:t>Applications Engineers, C/C++ programmers:</a:t>
            </a:r>
          </a:p>
          <a:p>
            <a:pPr lvl="1"/>
            <a:r>
              <a:rPr lang="en-US" dirty="0" smtClean="0"/>
              <a:t>SIMD-enabled Functions (formerly called Elemental functions)	</a:t>
            </a:r>
          </a:p>
          <a:p>
            <a:pPr lvl="1"/>
            <a:r>
              <a:rPr lang="en-US" dirty="0" smtClean="0"/>
              <a:t>pragma omp simd</a:t>
            </a:r>
          </a:p>
          <a:p>
            <a:pPr lvl="1"/>
            <a:r>
              <a:rPr lang="en-US" dirty="0" smtClean="0"/>
              <a:t>Code examples here will be given in C/C++ but the OpenMP* constructs are applicable to Fortran as well</a:t>
            </a:r>
          </a:p>
          <a:p>
            <a:pPr marL="339725" lvl="1" indent="0">
              <a:buNone/>
            </a:pPr>
            <a:endParaRPr lang="en-US" dirty="0" smtClean="0"/>
          </a:p>
          <a:p>
            <a:endParaRPr lang="en-US" dirty="0"/>
          </a:p>
        </p:txBody>
      </p:sp>
      <p:sp>
        <p:nvSpPr>
          <p:cNvPr id="4" name="Date Placeholder 3"/>
          <p:cNvSpPr>
            <a:spLocks noGrp="1"/>
          </p:cNvSpPr>
          <p:nvPr>
            <p:ph type="dt" sz="half" idx="14"/>
          </p:nvPr>
        </p:nvSpPr>
        <p:spPr/>
        <p:txBody>
          <a:bodyPr/>
          <a:lstStyle/>
          <a:p>
            <a:fld id="{071F43C5-1CDA-44D3-9621-5AC2205B4EC9}" type="datetime1">
              <a:rPr lang="en-US" altLang="zh-CN" smtClean="0"/>
              <a:pPr/>
              <a:t>12/19/2013</a:t>
            </a:fld>
            <a:endParaRPr lang="en-US" altLang="zh-CN"/>
          </a:p>
        </p:txBody>
      </p:sp>
      <p:sp>
        <p:nvSpPr>
          <p:cNvPr id="5" name="Slide Number Placeholder 4"/>
          <p:cNvSpPr>
            <a:spLocks noGrp="1"/>
          </p:cNvSpPr>
          <p:nvPr>
            <p:ph type="sldNum" sz="quarter" idx="15"/>
          </p:nvPr>
        </p:nvSpPr>
        <p:spPr/>
        <p:txBody>
          <a:bodyPr/>
          <a:lstStyle/>
          <a:p>
            <a:fld id="{DD444457-087B-438B-AA62-2E91BC9D7B23}" type="slidenum">
              <a:rPr lang="en-US" altLang="zh-CN" smtClean="0"/>
              <a:pPr/>
              <a:t>2</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92CBF3"/>
            </a:gs>
            <a:gs pos="100000">
              <a:srgbClr val="4489B6"/>
            </a:gs>
            <a:gs pos="30000">
              <a:schemeClr val="bg1">
                <a:alpha val="58000"/>
              </a:schemeClr>
            </a:gs>
            <a:gs pos="68000">
              <a:schemeClr val="bg1"/>
            </a:gs>
          </a:gsLst>
          <a:lin ang="198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Write Vector Code C/C++</a:t>
            </a:r>
            <a:endParaRPr lang="en-US" i="1" dirty="0"/>
          </a:p>
        </p:txBody>
      </p:sp>
      <p:sp>
        <p:nvSpPr>
          <p:cNvPr id="3" name="Content Placeholder 2"/>
          <p:cNvSpPr>
            <a:spLocks noGrp="1"/>
          </p:cNvSpPr>
          <p:nvPr>
            <p:ph idx="1"/>
          </p:nvPr>
        </p:nvSpPr>
        <p:spPr/>
        <p:txBody>
          <a:bodyPr>
            <a:noAutofit/>
          </a:bodyPr>
          <a:lstStyle/>
          <a:p>
            <a:pPr marL="0" indent="0">
              <a:buNone/>
            </a:pPr>
            <a:endParaRPr lang="en-US" sz="2000" dirty="0" smtClean="0"/>
          </a:p>
          <a:p>
            <a:endParaRPr lang="en-US" sz="2000" dirty="0"/>
          </a:p>
          <a:p>
            <a:endParaRPr lang="en-US" sz="2000" dirty="0"/>
          </a:p>
        </p:txBody>
      </p:sp>
      <p:sp>
        <p:nvSpPr>
          <p:cNvPr id="5" name="Slide Number Placeholder 4"/>
          <p:cNvSpPr>
            <a:spLocks noGrp="1"/>
          </p:cNvSpPr>
          <p:nvPr>
            <p:ph type="sldNum" sz="quarter" idx="11"/>
          </p:nvPr>
        </p:nvSpPr>
        <p:spPr>
          <a:xfrm>
            <a:off x="8505825" y="6492875"/>
            <a:ext cx="501650" cy="365125"/>
          </a:xfrm>
          <a:prstGeom prst="rect">
            <a:avLst/>
          </a:prstGeom>
        </p:spPr>
        <p:txBody>
          <a:bodyPr/>
          <a:lstStyle/>
          <a:p>
            <a:fld id="{B6F15528-21DE-4FAA-801E-634DDDAF4B2B}" type="slidenum">
              <a:rPr lang="en-US" smtClean="0"/>
              <a:pPr/>
              <a:t>20</a:t>
            </a:fld>
            <a:endParaRPr lang="en-US"/>
          </a:p>
        </p:txBody>
      </p:sp>
      <p:sp>
        <p:nvSpPr>
          <p:cNvPr id="7" name="TextBox 6"/>
          <p:cNvSpPr txBox="1"/>
          <p:nvPr/>
        </p:nvSpPr>
        <p:spPr>
          <a:xfrm>
            <a:off x="304799" y="1935511"/>
            <a:ext cx="3860801" cy="1440081"/>
          </a:xfrm>
          <a:prstGeom prst="rect">
            <a:avLst/>
          </a:prstGeom>
          <a:solidFill>
            <a:srgbClr val="C0C0C0"/>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marL="742950" lvl="1" indent="-285750" algn="l"/>
            <a:r>
              <a:rPr lang="nn-NO" altLang="zh-CN" sz="1800" dirty="0" smtClean="0">
                <a:latin typeface="Courier New" pitchFamily="49" charset="0"/>
                <a:ea typeface="ＭＳ Ｐゴシック" pitchFamily="34" charset="-128"/>
                <a:cs typeface="Courier New" pitchFamily="49" charset="0"/>
              </a:rPr>
              <a:t>for(i = 0</a:t>
            </a:r>
            <a:r>
              <a:rPr lang="nn-NO" altLang="zh-CN" sz="1800" dirty="0">
                <a:latin typeface="Courier New" pitchFamily="49" charset="0"/>
                <a:ea typeface="ＭＳ Ｐゴシック" pitchFamily="34" charset="-128"/>
                <a:cs typeface="Courier New" pitchFamily="49" charset="0"/>
              </a:rPr>
              <a:t>; </a:t>
            </a:r>
            <a:r>
              <a:rPr lang="nn-NO" altLang="zh-CN" sz="1800" dirty="0" smtClean="0">
                <a:latin typeface="Courier New" pitchFamily="49" charset="0"/>
                <a:ea typeface="ＭＳ Ｐゴシック" pitchFamily="34" charset="-128"/>
                <a:cs typeface="Courier New" pitchFamily="49" charset="0"/>
              </a:rPr>
              <a:t>i &lt; N; </a:t>
            </a:r>
            <a:r>
              <a:rPr lang="nn-NO" altLang="zh-CN" sz="1800" dirty="0">
                <a:latin typeface="Courier New" pitchFamily="49" charset="0"/>
                <a:ea typeface="ＭＳ Ｐゴシック" pitchFamily="34" charset="-128"/>
                <a:cs typeface="Courier New" pitchFamily="49" charset="0"/>
              </a:rPr>
              <a:t>i++){</a:t>
            </a:r>
          </a:p>
          <a:p>
            <a:pPr marL="742950" lvl="1" indent="-285750" algn="l"/>
            <a:r>
              <a:rPr lang="nn-NO" altLang="zh-CN" sz="1800" dirty="0" smtClean="0">
                <a:latin typeface="Courier New" pitchFamily="49" charset="0"/>
                <a:ea typeface="ＭＳ Ｐゴシック" pitchFamily="34" charset="-128"/>
                <a:cs typeface="Courier New" pitchFamily="49" charset="0"/>
              </a:rPr>
              <a:t>  A[i</a:t>
            </a:r>
            <a:r>
              <a:rPr lang="nn-NO" altLang="zh-CN" sz="1800" dirty="0">
                <a:latin typeface="Courier New" pitchFamily="49" charset="0"/>
                <a:ea typeface="ＭＳ Ｐゴシック" pitchFamily="34" charset="-128"/>
                <a:cs typeface="Courier New" pitchFamily="49" charset="0"/>
              </a:rPr>
              <a:t>] = B[i</a:t>
            </a:r>
            <a:r>
              <a:rPr lang="nn-NO" altLang="zh-CN" sz="1800" dirty="0" smtClean="0">
                <a:latin typeface="Courier New" pitchFamily="49" charset="0"/>
                <a:ea typeface="ＭＳ Ｐゴシック" pitchFamily="34" charset="-128"/>
                <a:cs typeface="Courier New" pitchFamily="49" charset="0"/>
              </a:rPr>
              <a:t>] + C[i</a:t>
            </a:r>
            <a:r>
              <a:rPr lang="nn-NO" altLang="zh-CN" sz="1800" dirty="0">
                <a:latin typeface="Courier New" pitchFamily="49" charset="0"/>
                <a:ea typeface="ＭＳ Ｐゴシック" pitchFamily="34" charset="-128"/>
                <a:cs typeface="Courier New" pitchFamily="49" charset="0"/>
              </a:rPr>
              <a:t>];</a:t>
            </a:r>
          </a:p>
          <a:p>
            <a:pPr marL="742950" lvl="1" indent="-285750" algn="l"/>
            <a:r>
              <a:rPr lang="nn-NO" altLang="zh-CN" sz="1800" dirty="0">
                <a:latin typeface="Courier New" pitchFamily="49" charset="0"/>
                <a:ea typeface="ＭＳ Ｐゴシック" pitchFamily="34" charset="-128"/>
                <a:cs typeface="Courier New" pitchFamily="49" charset="0"/>
              </a:rPr>
              <a:t>}</a:t>
            </a:r>
          </a:p>
        </p:txBody>
      </p:sp>
      <p:sp>
        <p:nvSpPr>
          <p:cNvPr id="8" name="Text Box 25"/>
          <p:cNvSpPr txBox="1">
            <a:spLocks noChangeArrowheads="1"/>
          </p:cNvSpPr>
          <p:nvPr/>
        </p:nvSpPr>
        <p:spPr bwMode="auto">
          <a:xfrm>
            <a:off x="924330" y="1402111"/>
            <a:ext cx="2743200" cy="338554"/>
          </a:xfrm>
          <a:prstGeom prst="rect">
            <a:avLst/>
          </a:prstGeom>
          <a:noFill/>
          <a:ln w="9525">
            <a:noFill/>
            <a:miter lim="800000"/>
            <a:headEnd/>
            <a:tailEnd/>
          </a:ln>
          <a:effectLst/>
        </p:spPr>
        <p:txBody>
          <a:bodyPr>
            <a:spAutoFit/>
          </a:bodyPr>
          <a:lstStyle/>
          <a:p>
            <a:r>
              <a:rPr lang="en-US" sz="1600" b="1" dirty="0" smtClean="0"/>
              <a:t>Serial Code</a:t>
            </a:r>
            <a:endParaRPr lang="en-US" sz="1600" b="1" dirty="0"/>
          </a:p>
        </p:txBody>
      </p:sp>
      <p:sp>
        <p:nvSpPr>
          <p:cNvPr id="17" name="Text Box 25"/>
          <p:cNvSpPr txBox="1">
            <a:spLocks noChangeArrowheads="1"/>
          </p:cNvSpPr>
          <p:nvPr/>
        </p:nvSpPr>
        <p:spPr bwMode="auto">
          <a:xfrm>
            <a:off x="1197380" y="628244"/>
            <a:ext cx="5118100" cy="338554"/>
          </a:xfrm>
          <a:prstGeom prst="rect">
            <a:avLst/>
          </a:prstGeom>
          <a:noFill/>
          <a:ln w="9525">
            <a:noFill/>
            <a:miter lim="800000"/>
            <a:headEnd/>
            <a:tailEnd/>
          </a:ln>
          <a:effectLst/>
        </p:spPr>
        <p:txBody>
          <a:bodyPr wrap="square">
            <a:spAutoFit/>
          </a:bodyPr>
          <a:lstStyle/>
          <a:p>
            <a:pPr algn="ctr"/>
            <a:r>
              <a:rPr lang="en-US" sz="1600" b="1" dirty="0" smtClean="0">
                <a:solidFill>
                  <a:srgbClr val="0860A8"/>
                </a:solidFill>
              </a:rPr>
              <a:t>Data Level Parallelism with OpenMP* 4.0</a:t>
            </a:r>
            <a:endParaRPr lang="en-US" sz="1600" b="1" dirty="0">
              <a:solidFill>
                <a:srgbClr val="0860A8"/>
              </a:solidFill>
            </a:endParaRPr>
          </a:p>
        </p:txBody>
      </p:sp>
      <p:sp>
        <p:nvSpPr>
          <p:cNvPr id="10" name="TextBox 9"/>
          <p:cNvSpPr txBox="1"/>
          <p:nvPr/>
        </p:nvSpPr>
        <p:spPr>
          <a:xfrm>
            <a:off x="304800" y="4103008"/>
            <a:ext cx="3949700" cy="1498146"/>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marL="742950" lvl="1" indent="-285750" algn="l"/>
            <a:r>
              <a:rPr lang="nn-NO" altLang="zh-CN" sz="1800" b="1" dirty="0">
                <a:latin typeface="Courier New" pitchFamily="49" charset="0"/>
                <a:ea typeface="ＭＳ Ｐゴシック" pitchFamily="34" charset="-128"/>
                <a:cs typeface="Courier New" pitchFamily="49" charset="0"/>
              </a:rPr>
              <a:t>#pragma </a:t>
            </a:r>
            <a:r>
              <a:rPr lang="nn-NO" altLang="zh-CN" sz="1800" b="1" dirty="0" smtClean="0">
                <a:latin typeface="Courier New" pitchFamily="49" charset="0"/>
                <a:ea typeface="ＭＳ Ｐゴシック" pitchFamily="34" charset="-128"/>
                <a:cs typeface="Courier New" pitchFamily="49" charset="0"/>
              </a:rPr>
              <a:t>omp simd</a:t>
            </a:r>
            <a:endParaRPr lang="nn-NO" altLang="zh-CN" sz="1800" b="1" dirty="0">
              <a:latin typeface="Courier New" pitchFamily="49" charset="0"/>
              <a:ea typeface="ＭＳ Ｐゴシック" pitchFamily="34" charset="-128"/>
              <a:cs typeface="Courier New" pitchFamily="49" charset="0"/>
            </a:endParaRPr>
          </a:p>
          <a:p>
            <a:pPr marL="742950" lvl="1" indent="-285750" algn="l"/>
            <a:r>
              <a:rPr lang="nn-NO" altLang="zh-CN" sz="1800" dirty="0" smtClean="0">
                <a:latin typeface="Courier New" pitchFamily="49" charset="0"/>
                <a:ea typeface="ＭＳ Ｐゴシック" pitchFamily="34" charset="-128"/>
                <a:cs typeface="Courier New" pitchFamily="49" charset="0"/>
              </a:rPr>
              <a:t>for(i = 0; i &lt; N</a:t>
            </a:r>
            <a:r>
              <a:rPr lang="nn-NO" altLang="zh-CN" sz="1800" dirty="0">
                <a:latin typeface="Courier New" pitchFamily="49" charset="0"/>
                <a:ea typeface="ＭＳ Ｐゴシック" pitchFamily="34" charset="-128"/>
                <a:cs typeface="Courier New" pitchFamily="49" charset="0"/>
              </a:rPr>
              <a:t>; i</a:t>
            </a:r>
            <a:r>
              <a:rPr lang="nn-NO" altLang="zh-CN" sz="1800" dirty="0" smtClean="0">
                <a:latin typeface="Courier New" pitchFamily="49" charset="0"/>
                <a:ea typeface="ＭＳ Ｐゴシック" pitchFamily="34" charset="-128"/>
                <a:cs typeface="Courier New" pitchFamily="49" charset="0"/>
              </a:rPr>
              <a:t>++) {</a:t>
            </a:r>
            <a:endParaRPr lang="nn-NO" altLang="zh-CN" sz="1800" dirty="0">
              <a:latin typeface="Courier New" pitchFamily="49" charset="0"/>
              <a:ea typeface="ＭＳ Ｐゴシック" pitchFamily="34" charset="-128"/>
              <a:cs typeface="Courier New" pitchFamily="49" charset="0"/>
            </a:endParaRPr>
          </a:p>
          <a:p>
            <a:pPr marL="742950" lvl="1" indent="-285750" algn="l"/>
            <a:r>
              <a:rPr lang="nn-NO" altLang="zh-CN" sz="1800" dirty="0" smtClean="0">
                <a:latin typeface="Courier New" pitchFamily="49" charset="0"/>
                <a:ea typeface="ＭＳ Ｐゴシック" pitchFamily="34" charset="-128"/>
                <a:cs typeface="Courier New" pitchFamily="49" charset="0"/>
              </a:rPr>
              <a:t>  A[i</a:t>
            </a:r>
            <a:r>
              <a:rPr lang="nn-NO" altLang="zh-CN" sz="1800" dirty="0">
                <a:latin typeface="Courier New" pitchFamily="49" charset="0"/>
                <a:ea typeface="ＭＳ Ｐゴシック" pitchFamily="34" charset="-128"/>
                <a:cs typeface="Courier New" pitchFamily="49" charset="0"/>
              </a:rPr>
              <a:t>] = B[i</a:t>
            </a:r>
            <a:r>
              <a:rPr lang="nn-NO" altLang="zh-CN" sz="1800" dirty="0" smtClean="0">
                <a:latin typeface="Courier New" pitchFamily="49" charset="0"/>
                <a:ea typeface="ＭＳ Ｐゴシック" pitchFamily="34" charset="-128"/>
                <a:cs typeface="Courier New" pitchFamily="49" charset="0"/>
              </a:rPr>
              <a:t>] + C[i</a:t>
            </a:r>
            <a:r>
              <a:rPr lang="nn-NO" altLang="zh-CN" sz="1800" dirty="0">
                <a:latin typeface="Courier New" pitchFamily="49" charset="0"/>
                <a:ea typeface="ＭＳ Ｐゴシック" pitchFamily="34" charset="-128"/>
                <a:cs typeface="Courier New" pitchFamily="49" charset="0"/>
              </a:rPr>
              <a:t>];</a:t>
            </a:r>
          </a:p>
          <a:p>
            <a:pPr marL="742950" lvl="1" indent="-285750" algn="l"/>
            <a:r>
              <a:rPr lang="nn-NO" altLang="zh-CN" sz="1800" dirty="0" smtClean="0">
                <a:latin typeface="Courier New" pitchFamily="49" charset="0"/>
                <a:ea typeface="ＭＳ Ｐゴシック" pitchFamily="34" charset="-128"/>
                <a:cs typeface="Courier New" pitchFamily="49" charset="0"/>
              </a:rPr>
              <a:t>}</a:t>
            </a:r>
          </a:p>
          <a:p>
            <a:pPr marL="742950" lvl="1" indent="-285750" algn="l"/>
            <a:endParaRPr lang="nn-NO" altLang="zh-CN" sz="1800" dirty="0">
              <a:latin typeface="Courier New" pitchFamily="49" charset="0"/>
              <a:ea typeface="ＭＳ Ｐゴシック" pitchFamily="34" charset="-128"/>
              <a:cs typeface="Courier New" pitchFamily="49" charset="0"/>
            </a:endParaRPr>
          </a:p>
        </p:txBody>
      </p:sp>
      <p:sp>
        <p:nvSpPr>
          <p:cNvPr id="11" name="Text Box 25"/>
          <p:cNvSpPr txBox="1">
            <a:spLocks noChangeArrowheads="1"/>
          </p:cNvSpPr>
          <p:nvPr/>
        </p:nvSpPr>
        <p:spPr bwMode="auto">
          <a:xfrm>
            <a:off x="455613" y="3642292"/>
            <a:ext cx="3038069" cy="338554"/>
          </a:xfrm>
          <a:prstGeom prst="rect">
            <a:avLst/>
          </a:prstGeom>
          <a:noFill/>
          <a:ln w="9525">
            <a:noFill/>
            <a:miter lim="800000"/>
            <a:headEnd/>
            <a:tailEnd/>
          </a:ln>
          <a:effectLst/>
        </p:spPr>
        <p:txBody>
          <a:bodyPr wrap="square">
            <a:spAutoFit/>
          </a:bodyPr>
          <a:lstStyle/>
          <a:p>
            <a:r>
              <a:rPr lang="en-US" sz="1600" b="1" dirty="0" smtClean="0"/>
              <a:t>SIMD Pragma/Directive</a:t>
            </a:r>
            <a:endParaRPr lang="en-US" sz="1600" b="1" dirty="0"/>
          </a:p>
        </p:txBody>
      </p:sp>
    </p:spTree>
    <p:extLst>
      <p:ext uri="{BB962C8B-B14F-4D97-AF65-F5344CB8AC3E}">
        <p14:creationId xmlns:p14="http://schemas.microsoft.com/office/powerpoint/2010/main" val="1647291250"/>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Write Vector Code C/C++</a:t>
            </a:r>
            <a:endParaRPr lang="en-US" i="1" dirty="0"/>
          </a:p>
        </p:txBody>
      </p:sp>
      <p:sp>
        <p:nvSpPr>
          <p:cNvPr id="3" name="Content Placeholder 2"/>
          <p:cNvSpPr>
            <a:spLocks noGrp="1"/>
          </p:cNvSpPr>
          <p:nvPr>
            <p:ph idx="1"/>
          </p:nvPr>
        </p:nvSpPr>
        <p:spPr/>
        <p:txBody>
          <a:bodyPr>
            <a:noAutofit/>
          </a:bodyPr>
          <a:lstStyle/>
          <a:p>
            <a:pPr marL="0" indent="0">
              <a:buNone/>
            </a:pPr>
            <a:endParaRPr lang="en-US" sz="2000" dirty="0" smtClean="0"/>
          </a:p>
          <a:p>
            <a:endParaRPr lang="en-US" sz="2000" dirty="0"/>
          </a:p>
          <a:p>
            <a:endParaRPr lang="en-US" sz="2000" dirty="0"/>
          </a:p>
        </p:txBody>
      </p:sp>
      <p:sp>
        <p:nvSpPr>
          <p:cNvPr id="5" name="Slide Number Placeholder 4"/>
          <p:cNvSpPr>
            <a:spLocks noGrp="1"/>
          </p:cNvSpPr>
          <p:nvPr>
            <p:ph type="sldNum" sz="quarter" idx="11"/>
          </p:nvPr>
        </p:nvSpPr>
        <p:spPr>
          <a:xfrm>
            <a:off x="8505825" y="6492875"/>
            <a:ext cx="501650" cy="365125"/>
          </a:xfrm>
          <a:prstGeom prst="rect">
            <a:avLst/>
          </a:prstGeom>
        </p:spPr>
        <p:txBody>
          <a:bodyPr/>
          <a:lstStyle/>
          <a:p>
            <a:fld id="{B6F15528-21DE-4FAA-801E-634DDDAF4B2B}" type="slidenum">
              <a:rPr lang="en-US" smtClean="0"/>
              <a:pPr/>
              <a:t>21</a:t>
            </a:fld>
            <a:endParaRPr lang="en-US" dirty="0"/>
          </a:p>
        </p:txBody>
      </p:sp>
      <p:sp>
        <p:nvSpPr>
          <p:cNvPr id="8" name="Text Box 25"/>
          <p:cNvSpPr txBox="1">
            <a:spLocks noChangeArrowheads="1"/>
          </p:cNvSpPr>
          <p:nvPr/>
        </p:nvSpPr>
        <p:spPr bwMode="auto">
          <a:xfrm>
            <a:off x="924330" y="1402111"/>
            <a:ext cx="2743200" cy="338554"/>
          </a:xfrm>
          <a:prstGeom prst="rect">
            <a:avLst/>
          </a:prstGeom>
          <a:noFill/>
          <a:ln w="9525">
            <a:noFill/>
            <a:miter lim="800000"/>
            <a:headEnd/>
            <a:tailEnd/>
          </a:ln>
          <a:effectLst/>
        </p:spPr>
        <p:txBody>
          <a:bodyPr>
            <a:spAutoFit/>
          </a:bodyPr>
          <a:lstStyle/>
          <a:p>
            <a:r>
              <a:rPr lang="en-US" sz="1600" b="1" dirty="0" smtClean="0"/>
              <a:t>Serial Code</a:t>
            </a:r>
            <a:endParaRPr lang="en-US" sz="1600" b="1" dirty="0"/>
          </a:p>
        </p:txBody>
      </p:sp>
      <p:sp>
        <p:nvSpPr>
          <p:cNvPr id="13" name="TextBox 12"/>
          <p:cNvSpPr txBox="1"/>
          <p:nvPr/>
        </p:nvSpPr>
        <p:spPr>
          <a:xfrm>
            <a:off x="4305300" y="1924277"/>
            <a:ext cx="4467631" cy="3676877"/>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defPPr>
              <a:defRPr lang="en-US"/>
            </a:defPPr>
            <a:lvl2pPr marL="742950" lvl="1" indent="-285750" algn="l">
              <a:defRPr sz="1800">
                <a:latin typeface="Courier New" pitchFamily="49" charset="0"/>
                <a:ea typeface="ＭＳ Ｐゴシック" pitchFamily="34" charset="-128"/>
                <a:cs typeface="Courier New" pitchFamily="49" charset="0"/>
              </a:defRPr>
            </a:lvl2pPr>
          </a:lstStyle>
          <a:p>
            <a:pPr lvl="1"/>
            <a:r>
              <a:rPr lang="en-US" altLang="zh-CN" b="1" dirty="0"/>
              <a:t>#pragma omp declare simd</a:t>
            </a:r>
          </a:p>
          <a:p>
            <a:pPr lvl="1"/>
            <a:r>
              <a:rPr lang="en-US" altLang="zh-CN" dirty="0"/>
              <a:t>float foo(float B, float C)</a:t>
            </a:r>
          </a:p>
          <a:p>
            <a:pPr lvl="1"/>
            <a:r>
              <a:rPr lang="en-US" altLang="zh-CN" dirty="0"/>
              <a:t>{   </a:t>
            </a:r>
          </a:p>
          <a:p>
            <a:pPr lvl="1"/>
            <a:r>
              <a:rPr lang="en-US" altLang="zh-CN" dirty="0"/>
              <a:t>   return B + C; </a:t>
            </a:r>
          </a:p>
          <a:p>
            <a:pPr lvl="1"/>
            <a:r>
              <a:rPr lang="en-US" altLang="zh-CN" dirty="0"/>
              <a:t>}</a:t>
            </a:r>
          </a:p>
          <a:p>
            <a:pPr lvl="1"/>
            <a:r>
              <a:rPr lang="en-US" altLang="zh-CN" dirty="0"/>
              <a:t>…</a:t>
            </a:r>
          </a:p>
          <a:p>
            <a:pPr lvl="1"/>
            <a:endParaRPr lang="en-US" altLang="zh-CN" dirty="0"/>
          </a:p>
          <a:p>
            <a:pPr lvl="1"/>
            <a:r>
              <a:rPr lang="en-US" altLang="zh-CN" dirty="0"/>
              <a:t>// call </a:t>
            </a:r>
            <a:r>
              <a:rPr lang="en-US" altLang="zh-CN" dirty="0" err="1"/>
              <a:t>foo</a:t>
            </a:r>
            <a:r>
              <a:rPr lang="en-US" altLang="zh-CN" dirty="0"/>
              <a:t> below</a:t>
            </a:r>
          </a:p>
          <a:p>
            <a:pPr lvl="1"/>
            <a:r>
              <a:rPr lang="en-US" altLang="zh-CN" b="1" dirty="0"/>
              <a:t>#pragma omp simd</a:t>
            </a:r>
          </a:p>
          <a:p>
            <a:pPr lvl="1"/>
            <a:r>
              <a:rPr lang="en-US" altLang="zh-CN" dirty="0"/>
              <a:t>for(i = 0; i &lt; N; i++) {</a:t>
            </a:r>
          </a:p>
          <a:p>
            <a:pPr lvl="1"/>
            <a:r>
              <a:rPr lang="en-US" altLang="zh-CN" dirty="0"/>
              <a:t>  A[i] = </a:t>
            </a:r>
            <a:r>
              <a:rPr lang="en-US" altLang="zh-CN" dirty="0" err="1"/>
              <a:t>foo</a:t>
            </a:r>
            <a:r>
              <a:rPr lang="en-US" altLang="zh-CN" dirty="0"/>
              <a:t>(B[</a:t>
            </a:r>
            <a:r>
              <a:rPr lang="en-US" altLang="zh-CN" dirty="0" err="1"/>
              <a:t>i</a:t>
            </a:r>
            <a:r>
              <a:rPr lang="en-US" altLang="zh-CN" dirty="0"/>
              <a:t>], C[</a:t>
            </a:r>
            <a:r>
              <a:rPr lang="en-US" altLang="zh-CN" dirty="0" err="1"/>
              <a:t>i</a:t>
            </a:r>
            <a:r>
              <a:rPr lang="en-US" altLang="zh-CN" dirty="0"/>
              <a:t>]);  </a:t>
            </a:r>
          </a:p>
          <a:p>
            <a:pPr lvl="1"/>
            <a:r>
              <a:rPr lang="en-US" altLang="zh-CN" dirty="0"/>
              <a:t>}</a:t>
            </a:r>
          </a:p>
        </p:txBody>
      </p:sp>
      <p:sp>
        <p:nvSpPr>
          <p:cNvPr id="14" name="Text Box 25"/>
          <p:cNvSpPr txBox="1">
            <a:spLocks noChangeArrowheads="1"/>
          </p:cNvSpPr>
          <p:nvPr/>
        </p:nvSpPr>
        <p:spPr bwMode="auto">
          <a:xfrm>
            <a:off x="4965558" y="1393757"/>
            <a:ext cx="2883187" cy="338554"/>
          </a:xfrm>
          <a:prstGeom prst="rect">
            <a:avLst/>
          </a:prstGeom>
          <a:noFill/>
          <a:ln w="9525">
            <a:noFill/>
            <a:miter lim="800000"/>
            <a:headEnd/>
            <a:tailEnd/>
          </a:ln>
          <a:effectLst/>
        </p:spPr>
        <p:txBody>
          <a:bodyPr wrap="square">
            <a:spAutoFit/>
          </a:bodyPr>
          <a:lstStyle/>
          <a:p>
            <a:r>
              <a:rPr lang="en-US" sz="1600" b="1" dirty="0" smtClean="0"/>
              <a:t>SIMD-enabled Function</a:t>
            </a:r>
            <a:endParaRPr lang="en-US" sz="1600" b="1" dirty="0"/>
          </a:p>
        </p:txBody>
      </p:sp>
      <p:sp>
        <p:nvSpPr>
          <p:cNvPr id="17" name="Text Box 25"/>
          <p:cNvSpPr txBox="1">
            <a:spLocks noChangeArrowheads="1"/>
          </p:cNvSpPr>
          <p:nvPr/>
        </p:nvSpPr>
        <p:spPr bwMode="auto">
          <a:xfrm>
            <a:off x="1197380" y="628244"/>
            <a:ext cx="5118100" cy="338554"/>
          </a:xfrm>
          <a:prstGeom prst="rect">
            <a:avLst/>
          </a:prstGeom>
          <a:noFill/>
          <a:ln w="9525">
            <a:noFill/>
            <a:miter lim="800000"/>
            <a:headEnd/>
            <a:tailEnd/>
          </a:ln>
          <a:effectLst/>
        </p:spPr>
        <p:txBody>
          <a:bodyPr wrap="square">
            <a:spAutoFit/>
          </a:bodyPr>
          <a:lstStyle/>
          <a:p>
            <a:pPr algn="ctr"/>
            <a:r>
              <a:rPr lang="en-US" sz="1600" b="1" dirty="0" smtClean="0">
                <a:solidFill>
                  <a:srgbClr val="0860A8"/>
                </a:solidFill>
              </a:rPr>
              <a:t>Data Level Parallelism with OpenMP* 4.0</a:t>
            </a:r>
            <a:endParaRPr lang="en-US" sz="1600" b="1" dirty="0">
              <a:solidFill>
                <a:srgbClr val="0860A8"/>
              </a:solidFill>
            </a:endParaRPr>
          </a:p>
        </p:txBody>
      </p:sp>
      <p:sp>
        <p:nvSpPr>
          <p:cNvPr id="16" name="TextBox 15"/>
          <p:cNvSpPr txBox="1"/>
          <p:nvPr/>
        </p:nvSpPr>
        <p:spPr>
          <a:xfrm>
            <a:off x="304799" y="1935511"/>
            <a:ext cx="3822701" cy="1440081"/>
          </a:xfrm>
          <a:prstGeom prst="rect">
            <a:avLst/>
          </a:prstGeom>
          <a:solidFill>
            <a:srgbClr val="C0C0C0"/>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marL="742950" lvl="1" indent="-285750" algn="l"/>
            <a:r>
              <a:rPr lang="nn-NO" altLang="zh-CN" sz="1800" dirty="0" smtClean="0">
                <a:latin typeface="Courier New" pitchFamily="49" charset="0"/>
                <a:ea typeface="ＭＳ Ｐゴシック" pitchFamily="34" charset="-128"/>
                <a:cs typeface="Courier New" pitchFamily="49" charset="0"/>
              </a:rPr>
              <a:t>for(i = 0</a:t>
            </a:r>
            <a:r>
              <a:rPr lang="nn-NO" altLang="zh-CN" sz="1800" dirty="0">
                <a:latin typeface="Courier New" pitchFamily="49" charset="0"/>
                <a:ea typeface="ＭＳ Ｐゴシック" pitchFamily="34" charset="-128"/>
                <a:cs typeface="Courier New" pitchFamily="49" charset="0"/>
              </a:rPr>
              <a:t>; </a:t>
            </a:r>
            <a:r>
              <a:rPr lang="nn-NO" altLang="zh-CN" sz="1800" dirty="0" smtClean="0">
                <a:latin typeface="Courier New" pitchFamily="49" charset="0"/>
                <a:ea typeface="ＭＳ Ｐゴシック" pitchFamily="34" charset="-128"/>
                <a:cs typeface="Courier New" pitchFamily="49" charset="0"/>
              </a:rPr>
              <a:t>i &lt; N; </a:t>
            </a:r>
            <a:r>
              <a:rPr lang="nn-NO" altLang="zh-CN" sz="1800" dirty="0">
                <a:latin typeface="Courier New" pitchFamily="49" charset="0"/>
                <a:ea typeface="ＭＳ Ｐゴシック" pitchFamily="34" charset="-128"/>
                <a:cs typeface="Courier New" pitchFamily="49" charset="0"/>
              </a:rPr>
              <a:t>i++){</a:t>
            </a:r>
          </a:p>
          <a:p>
            <a:pPr marL="742950" lvl="1" indent="-285750" algn="l"/>
            <a:r>
              <a:rPr lang="nn-NO" altLang="zh-CN" sz="1800" dirty="0" smtClean="0">
                <a:latin typeface="Courier New" pitchFamily="49" charset="0"/>
                <a:ea typeface="ＭＳ Ｐゴシック" pitchFamily="34" charset="-128"/>
                <a:cs typeface="Courier New" pitchFamily="49" charset="0"/>
              </a:rPr>
              <a:t>  A[i</a:t>
            </a:r>
            <a:r>
              <a:rPr lang="nn-NO" altLang="zh-CN" sz="1800" dirty="0">
                <a:latin typeface="Courier New" pitchFamily="49" charset="0"/>
                <a:ea typeface="ＭＳ Ｐゴシック" pitchFamily="34" charset="-128"/>
                <a:cs typeface="Courier New" pitchFamily="49" charset="0"/>
              </a:rPr>
              <a:t>] = B[i</a:t>
            </a:r>
            <a:r>
              <a:rPr lang="nn-NO" altLang="zh-CN" sz="1800" dirty="0" smtClean="0">
                <a:latin typeface="Courier New" pitchFamily="49" charset="0"/>
                <a:ea typeface="ＭＳ Ｐゴシック" pitchFamily="34" charset="-128"/>
                <a:cs typeface="Courier New" pitchFamily="49" charset="0"/>
              </a:rPr>
              <a:t>] + C[i</a:t>
            </a:r>
            <a:r>
              <a:rPr lang="nn-NO" altLang="zh-CN" sz="1800" dirty="0">
                <a:latin typeface="Courier New" pitchFamily="49" charset="0"/>
                <a:ea typeface="ＭＳ Ｐゴシック" pitchFamily="34" charset="-128"/>
                <a:cs typeface="Courier New" pitchFamily="49" charset="0"/>
              </a:rPr>
              <a:t>];</a:t>
            </a:r>
          </a:p>
          <a:p>
            <a:pPr marL="742950" lvl="1" indent="-285750" algn="l"/>
            <a:r>
              <a:rPr lang="nn-NO" altLang="zh-CN" sz="1800" dirty="0">
                <a:latin typeface="Courier New" pitchFamily="49" charset="0"/>
                <a:ea typeface="ＭＳ Ｐゴシック" pitchFamily="34" charset="-128"/>
                <a:cs typeface="Courier New" pitchFamily="49" charset="0"/>
              </a:rPr>
              <a:t>}</a:t>
            </a:r>
          </a:p>
        </p:txBody>
      </p:sp>
      <p:sp>
        <p:nvSpPr>
          <p:cNvPr id="18" name="TextBox 17"/>
          <p:cNvSpPr txBox="1"/>
          <p:nvPr/>
        </p:nvSpPr>
        <p:spPr>
          <a:xfrm>
            <a:off x="304800" y="4103008"/>
            <a:ext cx="3822700" cy="1498146"/>
          </a:xfrm>
          <a:prstGeom prst="rect">
            <a:avLst/>
          </a:prstGeom>
          <a:solidFill>
            <a:srgbClr val="C0C0C0"/>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defPPr>
              <a:defRPr lang="en-US"/>
            </a:defPPr>
            <a:lvl2pPr marL="742950" lvl="1" indent="-285750" algn="l">
              <a:defRPr sz="1800">
                <a:latin typeface="Courier New" pitchFamily="49" charset="0"/>
                <a:ea typeface="ＭＳ Ｐゴシック" pitchFamily="34" charset="-128"/>
                <a:cs typeface="Courier New" pitchFamily="49" charset="0"/>
              </a:defRPr>
            </a:lvl2pPr>
          </a:lstStyle>
          <a:p>
            <a:pPr lvl="1"/>
            <a:r>
              <a:rPr lang="nn-NO" altLang="zh-CN" b="1" dirty="0"/>
              <a:t>#pragma omp simd</a:t>
            </a:r>
          </a:p>
          <a:p>
            <a:pPr lvl="1"/>
            <a:r>
              <a:rPr lang="nn-NO" altLang="zh-CN" dirty="0"/>
              <a:t>for(i = 0; i &lt; N; i++) {</a:t>
            </a:r>
          </a:p>
          <a:p>
            <a:pPr lvl="1"/>
            <a:r>
              <a:rPr lang="nn-NO" altLang="zh-CN" dirty="0"/>
              <a:t>  A[i] = B[i] + C[i];</a:t>
            </a:r>
          </a:p>
          <a:p>
            <a:pPr lvl="1"/>
            <a:r>
              <a:rPr lang="nn-NO" altLang="zh-CN" dirty="0"/>
              <a:t>}</a:t>
            </a:r>
          </a:p>
          <a:p>
            <a:pPr lvl="1"/>
            <a:endParaRPr lang="nn-NO" altLang="zh-CN" dirty="0"/>
          </a:p>
        </p:txBody>
      </p:sp>
      <p:sp>
        <p:nvSpPr>
          <p:cNvPr id="19" name="Text Box 25"/>
          <p:cNvSpPr txBox="1">
            <a:spLocks noChangeArrowheads="1"/>
          </p:cNvSpPr>
          <p:nvPr/>
        </p:nvSpPr>
        <p:spPr bwMode="auto">
          <a:xfrm>
            <a:off x="455613" y="3642292"/>
            <a:ext cx="3038069" cy="338554"/>
          </a:xfrm>
          <a:prstGeom prst="rect">
            <a:avLst/>
          </a:prstGeom>
          <a:noFill/>
          <a:ln w="9525">
            <a:noFill/>
            <a:miter lim="800000"/>
            <a:headEnd/>
            <a:tailEnd/>
          </a:ln>
          <a:effectLst/>
        </p:spPr>
        <p:txBody>
          <a:bodyPr wrap="square">
            <a:spAutoFit/>
          </a:bodyPr>
          <a:lstStyle/>
          <a:p>
            <a:r>
              <a:rPr lang="en-US" sz="1600" b="1" dirty="0" smtClean="0"/>
              <a:t>SIMD Pragma/Directive</a:t>
            </a:r>
            <a:endParaRPr lang="en-US" sz="1600" b="1" dirty="0"/>
          </a:p>
        </p:txBody>
      </p:sp>
    </p:spTree>
    <p:extLst>
      <p:ext uri="{BB962C8B-B14F-4D97-AF65-F5344CB8AC3E}">
        <p14:creationId xmlns:p14="http://schemas.microsoft.com/office/powerpoint/2010/main" val="251105894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xfrm>
            <a:off x="495300" y="2435224"/>
            <a:ext cx="8293100" cy="1438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altLang="zh-CN" sz="2800" dirty="0"/>
              <a:t>Performance Essentials 4 </a:t>
            </a:r>
            <a:r>
              <a:rPr lang="en-US" altLang="zh-CN" sz="2800" dirty="0" smtClean="0"/>
              <a:t/>
            </a:r>
            <a:br>
              <a:rPr lang="en-US" altLang="zh-CN" sz="2800" dirty="0" smtClean="0"/>
            </a:br>
            <a:r>
              <a:rPr lang="en-US" altLang="zh-CN" sz="2800" dirty="0" smtClean="0"/>
              <a:t>OpenMP </a:t>
            </a:r>
            <a:r>
              <a:rPr lang="en-US" altLang="zh-CN" sz="2800" dirty="0"/>
              <a:t>4 Vectorization </a:t>
            </a:r>
            <a:r>
              <a:rPr lang="en-US" altLang="zh-CN" sz="2800" dirty="0" smtClean="0"/>
              <a:t/>
            </a:r>
            <a:br>
              <a:rPr lang="en-US" altLang="zh-CN" sz="2800" dirty="0" smtClean="0"/>
            </a:br>
            <a:r>
              <a:rPr lang="en-US" altLang="zh-CN" sz="2800" dirty="0" smtClean="0"/>
              <a:t>pragma omp </a:t>
            </a:r>
            <a:r>
              <a:rPr lang="en-US" altLang="zh-CN" sz="2800" dirty="0"/>
              <a:t>simd</a:t>
            </a:r>
            <a:r>
              <a:rPr lang="en-US" altLang="zh-CN" sz="2800" dirty="0" smtClean="0"/>
              <a:t/>
            </a:r>
            <a:br>
              <a:rPr lang="en-US" altLang="zh-CN" sz="2800" dirty="0" smtClean="0"/>
            </a:br>
            <a:endParaRPr lang="en-US" sz="2800" dirty="0" smtClean="0"/>
          </a:p>
        </p:txBody>
      </p:sp>
      <p:sp>
        <p:nvSpPr>
          <p:cNvPr id="3075" name="Date Placeholder 2"/>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BC6E20E9-0A62-47B7-9AD9-13147AEB2610}" type="datetime1">
              <a:rPr lang="en-US" altLang="zh-CN" sz="1000">
                <a:solidFill>
                  <a:schemeClr val="bg1"/>
                </a:solidFill>
              </a:rPr>
              <a:pPr eaLnBrk="1" hangingPunct="1"/>
              <a:t>12/19/2013</a:t>
            </a:fld>
            <a:endParaRPr lang="en-US" altLang="zh-CN" sz="1000">
              <a:solidFill>
                <a:schemeClr val="bg1"/>
              </a:solidFill>
            </a:endParaRPr>
          </a:p>
        </p:txBody>
      </p:sp>
      <p:sp>
        <p:nvSpPr>
          <p:cNvPr id="3076" name="Slide Number Placeholder 3"/>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FC5FDCD6-BCE7-420E-9B53-993046691B65}" type="slidenum">
              <a:rPr lang="en-US" altLang="zh-CN" sz="1000">
                <a:solidFill>
                  <a:schemeClr val="bg1"/>
                </a:solidFill>
              </a:rPr>
              <a:pPr eaLnBrk="1" hangingPunct="1"/>
              <a:t>22</a:t>
            </a:fld>
            <a:endParaRPr lang="en-US" altLang="zh-CN" sz="1000">
              <a:solidFill>
                <a:schemeClr val="bg1"/>
              </a:solidFill>
            </a:endParaRPr>
          </a:p>
        </p:txBody>
      </p:sp>
      <p:sp>
        <p:nvSpPr>
          <p:cNvPr id="3077" name="Content Placeholder 4"/>
          <p:cNvSpPr>
            <a:spLocks noGrp="1"/>
          </p:cNvSpPr>
          <p:nvPr>
            <p:ph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smtClean="0"/>
              <a:t>Author: Bob Chesebrough</a:t>
            </a:r>
          </a:p>
          <a:p>
            <a:r>
              <a:rPr lang="en-US" dirty="0" smtClean="0"/>
              <a:t>Revision: 12/16/2013</a:t>
            </a:r>
          </a:p>
        </p:txBody>
      </p:sp>
    </p:spTree>
    <p:extLst>
      <p:ext uri="{BB962C8B-B14F-4D97-AF65-F5344CB8AC3E}">
        <p14:creationId xmlns:p14="http://schemas.microsoft.com/office/powerpoint/2010/main" val="144700679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The following example will likely fail to auto vectorize</a:t>
            </a:r>
            <a:endParaRPr lang="en-US" dirty="0"/>
          </a:p>
        </p:txBody>
      </p:sp>
      <p:sp>
        <p:nvSpPr>
          <p:cNvPr id="17409" name="Rectangle 2"/>
          <p:cNvSpPr>
            <a:spLocks noGrp="1" noChangeArrowheads="1"/>
          </p:cNvSpPr>
          <p:nvPr>
            <p:ph type="title"/>
          </p:nvPr>
        </p:nvSpPr>
        <p:spPr>
          <a:xfrm>
            <a:off x="381000" y="228600"/>
            <a:ext cx="8229600" cy="457200"/>
          </a:xfrm>
        </p:spPr>
        <p:txBody>
          <a:bodyPr/>
          <a:lstStyle/>
          <a:p>
            <a:r>
              <a:rPr lang="en-US" altLang="zh-CN" dirty="0" smtClean="0">
                <a:latin typeface="Verdana" charset="0"/>
                <a:ea typeface="MS PGothic" charset="0"/>
              </a:rPr>
              <a:t>Pragma omp SIMD Motivation</a:t>
            </a:r>
            <a:endParaRPr lang="en-US" altLang="zh-CN" dirty="0">
              <a:latin typeface="Verdana" charset="0"/>
              <a:ea typeface="MS PGothic" charset="0"/>
            </a:endParaRPr>
          </a:p>
        </p:txBody>
      </p:sp>
      <p:sp>
        <p:nvSpPr>
          <p:cNvPr id="17411" name="Rectangle 5"/>
          <p:cNvSpPr txBox="1">
            <a:spLocks noChangeArrowheads="1"/>
          </p:cNvSpPr>
          <p:nvPr/>
        </p:nvSpPr>
        <p:spPr bwMode="auto">
          <a:xfrm>
            <a:off x="708978" y="2679700"/>
            <a:ext cx="6961822" cy="1947863"/>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a:extLst/>
        </p:spPr>
        <p:txBody>
          <a:bodyPr lIns="91400" tIns="45702" rIns="91400" bIns="45702"/>
          <a:lstStyle>
            <a:defPPr>
              <a:defRPr lang="en-US"/>
            </a:defPPr>
            <a:lvl1pPr algn="l">
              <a:defRPr sz="1600">
                <a:latin typeface="+mn-lt"/>
                <a:ea typeface="宋体" charset="-122"/>
                <a:cs typeface="Courier New" pitchFamily="49" charset="0"/>
              </a:defRPr>
            </a:lvl1pPr>
          </a:lstStyle>
          <a:p>
            <a:r>
              <a:rPr lang="en-GB" altLang="zh-CN" dirty="0">
                <a:latin typeface="Courier New" pitchFamily="49" charset="0"/>
              </a:rPr>
              <a:t>void </a:t>
            </a:r>
            <a:r>
              <a:rPr lang="en-GB" altLang="zh-CN" dirty="0" err="1">
                <a:latin typeface="Courier New" pitchFamily="49" charset="0"/>
              </a:rPr>
              <a:t>add_fl</a:t>
            </a:r>
            <a:r>
              <a:rPr lang="en-GB" altLang="zh-CN" dirty="0">
                <a:latin typeface="Courier New" pitchFamily="49" charset="0"/>
              </a:rPr>
              <a:t>(float *a, float *b, float *c, float *d, float *e, </a:t>
            </a:r>
            <a:r>
              <a:rPr lang="en-GB" altLang="zh-CN" dirty="0" err="1">
                <a:latin typeface="Courier New" pitchFamily="49" charset="0"/>
              </a:rPr>
              <a:t>int</a:t>
            </a:r>
            <a:r>
              <a:rPr lang="en-GB" altLang="zh-CN" dirty="0">
                <a:latin typeface="Courier New" pitchFamily="49" charset="0"/>
              </a:rPr>
              <a:t> n)</a:t>
            </a:r>
          </a:p>
          <a:p>
            <a:r>
              <a:rPr lang="en-GB" altLang="zh-CN" dirty="0">
                <a:latin typeface="Courier New" pitchFamily="49" charset="0"/>
              </a:rPr>
              <a:t>{ </a:t>
            </a:r>
          </a:p>
          <a:p>
            <a:r>
              <a:rPr lang="en-GB" altLang="zh-CN" dirty="0">
                <a:latin typeface="Courier New" pitchFamily="49" charset="0"/>
              </a:rPr>
              <a:t>  </a:t>
            </a:r>
            <a:r>
              <a:rPr lang="en-GB" altLang="zh-CN" dirty="0" smtClean="0">
                <a:latin typeface="Courier New" pitchFamily="49" charset="0"/>
              </a:rPr>
              <a:t> </a:t>
            </a:r>
            <a:r>
              <a:rPr lang="en-GB" altLang="zh-CN" b="1" dirty="0">
                <a:solidFill>
                  <a:srgbClr val="FF5C00"/>
                </a:solidFill>
                <a:latin typeface="Courier New" pitchFamily="49" charset="0"/>
              </a:rPr>
              <a:t>#pragma </a:t>
            </a:r>
            <a:r>
              <a:rPr lang="en-GB" altLang="zh-CN" b="1" dirty="0" smtClean="0">
                <a:solidFill>
                  <a:srgbClr val="FF5C00"/>
                </a:solidFill>
                <a:latin typeface="Courier New" pitchFamily="49" charset="0"/>
              </a:rPr>
              <a:t>omp simd</a:t>
            </a:r>
            <a:endParaRPr lang="en-GB" altLang="zh-CN" b="1" dirty="0">
              <a:solidFill>
                <a:srgbClr val="FF5C00"/>
              </a:solidFill>
              <a:latin typeface="Courier New" pitchFamily="49" charset="0"/>
            </a:endParaRPr>
          </a:p>
          <a:p>
            <a:r>
              <a:rPr lang="en-GB" altLang="zh-CN" dirty="0">
                <a:latin typeface="Courier New" pitchFamily="49" charset="0"/>
              </a:rPr>
              <a:t> </a:t>
            </a:r>
            <a:r>
              <a:rPr lang="en-GB" altLang="zh-CN" dirty="0" smtClean="0">
                <a:latin typeface="Courier New" pitchFamily="49" charset="0"/>
              </a:rPr>
              <a:t>  </a:t>
            </a:r>
            <a:r>
              <a:rPr lang="en-GB" altLang="zh-CN" dirty="0">
                <a:latin typeface="Courier New" pitchFamily="49" charset="0"/>
              </a:rPr>
              <a:t>for (</a:t>
            </a:r>
            <a:r>
              <a:rPr lang="en-GB" altLang="zh-CN" dirty="0" err="1">
                <a:latin typeface="Courier New" pitchFamily="49" charset="0"/>
              </a:rPr>
              <a:t>int</a:t>
            </a:r>
            <a:r>
              <a:rPr lang="en-GB" altLang="zh-CN" dirty="0">
                <a:latin typeface="Courier New" pitchFamily="49" charset="0"/>
              </a:rPr>
              <a:t> </a:t>
            </a:r>
            <a:r>
              <a:rPr lang="en-GB" altLang="zh-CN" dirty="0" err="1">
                <a:latin typeface="Courier New" pitchFamily="49" charset="0"/>
              </a:rPr>
              <a:t>i</a:t>
            </a:r>
            <a:r>
              <a:rPr lang="en-GB" altLang="zh-CN" dirty="0">
                <a:latin typeface="Courier New" pitchFamily="49" charset="0"/>
              </a:rPr>
              <a:t>=0; </a:t>
            </a:r>
            <a:r>
              <a:rPr lang="en-GB" altLang="zh-CN" dirty="0" err="1">
                <a:latin typeface="Courier New" pitchFamily="49" charset="0"/>
              </a:rPr>
              <a:t>i</a:t>
            </a:r>
            <a:r>
              <a:rPr lang="en-GB" altLang="zh-CN" dirty="0">
                <a:latin typeface="Courier New" pitchFamily="49" charset="0"/>
              </a:rPr>
              <a:t>&lt;n; </a:t>
            </a:r>
            <a:r>
              <a:rPr lang="en-GB" altLang="zh-CN" dirty="0" err="1">
                <a:latin typeface="Courier New" pitchFamily="49" charset="0"/>
              </a:rPr>
              <a:t>i</a:t>
            </a:r>
            <a:r>
              <a:rPr lang="en-GB" altLang="zh-CN" dirty="0">
                <a:latin typeface="Courier New" pitchFamily="49" charset="0"/>
              </a:rPr>
              <a:t>++)</a:t>
            </a:r>
          </a:p>
          <a:p>
            <a:r>
              <a:rPr lang="en-GB" altLang="zh-CN" dirty="0">
                <a:latin typeface="Courier New" pitchFamily="49" charset="0"/>
              </a:rPr>
              <a:t>   </a:t>
            </a:r>
            <a:r>
              <a:rPr lang="en-GB" altLang="zh-CN" dirty="0" smtClean="0">
                <a:latin typeface="Courier New" pitchFamily="49" charset="0"/>
              </a:rPr>
              <a:t>   </a:t>
            </a:r>
            <a:r>
              <a:rPr lang="en-GB" altLang="zh-CN" dirty="0">
                <a:latin typeface="Courier New" pitchFamily="49" charset="0"/>
              </a:rPr>
              <a:t>a[</a:t>
            </a:r>
            <a:r>
              <a:rPr lang="en-GB" altLang="zh-CN" dirty="0" err="1">
                <a:latin typeface="Courier New" pitchFamily="49" charset="0"/>
              </a:rPr>
              <a:t>i</a:t>
            </a:r>
            <a:r>
              <a:rPr lang="en-GB" altLang="zh-CN" dirty="0">
                <a:latin typeface="Courier New" pitchFamily="49" charset="0"/>
              </a:rPr>
              <a:t>] = a[</a:t>
            </a:r>
            <a:r>
              <a:rPr lang="en-GB" altLang="zh-CN" dirty="0" err="1">
                <a:latin typeface="Courier New" pitchFamily="49" charset="0"/>
              </a:rPr>
              <a:t>i</a:t>
            </a:r>
            <a:r>
              <a:rPr lang="en-GB" altLang="zh-CN" dirty="0">
                <a:latin typeface="Courier New" pitchFamily="49" charset="0"/>
              </a:rPr>
              <a:t>] + b[</a:t>
            </a:r>
            <a:r>
              <a:rPr lang="en-GB" altLang="zh-CN" dirty="0" err="1">
                <a:latin typeface="Courier New" pitchFamily="49" charset="0"/>
              </a:rPr>
              <a:t>i</a:t>
            </a:r>
            <a:r>
              <a:rPr lang="en-GB" altLang="zh-CN" dirty="0">
                <a:latin typeface="Courier New" pitchFamily="49" charset="0"/>
              </a:rPr>
              <a:t>] + c[</a:t>
            </a:r>
            <a:r>
              <a:rPr lang="en-GB" altLang="zh-CN" dirty="0" err="1">
                <a:latin typeface="Courier New" pitchFamily="49" charset="0"/>
              </a:rPr>
              <a:t>i</a:t>
            </a:r>
            <a:r>
              <a:rPr lang="en-GB" altLang="zh-CN" dirty="0">
                <a:latin typeface="Courier New" pitchFamily="49" charset="0"/>
              </a:rPr>
              <a:t>] + d[</a:t>
            </a:r>
            <a:r>
              <a:rPr lang="en-GB" altLang="zh-CN" dirty="0" err="1">
                <a:latin typeface="Courier New" pitchFamily="49" charset="0"/>
              </a:rPr>
              <a:t>i</a:t>
            </a:r>
            <a:r>
              <a:rPr lang="en-GB" altLang="zh-CN" dirty="0">
                <a:latin typeface="Courier New" pitchFamily="49" charset="0"/>
              </a:rPr>
              <a:t>] + e[</a:t>
            </a:r>
            <a:r>
              <a:rPr lang="en-GB" altLang="zh-CN" dirty="0" err="1">
                <a:latin typeface="Courier New" pitchFamily="49" charset="0"/>
              </a:rPr>
              <a:t>i</a:t>
            </a:r>
            <a:r>
              <a:rPr lang="en-GB" altLang="zh-CN" dirty="0">
                <a:latin typeface="Courier New" pitchFamily="49" charset="0"/>
              </a:rPr>
              <a:t>]; </a:t>
            </a:r>
          </a:p>
          <a:p>
            <a:r>
              <a:rPr lang="en-GB" altLang="zh-CN" dirty="0">
                <a:latin typeface="Courier New" pitchFamily="49" charset="0"/>
              </a:rPr>
              <a:t>}</a:t>
            </a:r>
            <a:endParaRPr lang="en-US" altLang="zh-CN" dirty="0">
              <a:latin typeface="Courier New" pitchFamily="49" charset="0"/>
            </a:endParaRPr>
          </a:p>
        </p:txBody>
      </p:sp>
      <p:sp>
        <p:nvSpPr>
          <p:cNvPr id="17412" name="TextBox 4"/>
          <p:cNvSpPr txBox="1">
            <a:spLocks noChangeArrowheads="1"/>
          </p:cNvSpPr>
          <p:nvPr/>
        </p:nvSpPr>
        <p:spPr bwMode="auto">
          <a:xfrm>
            <a:off x="414338" y="4953318"/>
            <a:ext cx="87296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Verdana" charset="0"/>
                <a:ea typeface="ＭＳ Ｐゴシック" charset="0"/>
                <a:cs typeface="ＭＳ Ｐゴシック" charset="0"/>
              </a:defRPr>
            </a:lvl1pPr>
            <a:lvl2pPr marL="742950" indent="-285750" eaLnBrk="0" hangingPunct="0">
              <a:defRPr sz="2000">
                <a:solidFill>
                  <a:schemeClr val="tx1"/>
                </a:solidFill>
                <a:latin typeface="Verdana" charset="0"/>
                <a:ea typeface="ＭＳ Ｐゴシック" charset="0"/>
              </a:defRPr>
            </a:lvl2pPr>
            <a:lvl3pPr marL="1143000" indent="-228600" eaLnBrk="0" hangingPunct="0">
              <a:defRPr sz="2000">
                <a:solidFill>
                  <a:schemeClr val="tx1"/>
                </a:solidFill>
                <a:latin typeface="Verdana" charset="0"/>
                <a:ea typeface="ＭＳ Ｐゴシック" charset="0"/>
              </a:defRPr>
            </a:lvl3pPr>
            <a:lvl4pPr marL="1600200" indent="-228600" eaLnBrk="0" hangingPunct="0">
              <a:defRPr sz="2000">
                <a:solidFill>
                  <a:schemeClr val="tx1"/>
                </a:solidFill>
                <a:latin typeface="Verdana" charset="0"/>
                <a:ea typeface="ＭＳ Ｐゴシック" charset="0"/>
              </a:defRPr>
            </a:lvl4pPr>
            <a:lvl5pPr marL="2057400" indent="-228600" eaLnBrk="0" hangingPunct="0">
              <a:defRPr sz="2000">
                <a:solidFill>
                  <a:schemeClr val="tx1"/>
                </a:solidFill>
                <a:latin typeface="Verdana" charset="0"/>
                <a:ea typeface="ＭＳ Ｐゴシック" charset="0"/>
              </a:defRPr>
            </a:lvl5pPr>
            <a:lvl6pPr marL="2514600" indent="-228600" algn="ctr" eaLnBrk="0" fontAlgn="base" hangingPunct="0">
              <a:spcBef>
                <a:spcPct val="0"/>
              </a:spcBef>
              <a:spcAft>
                <a:spcPct val="0"/>
              </a:spcAft>
              <a:defRPr sz="2000">
                <a:solidFill>
                  <a:schemeClr val="tx1"/>
                </a:solidFill>
                <a:latin typeface="Verdana" charset="0"/>
                <a:ea typeface="ＭＳ Ｐゴシック" charset="0"/>
              </a:defRPr>
            </a:lvl6pPr>
            <a:lvl7pPr marL="2971800" indent="-228600" algn="ctr" eaLnBrk="0" fontAlgn="base" hangingPunct="0">
              <a:spcBef>
                <a:spcPct val="0"/>
              </a:spcBef>
              <a:spcAft>
                <a:spcPct val="0"/>
              </a:spcAft>
              <a:defRPr sz="2000">
                <a:solidFill>
                  <a:schemeClr val="tx1"/>
                </a:solidFill>
                <a:latin typeface="Verdana" charset="0"/>
                <a:ea typeface="ＭＳ Ｐゴシック" charset="0"/>
              </a:defRPr>
            </a:lvl7pPr>
            <a:lvl8pPr marL="3429000" indent="-228600" algn="ctr" eaLnBrk="0" fontAlgn="base" hangingPunct="0">
              <a:spcBef>
                <a:spcPct val="0"/>
              </a:spcBef>
              <a:spcAft>
                <a:spcPct val="0"/>
              </a:spcAft>
              <a:defRPr sz="2000">
                <a:solidFill>
                  <a:schemeClr val="tx1"/>
                </a:solidFill>
                <a:latin typeface="Verdana" charset="0"/>
                <a:ea typeface="ＭＳ Ｐゴシック" charset="0"/>
              </a:defRPr>
            </a:lvl8pPr>
            <a:lvl9pPr marL="3886200" indent="-228600" algn="ctr" eaLnBrk="0" fontAlgn="base" hangingPunct="0">
              <a:spcBef>
                <a:spcPct val="0"/>
              </a:spcBef>
              <a:spcAft>
                <a:spcPct val="0"/>
              </a:spcAft>
              <a:defRPr sz="2000">
                <a:solidFill>
                  <a:schemeClr val="tx1"/>
                </a:solidFill>
                <a:latin typeface="Verdana" charset="0"/>
                <a:ea typeface="ＭＳ Ｐゴシック" charset="0"/>
              </a:defRPr>
            </a:lvl9pPr>
          </a:lstStyle>
          <a:p>
            <a:pPr algn="l" eaLnBrk="1" hangingPunct="1"/>
            <a:r>
              <a:rPr lang="en-US" altLang="zh-CN" sz="1800" dirty="0">
                <a:ea typeface="宋体" charset="0"/>
                <a:cs typeface="宋体" charset="0"/>
              </a:rPr>
              <a:t>Without SIMD directive, vectorization will fail since there are too many pointer references to do a run-time check for </a:t>
            </a:r>
            <a:r>
              <a:rPr lang="en-US" altLang="zh-CN" sz="1800" dirty="0" smtClean="0">
                <a:ea typeface="宋体" charset="0"/>
                <a:cs typeface="宋体" charset="0"/>
              </a:rPr>
              <a:t>overlapping arrays</a:t>
            </a:r>
            <a:endParaRPr lang="en-GB" altLang="zh-CN" sz="1800" dirty="0"/>
          </a:p>
        </p:txBody>
      </p:sp>
      <p:sp>
        <p:nvSpPr>
          <p:cNvPr id="8" name="Slide Number Placeholder 4"/>
          <p:cNvSpPr txBox="1">
            <a:spLocks/>
          </p:cNvSpPr>
          <p:nvPr/>
        </p:nvSpPr>
        <p:spPr>
          <a:xfrm>
            <a:off x="8505825" y="6492875"/>
            <a:ext cx="501650" cy="365125"/>
          </a:xfrm>
          <a:prstGeom prst="rect">
            <a:avLst/>
          </a:prstGeom>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000" kern="1200">
                <a:solidFill>
                  <a:schemeClr val="bg1"/>
                </a:solidFill>
                <a:latin typeface="Verdana" pitchFamily="34" charset="0"/>
                <a:ea typeface="宋体" pitchFamily="2" charset="-122"/>
                <a:cs typeface="Arial" charset="0"/>
              </a:defRPr>
            </a:lvl1pPr>
            <a:lvl2pPr marL="457200" algn="ctr" rtl="0" fontAlgn="base">
              <a:spcBef>
                <a:spcPct val="0"/>
              </a:spcBef>
              <a:spcAft>
                <a:spcPct val="0"/>
              </a:spcAft>
              <a:defRPr sz="2000" kern="1200">
                <a:solidFill>
                  <a:schemeClr val="tx1"/>
                </a:solidFill>
                <a:latin typeface="Verdana" pitchFamily="34" charset="0"/>
                <a:ea typeface="+mn-ea"/>
                <a:cs typeface="Arial" charset="0"/>
              </a:defRPr>
            </a:lvl2pPr>
            <a:lvl3pPr marL="914400" algn="ctr" rtl="0" fontAlgn="base">
              <a:spcBef>
                <a:spcPct val="0"/>
              </a:spcBef>
              <a:spcAft>
                <a:spcPct val="0"/>
              </a:spcAft>
              <a:defRPr sz="2000" kern="1200">
                <a:solidFill>
                  <a:schemeClr val="tx1"/>
                </a:solidFill>
                <a:latin typeface="Verdana" pitchFamily="34" charset="0"/>
                <a:ea typeface="+mn-ea"/>
                <a:cs typeface="Arial" charset="0"/>
              </a:defRPr>
            </a:lvl3pPr>
            <a:lvl4pPr marL="1371600" algn="ctr" rtl="0" fontAlgn="base">
              <a:spcBef>
                <a:spcPct val="0"/>
              </a:spcBef>
              <a:spcAft>
                <a:spcPct val="0"/>
              </a:spcAft>
              <a:defRPr sz="2000" kern="1200">
                <a:solidFill>
                  <a:schemeClr val="tx1"/>
                </a:solidFill>
                <a:latin typeface="Verdana" pitchFamily="34" charset="0"/>
                <a:ea typeface="+mn-ea"/>
                <a:cs typeface="Arial" charset="0"/>
              </a:defRPr>
            </a:lvl4pPr>
            <a:lvl5pPr marL="1828800" algn="ctr" rtl="0" fontAlgn="base">
              <a:spcBef>
                <a:spcPct val="0"/>
              </a:spcBef>
              <a:spcAft>
                <a:spcPct val="0"/>
              </a:spcAft>
              <a:defRPr sz="2000" kern="1200">
                <a:solidFill>
                  <a:schemeClr val="tx1"/>
                </a:solidFill>
                <a:latin typeface="Verdana" pitchFamily="34" charset="0"/>
                <a:ea typeface="+mn-ea"/>
                <a:cs typeface="Arial" charset="0"/>
              </a:defRPr>
            </a:lvl5pPr>
            <a:lvl6pPr marL="2286000" algn="l" defTabSz="914400" rtl="0" eaLnBrk="1" latinLnBrk="0" hangingPunct="1">
              <a:defRPr sz="2000" kern="1200">
                <a:solidFill>
                  <a:schemeClr val="tx1"/>
                </a:solidFill>
                <a:latin typeface="Verdana" pitchFamily="34" charset="0"/>
                <a:ea typeface="+mn-ea"/>
                <a:cs typeface="Arial" charset="0"/>
              </a:defRPr>
            </a:lvl6pPr>
            <a:lvl7pPr marL="2743200" algn="l" defTabSz="914400" rtl="0" eaLnBrk="1" latinLnBrk="0" hangingPunct="1">
              <a:defRPr sz="2000" kern="1200">
                <a:solidFill>
                  <a:schemeClr val="tx1"/>
                </a:solidFill>
                <a:latin typeface="Verdana" pitchFamily="34" charset="0"/>
                <a:ea typeface="+mn-ea"/>
                <a:cs typeface="Arial" charset="0"/>
              </a:defRPr>
            </a:lvl7pPr>
            <a:lvl8pPr marL="3200400" algn="l" defTabSz="914400" rtl="0" eaLnBrk="1" latinLnBrk="0" hangingPunct="1">
              <a:defRPr sz="2000" kern="1200">
                <a:solidFill>
                  <a:schemeClr val="tx1"/>
                </a:solidFill>
                <a:latin typeface="Verdana" pitchFamily="34" charset="0"/>
                <a:ea typeface="+mn-ea"/>
                <a:cs typeface="Arial" charset="0"/>
              </a:defRPr>
            </a:lvl8pPr>
            <a:lvl9pPr marL="3657600" algn="l" defTabSz="914400" rtl="0" eaLnBrk="1" latinLnBrk="0" hangingPunct="1">
              <a:defRPr sz="2000" kern="1200">
                <a:solidFill>
                  <a:schemeClr val="tx1"/>
                </a:solidFill>
                <a:latin typeface="Verdana" pitchFamily="34" charset="0"/>
                <a:ea typeface="+mn-ea"/>
                <a:cs typeface="Arial" charset="0"/>
              </a:defRPr>
            </a:lvl9pPr>
          </a:lstStyle>
          <a:p>
            <a:fld id="{B6F15528-21DE-4FAA-801E-634DDDAF4B2B}" type="slidenum">
              <a:rPr lang="en-US" smtClean="0"/>
              <a:pPr/>
              <a:t>23</a:t>
            </a:fld>
            <a:endParaRPr lang="en-US" dirty="0"/>
          </a:p>
        </p:txBody>
      </p:sp>
    </p:spTree>
    <p:extLst>
      <p:ext uri="{BB962C8B-B14F-4D97-AF65-F5344CB8AC3E}">
        <p14:creationId xmlns:p14="http://schemas.microsoft.com/office/powerpoint/2010/main" val="7297181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7411" grpId="0" animBg="1"/>
      <p:bldP spid="174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860A8"/>
                </a:solidFill>
              </a:rPr>
              <a:t>Auto-Vectorization – Limited by Serial Constraints</a:t>
            </a:r>
            <a:endParaRPr lang="en-US" sz="2800" dirty="0">
              <a:solidFill>
                <a:srgbClr val="0860A8"/>
              </a:solidFill>
            </a:endParaRPr>
          </a:p>
        </p:txBody>
      </p:sp>
      <p:sp>
        <p:nvSpPr>
          <p:cNvPr id="3" name="Content Placeholder 2"/>
          <p:cNvSpPr>
            <a:spLocks noGrp="1"/>
          </p:cNvSpPr>
          <p:nvPr>
            <p:ph idx="1"/>
          </p:nvPr>
        </p:nvSpPr>
        <p:spPr/>
        <p:txBody>
          <a:bodyPr>
            <a:noAutofit/>
          </a:bodyPr>
          <a:lstStyle/>
          <a:p>
            <a:pPr marL="0" indent="0">
              <a:buNone/>
            </a:pPr>
            <a:endParaRPr lang="en-US" sz="2000" b="1" dirty="0" smtClean="0"/>
          </a:p>
          <a:p>
            <a:pPr marL="0" indent="0">
              <a:buNone/>
            </a:pPr>
            <a:r>
              <a:rPr lang="en-US" sz="2000" b="1" dirty="0" smtClean="0"/>
              <a:t>Compiler </a:t>
            </a:r>
            <a:r>
              <a:rPr lang="en-US" sz="2000" b="1" dirty="0"/>
              <a:t>checks </a:t>
            </a:r>
            <a:r>
              <a:rPr lang="en-US" sz="2000" b="1" dirty="0" smtClean="0"/>
              <a:t>for:</a:t>
            </a:r>
          </a:p>
          <a:p>
            <a:endParaRPr lang="en-US" sz="2000" dirty="0" smtClean="0"/>
          </a:p>
          <a:p>
            <a:r>
              <a:rPr lang="en-US" sz="2000" dirty="0" smtClean="0"/>
              <a:t>Is </a:t>
            </a:r>
            <a:r>
              <a:rPr lang="en-US" sz="2000" i="1" dirty="0" smtClean="0"/>
              <a:t>*p</a:t>
            </a:r>
            <a:r>
              <a:rPr lang="en-US" sz="2000" dirty="0" smtClean="0"/>
              <a:t> loop </a:t>
            </a:r>
            <a:r>
              <a:rPr lang="en-US" sz="2000" dirty="0"/>
              <a:t>invariant?</a:t>
            </a:r>
          </a:p>
          <a:p>
            <a:r>
              <a:rPr lang="en-US" sz="2000" dirty="0" smtClean="0"/>
              <a:t>Do A[], B[], C[] overlap?</a:t>
            </a:r>
            <a:endParaRPr lang="en-US" sz="2000" dirty="0"/>
          </a:p>
          <a:p>
            <a:r>
              <a:rPr lang="en-US" sz="2000" dirty="0" smtClean="0"/>
              <a:t>Is </a:t>
            </a:r>
            <a:r>
              <a:rPr lang="en-US" sz="2000" i="1" dirty="0"/>
              <a:t>sum</a:t>
            </a:r>
            <a:r>
              <a:rPr lang="en-US" sz="2000" dirty="0"/>
              <a:t> aliased with </a:t>
            </a:r>
            <a:r>
              <a:rPr lang="en-US" sz="2000" i="1" dirty="0"/>
              <a:t>B[]</a:t>
            </a:r>
            <a:r>
              <a:rPr lang="en-US" sz="2000" dirty="0"/>
              <a:t> and/or </a:t>
            </a:r>
            <a:r>
              <a:rPr lang="en-US" sz="2000" i="1" dirty="0"/>
              <a:t>C[]</a:t>
            </a:r>
            <a:r>
              <a:rPr lang="en-US" sz="2000" dirty="0"/>
              <a:t>?</a:t>
            </a:r>
          </a:p>
          <a:p>
            <a:r>
              <a:rPr lang="en-US" sz="2000" dirty="0" smtClean="0"/>
              <a:t>Does </a:t>
            </a:r>
            <a:r>
              <a:rPr lang="en-US" sz="2000" dirty="0"/>
              <a:t>the order </a:t>
            </a:r>
            <a:r>
              <a:rPr lang="en-US" sz="2000" dirty="0" smtClean="0"/>
              <a:t>of math operations matter?</a:t>
            </a:r>
            <a:endParaRPr lang="en-US" sz="2000" dirty="0"/>
          </a:p>
          <a:p>
            <a:r>
              <a:rPr lang="en-US" sz="2000" dirty="0"/>
              <a:t>Vector computation </a:t>
            </a:r>
            <a:r>
              <a:rPr lang="en-US" sz="2000" dirty="0" smtClean="0"/>
              <a:t>expected </a:t>
            </a:r>
            <a:r>
              <a:rPr lang="en-US" sz="2000" dirty="0"/>
              <a:t>to be faster than scalar code</a:t>
            </a:r>
            <a:r>
              <a:rPr lang="en-US" sz="2000" dirty="0" smtClean="0"/>
              <a:t>? (efficiency heuristic)</a:t>
            </a:r>
            <a:endParaRPr lang="en-US" sz="2000" dirty="0"/>
          </a:p>
          <a:p>
            <a:endParaRPr lang="en-US" sz="2000" dirty="0" smtClean="0"/>
          </a:p>
          <a:p>
            <a:endParaRPr lang="en-US" sz="2000"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24</a:t>
            </a:fld>
            <a:endParaRPr lang="en-US"/>
          </a:p>
        </p:txBody>
      </p:sp>
      <p:sp>
        <p:nvSpPr>
          <p:cNvPr id="6" name="TextBox 5"/>
          <p:cNvSpPr txBox="1"/>
          <p:nvPr/>
        </p:nvSpPr>
        <p:spPr>
          <a:xfrm>
            <a:off x="5283199" y="1295400"/>
            <a:ext cx="3409951" cy="1323439"/>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algn="l"/>
            <a:endParaRPr lang="en-US" altLang="zh-CN" sz="1600" dirty="0" smtClean="0">
              <a:latin typeface="Courier New" pitchFamily="49" charset="0"/>
              <a:ea typeface="宋体" charset="-122"/>
              <a:cs typeface="Courier New" pitchFamily="49" charset="0"/>
            </a:endParaRPr>
          </a:p>
          <a:p>
            <a:pPr algn="l"/>
            <a:r>
              <a:rPr lang="en-US" altLang="zh-CN" sz="1600" dirty="0" smtClean="0">
                <a:latin typeface="Courier New" pitchFamily="49" charset="0"/>
                <a:ea typeface="宋体" charset="-122"/>
                <a:cs typeface="Courier New" pitchFamily="49" charset="0"/>
              </a:rPr>
              <a:t>for(</a:t>
            </a:r>
            <a:r>
              <a:rPr lang="en-US" altLang="zh-CN" sz="1600" dirty="0" err="1" smtClean="0">
                <a:latin typeface="Courier New" pitchFamily="49" charset="0"/>
                <a:ea typeface="宋体" charset="-122"/>
                <a:cs typeface="Courier New" pitchFamily="49" charset="0"/>
              </a:rPr>
              <a:t>i</a:t>
            </a:r>
            <a:r>
              <a:rPr lang="en-US" altLang="zh-CN" sz="1600" dirty="0" smtClean="0">
                <a:latin typeface="Courier New" pitchFamily="49" charset="0"/>
                <a:ea typeface="宋体" charset="-122"/>
                <a:cs typeface="Courier New" pitchFamily="49" charset="0"/>
              </a:rPr>
              <a:t> = 0; i &lt; *p; </a:t>
            </a:r>
            <a:r>
              <a:rPr lang="en-US" altLang="zh-CN" sz="1600" dirty="0" err="1" smtClean="0">
                <a:latin typeface="Courier New" pitchFamily="49" charset="0"/>
                <a:ea typeface="宋体" charset="-122"/>
                <a:cs typeface="Courier New" pitchFamily="49" charset="0"/>
              </a:rPr>
              <a:t>i</a:t>
            </a:r>
            <a:r>
              <a:rPr lang="en-US" altLang="zh-CN" sz="1600" dirty="0" smtClean="0">
                <a:latin typeface="Courier New" pitchFamily="49" charset="0"/>
                <a:ea typeface="宋体" charset="-122"/>
                <a:cs typeface="Courier New" pitchFamily="49" charset="0"/>
              </a:rPr>
              <a:t>++) {</a:t>
            </a:r>
            <a:endParaRPr lang="en-US" altLang="zh-CN" sz="1600" dirty="0">
              <a:latin typeface="Courier New" pitchFamily="49" charset="0"/>
              <a:ea typeface="宋体" charset="-122"/>
              <a:cs typeface="Courier New" pitchFamily="49" charset="0"/>
            </a:endParaRPr>
          </a:p>
          <a:p>
            <a:pPr algn="l"/>
            <a:r>
              <a:rPr lang="en-US" altLang="zh-CN" sz="1600" dirty="0" smtClean="0">
                <a:latin typeface="Courier New" pitchFamily="49" charset="0"/>
                <a:ea typeface="宋体" charset="-122"/>
                <a:cs typeface="Courier New" pitchFamily="49" charset="0"/>
              </a:rPr>
              <a:t>  A[i</a:t>
            </a:r>
            <a:r>
              <a:rPr lang="en-US" altLang="zh-CN" sz="1600" dirty="0">
                <a:latin typeface="Courier New" pitchFamily="49" charset="0"/>
                <a:ea typeface="宋体" charset="-122"/>
                <a:cs typeface="Courier New" pitchFamily="49" charset="0"/>
              </a:rPr>
              <a:t>] = B[i</a:t>
            </a:r>
            <a:r>
              <a:rPr lang="en-US" altLang="zh-CN" sz="1600" dirty="0" smtClean="0">
                <a:latin typeface="Courier New" pitchFamily="49" charset="0"/>
                <a:ea typeface="宋体" charset="-122"/>
                <a:cs typeface="Courier New" pitchFamily="49" charset="0"/>
              </a:rPr>
              <a:t>] * C[i</a:t>
            </a:r>
            <a:r>
              <a:rPr lang="en-US" altLang="zh-CN" sz="1600" dirty="0">
                <a:latin typeface="Courier New" pitchFamily="49" charset="0"/>
                <a:ea typeface="宋体" charset="-122"/>
                <a:cs typeface="Courier New" pitchFamily="49" charset="0"/>
              </a:rPr>
              <a:t>];</a:t>
            </a:r>
          </a:p>
          <a:p>
            <a:pPr algn="l"/>
            <a:r>
              <a:rPr lang="en-US" altLang="zh-CN" sz="1600" dirty="0">
                <a:latin typeface="Courier New" pitchFamily="49" charset="0"/>
                <a:ea typeface="宋体" charset="-122"/>
                <a:cs typeface="Courier New" pitchFamily="49" charset="0"/>
              </a:rPr>
              <a:t>  sum = sum + A[i];</a:t>
            </a:r>
          </a:p>
          <a:p>
            <a:pPr algn="l"/>
            <a:r>
              <a:rPr lang="en-US" altLang="zh-CN" sz="1600" dirty="0">
                <a:latin typeface="Courier New" pitchFamily="49" charset="0"/>
                <a:ea typeface="宋体" charset="-122"/>
                <a:cs typeface="Courier New" pitchFamily="49" charset="0"/>
              </a:rPr>
              <a:t>}</a:t>
            </a:r>
          </a:p>
        </p:txBody>
      </p:sp>
      <p:sp>
        <p:nvSpPr>
          <p:cNvPr id="7" name="Rounded Rectangle 6"/>
          <p:cNvSpPr/>
          <p:nvPr/>
        </p:nvSpPr>
        <p:spPr bwMode="auto">
          <a:xfrm>
            <a:off x="650073" y="5123145"/>
            <a:ext cx="7731927" cy="783193"/>
          </a:xfrm>
          <a:prstGeom prst="roundRect">
            <a:avLst/>
          </a:prstGeom>
          <a:solidFill>
            <a:schemeClr val="bg1"/>
          </a:solidFill>
          <a:ln w="19050" cap="flat" cmpd="sng" algn="ctr">
            <a:solidFill>
              <a:schemeClr val="bg2"/>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r>
              <a:rPr lang="en-US" b="1" dirty="0" smtClean="0">
                <a:solidFill>
                  <a:srgbClr val="1F497D"/>
                </a:solidFill>
              </a:rPr>
              <a:t>Auto vectorization is limited by the language rules: </a:t>
            </a:r>
            <a:br>
              <a:rPr lang="en-US" b="1" dirty="0" smtClean="0">
                <a:solidFill>
                  <a:srgbClr val="1F497D"/>
                </a:solidFill>
              </a:rPr>
            </a:br>
            <a:r>
              <a:rPr lang="en-US" b="1" dirty="0" smtClean="0">
                <a:solidFill>
                  <a:srgbClr val="1F497D"/>
                </a:solidFill>
              </a:rPr>
              <a:t>you can’t say what you want!</a:t>
            </a:r>
            <a:endParaRPr lang="en-US" b="1" dirty="0">
              <a:solidFill>
                <a:srgbClr val="1F497D"/>
              </a:solidFill>
            </a:endParaRPr>
          </a:p>
        </p:txBody>
      </p:sp>
    </p:spTree>
    <p:extLst>
      <p:ext uri="{BB962C8B-B14F-4D97-AF65-F5344CB8AC3E}">
        <p14:creationId xmlns:p14="http://schemas.microsoft.com/office/powerpoint/2010/main" val="329412219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5" y="127578"/>
            <a:ext cx="7372350" cy="824922"/>
          </a:xfrm>
        </p:spPr>
        <p:txBody>
          <a:bodyPr/>
          <a:lstStyle/>
          <a:p>
            <a:r>
              <a:rPr lang="en-US" dirty="0" smtClean="0"/>
              <a:t>Explicit Vector Programming with SIMD Pragma/Directive</a:t>
            </a:r>
            <a:endParaRPr lang="en-US" i="1" dirty="0"/>
          </a:p>
        </p:txBody>
      </p:sp>
      <p:sp>
        <p:nvSpPr>
          <p:cNvPr id="3" name="Content Placeholder 2"/>
          <p:cNvSpPr>
            <a:spLocks noGrp="1"/>
          </p:cNvSpPr>
          <p:nvPr>
            <p:ph idx="1"/>
          </p:nvPr>
        </p:nvSpPr>
        <p:spPr/>
        <p:txBody>
          <a:bodyPr>
            <a:noAutofit/>
          </a:bodyPr>
          <a:lstStyle/>
          <a:p>
            <a:pPr marL="0" indent="0">
              <a:buNone/>
            </a:pPr>
            <a:endParaRPr lang="en-US" sz="2000" b="1" dirty="0" smtClean="0"/>
          </a:p>
          <a:p>
            <a:pPr marL="0" indent="0">
              <a:buNone/>
            </a:pPr>
            <a:r>
              <a:rPr lang="en-US" sz="2000" b="1" dirty="0" smtClean="0"/>
              <a:t>Programmer asserts:</a:t>
            </a:r>
          </a:p>
          <a:p>
            <a:endParaRPr lang="en-US" sz="2000" dirty="0" smtClean="0"/>
          </a:p>
          <a:p>
            <a:r>
              <a:rPr lang="en-US" sz="2000" i="1" dirty="0" smtClean="0"/>
              <a:t>*p</a:t>
            </a:r>
            <a:r>
              <a:rPr lang="en-US" sz="2000" dirty="0" smtClean="0"/>
              <a:t> is loop invariant</a:t>
            </a:r>
          </a:p>
          <a:p>
            <a:r>
              <a:rPr lang="en-US" sz="2000" i="1" dirty="0" smtClean="0"/>
              <a:t>A[]</a:t>
            </a:r>
            <a:r>
              <a:rPr lang="en-US" sz="2000" dirty="0" smtClean="0"/>
              <a:t> does not overlap with </a:t>
            </a:r>
            <a:r>
              <a:rPr lang="en-US" sz="2000" i="1" dirty="0"/>
              <a:t>B[] or C[]</a:t>
            </a:r>
          </a:p>
          <a:p>
            <a:r>
              <a:rPr lang="en-US" sz="2000" i="1" dirty="0" smtClean="0"/>
              <a:t>sum</a:t>
            </a:r>
            <a:r>
              <a:rPr lang="en-US" sz="2000" dirty="0" smtClean="0"/>
              <a:t> not aliased with</a:t>
            </a:r>
            <a:r>
              <a:rPr lang="en-US" sz="2000" i="1" dirty="0" smtClean="0"/>
              <a:t> </a:t>
            </a:r>
            <a:r>
              <a:rPr lang="en-US" sz="2000" i="1" dirty="0"/>
              <a:t>B[] or C</a:t>
            </a:r>
            <a:r>
              <a:rPr lang="en-US" sz="2000" i="1" dirty="0" smtClean="0"/>
              <a:t>[]</a:t>
            </a:r>
          </a:p>
          <a:p>
            <a:r>
              <a:rPr lang="en-US" sz="2000" i="1" dirty="0"/>
              <a:t>s</a:t>
            </a:r>
            <a:r>
              <a:rPr lang="en-US" sz="2000" i="1" dirty="0" smtClean="0"/>
              <a:t>um </a:t>
            </a:r>
            <a:r>
              <a:rPr lang="en-US" sz="2000" dirty="0"/>
              <a:t>should be treated as a reduction</a:t>
            </a:r>
          </a:p>
          <a:p>
            <a:r>
              <a:rPr lang="en-US" sz="2000" dirty="0"/>
              <a:t>Allow compiler to reorder </a:t>
            </a:r>
            <a:r>
              <a:rPr lang="en-US" sz="2000" dirty="0" smtClean="0"/>
              <a:t>for better vectorization</a:t>
            </a:r>
          </a:p>
          <a:p>
            <a:r>
              <a:rPr lang="en-US" sz="2000" dirty="0"/>
              <a:t>Vector code should be </a:t>
            </a:r>
            <a:r>
              <a:rPr lang="en-US" sz="2000" dirty="0" smtClean="0"/>
              <a:t>generated even if efficiency heuristic does not indicate a gain in performance</a:t>
            </a:r>
            <a:endParaRPr lang="en-US" sz="2000"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25</a:t>
            </a:fld>
            <a:endParaRPr lang="en-US"/>
          </a:p>
        </p:txBody>
      </p:sp>
      <p:sp>
        <p:nvSpPr>
          <p:cNvPr id="6" name="TextBox 5"/>
          <p:cNvSpPr txBox="1"/>
          <p:nvPr/>
        </p:nvSpPr>
        <p:spPr>
          <a:xfrm>
            <a:off x="4673600" y="1295400"/>
            <a:ext cx="4343400" cy="1325880"/>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algn="l"/>
            <a:r>
              <a:rPr lang="en-US" altLang="zh-CN" sz="1600" b="1" dirty="0" smtClean="0">
                <a:solidFill>
                  <a:srgbClr val="FF5C00"/>
                </a:solidFill>
                <a:latin typeface="Courier New" pitchFamily="49" charset="0"/>
                <a:ea typeface="宋体" charset="-122"/>
                <a:cs typeface="Courier New" pitchFamily="49" charset="0"/>
              </a:rPr>
              <a:t>#pragma omp simd reduction(+:sum)</a:t>
            </a:r>
          </a:p>
          <a:p>
            <a:pPr algn="l"/>
            <a:r>
              <a:rPr lang="en-US" altLang="zh-CN" sz="1600" dirty="0" smtClean="0">
                <a:latin typeface="Courier New" pitchFamily="49" charset="0"/>
                <a:ea typeface="宋体" charset="-122"/>
                <a:cs typeface="Courier New" pitchFamily="49" charset="0"/>
              </a:rPr>
              <a:t>for(i = 0; i &lt; *p; i++) {</a:t>
            </a:r>
            <a:endParaRPr lang="en-US" altLang="zh-CN" sz="1600" dirty="0">
              <a:latin typeface="Courier New" pitchFamily="49" charset="0"/>
              <a:ea typeface="宋体" charset="-122"/>
              <a:cs typeface="Courier New" pitchFamily="49" charset="0"/>
            </a:endParaRPr>
          </a:p>
          <a:p>
            <a:pPr algn="l"/>
            <a:r>
              <a:rPr lang="en-US" altLang="zh-CN" sz="1600" dirty="0" smtClean="0">
                <a:latin typeface="Courier New" pitchFamily="49" charset="0"/>
                <a:ea typeface="宋体" charset="-122"/>
                <a:cs typeface="Courier New" pitchFamily="49" charset="0"/>
              </a:rPr>
              <a:t>  A[i</a:t>
            </a:r>
            <a:r>
              <a:rPr lang="en-US" altLang="zh-CN" sz="1600" dirty="0">
                <a:latin typeface="Courier New" pitchFamily="49" charset="0"/>
                <a:ea typeface="宋体" charset="-122"/>
                <a:cs typeface="Courier New" pitchFamily="49" charset="0"/>
              </a:rPr>
              <a:t>] = B[i</a:t>
            </a:r>
            <a:r>
              <a:rPr lang="en-US" altLang="zh-CN" sz="1600" dirty="0" smtClean="0">
                <a:latin typeface="Courier New" pitchFamily="49" charset="0"/>
                <a:ea typeface="宋体" charset="-122"/>
                <a:cs typeface="Courier New" pitchFamily="49" charset="0"/>
              </a:rPr>
              <a:t>] * C[i</a:t>
            </a:r>
            <a:r>
              <a:rPr lang="en-US" altLang="zh-CN" sz="1600" dirty="0">
                <a:latin typeface="Courier New" pitchFamily="49" charset="0"/>
                <a:ea typeface="宋体" charset="-122"/>
                <a:cs typeface="Courier New" pitchFamily="49" charset="0"/>
              </a:rPr>
              <a:t>];</a:t>
            </a:r>
          </a:p>
          <a:p>
            <a:pPr algn="l"/>
            <a:r>
              <a:rPr lang="en-US" altLang="zh-CN" sz="1600" dirty="0">
                <a:latin typeface="Courier New" pitchFamily="49" charset="0"/>
                <a:ea typeface="宋体" charset="-122"/>
                <a:cs typeface="Courier New" pitchFamily="49" charset="0"/>
              </a:rPr>
              <a:t>  sum = sum + A[i];</a:t>
            </a:r>
          </a:p>
          <a:p>
            <a:pPr algn="l"/>
            <a:r>
              <a:rPr lang="en-US" altLang="zh-CN" sz="1600" dirty="0">
                <a:latin typeface="Courier New" pitchFamily="49" charset="0"/>
                <a:ea typeface="宋体" charset="-122"/>
                <a:cs typeface="Courier New" pitchFamily="49" charset="0"/>
              </a:rPr>
              <a:t>}</a:t>
            </a:r>
          </a:p>
        </p:txBody>
      </p:sp>
      <p:sp>
        <p:nvSpPr>
          <p:cNvPr id="7" name="Rounded Rectangle 6"/>
          <p:cNvSpPr/>
          <p:nvPr/>
        </p:nvSpPr>
        <p:spPr bwMode="auto">
          <a:xfrm>
            <a:off x="2017718" y="5123145"/>
            <a:ext cx="4996651" cy="783193"/>
          </a:xfrm>
          <a:prstGeom prst="roundRect">
            <a:avLst/>
          </a:prstGeom>
          <a:solidFill>
            <a:schemeClr val="bg1"/>
          </a:solidFill>
          <a:ln w="19050" cap="flat" cmpd="sng" algn="ctr">
            <a:solidFill>
              <a:schemeClr val="bg2"/>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r>
              <a:rPr lang="en-US" b="1" dirty="0" smtClean="0">
                <a:solidFill>
                  <a:srgbClr val="1F497D"/>
                </a:solidFill>
              </a:rPr>
              <a:t>Explicit vector programming</a:t>
            </a:r>
          </a:p>
          <a:p>
            <a:r>
              <a:rPr lang="en-US" b="1" dirty="0" smtClean="0">
                <a:solidFill>
                  <a:srgbClr val="1F497D"/>
                </a:solidFill>
              </a:rPr>
              <a:t>lets you express what you mean!</a:t>
            </a:r>
            <a:endParaRPr lang="en-US" b="1" dirty="0">
              <a:solidFill>
                <a:srgbClr val="1F497D"/>
              </a:solidFill>
            </a:endParaRPr>
          </a:p>
        </p:txBody>
      </p:sp>
    </p:spTree>
    <p:extLst>
      <p:ext uri="{BB962C8B-B14F-4D97-AF65-F5344CB8AC3E}">
        <p14:creationId xmlns:p14="http://schemas.microsoft.com/office/powerpoint/2010/main" val="166591306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381000" y="228600"/>
            <a:ext cx="8229600" cy="457200"/>
          </a:xfrm>
        </p:spPr>
        <p:txBody>
          <a:bodyPr/>
          <a:lstStyle/>
          <a:p>
            <a:r>
              <a:rPr lang="en-US" altLang="zh-CN" dirty="0">
                <a:latin typeface="Verdana" charset="0"/>
                <a:ea typeface="MS PGothic" charset="0"/>
              </a:rPr>
              <a:t>SIMD </a:t>
            </a:r>
            <a:r>
              <a:rPr lang="en-US" altLang="zh-CN" dirty="0" smtClean="0">
                <a:latin typeface="Verdana" charset="0"/>
                <a:ea typeface="MS PGothic" charset="0"/>
              </a:rPr>
              <a:t>Pragma </a:t>
            </a:r>
            <a:r>
              <a:rPr lang="en-US" altLang="zh-CN" dirty="0">
                <a:latin typeface="Verdana" charset="0"/>
                <a:ea typeface="MS PGothic" charset="0"/>
              </a:rPr>
              <a:t>Notation</a:t>
            </a:r>
          </a:p>
        </p:txBody>
      </p:sp>
      <p:sp>
        <p:nvSpPr>
          <p:cNvPr id="17410" name="Rectangle 3"/>
          <p:cNvSpPr>
            <a:spLocks noGrp="1" noChangeArrowheads="1"/>
          </p:cNvSpPr>
          <p:nvPr>
            <p:ph type="body" idx="1"/>
          </p:nvPr>
        </p:nvSpPr>
        <p:spPr>
          <a:xfrm>
            <a:off x="457200" y="1168399"/>
            <a:ext cx="8388350" cy="673101"/>
          </a:xfrm>
        </p:spPr>
        <p:txBody>
          <a:bodyPr/>
          <a:lstStyle/>
          <a:p>
            <a:pPr>
              <a:buFontTx/>
              <a:buNone/>
            </a:pPr>
            <a:r>
              <a:rPr lang="en-US" altLang="ja-JP" sz="2000" b="1" dirty="0" smtClean="0">
                <a:solidFill>
                  <a:schemeClr val="bg2"/>
                </a:solidFill>
                <a:latin typeface="Verdana" charset="0"/>
                <a:ea typeface="MS PGothic" charset="0"/>
              </a:rPr>
              <a:t>OpenMP 4.0:</a:t>
            </a:r>
            <a:r>
              <a:rPr lang="en-US" altLang="ja-JP" sz="2000" b="1" dirty="0">
                <a:solidFill>
                  <a:schemeClr val="bg2"/>
                </a:solidFill>
                <a:latin typeface="Verdana" charset="0"/>
                <a:ea typeface="MS PGothic" charset="0"/>
              </a:rPr>
              <a:t>	 </a:t>
            </a:r>
            <a:r>
              <a:rPr lang="en-US" altLang="ja-JP" sz="2000" b="1" dirty="0" smtClean="0">
                <a:solidFill>
                  <a:schemeClr val="bg2"/>
                </a:solidFill>
                <a:latin typeface="Verdana" charset="0"/>
                <a:ea typeface="MS PGothic" charset="0"/>
              </a:rPr>
              <a:t>#pragma omp simd [clause  [,clause] …]</a:t>
            </a:r>
            <a:endParaRPr lang="en-US" altLang="ja-JP" sz="2000" b="1" dirty="0">
              <a:solidFill>
                <a:schemeClr val="bg2"/>
              </a:solidFill>
              <a:latin typeface="Verdana" charset="0"/>
              <a:ea typeface="MS PGothic" charset="0"/>
            </a:endParaRPr>
          </a:p>
        </p:txBody>
      </p:sp>
      <p:sp>
        <p:nvSpPr>
          <p:cNvPr id="8" name="Rectangle 3"/>
          <p:cNvSpPr txBox="1">
            <a:spLocks noChangeArrowheads="1"/>
          </p:cNvSpPr>
          <p:nvPr/>
        </p:nvSpPr>
        <p:spPr>
          <a:xfrm>
            <a:off x="568960" y="2201862"/>
            <a:ext cx="7936865" cy="3548698"/>
          </a:xfrm>
          <a:prstGeom prst="rect">
            <a:avLst/>
          </a:prstGeom>
        </p:spPr>
        <p:txBody>
          <a:bodyPr/>
          <a:lstStyle/>
          <a:p>
            <a:pPr algn="l">
              <a:buFont typeface="Arial" pitchFamily="34" charset="0"/>
              <a:buChar char="•"/>
            </a:pPr>
            <a:r>
              <a:rPr lang="en-US" altLang="ja-JP" b="1" kern="0" dirty="0" smtClean="0">
                <a:solidFill>
                  <a:schemeClr val="bg2"/>
                </a:solidFill>
                <a:latin typeface="+mn-lt"/>
                <a:ea typeface="MS PGothic" charset="0"/>
                <a:cs typeface="Courier New" charset="0"/>
              </a:rPr>
              <a:t>Targets loops</a:t>
            </a:r>
          </a:p>
          <a:p>
            <a:pPr lvl="1" algn="l">
              <a:buFont typeface="Arial" pitchFamily="34" charset="0"/>
              <a:buChar char="•"/>
            </a:pPr>
            <a:r>
              <a:rPr lang="en-US" altLang="ja-JP" kern="0" dirty="0" smtClean="0">
                <a:latin typeface="+mn-lt"/>
                <a:ea typeface="MS PGothic" charset="0"/>
              </a:rPr>
              <a:t>  Can target inner or outer loops</a:t>
            </a:r>
          </a:p>
          <a:p>
            <a:pPr algn="l">
              <a:buFont typeface="Arial" pitchFamily="34" charset="0"/>
              <a:buChar char="•"/>
            </a:pPr>
            <a:r>
              <a:rPr lang="en-US" altLang="ja-JP" b="1" kern="0" dirty="0" smtClean="0">
                <a:solidFill>
                  <a:schemeClr val="bg2"/>
                </a:solidFill>
                <a:latin typeface="+mn-lt"/>
                <a:ea typeface="MS PGothic" charset="0"/>
                <a:cs typeface="Courier New" charset="0"/>
              </a:rPr>
              <a:t>Developer </a:t>
            </a:r>
            <a:r>
              <a:rPr lang="en-US" altLang="ja-JP" b="1" kern="0" dirty="0">
                <a:solidFill>
                  <a:schemeClr val="bg2"/>
                </a:solidFill>
                <a:latin typeface="+mn-lt"/>
                <a:ea typeface="MS PGothic" charset="0"/>
                <a:cs typeface="Courier New" charset="0"/>
              </a:rPr>
              <a:t>responsible for </a:t>
            </a:r>
            <a:r>
              <a:rPr lang="en-US" altLang="ja-JP" b="1" kern="0" dirty="0" smtClean="0">
                <a:solidFill>
                  <a:schemeClr val="bg2"/>
                </a:solidFill>
                <a:latin typeface="+mn-lt"/>
                <a:ea typeface="MS PGothic" charset="0"/>
                <a:cs typeface="Courier New" charset="0"/>
              </a:rPr>
              <a:t>results</a:t>
            </a:r>
          </a:p>
          <a:p>
            <a:pPr marL="800100" lvl="1" indent="-342900" algn="l">
              <a:buFont typeface="Arial" pitchFamily="34" charset="0"/>
              <a:buChar char="•"/>
            </a:pPr>
            <a:r>
              <a:rPr lang="en-US" kern="0" dirty="0">
                <a:latin typeface="+mn-lt"/>
                <a:ea typeface="MS PGothic" charset="0"/>
              </a:rPr>
              <a:t>Developer asserts </a:t>
            </a:r>
            <a:r>
              <a:rPr lang="en-US" kern="0" dirty="0" smtClean="0">
                <a:latin typeface="+mn-lt"/>
                <a:ea typeface="MS PGothic" charset="0"/>
              </a:rPr>
              <a:t>loop is suitable </a:t>
            </a:r>
            <a:r>
              <a:rPr lang="en-US" kern="0" dirty="0">
                <a:latin typeface="+mn-lt"/>
                <a:ea typeface="MS PGothic" charset="0"/>
              </a:rPr>
              <a:t>for </a:t>
            </a:r>
            <a:r>
              <a:rPr lang="en-US" kern="0" dirty="0" smtClean="0">
                <a:latin typeface="+mn-lt"/>
                <a:ea typeface="MS PGothic" charset="0"/>
              </a:rPr>
              <a:t>SIMD</a:t>
            </a:r>
            <a:endParaRPr lang="en-US" kern="0" dirty="0">
              <a:latin typeface="+mn-lt"/>
              <a:ea typeface="MS PGothic" charset="0"/>
            </a:endParaRPr>
          </a:p>
          <a:p>
            <a:pPr marL="1257300" lvl="2" indent="-342900" algn="l">
              <a:buFont typeface="Arial" pitchFamily="34" charset="0"/>
              <a:buChar char="•"/>
            </a:pPr>
            <a:r>
              <a:rPr lang="en-US" sz="1800" dirty="0" smtClean="0"/>
              <a:t>no </a:t>
            </a:r>
            <a:r>
              <a:rPr lang="en-US" sz="1800" dirty="0"/>
              <a:t>loop-carried dependencies and </a:t>
            </a:r>
            <a:r>
              <a:rPr lang="en-US" sz="1800" dirty="0" smtClean="0"/>
              <a:t>iterations </a:t>
            </a:r>
            <a:r>
              <a:rPr lang="en-US" sz="1800" dirty="0"/>
              <a:t>can be evaluated in </a:t>
            </a:r>
            <a:r>
              <a:rPr lang="en-US" sz="1800" dirty="0" smtClean="0"/>
              <a:t>parallel</a:t>
            </a:r>
          </a:p>
          <a:p>
            <a:pPr marL="800100" lvl="1" indent="-342900" algn="l">
              <a:buFont typeface="Arial" pitchFamily="34" charset="0"/>
              <a:buChar char="•"/>
            </a:pPr>
            <a:r>
              <a:rPr lang="en-US" altLang="ja-JP" kern="0" dirty="0" smtClean="0">
                <a:latin typeface="+mn-lt"/>
                <a:ea typeface="MS PGothic" charset="0"/>
              </a:rPr>
              <a:t>Can choose from lexicon </a:t>
            </a:r>
            <a:r>
              <a:rPr lang="en-US" altLang="ja-JP" kern="0" dirty="0">
                <a:latin typeface="+mn-lt"/>
                <a:ea typeface="MS PGothic" charset="0"/>
              </a:rPr>
              <a:t>of clauses to modify behavior of SIMD </a:t>
            </a:r>
            <a:r>
              <a:rPr lang="en-US" altLang="ja-JP" kern="0" dirty="0" smtClean="0">
                <a:latin typeface="+mn-lt"/>
                <a:ea typeface="MS PGothic" charset="0"/>
              </a:rPr>
              <a:t>directive</a:t>
            </a:r>
          </a:p>
          <a:p>
            <a:pPr marL="800100" lvl="1" indent="-342900" algn="l">
              <a:buFont typeface="Arial" pitchFamily="34" charset="0"/>
              <a:buChar char="•"/>
            </a:pPr>
            <a:r>
              <a:rPr lang="en-US" altLang="ja-JP" kern="0" dirty="0" smtClean="0">
                <a:latin typeface="+mn-lt"/>
                <a:ea typeface="MS PGothic" charset="0"/>
              </a:rPr>
              <a:t>Developer should validate results</a:t>
            </a:r>
          </a:p>
          <a:p>
            <a:pPr marL="800100" lvl="1" indent="-342900" algn="l">
              <a:buFont typeface="Arial" pitchFamily="34" charset="0"/>
              <a:buChar char="•"/>
            </a:pPr>
            <a:endParaRPr lang="en-US" sz="1800" kern="0" dirty="0">
              <a:latin typeface="+mn-lt"/>
              <a:ea typeface="MS PGothic" charset="0"/>
            </a:endParaRPr>
          </a:p>
          <a:p>
            <a:pPr algn="l">
              <a:buFont typeface="Arial" pitchFamily="34" charset="0"/>
              <a:buChar char="•"/>
            </a:pPr>
            <a:endParaRPr lang="en-US" altLang="ja-JP" b="1" kern="0" dirty="0">
              <a:solidFill>
                <a:schemeClr val="bg2"/>
              </a:solidFill>
              <a:latin typeface="+mn-lt"/>
              <a:ea typeface="MS PGothic" charset="0"/>
              <a:cs typeface="Courier New" charset="0"/>
            </a:endParaRPr>
          </a:p>
        </p:txBody>
      </p:sp>
      <p:sp>
        <p:nvSpPr>
          <p:cNvPr id="7" name="Slide Number Placeholder 4"/>
          <p:cNvSpPr txBox="1">
            <a:spLocks/>
          </p:cNvSpPr>
          <p:nvPr/>
        </p:nvSpPr>
        <p:spPr>
          <a:xfrm>
            <a:off x="8505825" y="6492875"/>
            <a:ext cx="501650" cy="365125"/>
          </a:xfrm>
          <a:prstGeom prst="rect">
            <a:avLst/>
          </a:prstGeom>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000" kern="1200">
                <a:solidFill>
                  <a:schemeClr val="bg1"/>
                </a:solidFill>
                <a:latin typeface="Verdana" pitchFamily="34" charset="0"/>
                <a:ea typeface="宋体" pitchFamily="2" charset="-122"/>
                <a:cs typeface="Arial" charset="0"/>
              </a:defRPr>
            </a:lvl1pPr>
            <a:lvl2pPr marL="457200" algn="ctr" rtl="0" fontAlgn="base">
              <a:spcBef>
                <a:spcPct val="0"/>
              </a:spcBef>
              <a:spcAft>
                <a:spcPct val="0"/>
              </a:spcAft>
              <a:defRPr sz="2000" kern="1200">
                <a:solidFill>
                  <a:schemeClr val="tx1"/>
                </a:solidFill>
                <a:latin typeface="Verdana" pitchFamily="34" charset="0"/>
                <a:ea typeface="+mn-ea"/>
                <a:cs typeface="Arial" charset="0"/>
              </a:defRPr>
            </a:lvl2pPr>
            <a:lvl3pPr marL="914400" algn="ctr" rtl="0" fontAlgn="base">
              <a:spcBef>
                <a:spcPct val="0"/>
              </a:spcBef>
              <a:spcAft>
                <a:spcPct val="0"/>
              </a:spcAft>
              <a:defRPr sz="2000" kern="1200">
                <a:solidFill>
                  <a:schemeClr val="tx1"/>
                </a:solidFill>
                <a:latin typeface="Verdana" pitchFamily="34" charset="0"/>
                <a:ea typeface="+mn-ea"/>
                <a:cs typeface="Arial" charset="0"/>
              </a:defRPr>
            </a:lvl3pPr>
            <a:lvl4pPr marL="1371600" algn="ctr" rtl="0" fontAlgn="base">
              <a:spcBef>
                <a:spcPct val="0"/>
              </a:spcBef>
              <a:spcAft>
                <a:spcPct val="0"/>
              </a:spcAft>
              <a:defRPr sz="2000" kern="1200">
                <a:solidFill>
                  <a:schemeClr val="tx1"/>
                </a:solidFill>
                <a:latin typeface="Verdana" pitchFamily="34" charset="0"/>
                <a:ea typeface="+mn-ea"/>
                <a:cs typeface="Arial" charset="0"/>
              </a:defRPr>
            </a:lvl4pPr>
            <a:lvl5pPr marL="1828800" algn="ctr" rtl="0" fontAlgn="base">
              <a:spcBef>
                <a:spcPct val="0"/>
              </a:spcBef>
              <a:spcAft>
                <a:spcPct val="0"/>
              </a:spcAft>
              <a:defRPr sz="2000" kern="1200">
                <a:solidFill>
                  <a:schemeClr val="tx1"/>
                </a:solidFill>
                <a:latin typeface="Verdana" pitchFamily="34" charset="0"/>
                <a:ea typeface="+mn-ea"/>
                <a:cs typeface="Arial" charset="0"/>
              </a:defRPr>
            </a:lvl5pPr>
            <a:lvl6pPr marL="2286000" algn="l" defTabSz="914400" rtl="0" eaLnBrk="1" latinLnBrk="0" hangingPunct="1">
              <a:defRPr sz="2000" kern="1200">
                <a:solidFill>
                  <a:schemeClr val="tx1"/>
                </a:solidFill>
                <a:latin typeface="Verdana" pitchFamily="34" charset="0"/>
                <a:ea typeface="+mn-ea"/>
                <a:cs typeface="Arial" charset="0"/>
              </a:defRPr>
            </a:lvl6pPr>
            <a:lvl7pPr marL="2743200" algn="l" defTabSz="914400" rtl="0" eaLnBrk="1" latinLnBrk="0" hangingPunct="1">
              <a:defRPr sz="2000" kern="1200">
                <a:solidFill>
                  <a:schemeClr val="tx1"/>
                </a:solidFill>
                <a:latin typeface="Verdana" pitchFamily="34" charset="0"/>
                <a:ea typeface="+mn-ea"/>
                <a:cs typeface="Arial" charset="0"/>
              </a:defRPr>
            </a:lvl7pPr>
            <a:lvl8pPr marL="3200400" algn="l" defTabSz="914400" rtl="0" eaLnBrk="1" latinLnBrk="0" hangingPunct="1">
              <a:defRPr sz="2000" kern="1200">
                <a:solidFill>
                  <a:schemeClr val="tx1"/>
                </a:solidFill>
                <a:latin typeface="Verdana" pitchFamily="34" charset="0"/>
                <a:ea typeface="+mn-ea"/>
                <a:cs typeface="Arial" charset="0"/>
              </a:defRPr>
            </a:lvl8pPr>
            <a:lvl9pPr marL="3657600" algn="l" defTabSz="914400" rtl="0" eaLnBrk="1" latinLnBrk="0" hangingPunct="1">
              <a:defRPr sz="2000" kern="1200">
                <a:solidFill>
                  <a:schemeClr val="tx1"/>
                </a:solidFill>
                <a:latin typeface="Verdana" pitchFamily="34" charset="0"/>
                <a:ea typeface="+mn-ea"/>
                <a:cs typeface="Arial" charset="0"/>
              </a:defRPr>
            </a:lvl9pPr>
          </a:lstStyle>
          <a:p>
            <a:fld id="{B6F15528-21DE-4FAA-801E-634DDDAF4B2B}" type="slidenum">
              <a:rPr lang="en-US" smtClean="0"/>
              <a:pPr/>
              <a:t>26</a:t>
            </a:fld>
            <a:endParaRPr lang="en-US" dirty="0"/>
          </a:p>
        </p:txBody>
      </p:sp>
    </p:spTree>
    <p:extLst>
      <p:ext uri="{BB962C8B-B14F-4D97-AF65-F5344CB8AC3E}">
        <p14:creationId xmlns:p14="http://schemas.microsoft.com/office/powerpoint/2010/main" val="231472663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381000" y="228600"/>
            <a:ext cx="8229600" cy="457200"/>
          </a:xfrm>
        </p:spPr>
        <p:txBody>
          <a:bodyPr/>
          <a:lstStyle/>
          <a:p>
            <a:r>
              <a:rPr lang="en-US" altLang="zh-CN" dirty="0" smtClean="0">
                <a:latin typeface="Verdana" charset="0"/>
                <a:ea typeface="MS PGothic" charset="0"/>
              </a:rPr>
              <a:t>OMP SIMD Pragma Clauses </a:t>
            </a:r>
            <a:endParaRPr lang="en-US" altLang="zh-CN" dirty="0">
              <a:latin typeface="Verdana" charset="0"/>
              <a:ea typeface="MS PGothic" charset="0"/>
            </a:endParaRPr>
          </a:p>
        </p:txBody>
      </p:sp>
      <p:sp>
        <p:nvSpPr>
          <p:cNvPr id="19458" name="Rectangle 3"/>
          <p:cNvSpPr>
            <a:spLocks noGrp="1" noChangeArrowheads="1"/>
          </p:cNvSpPr>
          <p:nvPr>
            <p:ph type="body" idx="1"/>
          </p:nvPr>
        </p:nvSpPr>
        <p:spPr>
          <a:xfrm>
            <a:off x="457200" y="838200"/>
            <a:ext cx="8255000" cy="5199063"/>
          </a:xfrm>
        </p:spPr>
        <p:txBody>
          <a:bodyPr/>
          <a:lstStyle/>
          <a:p>
            <a:pPr>
              <a:buFontTx/>
              <a:buNone/>
            </a:pPr>
            <a:r>
              <a:rPr lang="en-US" altLang="ja-JP" sz="2000" b="1" dirty="0" smtClean="0">
                <a:solidFill>
                  <a:schemeClr val="bg2"/>
                </a:solidFill>
                <a:latin typeface="Courier New" charset="0"/>
                <a:ea typeface="MS PGothic" charset="0"/>
                <a:cs typeface="Courier New" charset="0"/>
              </a:rPr>
              <a:t>reduction(operator:v1, v2, …)</a:t>
            </a:r>
          </a:p>
          <a:p>
            <a:pPr lvl="1"/>
            <a:r>
              <a:rPr lang="en-US" altLang="ja-JP" sz="1800" dirty="0" smtClean="0">
                <a:latin typeface="Verdana" charset="0"/>
                <a:ea typeface="MS PGothic" charset="0"/>
              </a:rPr>
              <a:t>v1 etc are reduction variables for operation “operator”</a:t>
            </a:r>
          </a:p>
          <a:p>
            <a:pPr lvl="1"/>
            <a:r>
              <a:rPr lang="en-US" altLang="ja-JP" sz="1800" dirty="0" smtClean="0">
                <a:latin typeface="Verdana" charset="0"/>
                <a:ea typeface="MS PGothic" charset="0"/>
              </a:rPr>
              <a:t>Examples include computing averages or sums of arrays into a single scalar value : </a:t>
            </a:r>
            <a:r>
              <a:rPr lang="en-US" altLang="ja-JP" sz="1800" i="1" dirty="0" smtClean="0">
                <a:latin typeface="Verdana" charset="0"/>
                <a:ea typeface="MS PGothic" charset="0"/>
              </a:rPr>
              <a:t>reduction (+:sum)</a:t>
            </a:r>
          </a:p>
          <a:p>
            <a:pPr lvl="1"/>
            <a:endParaRPr lang="en-US" altLang="ja-JP" sz="1800" dirty="0" smtClean="0">
              <a:latin typeface="Verdana" charset="0"/>
              <a:ea typeface="MS PGothic" charset="0"/>
            </a:endParaRPr>
          </a:p>
          <a:p>
            <a:pPr>
              <a:buFontTx/>
              <a:buNone/>
            </a:pPr>
            <a:r>
              <a:rPr lang="en-US" altLang="ja-JP" sz="2000" b="1" dirty="0" smtClean="0">
                <a:solidFill>
                  <a:schemeClr val="bg2"/>
                </a:solidFill>
                <a:latin typeface="Courier New" charset="0"/>
                <a:ea typeface="MS PGothic" charset="0"/>
                <a:cs typeface="Courier New" charset="0"/>
              </a:rPr>
              <a:t>linear(v1:step1, v2:step2, …)</a:t>
            </a:r>
          </a:p>
          <a:p>
            <a:pPr lvl="1"/>
            <a:r>
              <a:rPr lang="en-US" altLang="ja-JP" sz="1800" dirty="0" smtClean="0">
                <a:latin typeface="Verdana" charset="0"/>
                <a:ea typeface="MS PGothic" charset="0"/>
              </a:rPr>
              <a:t>declares </a:t>
            </a:r>
            <a:r>
              <a:rPr lang="en-US" altLang="ja-JP" sz="1800" dirty="0">
                <a:latin typeface="Verdana" charset="0"/>
                <a:ea typeface="MS PGothic" charset="0"/>
              </a:rPr>
              <a:t>one or more list items to be private to a SIMD lane and to </a:t>
            </a:r>
            <a:r>
              <a:rPr lang="en-US" altLang="ja-JP" sz="1800" dirty="0" smtClean="0">
                <a:latin typeface="Verdana" charset="0"/>
                <a:ea typeface="MS PGothic" charset="0"/>
              </a:rPr>
              <a:t>have </a:t>
            </a:r>
            <a:r>
              <a:rPr lang="en-US" altLang="ja-JP" sz="1800" dirty="0">
                <a:latin typeface="Verdana" charset="0"/>
                <a:ea typeface="MS PGothic" charset="0"/>
              </a:rPr>
              <a:t>a linear relationship with respect to the iteration space of a </a:t>
            </a:r>
            <a:r>
              <a:rPr lang="en-US" altLang="ja-JP" sz="1800" dirty="0" smtClean="0">
                <a:latin typeface="Verdana" charset="0"/>
                <a:ea typeface="MS PGothic" charset="0"/>
              </a:rPr>
              <a:t>loop</a:t>
            </a:r>
            <a:r>
              <a:rPr lang="en-US" altLang="ja-JP" sz="1800" dirty="0">
                <a:latin typeface="Verdana" charset="0"/>
                <a:ea typeface="MS PGothic" charset="0"/>
              </a:rPr>
              <a:t> </a:t>
            </a:r>
            <a:r>
              <a:rPr lang="en-US" altLang="ja-JP" sz="1800" dirty="0" smtClean="0">
                <a:latin typeface="Verdana" charset="0"/>
                <a:ea typeface="MS PGothic" charset="0"/>
              </a:rPr>
              <a:t>: </a:t>
            </a:r>
            <a:r>
              <a:rPr lang="en-US" altLang="ja-JP" sz="1800" i="1" dirty="0" smtClean="0">
                <a:latin typeface="Verdana" charset="0"/>
                <a:ea typeface="MS PGothic" charset="0"/>
              </a:rPr>
              <a:t>linear (i:2)</a:t>
            </a:r>
          </a:p>
          <a:p>
            <a:pPr lvl="1"/>
            <a:endParaRPr lang="en-US" altLang="ja-JP" sz="1800" dirty="0" smtClean="0">
              <a:latin typeface="Verdana" charset="0"/>
              <a:ea typeface="MS PGothic" charset="0"/>
            </a:endParaRPr>
          </a:p>
          <a:p>
            <a:pPr>
              <a:buFontTx/>
              <a:buNone/>
            </a:pPr>
            <a:r>
              <a:rPr lang="en-US" altLang="ja-JP" sz="2000" b="1" dirty="0" err="1">
                <a:solidFill>
                  <a:schemeClr val="bg2"/>
                </a:solidFill>
                <a:latin typeface="Courier New" charset="0"/>
                <a:ea typeface="MS PGothic" charset="0"/>
                <a:cs typeface="Courier New" charset="0"/>
              </a:rPr>
              <a:t>s</a:t>
            </a:r>
            <a:r>
              <a:rPr lang="en-US" altLang="ja-JP" sz="2000" b="1" dirty="0" err="1" smtClean="0">
                <a:solidFill>
                  <a:schemeClr val="bg2"/>
                </a:solidFill>
                <a:latin typeface="Courier New" charset="0"/>
                <a:ea typeface="MS PGothic" charset="0"/>
                <a:cs typeface="Courier New" charset="0"/>
              </a:rPr>
              <a:t>afelen</a:t>
            </a:r>
            <a:r>
              <a:rPr lang="en-US" altLang="ja-JP" sz="2000" b="1" dirty="0" smtClean="0">
                <a:solidFill>
                  <a:schemeClr val="bg2"/>
                </a:solidFill>
                <a:latin typeface="Courier New" charset="0"/>
                <a:ea typeface="MS PGothic" charset="0"/>
                <a:cs typeface="Courier New" charset="0"/>
              </a:rPr>
              <a:t> (</a:t>
            </a:r>
            <a:r>
              <a:rPr lang="en-US" altLang="ja-JP" sz="2000" b="1" i="1" dirty="0" smtClean="0">
                <a:solidFill>
                  <a:schemeClr val="bg2"/>
                </a:solidFill>
                <a:latin typeface="Courier New" charset="0"/>
                <a:ea typeface="MS PGothic" charset="0"/>
                <a:cs typeface="Courier New" charset="0"/>
              </a:rPr>
              <a:t>length</a:t>
            </a:r>
            <a:r>
              <a:rPr lang="en-US" altLang="ja-JP" sz="2000" b="1" dirty="0" smtClean="0">
                <a:solidFill>
                  <a:schemeClr val="bg2"/>
                </a:solidFill>
                <a:latin typeface="Courier New" charset="0"/>
                <a:ea typeface="MS PGothic" charset="0"/>
                <a:cs typeface="Courier New" charset="0"/>
              </a:rPr>
              <a:t>)</a:t>
            </a:r>
            <a:endParaRPr lang="en-US" altLang="ja-JP" sz="2000" b="1" dirty="0">
              <a:solidFill>
                <a:schemeClr val="bg2"/>
              </a:solidFill>
              <a:latin typeface="Courier New" charset="0"/>
              <a:ea typeface="MS PGothic" charset="0"/>
              <a:cs typeface="Courier New" charset="0"/>
            </a:endParaRPr>
          </a:p>
          <a:p>
            <a:pPr lvl="1"/>
            <a:r>
              <a:rPr lang="en-US" altLang="ja-JP" sz="1800" dirty="0">
                <a:latin typeface="Verdana" charset="0"/>
                <a:ea typeface="MS PGothic" charset="0"/>
              </a:rPr>
              <a:t>no two iterations executed concurrently with SIMD </a:t>
            </a:r>
            <a:r>
              <a:rPr lang="en-US" altLang="ja-JP" sz="1800" dirty="0" smtClean="0">
                <a:latin typeface="Verdana" charset="0"/>
                <a:ea typeface="MS PGothic" charset="0"/>
              </a:rPr>
              <a:t>instructions </a:t>
            </a:r>
            <a:r>
              <a:rPr lang="en-US" altLang="ja-JP" sz="1800" dirty="0">
                <a:latin typeface="Verdana" charset="0"/>
                <a:ea typeface="MS PGothic" charset="0"/>
              </a:rPr>
              <a:t>can have a greater distance in the logical iteration space than </a:t>
            </a:r>
            <a:r>
              <a:rPr lang="en-US" altLang="ja-JP" sz="1800" dirty="0" smtClean="0">
                <a:latin typeface="Verdana" charset="0"/>
                <a:ea typeface="MS PGothic" charset="0"/>
              </a:rPr>
              <a:t>this value</a:t>
            </a:r>
            <a:endParaRPr lang="en-US" altLang="ja-JP" sz="1800" i="1" dirty="0" smtClean="0">
              <a:latin typeface="Verdana" charset="0"/>
              <a:ea typeface="MS PGothic" charset="0"/>
            </a:endParaRPr>
          </a:p>
          <a:p>
            <a:pPr lvl="1"/>
            <a:r>
              <a:rPr lang="en-US" altLang="ja-JP" sz="1800" i="1" dirty="0" smtClean="0">
                <a:latin typeface="Verdana" charset="0"/>
                <a:ea typeface="MS PGothic" charset="0"/>
              </a:rPr>
              <a:t>Typical values are </a:t>
            </a:r>
            <a:r>
              <a:rPr lang="en-US" altLang="ja-JP" sz="1800" dirty="0">
                <a:latin typeface="Verdana" charset="0"/>
                <a:ea typeface="MS PGothic" charset="0"/>
              </a:rPr>
              <a:t>2, 4, 8, 16</a:t>
            </a:r>
          </a:p>
          <a:p>
            <a:endParaRPr lang="en-US" altLang="ja-JP" sz="2200" dirty="0" smtClean="0">
              <a:latin typeface="Verdana" charset="0"/>
              <a:ea typeface="MS PGothic" charset="0"/>
            </a:endParaRPr>
          </a:p>
          <a:p>
            <a:pPr lvl="1">
              <a:buNone/>
            </a:pPr>
            <a:endParaRPr lang="en-US" altLang="ja-JP" sz="1800" b="1" dirty="0">
              <a:latin typeface="Verdana" charset="0"/>
              <a:ea typeface="MS PGothic" charset="0"/>
            </a:endParaRPr>
          </a:p>
          <a:p>
            <a:pPr>
              <a:buFontTx/>
              <a:buNone/>
            </a:pPr>
            <a:r>
              <a:rPr lang="en-US" altLang="ja-JP" sz="2000" b="1" dirty="0" smtClean="0">
                <a:solidFill>
                  <a:schemeClr val="bg2"/>
                </a:solidFill>
                <a:latin typeface="Courier New" charset="0"/>
                <a:ea typeface="MS PGothic" charset="0"/>
                <a:cs typeface="Courier New" charset="0"/>
              </a:rPr>
              <a:t> </a:t>
            </a:r>
            <a:endParaRPr lang="en-US" altLang="ja-JP" sz="2000" b="1" dirty="0">
              <a:solidFill>
                <a:schemeClr val="bg2"/>
              </a:solidFill>
              <a:latin typeface="Courier New" charset="0"/>
              <a:ea typeface="MS PGothic" charset="0"/>
              <a:cs typeface="Courier New" charset="0"/>
            </a:endParaRPr>
          </a:p>
        </p:txBody>
      </p:sp>
      <p:sp>
        <p:nvSpPr>
          <p:cNvPr id="5" name="Rounded Rectangle 4"/>
          <p:cNvSpPr/>
          <p:nvPr/>
        </p:nvSpPr>
        <p:spPr bwMode="auto">
          <a:xfrm>
            <a:off x="635000" y="5578992"/>
            <a:ext cx="8229600" cy="715089"/>
          </a:xfrm>
          <a:prstGeom prst="roundRect">
            <a:avLst/>
          </a:prstGeom>
          <a:solidFill>
            <a:schemeClr val="bg1"/>
          </a:solidFill>
          <a:ln w="1905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eaLnBrk="0" hangingPunct="0">
              <a:defRPr/>
            </a:pPr>
            <a:r>
              <a:rPr lang="en-US" dirty="0" smtClean="0">
                <a:solidFill>
                  <a:srgbClr val="0860A8"/>
                </a:solidFill>
              </a:rPr>
              <a:t>Refer to OpenMP 4.0 Specification.</a:t>
            </a:r>
          </a:p>
          <a:p>
            <a:r>
              <a:rPr lang="en-US" sz="1600" dirty="0">
                <a:solidFill>
                  <a:srgbClr val="0860A8"/>
                </a:solidFill>
              </a:rPr>
              <a:t>http://www.openmp.org/mp-documents/OpenMP4.0.0.pdf</a:t>
            </a:r>
            <a:endParaRPr lang="en-US" sz="1600" dirty="0" smtClean="0">
              <a:solidFill>
                <a:srgbClr val="0860A8"/>
              </a:solidFill>
            </a:endParaRPr>
          </a:p>
        </p:txBody>
      </p:sp>
      <p:sp>
        <p:nvSpPr>
          <p:cNvPr id="6" name="Slide Number Placeholder 4"/>
          <p:cNvSpPr txBox="1">
            <a:spLocks/>
          </p:cNvSpPr>
          <p:nvPr/>
        </p:nvSpPr>
        <p:spPr>
          <a:xfrm>
            <a:off x="8505825" y="6492875"/>
            <a:ext cx="501650" cy="365125"/>
          </a:xfrm>
          <a:prstGeom prst="rect">
            <a:avLst/>
          </a:prstGeom>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000" kern="1200">
                <a:solidFill>
                  <a:schemeClr val="bg1"/>
                </a:solidFill>
                <a:latin typeface="Verdana" pitchFamily="34" charset="0"/>
                <a:ea typeface="宋体" pitchFamily="2" charset="-122"/>
                <a:cs typeface="Arial" charset="0"/>
              </a:defRPr>
            </a:lvl1pPr>
            <a:lvl2pPr marL="457200" algn="ctr" rtl="0" fontAlgn="base">
              <a:spcBef>
                <a:spcPct val="0"/>
              </a:spcBef>
              <a:spcAft>
                <a:spcPct val="0"/>
              </a:spcAft>
              <a:defRPr sz="2000" kern="1200">
                <a:solidFill>
                  <a:schemeClr val="tx1"/>
                </a:solidFill>
                <a:latin typeface="Verdana" pitchFamily="34" charset="0"/>
                <a:ea typeface="+mn-ea"/>
                <a:cs typeface="Arial" charset="0"/>
              </a:defRPr>
            </a:lvl2pPr>
            <a:lvl3pPr marL="914400" algn="ctr" rtl="0" fontAlgn="base">
              <a:spcBef>
                <a:spcPct val="0"/>
              </a:spcBef>
              <a:spcAft>
                <a:spcPct val="0"/>
              </a:spcAft>
              <a:defRPr sz="2000" kern="1200">
                <a:solidFill>
                  <a:schemeClr val="tx1"/>
                </a:solidFill>
                <a:latin typeface="Verdana" pitchFamily="34" charset="0"/>
                <a:ea typeface="+mn-ea"/>
                <a:cs typeface="Arial" charset="0"/>
              </a:defRPr>
            </a:lvl3pPr>
            <a:lvl4pPr marL="1371600" algn="ctr" rtl="0" fontAlgn="base">
              <a:spcBef>
                <a:spcPct val="0"/>
              </a:spcBef>
              <a:spcAft>
                <a:spcPct val="0"/>
              </a:spcAft>
              <a:defRPr sz="2000" kern="1200">
                <a:solidFill>
                  <a:schemeClr val="tx1"/>
                </a:solidFill>
                <a:latin typeface="Verdana" pitchFamily="34" charset="0"/>
                <a:ea typeface="+mn-ea"/>
                <a:cs typeface="Arial" charset="0"/>
              </a:defRPr>
            </a:lvl4pPr>
            <a:lvl5pPr marL="1828800" algn="ctr" rtl="0" fontAlgn="base">
              <a:spcBef>
                <a:spcPct val="0"/>
              </a:spcBef>
              <a:spcAft>
                <a:spcPct val="0"/>
              </a:spcAft>
              <a:defRPr sz="2000" kern="1200">
                <a:solidFill>
                  <a:schemeClr val="tx1"/>
                </a:solidFill>
                <a:latin typeface="Verdana" pitchFamily="34" charset="0"/>
                <a:ea typeface="+mn-ea"/>
                <a:cs typeface="Arial" charset="0"/>
              </a:defRPr>
            </a:lvl5pPr>
            <a:lvl6pPr marL="2286000" algn="l" defTabSz="914400" rtl="0" eaLnBrk="1" latinLnBrk="0" hangingPunct="1">
              <a:defRPr sz="2000" kern="1200">
                <a:solidFill>
                  <a:schemeClr val="tx1"/>
                </a:solidFill>
                <a:latin typeface="Verdana" pitchFamily="34" charset="0"/>
                <a:ea typeface="+mn-ea"/>
                <a:cs typeface="Arial" charset="0"/>
              </a:defRPr>
            </a:lvl6pPr>
            <a:lvl7pPr marL="2743200" algn="l" defTabSz="914400" rtl="0" eaLnBrk="1" latinLnBrk="0" hangingPunct="1">
              <a:defRPr sz="2000" kern="1200">
                <a:solidFill>
                  <a:schemeClr val="tx1"/>
                </a:solidFill>
                <a:latin typeface="Verdana" pitchFamily="34" charset="0"/>
                <a:ea typeface="+mn-ea"/>
                <a:cs typeface="Arial" charset="0"/>
              </a:defRPr>
            </a:lvl7pPr>
            <a:lvl8pPr marL="3200400" algn="l" defTabSz="914400" rtl="0" eaLnBrk="1" latinLnBrk="0" hangingPunct="1">
              <a:defRPr sz="2000" kern="1200">
                <a:solidFill>
                  <a:schemeClr val="tx1"/>
                </a:solidFill>
                <a:latin typeface="Verdana" pitchFamily="34" charset="0"/>
                <a:ea typeface="+mn-ea"/>
                <a:cs typeface="Arial" charset="0"/>
              </a:defRPr>
            </a:lvl8pPr>
            <a:lvl9pPr marL="3657600" algn="l" defTabSz="914400" rtl="0" eaLnBrk="1" latinLnBrk="0" hangingPunct="1">
              <a:defRPr sz="2000" kern="1200">
                <a:solidFill>
                  <a:schemeClr val="tx1"/>
                </a:solidFill>
                <a:latin typeface="Verdana" pitchFamily="34" charset="0"/>
                <a:ea typeface="+mn-ea"/>
                <a:cs typeface="Arial" charset="0"/>
              </a:defRPr>
            </a:lvl9p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37698066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381000" y="228600"/>
            <a:ext cx="8229600" cy="457200"/>
          </a:xfrm>
        </p:spPr>
        <p:txBody>
          <a:bodyPr/>
          <a:lstStyle/>
          <a:p>
            <a:r>
              <a:rPr lang="en-US" altLang="zh-CN" dirty="0" smtClean="0">
                <a:latin typeface="Verdana" charset="0"/>
                <a:ea typeface="MS PGothic" charset="0"/>
              </a:rPr>
              <a:t>OMP SIMD Pragma Clauses </a:t>
            </a:r>
            <a:r>
              <a:rPr lang="en-US" altLang="zh-CN" dirty="0" err="1" smtClean="0">
                <a:latin typeface="Verdana" charset="0"/>
                <a:ea typeface="MS PGothic" charset="0"/>
              </a:rPr>
              <a:t>cont</a:t>
            </a:r>
            <a:r>
              <a:rPr lang="en-US" altLang="zh-CN" dirty="0" smtClean="0">
                <a:latin typeface="Verdana" charset="0"/>
                <a:ea typeface="MS PGothic" charset="0"/>
              </a:rPr>
              <a:t>… </a:t>
            </a:r>
            <a:endParaRPr lang="en-US" altLang="zh-CN" dirty="0">
              <a:latin typeface="Verdana" charset="0"/>
              <a:ea typeface="MS PGothic" charset="0"/>
            </a:endParaRPr>
          </a:p>
        </p:txBody>
      </p:sp>
      <p:sp>
        <p:nvSpPr>
          <p:cNvPr id="19458" name="Rectangle 3"/>
          <p:cNvSpPr>
            <a:spLocks noGrp="1" noChangeArrowheads="1"/>
          </p:cNvSpPr>
          <p:nvPr>
            <p:ph type="body" idx="1"/>
          </p:nvPr>
        </p:nvSpPr>
        <p:spPr>
          <a:xfrm>
            <a:off x="457200" y="838200"/>
            <a:ext cx="8534400" cy="5199063"/>
          </a:xfrm>
        </p:spPr>
        <p:txBody>
          <a:bodyPr/>
          <a:lstStyle/>
          <a:p>
            <a:pPr marL="0" indent="0">
              <a:buNone/>
            </a:pPr>
            <a:r>
              <a:rPr lang="en-US" altLang="ja-JP" sz="2000" b="1" dirty="0">
                <a:solidFill>
                  <a:schemeClr val="bg2"/>
                </a:solidFill>
                <a:latin typeface="Courier New" charset="0"/>
                <a:ea typeface="MS PGothic" charset="0"/>
                <a:cs typeface="Courier New" charset="0"/>
              </a:rPr>
              <a:t>aligned(v1:alignment, v2:alignment) </a:t>
            </a:r>
          </a:p>
          <a:p>
            <a:pPr lvl="1"/>
            <a:r>
              <a:rPr lang="en-US" altLang="ja-JP" sz="1800" dirty="0">
                <a:latin typeface="Verdana" charset="0"/>
                <a:ea typeface="MS PGothic" charset="0"/>
              </a:rPr>
              <a:t>declares that the object to which each list item points is aligned to the number of bytes expressed in the optional parameter of the aligned clause</a:t>
            </a:r>
            <a:r>
              <a:rPr lang="en-US" altLang="ja-JP" sz="1800" dirty="0" smtClean="0">
                <a:latin typeface="Verdana" charset="0"/>
                <a:ea typeface="MS PGothic" charset="0"/>
              </a:rPr>
              <a:t>.</a:t>
            </a:r>
          </a:p>
          <a:p>
            <a:pPr lvl="1"/>
            <a:endParaRPr lang="en-US" altLang="ja-JP" sz="1800" dirty="0">
              <a:latin typeface="Verdana" charset="0"/>
              <a:ea typeface="MS PGothic" charset="0"/>
            </a:endParaRPr>
          </a:p>
          <a:p>
            <a:pPr>
              <a:buFontTx/>
              <a:buNone/>
            </a:pPr>
            <a:r>
              <a:rPr lang="en-US" altLang="ja-JP" sz="2000" b="1" dirty="0" smtClean="0">
                <a:solidFill>
                  <a:schemeClr val="bg2"/>
                </a:solidFill>
                <a:latin typeface="Courier New" charset="0"/>
                <a:ea typeface="MS PGothic" charset="0"/>
                <a:cs typeface="Courier New" charset="0"/>
              </a:rPr>
              <a:t>collapse(number of loops)</a:t>
            </a:r>
          </a:p>
          <a:p>
            <a:pPr lvl="1"/>
            <a:r>
              <a:rPr lang="en-US" altLang="ja-JP" sz="1800" dirty="0" smtClean="0">
                <a:latin typeface="Verdana" charset="0"/>
                <a:ea typeface="MS PGothic" charset="0"/>
              </a:rPr>
              <a:t>Nested </a:t>
            </a:r>
            <a:r>
              <a:rPr lang="en-US" altLang="ja-JP" sz="1800" dirty="0">
                <a:latin typeface="Verdana" charset="0"/>
                <a:ea typeface="MS PGothic" charset="0"/>
              </a:rPr>
              <a:t>loop iterations are collapsed into one loop with a larger iteration </a:t>
            </a:r>
            <a:r>
              <a:rPr lang="en-US" altLang="ja-JP" sz="1800" dirty="0" smtClean="0">
                <a:latin typeface="Verdana" charset="0"/>
                <a:ea typeface="MS PGothic" charset="0"/>
              </a:rPr>
              <a:t>space.</a:t>
            </a:r>
          </a:p>
          <a:p>
            <a:pPr lvl="1"/>
            <a:endParaRPr lang="en-US" altLang="ja-JP" sz="1800" dirty="0" smtClean="0">
              <a:latin typeface="Verdana" charset="0"/>
              <a:ea typeface="MS PGothic" charset="0"/>
            </a:endParaRPr>
          </a:p>
          <a:p>
            <a:pPr>
              <a:buFontTx/>
              <a:buNone/>
            </a:pPr>
            <a:r>
              <a:rPr lang="en-US" altLang="ja-JP" sz="2000" b="1" dirty="0" smtClean="0">
                <a:solidFill>
                  <a:schemeClr val="bg2"/>
                </a:solidFill>
                <a:latin typeface="Courier New" charset="0"/>
                <a:ea typeface="MS PGothic" charset="0"/>
                <a:cs typeface="Courier New" charset="0"/>
              </a:rPr>
              <a:t>private(v1, v2, …), </a:t>
            </a:r>
            <a:r>
              <a:rPr lang="en-US" altLang="ja-JP" sz="2000" b="1" dirty="0" err="1" smtClean="0">
                <a:solidFill>
                  <a:schemeClr val="bg2"/>
                </a:solidFill>
                <a:latin typeface="Courier New" charset="0"/>
                <a:ea typeface="MS PGothic" charset="0"/>
                <a:cs typeface="Courier New" charset="0"/>
              </a:rPr>
              <a:t>lastprivate</a:t>
            </a:r>
            <a:r>
              <a:rPr lang="en-US" altLang="ja-JP" sz="2000" b="1" dirty="0" smtClean="0">
                <a:solidFill>
                  <a:schemeClr val="bg2"/>
                </a:solidFill>
                <a:latin typeface="Courier New" charset="0"/>
                <a:ea typeface="MS PGothic" charset="0"/>
                <a:cs typeface="Courier New" charset="0"/>
              </a:rPr>
              <a:t> (v1, v2, …)</a:t>
            </a:r>
          </a:p>
          <a:p>
            <a:pPr lvl="1"/>
            <a:r>
              <a:rPr lang="en-US" altLang="ja-JP" sz="1800" dirty="0" smtClean="0">
                <a:latin typeface="Verdana" charset="0"/>
                <a:ea typeface="MS PGothic" charset="0"/>
              </a:rPr>
              <a:t>declares </a:t>
            </a:r>
            <a:r>
              <a:rPr lang="en-US" altLang="ja-JP" sz="1800" dirty="0">
                <a:latin typeface="Verdana" charset="0"/>
                <a:ea typeface="MS PGothic" charset="0"/>
              </a:rPr>
              <a:t>one or more list items to be private to an implicit </a:t>
            </a:r>
            <a:r>
              <a:rPr lang="en-US" altLang="ja-JP" sz="1800" dirty="0" smtClean="0">
                <a:latin typeface="Verdana" charset="0"/>
                <a:ea typeface="MS PGothic" charset="0"/>
              </a:rPr>
              <a:t>task </a:t>
            </a:r>
            <a:r>
              <a:rPr lang="en-US" altLang="ja-JP" sz="1800" dirty="0">
                <a:latin typeface="Verdana" charset="0"/>
                <a:ea typeface="MS PGothic" charset="0"/>
              </a:rPr>
              <a:t>or to a SIMD lane, </a:t>
            </a:r>
            <a:r>
              <a:rPr lang="en-US" altLang="ja-JP" sz="1800" dirty="0" err="1" smtClean="0">
                <a:latin typeface="Verdana" charset="0"/>
                <a:ea typeface="MS PGothic" charset="0"/>
              </a:rPr>
              <a:t>lastprivate</a:t>
            </a:r>
            <a:r>
              <a:rPr lang="en-US" altLang="ja-JP" sz="1800" dirty="0" smtClean="0">
                <a:latin typeface="Verdana" charset="0"/>
                <a:ea typeface="MS PGothic" charset="0"/>
              </a:rPr>
              <a:t> causes </a:t>
            </a:r>
            <a:r>
              <a:rPr lang="en-US" altLang="ja-JP" sz="1800" dirty="0">
                <a:latin typeface="Verdana" charset="0"/>
                <a:ea typeface="MS PGothic" charset="0"/>
              </a:rPr>
              <a:t>the corresponding original list item to be updated </a:t>
            </a:r>
            <a:r>
              <a:rPr lang="en-US" altLang="ja-JP" sz="1800" dirty="0" smtClean="0">
                <a:latin typeface="Verdana" charset="0"/>
                <a:ea typeface="MS PGothic" charset="0"/>
              </a:rPr>
              <a:t>after </a:t>
            </a:r>
            <a:r>
              <a:rPr lang="en-US" altLang="ja-JP" sz="1800" dirty="0">
                <a:latin typeface="Verdana" charset="0"/>
                <a:ea typeface="MS PGothic" charset="0"/>
              </a:rPr>
              <a:t>the end of the region..</a:t>
            </a:r>
            <a:endParaRPr lang="en-US" altLang="ja-JP" sz="1800" dirty="0" smtClean="0">
              <a:latin typeface="Verdana" charset="0"/>
              <a:ea typeface="MS PGothic" charset="0"/>
            </a:endParaRPr>
          </a:p>
          <a:p>
            <a:pPr lvl="1">
              <a:buNone/>
            </a:pPr>
            <a:endParaRPr lang="en-US" altLang="ja-JP" sz="1800" b="1" dirty="0">
              <a:latin typeface="Verdana" charset="0"/>
              <a:ea typeface="MS PGothic" charset="0"/>
            </a:endParaRPr>
          </a:p>
          <a:p>
            <a:pPr>
              <a:buFontTx/>
              <a:buNone/>
            </a:pPr>
            <a:r>
              <a:rPr lang="en-US" altLang="ja-JP" sz="2000" b="1" dirty="0" smtClean="0">
                <a:solidFill>
                  <a:schemeClr val="bg2"/>
                </a:solidFill>
                <a:latin typeface="Courier New" charset="0"/>
                <a:ea typeface="MS PGothic" charset="0"/>
                <a:cs typeface="Courier New" charset="0"/>
              </a:rPr>
              <a:t> </a:t>
            </a:r>
            <a:endParaRPr lang="en-US" altLang="ja-JP" sz="2000" b="1" dirty="0">
              <a:solidFill>
                <a:schemeClr val="bg2"/>
              </a:solidFill>
              <a:latin typeface="Courier New" charset="0"/>
              <a:ea typeface="MS PGothic" charset="0"/>
              <a:cs typeface="Courier New" charset="0"/>
            </a:endParaRPr>
          </a:p>
        </p:txBody>
      </p:sp>
      <p:sp>
        <p:nvSpPr>
          <p:cNvPr id="5" name="Rounded Rectangle 4"/>
          <p:cNvSpPr/>
          <p:nvPr/>
        </p:nvSpPr>
        <p:spPr bwMode="auto">
          <a:xfrm>
            <a:off x="571500" y="5110442"/>
            <a:ext cx="8229600" cy="715089"/>
          </a:xfrm>
          <a:prstGeom prst="roundRect">
            <a:avLst/>
          </a:prstGeom>
          <a:solidFill>
            <a:schemeClr val="bg1"/>
          </a:solidFill>
          <a:ln w="1905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eaLnBrk="0" hangingPunct="0">
              <a:defRPr/>
            </a:pPr>
            <a:r>
              <a:rPr lang="en-US" dirty="0" smtClean="0">
                <a:solidFill>
                  <a:srgbClr val="0860A8"/>
                </a:solidFill>
              </a:rPr>
              <a:t>Refer to OpenMP 4.0 Specification.</a:t>
            </a:r>
          </a:p>
          <a:p>
            <a:r>
              <a:rPr lang="en-US" sz="1600" dirty="0">
                <a:solidFill>
                  <a:srgbClr val="0860A8"/>
                </a:solidFill>
              </a:rPr>
              <a:t>http://www.openmp.org/mp-documents/OpenMP4.0.0.pdf</a:t>
            </a:r>
            <a:endParaRPr lang="en-US" sz="1600" dirty="0" smtClean="0">
              <a:solidFill>
                <a:srgbClr val="0860A8"/>
              </a:solidFill>
            </a:endParaRPr>
          </a:p>
        </p:txBody>
      </p:sp>
      <p:sp>
        <p:nvSpPr>
          <p:cNvPr id="6" name="Slide Number Placeholder 4"/>
          <p:cNvSpPr txBox="1">
            <a:spLocks/>
          </p:cNvSpPr>
          <p:nvPr/>
        </p:nvSpPr>
        <p:spPr>
          <a:xfrm>
            <a:off x="8505825" y="6492875"/>
            <a:ext cx="501650" cy="365125"/>
          </a:xfrm>
          <a:prstGeom prst="rect">
            <a:avLst/>
          </a:prstGeom>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000" kern="1200">
                <a:solidFill>
                  <a:schemeClr val="bg1"/>
                </a:solidFill>
                <a:latin typeface="Verdana" pitchFamily="34" charset="0"/>
                <a:ea typeface="宋体" pitchFamily="2" charset="-122"/>
                <a:cs typeface="Arial" charset="0"/>
              </a:defRPr>
            </a:lvl1pPr>
            <a:lvl2pPr marL="457200" algn="ctr" rtl="0" fontAlgn="base">
              <a:spcBef>
                <a:spcPct val="0"/>
              </a:spcBef>
              <a:spcAft>
                <a:spcPct val="0"/>
              </a:spcAft>
              <a:defRPr sz="2000" kern="1200">
                <a:solidFill>
                  <a:schemeClr val="tx1"/>
                </a:solidFill>
                <a:latin typeface="Verdana" pitchFamily="34" charset="0"/>
                <a:ea typeface="+mn-ea"/>
                <a:cs typeface="Arial" charset="0"/>
              </a:defRPr>
            </a:lvl2pPr>
            <a:lvl3pPr marL="914400" algn="ctr" rtl="0" fontAlgn="base">
              <a:spcBef>
                <a:spcPct val="0"/>
              </a:spcBef>
              <a:spcAft>
                <a:spcPct val="0"/>
              </a:spcAft>
              <a:defRPr sz="2000" kern="1200">
                <a:solidFill>
                  <a:schemeClr val="tx1"/>
                </a:solidFill>
                <a:latin typeface="Verdana" pitchFamily="34" charset="0"/>
                <a:ea typeface="+mn-ea"/>
                <a:cs typeface="Arial" charset="0"/>
              </a:defRPr>
            </a:lvl3pPr>
            <a:lvl4pPr marL="1371600" algn="ctr" rtl="0" fontAlgn="base">
              <a:spcBef>
                <a:spcPct val="0"/>
              </a:spcBef>
              <a:spcAft>
                <a:spcPct val="0"/>
              </a:spcAft>
              <a:defRPr sz="2000" kern="1200">
                <a:solidFill>
                  <a:schemeClr val="tx1"/>
                </a:solidFill>
                <a:latin typeface="Verdana" pitchFamily="34" charset="0"/>
                <a:ea typeface="+mn-ea"/>
                <a:cs typeface="Arial" charset="0"/>
              </a:defRPr>
            </a:lvl4pPr>
            <a:lvl5pPr marL="1828800" algn="ctr" rtl="0" fontAlgn="base">
              <a:spcBef>
                <a:spcPct val="0"/>
              </a:spcBef>
              <a:spcAft>
                <a:spcPct val="0"/>
              </a:spcAft>
              <a:defRPr sz="2000" kern="1200">
                <a:solidFill>
                  <a:schemeClr val="tx1"/>
                </a:solidFill>
                <a:latin typeface="Verdana" pitchFamily="34" charset="0"/>
                <a:ea typeface="+mn-ea"/>
                <a:cs typeface="Arial" charset="0"/>
              </a:defRPr>
            </a:lvl5pPr>
            <a:lvl6pPr marL="2286000" algn="l" defTabSz="914400" rtl="0" eaLnBrk="1" latinLnBrk="0" hangingPunct="1">
              <a:defRPr sz="2000" kern="1200">
                <a:solidFill>
                  <a:schemeClr val="tx1"/>
                </a:solidFill>
                <a:latin typeface="Verdana" pitchFamily="34" charset="0"/>
                <a:ea typeface="+mn-ea"/>
                <a:cs typeface="Arial" charset="0"/>
              </a:defRPr>
            </a:lvl6pPr>
            <a:lvl7pPr marL="2743200" algn="l" defTabSz="914400" rtl="0" eaLnBrk="1" latinLnBrk="0" hangingPunct="1">
              <a:defRPr sz="2000" kern="1200">
                <a:solidFill>
                  <a:schemeClr val="tx1"/>
                </a:solidFill>
                <a:latin typeface="Verdana" pitchFamily="34" charset="0"/>
                <a:ea typeface="+mn-ea"/>
                <a:cs typeface="Arial" charset="0"/>
              </a:defRPr>
            </a:lvl7pPr>
            <a:lvl8pPr marL="3200400" algn="l" defTabSz="914400" rtl="0" eaLnBrk="1" latinLnBrk="0" hangingPunct="1">
              <a:defRPr sz="2000" kern="1200">
                <a:solidFill>
                  <a:schemeClr val="tx1"/>
                </a:solidFill>
                <a:latin typeface="Verdana" pitchFamily="34" charset="0"/>
                <a:ea typeface="+mn-ea"/>
                <a:cs typeface="Arial" charset="0"/>
              </a:defRPr>
            </a:lvl8pPr>
            <a:lvl9pPr marL="3657600" algn="l" defTabSz="914400" rtl="0" eaLnBrk="1" latinLnBrk="0" hangingPunct="1">
              <a:defRPr sz="2000" kern="1200">
                <a:solidFill>
                  <a:schemeClr val="tx1"/>
                </a:solidFill>
                <a:latin typeface="Verdana" pitchFamily="34" charset="0"/>
                <a:ea typeface="+mn-ea"/>
                <a:cs typeface="Arial" charset="0"/>
              </a:defRPr>
            </a:lvl9pPr>
          </a:lstStyle>
          <a:p>
            <a:fld id="{B6F15528-21DE-4FAA-801E-634DDDAF4B2B}" type="slidenum">
              <a:rPr lang="en-US" smtClean="0"/>
              <a:pPr/>
              <a:t>28</a:t>
            </a:fld>
            <a:endParaRPr lang="en-US" dirty="0"/>
          </a:p>
        </p:txBody>
      </p:sp>
    </p:spTree>
    <p:extLst>
      <p:ext uri="{BB962C8B-B14F-4D97-AF65-F5344CB8AC3E}">
        <p14:creationId xmlns:p14="http://schemas.microsoft.com/office/powerpoint/2010/main" val="32913658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4"/>
          <p:cNvSpPr>
            <a:spLocks noGrp="1"/>
          </p:cNvSpPr>
          <p:nvPr>
            <p:ph idx="1"/>
          </p:nvPr>
        </p:nvSpPr>
        <p:spPr bwMode="auto">
          <a:xfrm>
            <a:off x="457200" y="1312863"/>
            <a:ext cx="8235950" cy="52403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en-US" altLang="zh-CN" b="1" dirty="0" smtClean="0">
                <a:ea typeface="宋体" pitchFamily="2" charset="-122"/>
              </a:rPr>
              <a:t>Restrictions applying pragma omp simd (partial list):</a:t>
            </a:r>
          </a:p>
          <a:p>
            <a:pPr marL="0" indent="0">
              <a:buFontTx/>
              <a:buNone/>
            </a:pPr>
            <a:endParaRPr lang="en-US" altLang="zh-CN" sz="2000" b="1" dirty="0" smtClean="0">
              <a:ea typeface="宋体" pitchFamily="2" charset="-122"/>
            </a:endParaRPr>
          </a:p>
          <a:p>
            <a:r>
              <a:rPr lang="en-US" sz="2000" kern="1200" dirty="0" smtClean="0">
                <a:latin typeface="Verdana" pitchFamily="34" charset="0"/>
              </a:rPr>
              <a:t>Applied to for loops only</a:t>
            </a:r>
          </a:p>
          <a:p>
            <a:r>
              <a:rPr lang="en-US" sz="2000" dirty="0"/>
              <a:t>Induction variables should be signed or unsigned </a:t>
            </a:r>
            <a:r>
              <a:rPr lang="en-US" sz="2000" i="1" dirty="0" err="1" smtClean="0"/>
              <a:t>int</a:t>
            </a:r>
            <a:endParaRPr lang="en-US" sz="2000" i="1" kern="1200" dirty="0" smtClean="0">
              <a:latin typeface="Verdana" pitchFamily="34" charset="0"/>
            </a:endParaRPr>
          </a:p>
          <a:p>
            <a:r>
              <a:rPr lang="en-US" sz="2000" kern="1200" dirty="0" smtClean="0">
                <a:latin typeface="Verdana" pitchFamily="34" charset="0"/>
              </a:rPr>
              <a:t>The </a:t>
            </a:r>
            <a:r>
              <a:rPr lang="en-US" sz="2000" kern="1200" dirty="0">
                <a:latin typeface="Verdana" pitchFamily="34" charset="0"/>
              </a:rPr>
              <a:t>associated loops must be structured </a:t>
            </a:r>
            <a:r>
              <a:rPr lang="en-US" sz="2000" kern="1200" dirty="0" smtClean="0">
                <a:latin typeface="Verdana" pitchFamily="34" charset="0"/>
              </a:rPr>
              <a:t>blocks</a:t>
            </a:r>
          </a:p>
          <a:p>
            <a:r>
              <a:rPr lang="en-US" sz="2000" kern="1200" dirty="0">
                <a:latin typeface="Verdana" pitchFamily="34" charset="0"/>
              </a:rPr>
              <a:t>A </a:t>
            </a:r>
            <a:r>
              <a:rPr lang="en-US" sz="2000" kern="1200" dirty="0" smtClean="0">
                <a:latin typeface="Verdana" pitchFamily="34" charset="0"/>
              </a:rPr>
              <a:t>program </a:t>
            </a:r>
            <a:r>
              <a:rPr lang="en-US" sz="2000" kern="1200" dirty="0">
                <a:latin typeface="Verdana" pitchFamily="34" charset="0"/>
              </a:rPr>
              <a:t>must not branch into or out of a SIMD region. </a:t>
            </a:r>
            <a:endParaRPr lang="en-US" sz="2000" kern="1200" dirty="0" smtClean="0">
              <a:latin typeface="Verdana" pitchFamily="34" charset="0"/>
            </a:endParaRPr>
          </a:p>
          <a:p>
            <a:r>
              <a:rPr lang="en-US" sz="2000" kern="1200" dirty="0" smtClean="0">
                <a:latin typeface="Verdana" pitchFamily="34" charset="0"/>
              </a:rPr>
              <a:t>No </a:t>
            </a:r>
            <a:r>
              <a:rPr lang="en-US" sz="2000" kern="1200" dirty="0">
                <a:latin typeface="Verdana" pitchFamily="34" charset="0"/>
              </a:rPr>
              <a:t>OpenMP construct can appear </a:t>
            </a:r>
            <a:r>
              <a:rPr lang="en-US" sz="2000" i="1" kern="1200" dirty="0" smtClean="0">
                <a:latin typeface="Verdana" pitchFamily="34" charset="0"/>
              </a:rPr>
              <a:t>inside</a:t>
            </a:r>
            <a:r>
              <a:rPr lang="en-US" sz="2000" kern="1200" dirty="0" smtClean="0">
                <a:latin typeface="Verdana" pitchFamily="34" charset="0"/>
              </a:rPr>
              <a:t> a </a:t>
            </a:r>
            <a:r>
              <a:rPr lang="en-US" sz="2000" b="1" kern="1200" dirty="0" smtClean="0">
                <a:latin typeface="Verdana" pitchFamily="34" charset="0"/>
              </a:rPr>
              <a:t>simd </a:t>
            </a:r>
            <a:r>
              <a:rPr lang="en-US" sz="2000" kern="1200" dirty="0" smtClean="0">
                <a:latin typeface="Verdana" pitchFamily="34" charset="0"/>
              </a:rPr>
              <a:t>region</a:t>
            </a:r>
          </a:p>
          <a:p>
            <a:r>
              <a:rPr lang="en-US" altLang="zh-CN" sz="2000" dirty="0" smtClean="0">
                <a:ea typeface="宋体" pitchFamily="2" charset="-122"/>
              </a:rPr>
              <a:t>A loop body must be free from C++ exceptions and Windows* Structured Exception Handling, </a:t>
            </a:r>
            <a:r>
              <a:rPr lang="en-US" altLang="zh-CN" sz="2000" b="1" dirty="0" err="1" smtClean="0">
                <a:latin typeface="Courier New" pitchFamily="49" charset="0"/>
                <a:ea typeface="宋体" pitchFamily="2" charset="-122"/>
              </a:rPr>
              <a:t>setjmp</a:t>
            </a:r>
            <a:r>
              <a:rPr lang="en-US" altLang="zh-CN" sz="2000" b="1" dirty="0" smtClean="0">
                <a:latin typeface="Courier New" pitchFamily="49" charset="0"/>
                <a:ea typeface="宋体" pitchFamily="2" charset="-122"/>
              </a:rPr>
              <a:t>(…) </a:t>
            </a:r>
            <a:r>
              <a:rPr lang="en-US" altLang="zh-CN" sz="2000" dirty="0" smtClean="0">
                <a:ea typeface="宋体" pitchFamily="2" charset="-122"/>
              </a:rPr>
              <a:t>&amp; </a:t>
            </a:r>
            <a:r>
              <a:rPr lang="en-US" altLang="zh-CN" sz="2000" b="1" dirty="0" err="1" smtClean="0">
                <a:latin typeface="Courier New" pitchFamily="49" charset="0"/>
                <a:ea typeface="宋体" pitchFamily="2" charset="-122"/>
              </a:rPr>
              <a:t>longjmp</a:t>
            </a:r>
            <a:r>
              <a:rPr lang="en-US" altLang="zh-CN" sz="2000" b="1" dirty="0" smtClean="0">
                <a:latin typeface="Courier New" pitchFamily="49" charset="0"/>
                <a:ea typeface="宋体" pitchFamily="2" charset="-122"/>
              </a:rPr>
              <a:t>(…)</a:t>
            </a:r>
            <a:endParaRPr lang="en-US" altLang="zh-CN" sz="2000" dirty="0" smtClean="0">
              <a:ea typeface="宋体" pitchFamily="2" charset="-122"/>
            </a:endParaRPr>
          </a:p>
          <a:p>
            <a:pPr marL="0" indent="0">
              <a:buNone/>
            </a:pPr>
            <a:endParaRPr lang="en-US" altLang="zh-CN" sz="2000" dirty="0" smtClean="0">
              <a:ea typeface="宋体" pitchFamily="2" charset="-122"/>
            </a:endParaRPr>
          </a:p>
        </p:txBody>
      </p:sp>
      <p:sp>
        <p:nvSpPr>
          <p:cNvPr id="52227" name="Rectangle 2"/>
          <p:cNvSpPr>
            <a:spLocks noGrp="1" noChangeArrowheads="1"/>
          </p:cNvSpPr>
          <p:nvPr>
            <p:ph type="title"/>
          </p:nvPr>
        </p:nvSpPr>
        <p:spPr bwMode="auto">
          <a:xfrm>
            <a:off x="476250" y="127000"/>
            <a:ext cx="7372350" cy="631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smtClean="0"/>
              <a:t>OpenMP 4.0 </a:t>
            </a:r>
            <a:r>
              <a:rPr lang="en-US" altLang="zh-CN" sz="2800" dirty="0" smtClean="0">
                <a:ea typeface="宋体" pitchFamily="2" charset="-122"/>
              </a:rPr>
              <a:t>SIMD </a:t>
            </a:r>
            <a:r>
              <a:rPr lang="en-US" altLang="zh-CN" dirty="0" smtClean="0"/>
              <a:t>Pragma</a:t>
            </a:r>
            <a:endParaRPr lang="en-US" altLang="zh-CN" sz="2200" dirty="0" smtClean="0"/>
          </a:p>
        </p:txBody>
      </p:sp>
      <p:sp>
        <p:nvSpPr>
          <p:cNvPr id="52228"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990E697E-EBE7-40E8-A517-410524078518}" type="datetime1">
              <a:rPr lang="en-US" altLang="zh-CN" sz="1000">
                <a:solidFill>
                  <a:schemeClr val="bg1"/>
                </a:solidFill>
              </a:rPr>
              <a:pPr eaLnBrk="1" hangingPunct="1"/>
              <a:t>12/19/2013</a:t>
            </a:fld>
            <a:endParaRPr lang="en-US" altLang="zh-CN" sz="1000">
              <a:solidFill>
                <a:schemeClr val="bg1"/>
              </a:solidFill>
            </a:endParaRPr>
          </a:p>
        </p:txBody>
      </p:sp>
      <p:sp>
        <p:nvSpPr>
          <p:cNvPr id="6" name="Rounded Rectangle 5"/>
          <p:cNvSpPr/>
          <p:nvPr/>
        </p:nvSpPr>
        <p:spPr bwMode="auto">
          <a:xfrm>
            <a:off x="476250" y="4945463"/>
            <a:ext cx="8229600" cy="715089"/>
          </a:xfrm>
          <a:prstGeom prst="roundRect">
            <a:avLst/>
          </a:prstGeom>
          <a:solidFill>
            <a:schemeClr val="bg1"/>
          </a:solidFill>
          <a:ln w="1905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eaLnBrk="0" hangingPunct="0">
              <a:defRPr/>
            </a:pPr>
            <a:r>
              <a:rPr lang="en-US" dirty="0" smtClean="0">
                <a:solidFill>
                  <a:srgbClr val="0860A8"/>
                </a:solidFill>
              </a:rPr>
              <a:t>Refer to OpenMP 4.0 Specification.</a:t>
            </a:r>
          </a:p>
          <a:p>
            <a:r>
              <a:rPr lang="en-US" sz="1600" dirty="0">
                <a:solidFill>
                  <a:srgbClr val="0860A8"/>
                </a:solidFill>
              </a:rPr>
              <a:t>http://www.openmp.org/mp-documents/OpenMP4.0.0.pdf</a:t>
            </a:r>
            <a:endParaRPr lang="en-US" sz="1600" dirty="0" smtClean="0">
              <a:solidFill>
                <a:srgbClr val="0860A8"/>
              </a:solidFill>
            </a:endParaRPr>
          </a:p>
        </p:txBody>
      </p:sp>
      <p:sp>
        <p:nvSpPr>
          <p:cNvPr id="7" name="Slide Number Placeholder 4"/>
          <p:cNvSpPr txBox="1">
            <a:spLocks/>
          </p:cNvSpPr>
          <p:nvPr/>
        </p:nvSpPr>
        <p:spPr>
          <a:xfrm>
            <a:off x="8505825" y="6492875"/>
            <a:ext cx="501650" cy="365125"/>
          </a:xfrm>
          <a:prstGeom prst="rect">
            <a:avLst/>
          </a:prstGeom>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000" kern="1200">
                <a:solidFill>
                  <a:schemeClr val="bg1"/>
                </a:solidFill>
                <a:latin typeface="Verdana" pitchFamily="34" charset="0"/>
                <a:ea typeface="宋体" pitchFamily="2" charset="-122"/>
                <a:cs typeface="Arial" charset="0"/>
              </a:defRPr>
            </a:lvl1pPr>
            <a:lvl2pPr marL="457200" algn="ctr" rtl="0" fontAlgn="base">
              <a:spcBef>
                <a:spcPct val="0"/>
              </a:spcBef>
              <a:spcAft>
                <a:spcPct val="0"/>
              </a:spcAft>
              <a:defRPr sz="2000" kern="1200">
                <a:solidFill>
                  <a:schemeClr val="tx1"/>
                </a:solidFill>
                <a:latin typeface="Verdana" pitchFamily="34" charset="0"/>
                <a:ea typeface="+mn-ea"/>
                <a:cs typeface="Arial" charset="0"/>
              </a:defRPr>
            </a:lvl2pPr>
            <a:lvl3pPr marL="914400" algn="ctr" rtl="0" fontAlgn="base">
              <a:spcBef>
                <a:spcPct val="0"/>
              </a:spcBef>
              <a:spcAft>
                <a:spcPct val="0"/>
              </a:spcAft>
              <a:defRPr sz="2000" kern="1200">
                <a:solidFill>
                  <a:schemeClr val="tx1"/>
                </a:solidFill>
                <a:latin typeface="Verdana" pitchFamily="34" charset="0"/>
                <a:ea typeface="+mn-ea"/>
                <a:cs typeface="Arial" charset="0"/>
              </a:defRPr>
            </a:lvl3pPr>
            <a:lvl4pPr marL="1371600" algn="ctr" rtl="0" fontAlgn="base">
              <a:spcBef>
                <a:spcPct val="0"/>
              </a:spcBef>
              <a:spcAft>
                <a:spcPct val="0"/>
              </a:spcAft>
              <a:defRPr sz="2000" kern="1200">
                <a:solidFill>
                  <a:schemeClr val="tx1"/>
                </a:solidFill>
                <a:latin typeface="Verdana" pitchFamily="34" charset="0"/>
                <a:ea typeface="+mn-ea"/>
                <a:cs typeface="Arial" charset="0"/>
              </a:defRPr>
            </a:lvl4pPr>
            <a:lvl5pPr marL="1828800" algn="ctr" rtl="0" fontAlgn="base">
              <a:spcBef>
                <a:spcPct val="0"/>
              </a:spcBef>
              <a:spcAft>
                <a:spcPct val="0"/>
              </a:spcAft>
              <a:defRPr sz="2000" kern="1200">
                <a:solidFill>
                  <a:schemeClr val="tx1"/>
                </a:solidFill>
                <a:latin typeface="Verdana" pitchFamily="34" charset="0"/>
                <a:ea typeface="+mn-ea"/>
                <a:cs typeface="Arial" charset="0"/>
              </a:defRPr>
            </a:lvl5pPr>
            <a:lvl6pPr marL="2286000" algn="l" defTabSz="914400" rtl="0" eaLnBrk="1" latinLnBrk="0" hangingPunct="1">
              <a:defRPr sz="2000" kern="1200">
                <a:solidFill>
                  <a:schemeClr val="tx1"/>
                </a:solidFill>
                <a:latin typeface="Verdana" pitchFamily="34" charset="0"/>
                <a:ea typeface="+mn-ea"/>
                <a:cs typeface="Arial" charset="0"/>
              </a:defRPr>
            </a:lvl6pPr>
            <a:lvl7pPr marL="2743200" algn="l" defTabSz="914400" rtl="0" eaLnBrk="1" latinLnBrk="0" hangingPunct="1">
              <a:defRPr sz="2000" kern="1200">
                <a:solidFill>
                  <a:schemeClr val="tx1"/>
                </a:solidFill>
                <a:latin typeface="Verdana" pitchFamily="34" charset="0"/>
                <a:ea typeface="+mn-ea"/>
                <a:cs typeface="Arial" charset="0"/>
              </a:defRPr>
            </a:lvl7pPr>
            <a:lvl8pPr marL="3200400" algn="l" defTabSz="914400" rtl="0" eaLnBrk="1" latinLnBrk="0" hangingPunct="1">
              <a:defRPr sz="2000" kern="1200">
                <a:solidFill>
                  <a:schemeClr val="tx1"/>
                </a:solidFill>
                <a:latin typeface="Verdana" pitchFamily="34" charset="0"/>
                <a:ea typeface="+mn-ea"/>
                <a:cs typeface="Arial" charset="0"/>
              </a:defRPr>
            </a:lvl8pPr>
            <a:lvl9pPr marL="3657600" algn="l" defTabSz="914400" rtl="0" eaLnBrk="1" latinLnBrk="0" hangingPunct="1">
              <a:defRPr sz="2000" kern="1200">
                <a:solidFill>
                  <a:schemeClr val="tx1"/>
                </a:solidFill>
                <a:latin typeface="Verdana" pitchFamily="34" charset="0"/>
                <a:ea typeface="+mn-ea"/>
                <a:cs typeface="Arial" charset="0"/>
              </a:defRPr>
            </a:lvl9pPr>
          </a:lstStyle>
          <a:p>
            <a:fld id="{B6F15528-21DE-4FAA-801E-634DDDAF4B2B}" type="slidenum">
              <a:rPr lang="en-US" smtClean="0"/>
              <a:pPr/>
              <a:t>29</a:t>
            </a:fld>
            <a:endParaRPr lang="en-US" dirty="0"/>
          </a:p>
        </p:txBody>
      </p:sp>
    </p:spTree>
    <p:extLst>
      <p:ext uri="{BB962C8B-B14F-4D97-AF65-F5344CB8AC3E}">
        <p14:creationId xmlns:p14="http://schemas.microsoft.com/office/powerpoint/2010/main" val="128894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443057"/>
            <a:ext cx="7372349" cy="630958"/>
          </a:xfrm>
        </p:spPr>
        <p:txBody>
          <a:bodyPr>
            <a:normAutofit/>
          </a:bodyPr>
          <a:lstStyle/>
          <a:p>
            <a:pPr algn="ctr"/>
            <a:r>
              <a:rPr lang="en-US" dirty="0" smtClean="0"/>
              <a:t>Lots of Power: Limited SW Access</a:t>
            </a:r>
            <a:endParaRPr lang="en-US" dirty="0"/>
          </a:p>
        </p:txBody>
      </p:sp>
      <p:sp>
        <p:nvSpPr>
          <p:cNvPr id="3" name="Content Placeholder 2"/>
          <p:cNvSpPr>
            <a:spLocks noGrp="1"/>
          </p:cNvSpPr>
          <p:nvPr>
            <p:ph idx="1"/>
          </p:nvPr>
        </p:nvSpPr>
        <p:spPr/>
        <p:txBody>
          <a:bodyPr>
            <a:normAutofit/>
          </a:bodyPr>
          <a:lstStyle/>
          <a:p>
            <a:pPr lvl="0">
              <a:defRPr/>
            </a:pPr>
            <a:r>
              <a:rPr lang="en-US" b="1" dirty="0" smtClean="0"/>
              <a:t>Problem Statement: </a:t>
            </a:r>
          </a:p>
          <a:p>
            <a:pPr lvl="1">
              <a:defRPr/>
            </a:pPr>
            <a:r>
              <a:rPr lang="en-US" dirty="0" smtClean="0"/>
              <a:t>Today, tremendous numbers of computational units are available at the hardware level.</a:t>
            </a:r>
          </a:p>
          <a:p>
            <a:pPr lvl="1">
              <a:defRPr/>
            </a:pPr>
            <a:r>
              <a:rPr lang="en-US" dirty="0" smtClean="0"/>
              <a:t>Conventional programming languages are constrained by their inherent serial nature and don’t inherently support this computational power</a:t>
            </a:r>
          </a:p>
          <a:p>
            <a:pPr lvl="0">
              <a:defRPr/>
            </a:pPr>
            <a:r>
              <a:rPr lang="en-US" b="1" dirty="0" smtClean="0"/>
              <a:t> Solution: </a:t>
            </a:r>
          </a:p>
          <a:p>
            <a:pPr lvl="1">
              <a:defRPr/>
            </a:pPr>
            <a:r>
              <a:rPr lang="en-US" dirty="0" smtClean="0"/>
              <a:t>Extensions to programming languages are needed to tap this power</a:t>
            </a:r>
          </a:p>
          <a:p>
            <a:pPr lvl="1">
              <a:defRPr/>
            </a:pPr>
            <a:r>
              <a:rPr lang="en-US" dirty="0" smtClean="0"/>
              <a:t>We will primarily explore additions to OpenMP 4.0 as an explicit vector programming model but will also allude occasionally to Intel® Cilk™ Plus</a:t>
            </a:r>
          </a:p>
          <a:p>
            <a:endParaRPr lang="en-US" dirty="0"/>
          </a:p>
        </p:txBody>
      </p:sp>
      <p:sp>
        <p:nvSpPr>
          <p:cNvPr id="4" name="Rectangle 3"/>
          <p:cNvSpPr/>
          <p:nvPr/>
        </p:nvSpPr>
        <p:spPr bwMode="auto">
          <a:xfrm>
            <a:off x="1465262" y="4373590"/>
            <a:ext cx="6362700" cy="1323439"/>
          </a:xfrm>
          <a:prstGeom prst="rect">
            <a:avLst/>
          </a:prstGeom>
          <a:solidFill>
            <a:srgbClr val="FFE279"/>
          </a:solidFill>
          <a:ln w="1905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dirty="0" smtClean="0"/>
              <a:t>Goals: Provide language extensions to simplify vector programming; Enable developers to extract more performance from SIMD processors</a:t>
            </a:r>
          </a:p>
        </p:txBody>
      </p:sp>
      <p:sp>
        <p:nvSpPr>
          <p:cNvPr id="5" name="Slide Number Placeholder 4"/>
          <p:cNvSpPr>
            <a:spLocks noGrp="1"/>
          </p:cNvSpPr>
          <p:nvPr>
            <p:ph type="sldNum" sz="quarter" idx="4294967295"/>
          </p:nvPr>
        </p:nvSpPr>
        <p:spPr>
          <a:xfrm>
            <a:off x="8442325" y="6542881"/>
            <a:ext cx="501650" cy="258763"/>
          </a:xfrm>
          <a:prstGeom prst="rect">
            <a:avLst/>
          </a:prstGeom>
        </p:spPr>
        <p:txBody>
          <a:bodyPr vert="horz" wrap="square" lIns="91440" tIns="45720" rIns="91440" bIns="45720" numCol="1" anchor="t" anchorCtr="0" compatLnSpc="1">
            <a:prstTxWarp prst="textNoShape">
              <a:avLst/>
            </a:prstTxWarp>
          </a:bodyPr>
          <a:lstStyle/>
          <a:p>
            <a:fld id="{DD444457-087B-438B-AA62-2E91BC9D7B23}" type="slidenum">
              <a:rPr lang="en-US" altLang="zh-CN" sz="1000" smtClean="0">
                <a:solidFill>
                  <a:schemeClr val="bg1"/>
                </a:solidFill>
                <a:ea typeface="宋体" pitchFamily="2" charset="-122"/>
              </a:rPr>
              <a:pPr/>
              <a:t>3</a:t>
            </a:fld>
            <a:endParaRPr lang="en-US" altLang="zh-CN" sz="1000" dirty="0">
              <a:solidFill>
                <a:schemeClr val="bg1"/>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solidFill>
                  <a:srgbClr val="0860A8"/>
                </a:solidFill>
              </a:rPr>
              <a:t>Data in Vector Loops</a:t>
            </a:r>
          </a:p>
        </p:txBody>
      </p:sp>
      <p:sp>
        <p:nvSpPr>
          <p:cNvPr id="35842" name="Content Placeholder 2"/>
          <p:cNvSpPr>
            <a:spLocks noGrp="1"/>
          </p:cNvSpPr>
          <p:nvPr>
            <p:ph idx="1"/>
          </p:nvPr>
        </p:nvSpPr>
        <p:spPr>
          <a:xfrm>
            <a:off x="257175" y="3657600"/>
            <a:ext cx="8658225" cy="3124200"/>
          </a:xfrm>
        </p:spPr>
        <p:txBody>
          <a:bodyPr/>
          <a:lstStyle/>
          <a:p>
            <a:pPr marL="342900" indent="-342900"/>
            <a:r>
              <a:rPr lang="en-US" sz="2000" dirty="0" smtClean="0"/>
              <a:t>The two statements with the += operations have different meaning from each other</a:t>
            </a:r>
          </a:p>
          <a:p>
            <a:pPr marL="342900" indent="-342900"/>
            <a:r>
              <a:rPr lang="en-US" sz="2000" dirty="0" smtClean="0"/>
              <a:t>The programmer should be able to express those differently</a:t>
            </a:r>
          </a:p>
          <a:p>
            <a:pPr marL="342900" indent="-342900"/>
            <a:r>
              <a:rPr lang="en-US" sz="2000" dirty="0" smtClean="0"/>
              <a:t>The compiler has to generate different code</a:t>
            </a:r>
          </a:p>
          <a:p>
            <a:pPr marL="342900" indent="-342900"/>
            <a:r>
              <a:rPr lang="en-US" sz="2000" dirty="0" smtClean="0"/>
              <a:t>The variables </a:t>
            </a:r>
            <a:r>
              <a:rPr lang="en-US" sz="2000" i="1" dirty="0" smtClean="0"/>
              <a:t>i</a:t>
            </a:r>
            <a:r>
              <a:rPr lang="en-US" sz="2000" dirty="0" smtClean="0"/>
              <a:t>, </a:t>
            </a:r>
            <a:r>
              <a:rPr lang="en-US" sz="2000" i="1" dirty="0" smtClean="0"/>
              <a:t>p</a:t>
            </a:r>
            <a:r>
              <a:rPr lang="en-US" sz="2000" dirty="0" smtClean="0"/>
              <a:t> and </a:t>
            </a:r>
            <a:r>
              <a:rPr lang="en-US" sz="2000" i="1" dirty="0" smtClean="0"/>
              <a:t>step</a:t>
            </a:r>
            <a:r>
              <a:rPr lang="en-US" sz="2000" dirty="0" smtClean="0"/>
              <a:t> have different “meaning” from each other</a:t>
            </a:r>
          </a:p>
        </p:txBody>
      </p:sp>
      <p:sp>
        <p:nvSpPr>
          <p:cNvPr id="5" name="TextBox 3"/>
          <p:cNvSpPr txBox="1">
            <a:spLocks noChangeArrowheads="1"/>
          </p:cNvSpPr>
          <p:nvPr/>
        </p:nvSpPr>
        <p:spPr bwMode="auto">
          <a:xfrm>
            <a:off x="1015971" y="758536"/>
            <a:ext cx="6832774" cy="2585323"/>
          </a:xfrm>
          <a:prstGeom prst="rect">
            <a:avLst/>
          </a:prstGeom>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a:spAutoFit/>
          </a:bodyPr>
          <a:lstStyle/>
          <a:p>
            <a:pPr algn="l" eaLnBrk="0" hangingPunct="0">
              <a:defRPr/>
            </a:pPr>
            <a:r>
              <a:rPr lang="en-US" sz="1800" b="1" dirty="0">
                <a:solidFill>
                  <a:schemeClr val="dk1"/>
                </a:solidFill>
                <a:latin typeface="Courier New" pitchFamily="49" charset="0"/>
                <a:cs typeface="Courier New" pitchFamily="49" charset="0"/>
              </a:rPr>
              <a:t>float sum = 0.0f;</a:t>
            </a:r>
          </a:p>
          <a:p>
            <a:pPr algn="l" eaLnBrk="0" hangingPunct="0">
              <a:defRPr/>
            </a:pPr>
            <a:r>
              <a:rPr lang="en-US" sz="1800" b="1" dirty="0">
                <a:solidFill>
                  <a:schemeClr val="dk1"/>
                </a:solidFill>
                <a:latin typeface="Courier New" pitchFamily="49" charset="0"/>
                <a:cs typeface="Courier New" pitchFamily="49" charset="0"/>
              </a:rPr>
              <a:t>float *p = a;</a:t>
            </a:r>
          </a:p>
          <a:p>
            <a:pPr algn="l" eaLnBrk="0" hangingPunct="0">
              <a:defRPr/>
            </a:pPr>
            <a:r>
              <a:rPr lang="en-US" sz="1800" b="1" dirty="0" err="1">
                <a:solidFill>
                  <a:schemeClr val="dk1"/>
                </a:solidFill>
                <a:latin typeface="Courier New" pitchFamily="49" charset="0"/>
                <a:cs typeface="Courier New" pitchFamily="49" charset="0"/>
              </a:rPr>
              <a:t>int</a:t>
            </a:r>
            <a:r>
              <a:rPr lang="en-US" sz="1800" b="1" dirty="0">
                <a:solidFill>
                  <a:schemeClr val="dk1"/>
                </a:solidFill>
                <a:latin typeface="Courier New" pitchFamily="49" charset="0"/>
                <a:cs typeface="Courier New" pitchFamily="49" charset="0"/>
              </a:rPr>
              <a:t> step = 4</a:t>
            </a:r>
            <a:r>
              <a:rPr lang="en-US" sz="1800" b="1" dirty="0" smtClean="0">
                <a:solidFill>
                  <a:schemeClr val="dk1"/>
                </a:solidFill>
                <a:latin typeface="Courier New" pitchFamily="49" charset="0"/>
                <a:cs typeface="Courier New" pitchFamily="49" charset="0"/>
              </a:rPr>
              <a:t>;</a:t>
            </a:r>
          </a:p>
          <a:p>
            <a:pPr algn="l" eaLnBrk="0" hangingPunct="0">
              <a:defRPr/>
            </a:pPr>
            <a:endParaRPr lang="en-US" sz="1800" b="1" dirty="0">
              <a:solidFill>
                <a:schemeClr val="dk1"/>
              </a:solidFill>
              <a:latin typeface="Courier New" pitchFamily="49" charset="0"/>
              <a:cs typeface="Courier New" pitchFamily="49" charset="0"/>
            </a:endParaRPr>
          </a:p>
          <a:p>
            <a:pPr algn="l" eaLnBrk="0" hangingPunct="0">
              <a:defRPr/>
            </a:pPr>
            <a:r>
              <a:rPr lang="en-US" sz="1800" b="1" dirty="0">
                <a:solidFill>
                  <a:srgbClr val="FF5C00"/>
                </a:solidFill>
                <a:latin typeface="Courier New" pitchFamily="49" charset="0"/>
                <a:cs typeface="Courier New" pitchFamily="49" charset="0"/>
              </a:rPr>
              <a:t>#pragma </a:t>
            </a:r>
            <a:r>
              <a:rPr lang="en-US" sz="1800" b="1" dirty="0" smtClean="0">
                <a:solidFill>
                  <a:srgbClr val="FF5C00"/>
                </a:solidFill>
                <a:latin typeface="Courier New" pitchFamily="49" charset="0"/>
                <a:cs typeface="Courier New" pitchFamily="49" charset="0"/>
              </a:rPr>
              <a:t>omp simd</a:t>
            </a:r>
            <a:endParaRPr lang="en-US" sz="1800" b="1" dirty="0">
              <a:solidFill>
                <a:srgbClr val="FF5C00"/>
              </a:solidFill>
              <a:latin typeface="Courier New" pitchFamily="49" charset="0"/>
              <a:cs typeface="Courier New" pitchFamily="49" charset="0"/>
            </a:endParaRPr>
          </a:p>
          <a:p>
            <a:pPr algn="l" eaLnBrk="0" hangingPunct="0">
              <a:defRPr/>
            </a:pPr>
            <a:r>
              <a:rPr lang="en-US" sz="1800" b="1" dirty="0">
                <a:solidFill>
                  <a:schemeClr val="dk1"/>
                </a:solidFill>
                <a:latin typeface="Courier New" pitchFamily="49" charset="0"/>
                <a:cs typeface="Courier New" pitchFamily="49" charset="0"/>
              </a:rPr>
              <a:t>for (</a:t>
            </a:r>
            <a:r>
              <a:rPr lang="en-US" sz="1800" b="1" dirty="0" err="1">
                <a:solidFill>
                  <a:schemeClr val="dk1"/>
                </a:solidFill>
                <a:latin typeface="Courier New" pitchFamily="49" charset="0"/>
                <a:cs typeface="Courier New" pitchFamily="49" charset="0"/>
              </a:rPr>
              <a:t>int</a:t>
            </a:r>
            <a:r>
              <a:rPr lang="en-US" sz="1800" b="1" dirty="0">
                <a:solidFill>
                  <a:schemeClr val="dk1"/>
                </a:solidFill>
                <a:latin typeface="Courier New" pitchFamily="49" charset="0"/>
                <a:cs typeface="Courier New" pitchFamily="49" charset="0"/>
              </a:rPr>
              <a:t> i = 0; i &lt; N; ++i) {</a:t>
            </a:r>
          </a:p>
          <a:p>
            <a:pPr algn="l" eaLnBrk="0" hangingPunct="0">
              <a:defRPr/>
            </a:pPr>
            <a:r>
              <a:rPr lang="en-US" sz="1800" b="1" dirty="0">
                <a:solidFill>
                  <a:schemeClr val="dk1"/>
                </a:solidFill>
                <a:latin typeface="Courier New" pitchFamily="49" charset="0"/>
                <a:cs typeface="Courier New" pitchFamily="49" charset="0"/>
              </a:rPr>
              <a:t>        sum </a:t>
            </a:r>
            <a:r>
              <a:rPr lang="en-US" sz="1800" b="1" dirty="0">
                <a:solidFill>
                  <a:srgbClr val="FF5C00"/>
                </a:solidFill>
                <a:latin typeface="Courier New" pitchFamily="49" charset="0"/>
                <a:cs typeface="Courier New" pitchFamily="49" charset="0"/>
              </a:rPr>
              <a:t>+=</a:t>
            </a:r>
            <a:r>
              <a:rPr lang="en-US" sz="1800" b="1" dirty="0">
                <a:solidFill>
                  <a:schemeClr val="dk1"/>
                </a:solidFill>
                <a:latin typeface="Courier New" pitchFamily="49" charset="0"/>
                <a:cs typeface="Courier New" pitchFamily="49" charset="0"/>
              </a:rPr>
              <a:t> *p;</a:t>
            </a:r>
          </a:p>
          <a:p>
            <a:pPr algn="l" eaLnBrk="0" hangingPunct="0">
              <a:defRPr/>
            </a:pPr>
            <a:r>
              <a:rPr lang="en-US" sz="1800" b="1" dirty="0">
                <a:solidFill>
                  <a:schemeClr val="dk1"/>
                </a:solidFill>
                <a:latin typeface="Courier New" pitchFamily="49" charset="0"/>
                <a:cs typeface="Courier New" pitchFamily="49" charset="0"/>
              </a:rPr>
              <a:t>        p </a:t>
            </a:r>
            <a:r>
              <a:rPr lang="en-US" sz="1800" b="1" dirty="0">
                <a:solidFill>
                  <a:srgbClr val="FF5C00"/>
                </a:solidFill>
                <a:latin typeface="Courier New" pitchFamily="49" charset="0"/>
                <a:cs typeface="Courier New" pitchFamily="49" charset="0"/>
              </a:rPr>
              <a:t>+=</a:t>
            </a:r>
            <a:r>
              <a:rPr lang="en-US" sz="1800" b="1" dirty="0">
                <a:solidFill>
                  <a:schemeClr val="dk1"/>
                </a:solidFill>
                <a:latin typeface="Courier New" pitchFamily="49" charset="0"/>
                <a:cs typeface="Courier New" pitchFamily="49" charset="0"/>
              </a:rPr>
              <a:t> step;</a:t>
            </a:r>
          </a:p>
          <a:p>
            <a:pPr algn="l" eaLnBrk="0" hangingPunct="0">
              <a:defRPr/>
            </a:pPr>
            <a:r>
              <a:rPr lang="en-US" sz="1800" b="1" dirty="0">
                <a:solidFill>
                  <a:schemeClr val="dk1"/>
                </a:solidFill>
                <a:latin typeface="Courier New" pitchFamily="49" charset="0"/>
                <a:cs typeface="Courier New" pitchFamily="49" charset="0"/>
              </a:rPr>
              <a:t>}</a:t>
            </a:r>
          </a:p>
        </p:txBody>
      </p:sp>
      <p:sp>
        <p:nvSpPr>
          <p:cNvPr id="7" name="Slide Number Placeholder 4"/>
          <p:cNvSpPr>
            <a:spLocks noGrp="1"/>
          </p:cNvSpPr>
          <p:nvPr>
            <p:ph type="sldNum" sz="quarter" idx="11"/>
          </p:nvPr>
        </p:nvSpPr>
        <p:spPr>
          <a:xfrm>
            <a:off x="8505825" y="6492875"/>
            <a:ext cx="501650" cy="365125"/>
          </a:xfrm>
          <a:prstGeom prst="rect">
            <a:avLst/>
          </a:prstGeom>
        </p:spPr>
        <p:txBody>
          <a:bodyPr/>
          <a:lstStyle/>
          <a:p>
            <a:fld id="{B6F15528-21DE-4FAA-801E-634DDDAF4B2B}" type="slidenum">
              <a:rPr lang="en-US" smtClean="0"/>
              <a:pPr/>
              <a:t>30</a:t>
            </a:fld>
            <a:endParaRPr lang="en-US" dirty="0"/>
          </a:p>
        </p:txBody>
      </p:sp>
    </p:spTree>
    <p:extLst>
      <p:ext uri="{BB962C8B-B14F-4D97-AF65-F5344CB8AC3E}">
        <p14:creationId xmlns:p14="http://schemas.microsoft.com/office/powerpoint/2010/main" val="1615795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solidFill>
                  <a:srgbClr val="0860A8"/>
                </a:solidFill>
              </a:rPr>
              <a:t>Data in Vector Loops</a:t>
            </a:r>
          </a:p>
        </p:txBody>
      </p:sp>
      <p:sp>
        <p:nvSpPr>
          <p:cNvPr id="35842" name="Content Placeholder 2"/>
          <p:cNvSpPr>
            <a:spLocks noGrp="1"/>
          </p:cNvSpPr>
          <p:nvPr>
            <p:ph idx="1"/>
          </p:nvPr>
        </p:nvSpPr>
        <p:spPr>
          <a:xfrm>
            <a:off x="257175" y="3657600"/>
            <a:ext cx="8658225" cy="3124200"/>
          </a:xfrm>
        </p:spPr>
        <p:txBody>
          <a:bodyPr/>
          <a:lstStyle/>
          <a:p>
            <a:pPr marL="342900" indent="-342900"/>
            <a:r>
              <a:rPr lang="en-US" sz="2000" dirty="0" smtClean="0"/>
              <a:t>The two statements with the += operations have different meaning from each other</a:t>
            </a:r>
          </a:p>
          <a:p>
            <a:pPr marL="342900" indent="-342900"/>
            <a:r>
              <a:rPr lang="en-US" sz="2000" dirty="0" smtClean="0"/>
              <a:t>The programmer should be able to express those differently</a:t>
            </a:r>
          </a:p>
          <a:p>
            <a:pPr marL="342900" indent="-342900"/>
            <a:r>
              <a:rPr lang="en-US" sz="2000" dirty="0" smtClean="0"/>
              <a:t>The compiler has to generate different code</a:t>
            </a:r>
          </a:p>
          <a:p>
            <a:pPr marL="342900" indent="-342900"/>
            <a:r>
              <a:rPr lang="en-US" sz="2000" dirty="0" smtClean="0"/>
              <a:t>The variables </a:t>
            </a:r>
            <a:r>
              <a:rPr lang="en-US" sz="2000" i="1" dirty="0" smtClean="0"/>
              <a:t>i</a:t>
            </a:r>
            <a:r>
              <a:rPr lang="en-US" sz="2000" dirty="0" smtClean="0"/>
              <a:t>, </a:t>
            </a:r>
            <a:r>
              <a:rPr lang="en-US" sz="2000" i="1" dirty="0" smtClean="0"/>
              <a:t>p</a:t>
            </a:r>
            <a:r>
              <a:rPr lang="en-US" sz="2000" dirty="0" smtClean="0"/>
              <a:t> and </a:t>
            </a:r>
            <a:r>
              <a:rPr lang="en-US" sz="2000" i="1" dirty="0" smtClean="0"/>
              <a:t>step</a:t>
            </a:r>
            <a:r>
              <a:rPr lang="en-US" sz="2000" dirty="0" smtClean="0"/>
              <a:t> have different “meaning” from each other</a:t>
            </a:r>
          </a:p>
        </p:txBody>
      </p:sp>
      <p:sp>
        <p:nvSpPr>
          <p:cNvPr id="6" name="TextBox 3"/>
          <p:cNvSpPr txBox="1">
            <a:spLocks noChangeArrowheads="1"/>
          </p:cNvSpPr>
          <p:nvPr/>
        </p:nvSpPr>
        <p:spPr bwMode="auto">
          <a:xfrm>
            <a:off x="1016116" y="758536"/>
            <a:ext cx="6832629" cy="2585323"/>
          </a:xfrm>
          <a:prstGeom prst="rect">
            <a:avLst/>
          </a:prstGeom>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a:spAutoFit/>
          </a:bodyPr>
          <a:lstStyle/>
          <a:p>
            <a:pPr algn="l" eaLnBrk="0" hangingPunct="0">
              <a:defRPr/>
            </a:pPr>
            <a:r>
              <a:rPr lang="en-US" sz="1800" b="1" dirty="0">
                <a:solidFill>
                  <a:schemeClr val="dk1"/>
                </a:solidFill>
                <a:latin typeface="Courier New" pitchFamily="49" charset="0"/>
                <a:cs typeface="Courier New" pitchFamily="49" charset="0"/>
              </a:rPr>
              <a:t>float sum = 0.0f;</a:t>
            </a:r>
          </a:p>
          <a:p>
            <a:pPr algn="l" eaLnBrk="0" hangingPunct="0">
              <a:defRPr/>
            </a:pPr>
            <a:r>
              <a:rPr lang="en-US" sz="1800" b="1" dirty="0">
                <a:solidFill>
                  <a:schemeClr val="dk1"/>
                </a:solidFill>
                <a:latin typeface="Courier New" pitchFamily="49" charset="0"/>
                <a:cs typeface="Courier New" pitchFamily="49" charset="0"/>
              </a:rPr>
              <a:t>float *p = a;</a:t>
            </a:r>
          </a:p>
          <a:p>
            <a:pPr algn="l" eaLnBrk="0" hangingPunct="0">
              <a:defRPr/>
            </a:pPr>
            <a:r>
              <a:rPr lang="en-US" sz="1800" b="1" dirty="0" err="1">
                <a:solidFill>
                  <a:schemeClr val="dk1"/>
                </a:solidFill>
                <a:latin typeface="Courier New" pitchFamily="49" charset="0"/>
                <a:cs typeface="Courier New" pitchFamily="49" charset="0"/>
              </a:rPr>
              <a:t>int</a:t>
            </a:r>
            <a:r>
              <a:rPr lang="en-US" sz="1800" b="1" dirty="0">
                <a:solidFill>
                  <a:schemeClr val="dk1"/>
                </a:solidFill>
                <a:latin typeface="Courier New" pitchFamily="49" charset="0"/>
                <a:cs typeface="Courier New" pitchFamily="49" charset="0"/>
              </a:rPr>
              <a:t> step = 4;</a:t>
            </a:r>
          </a:p>
          <a:p>
            <a:pPr algn="l" eaLnBrk="0" hangingPunct="0">
              <a:defRPr/>
            </a:pPr>
            <a:endParaRPr lang="en-US" sz="1800" b="1" dirty="0" smtClean="0">
              <a:solidFill>
                <a:schemeClr val="dk1"/>
              </a:solidFill>
              <a:latin typeface="Courier New" pitchFamily="49" charset="0"/>
              <a:cs typeface="Courier New" pitchFamily="49" charset="0"/>
            </a:endParaRPr>
          </a:p>
          <a:p>
            <a:pPr algn="l" eaLnBrk="0" hangingPunct="0">
              <a:defRPr/>
            </a:pPr>
            <a:r>
              <a:rPr lang="en-US" sz="1800" b="1" dirty="0" smtClean="0">
                <a:solidFill>
                  <a:schemeClr val="dk1"/>
                </a:solidFill>
                <a:latin typeface="Courier New" pitchFamily="49" charset="0"/>
                <a:cs typeface="Courier New" pitchFamily="49" charset="0"/>
              </a:rPr>
              <a:t>#</a:t>
            </a:r>
            <a:r>
              <a:rPr lang="en-US" sz="1800" b="1" dirty="0">
                <a:solidFill>
                  <a:schemeClr val="dk1"/>
                </a:solidFill>
                <a:latin typeface="Courier New" pitchFamily="49" charset="0"/>
                <a:cs typeface="Courier New" pitchFamily="49" charset="0"/>
              </a:rPr>
              <a:t>pragma </a:t>
            </a:r>
            <a:r>
              <a:rPr lang="en-US" sz="1800" b="1" dirty="0" smtClean="0">
                <a:solidFill>
                  <a:schemeClr val="dk1"/>
                </a:solidFill>
                <a:latin typeface="Courier New" pitchFamily="49" charset="0"/>
                <a:cs typeface="Courier New" pitchFamily="49" charset="0"/>
              </a:rPr>
              <a:t>omp simd </a:t>
            </a:r>
            <a:r>
              <a:rPr lang="en-US" sz="1800" b="1" dirty="0" smtClean="0">
                <a:solidFill>
                  <a:srgbClr val="FF5C00"/>
                </a:solidFill>
                <a:latin typeface="Courier New" pitchFamily="49" charset="0"/>
                <a:cs typeface="Courier New" pitchFamily="49" charset="0"/>
              </a:rPr>
              <a:t>reduction(+:sum)</a:t>
            </a:r>
            <a:r>
              <a:rPr lang="en-US" sz="1800" b="1" dirty="0" smtClean="0">
                <a:latin typeface="Courier New" pitchFamily="49" charset="0"/>
                <a:cs typeface="Courier New" pitchFamily="49" charset="0"/>
              </a:rPr>
              <a:t> </a:t>
            </a:r>
            <a:r>
              <a:rPr lang="en-US" sz="1800" b="1" dirty="0" smtClean="0">
                <a:solidFill>
                  <a:srgbClr val="FF5C00"/>
                </a:solidFill>
                <a:latin typeface="Courier New" pitchFamily="49" charset="0"/>
                <a:cs typeface="Courier New" pitchFamily="49" charset="0"/>
              </a:rPr>
              <a:t>linear(p:step)</a:t>
            </a:r>
            <a:r>
              <a:rPr lang="en-US" sz="1800" b="1" dirty="0" smtClean="0">
                <a:latin typeface="Courier New" pitchFamily="49" charset="0"/>
                <a:cs typeface="Courier New" pitchFamily="49" charset="0"/>
              </a:rPr>
              <a:t> </a:t>
            </a:r>
            <a:endParaRPr lang="en-US" sz="1800" b="1" dirty="0">
              <a:solidFill>
                <a:schemeClr val="dk1"/>
              </a:solidFill>
              <a:latin typeface="Courier New" pitchFamily="49" charset="0"/>
              <a:cs typeface="Courier New" pitchFamily="49" charset="0"/>
            </a:endParaRPr>
          </a:p>
          <a:p>
            <a:pPr algn="l" eaLnBrk="0" hangingPunct="0">
              <a:defRPr/>
            </a:pPr>
            <a:r>
              <a:rPr lang="en-US" sz="1800" b="1" dirty="0">
                <a:solidFill>
                  <a:schemeClr val="dk1"/>
                </a:solidFill>
                <a:latin typeface="Courier New" pitchFamily="49" charset="0"/>
                <a:cs typeface="Courier New" pitchFamily="49" charset="0"/>
              </a:rPr>
              <a:t>for (</a:t>
            </a:r>
            <a:r>
              <a:rPr lang="en-US" sz="1800" b="1" dirty="0" err="1">
                <a:solidFill>
                  <a:schemeClr val="dk1"/>
                </a:solidFill>
                <a:latin typeface="Courier New" pitchFamily="49" charset="0"/>
                <a:cs typeface="Courier New" pitchFamily="49" charset="0"/>
              </a:rPr>
              <a:t>int</a:t>
            </a:r>
            <a:r>
              <a:rPr lang="en-US" sz="1800" b="1" dirty="0">
                <a:solidFill>
                  <a:schemeClr val="dk1"/>
                </a:solidFill>
                <a:latin typeface="Courier New" pitchFamily="49" charset="0"/>
                <a:cs typeface="Courier New" pitchFamily="49" charset="0"/>
              </a:rPr>
              <a:t> i = 0; i &lt; N; ++i) {</a:t>
            </a:r>
          </a:p>
          <a:p>
            <a:pPr algn="l" eaLnBrk="0" hangingPunct="0">
              <a:defRPr/>
            </a:pPr>
            <a:r>
              <a:rPr lang="en-US" sz="1800" b="1" dirty="0">
                <a:solidFill>
                  <a:schemeClr val="dk1"/>
                </a:solidFill>
                <a:latin typeface="Courier New" pitchFamily="49" charset="0"/>
                <a:cs typeface="Courier New" pitchFamily="49" charset="0"/>
              </a:rPr>
              <a:t>        sum </a:t>
            </a:r>
            <a:r>
              <a:rPr lang="en-US" sz="1800" b="1" dirty="0">
                <a:solidFill>
                  <a:srgbClr val="FF5C00"/>
                </a:solidFill>
                <a:latin typeface="Courier New" pitchFamily="49" charset="0"/>
                <a:cs typeface="Courier New" pitchFamily="49" charset="0"/>
              </a:rPr>
              <a:t>+=</a:t>
            </a:r>
            <a:r>
              <a:rPr lang="en-US" sz="1800" b="1" dirty="0">
                <a:solidFill>
                  <a:schemeClr val="dk1"/>
                </a:solidFill>
                <a:latin typeface="Courier New" pitchFamily="49" charset="0"/>
                <a:cs typeface="Courier New" pitchFamily="49" charset="0"/>
              </a:rPr>
              <a:t> *p;</a:t>
            </a:r>
          </a:p>
          <a:p>
            <a:pPr algn="l" eaLnBrk="0" hangingPunct="0">
              <a:defRPr/>
            </a:pPr>
            <a:r>
              <a:rPr lang="en-US" sz="1800" b="1" dirty="0">
                <a:solidFill>
                  <a:schemeClr val="dk1"/>
                </a:solidFill>
                <a:latin typeface="Courier New" pitchFamily="49" charset="0"/>
                <a:cs typeface="Courier New" pitchFamily="49" charset="0"/>
              </a:rPr>
              <a:t>        p </a:t>
            </a:r>
            <a:r>
              <a:rPr lang="en-US" sz="1800" b="1" dirty="0">
                <a:solidFill>
                  <a:srgbClr val="FF5C00"/>
                </a:solidFill>
                <a:latin typeface="Courier New" pitchFamily="49" charset="0"/>
                <a:cs typeface="Courier New" pitchFamily="49" charset="0"/>
              </a:rPr>
              <a:t>+=</a:t>
            </a:r>
            <a:r>
              <a:rPr lang="en-US" sz="1800" b="1" dirty="0">
                <a:solidFill>
                  <a:schemeClr val="dk1"/>
                </a:solidFill>
                <a:latin typeface="Courier New" pitchFamily="49" charset="0"/>
                <a:cs typeface="Courier New" pitchFamily="49" charset="0"/>
              </a:rPr>
              <a:t> step;</a:t>
            </a:r>
          </a:p>
          <a:p>
            <a:pPr algn="l" eaLnBrk="0" hangingPunct="0">
              <a:defRPr/>
            </a:pPr>
            <a:r>
              <a:rPr lang="en-US" sz="1800" b="1" dirty="0">
                <a:solidFill>
                  <a:schemeClr val="dk1"/>
                </a:solidFill>
                <a:latin typeface="Courier New" pitchFamily="49" charset="0"/>
                <a:cs typeface="Courier New" pitchFamily="49" charset="0"/>
              </a:rPr>
              <a:t>}</a:t>
            </a:r>
          </a:p>
        </p:txBody>
      </p:sp>
      <p:sp>
        <p:nvSpPr>
          <p:cNvPr id="7" name="Slide Number Placeholder 4"/>
          <p:cNvSpPr>
            <a:spLocks noGrp="1"/>
          </p:cNvSpPr>
          <p:nvPr>
            <p:ph type="sldNum" sz="quarter" idx="11"/>
          </p:nvPr>
        </p:nvSpPr>
        <p:spPr>
          <a:xfrm>
            <a:off x="8505825" y="6492875"/>
            <a:ext cx="501650" cy="365125"/>
          </a:xfrm>
          <a:prstGeom prst="rect">
            <a:avLst/>
          </a:prstGeom>
        </p:spPr>
        <p:txBody>
          <a:bodyPr/>
          <a:lstStyle/>
          <a:p>
            <a:fld id="{B6F15528-21DE-4FAA-801E-634DDDAF4B2B}" type="slidenum">
              <a:rPr lang="en-US" smtClean="0"/>
              <a:pPr/>
              <a:t>31</a:t>
            </a:fld>
            <a:endParaRPr lang="en-US" dirty="0"/>
          </a:p>
        </p:txBody>
      </p:sp>
    </p:spTree>
    <p:extLst>
      <p:ext uri="{BB962C8B-B14F-4D97-AF65-F5344CB8AC3E}">
        <p14:creationId xmlns:p14="http://schemas.microsoft.com/office/powerpoint/2010/main" val="27278581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xfrm>
            <a:off x="495300" y="2435224"/>
            <a:ext cx="8293100" cy="1438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altLang="zh-CN" sz="2800" dirty="0"/>
              <a:t>Performance Essentials 5 </a:t>
            </a:r>
            <a:r>
              <a:rPr lang="en-US" altLang="zh-CN" sz="2800" dirty="0" smtClean="0"/>
              <a:t/>
            </a:r>
            <a:br>
              <a:rPr lang="en-US" altLang="zh-CN" sz="2800" dirty="0" smtClean="0"/>
            </a:br>
            <a:r>
              <a:rPr lang="en-US" altLang="zh-CN" sz="2800" dirty="0" smtClean="0"/>
              <a:t>OpenMP </a:t>
            </a:r>
            <a:r>
              <a:rPr lang="en-US" altLang="zh-CN" sz="2800" dirty="0"/>
              <a:t>4 Vectorization </a:t>
            </a:r>
            <a:r>
              <a:rPr lang="en-US" altLang="zh-CN" sz="2800" dirty="0" smtClean="0"/>
              <a:t/>
            </a:r>
            <a:br>
              <a:rPr lang="en-US" altLang="zh-CN" sz="2800" dirty="0" smtClean="0"/>
            </a:br>
            <a:r>
              <a:rPr lang="en-US" altLang="zh-CN" sz="2800" dirty="0" smtClean="0"/>
              <a:t>omp </a:t>
            </a:r>
            <a:r>
              <a:rPr lang="en-US" altLang="zh-CN" sz="2800" dirty="0"/>
              <a:t>declare simd</a:t>
            </a:r>
            <a:r>
              <a:rPr lang="en-US" altLang="zh-CN" sz="2800" dirty="0" smtClean="0"/>
              <a:t/>
            </a:r>
            <a:br>
              <a:rPr lang="en-US" altLang="zh-CN" sz="2800" dirty="0" smtClean="0"/>
            </a:br>
            <a:endParaRPr lang="en-US" sz="2800" dirty="0" smtClean="0"/>
          </a:p>
        </p:txBody>
      </p:sp>
      <p:sp>
        <p:nvSpPr>
          <p:cNvPr id="3075" name="Date Placeholder 2"/>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BC6E20E9-0A62-47B7-9AD9-13147AEB2610}" type="datetime1">
              <a:rPr lang="en-US" altLang="zh-CN" sz="1000">
                <a:solidFill>
                  <a:schemeClr val="bg1"/>
                </a:solidFill>
              </a:rPr>
              <a:pPr eaLnBrk="1" hangingPunct="1"/>
              <a:t>12/19/2013</a:t>
            </a:fld>
            <a:endParaRPr lang="en-US" altLang="zh-CN" sz="1000">
              <a:solidFill>
                <a:schemeClr val="bg1"/>
              </a:solidFill>
            </a:endParaRPr>
          </a:p>
        </p:txBody>
      </p:sp>
      <p:sp>
        <p:nvSpPr>
          <p:cNvPr id="3076" name="Slide Number Placeholder 3"/>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FC5FDCD6-BCE7-420E-9B53-993046691B65}" type="slidenum">
              <a:rPr lang="en-US" altLang="zh-CN" sz="1000">
                <a:solidFill>
                  <a:schemeClr val="bg1"/>
                </a:solidFill>
              </a:rPr>
              <a:pPr eaLnBrk="1" hangingPunct="1"/>
              <a:t>32</a:t>
            </a:fld>
            <a:endParaRPr lang="en-US" altLang="zh-CN" sz="1000">
              <a:solidFill>
                <a:schemeClr val="bg1"/>
              </a:solidFill>
            </a:endParaRPr>
          </a:p>
        </p:txBody>
      </p:sp>
      <p:sp>
        <p:nvSpPr>
          <p:cNvPr id="3077" name="Content Placeholder 4"/>
          <p:cNvSpPr>
            <a:spLocks noGrp="1"/>
          </p:cNvSpPr>
          <p:nvPr>
            <p:ph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smtClean="0"/>
              <a:t>Author: Bob Chesebrough</a:t>
            </a:r>
          </a:p>
          <a:p>
            <a:r>
              <a:rPr lang="en-US" dirty="0" smtClean="0"/>
              <a:t>Revision: 12/16/2013</a:t>
            </a:r>
          </a:p>
        </p:txBody>
      </p:sp>
    </p:spTree>
    <p:extLst>
      <p:ext uri="{BB962C8B-B14F-4D97-AF65-F5344CB8AC3E}">
        <p14:creationId xmlns:p14="http://schemas.microsoft.com/office/powerpoint/2010/main" val="396874768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225" y="571500"/>
            <a:ext cx="7372350" cy="1212850"/>
          </a:xfrm>
        </p:spPr>
        <p:txBody>
          <a:bodyPr/>
          <a:lstStyle/>
          <a:p>
            <a:pPr algn="ctr"/>
            <a:r>
              <a:rPr lang="en-US" dirty="0" smtClean="0"/>
              <a:t>Overview of Implementing </a:t>
            </a:r>
            <a:br>
              <a:rPr lang="en-US" dirty="0" smtClean="0"/>
            </a:br>
            <a:r>
              <a:rPr lang="en-US" dirty="0" smtClean="0"/>
              <a:t>SIMD-enabled functions</a:t>
            </a:r>
            <a:endParaRPr lang="en-US" dirty="0"/>
          </a:p>
        </p:txBody>
      </p:sp>
      <p:sp>
        <p:nvSpPr>
          <p:cNvPr id="3" name="Content Placeholder 2"/>
          <p:cNvSpPr>
            <a:spLocks noGrp="1"/>
          </p:cNvSpPr>
          <p:nvPr>
            <p:ph sz="quarter" idx="13"/>
          </p:nvPr>
        </p:nvSpPr>
        <p:spPr>
          <a:xfrm>
            <a:off x="685800" y="1574800"/>
            <a:ext cx="7820025" cy="3683000"/>
          </a:xfrm>
        </p:spPr>
        <p:txBody>
          <a:bodyPr/>
          <a:lstStyle/>
          <a:p>
            <a:pPr>
              <a:buFont typeface="Arial" pitchFamily="34" charset="0"/>
              <a:buChar char="•"/>
            </a:pPr>
            <a:r>
              <a:rPr lang="en-US" dirty="0" smtClean="0"/>
              <a:t>SIMD-enabled functions allow user defined functions to be vectorized when they are called from within vectorized loops, or are called with array notation array arguments.</a:t>
            </a:r>
          </a:p>
          <a:p>
            <a:pPr>
              <a:buFont typeface="Arial" pitchFamily="34" charset="0"/>
              <a:buChar char="•"/>
            </a:pPr>
            <a:endParaRPr lang="en-US" dirty="0" smtClean="0"/>
          </a:p>
          <a:p>
            <a:pPr>
              <a:buFont typeface="Arial" pitchFamily="34" charset="0"/>
              <a:buChar char="•"/>
            </a:pPr>
            <a:r>
              <a:rPr lang="en-US" dirty="0" smtClean="0"/>
              <a:t>The vector declaration and associated modifying clauses specify the vector or scalar nature of the function arguments.</a:t>
            </a:r>
          </a:p>
          <a:p>
            <a:pPr>
              <a:buFont typeface="Arial" pitchFamily="34" charset="0"/>
              <a:buChar char="•"/>
            </a:pPr>
            <a:endParaRPr lang="en-US" dirty="0" smtClean="0"/>
          </a:p>
          <a:p>
            <a:pPr>
              <a:buFont typeface="Arial" pitchFamily="34" charset="0"/>
              <a:buChar char="•"/>
            </a:pPr>
            <a:r>
              <a:rPr lang="en-US" dirty="0" smtClean="0"/>
              <a:t>Implementations exist for :</a:t>
            </a:r>
          </a:p>
          <a:p>
            <a:pPr lvl="1"/>
            <a:r>
              <a:rPr lang="en-US" dirty="0" smtClean="0"/>
              <a:t>Intel® Cilk™ Plus</a:t>
            </a:r>
          </a:p>
          <a:p>
            <a:pPr lvl="1"/>
            <a:r>
              <a:rPr lang="en-US" dirty="0" smtClean="0"/>
              <a:t>OpenMP* 4.0</a:t>
            </a:r>
          </a:p>
        </p:txBody>
      </p:sp>
      <p:sp>
        <p:nvSpPr>
          <p:cNvPr id="4" name="Date Placeholder 3"/>
          <p:cNvSpPr>
            <a:spLocks noGrp="1"/>
          </p:cNvSpPr>
          <p:nvPr>
            <p:ph type="dt" sz="half" idx="14"/>
          </p:nvPr>
        </p:nvSpPr>
        <p:spPr/>
        <p:txBody>
          <a:bodyPr/>
          <a:lstStyle/>
          <a:p>
            <a:fld id="{071F43C5-1CDA-44D3-9621-5AC2205B4EC9}" type="datetime1">
              <a:rPr lang="en-US" altLang="zh-CN" smtClean="0"/>
              <a:pPr/>
              <a:t>12/19/2013</a:t>
            </a:fld>
            <a:endParaRPr lang="en-US" altLang="zh-CN"/>
          </a:p>
        </p:txBody>
      </p:sp>
      <p:sp>
        <p:nvSpPr>
          <p:cNvPr id="7" name="Slide Number Placeholder 4"/>
          <p:cNvSpPr>
            <a:spLocks noGrp="1"/>
          </p:cNvSpPr>
          <p:nvPr>
            <p:ph type="sldNum" sz="quarter" idx="4294967295"/>
          </p:nvPr>
        </p:nvSpPr>
        <p:spPr>
          <a:xfrm>
            <a:off x="8505825" y="6492875"/>
            <a:ext cx="501650" cy="365125"/>
          </a:xfrm>
          <a:prstGeom prst="rect">
            <a:avLst/>
          </a:prstGeom>
        </p:spPr>
        <p:txBody>
          <a:bodyPr vert="horz" wrap="square" lIns="91440" tIns="45720" rIns="91440" bIns="45720" numCol="1" anchor="t" anchorCtr="0" compatLnSpc="1">
            <a:prstTxWarp prst="textNoShape">
              <a:avLst/>
            </a:prstTxWarp>
          </a:bodyPr>
          <a:lstStyle/>
          <a:p>
            <a:fld id="{B6F15528-21DE-4FAA-801E-634DDDAF4B2B}" type="slidenum">
              <a:rPr lang="en-US" sz="1000">
                <a:solidFill>
                  <a:schemeClr val="bg1"/>
                </a:solidFill>
                <a:ea typeface="宋体" pitchFamily="2" charset="-122"/>
              </a:rPr>
              <a:pPr/>
              <a:t>33</a:t>
            </a:fld>
            <a:endParaRPr lang="en-US" sz="1000" dirty="0">
              <a:solidFill>
                <a:schemeClr val="bg1"/>
              </a:solidFill>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SIMD-enabled functions</a:t>
            </a:r>
            <a:endParaRPr lang="en-US" i="1" dirty="0"/>
          </a:p>
        </p:txBody>
      </p:sp>
      <p:sp>
        <p:nvSpPr>
          <p:cNvPr id="3" name="Content Placeholder 2"/>
          <p:cNvSpPr>
            <a:spLocks noGrp="1"/>
          </p:cNvSpPr>
          <p:nvPr>
            <p:ph idx="1"/>
          </p:nvPr>
        </p:nvSpPr>
        <p:spPr>
          <a:xfrm>
            <a:off x="455613" y="1132609"/>
            <a:ext cx="8551862" cy="4956464"/>
          </a:xfrm>
        </p:spPr>
        <p:txBody>
          <a:bodyPr>
            <a:noAutofit/>
          </a:bodyPr>
          <a:lstStyle/>
          <a:p>
            <a:r>
              <a:rPr lang="en-US" sz="2000" dirty="0"/>
              <a:t>Write a function for one </a:t>
            </a:r>
            <a:r>
              <a:rPr lang="en-US" sz="2000" dirty="0" smtClean="0"/>
              <a:t>element and add </a:t>
            </a:r>
            <a:r>
              <a:rPr lang="en-US" altLang="zh-CN" sz="2000" b="1" dirty="0" smtClean="0">
                <a:solidFill>
                  <a:srgbClr val="FF5C00"/>
                </a:solidFill>
                <a:latin typeface="Courier New" pitchFamily="49" charset="0"/>
                <a:ea typeface="宋体" charset="-122"/>
                <a:cs typeface="Courier New" pitchFamily="49" charset="0"/>
              </a:rPr>
              <a:t>pragma </a:t>
            </a:r>
            <a:r>
              <a:rPr lang="en-US" altLang="zh-CN" sz="2000" dirty="0"/>
              <a:t>as follows</a:t>
            </a:r>
            <a:endParaRPr lang="en-US" sz="2000" dirty="0"/>
          </a:p>
          <a:p>
            <a:endParaRPr lang="en-US" sz="2000" dirty="0" smtClean="0"/>
          </a:p>
          <a:p>
            <a:pPr marL="0" indent="0">
              <a:buNone/>
            </a:pPr>
            <a:endParaRPr lang="en-US" sz="2000" dirty="0" smtClean="0"/>
          </a:p>
          <a:p>
            <a:endParaRPr lang="en-US" sz="2000" dirty="0" smtClean="0"/>
          </a:p>
          <a:p>
            <a:endParaRPr lang="en-US" sz="2000" dirty="0" smtClean="0"/>
          </a:p>
          <a:p>
            <a:r>
              <a:rPr lang="en-US" sz="2000" dirty="0" smtClean="0"/>
              <a:t>Call </a:t>
            </a:r>
            <a:r>
              <a:rPr lang="en-US" sz="2000" dirty="0"/>
              <a:t>the scalar </a:t>
            </a:r>
            <a:r>
              <a:rPr lang="en-US" sz="2000" dirty="0" smtClean="0"/>
              <a:t>version:</a:t>
            </a:r>
            <a:r>
              <a:rPr lang="en-US" sz="2000" dirty="0"/>
              <a:t/>
            </a:r>
            <a:br>
              <a:rPr lang="en-US" sz="2000" dirty="0"/>
            </a:br>
            <a:r>
              <a:rPr lang="en-US" sz="2000" dirty="0" smtClean="0"/>
              <a:t/>
            </a:r>
            <a:br>
              <a:rPr lang="en-US" sz="2000" dirty="0" smtClean="0"/>
            </a:br>
            <a:endParaRPr lang="en-US" sz="2000" dirty="0" smtClean="0"/>
          </a:p>
          <a:p>
            <a:r>
              <a:rPr lang="en-US" sz="2000" dirty="0" smtClean="0"/>
              <a:t>Call vector version via SIMD loop:</a:t>
            </a:r>
          </a:p>
          <a:p>
            <a:endParaRPr lang="en-US" sz="2000" dirty="0" smtClean="0"/>
          </a:p>
          <a:p>
            <a:endParaRPr lang="en-US" sz="2000" dirty="0" smtClean="0"/>
          </a:p>
          <a:p>
            <a:endParaRPr lang="en-US" sz="2000" dirty="0" smtClean="0"/>
          </a:p>
          <a:p>
            <a:r>
              <a:rPr lang="en-US" sz="2000" dirty="0" smtClean="0"/>
              <a:t>Call it with Intel® Cilk™ Plus array notations:</a:t>
            </a:r>
          </a:p>
          <a:p>
            <a:endParaRPr lang="en-US" sz="2000" dirty="0" smtClean="0"/>
          </a:p>
          <a:p>
            <a:endParaRPr lang="en-US" sz="2000" dirty="0"/>
          </a:p>
          <a:p>
            <a:endParaRPr lang="en-US" sz="2000" dirty="0" smtClean="0"/>
          </a:p>
          <a:p>
            <a:endParaRPr lang="en-US" sz="2000" dirty="0"/>
          </a:p>
          <a:p>
            <a:endParaRPr lang="en-US" sz="2000"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34</a:t>
            </a:fld>
            <a:endParaRPr lang="en-US"/>
          </a:p>
        </p:txBody>
      </p:sp>
      <p:sp>
        <p:nvSpPr>
          <p:cNvPr id="6" name="TextBox 5"/>
          <p:cNvSpPr txBox="1"/>
          <p:nvPr/>
        </p:nvSpPr>
        <p:spPr>
          <a:xfrm>
            <a:off x="919263" y="1596571"/>
            <a:ext cx="5862537" cy="1324429"/>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algn="l"/>
            <a:r>
              <a:rPr lang="en-US" altLang="zh-CN" sz="1600" b="1" dirty="0" smtClean="0">
                <a:solidFill>
                  <a:srgbClr val="FF5C00"/>
                </a:solidFill>
                <a:latin typeface="Courier New" pitchFamily="49" charset="0"/>
                <a:ea typeface="宋体" charset="-122"/>
                <a:cs typeface="Courier New" pitchFamily="49" charset="0"/>
              </a:rPr>
              <a:t>#pragma omp declare simd </a:t>
            </a:r>
            <a:br>
              <a:rPr lang="en-US" altLang="zh-CN" sz="1600" b="1" dirty="0" smtClean="0">
                <a:solidFill>
                  <a:srgbClr val="FF5C00"/>
                </a:solidFill>
                <a:latin typeface="Courier New" pitchFamily="49" charset="0"/>
                <a:ea typeface="宋体" charset="-122"/>
                <a:cs typeface="Courier New" pitchFamily="49" charset="0"/>
              </a:rPr>
            </a:br>
            <a:r>
              <a:rPr lang="en-US" altLang="zh-CN" sz="1600" dirty="0" smtClean="0">
                <a:latin typeface="Courier New" pitchFamily="49" charset="0"/>
                <a:ea typeface="宋体" charset="-122"/>
                <a:cs typeface="Courier New" pitchFamily="49" charset="0"/>
              </a:rPr>
              <a:t>float foo(float a, float b, float c, float d) </a:t>
            </a:r>
          </a:p>
          <a:p>
            <a:pPr algn="l"/>
            <a:r>
              <a:rPr lang="en-US" altLang="zh-CN" sz="1600" dirty="0" smtClean="0">
                <a:latin typeface="Courier New" pitchFamily="49" charset="0"/>
                <a:ea typeface="宋体" charset="-122"/>
                <a:cs typeface="Courier New" pitchFamily="49" charset="0"/>
              </a:rPr>
              <a:t>{</a:t>
            </a:r>
            <a:br>
              <a:rPr lang="en-US" altLang="zh-CN" sz="1600" dirty="0" smtClean="0">
                <a:latin typeface="Courier New" pitchFamily="49" charset="0"/>
                <a:ea typeface="宋体" charset="-122"/>
                <a:cs typeface="Courier New" pitchFamily="49" charset="0"/>
              </a:rPr>
            </a:br>
            <a:r>
              <a:rPr lang="en-US" altLang="zh-CN" sz="1600" dirty="0" smtClean="0">
                <a:latin typeface="Courier New" pitchFamily="49" charset="0"/>
                <a:ea typeface="宋体" charset="-122"/>
                <a:cs typeface="Courier New" pitchFamily="49" charset="0"/>
              </a:rPr>
              <a:t>  return a * b + c * d;</a:t>
            </a:r>
            <a:br>
              <a:rPr lang="en-US" altLang="zh-CN" sz="1600" dirty="0" smtClean="0">
                <a:latin typeface="Courier New" pitchFamily="49" charset="0"/>
                <a:ea typeface="宋体" charset="-122"/>
                <a:cs typeface="Courier New" pitchFamily="49" charset="0"/>
              </a:rPr>
            </a:br>
            <a:r>
              <a:rPr lang="en-US" altLang="zh-CN" sz="1600" dirty="0" smtClean="0">
                <a:latin typeface="Courier New" pitchFamily="49" charset="0"/>
                <a:ea typeface="宋体" charset="-122"/>
                <a:cs typeface="Courier New" pitchFamily="49" charset="0"/>
              </a:rPr>
              <a:t>}</a:t>
            </a:r>
            <a:endParaRPr lang="en-US" altLang="zh-CN" sz="1600" dirty="0">
              <a:latin typeface="Courier New" pitchFamily="49" charset="0"/>
              <a:ea typeface="宋体" charset="-122"/>
              <a:cs typeface="Courier New" pitchFamily="49" charset="0"/>
            </a:endParaRPr>
          </a:p>
        </p:txBody>
      </p:sp>
      <p:sp>
        <p:nvSpPr>
          <p:cNvPr id="9" name="TextBox 8"/>
          <p:cNvSpPr txBox="1"/>
          <p:nvPr/>
        </p:nvSpPr>
        <p:spPr>
          <a:xfrm>
            <a:off x="919264" y="4307840"/>
            <a:ext cx="4796998" cy="1117599"/>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algn="l"/>
            <a:r>
              <a:rPr lang="nn-NO" altLang="zh-CN" sz="1600" b="1" dirty="0">
                <a:solidFill>
                  <a:srgbClr val="FF5C00"/>
                </a:solidFill>
                <a:latin typeface="Courier New" pitchFamily="49" charset="0"/>
                <a:ea typeface="宋体" charset="-122"/>
                <a:cs typeface="Courier New" pitchFamily="49" charset="0"/>
              </a:rPr>
              <a:t>#pragma omp simd</a:t>
            </a:r>
          </a:p>
          <a:p>
            <a:pPr algn="l"/>
            <a:r>
              <a:rPr lang="nn-NO" altLang="zh-CN" sz="1600" dirty="0" smtClean="0">
                <a:latin typeface="Courier New" pitchFamily="49" charset="0"/>
                <a:ea typeface="宋体" charset="-122"/>
                <a:cs typeface="Courier New" pitchFamily="49" charset="0"/>
              </a:rPr>
              <a:t>for(i = 0; i &lt; n; i++) {</a:t>
            </a:r>
            <a:r>
              <a:rPr lang="nn-NO" altLang="zh-CN" sz="1600" dirty="0">
                <a:latin typeface="Courier New" pitchFamily="49" charset="0"/>
                <a:ea typeface="宋体" charset="-122"/>
                <a:cs typeface="Courier New" pitchFamily="49" charset="0"/>
              </a:rPr>
              <a:t/>
            </a:r>
            <a:br>
              <a:rPr lang="nn-NO" altLang="zh-CN" sz="1600" dirty="0">
                <a:latin typeface="Courier New" pitchFamily="49" charset="0"/>
                <a:ea typeface="宋体" charset="-122"/>
                <a:cs typeface="Courier New" pitchFamily="49" charset="0"/>
              </a:rPr>
            </a:br>
            <a:r>
              <a:rPr lang="nn-NO" altLang="zh-CN" sz="1600" dirty="0" smtClean="0">
                <a:latin typeface="Courier New" pitchFamily="49" charset="0"/>
                <a:ea typeface="宋体" charset="-122"/>
                <a:cs typeface="Courier New" pitchFamily="49" charset="0"/>
              </a:rPr>
              <a:t>  A[i] </a:t>
            </a:r>
            <a:r>
              <a:rPr lang="nn-NO" altLang="zh-CN" sz="1600" dirty="0">
                <a:latin typeface="Courier New" pitchFamily="49" charset="0"/>
                <a:ea typeface="宋体" charset="-122"/>
                <a:cs typeface="Courier New" pitchFamily="49" charset="0"/>
              </a:rPr>
              <a:t>= foo(B[i], C[i</a:t>
            </a:r>
            <a:r>
              <a:rPr lang="nn-NO" altLang="zh-CN" sz="1600" dirty="0" smtClean="0">
                <a:latin typeface="Courier New" pitchFamily="49" charset="0"/>
                <a:ea typeface="宋体" charset="-122"/>
                <a:cs typeface="Courier New" pitchFamily="49" charset="0"/>
              </a:rPr>
              <a:t>], </a:t>
            </a:r>
            <a:r>
              <a:rPr lang="nn-NO" altLang="zh-CN" sz="1600" dirty="0">
                <a:latin typeface="Courier New" pitchFamily="49" charset="0"/>
                <a:ea typeface="宋体" charset="-122"/>
                <a:cs typeface="Courier New" pitchFamily="49" charset="0"/>
              </a:rPr>
              <a:t>D[i], E[i</a:t>
            </a:r>
            <a:r>
              <a:rPr lang="nn-NO" altLang="zh-CN" sz="1600" dirty="0" smtClean="0">
                <a:latin typeface="Courier New" pitchFamily="49" charset="0"/>
                <a:ea typeface="宋体" charset="-122"/>
                <a:cs typeface="Courier New" pitchFamily="49" charset="0"/>
              </a:rPr>
              <a:t>]);</a:t>
            </a:r>
          </a:p>
          <a:p>
            <a:pPr algn="l"/>
            <a:r>
              <a:rPr lang="nn-NO" altLang="zh-CN" sz="1600" dirty="0" smtClean="0">
                <a:latin typeface="Courier New" pitchFamily="49" charset="0"/>
                <a:ea typeface="宋体" charset="-122"/>
                <a:cs typeface="Courier New" pitchFamily="49" charset="0"/>
              </a:rPr>
              <a:t>}</a:t>
            </a:r>
            <a:endParaRPr lang="nn-NO" altLang="zh-CN" sz="1600" dirty="0">
              <a:latin typeface="Courier New" pitchFamily="49" charset="0"/>
              <a:ea typeface="宋体" charset="-122"/>
              <a:cs typeface="Courier New" pitchFamily="49" charset="0"/>
            </a:endParaRPr>
          </a:p>
        </p:txBody>
      </p:sp>
      <p:sp>
        <p:nvSpPr>
          <p:cNvPr id="10" name="TextBox 9"/>
          <p:cNvSpPr txBox="1"/>
          <p:nvPr/>
        </p:nvSpPr>
        <p:spPr>
          <a:xfrm>
            <a:off x="919264" y="5750519"/>
            <a:ext cx="4796998" cy="338554"/>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algn="l"/>
            <a:r>
              <a:rPr lang="pt-BR" altLang="zh-CN" sz="1600" dirty="0">
                <a:latin typeface="Courier New" pitchFamily="49" charset="0"/>
                <a:ea typeface="宋体" charset="-122"/>
                <a:cs typeface="Courier New" pitchFamily="49" charset="0"/>
              </a:rPr>
              <a:t>A[:] = </a:t>
            </a:r>
            <a:r>
              <a:rPr lang="pt-BR" altLang="zh-CN" sz="1600" dirty="0" err="1">
                <a:latin typeface="Courier New" pitchFamily="49" charset="0"/>
                <a:ea typeface="宋体" charset="-122"/>
                <a:cs typeface="Courier New" pitchFamily="49" charset="0"/>
              </a:rPr>
              <a:t>foo</a:t>
            </a:r>
            <a:r>
              <a:rPr lang="pt-BR" altLang="zh-CN" sz="1600" dirty="0">
                <a:latin typeface="Courier New" pitchFamily="49" charset="0"/>
                <a:ea typeface="宋体" charset="-122"/>
                <a:cs typeface="Courier New" pitchFamily="49" charset="0"/>
              </a:rPr>
              <a:t>(B[:], C[:], D[:], E[:]);</a:t>
            </a:r>
            <a:endParaRPr lang="nn-NO" altLang="zh-CN" sz="1600" dirty="0">
              <a:latin typeface="Courier New" pitchFamily="49" charset="0"/>
              <a:ea typeface="宋体" charset="-122"/>
              <a:cs typeface="Courier New" pitchFamily="49" charset="0"/>
            </a:endParaRPr>
          </a:p>
        </p:txBody>
      </p:sp>
      <p:sp>
        <p:nvSpPr>
          <p:cNvPr id="11" name="TextBox 10"/>
          <p:cNvSpPr txBox="1"/>
          <p:nvPr/>
        </p:nvSpPr>
        <p:spPr>
          <a:xfrm>
            <a:off x="919264" y="3369677"/>
            <a:ext cx="4796998" cy="338554"/>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algn="l"/>
            <a:r>
              <a:rPr lang="pt-BR" altLang="zh-CN" sz="1600" dirty="0">
                <a:latin typeface="Courier New" pitchFamily="49" charset="0"/>
                <a:ea typeface="宋体" charset="-122"/>
                <a:cs typeface="Courier New" pitchFamily="49" charset="0"/>
              </a:rPr>
              <a:t>e = </a:t>
            </a:r>
            <a:r>
              <a:rPr lang="pt-BR" altLang="zh-CN" sz="1600" dirty="0" err="1">
                <a:latin typeface="Courier New" pitchFamily="49" charset="0"/>
                <a:ea typeface="宋体" charset="-122"/>
                <a:cs typeface="Courier New" pitchFamily="49" charset="0"/>
              </a:rPr>
              <a:t>foo</a:t>
            </a:r>
            <a:r>
              <a:rPr lang="pt-BR" altLang="zh-CN" sz="1600" dirty="0">
                <a:latin typeface="Courier New" pitchFamily="49" charset="0"/>
                <a:ea typeface="宋体" charset="-122"/>
                <a:cs typeface="Courier New" pitchFamily="49" charset="0"/>
              </a:rPr>
              <a:t>(a, b, c, d</a:t>
            </a:r>
            <a:r>
              <a:rPr lang="pt-BR" altLang="zh-CN" sz="1600" dirty="0" smtClean="0">
                <a:latin typeface="Courier New" pitchFamily="49" charset="0"/>
                <a:ea typeface="宋体" charset="-122"/>
                <a:cs typeface="Courier New" pitchFamily="49" charset="0"/>
              </a:rPr>
              <a:t>);</a:t>
            </a:r>
            <a:endParaRPr lang="nn-NO" altLang="zh-CN" sz="1600" dirty="0">
              <a:latin typeface="Courier New" pitchFamily="49" charset="0"/>
              <a:ea typeface="宋体" charset="-122"/>
              <a:cs typeface="Courier New" pitchFamily="49" charset="0"/>
            </a:endParaRPr>
          </a:p>
        </p:txBody>
      </p:sp>
    </p:spTree>
    <p:extLst>
      <p:ext uri="{BB962C8B-B14F-4D97-AF65-F5344CB8AC3E}">
        <p14:creationId xmlns:p14="http://schemas.microsoft.com/office/powerpoint/2010/main" val="216209673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 of </a:t>
            </a:r>
            <a:r>
              <a:rPr lang="en-US" dirty="0" smtClean="0"/>
              <a:t>SIMD-enabled functions</a:t>
            </a:r>
            <a:endParaRPr lang="en-US" i="1" dirty="0"/>
          </a:p>
        </p:txBody>
      </p:sp>
      <p:sp>
        <p:nvSpPr>
          <p:cNvPr id="3" name="Content Placeholder 2"/>
          <p:cNvSpPr>
            <a:spLocks noGrp="1"/>
          </p:cNvSpPr>
          <p:nvPr>
            <p:ph idx="1"/>
          </p:nvPr>
        </p:nvSpPr>
        <p:spPr/>
        <p:txBody>
          <a:bodyPr>
            <a:noAutofit/>
          </a:bodyPr>
          <a:lstStyle/>
          <a:p>
            <a:r>
              <a:rPr lang="en-US" sz="2000" dirty="0" smtClean="0"/>
              <a:t>Allows use of </a:t>
            </a:r>
            <a:r>
              <a:rPr lang="en-US" sz="2000" dirty="0"/>
              <a:t>scalar syntax </a:t>
            </a:r>
            <a:r>
              <a:rPr lang="en-US" sz="2000" dirty="0" smtClean="0"/>
              <a:t>to describe </a:t>
            </a:r>
            <a:r>
              <a:rPr lang="en-US" sz="2000" dirty="0"/>
              <a:t>an operation on a single </a:t>
            </a:r>
            <a:r>
              <a:rPr lang="en-US" sz="2000" dirty="0" smtClean="0"/>
              <a:t>element</a:t>
            </a:r>
          </a:p>
          <a:p>
            <a:r>
              <a:rPr lang="en-US" sz="2000" dirty="0" smtClean="0"/>
              <a:t>The </a:t>
            </a:r>
            <a:r>
              <a:rPr lang="en-US" sz="2000" dirty="0"/>
              <a:t>programmer: </a:t>
            </a:r>
          </a:p>
          <a:p>
            <a:pPr lvl="1"/>
            <a:r>
              <a:rPr lang="en-US" sz="1600" dirty="0"/>
              <a:t>Writes a standard </a:t>
            </a:r>
            <a:r>
              <a:rPr lang="en-US" sz="1600" dirty="0" smtClean="0"/>
              <a:t>function which operates on scalar values</a:t>
            </a:r>
            <a:endParaRPr lang="en-US" sz="1600" dirty="0"/>
          </a:p>
          <a:p>
            <a:pPr lvl="1"/>
            <a:r>
              <a:rPr lang="en-US" sz="1600" dirty="0" smtClean="0"/>
              <a:t>Annotates </a:t>
            </a:r>
            <a:r>
              <a:rPr lang="en-US" sz="1600" dirty="0"/>
              <a:t>it </a:t>
            </a:r>
            <a:r>
              <a:rPr lang="en-US" sz="1600" dirty="0" smtClean="0"/>
              <a:t>the function with vector attribute and modifier clauses </a:t>
            </a:r>
            <a:r>
              <a:rPr lang="en-US" altLang="zh-CN" b="1" dirty="0">
                <a:solidFill>
                  <a:srgbClr val="0860A8"/>
                </a:solidFill>
                <a:latin typeface="Courier New" pitchFamily="49" charset="0"/>
                <a:ea typeface="宋体" charset="-122"/>
                <a:cs typeface="Courier New" pitchFamily="49" charset="0"/>
              </a:rPr>
              <a:t>#pragma omp declare simd </a:t>
            </a:r>
            <a:endParaRPr lang="en-US" b="1" i="1" dirty="0" smtClean="0">
              <a:solidFill>
                <a:srgbClr val="0860A8"/>
              </a:solidFill>
            </a:endParaRPr>
          </a:p>
          <a:p>
            <a:pPr lvl="2"/>
            <a:r>
              <a:rPr lang="en-US" sz="1600" dirty="0"/>
              <a:t>Utilize appropriate modifier clause for vector </a:t>
            </a:r>
            <a:r>
              <a:rPr lang="en-US" sz="1600" dirty="0" smtClean="0"/>
              <a:t>attribute</a:t>
            </a:r>
          </a:p>
          <a:p>
            <a:pPr lvl="1"/>
            <a:r>
              <a:rPr lang="en-US" sz="1600" dirty="0" smtClean="0"/>
              <a:t>Invokes </a:t>
            </a:r>
            <a:r>
              <a:rPr lang="en-US" sz="1600" dirty="0"/>
              <a:t>the function to operate on arrays of arguments rather than scalar arguments</a:t>
            </a:r>
          </a:p>
          <a:p>
            <a:pPr marL="339725" lvl="1" indent="0">
              <a:buNone/>
            </a:pPr>
            <a:endParaRPr lang="en-US" sz="1600" b="1" i="1" dirty="0" smtClean="0"/>
          </a:p>
          <a:p>
            <a:r>
              <a:rPr lang="en-US" sz="2000" dirty="0" smtClean="0"/>
              <a:t>The </a:t>
            </a:r>
            <a:r>
              <a:rPr lang="en-US" sz="2000" dirty="0"/>
              <a:t>compiler: </a:t>
            </a:r>
          </a:p>
          <a:p>
            <a:pPr lvl="1"/>
            <a:r>
              <a:rPr lang="en-US" sz="1600" dirty="0" smtClean="0"/>
              <a:t>Generates </a:t>
            </a:r>
            <a:r>
              <a:rPr lang="en-US" sz="1600" dirty="0"/>
              <a:t>a </a:t>
            </a:r>
            <a:r>
              <a:rPr lang="en-US" sz="1600" dirty="0" smtClean="0"/>
              <a:t>scalar and a short </a:t>
            </a:r>
            <a:r>
              <a:rPr lang="en-US" sz="1600" dirty="0"/>
              <a:t>vector </a:t>
            </a:r>
            <a:r>
              <a:rPr lang="en-US" sz="1600" dirty="0" smtClean="0"/>
              <a:t>version(s).</a:t>
            </a:r>
            <a:endParaRPr lang="en-US" sz="1600" dirty="0"/>
          </a:p>
          <a:p>
            <a:pPr lvl="1"/>
            <a:r>
              <a:rPr lang="en-US" sz="1600" dirty="0" smtClean="0"/>
              <a:t>Can call the vector function from </a:t>
            </a:r>
            <a:r>
              <a:rPr lang="en-US" sz="1600" dirty="0" err="1" smtClean="0"/>
              <a:t>vectorized</a:t>
            </a:r>
            <a:r>
              <a:rPr lang="en-US" sz="1600" dirty="0" smtClean="0"/>
              <a:t> loop</a:t>
            </a:r>
          </a:p>
          <a:p>
            <a:pPr lvl="1"/>
            <a:r>
              <a:rPr lang="en-US" sz="1600" dirty="0" smtClean="0"/>
              <a:t>Can call the scalar function from a scalar loop (legacy code)</a:t>
            </a:r>
          </a:p>
          <a:p>
            <a:pPr lvl="1"/>
            <a:endParaRPr lang="en-US" sz="1600" dirty="0" smtClean="0"/>
          </a:p>
          <a:p>
            <a:endParaRPr lang="en-US" sz="2000" dirty="0" smtClean="0"/>
          </a:p>
          <a:p>
            <a:endParaRPr lang="en-US" sz="2000"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76031355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SIMD-enabled functions syntax</a:t>
            </a:r>
            <a:endParaRPr lang="en-US" i="1" dirty="0"/>
          </a:p>
        </p:txBody>
      </p:sp>
      <p:sp>
        <p:nvSpPr>
          <p:cNvPr id="3" name="Content Placeholder 2"/>
          <p:cNvSpPr>
            <a:spLocks noGrp="1"/>
          </p:cNvSpPr>
          <p:nvPr>
            <p:ph idx="1"/>
          </p:nvPr>
        </p:nvSpPr>
        <p:spPr>
          <a:xfrm>
            <a:off x="455613" y="977900"/>
            <a:ext cx="8237537" cy="4956464"/>
          </a:xfrm>
        </p:spPr>
        <p:txBody>
          <a:bodyPr>
            <a:noAutofit/>
          </a:bodyPr>
          <a:lstStyle/>
          <a:p>
            <a:r>
              <a:rPr lang="en-US" sz="2000" b="1" i="1" dirty="0" smtClean="0"/>
              <a:t>OpenMP 4.0</a:t>
            </a:r>
          </a:p>
          <a:p>
            <a:pPr lvl="1"/>
            <a:r>
              <a:rPr lang="en-US" sz="1600" b="1" i="1" dirty="0" smtClean="0"/>
              <a:t>#pragma </a:t>
            </a:r>
            <a:r>
              <a:rPr lang="en-US" sz="1600" b="1" i="1" dirty="0" err="1" smtClean="0"/>
              <a:t>omp</a:t>
            </a:r>
            <a:r>
              <a:rPr lang="en-US" sz="1600" b="1" i="1" dirty="0" smtClean="0"/>
              <a:t> declare </a:t>
            </a:r>
            <a:r>
              <a:rPr lang="en-US" sz="1600" b="1" i="1" dirty="0" err="1" smtClean="0"/>
              <a:t>simd</a:t>
            </a:r>
            <a:endParaRPr lang="en-US" sz="1600" b="1" i="1" dirty="0" smtClean="0"/>
          </a:p>
          <a:p>
            <a:endParaRPr lang="en-US" sz="1800" dirty="0" smtClean="0"/>
          </a:p>
          <a:p>
            <a:r>
              <a:rPr lang="en-US" sz="1800" dirty="0" smtClean="0"/>
              <a:t>The vector clause means that all arguments to the function are treated as vectors and the return is treated as a vector – this is the default behavior</a:t>
            </a:r>
          </a:p>
          <a:p>
            <a:endParaRPr lang="en-US" sz="1800" dirty="0" smtClean="0"/>
          </a:p>
          <a:p>
            <a:r>
              <a:rPr lang="en-US" sz="1800" dirty="0" smtClean="0"/>
              <a:t>The developer can deviate from default behavior by specifying modifier clauses</a:t>
            </a:r>
          </a:p>
          <a:p>
            <a:endParaRPr lang="en-US" sz="1800" dirty="0" smtClean="0"/>
          </a:p>
          <a:p>
            <a:r>
              <a:rPr lang="en-US" sz="1800" dirty="0" smtClean="0"/>
              <a:t>It is recommended to add the simd-enabled directive to the </a:t>
            </a:r>
            <a:r>
              <a:rPr lang="en-US" sz="1800" u="sng" dirty="0" smtClean="0"/>
              <a:t>function prototype or header file</a:t>
            </a:r>
          </a:p>
          <a:p>
            <a:endParaRPr lang="en-US" dirty="0" smtClean="0"/>
          </a:p>
          <a:p>
            <a:endParaRPr lang="en-US" dirty="0"/>
          </a:p>
          <a:p>
            <a:endParaRPr lang="en-US"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94028482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#pragma </a:t>
            </a:r>
            <a:r>
              <a:rPr lang="en-US" altLang="zh-CN" dirty="0"/>
              <a:t>omp declare simd </a:t>
            </a:r>
            <a:r>
              <a:rPr lang="en-US" altLang="zh-CN" dirty="0" smtClean="0"/>
              <a:t>-</a:t>
            </a:r>
            <a:r>
              <a:rPr lang="en-US" dirty="0" smtClean="0"/>
              <a:t>modifiers</a:t>
            </a:r>
            <a:endParaRPr lang="en-US" dirty="0"/>
          </a:p>
        </p:txBody>
      </p:sp>
      <p:sp>
        <p:nvSpPr>
          <p:cNvPr id="3" name="Content Placeholder 2"/>
          <p:cNvSpPr>
            <a:spLocks noGrp="1"/>
          </p:cNvSpPr>
          <p:nvPr>
            <p:ph idx="1"/>
          </p:nvPr>
        </p:nvSpPr>
        <p:spPr>
          <a:xfrm>
            <a:off x="455613" y="977900"/>
            <a:ext cx="8237537" cy="4956464"/>
          </a:xfrm>
        </p:spPr>
        <p:txBody>
          <a:bodyPr>
            <a:noAutofit/>
          </a:bodyPr>
          <a:lstStyle/>
          <a:p>
            <a:r>
              <a:rPr lang="en-US" dirty="0" smtClean="0"/>
              <a:t>Optional modifier clauses:</a:t>
            </a:r>
            <a:endParaRPr lang="en-US" dirty="0"/>
          </a:p>
          <a:p>
            <a:pPr lvl="1"/>
            <a:r>
              <a:rPr lang="en-US" sz="1800" b="1" i="1" dirty="0" smtClean="0"/>
              <a:t>uniform</a:t>
            </a:r>
            <a:r>
              <a:rPr lang="en-US" sz="1800" i="1" dirty="0" smtClean="0"/>
              <a:t>(param1[, param2]…)</a:t>
            </a:r>
            <a:r>
              <a:rPr lang="en-US" sz="1800" dirty="0" smtClean="0"/>
              <a:t>:</a:t>
            </a:r>
            <a:br>
              <a:rPr lang="en-US" sz="1800" dirty="0" smtClean="0"/>
            </a:br>
            <a:r>
              <a:rPr lang="en-US" sz="1800" dirty="0" smtClean="0"/>
              <a:t>Shared, scalar parameters are broadcasted to all iterations</a:t>
            </a:r>
          </a:p>
          <a:p>
            <a:pPr lvl="1"/>
            <a:r>
              <a:rPr lang="en-US" sz="1800" b="1" i="1" dirty="0" smtClean="0"/>
              <a:t>linear</a:t>
            </a:r>
            <a:r>
              <a:rPr lang="en-US" sz="1800" i="1" dirty="0" smtClean="0"/>
              <a:t>(param1:step1[, param2:step2]…)</a:t>
            </a:r>
            <a:r>
              <a:rPr lang="en-US" sz="1800" dirty="0" smtClean="0"/>
              <a:t>:</a:t>
            </a:r>
            <a:br>
              <a:rPr lang="en-US" sz="1800" dirty="0" smtClean="0"/>
            </a:br>
            <a:r>
              <a:rPr lang="en-US" sz="1800" dirty="0" smtClean="0"/>
              <a:t>In serial execution parameters are incremented by steps, examples are induction variables with constant stride</a:t>
            </a:r>
          </a:p>
          <a:p>
            <a:pPr lvl="1"/>
            <a:r>
              <a:rPr lang="en-US" sz="1800" b="1" i="1" dirty="0" err="1" smtClean="0"/>
              <a:t>simdlen</a:t>
            </a:r>
            <a:r>
              <a:rPr lang="en-US" sz="1800" i="1" dirty="0" smtClean="0"/>
              <a:t>(</a:t>
            </a:r>
            <a:r>
              <a:rPr lang="en-US" sz="1800" i="1" dirty="0" err="1" smtClean="0"/>
              <a:t>num</a:t>
            </a:r>
            <a:r>
              <a:rPr lang="en-US" sz="1800" i="1" dirty="0" smtClean="0"/>
              <a:t>)</a:t>
            </a:r>
            <a:r>
              <a:rPr lang="en-US" sz="1800" dirty="0" smtClean="0"/>
              <a:t>: the largest size for a vector that the compiler is free to assume, usually 2,4,8,16</a:t>
            </a:r>
          </a:p>
          <a:p>
            <a:pPr lvl="1"/>
            <a:r>
              <a:rPr lang="en-US" sz="1800" b="1" dirty="0"/>
              <a:t>aligned</a:t>
            </a:r>
            <a:r>
              <a:rPr lang="en-US" sz="1800" dirty="0"/>
              <a:t>(argument-list[:alignment</a:t>
            </a:r>
            <a:r>
              <a:rPr lang="en-US" sz="1800" dirty="0" smtClean="0"/>
              <a:t>]): </a:t>
            </a:r>
            <a:r>
              <a:rPr lang="en-US" sz="1800" dirty="0"/>
              <a:t>all arguments in the argument-list are aligned on a known boundary not less than the specified alignment.</a:t>
            </a:r>
            <a:endParaRPr lang="en-US" dirty="0" smtClean="0"/>
          </a:p>
          <a:p>
            <a:endParaRPr lang="en-US" dirty="0"/>
          </a:p>
          <a:p>
            <a:endParaRPr lang="en-US"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37</a:t>
            </a:fld>
            <a:endParaRPr lang="en-US"/>
          </a:p>
        </p:txBody>
      </p:sp>
      <p:sp>
        <p:nvSpPr>
          <p:cNvPr id="6" name="Rounded Rectangle 5"/>
          <p:cNvSpPr/>
          <p:nvPr/>
        </p:nvSpPr>
        <p:spPr bwMode="auto">
          <a:xfrm>
            <a:off x="777875" y="4594785"/>
            <a:ext cx="7727950" cy="715089"/>
          </a:xfrm>
          <a:prstGeom prst="roundRect">
            <a:avLst/>
          </a:prstGeom>
          <a:solidFill>
            <a:schemeClr val="bg1"/>
          </a:solidFill>
          <a:ln w="1905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eaLnBrk="0" hangingPunct="0">
              <a:defRPr/>
            </a:pPr>
            <a:r>
              <a:rPr lang="en-US" dirty="0" smtClean="0">
                <a:solidFill>
                  <a:srgbClr val="0860A8"/>
                </a:solidFill>
              </a:rPr>
              <a:t>Refer to OpenMP 4.0 Specification.</a:t>
            </a:r>
          </a:p>
          <a:p>
            <a:r>
              <a:rPr lang="en-US" sz="1600" dirty="0">
                <a:solidFill>
                  <a:srgbClr val="0860A8"/>
                </a:solidFill>
              </a:rPr>
              <a:t>http://www.openmp.org/mp-documents/OpenMP4.0.0.pdf</a:t>
            </a:r>
            <a:endParaRPr lang="en-US" sz="1600" dirty="0" smtClean="0">
              <a:solidFill>
                <a:srgbClr val="0860A8"/>
              </a:solidFill>
            </a:endParaRPr>
          </a:p>
        </p:txBody>
      </p:sp>
    </p:spTree>
    <p:extLst>
      <p:ext uri="{BB962C8B-B14F-4D97-AF65-F5344CB8AC3E}">
        <p14:creationId xmlns:p14="http://schemas.microsoft.com/office/powerpoint/2010/main" val="23495192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4" y="127578"/>
            <a:ext cx="7575405" cy="630958"/>
          </a:xfrm>
        </p:spPr>
        <p:txBody>
          <a:bodyPr/>
          <a:lstStyle/>
          <a:p>
            <a:r>
              <a:rPr lang="en-US" sz="2400" dirty="0" smtClean="0"/>
              <a:t>SIMD-enabled functions: Linear/ Uniform</a:t>
            </a:r>
            <a:endParaRPr lang="en-US" sz="2400" i="1"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38</a:t>
            </a:fld>
            <a:endParaRPr lang="en-US"/>
          </a:p>
        </p:txBody>
      </p:sp>
      <p:sp>
        <p:nvSpPr>
          <p:cNvPr id="34" name="Content Placeholder 2"/>
          <p:cNvSpPr txBox="1">
            <a:spLocks/>
          </p:cNvSpPr>
          <p:nvPr/>
        </p:nvSpPr>
        <p:spPr bwMode="auto">
          <a:xfrm>
            <a:off x="455613" y="968058"/>
            <a:ext cx="8237537" cy="4767262"/>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marL="225425" indent="-225425" algn="l" rtl="0" eaLnBrk="1" fontAlgn="base" hangingPunct="1">
              <a:spcBef>
                <a:spcPct val="20000"/>
              </a:spcBef>
              <a:spcAft>
                <a:spcPct val="0"/>
              </a:spcAft>
              <a:buChar char="•"/>
              <a:defRPr sz="2400">
                <a:solidFill>
                  <a:schemeClr val="tx1"/>
                </a:solidFill>
                <a:latin typeface="+mn-lt"/>
                <a:ea typeface="MS PGothic" pitchFamily="34" charset="-128"/>
                <a:cs typeface="ＭＳ Ｐゴシック" charset="-128"/>
              </a:defRPr>
            </a:lvl1pPr>
            <a:lvl2pPr marL="576263" indent="-236538" algn="l" rtl="0" eaLnBrk="1" fontAlgn="base" hangingPunct="1">
              <a:spcBef>
                <a:spcPct val="20000"/>
              </a:spcBef>
              <a:spcAft>
                <a:spcPct val="0"/>
              </a:spcAft>
              <a:buFont typeface="Verdana" pitchFamily="34" charset="0"/>
              <a:buChar char="–"/>
              <a:defRPr sz="2000">
                <a:solidFill>
                  <a:schemeClr val="tx1"/>
                </a:solidFill>
                <a:latin typeface="+mn-lt"/>
                <a:ea typeface="MS PGothic" pitchFamily="34" charset="-128"/>
              </a:defRPr>
            </a:lvl2pPr>
            <a:lvl3pPr marL="914400" indent="-223838" algn="l" rtl="0" eaLnBrk="1" fontAlgn="base" hangingPunct="1">
              <a:spcBef>
                <a:spcPct val="20000"/>
              </a:spcBef>
              <a:spcAft>
                <a:spcPct val="0"/>
              </a:spcAft>
              <a:buFont typeface="Courier New" pitchFamily="49" charset="0"/>
              <a:buChar char="o"/>
              <a:defRPr>
                <a:solidFill>
                  <a:schemeClr val="tx1"/>
                </a:solidFill>
                <a:latin typeface="+mn-lt"/>
                <a:ea typeface="MS PGothic" pitchFamily="34" charset="-128"/>
              </a:defRPr>
            </a:lvl3pPr>
            <a:lvl4pPr marL="1265238" indent="-236538" algn="l" rtl="0" eaLnBrk="1" fontAlgn="base" hangingPunct="1">
              <a:spcBef>
                <a:spcPct val="20000"/>
              </a:spcBef>
              <a:spcAft>
                <a:spcPct val="0"/>
              </a:spcAft>
              <a:buFont typeface="Wingdings" pitchFamily="2" charset="2"/>
              <a:buChar char="§"/>
              <a:defRPr sz="1600">
                <a:solidFill>
                  <a:schemeClr val="tx1"/>
                </a:solidFill>
                <a:latin typeface="+mn-lt"/>
                <a:ea typeface="MS PGothic" pitchFamily="34" charset="-128"/>
              </a:defRPr>
            </a:lvl4pPr>
            <a:lvl5pPr marL="1660525" indent="-234950" algn="l" rtl="0" eaLnBrk="1" fontAlgn="base" hangingPunct="1">
              <a:spcBef>
                <a:spcPct val="20000"/>
              </a:spcBef>
              <a:spcAft>
                <a:spcPct val="0"/>
              </a:spcAft>
              <a:buFont typeface="Verdana" pitchFamily="34" charset="0"/>
              <a:buChar char="–"/>
              <a:defRPr sz="1400">
                <a:solidFill>
                  <a:schemeClr val="tx1"/>
                </a:solidFill>
                <a:latin typeface="+mn-lt"/>
                <a:ea typeface="MS PGothic" pitchFamily="34" charset="-128"/>
              </a:defRPr>
            </a:lvl5pPr>
            <a:lvl6pPr marL="2117725" indent="-234950" algn="l" rtl="0" eaLnBrk="1" fontAlgn="base" hangingPunct="1">
              <a:spcBef>
                <a:spcPct val="20000"/>
              </a:spcBef>
              <a:spcAft>
                <a:spcPct val="0"/>
              </a:spcAft>
              <a:buFont typeface="Verdana" pitchFamily="34"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34"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34"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34" charset="0"/>
              <a:buChar char="–"/>
              <a:defRPr sz="1400">
                <a:solidFill>
                  <a:schemeClr val="tx1"/>
                </a:solidFill>
                <a:latin typeface="+mn-lt"/>
              </a:defRPr>
            </a:lvl9pPr>
          </a:lstStyle>
          <a:p>
            <a:r>
              <a:rPr lang="en-US" sz="2000" dirty="0" smtClean="0"/>
              <a:t>Why </a:t>
            </a:r>
            <a:r>
              <a:rPr lang="en-US" sz="2000" dirty="0"/>
              <a:t>do we need them</a:t>
            </a:r>
            <a:r>
              <a:rPr lang="en-US" sz="2000" dirty="0" smtClean="0"/>
              <a:t>?</a:t>
            </a:r>
          </a:p>
          <a:p>
            <a:r>
              <a:rPr lang="en-US" sz="2000" dirty="0" smtClean="0"/>
              <a:t>Because unless uniform or linear are specified each parameter to the function will be treated as a vector</a:t>
            </a:r>
          </a:p>
          <a:p>
            <a:endParaRPr lang="en-US" sz="2000" dirty="0" smtClean="0"/>
          </a:p>
          <a:p>
            <a:pPr marL="682625" lvl="1" indent="-342900"/>
            <a:endParaRPr lang="en-US" sz="1600" dirty="0" smtClean="0"/>
          </a:p>
        </p:txBody>
      </p:sp>
      <p:sp>
        <p:nvSpPr>
          <p:cNvPr id="7" name="Rectangle 3"/>
          <p:cNvSpPr txBox="1">
            <a:spLocks noChangeArrowheads="1"/>
          </p:cNvSpPr>
          <p:nvPr/>
        </p:nvSpPr>
        <p:spPr bwMode="auto">
          <a:xfrm>
            <a:off x="549275" y="2295156"/>
            <a:ext cx="7956550" cy="1378688"/>
          </a:xfrm>
          <a:prstGeom prst="rect">
            <a:avLst/>
          </a:prstGeom>
          <a:solidFill>
            <a:srgbClr val="CCFFCC"/>
          </a:solidFill>
          <a:ln>
            <a:solidFill>
              <a:schemeClr val="bg2"/>
            </a:solidFill>
          </a:ln>
          <a:effectLst>
            <a:outerShdw blurRad="50800" dist="38100" dir="2700000" algn="tl" rotWithShape="0">
              <a:prstClr val="black">
                <a:alpha val="40000"/>
              </a:prstClr>
            </a:outerShdw>
          </a:effectLst>
          <a:extLst/>
        </p:spPr>
        <p:txBody>
          <a:bodyPr lIns="91400" tIns="45702" rIns="91400" bIns="45702"/>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eaLnBrk="0" fontAlgn="base" hangingPunct="0">
              <a:spcBef>
                <a:spcPct val="0"/>
              </a:spcBef>
              <a:spcAft>
                <a:spcPct val="0"/>
              </a:spcAft>
              <a:defRPr sz="2000">
                <a:solidFill>
                  <a:schemeClr val="tx1"/>
                </a:solidFill>
                <a:latin typeface="Verdana" pitchFamily="34" charset="0"/>
                <a:cs typeface="Arial" charset="0"/>
              </a:defRPr>
            </a:lvl6pPr>
            <a:lvl7pPr marL="2971800" indent="-228600" eaLnBrk="0" fontAlgn="base" hangingPunct="0">
              <a:spcBef>
                <a:spcPct val="0"/>
              </a:spcBef>
              <a:spcAft>
                <a:spcPct val="0"/>
              </a:spcAft>
              <a:defRPr sz="2000">
                <a:solidFill>
                  <a:schemeClr val="tx1"/>
                </a:solidFill>
                <a:latin typeface="Verdana" pitchFamily="34" charset="0"/>
                <a:cs typeface="Arial" charset="0"/>
              </a:defRPr>
            </a:lvl7pPr>
            <a:lvl8pPr marL="3429000" indent="-228600" eaLnBrk="0" fontAlgn="base" hangingPunct="0">
              <a:spcBef>
                <a:spcPct val="0"/>
              </a:spcBef>
              <a:spcAft>
                <a:spcPct val="0"/>
              </a:spcAft>
              <a:defRPr sz="2000">
                <a:solidFill>
                  <a:schemeClr val="tx1"/>
                </a:solidFill>
                <a:latin typeface="Verdana" pitchFamily="34" charset="0"/>
                <a:cs typeface="Arial" charset="0"/>
              </a:defRPr>
            </a:lvl8pPr>
            <a:lvl9pPr marL="3886200" indent="-228600" eaLnBrk="0" fontAlgn="base" hangingPunct="0">
              <a:spcBef>
                <a:spcPct val="0"/>
              </a:spcBef>
              <a:spcAft>
                <a:spcPct val="0"/>
              </a:spcAft>
              <a:defRPr sz="2000">
                <a:solidFill>
                  <a:schemeClr val="tx1"/>
                </a:solidFill>
                <a:latin typeface="Verdana" pitchFamily="34" charset="0"/>
                <a:cs typeface="Arial" charset="0"/>
              </a:defRPr>
            </a:lvl9pPr>
          </a:lstStyle>
          <a:p>
            <a:pPr algn="l"/>
            <a:r>
              <a:rPr lang="en-US" altLang="zh-CN" sz="1800" b="1" dirty="0">
                <a:solidFill>
                  <a:srgbClr val="FF5C00"/>
                </a:solidFill>
                <a:latin typeface="Courier New" pitchFamily="49" charset="0"/>
                <a:ea typeface="宋体" charset="-122"/>
                <a:cs typeface="Courier New" pitchFamily="49" charset="0"/>
              </a:rPr>
              <a:t>#pragma omp declare simd </a:t>
            </a:r>
            <a:r>
              <a:rPr lang="en-US" altLang="zh-CN" sz="1800" b="1" dirty="0" smtClean="0">
                <a:solidFill>
                  <a:srgbClr val="FF5C00"/>
                </a:solidFill>
                <a:latin typeface="Courier New" pitchFamily="49" charset="0"/>
                <a:ea typeface="宋体" charset="-122"/>
                <a:cs typeface="Courier New" pitchFamily="49" charset="0"/>
              </a:rPr>
              <a:t>uniform(a) linear(i:1) </a:t>
            </a:r>
            <a:br>
              <a:rPr lang="en-US" altLang="zh-CN" sz="1800" b="1" dirty="0" smtClean="0">
                <a:solidFill>
                  <a:srgbClr val="FF5C00"/>
                </a:solidFill>
                <a:latin typeface="Courier New" pitchFamily="49" charset="0"/>
                <a:ea typeface="宋体" charset="-122"/>
                <a:cs typeface="Courier New" pitchFamily="49" charset="0"/>
              </a:rPr>
            </a:br>
            <a:r>
              <a:rPr lang="en-US" sz="1800" i="1" dirty="0" smtClean="0">
                <a:latin typeface="Courier New" panose="02070309020205020404" pitchFamily="49" charset="0"/>
                <a:cs typeface="Courier New" panose="02070309020205020404" pitchFamily="49" charset="0"/>
              </a:rPr>
              <a:t>void foo(float *a, </a:t>
            </a:r>
            <a:r>
              <a:rPr lang="en-US" sz="1800" i="1" dirty="0" err="1" smtClean="0">
                <a:latin typeface="Courier New" panose="02070309020205020404" pitchFamily="49" charset="0"/>
                <a:cs typeface="Courier New" panose="02070309020205020404" pitchFamily="49" charset="0"/>
              </a:rPr>
              <a:t>int</a:t>
            </a:r>
            <a:r>
              <a:rPr lang="en-US" sz="1800" i="1" dirty="0" smtClean="0">
                <a:latin typeface="Courier New" panose="02070309020205020404" pitchFamily="49" charset="0"/>
                <a:cs typeface="Courier New" panose="02070309020205020404" pitchFamily="49" charset="0"/>
              </a:rPr>
              <a:t> i)</a:t>
            </a:r>
            <a:r>
              <a:rPr lang="en-US" sz="1800" dirty="0" smtClean="0">
                <a:latin typeface="Courier New" panose="02070309020205020404" pitchFamily="49" charset="0"/>
                <a:cs typeface="Courier New" panose="02070309020205020404" pitchFamily="49" charset="0"/>
              </a:rPr>
              <a:t>:</a:t>
            </a:r>
          </a:p>
          <a:p>
            <a:pPr lvl="1" algn="l"/>
            <a:r>
              <a:rPr lang="en-US" sz="1600" i="1" dirty="0" smtClean="0">
                <a:latin typeface="Courier New" panose="02070309020205020404" pitchFamily="49" charset="0"/>
                <a:cs typeface="Courier New" panose="02070309020205020404" pitchFamily="49" charset="0"/>
              </a:rPr>
              <a:t>a</a:t>
            </a:r>
            <a:r>
              <a:rPr lang="en-US" sz="1600" dirty="0" smtClean="0">
                <a:latin typeface="Courier New" panose="02070309020205020404" pitchFamily="49" charset="0"/>
                <a:cs typeface="Courier New" panose="02070309020205020404" pitchFamily="49" charset="0"/>
              </a:rPr>
              <a:t> is a pointer</a:t>
            </a:r>
          </a:p>
          <a:p>
            <a:pPr lvl="1" algn="l"/>
            <a:r>
              <a:rPr lang="en-US" sz="1600" i="1"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 is a sequence of integers </a:t>
            </a:r>
            <a:r>
              <a:rPr lang="en-US" sz="1600" i="1" dirty="0" smtClean="0">
                <a:latin typeface="Courier New" panose="02070309020205020404" pitchFamily="49" charset="0"/>
                <a:cs typeface="Courier New" panose="02070309020205020404" pitchFamily="49" charset="0"/>
              </a:rPr>
              <a:t>[</a:t>
            </a:r>
            <a:r>
              <a:rPr lang="en-US" sz="1600" i="1" dirty="0" err="1" smtClean="0">
                <a:latin typeface="Courier New" panose="02070309020205020404" pitchFamily="49" charset="0"/>
                <a:cs typeface="Courier New" panose="02070309020205020404" pitchFamily="49" charset="0"/>
              </a:rPr>
              <a:t>i</a:t>
            </a:r>
            <a:r>
              <a:rPr lang="en-US" sz="1600" i="1" dirty="0" smtClean="0">
                <a:latin typeface="Courier New" panose="02070309020205020404" pitchFamily="49" charset="0"/>
                <a:cs typeface="Courier New" panose="02070309020205020404" pitchFamily="49" charset="0"/>
              </a:rPr>
              <a:t>, i+1, i+2, …]</a:t>
            </a:r>
          </a:p>
          <a:p>
            <a:pPr lvl="1" algn="l"/>
            <a:r>
              <a:rPr lang="en-US" sz="1600" i="1" dirty="0" smtClean="0">
                <a:latin typeface="Courier New" panose="02070309020205020404" pitchFamily="49" charset="0"/>
                <a:cs typeface="Courier New" panose="02070309020205020404" pitchFamily="49" charset="0"/>
              </a:rPr>
              <a:t>a[</a:t>
            </a:r>
            <a:r>
              <a:rPr lang="en-US" sz="1600" i="1" dirty="0" err="1" smtClean="0">
                <a:latin typeface="Courier New" panose="02070309020205020404" pitchFamily="49" charset="0"/>
                <a:cs typeface="Courier New" panose="02070309020205020404" pitchFamily="49" charset="0"/>
              </a:rPr>
              <a:t>i</a:t>
            </a:r>
            <a:r>
              <a:rPr lang="en-US" sz="1600" i="1" dirty="0" smtClean="0">
                <a:latin typeface="Courier New" panose="02070309020205020404" pitchFamily="49" charset="0"/>
                <a:cs typeface="Courier New" panose="02070309020205020404" pitchFamily="49" charset="0"/>
              </a:rPr>
              <a:t>]</a:t>
            </a:r>
            <a:r>
              <a:rPr lang="en-US" sz="1600" dirty="0" smtClean="0">
                <a:latin typeface="Courier New" panose="02070309020205020404" pitchFamily="49" charset="0"/>
                <a:cs typeface="Courier New" panose="02070309020205020404" pitchFamily="49" charset="0"/>
              </a:rPr>
              <a:t> is a unit-stride load/store (</a:t>
            </a:r>
            <a:r>
              <a:rPr lang="en-US" sz="1600" b="1" dirty="0" smtClean="0">
                <a:latin typeface="Courier New" pitchFamily="49" charset="0"/>
                <a:cs typeface="Courier New" pitchFamily="49" charset="0"/>
              </a:rPr>
              <a:t>[v]</a:t>
            </a:r>
            <a:r>
              <a:rPr lang="en-US" sz="1600" b="1" dirty="0" err="1" smtClean="0">
                <a:latin typeface="Courier New" pitchFamily="49" charset="0"/>
                <a:cs typeface="Courier New" pitchFamily="49" charset="0"/>
              </a:rPr>
              <a:t>movups</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
        <p:nvSpPr>
          <p:cNvPr id="8" name="Rectangle 3"/>
          <p:cNvSpPr txBox="1">
            <a:spLocks noChangeArrowheads="1"/>
          </p:cNvSpPr>
          <p:nvPr/>
        </p:nvSpPr>
        <p:spPr bwMode="auto">
          <a:xfrm>
            <a:off x="549275" y="3899432"/>
            <a:ext cx="7956550" cy="1378688"/>
          </a:xfrm>
          <a:prstGeom prst="rect">
            <a:avLst/>
          </a:prstGeom>
          <a:solidFill>
            <a:srgbClr val="FFFF99"/>
          </a:solidFill>
          <a:ln>
            <a:solidFill>
              <a:schemeClr val="bg2"/>
            </a:solidFill>
          </a:ln>
          <a:effectLst>
            <a:outerShdw blurRad="50800" dist="38100" dir="2700000" algn="tl" rotWithShape="0">
              <a:prstClr val="black">
                <a:alpha val="40000"/>
              </a:prstClr>
            </a:outerShdw>
          </a:effectLst>
          <a:extLst/>
        </p:spPr>
        <p:txBody>
          <a:bodyPr lIns="91400" tIns="45702" rIns="91400" bIns="45702"/>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eaLnBrk="0" fontAlgn="base" hangingPunct="0">
              <a:spcBef>
                <a:spcPct val="0"/>
              </a:spcBef>
              <a:spcAft>
                <a:spcPct val="0"/>
              </a:spcAft>
              <a:defRPr sz="2000">
                <a:solidFill>
                  <a:schemeClr val="tx1"/>
                </a:solidFill>
                <a:latin typeface="Verdana" pitchFamily="34" charset="0"/>
                <a:cs typeface="Arial" charset="0"/>
              </a:defRPr>
            </a:lvl6pPr>
            <a:lvl7pPr marL="2971800" indent="-228600" eaLnBrk="0" fontAlgn="base" hangingPunct="0">
              <a:spcBef>
                <a:spcPct val="0"/>
              </a:spcBef>
              <a:spcAft>
                <a:spcPct val="0"/>
              </a:spcAft>
              <a:defRPr sz="2000">
                <a:solidFill>
                  <a:schemeClr val="tx1"/>
                </a:solidFill>
                <a:latin typeface="Verdana" pitchFamily="34" charset="0"/>
                <a:cs typeface="Arial" charset="0"/>
              </a:defRPr>
            </a:lvl7pPr>
            <a:lvl8pPr marL="3429000" indent="-228600" eaLnBrk="0" fontAlgn="base" hangingPunct="0">
              <a:spcBef>
                <a:spcPct val="0"/>
              </a:spcBef>
              <a:spcAft>
                <a:spcPct val="0"/>
              </a:spcAft>
              <a:defRPr sz="2000">
                <a:solidFill>
                  <a:schemeClr val="tx1"/>
                </a:solidFill>
                <a:latin typeface="Verdana" pitchFamily="34" charset="0"/>
                <a:cs typeface="Arial" charset="0"/>
              </a:defRPr>
            </a:lvl8pPr>
            <a:lvl9pPr marL="3886200" indent="-228600" eaLnBrk="0" fontAlgn="base" hangingPunct="0">
              <a:spcBef>
                <a:spcPct val="0"/>
              </a:spcBef>
              <a:spcAft>
                <a:spcPct val="0"/>
              </a:spcAft>
              <a:defRPr sz="2000">
                <a:solidFill>
                  <a:schemeClr val="tx1"/>
                </a:solidFill>
                <a:latin typeface="Verdana" pitchFamily="34" charset="0"/>
                <a:cs typeface="Arial" charset="0"/>
              </a:defRPr>
            </a:lvl9pPr>
          </a:lstStyle>
          <a:p>
            <a:pPr algn="l"/>
            <a:r>
              <a:rPr lang="en-US" altLang="zh-CN" sz="1800" b="1" dirty="0">
                <a:solidFill>
                  <a:srgbClr val="FF5C00"/>
                </a:solidFill>
                <a:latin typeface="Courier New" pitchFamily="49" charset="0"/>
                <a:ea typeface="宋体" charset="-122"/>
                <a:cs typeface="Courier New" pitchFamily="49" charset="0"/>
              </a:rPr>
              <a:t>#pragma omp declare simd </a:t>
            </a:r>
            <a:r>
              <a:rPr lang="en-US" altLang="zh-CN" sz="1800" b="1" dirty="0" smtClean="0">
                <a:solidFill>
                  <a:srgbClr val="FF5C00"/>
                </a:solidFill>
                <a:latin typeface="Courier New" pitchFamily="49" charset="0"/>
                <a:ea typeface="宋体" charset="-122"/>
                <a:cs typeface="Courier New" pitchFamily="49" charset="0"/>
              </a:rPr>
              <a:t/>
            </a:r>
            <a:br>
              <a:rPr lang="en-US" altLang="zh-CN" sz="1800" b="1" dirty="0" smtClean="0">
                <a:solidFill>
                  <a:srgbClr val="FF5C00"/>
                </a:solidFill>
                <a:latin typeface="Courier New" pitchFamily="49" charset="0"/>
                <a:ea typeface="宋体" charset="-122"/>
                <a:cs typeface="Courier New" pitchFamily="49" charset="0"/>
              </a:rPr>
            </a:br>
            <a:r>
              <a:rPr lang="en-US" sz="1800" i="1" dirty="0" smtClean="0">
                <a:latin typeface="Courier New" panose="02070309020205020404" pitchFamily="49" charset="0"/>
                <a:cs typeface="Courier New" panose="02070309020205020404" pitchFamily="49" charset="0"/>
              </a:rPr>
              <a:t>void foo(float *a, </a:t>
            </a:r>
            <a:r>
              <a:rPr lang="en-US" sz="1800" i="1" dirty="0" err="1" smtClean="0">
                <a:latin typeface="Courier New" panose="02070309020205020404" pitchFamily="49" charset="0"/>
                <a:cs typeface="Courier New" panose="02070309020205020404" pitchFamily="49" charset="0"/>
              </a:rPr>
              <a:t>int</a:t>
            </a:r>
            <a:r>
              <a:rPr lang="en-US" sz="1800" i="1" dirty="0" smtClean="0">
                <a:latin typeface="Courier New" panose="02070309020205020404" pitchFamily="49" charset="0"/>
                <a:cs typeface="Courier New" panose="02070309020205020404" pitchFamily="49" charset="0"/>
              </a:rPr>
              <a:t> i)</a:t>
            </a:r>
            <a:r>
              <a:rPr lang="en-US" sz="1800" dirty="0" smtClean="0">
                <a:latin typeface="Courier New" panose="02070309020205020404" pitchFamily="49" charset="0"/>
                <a:cs typeface="Courier New" panose="02070309020205020404" pitchFamily="49" charset="0"/>
              </a:rPr>
              <a:t>:</a:t>
            </a:r>
          </a:p>
          <a:p>
            <a:pPr marL="682625" lvl="1" indent="-342900" algn="l"/>
            <a:r>
              <a:rPr lang="en-US" sz="1600" i="1" dirty="0" smtClean="0">
                <a:latin typeface="Courier New" panose="02070309020205020404" pitchFamily="49" charset="0"/>
                <a:cs typeface="Courier New" panose="02070309020205020404" pitchFamily="49" charset="0"/>
              </a:rPr>
              <a:t>a</a:t>
            </a:r>
            <a:r>
              <a:rPr lang="en-US" sz="1600" dirty="0" smtClean="0">
                <a:latin typeface="Courier New" panose="02070309020205020404" pitchFamily="49" charset="0"/>
                <a:cs typeface="Courier New" panose="02070309020205020404" pitchFamily="49" charset="0"/>
              </a:rPr>
              <a:t> is a vector of pointers</a:t>
            </a:r>
          </a:p>
          <a:p>
            <a:pPr marL="682625" lvl="1" indent="-342900" algn="l"/>
            <a:r>
              <a:rPr lang="en-US" sz="1600" i="1" dirty="0" err="1" smtClean="0">
                <a:latin typeface="Courier New" panose="02070309020205020404" pitchFamily="49" charset="0"/>
                <a:cs typeface="Courier New" panose="02070309020205020404" pitchFamily="49" charset="0"/>
              </a:rPr>
              <a:t>i</a:t>
            </a:r>
            <a:r>
              <a:rPr lang="en-US" sz="1600" dirty="0" smtClean="0">
                <a:latin typeface="Courier New" panose="02070309020205020404" pitchFamily="49" charset="0"/>
                <a:cs typeface="Courier New" panose="02070309020205020404" pitchFamily="49" charset="0"/>
              </a:rPr>
              <a:t> is a vector of integers</a:t>
            </a:r>
          </a:p>
          <a:p>
            <a:pPr marL="682625" lvl="1" indent="-342900" algn="l"/>
            <a:r>
              <a:rPr lang="en-US" sz="1600" i="1" dirty="0" smtClean="0">
                <a:latin typeface="Courier New" panose="02070309020205020404" pitchFamily="49" charset="0"/>
                <a:cs typeface="Courier New" panose="02070309020205020404" pitchFamily="49" charset="0"/>
              </a:rPr>
              <a:t>a[</a:t>
            </a:r>
            <a:r>
              <a:rPr lang="en-US" sz="1600" i="1" dirty="0" err="1" smtClean="0">
                <a:latin typeface="Courier New" panose="02070309020205020404" pitchFamily="49" charset="0"/>
                <a:cs typeface="Courier New" panose="02070309020205020404" pitchFamily="49" charset="0"/>
              </a:rPr>
              <a:t>i</a:t>
            </a:r>
            <a:r>
              <a:rPr lang="en-US" sz="1600" i="1" dirty="0" smtClean="0">
                <a:latin typeface="Courier New" panose="02070309020205020404" pitchFamily="49" charset="0"/>
                <a:cs typeface="Courier New" panose="02070309020205020404" pitchFamily="49" charset="0"/>
              </a:rPr>
              <a:t>]</a:t>
            </a:r>
            <a:r>
              <a:rPr lang="en-US" sz="1600" dirty="0" smtClean="0">
                <a:latin typeface="Courier New" panose="02070309020205020404" pitchFamily="49" charset="0"/>
                <a:cs typeface="Courier New" panose="02070309020205020404" pitchFamily="49" charset="0"/>
              </a:rPr>
              <a:t> becomes gather/scatter.</a:t>
            </a:r>
          </a:p>
        </p:txBody>
      </p:sp>
      <p:sp>
        <p:nvSpPr>
          <p:cNvPr id="9" name="Rounded Rectangle 8"/>
          <p:cNvSpPr/>
          <p:nvPr/>
        </p:nvSpPr>
        <p:spPr bwMode="auto">
          <a:xfrm>
            <a:off x="549275" y="5411827"/>
            <a:ext cx="7997825" cy="646986"/>
          </a:xfrm>
          <a:prstGeom prst="roundRect">
            <a:avLst/>
          </a:prstGeom>
          <a:solidFill>
            <a:schemeClr val="bg1"/>
          </a:solidFill>
          <a:ln w="1905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742950" lvl="1" indent="-285750" algn="l">
              <a:buNone/>
            </a:pPr>
            <a:r>
              <a:rPr lang="en-US" altLang="zh-CN" sz="1800" b="1" i="1" dirty="0" smtClean="0">
                <a:solidFill>
                  <a:srgbClr val="0860A8"/>
                </a:solidFill>
                <a:ea typeface="ＭＳ Ｐゴシック" pitchFamily="34" charset="-128"/>
              </a:rPr>
              <a:t>Reference: </a:t>
            </a:r>
            <a:r>
              <a:rPr lang="en-US" sz="1400" u="sng" dirty="0" smtClean="0">
                <a:hlinkClick r:id="rId3"/>
              </a:rPr>
              <a:t>http://software.intel.com/en-us/articles/usage-of-linear-and-uniform-clause-in-elemental-function-simd-enabled-function-clause</a:t>
            </a:r>
            <a:endParaRPr lang="en-US" altLang="zh-CN" sz="1400" i="1" dirty="0" smtClean="0">
              <a:solidFill>
                <a:srgbClr val="0860A8"/>
              </a:solidFill>
              <a:ea typeface="ＭＳ Ｐゴシック" pitchFamily="34" charset="-128"/>
            </a:endParaRPr>
          </a:p>
        </p:txBody>
      </p:sp>
    </p:spTree>
    <p:extLst>
      <p:ext uri="{BB962C8B-B14F-4D97-AF65-F5344CB8AC3E}">
        <p14:creationId xmlns:p14="http://schemas.microsoft.com/office/powerpoint/2010/main" val="14154184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SIMD-enabled functions: Invocation</a:t>
            </a:r>
            <a:endParaRPr lang="en-US" i="1"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39</a:t>
            </a:fld>
            <a:endParaRPr lang="en-US"/>
          </a:p>
        </p:txBody>
      </p:sp>
      <p:sp>
        <p:nvSpPr>
          <p:cNvPr id="34" name="Content Placeholder 2"/>
          <p:cNvSpPr txBox="1">
            <a:spLocks/>
          </p:cNvSpPr>
          <p:nvPr/>
        </p:nvSpPr>
        <p:spPr bwMode="auto">
          <a:xfrm>
            <a:off x="455613" y="1201738"/>
            <a:ext cx="8237537" cy="4767262"/>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marL="225425" indent="-225425" algn="l" rtl="0" eaLnBrk="1" fontAlgn="base" hangingPunct="1">
              <a:spcBef>
                <a:spcPct val="20000"/>
              </a:spcBef>
              <a:spcAft>
                <a:spcPct val="0"/>
              </a:spcAft>
              <a:buChar char="•"/>
              <a:defRPr sz="2400">
                <a:solidFill>
                  <a:schemeClr val="tx1"/>
                </a:solidFill>
                <a:latin typeface="+mn-lt"/>
                <a:ea typeface="MS PGothic" pitchFamily="34" charset="-128"/>
                <a:cs typeface="ＭＳ Ｐゴシック" charset="-128"/>
              </a:defRPr>
            </a:lvl1pPr>
            <a:lvl2pPr marL="576263" indent="-236538" algn="l" rtl="0" eaLnBrk="1" fontAlgn="base" hangingPunct="1">
              <a:spcBef>
                <a:spcPct val="20000"/>
              </a:spcBef>
              <a:spcAft>
                <a:spcPct val="0"/>
              </a:spcAft>
              <a:buFont typeface="Verdana" pitchFamily="34" charset="0"/>
              <a:buChar char="–"/>
              <a:defRPr sz="2000">
                <a:solidFill>
                  <a:schemeClr val="tx1"/>
                </a:solidFill>
                <a:latin typeface="+mn-lt"/>
                <a:ea typeface="MS PGothic" pitchFamily="34" charset="-128"/>
              </a:defRPr>
            </a:lvl2pPr>
            <a:lvl3pPr marL="914400" indent="-223838" algn="l" rtl="0" eaLnBrk="1" fontAlgn="base" hangingPunct="1">
              <a:spcBef>
                <a:spcPct val="20000"/>
              </a:spcBef>
              <a:spcAft>
                <a:spcPct val="0"/>
              </a:spcAft>
              <a:buFont typeface="Courier New" pitchFamily="49" charset="0"/>
              <a:buChar char="o"/>
              <a:defRPr>
                <a:solidFill>
                  <a:schemeClr val="tx1"/>
                </a:solidFill>
                <a:latin typeface="+mn-lt"/>
                <a:ea typeface="MS PGothic" pitchFamily="34" charset="-128"/>
              </a:defRPr>
            </a:lvl3pPr>
            <a:lvl4pPr marL="1265238" indent="-236538" algn="l" rtl="0" eaLnBrk="1" fontAlgn="base" hangingPunct="1">
              <a:spcBef>
                <a:spcPct val="20000"/>
              </a:spcBef>
              <a:spcAft>
                <a:spcPct val="0"/>
              </a:spcAft>
              <a:buFont typeface="Wingdings" pitchFamily="2" charset="2"/>
              <a:buChar char="§"/>
              <a:defRPr sz="1600">
                <a:solidFill>
                  <a:schemeClr val="tx1"/>
                </a:solidFill>
                <a:latin typeface="+mn-lt"/>
                <a:ea typeface="MS PGothic" pitchFamily="34" charset="-128"/>
              </a:defRPr>
            </a:lvl4pPr>
            <a:lvl5pPr marL="1660525" indent="-234950" algn="l" rtl="0" eaLnBrk="1" fontAlgn="base" hangingPunct="1">
              <a:spcBef>
                <a:spcPct val="20000"/>
              </a:spcBef>
              <a:spcAft>
                <a:spcPct val="0"/>
              </a:spcAft>
              <a:buFont typeface="Verdana" pitchFamily="34" charset="0"/>
              <a:buChar char="–"/>
              <a:defRPr sz="1400">
                <a:solidFill>
                  <a:schemeClr val="tx1"/>
                </a:solidFill>
                <a:latin typeface="+mn-lt"/>
                <a:ea typeface="MS PGothic" pitchFamily="34" charset="-128"/>
              </a:defRPr>
            </a:lvl5pPr>
            <a:lvl6pPr marL="2117725" indent="-234950" algn="l" rtl="0" eaLnBrk="1" fontAlgn="base" hangingPunct="1">
              <a:spcBef>
                <a:spcPct val="20000"/>
              </a:spcBef>
              <a:spcAft>
                <a:spcPct val="0"/>
              </a:spcAft>
              <a:buFont typeface="Verdana" pitchFamily="34"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34"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34"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34" charset="0"/>
              <a:buChar char="–"/>
              <a:defRPr sz="1400">
                <a:solidFill>
                  <a:schemeClr val="tx1"/>
                </a:solidFill>
                <a:latin typeface="+mn-lt"/>
              </a:defRPr>
            </a:lvl9pPr>
          </a:lstStyle>
          <a:p>
            <a:pPr marL="0" indent="0">
              <a:buNone/>
            </a:pPr>
            <a:r>
              <a:rPr lang="en-US" sz="1800" dirty="0" smtClean="0"/>
              <a:t> </a:t>
            </a:r>
            <a:endParaRPr lang="en-US" sz="1800" dirty="0"/>
          </a:p>
        </p:txBody>
      </p:sp>
      <p:graphicFrame>
        <p:nvGraphicFramePr>
          <p:cNvPr id="7" name="Table 6"/>
          <p:cNvGraphicFramePr>
            <a:graphicFrameLocks noGrp="1"/>
          </p:cNvGraphicFramePr>
          <p:nvPr>
            <p:extLst>
              <p:ext uri="{D42A27DB-BD31-4B8C-83A1-F6EECF244321}">
                <p14:modId xmlns:p14="http://schemas.microsoft.com/office/powerpoint/2010/main" val="3305155362"/>
              </p:ext>
            </p:extLst>
          </p:nvPr>
        </p:nvGraphicFramePr>
        <p:xfrm>
          <a:off x="596106" y="2097723"/>
          <a:ext cx="7956550" cy="37174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784323"/>
                <a:gridCol w="3656863"/>
                <a:gridCol w="2515364"/>
              </a:tblGrid>
              <a:tr h="547566">
                <a:tc>
                  <a:txBody>
                    <a:bodyPr/>
                    <a:lstStyle/>
                    <a:p>
                      <a:r>
                        <a:rPr lang="en-US" b="1" dirty="0" smtClean="0">
                          <a:solidFill>
                            <a:schemeClr val="tx1"/>
                          </a:solidFill>
                          <a:latin typeface="+mn-lt"/>
                        </a:rPr>
                        <a:t>Construct</a:t>
                      </a:r>
                      <a:endParaRPr lang="en-US" b="1" dirty="0">
                        <a:solidFill>
                          <a:schemeClr val="tx1"/>
                        </a:solidFill>
                        <a:latin typeface="+mn-lt"/>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E279"/>
                    </a:solidFill>
                  </a:tcPr>
                </a:tc>
                <a:tc>
                  <a:txBody>
                    <a:bodyPr/>
                    <a:lstStyle/>
                    <a:p>
                      <a:r>
                        <a:rPr lang="en-US" b="1" dirty="0" smtClean="0">
                          <a:solidFill>
                            <a:schemeClr val="tx1"/>
                          </a:solidFill>
                          <a:latin typeface="+mn-lt"/>
                        </a:rPr>
                        <a:t>Example</a:t>
                      </a:r>
                      <a:endParaRPr lang="en-US" b="1" dirty="0">
                        <a:solidFill>
                          <a:schemeClr val="tx1"/>
                        </a:solidFill>
                        <a:latin typeface="+mn-lt"/>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E279"/>
                    </a:solidFill>
                  </a:tcPr>
                </a:tc>
                <a:tc>
                  <a:txBody>
                    <a:bodyPr/>
                    <a:lstStyle/>
                    <a:p>
                      <a:r>
                        <a:rPr lang="en-US" b="1" dirty="0" smtClean="0">
                          <a:solidFill>
                            <a:schemeClr val="tx1"/>
                          </a:solidFill>
                          <a:latin typeface="+mn-lt"/>
                        </a:rPr>
                        <a:t>Semantics</a:t>
                      </a:r>
                      <a:endParaRPr lang="en-US" b="1" dirty="0">
                        <a:solidFill>
                          <a:schemeClr val="tx1"/>
                        </a:solidFill>
                        <a:latin typeface="+mn-lt"/>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E279"/>
                    </a:solidFill>
                  </a:tcPr>
                </a:tc>
              </a:tr>
              <a:tr h="848730">
                <a:tc>
                  <a:txBody>
                    <a:bodyPr/>
                    <a:lstStyle/>
                    <a:p>
                      <a:r>
                        <a:rPr lang="en-US" sz="1600" dirty="0" smtClean="0">
                          <a:solidFill>
                            <a:schemeClr val="tx1"/>
                          </a:solidFill>
                          <a:latin typeface="+mn-lt"/>
                        </a:rPr>
                        <a:t>Standard for loop</a:t>
                      </a:r>
                      <a:endParaRPr lang="en-US" sz="1600" dirty="0">
                        <a:solidFill>
                          <a:schemeClr val="tx1"/>
                        </a:solidFill>
                        <a:latin typeface="+mn-lt"/>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en-US" b="1" dirty="0" smtClean="0">
                          <a:solidFill>
                            <a:schemeClr val="tx1"/>
                          </a:solidFill>
                          <a:latin typeface="Courier New" pitchFamily="49" charset="0"/>
                          <a:cs typeface="Courier New" pitchFamily="49" charset="0"/>
                        </a:rPr>
                        <a:t>for (j</a:t>
                      </a:r>
                      <a:r>
                        <a:rPr lang="en-US" b="1" baseline="0" dirty="0" smtClean="0">
                          <a:solidFill>
                            <a:schemeClr val="tx1"/>
                          </a:solidFill>
                          <a:latin typeface="Courier New" pitchFamily="49" charset="0"/>
                          <a:cs typeface="Courier New" pitchFamily="49" charset="0"/>
                        </a:rPr>
                        <a:t> = 0; j &lt; N; j++) {</a:t>
                      </a:r>
                    </a:p>
                    <a:p>
                      <a:r>
                        <a:rPr lang="en-US" b="1" baseline="0" dirty="0" smtClean="0">
                          <a:solidFill>
                            <a:schemeClr val="tx1"/>
                          </a:solidFill>
                          <a:latin typeface="Courier New" pitchFamily="49" charset="0"/>
                          <a:cs typeface="Courier New" pitchFamily="49" charset="0"/>
                        </a:rPr>
                        <a:t>  a[j] = </a:t>
                      </a:r>
                      <a:r>
                        <a:rPr lang="en-US" b="1" baseline="0" dirty="0" err="1" smtClean="0">
                          <a:solidFill>
                            <a:schemeClr val="tx1"/>
                          </a:solidFill>
                          <a:latin typeface="Courier New" pitchFamily="49" charset="0"/>
                          <a:cs typeface="Courier New" pitchFamily="49" charset="0"/>
                        </a:rPr>
                        <a:t>my_simdf</a:t>
                      </a:r>
                      <a:r>
                        <a:rPr lang="en-US" b="1" baseline="0" dirty="0" smtClean="0">
                          <a:solidFill>
                            <a:schemeClr val="tx1"/>
                          </a:solidFill>
                          <a:latin typeface="Courier New" pitchFamily="49" charset="0"/>
                          <a:cs typeface="Courier New" pitchFamily="49" charset="0"/>
                        </a:rPr>
                        <a:t>(b[j]);</a:t>
                      </a:r>
                    </a:p>
                    <a:p>
                      <a:r>
                        <a:rPr lang="en-US" b="1" baseline="0" dirty="0" smtClean="0">
                          <a:solidFill>
                            <a:schemeClr val="tx1"/>
                          </a:solidFill>
                          <a:latin typeface="Courier New" pitchFamily="49" charset="0"/>
                          <a:cs typeface="Courier New" pitchFamily="49" charset="0"/>
                        </a:rPr>
                        <a:t>}</a:t>
                      </a:r>
                      <a:endParaRPr lang="en-US" b="1" dirty="0">
                        <a:solidFill>
                          <a:schemeClr val="tx1"/>
                        </a:solidFill>
                        <a:latin typeface="Courier New" pitchFamily="49" charset="0"/>
                        <a:cs typeface="Courier New" pitchFamily="49" charset="0"/>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en-US" sz="1600" dirty="0" smtClean="0">
                          <a:solidFill>
                            <a:schemeClr val="tx1"/>
                          </a:solidFill>
                          <a:latin typeface="+mn-lt"/>
                        </a:rPr>
                        <a:t>Single thread, potentially  auto-</a:t>
                      </a:r>
                      <a:r>
                        <a:rPr lang="en-US" sz="1600" dirty="0" err="1" smtClean="0">
                          <a:solidFill>
                            <a:schemeClr val="tx1"/>
                          </a:solidFill>
                          <a:latin typeface="+mn-lt"/>
                        </a:rPr>
                        <a:t>vectorizable</a:t>
                      </a:r>
                      <a:endParaRPr lang="en-US" sz="1600" dirty="0">
                        <a:solidFill>
                          <a:schemeClr val="tx1"/>
                        </a:solidFill>
                        <a:latin typeface="+mn-lt"/>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r>
              <a:tr h="848730">
                <a:tc>
                  <a:txBody>
                    <a:bodyPr/>
                    <a:lstStyle/>
                    <a:p>
                      <a:r>
                        <a:rPr lang="en-US" sz="1600" dirty="0" smtClean="0">
                          <a:solidFill>
                            <a:schemeClr val="tx1"/>
                          </a:solidFill>
                          <a:latin typeface="+mn-lt"/>
                        </a:rPr>
                        <a:t>#pragma omp simd</a:t>
                      </a:r>
                      <a:endParaRPr lang="en-US" sz="1600" dirty="0">
                        <a:solidFill>
                          <a:schemeClr val="tx1"/>
                        </a:solidFill>
                        <a:latin typeface="+mn-lt"/>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en-US" b="1" dirty="0" smtClean="0">
                          <a:solidFill>
                            <a:schemeClr val="tx1"/>
                          </a:solidFill>
                          <a:latin typeface="Courier New" pitchFamily="49" charset="0"/>
                          <a:cs typeface="Courier New" pitchFamily="49" charset="0"/>
                        </a:rPr>
                        <a:t>#pragma omp simd</a:t>
                      </a:r>
                    </a:p>
                    <a:p>
                      <a:r>
                        <a:rPr lang="en-US" b="1" dirty="0" smtClean="0">
                          <a:solidFill>
                            <a:schemeClr val="tx1"/>
                          </a:solidFill>
                          <a:latin typeface="Courier New" pitchFamily="49" charset="0"/>
                          <a:cs typeface="Courier New" pitchFamily="49" charset="0"/>
                        </a:rPr>
                        <a:t>for (j</a:t>
                      </a:r>
                      <a:r>
                        <a:rPr lang="en-US" b="1" baseline="0" dirty="0" smtClean="0">
                          <a:solidFill>
                            <a:schemeClr val="tx1"/>
                          </a:solidFill>
                          <a:latin typeface="Courier New" pitchFamily="49" charset="0"/>
                          <a:cs typeface="Courier New" pitchFamily="49" charset="0"/>
                        </a:rPr>
                        <a:t> = 0; j &lt; N; j++) {</a:t>
                      </a:r>
                    </a:p>
                    <a:p>
                      <a:r>
                        <a:rPr lang="en-US" b="1" baseline="0" dirty="0" smtClean="0">
                          <a:solidFill>
                            <a:schemeClr val="tx1"/>
                          </a:solidFill>
                          <a:latin typeface="Courier New" pitchFamily="49" charset="0"/>
                          <a:cs typeface="Courier New" pitchFamily="49" charset="0"/>
                        </a:rPr>
                        <a:t>  a[j] = </a:t>
                      </a:r>
                      <a:r>
                        <a:rPr lang="en-US" b="1" baseline="0" dirty="0" err="1" smtClean="0">
                          <a:solidFill>
                            <a:schemeClr val="tx1"/>
                          </a:solidFill>
                          <a:latin typeface="Courier New" pitchFamily="49" charset="0"/>
                          <a:cs typeface="Courier New" pitchFamily="49" charset="0"/>
                        </a:rPr>
                        <a:t>my_simdf</a:t>
                      </a:r>
                      <a:r>
                        <a:rPr lang="en-US" b="1" baseline="0" dirty="0" smtClean="0">
                          <a:solidFill>
                            <a:schemeClr val="tx1"/>
                          </a:solidFill>
                          <a:latin typeface="Courier New" pitchFamily="49" charset="0"/>
                          <a:cs typeface="Courier New" pitchFamily="49" charset="0"/>
                        </a:rPr>
                        <a:t>(b[j]);</a:t>
                      </a:r>
                    </a:p>
                    <a:p>
                      <a:r>
                        <a:rPr lang="en-US" b="1" baseline="0" dirty="0" smtClean="0">
                          <a:solidFill>
                            <a:schemeClr val="tx1"/>
                          </a:solidFill>
                          <a:latin typeface="Courier New" pitchFamily="49" charset="0"/>
                          <a:cs typeface="Courier New" pitchFamily="49" charset="0"/>
                        </a:rPr>
                        <a:t>}</a:t>
                      </a:r>
                      <a:endParaRPr lang="en-US" b="1" dirty="0" smtClean="0">
                        <a:solidFill>
                          <a:schemeClr val="tx1"/>
                        </a:solidFill>
                        <a:latin typeface="Courier New" pitchFamily="49" charset="0"/>
                        <a:cs typeface="Courier New" pitchFamily="49" charset="0"/>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en-US" sz="1600" dirty="0" smtClean="0">
                          <a:solidFill>
                            <a:schemeClr val="tx1"/>
                          </a:solidFill>
                          <a:latin typeface="+mn-lt"/>
                        </a:rPr>
                        <a:t>Single thread,</a:t>
                      </a:r>
                      <a:r>
                        <a:rPr lang="en-US" sz="1600" baseline="0" dirty="0" smtClean="0">
                          <a:solidFill>
                            <a:schemeClr val="tx1"/>
                          </a:solidFill>
                          <a:latin typeface="+mn-lt"/>
                        </a:rPr>
                        <a:t> </a:t>
                      </a:r>
                      <a:r>
                        <a:rPr lang="en-US" sz="1600" dirty="0" smtClean="0">
                          <a:solidFill>
                            <a:schemeClr val="tx1"/>
                          </a:solidFill>
                          <a:latin typeface="+mn-lt"/>
                        </a:rPr>
                        <a:t>vectorized;</a:t>
                      </a:r>
                      <a:r>
                        <a:rPr lang="en-US" sz="1600" baseline="0" dirty="0" smtClean="0">
                          <a:solidFill>
                            <a:schemeClr val="tx1"/>
                          </a:solidFill>
                          <a:latin typeface="+mn-lt"/>
                        </a:rPr>
                        <a:t> </a:t>
                      </a:r>
                      <a:r>
                        <a:rPr lang="en-US" sz="1600" dirty="0" smtClean="0">
                          <a:solidFill>
                            <a:schemeClr val="tx1"/>
                          </a:solidFill>
                          <a:latin typeface="+mn-lt"/>
                        </a:rPr>
                        <a:t>use the</a:t>
                      </a:r>
                      <a:r>
                        <a:rPr lang="en-US" sz="1600" baseline="0" dirty="0" smtClean="0">
                          <a:solidFill>
                            <a:schemeClr val="tx1"/>
                          </a:solidFill>
                          <a:latin typeface="+mn-lt"/>
                        </a:rPr>
                        <a:t> appropriate vector version</a:t>
                      </a:r>
                      <a:endParaRPr lang="en-US" sz="1600" dirty="0">
                        <a:solidFill>
                          <a:schemeClr val="tx1"/>
                        </a:solidFill>
                        <a:latin typeface="+mn-lt"/>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r>
              <a:tr h="848730">
                <a:tc>
                  <a:txBody>
                    <a:bodyPr/>
                    <a:lstStyle/>
                    <a:p>
                      <a:r>
                        <a:rPr lang="en-US" sz="1600" dirty="0" smtClean="0">
                          <a:solidFill>
                            <a:schemeClr val="tx1"/>
                          </a:solidFill>
                          <a:latin typeface="+mn-lt"/>
                        </a:rPr>
                        <a:t>Intel® Cilk™ Plus Array notation</a:t>
                      </a:r>
                      <a:endParaRPr lang="en-US" sz="1600" dirty="0">
                        <a:solidFill>
                          <a:schemeClr val="tx1"/>
                        </a:solidFill>
                        <a:latin typeface="+mn-lt"/>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en-US" b="1" dirty="0" smtClean="0">
                          <a:solidFill>
                            <a:schemeClr val="tx1"/>
                          </a:solidFill>
                          <a:latin typeface="Courier New" pitchFamily="49" charset="0"/>
                          <a:cs typeface="Courier New" pitchFamily="49" charset="0"/>
                        </a:rPr>
                        <a:t>a[:] = </a:t>
                      </a:r>
                      <a:r>
                        <a:rPr lang="en-US" b="1" baseline="0" dirty="0" err="1" smtClean="0">
                          <a:solidFill>
                            <a:schemeClr val="tx1"/>
                          </a:solidFill>
                          <a:latin typeface="Courier New" pitchFamily="49" charset="0"/>
                          <a:cs typeface="Courier New" pitchFamily="49" charset="0"/>
                        </a:rPr>
                        <a:t>my_simdf</a:t>
                      </a:r>
                      <a:r>
                        <a:rPr lang="en-US" b="1" baseline="0" dirty="0" smtClean="0">
                          <a:solidFill>
                            <a:schemeClr val="tx1"/>
                          </a:solidFill>
                          <a:latin typeface="Courier New" pitchFamily="49" charset="0"/>
                          <a:cs typeface="Courier New" pitchFamily="49" charset="0"/>
                        </a:rPr>
                        <a:t>(</a:t>
                      </a:r>
                      <a:r>
                        <a:rPr lang="en-US" b="1" smtClean="0">
                          <a:solidFill>
                            <a:schemeClr val="tx1"/>
                          </a:solidFill>
                          <a:latin typeface="Courier New" pitchFamily="49" charset="0"/>
                          <a:cs typeface="Courier New" pitchFamily="49" charset="0"/>
                        </a:rPr>
                        <a:t>b</a:t>
                      </a:r>
                      <a:r>
                        <a:rPr lang="en-US" b="1" dirty="0" smtClean="0">
                          <a:solidFill>
                            <a:schemeClr val="tx1"/>
                          </a:solidFill>
                          <a:latin typeface="Courier New" pitchFamily="49" charset="0"/>
                          <a:cs typeface="Courier New" pitchFamily="49" charset="0"/>
                        </a:rPr>
                        <a:t>[:]);</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mn-lt"/>
                        </a:rPr>
                        <a:t>Single thread,</a:t>
                      </a:r>
                      <a:r>
                        <a:rPr lang="en-US" sz="1600" baseline="0" dirty="0" smtClean="0">
                          <a:solidFill>
                            <a:schemeClr val="tx1"/>
                          </a:solidFill>
                          <a:latin typeface="+mn-lt"/>
                        </a:rPr>
                        <a:t> </a:t>
                      </a:r>
                      <a:r>
                        <a:rPr lang="en-US" sz="1600" dirty="0" smtClean="0">
                          <a:solidFill>
                            <a:schemeClr val="tx1"/>
                          </a:solidFill>
                          <a:latin typeface="+mn-lt"/>
                        </a:rPr>
                        <a:t>vectorized;</a:t>
                      </a:r>
                      <a:r>
                        <a:rPr lang="en-US" sz="1600" baseline="0" dirty="0" smtClean="0">
                          <a:solidFill>
                            <a:schemeClr val="tx1"/>
                          </a:solidFill>
                          <a:latin typeface="+mn-lt"/>
                        </a:rPr>
                        <a:t> </a:t>
                      </a:r>
                      <a:r>
                        <a:rPr lang="en-US" sz="1600" dirty="0" smtClean="0">
                          <a:solidFill>
                            <a:schemeClr val="tx1"/>
                          </a:solidFill>
                          <a:latin typeface="+mn-lt"/>
                        </a:rPr>
                        <a:t>use the</a:t>
                      </a:r>
                      <a:r>
                        <a:rPr lang="en-US" sz="1600" baseline="0" dirty="0" smtClean="0">
                          <a:solidFill>
                            <a:schemeClr val="tx1"/>
                          </a:solidFill>
                          <a:latin typeface="+mn-lt"/>
                        </a:rPr>
                        <a:t> appropriate vector version</a:t>
                      </a:r>
                      <a:endParaRPr lang="en-US" sz="1600" dirty="0" smtClean="0">
                        <a:solidFill>
                          <a:schemeClr val="tx1"/>
                        </a:solidFill>
                        <a:latin typeface="+mn-lt"/>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r>
            </a:tbl>
          </a:graphicData>
        </a:graphic>
      </p:graphicFrame>
      <p:sp>
        <p:nvSpPr>
          <p:cNvPr id="9" name="Rectangle 3"/>
          <p:cNvSpPr txBox="1">
            <a:spLocks noChangeArrowheads="1"/>
          </p:cNvSpPr>
          <p:nvPr/>
        </p:nvSpPr>
        <p:spPr bwMode="auto">
          <a:xfrm>
            <a:off x="596106" y="1018858"/>
            <a:ext cx="7956550" cy="644823"/>
          </a:xfrm>
          <a:prstGeom prst="rect">
            <a:avLst/>
          </a:prstGeom>
          <a:solidFill>
            <a:srgbClr val="CCFFCC"/>
          </a:solidFill>
          <a:ln>
            <a:solidFill>
              <a:schemeClr val="bg2"/>
            </a:solidFill>
          </a:ln>
          <a:effectLst>
            <a:outerShdw blurRad="50800" dist="38100" dir="2700000" algn="tl" rotWithShape="0">
              <a:prstClr val="black">
                <a:alpha val="40000"/>
              </a:prstClr>
            </a:outerShdw>
          </a:effectLst>
          <a:extLst/>
        </p:spPr>
        <p:txBody>
          <a:bodyPr lIns="91400" tIns="45702" rIns="91400" bIns="45702"/>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eaLnBrk="0" fontAlgn="base" hangingPunct="0">
              <a:spcBef>
                <a:spcPct val="0"/>
              </a:spcBef>
              <a:spcAft>
                <a:spcPct val="0"/>
              </a:spcAft>
              <a:defRPr sz="2000">
                <a:solidFill>
                  <a:schemeClr val="tx1"/>
                </a:solidFill>
                <a:latin typeface="Verdana" pitchFamily="34" charset="0"/>
                <a:cs typeface="Arial" charset="0"/>
              </a:defRPr>
            </a:lvl6pPr>
            <a:lvl7pPr marL="2971800" indent="-228600" eaLnBrk="0" fontAlgn="base" hangingPunct="0">
              <a:spcBef>
                <a:spcPct val="0"/>
              </a:spcBef>
              <a:spcAft>
                <a:spcPct val="0"/>
              </a:spcAft>
              <a:defRPr sz="2000">
                <a:solidFill>
                  <a:schemeClr val="tx1"/>
                </a:solidFill>
                <a:latin typeface="Verdana" pitchFamily="34" charset="0"/>
                <a:cs typeface="Arial" charset="0"/>
              </a:defRPr>
            </a:lvl7pPr>
            <a:lvl8pPr marL="3429000" indent="-228600" eaLnBrk="0" fontAlgn="base" hangingPunct="0">
              <a:spcBef>
                <a:spcPct val="0"/>
              </a:spcBef>
              <a:spcAft>
                <a:spcPct val="0"/>
              </a:spcAft>
              <a:defRPr sz="2000">
                <a:solidFill>
                  <a:schemeClr val="tx1"/>
                </a:solidFill>
                <a:latin typeface="Verdana" pitchFamily="34" charset="0"/>
                <a:cs typeface="Arial" charset="0"/>
              </a:defRPr>
            </a:lvl8pPr>
            <a:lvl9pPr marL="3886200" indent="-228600" eaLnBrk="0" fontAlgn="base" hangingPunct="0">
              <a:spcBef>
                <a:spcPct val="0"/>
              </a:spcBef>
              <a:spcAft>
                <a:spcPct val="0"/>
              </a:spcAft>
              <a:defRPr sz="2000">
                <a:solidFill>
                  <a:schemeClr val="tx1"/>
                </a:solidFill>
                <a:latin typeface="Verdana" pitchFamily="34" charset="0"/>
                <a:cs typeface="Arial" charset="0"/>
              </a:defRPr>
            </a:lvl9pPr>
          </a:lstStyle>
          <a:p>
            <a:pPr algn="l"/>
            <a:r>
              <a:rPr lang="en-US" altLang="zh-CN" sz="1800" b="1" dirty="0">
                <a:solidFill>
                  <a:srgbClr val="FF5C00"/>
                </a:solidFill>
                <a:latin typeface="Courier New" pitchFamily="49" charset="0"/>
                <a:ea typeface="宋体" charset="-122"/>
                <a:cs typeface="Courier New" pitchFamily="49" charset="0"/>
              </a:rPr>
              <a:t>#pragma omp declare simd </a:t>
            </a:r>
            <a:r>
              <a:rPr lang="en-US" altLang="zh-CN" sz="1800" b="1" dirty="0" smtClean="0">
                <a:solidFill>
                  <a:srgbClr val="FF5C00"/>
                </a:solidFill>
                <a:latin typeface="Courier New" pitchFamily="49" charset="0"/>
                <a:ea typeface="宋体" charset="-122"/>
                <a:cs typeface="Courier New" pitchFamily="49" charset="0"/>
              </a:rPr>
              <a:t/>
            </a:r>
            <a:br>
              <a:rPr lang="en-US" altLang="zh-CN" sz="1800" b="1" dirty="0" smtClean="0">
                <a:solidFill>
                  <a:srgbClr val="FF5C00"/>
                </a:solidFill>
                <a:latin typeface="Courier New" pitchFamily="49" charset="0"/>
                <a:ea typeface="宋体" charset="-122"/>
                <a:cs typeface="Courier New" pitchFamily="49" charset="0"/>
              </a:rPr>
            </a:br>
            <a:r>
              <a:rPr lang="en-US" sz="1800" dirty="0" smtClean="0">
                <a:latin typeface="Courier New" panose="02070309020205020404" pitchFamily="49" charset="0"/>
                <a:cs typeface="Courier New" panose="02070309020205020404" pitchFamily="49" charset="0"/>
              </a:rPr>
              <a:t>float </a:t>
            </a:r>
            <a:r>
              <a:rPr lang="en-US" sz="1800" dirty="0" err="1" smtClean="0">
                <a:latin typeface="Courier New" panose="02070309020205020404" pitchFamily="49" charset="0"/>
                <a:cs typeface="Courier New" panose="02070309020205020404" pitchFamily="49" charset="0"/>
              </a:rPr>
              <a:t>my_simdf</a:t>
            </a:r>
            <a:r>
              <a:rPr lang="en-US" sz="1800" dirty="0" smtClean="0">
                <a:latin typeface="Courier New" panose="02070309020205020404" pitchFamily="49" charset="0"/>
                <a:cs typeface="Courier New" panose="02070309020205020404" pitchFamily="49" charset="0"/>
              </a:rPr>
              <a:t> (float b)   { …  }</a:t>
            </a:r>
          </a:p>
        </p:txBody>
      </p:sp>
    </p:spTree>
    <p:extLst>
      <p:ext uri="{BB962C8B-B14F-4D97-AF65-F5344CB8AC3E}">
        <p14:creationId xmlns:p14="http://schemas.microsoft.com/office/powerpoint/2010/main" val="366118730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p:cNvSpPr/>
          <p:nvPr/>
        </p:nvSpPr>
        <p:spPr bwMode="auto">
          <a:xfrm>
            <a:off x="1099952" y="1000427"/>
            <a:ext cx="5457158" cy="3139321"/>
          </a:xfrm>
          <a:prstGeom prst="rect">
            <a:avLst/>
          </a:prstGeom>
          <a:solidFill>
            <a:schemeClr val="bg2">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Verdana"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lang="en-US" dirty="0" smtClean="0"/>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Verdana"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lang="en-US" dirty="0" smtClean="0"/>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Verdana"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lang="en-US" dirty="0" smtClean="0"/>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Verdana"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Verdana" pitchFamily="34" charset="0"/>
            </a:endParaRPr>
          </a:p>
        </p:txBody>
      </p:sp>
      <p:sp>
        <p:nvSpPr>
          <p:cNvPr id="2" name="Date Placeholder 1"/>
          <p:cNvSpPr>
            <a:spLocks noGrp="1"/>
          </p:cNvSpPr>
          <p:nvPr>
            <p:ph type="dt" sz="half" idx="11"/>
          </p:nvPr>
        </p:nvSpPr>
        <p:spPr/>
        <p:txBody>
          <a:bodyPr/>
          <a:lstStyle/>
          <a:p>
            <a:pPr>
              <a:defRPr/>
            </a:pPr>
            <a:fld id="{BB4304B1-B92D-4AFF-A3C9-D311AC71E090}" type="datetime1">
              <a:rPr lang="en-US" smtClean="0"/>
              <a:pPr>
                <a:defRPr/>
              </a:pPr>
              <a:t>12/19/2013</a:t>
            </a:fld>
            <a:endParaRPr lang="en-US"/>
          </a:p>
        </p:txBody>
      </p:sp>
      <p:sp>
        <p:nvSpPr>
          <p:cNvPr id="3" name="Slide Number Placeholder 2"/>
          <p:cNvSpPr>
            <a:spLocks noGrp="1"/>
          </p:cNvSpPr>
          <p:nvPr>
            <p:ph type="sldNum" sz="quarter" idx="12"/>
          </p:nvPr>
        </p:nvSpPr>
        <p:spPr/>
        <p:txBody>
          <a:bodyPr/>
          <a:lstStyle/>
          <a:p>
            <a:pPr>
              <a:defRPr/>
            </a:pPr>
            <a:fld id="{B9F5A0E1-788A-489F-8EE7-4A743AE85033}" type="slidenum">
              <a:rPr lang="en-US" smtClean="0"/>
              <a:pPr>
                <a:defRPr/>
              </a:pPr>
              <a:t>4</a:t>
            </a:fld>
            <a:endParaRPr lang="en-US"/>
          </a:p>
        </p:txBody>
      </p:sp>
      <p:sp>
        <p:nvSpPr>
          <p:cNvPr id="4" name="Title 3"/>
          <p:cNvSpPr>
            <a:spLocks noGrp="1"/>
          </p:cNvSpPr>
          <p:nvPr>
            <p:ph type="title" idx="4294967295"/>
          </p:nvPr>
        </p:nvSpPr>
        <p:spPr>
          <a:xfrm>
            <a:off x="455613" y="158750"/>
            <a:ext cx="8237537" cy="889000"/>
          </a:xfrm>
          <a:prstGeom prst="rect">
            <a:avLst/>
          </a:prstGeom>
        </p:spPr>
        <p:txBody>
          <a:bodyPr/>
          <a:lstStyle/>
          <a:p>
            <a:r>
              <a:rPr lang="en-US" dirty="0" smtClean="0"/>
              <a:t>Growth trends for vector registers</a:t>
            </a:r>
            <a:endParaRPr lang="en-US" dirty="0"/>
          </a:p>
        </p:txBody>
      </p:sp>
      <p:sp>
        <p:nvSpPr>
          <p:cNvPr id="26" name="Rectangle 25"/>
          <p:cNvSpPr/>
          <p:nvPr/>
        </p:nvSpPr>
        <p:spPr bwMode="auto">
          <a:xfrm>
            <a:off x="5516217" y="1232452"/>
            <a:ext cx="914400" cy="914400"/>
          </a:xfrm>
          <a:prstGeom prst="rect">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27" name="Right Arrow 26"/>
          <p:cNvSpPr/>
          <p:nvPr/>
        </p:nvSpPr>
        <p:spPr bwMode="auto">
          <a:xfrm>
            <a:off x="1440916" y="4139748"/>
            <a:ext cx="2047806" cy="574703"/>
          </a:xfrm>
          <a:prstGeom prst="rightArrow">
            <a:avLst/>
          </a:prstGeom>
          <a:noFill/>
          <a:ln w="1905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bg2"/>
                </a:solidFill>
                <a:effectLst/>
                <a:latin typeface="Verdana" pitchFamily="34" charset="0"/>
              </a:rPr>
              <a:t>Vector Width</a:t>
            </a:r>
          </a:p>
        </p:txBody>
      </p:sp>
      <p:sp>
        <p:nvSpPr>
          <p:cNvPr id="24" name="Rectangle 23"/>
          <p:cNvSpPr/>
          <p:nvPr/>
        </p:nvSpPr>
        <p:spPr bwMode="auto">
          <a:xfrm>
            <a:off x="1607859" y="1299042"/>
            <a:ext cx="1849829" cy="2426268"/>
          </a:xfrm>
          <a:prstGeom prst="rect">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cxnSp>
        <p:nvCxnSpPr>
          <p:cNvPr id="86" name="Straight Arrow Connector 85"/>
          <p:cNvCxnSpPr/>
          <p:nvPr/>
        </p:nvCxnSpPr>
        <p:spPr bwMode="auto">
          <a:xfrm>
            <a:off x="2830796" y="1884611"/>
            <a:ext cx="715060" cy="715060"/>
          </a:xfrm>
          <a:prstGeom prst="straightConnector1">
            <a:avLst/>
          </a:prstGeom>
          <a:noFill/>
          <a:ln w="19050" cap="flat" cmpd="sng" algn="ctr">
            <a:noFill/>
            <a:prstDash val="solid"/>
            <a:round/>
            <a:headEnd type="none" w="med" len="med"/>
            <a:tailEnd type="arrow"/>
          </a:ln>
          <a:effectLst/>
        </p:spPr>
      </p:cxnSp>
      <p:grpSp>
        <p:nvGrpSpPr>
          <p:cNvPr id="5" name="Group 59"/>
          <p:cNvGrpSpPr/>
          <p:nvPr/>
        </p:nvGrpSpPr>
        <p:grpSpPr>
          <a:xfrm>
            <a:off x="2530497" y="2743633"/>
            <a:ext cx="3825276" cy="584775"/>
            <a:chOff x="4789667" y="4153652"/>
            <a:chExt cx="3825276" cy="584775"/>
          </a:xfrm>
        </p:grpSpPr>
        <p:cxnSp>
          <p:nvCxnSpPr>
            <p:cNvPr id="58" name="Straight Arrow Connector 57"/>
            <p:cNvCxnSpPr/>
            <p:nvPr/>
          </p:nvCxnSpPr>
          <p:spPr bwMode="auto">
            <a:xfrm flipH="1">
              <a:off x="4789667" y="4343400"/>
              <a:ext cx="578457" cy="0"/>
            </a:xfrm>
            <a:prstGeom prst="straightConnector1">
              <a:avLst/>
            </a:prstGeom>
            <a:noFill/>
            <a:ln w="19050" cap="flat" cmpd="sng" algn="ctr">
              <a:solidFill>
                <a:schemeClr val="bg2"/>
              </a:solidFill>
              <a:prstDash val="solid"/>
              <a:round/>
              <a:headEnd type="none" w="med" len="med"/>
              <a:tailEnd type="arrow"/>
            </a:ln>
            <a:effectLst/>
          </p:spPr>
        </p:cxnSp>
        <p:sp>
          <p:nvSpPr>
            <p:cNvPr id="59" name="TextBox 58"/>
            <p:cNvSpPr txBox="1"/>
            <p:nvPr/>
          </p:nvSpPr>
          <p:spPr>
            <a:xfrm>
              <a:off x="5049543" y="4153652"/>
              <a:ext cx="3565400" cy="584775"/>
            </a:xfrm>
            <a:prstGeom prst="rect">
              <a:avLst/>
            </a:prstGeom>
            <a:noFill/>
          </p:spPr>
          <p:txBody>
            <a:bodyPr wrap="none" rtlCol="0">
              <a:spAutoFit/>
            </a:bodyPr>
            <a:lstStyle/>
            <a:p>
              <a:r>
                <a:rPr lang="en-US" sz="1600" dirty="0" smtClean="0">
                  <a:solidFill>
                    <a:schemeClr val="bg2"/>
                  </a:solidFill>
                </a:rPr>
                <a:t>128 bit vector width (XMM)</a:t>
              </a:r>
            </a:p>
            <a:p>
              <a:r>
                <a:rPr lang="en-US" sz="1600" dirty="0" smtClean="0">
                  <a:solidFill>
                    <a:schemeClr val="bg2"/>
                  </a:solidFill>
                </a:rPr>
                <a:t>4 floats, 4 integers at same time</a:t>
              </a:r>
              <a:endParaRPr lang="en-US" sz="1600" dirty="0">
                <a:solidFill>
                  <a:schemeClr val="bg2"/>
                </a:solidFill>
              </a:endParaRPr>
            </a:p>
          </p:txBody>
        </p:sp>
      </p:grpSp>
      <p:grpSp>
        <p:nvGrpSpPr>
          <p:cNvPr id="6" name="Group 60"/>
          <p:cNvGrpSpPr/>
          <p:nvPr/>
        </p:nvGrpSpPr>
        <p:grpSpPr>
          <a:xfrm>
            <a:off x="2335934" y="3283551"/>
            <a:ext cx="3454373" cy="584775"/>
            <a:chOff x="4789667" y="4153652"/>
            <a:chExt cx="3454373" cy="584775"/>
          </a:xfrm>
        </p:grpSpPr>
        <p:cxnSp>
          <p:nvCxnSpPr>
            <p:cNvPr id="62" name="Straight Arrow Connector 61"/>
            <p:cNvCxnSpPr/>
            <p:nvPr/>
          </p:nvCxnSpPr>
          <p:spPr bwMode="auto">
            <a:xfrm flipH="1">
              <a:off x="4789667" y="4343400"/>
              <a:ext cx="578457" cy="0"/>
            </a:xfrm>
            <a:prstGeom prst="straightConnector1">
              <a:avLst/>
            </a:prstGeom>
            <a:noFill/>
            <a:ln w="19050" cap="flat" cmpd="sng" algn="ctr">
              <a:solidFill>
                <a:schemeClr val="bg2"/>
              </a:solidFill>
              <a:prstDash val="solid"/>
              <a:round/>
              <a:headEnd type="none" w="med" len="med"/>
              <a:tailEnd type="arrow"/>
            </a:ln>
            <a:effectLst/>
          </p:spPr>
        </p:cxnSp>
        <p:sp>
          <p:nvSpPr>
            <p:cNvPr id="63" name="TextBox 62"/>
            <p:cNvSpPr txBox="1"/>
            <p:nvPr/>
          </p:nvSpPr>
          <p:spPr>
            <a:xfrm>
              <a:off x="5368125" y="4153652"/>
              <a:ext cx="2875915" cy="584775"/>
            </a:xfrm>
            <a:prstGeom prst="rect">
              <a:avLst/>
            </a:prstGeom>
            <a:noFill/>
          </p:spPr>
          <p:txBody>
            <a:bodyPr wrap="none" rtlCol="0">
              <a:spAutoFit/>
            </a:bodyPr>
            <a:lstStyle/>
            <a:p>
              <a:r>
                <a:rPr lang="en-US" sz="1600" dirty="0" smtClean="0">
                  <a:solidFill>
                    <a:schemeClr val="bg2"/>
                  </a:solidFill>
                </a:rPr>
                <a:t>64 bit vector width (MMX)</a:t>
              </a:r>
              <a:br>
                <a:rPr lang="en-US" sz="1600" dirty="0" smtClean="0">
                  <a:solidFill>
                    <a:schemeClr val="bg2"/>
                  </a:solidFill>
                </a:rPr>
              </a:br>
              <a:r>
                <a:rPr lang="en-US" sz="1600" dirty="0" smtClean="0">
                  <a:solidFill>
                    <a:schemeClr val="bg2"/>
                  </a:solidFill>
                </a:rPr>
                <a:t>2 Integers at same time</a:t>
              </a:r>
              <a:endParaRPr lang="en-US" sz="1600" dirty="0">
                <a:solidFill>
                  <a:schemeClr val="bg2"/>
                </a:solidFill>
              </a:endParaRPr>
            </a:p>
          </p:txBody>
        </p:sp>
      </p:grpSp>
      <p:grpSp>
        <p:nvGrpSpPr>
          <p:cNvPr id="7" name="Group 63"/>
          <p:cNvGrpSpPr/>
          <p:nvPr/>
        </p:nvGrpSpPr>
        <p:grpSpPr>
          <a:xfrm>
            <a:off x="2764121" y="2231723"/>
            <a:ext cx="3541929" cy="584775"/>
            <a:chOff x="4789667" y="4153652"/>
            <a:chExt cx="3541929" cy="584775"/>
          </a:xfrm>
        </p:grpSpPr>
        <p:cxnSp>
          <p:nvCxnSpPr>
            <p:cNvPr id="65" name="Straight Arrow Connector 64"/>
            <p:cNvCxnSpPr/>
            <p:nvPr/>
          </p:nvCxnSpPr>
          <p:spPr bwMode="auto">
            <a:xfrm flipH="1">
              <a:off x="4789667" y="4343400"/>
              <a:ext cx="578457" cy="0"/>
            </a:xfrm>
            <a:prstGeom prst="straightConnector1">
              <a:avLst/>
            </a:prstGeom>
            <a:noFill/>
            <a:ln w="19050" cap="flat" cmpd="sng" algn="ctr">
              <a:solidFill>
                <a:schemeClr val="bg2"/>
              </a:solidFill>
              <a:prstDash val="solid"/>
              <a:round/>
              <a:headEnd type="none" w="med" len="med"/>
              <a:tailEnd type="arrow"/>
            </a:ln>
            <a:effectLst/>
          </p:spPr>
        </p:cxnSp>
        <p:sp>
          <p:nvSpPr>
            <p:cNvPr id="66" name="TextBox 65"/>
            <p:cNvSpPr txBox="1"/>
            <p:nvPr/>
          </p:nvSpPr>
          <p:spPr>
            <a:xfrm>
              <a:off x="5340264" y="4153652"/>
              <a:ext cx="2991332" cy="584775"/>
            </a:xfrm>
            <a:prstGeom prst="rect">
              <a:avLst/>
            </a:prstGeom>
            <a:noFill/>
          </p:spPr>
          <p:txBody>
            <a:bodyPr wrap="none" rtlCol="0">
              <a:spAutoFit/>
            </a:bodyPr>
            <a:lstStyle/>
            <a:p>
              <a:r>
                <a:rPr lang="en-US" sz="1600" dirty="0" smtClean="0">
                  <a:solidFill>
                    <a:schemeClr val="bg2"/>
                  </a:solidFill>
                </a:rPr>
                <a:t>256 bit vector width (YMM)</a:t>
              </a:r>
            </a:p>
            <a:p>
              <a:r>
                <a:rPr lang="en-US" sz="1600" dirty="0" smtClean="0">
                  <a:solidFill>
                    <a:schemeClr val="bg2"/>
                  </a:solidFill>
                </a:rPr>
                <a:t>8 floats at same time</a:t>
              </a:r>
              <a:endParaRPr lang="en-US" sz="1600" dirty="0">
                <a:solidFill>
                  <a:schemeClr val="bg2"/>
                </a:solidFill>
              </a:endParaRPr>
            </a:p>
          </p:txBody>
        </p:sp>
      </p:grpSp>
      <p:grpSp>
        <p:nvGrpSpPr>
          <p:cNvPr id="8" name="Group 66"/>
          <p:cNvGrpSpPr/>
          <p:nvPr/>
        </p:nvGrpSpPr>
        <p:grpSpPr>
          <a:xfrm>
            <a:off x="2910265" y="1698085"/>
            <a:ext cx="3541737" cy="830997"/>
            <a:chOff x="4789667" y="4153652"/>
            <a:chExt cx="3541737" cy="830997"/>
          </a:xfrm>
        </p:grpSpPr>
        <p:cxnSp>
          <p:nvCxnSpPr>
            <p:cNvPr id="68" name="Straight Arrow Connector 67"/>
            <p:cNvCxnSpPr/>
            <p:nvPr/>
          </p:nvCxnSpPr>
          <p:spPr bwMode="auto">
            <a:xfrm flipH="1">
              <a:off x="4789667" y="4343400"/>
              <a:ext cx="578457" cy="0"/>
            </a:xfrm>
            <a:prstGeom prst="straightConnector1">
              <a:avLst/>
            </a:prstGeom>
            <a:noFill/>
            <a:ln w="19050" cap="flat" cmpd="sng" algn="ctr">
              <a:solidFill>
                <a:schemeClr val="bg2"/>
              </a:solidFill>
              <a:prstDash val="solid"/>
              <a:round/>
              <a:headEnd type="none" w="med" len="med"/>
              <a:tailEnd type="arrow"/>
            </a:ln>
            <a:effectLst/>
          </p:spPr>
        </p:cxnSp>
        <p:sp>
          <p:nvSpPr>
            <p:cNvPr id="69" name="TextBox 68"/>
            <p:cNvSpPr txBox="1"/>
            <p:nvPr/>
          </p:nvSpPr>
          <p:spPr>
            <a:xfrm>
              <a:off x="5325645" y="4153652"/>
              <a:ext cx="3005759" cy="830997"/>
            </a:xfrm>
            <a:prstGeom prst="rect">
              <a:avLst/>
            </a:prstGeom>
            <a:noFill/>
          </p:spPr>
          <p:txBody>
            <a:bodyPr wrap="none" rtlCol="0">
              <a:spAutoFit/>
            </a:bodyPr>
            <a:lstStyle/>
            <a:p>
              <a:r>
                <a:rPr lang="en-US" sz="1600" dirty="0" smtClean="0">
                  <a:solidFill>
                    <a:schemeClr val="bg2"/>
                  </a:solidFill>
                </a:rPr>
                <a:t>512 bit vector width (ZMM)</a:t>
              </a:r>
            </a:p>
            <a:p>
              <a:r>
                <a:rPr lang="en-US" sz="1600" dirty="0" smtClean="0">
                  <a:solidFill>
                    <a:schemeClr val="bg2"/>
                  </a:solidFill>
                </a:rPr>
                <a:t>16 floats at same time</a:t>
              </a:r>
            </a:p>
            <a:p>
              <a:endParaRPr lang="en-US" sz="1600" dirty="0">
                <a:solidFill>
                  <a:schemeClr val="bg2"/>
                </a:solidFill>
              </a:endParaRPr>
            </a:p>
          </p:txBody>
        </p:sp>
      </p:grpSp>
      <p:cxnSp>
        <p:nvCxnSpPr>
          <p:cNvPr id="77" name="Straight Connector 76"/>
          <p:cNvCxnSpPr/>
          <p:nvPr/>
        </p:nvCxnSpPr>
        <p:spPr bwMode="auto">
          <a:xfrm>
            <a:off x="1308621" y="1884611"/>
            <a:ext cx="1522175" cy="0"/>
          </a:xfrm>
          <a:prstGeom prst="line">
            <a:avLst/>
          </a:prstGeom>
          <a:noFill/>
          <a:ln w="19050" cap="flat" cmpd="sng" algn="ctr">
            <a:solidFill>
              <a:schemeClr val="bg2"/>
            </a:solidFill>
            <a:prstDash val="solid"/>
            <a:round/>
            <a:headEnd type="none" w="med" len="med"/>
            <a:tailEnd type="none" w="med" len="med"/>
          </a:ln>
          <a:effectLst/>
        </p:spPr>
      </p:cxnSp>
      <p:sp>
        <p:nvSpPr>
          <p:cNvPr id="48" name="Parallelogram 47"/>
          <p:cNvSpPr/>
          <p:nvPr/>
        </p:nvSpPr>
        <p:spPr bwMode="auto">
          <a:xfrm>
            <a:off x="1308621" y="1340086"/>
            <a:ext cx="2283870" cy="534907"/>
          </a:xfrm>
          <a:prstGeom prst="parallelogram">
            <a:avLst>
              <a:gd name="adj" fmla="val 142525"/>
            </a:avLst>
          </a:prstGeom>
          <a:solidFill>
            <a:srgbClr val="92D050"/>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cxnSp>
        <p:nvCxnSpPr>
          <p:cNvPr id="46" name="Straight Arrow Connector 45"/>
          <p:cNvCxnSpPr/>
          <p:nvPr/>
        </p:nvCxnSpPr>
        <p:spPr bwMode="auto">
          <a:xfrm>
            <a:off x="5790306" y="1318730"/>
            <a:ext cx="914400" cy="914400"/>
          </a:xfrm>
          <a:prstGeom prst="straightConnector1">
            <a:avLst/>
          </a:prstGeom>
          <a:noFill/>
          <a:ln w="19050" cap="flat" cmpd="sng" algn="ctr">
            <a:noFill/>
            <a:prstDash val="solid"/>
            <a:round/>
            <a:headEnd type="none" w="med" len="med"/>
            <a:tailEnd type="arrow"/>
          </a:ln>
          <a:effectLst/>
        </p:spPr>
      </p:cxnSp>
      <p:cxnSp>
        <p:nvCxnSpPr>
          <p:cNvPr id="42" name="Straight Arrow Connector 41"/>
          <p:cNvCxnSpPr/>
          <p:nvPr/>
        </p:nvCxnSpPr>
        <p:spPr bwMode="auto">
          <a:xfrm flipV="1">
            <a:off x="1308621" y="1340086"/>
            <a:ext cx="761695" cy="547747"/>
          </a:xfrm>
          <a:prstGeom prst="straightConnector1">
            <a:avLst/>
          </a:prstGeom>
          <a:noFill/>
          <a:ln w="19050" cap="flat" cmpd="sng" algn="ctr">
            <a:solidFill>
              <a:schemeClr val="bg2"/>
            </a:solidFill>
            <a:prstDash val="solid"/>
            <a:round/>
            <a:headEnd type="none" w="med" len="med"/>
            <a:tailEnd type="arrow"/>
          </a:ln>
          <a:effectLst/>
        </p:spPr>
      </p:cxnSp>
      <p:cxnSp>
        <p:nvCxnSpPr>
          <p:cNvPr id="43" name="Straight Arrow Connector 42"/>
          <p:cNvCxnSpPr/>
          <p:nvPr/>
        </p:nvCxnSpPr>
        <p:spPr bwMode="auto">
          <a:xfrm flipV="1">
            <a:off x="2830796" y="1340086"/>
            <a:ext cx="761695" cy="547747"/>
          </a:xfrm>
          <a:prstGeom prst="straightConnector1">
            <a:avLst/>
          </a:prstGeom>
          <a:noFill/>
          <a:ln w="19050" cap="flat" cmpd="sng" algn="ctr">
            <a:solidFill>
              <a:schemeClr val="bg2"/>
            </a:solidFill>
            <a:prstDash val="solid"/>
            <a:round/>
            <a:headEnd type="none" w="med" len="med"/>
            <a:tailEnd type="arrow"/>
          </a:ln>
          <a:effectLst/>
        </p:spPr>
      </p:cxnSp>
      <p:sp>
        <p:nvSpPr>
          <p:cNvPr id="51" name="Right Arrow 50"/>
          <p:cNvSpPr/>
          <p:nvPr/>
        </p:nvSpPr>
        <p:spPr bwMode="auto">
          <a:xfrm rot="19314042">
            <a:off x="1621844" y="1237459"/>
            <a:ext cx="1083985" cy="452426"/>
          </a:xfrm>
          <a:prstGeom prst="rightArrow">
            <a:avLst/>
          </a:prstGeom>
          <a:noFill/>
          <a:ln w="19050" cap="flat" cmpd="sng" algn="ctr">
            <a:solidFill>
              <a:schemeClr val="bg2"/>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100" b="0" i="0" u="none" strike="noStrike" cap="none" normalizeH="0" baseline="0" dirty="0" smtClean="0">
                <a:ln>
                  <a:noFill/>
                </a:ln>
                <a:solidFill>
                  <a:schemeClr val="bg2"/>
                </a:solidFill>
                <a:effectLst/>
                <a:latin typeface="Verdana" pitchFamily="34" charset="0"/>
              </a:rPr>
              <a:t>Core Count</a:t>
            </a:r>
          </a:p>
        </p:txBody>
      </p:sp>
      <p:cxnSp>
        <p:nvCxnSpPr>
          <p:cNvPr id="54" name="Straight Connector 53"/>
          <p:cNvCxnSpPr/>
          <p:nvPr/>
        </p:nvCxnSpPr>
        <p:spPr bwMode="auto">
          <a:xfrm>
            <a:off x="1720872" y="3964540"/>
            <a:ext cx="914400" cy="914400"/>
          </a:xfrm>
          <a:prstGeom prst="line">
            <a:avLst/>
          </a:prstGeom>
          <a:noFill/>
          <a:ln w="19050" cap="flat" cmpd="sng" algn="ctr">
            <a:noFill/>
            <a:prstDash val="solid"/>
            <a:round/>
            <a:headEnd type="none" w="med" len="med"/>
            <a:tailEnd type="none" w="med" len="med"/>
          </a:ln>
          <a:effectLst/>
        </p:spPr>
      </p:cxnSp>
      <p:sp>
        <p:nvSpPr>
          <p:cNvPr id="70" name="Trapezoid 69"/>
          <p:cNvSpPr/>
          <p:nvPr/>
        </p:nvSpPr>
        <p:spPr bwMode="auto">
          <a:xfrm rot="10800000">
            <a:off x="1309229" y="1884611"/>
            <a:ext cx="1522175" cy="2089547"/>
          </a:xfrm>
          <a:prstGeom prst="trapezoid">
            <a:avLst>
              <a:gd name="adj" fmla="val 50000"/>
            </a:avLst>
          </a:prstGeom>
          <a:gradFill flip="none" rotWithShape="1">
            <a:gsLst>
              <a:gs pos="26000">
                <a:srgbClr val="DDEBCF"/>
              </a:gs>
              <a:gs pos="50000">
                <a:srgbClr val="9CB86E"/>
              </a:gs>
              <a:gs pos="100000">
                <a:srgbClr val="156B13"/>
              </a:gs>
            </a:gsLst>
            <a:lin ang="9600000" scaled="0"/>
            <a:tileRect/>
          </a:gra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 </a:t>
            </a:r>
          </a:p>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 </a:t>
            </a:r>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Verdana"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57" name="Straight Connector 56"/>
          <p:cNvCxnSpPr>
            <a:stCxn id="30" idx="0"/>
          </p:cNvCxnSpPr>
          <p:nvPr/>
        </p:nvCxnSpPr>
        <p:spPr bwMode="auto">
          <a:xfrm flipV="1">
            <a:off x="2070317" y="1340086"/>
            <a:ext cx="1475539" cy="2648181"/>
          </a:xfrm>
          <a:prstGeom prst="line">
            <a:avLst/>
          </a:prstGeom>
          <a:noFill/>
          <a:ln w="19050" cap="flat" cmpd="sng" algn="ctr">
            <a:solidFill>
              <a:schemeClr val="bg2"/>
            </a:solidFill>
            <a:prstDash val="solid"/>
            <a:round/>
            <a:headEnd type="none" w="med" len="med"/>
            <a:tailEnd type="none" w="med" len="med"/>
          </a:ln>
          <a:effectLst/>
        </p:spPr>
      </p:cxnSp>
      <p:cxnSp>
        <p:nvCxnSpPr>
          <p:cNvPr id="41" name="Straight Connector 40"/>
          <p:cNvCxnSpPr>
            <a:stCxn id="30" idx="0"/>
          </p:cNvCxnSpPr>
          <p:nvPr/>
        </p:nvCxnSpPr>
        <p:spPr bwMode="auto">
          <a:xfrm flipH="1" flipV="1">
            <a:off x="1226753" y="1658509"/>
            <a:ext cx="843563" cy="2329758"/>
          </a:xfrm>
          <a:prstGeom prst="line">
            <a:avLst/>
          </a:prstGeom>
          <a:noFill/>
          <a:ln w="19050" cap="flat" cmpd="sng" algn="ctr">
            <a:solidFill>
              <a:schemeClr val="bg2"/>
            </a:solidFill>
            <a:prstDash val="solid"/>
            <a:round/>
            <a:headEnd type="none" w="med" len="med"/>
            <a:tailEnd type="triangle" w="med" len="med"/>
          </a:ln>
          <a:effectLst/>
        </p:spPr>
      </p:cxnSp>
      <p:sp>
        <p:nvSpPr>
          <p:cNvPr id="39" name="Rectangle 38"/>
          <p:cNvSpPr/>
          <p:nvPr/>
        </p:nvSpPr>
        <p:spPr bwMode="auto">
          <a:xfrm rot="4347586">
            <a:off x="1551074" y="2057052"/>
            <a:ext cx="1419333" cy="535531"/>
          </a:xfrm>
          <a:prstGeom prst="rect">
            <a:avLst/>
          </a:prstGeom>
          <a:no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defTabSz="914400" rtl="0" eaLnBrk="0" fontAlgn="base" latinLnBrk="0" hangingPunct="0">
              <a:lnSpc>
                <a:spcPct val="80000"/>
              </a:lnSpc>
              <a:spcBef>
                <a:spcPct val="50000"/>
              </a:spcBef>
              <a:spcAft>
                <a:spcPct val="0"/>
              </a:spcAft>
              <a:buClrTx/>
              <a:buSzTx/>
              <a:tabLst/>
            </a:pPr>
            <a:r>
              <a:rPr lang="en-US" sz="1200" dirty="0" smtClean="0">
                <a:solidFill>
                  <a:schemeClr val="bg2"/>
                </a:solidFill>
              </a:rPr>
              <a:t>Explicit </a:t>
            </a:r>
            <a:br>
              <a:rPr lang="en-US" sz="1200" dirty="0" smtClean="0">
                <a:solidFill>
                  <a:schemeClr val="bg2"/>
                </a:solidFill>
              </a:rPr>
            </a:br>
            <a:r>
              <a:rPr lang="en-US" sz="1200" dirty="0" smtClean="0">
                <a:solidFill>
                  <a:schemeClr val="bg2"/>
                </a:solidFill>
              </a:rPr>
              <a:t>vector </a:t>
            </a:r>
            <a:br>
              <a:rPr lang="en-US" sz="1200" dirty="0" smtClean="0">
                <a:solidFill>
                  <a:schemeClr val="bg2"/>
                </a:solidFill>
              </a:rPr>
            </a:br>
            <a:r>
              <a:rPr lang="en-US" sz="1200" dirty="0" smtClean="0">
                <a:solidFill>
                  <a:schemeClr val="bg2"/>
                </a:solidFill>
              </a:rPr>
              <a:t>programming</a:t>
            </a:r>
          </a:p>
        </p:txBody>
      </p:sp>
      <p:cxnSp>
        <p:nvCxnSpPr>
          <p:cNvPr id="50" name="Straight Connector 49"/>
          <p:cNvCxnSpPr/>
          <p:nvPr/>
        </p:nvCxnSpPr>
        <p:spPr bwMode="auto">
          <a:xfrm>
            <a:off x="1689469" y="2936439"/>
            <a:ext cx="757727" cy="0"/>
          </a:xfrm>
          <a:prstGeom prst="line">
            <a:avLst/>
          </a:prstGeom>
          <a:noFill/>
          <a:ln w="19050" cap="flat" cmpd="sng" algn="ctr">
            <a:solidFill>
              <a:schemeClr val="bg2">
                <a:alpha val="25000"/>
              </a:schemeClr>
            </a:solidFill>
            <a:prstDash val="solid"/>
            <a:round/>
            <a:headEnd type="none" w="med" len="med"/>
            <a:tailEnd type="none" w="med" len="med"/>
          </a:ln>
          <a:effectLst/>
        </p:spPr>
      </p:cxnSp>
      <p:cxnSp>
        <p:nvCxnSpPr>
          <p:cNvPr id="55" name="Straight Connector 54"/>
          <p:cNvCxnSpPr/>
          <p:nvPr/>
        </p:nvCxnSpPr>
        <p:spPr bwMode="auto">
          <a:xfrm>
            <a:off x="1499045" y="2410525"/>
            <a:ext cx="1136227" cy="0"/>
          </a:xfrm>
          <a:prstGeom prst="line">
            <a:avLst/>
          </a:prstGeom>
          <a:noFill/>
          <a:ln w="19050" cap="flat" cmpd="sng" algn="ctr">
            <a:solidFill>
              <a:schemeClr val="bg2">
                <a:alpha val="23000"/>
              </a:schemeClr>
            </a:solidFill>
            <a:prstDash val="solid"/>
            <a:round/>
            <a:headEnd type="none" w="med" len="med"/>
            <a:tailEnd type="none" w="med" len="med"/>
          </a:ln>
          <a:effectLst/>
        </p:spPr>
      </p:cxnSp>
      <p:sp>
        <p:nvSpPr>
          <p:cNvPr id="30" name="Isosceles Triangle 29"/>
          <p:cNvSpPr/>
          <p:nvPr/>
        </p:nvSpPr>
        <p:spPr bwMode="auto">
          <a:xfrm flipV="1">
            <a:off x="1879893" y="3462353"/>
            <a:ext cx="380848" cy="525914"/>
          </a:xfrm>
          <a:prstGeom prst="triangle">
            <a:avLst/>
          </a:prstGeom>
          <a:noFill/>
          <a:ln w="19050" cap="flat" cmpd="sng" algn="ctr">
            <a:solidFill>
              <a:schemeClr val="bg2">
                <a:alpha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cxnSp>
        <p:nvCxnSpPr>
          <p:cNvPr id="45" name="Straight Connector 44"/>
          <p:cNvCxnSpPr>
            <a:stCxn id="30" idx="0"/>
          </p:cNvCxnSpPr>
          <p:nvPr/>
        </p:nvCxnSpPr>
        <p:spPr bwMode="auto">
          <a:xfrm flipV="1">
            <a:off x="2070316" y="1698085"/>
            <a:ext cx="829232" cy="2290182"/>
          </a:xfrm>
          <a:prstGeom prst="line">
            <a:avLst/>
          </a:prstGeom>
          <a:noFill/>
          <a:ln w="19050" cap="flat" cmpd="sng" algn="ctr">
            <a:solidFill>
              <a:schemeClr val="bg2"/>
            </a:solidFill>
            <a:prstDash val="solid"/>
            <a:round/>
            <a:headEnd type="none" w="med" len="med"/>
            <a:tailEnd type="triangle" w="med" len="med"/>
          </a:ln>
          <a:effectLst/>
        </p:spPr>
      </p:cxnSp>
      <p:sp>
        <p:nvSpPr>
          <p:cNvPr id="38" name="Rectangle 37"/>
          <p:cNvSpPr/>
          <p:nvPr/>
        </p:nvSpPr>
        <p:spPr bwMode="auto">
          <a:xfrm rot="4213095">
            <a:off x="944592" y="2623599"/>
            <a:ext cx="1584023" cy="240066"/>
          </a:xfrm>
          <a:prstGeom prst="rect">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defTabSz="914400" rtl="0" eaLnBrk="0" fontAlgn="base" latinLnBrk="0" hangingPunct="0">
              <a:lnSpc>
                <a:spcPct val="80000"/>
              </a:lnSpc>
              <a:spcBef>
                <a:spcPct val="50000"/>
              </a:spcBef>
              <a:spcAft>
                <a:spcPct val="0"/>
              </a:spcAft>
              <a:buClrTx/>
              <a:buSzTx/>
              <a:tabLst/>
            </a:pPr>
            <a:r>
              <a:rPr lang="en-US" sz="1200" dirty="0" smtClean="0">
                <a:solidFill>
                  <a:schemeClr val="bg2"/>
                </a:solidFill>
              </a:rPr>
              <a:t>Autovectorization</a:t>
            </a:r>
          </a:p>
        </p:txBody>
      </p:sp>
      <p:cxnSp>
        <p:nvCxnSpPr>
          <p:cNvPr id="94" name="Straight Connector 93"/>
          <p:cNvCxnSpPr/>
          <p:nvPr/>
        </p:nvCxnSpPr>
        <p:spPr bwMode="auto">
          <a:xfrm>
            <a:off x="1402539" y="2038098"/>
            <a:ext cx="715060" cy="715060"/>
          </a:xfrm>
          <a:prstGeom prst="line">
            <a:avLst/>
          </a:prstGeom>
          <a:noFill/>
          <a:ln w="19050" cap="flat" cmpd="sng" algn="ctr">
            <a:noFill/>
            <a:prstDash val="solid"/>
            <a:round/>
            <a:headEnd type="none" w="med" len="med"/>
            <a:tailEnd type="none" w="med" len="med"/>
          </a:ln>
          <a:effectLst/>
        </p:spPr>
      </p:cxnSp>
      <p:grpSp>
        <p:nvGrpSpPr>
          <p:cNvPr id="9" name="Group 27"/>
          <p:cNvGrpSpPr/>
          <p:nvPr/>
        </p:nvGrpSpPr>
        <p:grpSpPr>
          <a:xfrm>
            <a:off x="623637" y="1976113"/>
            <a:ext cx="448369" cy="1380928"/>
            <a:chOff x="1969963" y="2146852"/>
            <a:chExt cx="902445" cy="2532921"/>
          </a:xfrm>
        </p:grpSpPr>
        <p:sp>
          <p:nvSpPr>
            <p:cNvPr id="22" name="Down Arrow 21"/>
            <p:cNvSpPr/>
            <p:nvPr/>
          </p:nvSpPr>
          <p:spPr bwMode="auto">
            <a:xfrm flipH="1" flipV="1">
              <a:off x="1969963" y="2146852"/>
              <a:ext cx="902445" cy="2532921"/>
            </a:xfrm>
            <a:prstGeom prst="downArrow">
              <a:avLst/>
            </a:prstGeom>
            <a:noFill/>
            <a:ln w="1905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Verdana"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lang="en-US" sz="1400" dirty="0" smtClean="0"/>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Verdana"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lang="en-US" sz="1400" dirty="0" smtClean="0"/>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Verdana"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lang="en-US" sz="1400" dirty="0" smtClean="0"/>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Verdana" pitchFamily="34" charset="0"/>
              </a:endParaRPr>
            </a:p>
          </p:txBody>
        </p:sp>
        <p:sp>
          <p:nvSpPr>
            <p:cNvPr id="23" name="TextBox 22"/>
            <p:cNvSpPr txBox="1"/>
            <p:nvPr/>
          </p:nvSpPr>
          <p:spPr>
            <a:xfrm>
              <a:off x="1969963" y="2615696"/>
              <a:ext cx="805313" cy="1750039"/>
            </a:xfrm>
            <a:prstGeom prst="rect">
              <a:avLst/>
            </a:prstGeom>
            <a:noFill/>
          </p:spPr>
          <p:txBody>
            <a:bodyPr vert="vert270" wrap="square" rtlCol="0">
              <a:spAutoFit/>
            </a:bodyPr>
            <a:lstStyle/>
            <a:p>
              <a:pPr algn="ctr"/>
              <a:r>
                <a:rPr lang="en-US" sz="1400" dirty="0" smtClean="0">
                  <a:solidFill>
                    <a:schemeClr val="bg2"/>
                  </a:solidFill>
                </a:rPr>
                <a:t>Time</a:t>
              </a:r>
              <a:endParaRPr lang="en-US" sz="1400" dirty="0">
                <a:solidFill>
                  <a:schemeClr val="bg2"/>
                </a:solidFill>
              </a:endParaRPr>
            </a:p>
          </p:txBody>
        </p:sp>
      </p:grpSp>
      <p:sp>
        <p:nvSpPr>
          <p:cNvPr id="71" name="Rectangle 70"/>
          <p:cNvSpPr/>
          <p:nvPr/>
        </p:nvSpPr>
        <p:spPr bwMode="auto">
          <a:xfrm>
            <a:off x="1099952" y="4878940"/>
            <a:ext cx="5604754" cy="1015663"/>
          </a:xfrm>
          <a:prstGeom prst="rect">
            <a:avLst/>
          </a:prstGeom>
          <a:solidFill>
            <a:srgbClr val="FFE279"/>
          </a:solidFill>
          <a:ln w="1905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dirty="0" smtClean="0"/>
              <a:t>Trend: Vector widths and counts are both increasing. Intel provides developers with explicit methods to address these trends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51" grpId="0" animBg="1"/>
      <p:bldP spid="39" grpId="0"/>
      <p:bldP spid="38" grpId="0"/>
      <p:bldP spid="7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xfrm>
            <a:off x="495300" y="2435224"/>
            <a:ext cx="8293100" cy="1438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altLang="zh-CN" sz="2800" dirty="0"/>
              <a:t>Performance Essentials 6 </a:t>
            </a:r>
            <a:r>
              <a:rPr lang="en-US" altLang="zh-CN" sz="2800" dirty="0" smtClean="0"/>
              <a:t/>
            </a:r>
            <a:br>
              <a:rPr lang="en-US" altLang="zh-CN" sz="2800" dirty="0" smtClean="0"/>
            </a:br>
            <a:r>
              <a:rPr lang="en-US" altLang="zh-CN" sz="2800" dirty="0" smtClean="0"/>
              <a:t>OpenMP </a:t>
            </a:r>
            <a:r>
              <a:rPr lang="en-US" altLang="zh-CN" sz="2800" dirty="0"/>
              <a:t>4 Vectorization </a:t>
            </a:r>
            <a:r>
              <a:rPr lang="en-US" altLang="zh-CN" sz="2800" dirty="0" smtClean="0"/>
              <a:t/>
            </a:r>
            <a:br>
              <a:rPr lang="en-US" altLang="zh-CN" sz="2800" dirty="0" smtClean="0"/>
            </a:br>
            <a:r>
              <a:rPr lang="en-US" altLang="zh-CN" sz="2800" dirty="0" smtClean="0"/>
              <a:t>call </a:t>
            </a:r>
            <a:r>
              <a:rPr lang="en-US" altLang="zh-CN" sz="2800" dirty="0"/>
              <a:t>site dependence</a:t>
            </a:r>
            <a:r>
              <a:rPr lang="en-US" altLang="zh-CN" sz="2800" dirty="0" smtClean="0"/>
              <a:t/>
            </a:r>
            <a:br>
              <a:rPr lang="en-US" altLang="zh-CN" sz="2800" dirty="0" smtClean="0"/>
            </a:br>
            <a:endParaRPr lang="en-US" sz="2800" dirty="0" smtClean="0"/>
          </a:p>
        </p:txBody>
      </p:sp>
      <p:sp>
        <p:nvSpPr>
          <p:cNvPr id="3075" name="Date Placeholder 2"/>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BC6E20E9-0A62-47B7-9AD9-13147AEB2610}" type="datetime1">
              <a:rPr lang="en-US" altLang="zh-CN" sz="1000">
                <a:solidFill>
                  <a:schemeClr val="bg1"/>
                </a:solidFill>
              </a:rPr>
              <a:pPr eaLnBrk="1" hangingPunct="1"/>
              <a:t>12/19/2013</a:t>
            </a:fld>
            <a:endParaRPr lang="en-US" altLang="zh-CN" sz="1000">
              <a:solidFill>
                <a:schemeClr val="bg1"/>
              </a:solidFill>
            </a:endParaRPr>
          </a:p>
        </p:txBody>
      </p:sp>
      <p:sp>
        <p:nvSpPr>
          <p:cNvPr id="3076" name="Slide Number Placeholder 3"/>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FC5FDCD6-BCE7-420E-9B53-993046691B65}" type="slidenum">
              <a:rPr lang="en-US" altLang="zh-CN" sz="1000">
                <a:solidFill>
                  <a:schemeClr val="bg1"/>
                </a:solidFill>
              </a:rPr>
              <a:pPr eaLnBrk="1" hangingPunct="1"/>
              <a:t>40</a:t>
            </a:fld>
            <a:endParaRPr lang="en-US" altLang="zh-CN" sz="1000">
              <a:solidFill>
                <a:schemeClr val="bg1"/>
              </a:solidFill>
            </a:endParaRPr>
          </a:p>
        </p:txBody>
      </p:sp>
      <p:sp>
        <p:nvSpPr>
          <p:cNvPr id="3077" name="Content Placeholder 4"/>
          <p:cNvSpPr>
            <a:spLocks noGrp="1"/>
          </p:cNvSpPr>
          <p:nvPr>
            <p:ph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smtClean="0"/>
              <a:t>Author: Bob Chesebrough</a:t>
            </a:r>
          </a:p>
          <a:p>
            <a:r>
              <a:rPr lang="en-US" dirty="0" smtClean="0"/>
              <a:t>Revision: 12/16/2013</a:t>
            </a:r>
          </a:p>
        </p:txBody>
      </p:sp>
    </p:spTree>
    <p:extLst>
      <p:ext uri="{BB962C8B-B14F-4D97-AF65-F5344CB8AC3E}">
        <p14:creationId xmlns:p14="http://schemas.microsoft.com/office/powerpoint/2010/main" val="396275372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381000" y="228600"/>
            <a:ext cx="8229600" cy="457200"/>
          </a:xfrm>
        </p:spPr>
        <p:txBody>
          <a:bodyPr/>
          <a:lstStyle/>
          <a:p>
            <a:r>
              <a:rPr lang="en-US" altLang="zh-CN" sz="2200" dirty="0" smtClean="0">
                <a:latin typeface="Verdana" charset="0"/>
                <a:ea typeface="MS PGothic" charset="0"/>
              </a:rPr>
              <a:t>SIMD-enabled function – Call site dependence</a:t>
            </a:r>
            <a:endParaRPr lang="en-US" altLang="zh-CN" dirty="0">
              <a:latin typeface="Verdana" charset="0"/>
              <a:ea typeface="MS PGothic" charset="0"/>
            </a:endParaRPr>
          </a:p>
        </p:txBody>
      </p:sp>
      <p:sp>
        <p:nvSpPr>
          <p:cNvPr id="23555" name="Text Box 4"/>
          <p:cNvSpPr txBox="1">
            <a:spLocks noChangeArrowheads="1"/>
          </p:cNvSpPr>
          <p:nvPr/>
        </p:nvSpPr>
        <p:spPr bwMode="blackWhite">
          <a:xfrm>
            <a:off x="508000" y="4198621"/>
            <a:ext cx="8102600" cy="1224279"/>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a:extLst/>
        </p:spPr>
        <p:txBody>
          <a:bodyPr lIns="91400" tIns="45702" rIns="91400" bIns="45702"/>
          <a:lstStyle>
            <a:defPPr>
              <a:defRPr lang="en-US"/>
            </a:defPPr>
            <a:lvl1pPr algn="l">
              <a:defRPr sz="1600">
                <a:latin typeface="+mn-lt"/>
                <a:ea typeface="宋体" charset="-122"/>
                <a:cs typeface="Courier New" pitchFamily="49" charset="0"/>
              </a:defRPr>
            </a:lvl1pPr>
          </a:lstStyle>
          <a:p>
            <a:r>
              <a:rPr lang="en-US" sz="1400" dirty="0" smtClean="0">
                <a:latin typeface="Courier New" pitchFamily="49" charset="0"/>
              </a:rPr>
              <a:t>testmain.cc(5): (col. 13) remark: </a:t>
            </a:r>
            <a:r>
              <a:rPr lang="en-US" sz="1400" b="1" dirty="0" err="1" smtClean="0">
                <a:solidFill>
                  <a:srgbClr val="FF5C00"/>
                </a:solidFill>
                <a:latin typeface="Courier New" pitchFamily="49" charset="0"/>
              </a:rPr>
              <a:t>OpenMP</a:t>
            </a:r>
            <a:r>
              <a:rPr lang="en-US" sz="1400" b="1" dirty="0" smtClean="0">
                <a:solidFill>
                  <a:srgbClr val="FF5C00"/>
                </a:solidFill>
                <a:latin typeface="Courier New" pitchFamily="49" charset="0"/>
              </a:rPr>
              <a:t> SIMD LOOP WAS VECTORIZED</a:t>
            </a:r>
          </a:p>
          <a:p>
            <a:r>
              <a:rPr lang="en-US" sz="1400" dirty="0" smtClean="0">
                <a:latin typeface="Courier New" pitchFamily="49" charset="0"/>
              </a:rPr>
              <a:t>header.cc(3): (col. 24) remark: FUNCTION WAS VECTORIZED</a:t>
            </a:r>
          </a:p>
          <a:p>
            <a:r>
              <a:rPr lang="en-US" sz="1400" dirty="0" smtClean="0">
                <a:latin typeface="Courier New" pitchFamily="49" charset="0"/>
              </a:rPr>
              <a:t>header.cc(3): (col. 24) remark: FUNCTION WAS VECTORIZED</a:t>
            </a:r>
          </a:p>
          <a:p>
            <a:r>
              <a:rPr lang="en-US" sz="1400" dirty="0" smtClean="0">
                <a:latin typeface="Courier New" pitchFamily="49" charset="0"/>
              </a:rPr>
              <a:t>header.cc(3): (col. 24) remark: FUNCTION WAS VECTORIZED</a:t>
            </a:r>
          </a:p>
          <a:p>
            <a:r>
              <a:rPr lang="en-US" sz="1400" dirty="0" smtClean="0">
                <a:latin typeface="Courier New" pitchFamily="49" charset="0"/>
              </a:rPr>
              <a:t>header.cc(3): (col. 24) remark: FUNCTION WAS VECTORIZED</a:t>
            </a:r>
            <a:endParaRPr lang="en-US" altLang="ja-JP" sz="1400" dirty="0">
              <a:latin typeface="Courier New" pitchFamily="49" charset="0"/>
            </a:endParaRPr>
          </a:p>
        </p:txBody>
      </p:sp>
      <p:sp>
        <p:nvSpPr>
          <p:cNvPr id="23556" name="Text Box 4"/>
          <p:cNvSpPr txBox="1">
            <a:spLocks noChangeArrowheads="1"/>
          </p:cNvSpPr>
          <p:nvPr/>
        </p:nvSpPr>
        <p:spPr bwMode="blackWhite">
          <a:xfrm>
            <a:off x="508000" y="1092199"/>
            <a:ext cx="8102600" cy="1295401"/>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a:extLst/>
        </p:spPr>
        <p:txBody>
          <a:bodyPr lIns="91400" tIns="45702" rIns="91400" bIns="45702"/>
          <a:lstStyle>
            <a:defPPr>
              <a:defRPr lang="en-US"/>
            </a:defPPr>
            <a:lvl1pPr algn="l">
              <a:defRPr sz="1600">
                <a:latin typeface="+mn-lt"/>
                <a:ea typeface="宋体" charset="-122"/>
                <a:cs typeface="Courier New" pitchFamily="49" charset="0"/>
              </a:defRPr>
            </a:lvl1pPr>
          </a:lstStyle>
          <a:p>
            <a:r>
              <a:rPr lang="en-US" altLang="zh-CN" b="1" dirty="0">
                <a:solidFill>
                  <a:srgbClr val="FF5C00"/>
                </a:solidFill>
                <a:latin typeface="Courier New" pitchFamily="49" charset="0"/>
              </a:rPr>
              <a:t>#pragma omp declare </a:t>
            </a:r>
            <a:r>
              <a:rPr lang="en-US" altLang="zh-CN" b="1" dirty="0" err="1">
                <a:solidFill>
                  <a:srgbClr val="FF5C00"/>
                </a:solidFill>
                <a:latin typeface="Courier New" pitchFamily="49" charset="0"/>
              </a:rPr>
              <a:t>simd</a:t>
            </a:r>
            <a:r>
              <a:rPr lang="en-US" altLang="zh-CN" b="1" dirty="0">
                <a:solidFill>
                  <a:srgbClr val="FF5C00"/>
                </a:solidFill>
                <a:latin typeface="Courier New" pitchFamily="49" charset="0"/>
              </a:rPr>
              <a:t> </a:t>
            </a:r>
            <a:r>
              <a:rPr lang="en-US" altLang="zh-CN" b="1" dirty="0" smtClean="0">
                <a:solidFill>
                  <a:srgbClr val="FF5C00"/>
                </a:solidFill>
                <a:latin typeface="Courier New" pitchFamily="49" charset="0"/>
              </a:rPr>
              <a:t>uniform(a),linear(i:1),</a:t>
            </a:r>
            <a:r>
              <a:rPr lang="nn-NO" b="1" dirty="0" smtClean="0">
                <a:solidFill>
                  <a:srgbClr val="FF5C00"/>
                </a:solidFill>
                <a:latin typeface="Courier New" pitchFamily="49" charset="0"/>
              </a:rPr>
              <a:t>simdlen(4)</a:t>
            </a:r>
          </a:p>
          <a:p>
            <a:r>
              <a:rPr lang="nn-NO" dirty="0" smtClean="0">
                <a:latin typeface="Courier New" pitchFamily="49" charset="0"/>
              </a:rPr>
              <a:t>void foo(int *a, int i){</a:t>
            </a:r>
          </a:p>
          <a:p>
            <a:r>
              <a:rPr lang="nn-NO" dirty="0" smtClean="0">
                <a:latin typeface="Courier New" pitchFamily="49" charset="0"/>
              </a:rPr>
              <a:t>	std::cout&lt;&lt;a[i]&lt;&lt;"\n";</a:t>
            </a:r>
          </a:p>
          <a:p>
            <a:r>
              <a:rPr lang="nn-NO" dirty="0" smtClean="0">
                <a:latin typeface="Courier New" pitchFamily="49" charset="0"/>
              </a:rPr>
              <a:t>}</a:t>
            </a:r>
          </a:p>
          <a:p>
            <a:endParaRPr lang="nn-NO" dirty="0" smtClean="0">
              <a:latin typeface="Courier New" pitchFamily="49" charset="0"/>
            </a:endParaRPr>
          </a:p>
        </p:txBody>
      </p:sp>
      <p:sp>
        <p:nvSpPr>
          <p:cNvPr id="9" name="Rectangle 3"/>
          <p:cNvSpPr txBox="1">
            <a:spLocks noChangeArrowheads="1"/>
          </p:cNvSpPr>
          <p:nvPr/>
        </p:nvSpPr>
        <p:spPr>
          <a:xfrm>
            <a:off x="508000" y="3426461"/>
            <a:ext cx="7894320" cy="772160"/>
          </a:xfrm>
          <a:prstGeom prst="rect">
            <a:avLst/>
          </a:prstGeom>
        </p:spPr>
        <p:txBody>
          <a:bodyPr/>
          <a:lstStyle>
            <a:defPPr>
              <a:defRPr lang="en-US"/>
            </a:defPPr>
            <a:lvl1pPr algn="l">
              <a:buFont typeface="Arial" pitchFamily="34" charset="0"/>
              <a:buChar char="•"/>
              <a:defRPr sz="2400" kern="0">
                <a:latin typeface="+mn-lt"/>
                <a:ea typeface="MS PGothic" charset="0"/>
              </a:defRPr>
            </a:lvl1pPr>
          </a:lstStyle>
          <a:p>
            <a:endParaRPr lang="en-US" altLang="ja-JP" sz="1600" dirty="0"/>
          </a:p>
        </p:txBody>
      </p:sp>
      <p:sp>
        <p:nvSpPr>
          <p:cNvPr id="8" name="Text Box 4"/>
          <p:cNvSpPr txBox="1">
            <a:spLocks noChangeArrowheads="1"/>
          </p:cNvSpPr>
          <p:nvPr/>
        </p:nvSpPr>
        <p:spPr bwMode="blackWhite">
          <a:xfrm>
            <a:off x="508000" y="2857500"/>
            <a:ext cx="8102600" cy="838200"/>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a:extLst/>
        </p:spPr>
        <p:txBody>
          <a:bodyPr lIns="91400" tIns="45702" rIns="91400" bIns="45702"/>
          <a:lstStyle>
            <a:defPPr>
              <a:defRPr lang="en-US"/>
            </a:defPPr>
            <a:lvl1pPr algn="l">
              <a:defRPr sz="1600">
                <a:latin typeface="+mn-lt"/>
                <a:ea typeface="宋体" charset="-122"/>
                <a:cs typeface="Courier New" pitchFamily="49" charset="0"/>
              </a:defRPr>
            </a:lvl1pPr>
          </a:lstStyle>
          <a:p>
            <a:r>
              <a:rPr lang="nn-NO" dirty="0" smtClean="0">
                <a:latin typeface="Courier New" pitchFamily="49" charset="0"/>
              </a:rPr>
              <a:t>#pragma omp simd safelen(4)</a:t>
            </a:r>
          </a:p>
          <a:p>
            <a:r>
              <a:rPr lang="nn-NO" dirty="0" smtClean="0">
                <a:latin typeface="Courier New" pitchFamily="49" charset="0"/>
              </a:rPr>
              <a:t>for(int i = 0; i &lt; n; i++)</a:t>
            </a:r>
          </a:p>
          <a:p>
            <a:r>
              <a:rPr lang="nn-NO" dirty="0" smtClean="0">
                <a:solidFill>
                  <a:srgbClr val="FF5C00"/>
                </a:solidFill>
                <a:latin typeface="Courier New" pitchFamily="49" charset="0"/>
              </a:rPr>
              <a:t>        </a:t>
            </a:r>
            <a:r>
              <a:rPr lang="nn-NO" b="1" dirty="0" smtClean="0">
                <a:solidFill>
                  <a:srgbClr val="FF5C00"/>
                </a:solidFill>
                <a:latin typeface="Courier New" pitchFamily="49" charset="0"/>
              </a:rPr>
              <a:t>foo(a, i);</a:t>
            </a:r>
            <a:endParaRPr lang="nn-NO" b="1" dirty="0">
              <a:solidFill>
                <a:srgbClr val="FF5C00"/>
              </a:solidFill>
              <a:latin typeface="Courier New" pitchFamily="49" charset="0"/>
            </a:endParaRPr>
          </a:p>
        </p:txBody>
      </p:sp>
      <p:sp>
        <p:nvSpPr>
          <p:cNvPr id="10" name="TextBox 9"/>
          <p:cNvSpPr txBox="1"/>
          <p:nvPr/>
        </p:nvSpPr>
        <p:spPr>
          <a:xfrm>
            <a:off x="508000" y="647700"/>
            <a:ext cx="2501900" cy="400110"/>
          </a:xfrm>
          <a:prstGeom prst="rect">
            <a:avLst/>
          </a:prstGeom>
          <a:noFill/>
        </p:spPr>
        <p:txBody>
          <a:bodyPr wrap="square" rtlCol="0">
            <a:spAutoFit/>
          </a:bodyPr>
          <a:lstStyle/>
          <a:p>
            <a:pPr algn="l"/>
            <a:r>
              <a:rPr lang="en-US" dirty="0" err="1" smtClean="0"/>
              <a:t>Callee</a:t>
            </a:r>
            <a:r>
              <a:rPr lang="en-US" dirty="0" smtClean="0"/>
              <a:t> Site</a:t>
            </a:r>
            <a:endParaRPr lang="en-US" dirty="0"/>
          </a:p>
        </p:txBody>
      </p:sp>
      <p:sp>
        <p:nvSpPr>
          <p:cNvPr id="11" name="TextBox 10"/>
          <p:cNvSpPr txBox="1"/>
          <p:nvPr/>
        </p:nvSpPr>
        <p:spPr>
          <a:xfrm>
            <a:off x="508000" y="2387600"/>
            <a:ext cx="1752600" cy="400110"/>
          </a:xfrm>
          <a:prstGeom prst="rect">
            <a:avLst/>
          </a:prstGeom>
          <a:noFill/>
        </p:spPr>
        <p:txBody>
          <a:bodyPr wrap="square" rtlCol="0">
            <a:spAutoFit/>
          </a:bodyPr>
          <a:lstStyle/>
          <a:p>
            <a:pPr algn="l"/>
            <a:r>
              <a:rPr lang="en-US" dirty="0" smtClean="0"/>
              <a:t>Call site</a:t>
            </a:r>
            <a:endParaRPr lang="en-US" dirty="0"/>
          </a:p>
        </p:txBody>
      </p:sp>
      <p:sp>
        <p:nvSpPr>
          <p:cNvPr id="12" name="TextBox 11"/>
          <p:cNvSpPr txBox="1"/>
          <p:nvPr/>
        </p:nvSpPr>
        <p:spPr>
          <a:xfrm>
            <a:off x="508000" y="3695700"/>
            <a:ext cx="2908300" cy="400110"/>
          </a:xfrm>
          <a:prstGeom prst="rect">
            <a:avLst/>
          </a:prstGeom>
          <a:noFill/>
        </p:spPr>
        <p:txBody>
          <a:bodyPr wrap="square" rtlCol="0">
            <a:spAutoFit/>
          </a:bodyPr>
          <a:lstStyle/>
          <a:p>
            <a:r>
              <a:rPr lang="en-US" dirty="0" err="1" smtClean="0"/>
              <a:t>Vectorization</a:t>
            </a:r>
            <a:r>
              <a:rPr lang="en-US" dirty="0" smtClean="0"/>
              <a:t> report</a:t>
            </a:r>
            <a:endParaRPr lang="en-US" dirty="0"/>
          </a:p>
        </p:txBody>
      </p:sp>
      <p:sp>
        <p:nvSpPr>
          <p:cNvPr id="13" name="Rounded Rectangle 12"/>
          <p:cNvSpPr/>
          <p:nvPr/>
        </p:nvSpPr>
        <p:spPr bwMode="auto">
          <a:xfrm>
            <a:off x="507998" y="5615942"/>
            <a:ext cx="8102601" cy="646986"/>
          </a:xfrm>
          <a:prstGeom prst="roundRect">
            <a:avLst/>
          </a:prstGeom>
          <a:solidFill>
            <a:schemeClr val="bg1"/>
          </a:solidFill>
          <a:ln w="1905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742950" lvl="1" indent="-285750" algn="l">
              <a:buNone/>
            </a:pPr>
            <a:r>
              <a:rPr lang="en-US" altLang="zh-CN" sz="1800" b="1" i="1" dirty="0" smtClean="0">
                <a:solidFill>
                  <a:srgbClr val="0860A8"/>
                </a:solidFill>
                <a:ea typeface="ＭＳ Ｐゴシック" pitchFamily="34" charset="-128"/>
              </a:rPr>
              <a:t>Reference: </a:t>
            </a:r>
            <a:r>
              <a:rPr lang="en-US" sz="1400" u="sng" dirty="0" smtClean="0">
                <a:hlinkClick r:id="rId3"/>
              </a:rPr>
              <a:t>http://software.intel.com/en-us/articles/call-site-dependence-for-elemental-functions-simd-enabled-functions-in-c</a:t>
            </a:r>
            <a:endParaRPr lang="en-US" altLang="zh-CN" sz="1400" i="1" dirty="0" smtClean="0">
              <a:solidFill>
                <a:srgbClr val="0860A8"/>
              </a:solidFill>
              <a:ea typeface="ＭＳ Ｐゴシック" pitchFamily="34" charset="-128"/>
            </a:endParaRPr>
          </a:p>
        </p:txBody>
      </p:sp>
      <p:sp>
        <p:nvSpPr>
          <p:cNvPr id="14" name="Slide Number Placeholder 4"/>
          <p:cNvSpPr txBox="1">
            <a:spLocks/>
          </p:cNvSpPr>
          <p:nvPr/>
        </p:nvSpPr>
        <p:spPr>
          <a:xfrm>
            <a:off x="8505825" y="6492875"/>
            <a:ext cx="501650" cy="365125"/>
          </a:xfrm>
          <a:prstGeom prst="rect">
            <a:avLst/>
          </a:prstGeom>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000" kern="1200">
                <a:solidFill>
                  <a:schemeClr val="bg1"/>
                </a:solidFill>
                <a:latin typeface="Verdana" pitchFamily="34" charset="0"/>
                <a:ea typeface="宋体" pitchFamily="2" charset="-122"/>
                <a:cs typeface="Arial" charset="0"/>
              </a:defRPr>
            </a:lvl1pPr>
            <a:lvl2pPr marL="457200" algn="ctr" rtl="0" fontAlgn="base">
              <a:spcBef>
                <a:spcPct val="0"/>
              </a:spcBef>
              <a:spcAft>
                <a:spcPct val="0"/>
              </a:spcAft>
              <a:defRPr sz="2000" kern="1200">
                <a:solidFill>
                  <a:schemeClr val="tx1"/>
                </a:solidFill>
                <a:latin typeface="Verdana" pitchFamily="34" charset="0"/>
                <a:ea typeface="+mn-ea"/>
                <a:cs typeface="Arial" charset="0"/>
              </a:defRPr>
            </a:lvl2pPr>
            <a:lvl3pPr marL="914400" algn="ctr" rtl="0" fontAlgn="base">
              <a:spcBef>
                <a:spcPct val="0"/>
              </a:spcBef>
              <a:spcAft>
                <a:spcPct val="0"/>
              </a:spcAft>
              <a:defRPr sz="2000" kern="1200">
                <a:solidFill>
                  <a:schemeClr val="tx1"/>
                </a:solidFill>
                <a:latin typeface="Verdana" pitchFamily="34" charset="0"/>
                <a:ea typeface="+mn-ea"/>
                <a:cs typeface="Arial" charset="0"/>
              </a:defRPr>
            </a:lvl3pPr>
            <a:lvl4pPr marL="1371600" algn="ctr" rtl="0" fontAlgn="base">
              <a:spcBef>
                <a:spcPct val="0"/>
              </a:spcBef>
              <a:spcAft>
                <a:spcPct val="0"/>
              </a:spcAft>
              <a:defRPr sz="2000" kern="1200">
                <a:solidFill>
                  <a:schemeClr val="tx1"/>
                </a:solidFill>
                <a:latin typeface="Verdana" pitchFamily="34" charset="0"/>
                <a:ea typeface="+mn-ea"/>
                <a:cs typeface="Arial" charset="0"/>
              </a:defRPr>
            </a:lvl4pPr>
            <a:lvl5pPr marL="1828800" algn="ctr" rtl="0" fontAlgn="base">
              <a:spcBef>
                <a:spcPct val="0"/>
              </a:spcBef>
              <a:spcAft>
                <a:spcPct val="0"/>
              </a:spcAft>
              <a:defRPr sz="2000" kern="1200">
                <a:solidFill>
                  <a:schemeClr val="tx1"/>
                </a:solidFill>
                <a:latin typeface="Verdana" pitchFamily="34" charset="0"/>
                <a:ea typeface="+mn-ea"/>
                <a:cs typeface="Arial" charset="0"/>
              </a:defRPr>
            </a:lvl5pPr>
            <a:lvl6pPr marL="2286000" algn="l" defTabSz="914400" rtl="0" eaLnBrk="1" latinLnBrk="0" hangingPunct="1">
              <a:defRPr sz="2000" kern="1200">
                <a:solidFill>
                  <a:schemeClr val="tx1"/>
                </a:solidFill>
                <a:latin typeface="Verdana" pitchFamily="34" charset="0"/>
                <a:ea typeface="+mn-ea"/>
                <a:cs typeface="Arial" charset="0"/>
              </a:defRPr>
            </a:lvl6pPr>
            <a:lvl7pPr marL="2743200" algn="l" defTabSz="914400" rtl="0" eaLnBrk="1" latinLnBrk="0" hangingPunct="1">
              <a:defRPr sz="2000" kern="1200">
                <a:solidFill>
                  <a:schemeClr val="tx1"/>
                </a:solidFill>
                <a:latin typeface="Verdana" pitchFamily="34" charset="0"/>
                <a:ea typeface="+mn-ea"/>
                <a:cs typeface="Arial" charset="0"/>
              </a:defRPr>
            </a:lvl7pPr>
            <a:lvl8pPr marL="3200400" algn="l" defTabSz="914400" rtl="0" eaLnBrk="1" latinLnBrk="0" hangingPunct="1">
              <a:defRPr sz="2000" kern="1200">
                <a:solidFill>
                  <a:schemeClr val="tx1"/>
                </a:solidFill>
                <a:latin typeface="Verdana" pitchFamily="34" charset="0"/>
                <a:ea typeface="+mn-ea"/>
                <a:cs typeface="Arial" charset="0"/>
              </a:defRPr>
            </a:lvl8pPr>
            <a:lvl9pPr marL="3657600" algn="l" defTabSz="914400" rtl="0" eaLnBrk="1" latinLnBrk="0" hangingPunct="1">
              <a:defRPr sz="2000" kern="1200">
                <a:solidFill>
                  <a:schemeClr val="tx1"/>
                </a:solidFill>
                <a:latin typeface="Verdana" pitchFamily="34" charset="0"/>
                <a:ea typeface="+mn-ea"/>
                <a:cs typeface="Arial" charset="0"/>
              </a:defRPr>
            </a:lvl9pPr>
          </a:lstStyle>
          <a:p>
            <a:fld id="{B6F15528-21DE-4FAA-801E-634DDDAF4B2B}" type="slidenum">
              <a:rPr lang="en-US" smtClean="0"/>
              <a:pPr/>
              <a:t>41</a:t>
            </a:fld>
            <a:endParaRPr lang="en-US"/>
          </a:p>
        </p:txBody>
      </p:sp>
    </p:spTree>
    <p:extLst>
      <p:ext uri="{BB962C8B-B14F-4D97-AF65-F5344CB8AC3E}">
        <p14:creationId xmlns:p14="http://schemas.microsoft.com/office/powerpoint/2010/main" val="2076063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381000" y="228600"/>
            <a:ext cx="8229600" cy="457200"/>
          </a:xfrm>
        </p:spPr>
        <p:txBody>
          <a:bodyPr/>
          <a:lstStyle/>
          <a:p>
            <a:r>
              <a:rPr lang="en-US" altLang="zh-CN" sz="2200" dirty="0" smtClean="0">
                <a:latin typeface="Verdana" charset="0"/>
                <a:ea typeface="MS PGothic" charset="0"/>
              </a:rPr>
              <a:t>SIMD-enabled function – Call site dependence</a:t>
            </a:r>
            <a:endParaRPr lang="en-US" altLang="zh-CN" dirty="0">
              <a:latin typeface="Verdana" charset="0"/>
              <a:ea typeface="MS PGothic" charset="0"/>
            </a:endParaRPr>
          </a:p>
        </p:txBody>
      </p:sp>
      <p:sp>
        <p:nvSpPr>
          <p:cNvPr id="23555" name="Text Box 4"/>
          <p:cNvSpPr txBox="1">
            <a:spLocks noChangeArrowheads="1"/>
          </p:cNvSpPr>
          <p:nvPr/>
        </p:nvSpPr>
        <p:spPr bwMode="blackWhite">
          <a:xfrm>
            <a:off x="508000" y="5029201"/>
            <a:ext cx="8255000" cy="1161990"/>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a:extLst/>
        </p:spPr>
        <p:txBody>
          <a:bodyPr lIns="91400" tIns="45702" rIns="91400" bIns="45702"/>
          <a:lstStyle>
            <a:defPPr>
              <a:defRPr lang="en-US"/>
            </a:defPPr>
            <a:lvl1pPr algn="l">
              <a:defRPr sz="1600">
                <a:latin typeface="+mn-lt"/>
                <a:ea typeface="宋体" charset="-122"/>
                <a:cs typeface="Courier New" pitchFamily="49" charset="0"/>
              </a:defRPr>
            </a:lvl1pPr>
          </a:lstStyle>
          <a:p>
            <a:r>
              <a:rPr lang="en-US" sz="1400" dirty="0" smtClean="0">
                <a:latin typeface="Courier New" pitchFamily="49" charset="0"/>
              </a:rPr>
              <a:t>testmain.cc(14): (col. 13) remark: </a:t>
            </a:r>
            <a:r>
              <a:rPr lang="en-US" sz="1400" dirty="0" err="1" smtClean="0">
                <a:latin typeface="Courier New" pitchFamily="49" charset="0"/>
              </a:rPr>
              <a:t>OpenMP</a:t>
            </a:r>
            <a:r>
              <a:rPr lang="en-US" sz="1400" dirty="0" smtClean="0">
                <a:latin typeface="Courier New" pitchFamily="49" charset="0"/>
              </a:rPr>
              <a:t> SIMD LOOP WAS VECTORIZED</a:t>
            </a:r>
          </a:p>
          <a:p>
            <a:r>
              <a:rPr lang="en-US" sz="1400" dirty="0" smtClean="0">
                <a:latin typeface="Courier New" pitchFamily="49" charset="0"/>
              </a:rPr>
              <a:t>testmain.cc(21): (col. 9) remark: </a:t>
            </a:r>
            <a:r>
              <a:rPr lang="en-US" sz="1400" b="1" dirty="0" smtClean="0">
                <a:solidFill>
                  <a:srgbClr val="FF5C00"/>
                </a:solidFill>
                <a:latin typeface="Courier New" pitchFamily="49" charset="0"/>
              </a:rPr>
              <a:t>No suitable vector variant of function '_Z3fooPii' found</a:t>
            </a:r>
          </a:p>
          <a:p>
            <a:r>
              <a:rPr lang="en-US" sz="1400" dirty="0" smtClean="0">
                <a:latin typeface="Courier New" pitchFamily="49" charset="0"/>
              </a:rPr>
              <a:t>testmain.cc(18): (col. 1) remark: </a:t>
            </a:r>
            <a:r>
              <a:rPr lang="en-US" sz="1400" dirty="0" err="1" smtClean="0">
                <a:latin typeface="Courier New" pitchFamily="49" charset="0"/>
              </a:rPr>
              <a:t>OpenMP</a:t>
            </a:r>
            <a:r>
              <a:rPr lang="en-US" sz="1400" dirty="0" smtClean="0">
                <a:latin typeface="Courier New" pitchFamily="49" charset="0"/>
              </a:rPr>
              <a:t> SIMD LOOP WAS VECTORIZED</a:t>
            </a:r>
          </a:p>
          <a:p>
            <a:r>
              <a:rPr lang="en-US" sz="1400" dirty="0" smtClean="0">
                <a:latin typeface="Courier New" pitchFamily="49" charset="0"/>
              </a:rPr>
              <a:t>header.cc(3): (col. 24) remark: FUNCTION WAS VECTORIZED</a:t>
            </a:r>
          </a:p>
          <a:p>
            <a:endParaRPr lang="en-US" sz="1400" dirty="0">
              <a:latin typeface="Courier New" pitchFamily="49" charset="0"/>
            </a:endParaRPr>
          </a:p>
          <a:p>
            <a:endParaRPr lang="en-US" altLang="ja-JP" sz="1400" dirty="0">
              <a:latin typeface="Courier New" pitchFamily="49" charset="0"/>
            </a:endParaRPr>
          </a:p>
        </p:txBody>
      </p:sp>
      <p:sp>
        <p:nvSpPr>
          <p:cNvPr id="23556" name="Text Box 4"/>
          <p:cNvSpPr txBox="1">
            <a:spLocks noChangeArrowheads="1"/>
          </p:cNvSpPr>
          <p:nvPr/>
        </p:nvSpPr>
        <p:spPr bwMode="blackWhite">
          <a:xfrm>
            <a:off x="508000" y="1219200"/>
            <a:ext cx="8255000" cy="1044546"/>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a:extLst/>
        </p:spPr>
        <p:txBody>
          <a:bodyPr lIns="91400" tIns="45702" rIns="91400" bIns="45702"/>
          <a:lstStyle>
            <a:defPPr>
              <a:defRPr lang="en-US"/>
            </a:defPPr>
            <a:lvl1pPr algn="l">
              <a:defRPr sz="1600">
                <a:latin typeface="+mn-lt"/>
                <a:ea typeface="宋体" charset="-122"/>
                <a:cs typeface="Courier New" pitchFamily="49" charset="0"/>
              </a:defRPr>
            </a:lvl1pPr>
          </a:lstStyle>
          <a:p>
            <a:r>
              <a:rPr lang="en-US" altLang="zh-CN" b="1" dirty="0">
                <a:solidFill>
                  <a:srgbClr val="FF5C00"/>
                </a:solidFill>
                <a:latin typeface="Courier New" pitchFamily="49" charset="0"/>
              </a:rPr>
              <a:t>#pragma omp declare </a:t>
            </a:r>
            <a:r>
              <a:rPr lang="en-US" altLang="zh-CN" b="1" dirty="0" err="1">
                <a:solidFill>
                  <a:srgbClr val="FF5C00"/>
                </a:solidFill>
                <a:latin typeface="Courier New" pitchFamily="49" charset="0"/>
              </a:rPr>
              <a:t>simd</a:t>
            </a:r>
            <a:r>
              <a:rPr lang="en-US" altLang="zh-CN" b="1" dirty="0">
                <a:solidFill>
                  <a:srgbClr val="FF5C00"/>
                </a:solidFill>
                <a:latin typeface="Courier New" pitchFamily="49" charset="0"/>
              </a:rPr>
              <a:t> </a:t>
            </a:r>
            <a:r>
              <a:rPr lang="en-US" altLang="zh-CN" b="1" dirty="0" smtClean="0">
                <a:solidFill>
                  <a:srgbClr val="FF5C00"/>
                </a:solidFill>
                <a:latin typeface="Courier New" pitchFamily="49" charset="0"/>
              </a:rPr>
              <a:t>uniform(a),linear(i:1),</a:t>
            </a:r>
            <a:r>
              <a:rPr lang="nn-NO" b="1" dirty="0" smtClean="0">
                <a:solidFill>
                  <a:srgbClr val="FF5C00"/>
                </a:solidFill>
                <a:latin typeface="Courier New" pitchFamily="49" charset="0"/>
              </a:rPr>
              <a:t>simdlen(4</a:t>
            </a:r>
            <a:r>
              <a:rPr lang="nn-NO" b="1" dirty="0">
                <a:solidFill>
                  <a:srgbClr val="FF5C00"/>
                </a:solidFill>
                <a:latin typeface="Courier New" pitchFamily="49" charset="0"/>
              </a:rPr>
              <a:t>)</a:t>
            </a:r>
          </a:p>
          <a:p>
            <a:r>
              <a:rPr lang="nn-NO" dirty="0" smtClean="0">
                <a:latin typeface="Courier New" pitchFamily="49" charset="0"/>
              </a:rPr>
              <a:t>void foo(int *a, int i){</a:t>
            </a:r>
          </a:p>
          <a:p>
            <a:r>
              <a:rPr lang="nn-NO" dirty="0" smtClean="0">
                <a:latin typeface="Courier New" pitchFamily="49" charset="0"/>
              </a:rPr>
              <a:t>	std::cout&lt;&lt;a[i]&lt;&lt;"\n";</a:t>
            </a:r>
          </a:p>
          <a:p>
            <a:r>
              <a:rPr lang="nn-NO" dirty="0" smtClean="0">
                <a:latin typeface="Courier New" pitchFamily="49" charset="0"/>
              </a:rPr>
              <a:t>}</a:t>
            </a:r>
          </a:p>
          <a:p>
            <a:endParaRPr lang="nn-NO" dirty="0" smtClean="0">
              <a:latin typeface="Courier New" pitchFamily="49" charset="0"/>
            </a:endParaRPr>
          </a:p>
        </p:txBody>
      </p:sp>
      <p:sp>
        <p:nvSpPr>
          <p:cNvPr id="9" name="Rectangle 3"/>
          <p:cNvSpPr txBox="1">
            <a:spLocks noChangeArrowheads="1"/>
          </p:cNvSpPr>
          <p:nvPr/>
        </p:nvSpPr>
        <p:spPr>
          <a:xfrm>
            <a:off x="508000" y="3769361"/>
            <a:ext cx="7894320" cy="772160"/>
          </a:xfrm>
          <a:prstGeom prst="rect">
            <a:avLst/>
          </a:prstGeom>
        </p:spPr>
        <p:txBody>
          <a:bodyPr/>
          <a:lstStyle>
            <a:defPPr>
              <a:defRPr lang="en-US"/>
            </a:defPPr>
            <a:lvl1pPr algn="l">
              <a:buFont typeface="Arial" pitchFamily="34" charset="0"/>
              <a:buChar char="•"/>
              <a:defRPr sz="2400" kern="0">
                <a:latin typeface="+mn-lt"/>
                <a:ea typeface="MS PGothic" charset="0"/>
              </a:defRPr>
            </a:lvl1pPr>
          </a:lstStyle>
          <a:p>
            <a:endParaRPr lang="en-US" altLang="ja-JP" sz="1600" dirty="0"/>
          </a:p>
        </p:txBody>
      </p:sp>
      <p:sp>
        <p:nvSpPr>
          <p:cNvPr id="8" name="Text Box 4"/>
          <p:cNvSpPr txBox="1">
            <a:spLocks noChangeArrowheads="1"/>
          </p:cNvSpPr>
          <p:nvPr/>
        </p:nvSpPr>
        <p:spPr bwMode="blackWhite">
          <a:xfrm>
            <a:off x="508000" y="2663856"/>
            <a:ext cx="8255000" cy="1877666"/>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a:extLst/>
        </p:spPr>
        <p:txBody>
          <a:bodyPr lIns="91400" tIns="45702" rIns="91400" bIns="45702"/>
          <a:lstStyle>
            <a:defPPr>
              <a:defRPr lang="en-US"/>
            </a:defPPr>
            <a:lvl1pPr algn="l">
              <a:defRPr sz="1600">
                <a:latin typeface="+mn-lt"/>
                <a:ea typeface="宋体" charset="-122"/>
                <a:cs typeface="Courier New" pitchFamily="49" charset="0"/>
              </a:defRPr>
            </a:lvl1pPr>
          </a:lstStyle>
          <a:p>
            <a:r>
              <a:rPr lang="nn-NO" dirty="0" smtClean="0">
                <a:solidFill>
                  <a:srgbClr val="FF5C00"/>
                </a:solidFill>
                <a:latin typeface="Courier New" pitchFamily="49" charset="0"/>
              </a:rPr>
              <a:t>#pragma omp simd safelen(4)</a:t>
            </a:r>
          </a:p>
          <a:p>
            <a:r>
              <a:rPr lang="nn-NO" dirty="0" smtClean="0">
                <a:latin typeface="Courier New" pitchFamily="49" charset="0"/>
              </a:rPr>
              <a:t>for(int i = 0; i &lt; n; i++)  foo(a, i);</a:t>
            </a:r>
          </a:p>
          <a:p>
            <a:r>
              <a:rPr lang="nn-NO" dirty="0" smtClean="0">
                <a:solidFill>
                  <a:srgbClr val="FF5C00"/>
                </a:solidFill>
                <a:latin typeface="Courier New" pitchFamily="49" charset="0"/>
              </a:rPr>
              <a:t>#pragma omp simd safelen(4)</a:t>
            </a:r>
          </a:p>
          <a:p>
            <a:r>
              <a:rPr lang="nn-NO" dirty="0" smtClean="0">
                <a:latin typeface="Courier New" pitchFamily="49" charset="0"/>
              </a:rPr>
              <a:t>for(int i = 0; i &lt; n; i++){</a:t>
            </a:r>
          </a:p>
          <a:p>
            <a:r>
              <a:rPr lang="nn-NO" b="1" dirty="0" smtClean="0">
                <a:solidFill>
                  <a:srgbClr val="FF5C00"/>
                </a:solidFill>
                <a:latin typeface="Courier New" pitchFamily="49" charset="0"/>
              </a:rPr>
              <a:t>        k = b[i];  </a:t>
            </a:r>
            <a:r>
              <a:rPr lang="nn-NO" b="1" dirty="0" smtClean="0">
                <a:solidFill>
                  <a:srgbClr val="00B050"/>
                </a:solidFill>
                <a:latin typeface="Courier New" pitchFamily="49" charset="0"/>
              </a:rPr>
              <a:t>// k is not linear</a:t>
            </a:r>
          </a:p>
          <a:p>
            <a:r>
              <a:rPr lang="nn-NO" b="1" dirty="0" smtClean="0">
                <a:solidFill>
                  <a:srgbClr val="FF5C00"/>
                </a:solidFill>
                <a:latin typeface="Courier New" pitchFamily="49" charset="0"/>
              </a:rPr>
              <a:t>        foo(a, k);</a:t>
            </a:r>
          </a:p>
          <a:p>
            <a:r>
              <a:rPr lang="nn-NO" dirty="0" smtClean="0">
                <a:latin typeface="Courier New" pitchFamily="49" charset="0"/>
              </a:rPr>
              <a:t>}</a:t>
            </a:r>
          </a:p>
          <a:p>
            <a:endParaRPr lang="nn-NO" dirty="0">
              <a:latin typeface="Courier New" pitchFamily="49" charset="0"/>
            </a:endParaRPr>
          </a:p>
        </p:txBody>
      </p:sp>
      <p:sp>
        <p:nvSpPr>
          <p:cNvPr id="10" name="TextBox 9"/>
          <p:cNvSpPr txBox="1"/>
          <p:nvPr/>
        </p:nvSpPr>
        <p:spPr>
          <a:xfrm>
            <a:off x="508000" y="723900"/>
            <a:ext cx="2501900" cy="400110"/>
          </a:xfrm>
          <a:prstGeom prst="rect">
            <a:avLst/>
          </a:prstGeom>
          <a:noFill/>
        </p:spPr>
        <p:txBody>
          <a:bodyPr wrap="square" rtlCol="0">
            <a:spAutoFit/>
          </a:bodyPr>
          <a:lstStyle/>
          <a:p>
            <a:pPr algn="l"/>
            <a:r>
              <a:rPr lang="en-US" dirty="0" err="1" smtClean="0"/>
              <a:t>Callee</a:t>
            </a:r>
            <a:r>
              <a:rPr lang="en-US" dirty="0" smtClean="0"/>
              <a:t> Site</a:t>
            </a:r>
            <a:endParaRPr lang="en-US" dirty="0"/>
          </a:p>
        </p:txBody>
      </p:sp>
      <p:sp>
        <p:nvSpPr>
          <p:cNvPr id="11" name="TextBox 10"/>
          <p:cNvSpPr txBox="1"/>
          <p:nvPr/>
        </p:nvSpPr>
        <p:spPr>
          <a:xfrm>
            <a:off x="508000" y="2263745"/>
            <a:ext cx="1752600" cy="400110"/>
          </a:xfrm>
          <a:prstGeom prst="rect">
            <a:avLst/>
          </a:prstGeom>
          <a:noFill/>
        </p:spPr>
        <p:txBody>
          <a:bodyPr wrap="square" rtlCol="0">
            <a:spAutoFit/>
          </a:bodyPr>
          <a:lstStyle/>
          <a:p>
            <a:pPr algn="l"/>
            <a:r>
              <a:rPr lang="en-US" dirty="0" smtClean="0"/>
              <a:t>Call site</a:t>
            </a:r>
            <a:endParaRPr lang="en-US" dirty="0"/>
          </a:p>
        </p:txBody>
      </p:sp>
      <p:sp>
        <p:nvSpPr>
          <p:cNvPr id="12" name="TextBox 11"/>
          <p:cNvSpPr txBox="1"/>
          <p:nvPr/>
        </p:nvSpPr>
        <p:spPr>
          <a:xfrm>
            <a:off x="508000" y="4597400"/>
            <a:ext cx="2908300" cy="400110"/>
          </a:xfrm>
          <a:prstGeom prst="rect">
            <a:avLst/>
          </a:prstGeom>
          <a:noFill/>
        </p:spPr>
        <p:txBody>
          <a:bodyPr wrap="square" rtlCol="0">
            <a:spAutoFit/>
          </a:bodyPr>
          <a:lstStyle/>
          <a:p>
            <a:r>
              <a:rPr lang="en-US" dirty="0" err="1" smtClean="0"/>
              <a:t>Vectorization</a:t>
            </a:r>
            <a:r>
              <a:rPr lang="en-US" dirty="0" smtClean="0"/>
              <a:t> report</a:t>
            </a:r>
            <a:endParaRPr lang="en-US" dirty="0"/>
          </a:p>
        </p:txBody>
      </p:sp>
      <p:sp>
        <p:nvSpPr>
          <p:cNvPr id="13" name="Slide Number Placeholder 4"/>
          <p:cNvSpPr txBox="1">
            <a:spLocks/>
          </p:cNvSpPr>
          <p:nvPr/>
        </p:nvSpPr>
        <p:spPr>
          <a:xfrm>
            <a:off x="8505825" y="6492875"/>
            <a:ext cx="501650" cy="365125"/>
          </a:xfrm>
          <a:prstGeom prst="rect">
            <a:avLst/>
          </a:prstGeom>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000" kern="1200">
                <a:solidFill>
                  <a:schemeClr val="bg1"/>
                </a:solidFill>
                <a:latin typeface="Verdana" pitchFamily="34" charset="0"/>
                <a:ea typeface="宋体" pitchFamily="2" charset="-122"/>
                <a:cs typeface="Arial" charset="0"/>
              </a:defRPr>
            </a:lvl1pPr>
            <a:lvl2pPr marL="457200" algn="ctr" rtl="0" fontAlgn="base">
              <a:spcBef>
                <a:spcPct val="0"/>
              </a:spcBef>
              <a:spcAft>
                <a:spcPct val="0"/>
              </a:spcAft>
              <a:defRPr sz="2000" kern="1200">
                <a:solidFill>
                  <a:schemeClr val="tx1"/>
                </a:solidFill>
                <a:latin typeface="Verdana" pitchFamily="34" charset="0"/>
                <a:ea typeface="+mn-ea"/>
                <a:cs typeface="Arial" charset="0"/>
              </a:defRPr>
            </a:lvl2pPr>
            <a:lvl3pPr marL="914400" algn="ctr" rtl="0" fontAlgn="base">
              <a:spcBef>
                <a:spcPct val="0"/>
              </a:spcBef>
              <a:spcAft>
                <a:spcPct val="0"/>
              </a:spcAft>
              <a:defRPr sz="2000" kern="1200">
                <a:solidFill>
                  <a:schemeClr val="tx1"/>
                </a:solidFill>
                <a:latin typeface="Verdana" pitchFamily="34" charset="0"/>
                <a:ea typeface="+mn-ea"/>
                <a:cs typeface="Arial" charset="0"/>
              </a:defRPr>
            </a:lvl3pPr>
            <a:lvl4pPr marL="1371600" algn="ctr" rtl="0" fontAlgn="base">
              <a:spcBef>
                <a:spcPct val="0"/>
              </a:spcBef>
              <a:spcAft>
                <a:spcPct val="0"/>
              </a:spcAft>
              <a:defRPr sz="2000" kern="1200">
                <a:solidFill>
                  <a:schemeClr val="tx1"/>
                </a:solidFill>
                <a:latin typeface="Verdana" pitchFamily="34" charset="0"/>
                <a:ea typeface="+mn-ea"/>
                <a:cs typeface="Arial" charset="0"/>
              </a:defRPr>
            </a:lvl4pPr>
            <a:lvl5pPr marL="1828800" algn="ctr" rtl="0" fontAlgn="base">
              <a:spcBef>
                <a:spcPct val="0"/>
              </a:spcBef>
              <a:spcAft>
                <a:spcPct val="0"/>
              </a:spcAft>
              <a:defRPr sz="2000" kern="1200">
                <a:solidFill>
                  <a:schemeClr val="tx1"/>
                </a:solidFill>
                <a:latin typeface="Verdana" pitchFamily="34" charset="0"/>
                <a:ea typeface="+mn-ea"/>
                <a:cs typeface="Arial" charset="0"/>
              </a:defRPr>
            </a:lvl5pPr>
            <a:lvl6pPr marL="2286000" algn="l" defTabSz="914400" rtl="0" eaLnBrk="1" latinLnBrk="0" hangingPunct="1">
              <a:defRPr sz="2000" kern="1200">
                <a:solidFill>
                  <a:schemeClr val="tx1"/>
                </a:solidFill>
                <a:latin typeface="Verdana" pitchFamily="34" charset="0"/>
                <a:ea typeface="+mn-ea"/>
                <a:cs typeface="Arial" charset="0"/>
              </a:defRPr>
            </a:lvl6pPr>
            <a:lvl7pPr marL="2743200" algn="l" defTabSz="914400" rtl="0" eaLnBrk="1" latinLnBrk="0" hangingPunct="1">
              <a:defRPr sz="2000" kern="1200">
                <a:solidFill>
                  <a:schemeClr val="tx1"/>
                </a:solidFill>
                <a:latin typeface="Verdana" pitchFamily="34" charset="0"/>
                <a:ea typeface="+mn-ea"/>
                <a:cs typeface="Arial" charset="0"/>
              </a:defRPr>
            </a:lvl7pPr>
            <a:lvl8pPr marL="3200400" algn="l" defTabSz="914400" rtl="0" eaLnBrk="1" latinLnBrk="0" hangingPunct="1">
              <a:defRPr sz="2000" kern="1200">
                <a:solidFill>
                  <a:schemeClr val="tx1"/>
                </a:solidFill>
                <a:latin typeface="Verdana" pitchFamily="34" charset="0"/>
                <a:ea typeface="+mn-ea"/>
                <a:cs typeface="Arial" charset="0"/>
              </a:defRPr>
            </a:lvl8pPr>
            <a:lvl9pPr marL="3657600" algn="l" defTabSz="914400" rtl="0" eaLnBrk="1" latinLnBrk="0" hangingPunct="1">
              <a:defRPr sz="2000" kern="1200">
                <a:solidFill>
                  <a:schemeClr val="tx1"/>
                </a:solidFill>
                <a:latin typeface="Verdana" pitchFamily="34" charset="0"/>
                <a:ea typeface="+mn-ea"/>
                <a:cs typeface="Arial" charset="0"/>
              </a:defRPr>
            </a:lvl9pPr>
          </a:lstStyle>
          <a:p>
            <a:fld id="{B6F15528-21DE-4FAA-801E-634DDDAF4B2B}" type="slidenum">
              <a:rPr lang="en-US" smtClean="0"/>
              <a:pPr/>
              <a:t>42</a:t>
            </a:fld>
            <a:endParaRPr lang="en-US"/>
          </a:p>
        </p:txBody>
      </p:sp>
    </p:spTree>
    <p:extLst>
      <p:ext uri="{BB962C8B-B14F-4D97-AF65-F5344CB8AC3E}">
        <p14:creationId xmlns:p14="http://schemas.microsoft.com/office/powerpoint/2010/main" val="1534880779"/>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381000" y="228600"/>
            <a:ext cx="8229600" cy="457200"/>
          </a:xfrm>
        </p:spPr>
        <p:txBody>
          <a:bodyPr/>
          <a:lstStyle/>
          <a:p>
            <a:r>
              <a:rPr lang="en-US" altLang="zh-CN" sz="2200" dirty="0" smtClean="0">
                <a:latin typeface="Verdana" charset="0"/>
                <a:ea typeface="MS PGothic" charset="0"/>
              </a:rPr>
              <a:t>SIMD-enabled function </a:t>
            </a:r>
            <a:br>
              <a:rPr lang="en-US" altLang="zh-CN" sz="2200" dirty="0" smtClean="0">
                <a:latin typeface="Verdana" charset="0"/>
                <a:ea typeface="MS PGothic" charset="0"/>
              </a:rPr>
            </a:br>
            <a:r>
              <a:rPr lang="en-US" altLang="zh-CN" sz="2200" dirty="0" smtClean="0">
                <a:latin typeface="Verdana" charset="0"/>
                <a:ea typeface="MS PGothic" charset="0"/>
              </a:rPr>
              <a:t>Multiple vector definitions allowed</a:t>
            </a:r>
            <a:endParaRPr lang="en-US" altLang="zh-CN" dirty="0">
              <a:latin typeface="Verdana" charset="0"/>
              <a:ea typeface="MS PGothic" charset="0"/>
            </a:endParaRPr>
          </a:p>
        </p:txBody>
      </p:sp>
      <p:sp>
        <p:nvSpPr>
          <p:cNvPr id="23555" name="Text Box 4"/>
          <p:cNvSpPr txBox="1">
            <a:spLocks noChangeArrowheads="1"/>
          </p:cNvSpPr>
          <p:nvPr/>
        </p:nvSpPr>
        <p:spPr bwMode="blackWhite">
          <a:xfrm>
            <a:off x="469900" y="5391211"/>
            <a:ext cx="8293100" cy="793689"/>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a:extLst/>
        </p:spPr>
        <p:txBody>
          <a:bodyPr lIns="91400" tIns="45702" rIns="91400" bIns="45702"/>
          <a:lstStyle>
            <a:defPPr>
              <a:defRPr lang="en-US"/>
            </a:defPPr>
            <a:lvl1pPr algn="l">
              <a:defRPr sz="1600">
                <a:latin typeface="+mn-lt"/>
                <a:ea typeface="宋体" charset="-122"/>
                <a:cs typeface="Courier New" pitchFamily="49" charset="0"/>
              </a:defRPr>
            </a:lvl1pPr>
          </a:lstStyle>
          <a:p>
            <a:r>
              <a:rPr lang="en-US" dirty="0" smtClean="0">
                <a:latin typeface="Courier New" pitchFamily="49" charset="0"/>
              </a:rPr>
              <a:t>testmain.cc(14): (col. 13) remark: </a:t>
            </a:r>
            <a:r>
              <a:rPr lang="en-US" dirty="0" err="1" smtClean="0">
                <a:latin typeface="Courier New" pitchFamily="49" charset="0"/>
              </a:rPr>
              <a:t>OpenMP</a:t>
            </a:r>
            <a:r>
              <a:rPr lang="en-US" dirty="0" smtClean="0">
                <a:latin typeface="Courier New" pitchFamily="49" charset="0"/>
              </a:rPr>
              <a:t> SIMD LOOP WAS VECTORIZED</a:t>
            </a:r>
          </a:p>
          <a:p>
            <a:r>
              <a:rPr lang="en-US" dirty="0" smtClean="0">
                <a:latin typeface="Courier New" pitchFamily="49" charset="0"/>
              </a:rPr>
              <a:t>testmain.cc(18): (col. 1) remark: </a:t>
            </a:r>
            <a:r>
              <a:rPr lang="en-US" b="1" dirty="0" err="1" smtClean="0">
                <a:solidFill>
                  <a:srgbClr val="FF5C00"/>
                </a:solidFill>
                <a:latin typeface="Courier New" pitchFamily="49" charset="0"/>
              </a:rPr>
              <a:t>OpenMP</a:t>
            </a:r>
            <a:r>
              <a:rPr lang="en-US" dirty="0" smtClean="0">
                <a:latin typeface="Courier New" pitchFamily="49" charset="0"/>
              </a:rPr>
              <a:t> </a:t>
            </a:r>
            <a:r>
              <a:rPr lang="en-US" b="1" dirty="0" smtClean="0">
                <a:solidFill>
                  <a:srgbClr val="FF5C00"/>
                </a:solidFill>
                <a:latin typeface="Courier New" pitchFamily="49" charset="0"/>
              </a:rPr>
              <a:t>SIMD LOOP WAS VECTORIZED</a:t>
            </a:r>
          </a:p>
          <a:p>
            <a:r>
              <a:rPr lang="en-US" dirty="0" smtClean="0">
                <a:latin typeface="Courier New" pitchFamily="49" charset="0"/>
              </a:rPr>
              <a:t>header.cc(3): (col. 24) remark: FUNCTION WAS VECTORIZED</a:t>
            </a:r>
          </a:p>
          <a:p>
            <a:endParaRPr lang="en-US" dirty="0">
              <a:latin typeface="Courier New" pitchFamily="49" charset="0"/>
            </a:endParaRPr>
          </a:p>
          <a:p>
            <a:endParaRPr lang="en-US" altLang="ja-JP" dirty="0">
              <a:latin typeface="Courier New" pitchFamily="49" charset="0"/>
            </a:endParaRPr>
          </a:p>
        </p:txBody>
      </p:sp>
      <p:sp>
        <p:nvSpPr>
          <p:cNvPr id="23556" name="Text Box 4"/>
          <p:cNvSpPr txBox="1">
            <a:spLocks noChangeArrowheads="1"/>
          </p:cNvSpPr>
          <p:nvPr/>
        </p:nvSpPr>
        <p:spPr bwMode="blackWhite">
          <a:xfrm>
            <a:off x="469900" y="1390710"/>
            <a:ext cx="8293100" cy="1288990"/>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a:extLst/>
        </p:spPr>
        <p:txBody>
          <a:bodyPr lIns="91400" tIns="45702" rIns="91400" bIns="45702"/>
          <a:lstStyle>
            <a:defPPr>
              <a:defRPr lang="en-US"/>
            </a:defPPr>
            <a:lvl1pPr algn="l">
              <a:defRPr sz="1600">
                <a:latin typeface="+mn-lt"/>
                <a:ea typeface="宋体" charset="-122"/>
                <a:cs typeface="Courier New" pitchFamily="49" charset="0"/>
              </a:defRPr>
            </a:lvl1pPr>
          </a:lstStyle>
          <a:p>
            <a:r>
              <a:rPr lang="en-US" altLang="zh-CN" b="1" dirty="0" smtClean="0">
                <a:latin typeface="Courier New" pitchFamily="49" charset="0"/>
              </a:rPr>
              <a:t>#</a:t>
            </a:r>
            <a:r>
              <a:rPr lang="en-US" altLang="zh-CN" b="1" dirty="0">
                <a:latin typeface="Courier New" pitchFamily="49" charset="0"/>
              </a:rPr>
              <a:t>pragma omp declare </a:t>
            </a:r>
            <a:r>
              <a:rPr lang="en-US" altLang="zh-CN" b="1" dirty="0" err="1">
                <a:latin typeface="Courier New" pitchFamily="49" charset="0"/>
              </a:rPr>
              <a:t>simd</a:t>
            </a:r>
            <a:r>
              <a:rPr lang="en-US" altLang="zh-CN" b="1" dirty="0">
                <a:latin typeface="Courier New" pitchFamily="49" charset="0"/>
              </a:rPr>
              <a:t> </a:t>
            </a:r>
            <a:r>
              <a:rPr lang="en-US" altLang="zh-CN" b="1" dirty="0" smtClean="0">
                <a:latin typeface="Courier New" pitchFamily="49" charset="0"/>
              </a:rPr>
              <a:t>uniform(a),linear(i:1),</a:t>
            </a:r>
            <a:r>
              <a:rPr lang="nn-NO" b="1" dirty="0" smtClean="0">
                <a:latin typeface="Courier New" pitchFamily="49" charset="0"/>
              </a:rPr>
              <a:t>simdlen(4</a:t>
            </a:r>
            <a:r>
              <a:rPr lang="nn-NO" b="1" dirty="0">
                <a:latin typeface="Courier New" pitchFamily="49" charset="0"/>
              </a:rPr>
              <a:t>)</a:t>
            </a:r>
          </a:p>
          <a:p>
            <a:r>
              <a:rPr lang="en-US" altLang="zh-CN" b="1" dirty="0" smtClean="0">
                <a:solidFill>
                  <a:srgbClr val="FF5C00"/>
                </a:solidFill>
                <a:latin typeface="Courier New" pitchFamily="49" charset="0"/>
              </a:rPr>
              <a:t>#</a:t>
            </a:r>
            <a:r>
              <a:rPr lang="en-US" altLang="zh-CN" b="1" dirty="0">
                <a:solidFill>
                  <a:srgbClr val="FF5C00"/>
                </a:solidFill>
                <a:latin typeface="Courier New" pitchFamily="49" charset="0"/>
              </a:rPr>
              <a:t>pragma omp declare </a:t>
            </a:r>
            <a:r>
              <a:rPr lang="en-US" altLang="zh-CN" b="1" dirty="0" err="1">
                <a:solidFill>
                  <a:srgbClr val="FF5C00"/>
                </a:solidFill>
                <a:latin typeface="Courier New" pitchFamily="49" charset="0"/>
              </a:rPr>
              <a:t>simd</a:t>
            </a:r>
            <a:r>
              <a:rPr lang="en-US" altLang="zh-CN" b="1" dirty="0">
                <a:solidFill>
                  <a:srgbClr val="FF5C00"/>
                </a:solidFill>
                <a:latin typeface="Courier New" pitchFamily="49" charset="0"/>
              </a:rPr>
              <a:t> </a:t>
            </a:r>
            <a:r>
              <a:rPr lang="en-US" altLang="zh-CN" b="1" dirty="0" smtClean="0">
                <a:solidFill>
                  <a:srgbClr val="FF5C00"/>
                </a:solidFill>
                <a:latin typeface="Courier New" pitchFamily="49" charset="0"/>
              </a:rPr>
              <a:t>uniform(a),</a:t>
            </a:r>
            <a:r>
              <a:rPr lang="nn-NO" b="1" dirty="0" smtClean="0">
                <a:solidFill>
                  <a:srgbClr val="FF5C00"/>
                </a:solidFill>
                <a:latin typeface="Courier New" pitchFamily="49" charset="0"/>
              </a:rPr>
              <a:t>simdlen(4)</a:t>
            </a:r>
          </a:p>
          <a:p>
            <a:r>
              <a:rPr lang="nn-NO" dirty="0" smtClean="0">
                <a:latin typeface="Courier New" pitchFamily="49" charset="0"/>
              </a:rPr>
              <a:t>void foo(int *a, int i){</a:t>
            </a:r>
          </a:p>
          <a:p>
            <a:r>
              <a:rPr lang="nn-NO" dirty="0" smtClean="0">
                <a:latin typeface="Courier New" pitchFamily="49" charset="0"/>
              </a:rPr>
              <a:t>	std::cout&lt;&lt;a[i]&lt;&lt;"\n";</a:t>
            </a:r>
          </a:p>
          <a:p>
            <a:r>
              <a:rPr lang="nn-NO" dirty="0" smtClean="0">
                <a:latin typeface="Courier New" pitchFamily="49" charset="0"/>
              </a:rPr>
              <a:t>}</a:t>
            </a:r>
          </a:p>
          <a:p>
            <a:endParaRPr lang="nn-NO" dirty="0" smtClean="0">
              <a:latin typeface="Courier New" pitchFamily="49" charset="0"/>
            </a:endParaRPr>
          </a:p>
        </p:txBody>
      </p:sp>
      <p:sp>
        <p:nvSpPr>
          <p:cNvPr id="9" name="Rectangle 3"/>
          <p:cNvSpPr txBox="1">
            <a:spLocks noChangeArrowheads="1"/>
          </p:cNvSpPr>
          <p:nvPr/>
        </p:nvSpPr>
        <p:spPr>
          <a:xfrm>
            <a:off x="469900" y="4074161"/>
            <a:ext cx="7894320" cy="772160"/>
          </a:xfrm>
          <a:prstGeom prst="rect">
            <a:avLst/>
          </a:prstGeom>
        </p:spPr>
        <p:txBody>
          <a:bodyPr/>
          <a:lstStyle>
            <a:defPPr>
              <a:defRPr lang="en-US"/>
            </a:defPPr>
            <a:lvl1pPr algn="l">
              <a:buFont typeface="Arial" pitchFamily="34" charset="0"/>
              <a:buChar char="•"/>
              <a:defRPr sz="2400" kern="0">
                <a:latin typeface="+mn-lt"/>
                <a:ea typeface="MS PGothic" charset="0"/>
              </a:defRPr>
            </a:lvl1pPr>
          </a:lstStyle>
          <a:p>
            <a:endParaRPr lang="en-US" altLang="ja-JP" sz="1600" dirty="0"/>
          </a:p>
        </p:txBody>
      </p:sp>
      <p:sp>
        <p:nvSpPr>
          <p:cNvPr id="8" name="Text Box 4"/>
          <p:cNvSpPr txBox="1">
            <a:spLocks noChangeArrowheads="1"/>
          </p:cNvSpPr>
          <p:nvPr/>
        </p:nvSpPr>
        <p:spPr bwMode="blackWhite">
          <a:xfrm>
            <a:off x="469900" y="3095655"/>
            <a:ext cx="8293100" cy="1844645"/>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a:extLst/>
        </p:spPr>
        <p:txBody>
          <a:bodyPr lIns="91400" tIns="45702" rIns="91400" bIns="45702"/>
          <a:lstStyle>
            <a:defPPr>
              <a:defRPr lang="en-US"/>
            </a:defPPr>
            <a:lvl1pPr algn="l">
              <a:defRPr sz="1600">
                <a:latin typeface="+mn-lt"/>
                <a:ea typeface="宋体" charset="-122"/>
                <a:cs typeface="Courier New" pitchFamily="49" charset="0"/>
              </a:defRPr>
            </a:lvl1pPr>
          </a:lstStyle>
          <a:p>
            <a:r>
              <a:rPr lang="nn-NO" dirty="0" smtClean="0">
                <a:latin typeface="Courier New" pitchFamily="49" charset="0"/>
              </a:rPr>
              <a:t>#pragma omp simd safelen(4)</a:t>
            </a:r>
          </a:p>
          <a:p>
            <a:r>
              <a:rPr lang="nn-NO" dirty="0" smtClean="0">
                <a:latin typeface="Courier New" pitchFamily="49" charset="0"/>
              </a:rPr>
              <a:t>for(int i = 0; i &lt; n; i++) foo(a, i);</a:t>
            </a:r>
          </a:p>
          <a:p>
            <a:r>
              <a:rPr lang="nn-NO" dirty="0" smtClean="0">
                <a:latin typeface="Courier New" pitchFamily="49" charset="0"/>
              </a:rPr>
              <a:t>#pragma omp simd safelen(4)</a:t>
            </a:r>
          </a:p>
          <a:p>
            <a:r>
              <a:rPr lang="nn-NO" dirty="0" smtClean="0">
                <a:latin typeface="Courier New" pitchFamily="49" charset="0"/>
              </a:rPr>
              <a:t>for(int i = 0; i &lt; n; i++){</a:t>
            </a:r>
          </a:p>
          <a:p>
            <a:r>
              <a:rPr lang="nn-NO" dirty="0" smtClean="0">
                <a:latin typeface="Courier New" pitchFamily="49" charset="0"/>
              </a:rPr>
              <a:t>        </a:t>
            </a:r>
            <a:r>
              <a:rPr lang="nn-NO" b="1" dirty="0" smtClean="0">
                <a:solidFill>
                  <a:srgbClr val="FF5C00"/>
                </a:solidFill>
                <a:latin typeface="Courier New" pitchFamily="49" charset="0"/>
              </a:rPr>
              <a:t>k = b[i];</a:t>
            </a:r>
            <a:r>
              <a:rPr lang="nn-NO" b="1" dirty="0">
                <a:solidFill>
                  <a:srgbClr val="00B050"/>
                </a:solidFill>
                <a:latin typeface="Courier New" pitchFamily="49" charset="0"/>
              </a:rPr>
              <a:t> // k is not </a:t>
            </a:r>
            <a:r>
              <a:rPr lang="nn-NO" b="1" dirty="0" smtClean="0">
                <a:solidFill>
                  <a:srgbClr val="00B050"/>
                </a:solidFill>
                <a:latin typeface="Courier New" pitchFamily="49" charset="0"/>
              </a:rPr>
              <a:t>linear</a:t>
            </a:r>
            <a:endParaRPr lang="nn-NO" b="1" dirty="0" smtClean="0">
              <a:solidFill>
                <a:srgbClr val="FF5C00"/>
              </a:solidFill>
              <a:latin typeface="Courier New" pitchFamily="49" charset="0"/>
            </a:endParaRPr>
          </a:p>
          <a:p>
            <a:r>
              <a:rPr lang="nn-NO" b="1" dirty="0" smtClean="0">
                <a:solidFill>
                  <a:srgbClr val="FF5C00"/>
                </a:solidFill>
                <a:latin typeface="Courier New" pitchFamily="49" charset="0"/>
              </a:rPr>
              <a:t>        foo(a, k);</a:t>
            </a:r>
          </a:p>
          <a:p>
            <a:r>
              <a:rPr lang="nn-NO" dirty="0" smtClean="0">
                <a:latin typeface="Courier New" pitchFamily="49" charset="0"/>
              </a:rPr>
              <a:t>}</a:t>
            </a:r>
          </a:p>
          <a:p>
            <a:endParaRPr lang="nn-NO" dirty="0">
              <a:latin typeface="Courier New" pitchFamily="49" charset="0"/>
            </a:endParaRPr>
          </a:p>
        </p:txBody>
      </p:sp>
      <p:sp>
        <p:nvSpPr>
          <p:cNvPr id="10" name="TextBox 9"/>
          <p:cNvSpPr txBox="1"/>
          <p:nvPr/>
        </p:nvSpPr>
        <p:spPr>
          <a:xfrm>
            <a:off x="469900" y="990600"/>
            <a:ext cx="2501900" cy="400110"/>
          </a:xfrm>
          <a:prstGeom prst="rect">
            <a:avLst/>
          </a:prstGeom>
          <a:noFill/>
        </p:spPr>
        <p:txBody>
          <a:bodyPr wrap="square" rtlCol="0">
            <a:spAutoFit/>
          </a:bodyPr>
          <a:lstStyle/>
          <a:p>
            <a:pPr algn="l"/>
            <a:r>
              <a:rPr lang="en-US" dirty="0" err="1" smtClean="0"/>
              <a:t>Callee</a:t>
            </a:r>
            <a:r>
              <a:rPr lang="en-US" dirty="0" smtClean="0"/>
              <a:t> Site</a:t>
            </a:r>
            <a:endParaRPr lang="en-US" dirty="0"/>
          </a:p>
        </p:txBody>
      </p:sp>
      <p:sp>
        <p:nvSpPr>
          <p:cNvPr id="11" name="TextBox 10"/>
          <p:cNvSpPr txBox="1"/>
          <p:nvPr/>
        </p:nvSpPr>
        <p:spPr>
          <a:xfrm>
            <a:off x="469900" y="2695545"/>
            <a:ext cx="1752600" cy="400110"/>
          </a:xfrm>
          <a:prstGeom prst="rect">
            <a:avLst/>
          </a:prstGeom>
          <a:noFill/>
        </p:spPr>
        <p:txBody>
          <a:bodyPr wrap="square" rtlCol="0">
            <a:spAutoFit/>
          </a:bodyPr>
          <a:lstStyle/>
          <a:p>
            <a:pPr algn="l"/>
            <a:r>
              <a:rPr lang="en-US" dirty="0" smtClean="0"/>
              <a:t>Call site</a:t>
            </a:r>
            <a:endParaRPr lang="en-US" dirty="0"/>
          </a:p>
        </p:txBody>
      </p:sp>
      <p:sp>
        <p:nvSpPr>
          <p:cNvPr id="12" name="TextBox 11"/>
          <p:cNvSpPr txBox="1"/>
          <p:nvPr/>
        </p:nvSpPr>
        <p:spPr>
          <a:xfrm>
            <a:off x="469900" y="4991100"/>
            <a:ext cx="2908300" cy="400110"/>
          </a:xfrm>
          <a:prstGeom prst="rect">
            <a:avLst/>
          </a:prstGeom>
          <a:noFill/>
        </p:spPr>
        <p:txBody>
          <a:bodyPr wrap="square" rtlCol="0">
            <a:spAutoFit/>
          </a:bodyPr>
          <a:lstStyle/>
          <a:p>
            <a:r>
              <a:rPr lang="en-US" dirty="0" err="1" smtClean="0"/>
              <a:t>Vectorization</a:t>
            </a:r>
            <a:r>
              <a:rPr lang="en-US" dirty="0" smtClean="0"/>
              <a:t> report</a:t>
            </a:r>
            <a:endParaRPr lang="en-US" dirty="0"/>
          </a:p>
        </p:txBody>
      </p:sp>
      <p:sp>
        <p:nvSpPr>
          <p:cNvPr id="13" name="Slide Number Placeholder 4"/>
          <p:cNvSpPr txBox="1">
            <a:spLocks/>
          </p:cNvSpPr>
          <p:nvPr/>
        </p:nvSpPr>
        <p:spPr>
          <a:xfrm>
            <a:off x="8505825" y="6492875"/>
            <a:ext cx="501650" cy="365125"/>
          </a:xfrm>
          <a:prstGeom prst="rect">
            <a:avLst/>
          </a:prstGeom>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000" kern="1200">
                <a:solidFill>
                  <a:schemeClr val="bg1"/>
                </a:solidFill>
                <a:latin typeface="Verdana" pitchFamily="34" charset="0"/>
                <a:ea typeface="宋体" pitchFamily="2" charset="-122"/>
                <a:cs typeface="Arial" charset="0"/>
              </a:defRPr>
            </a:lvl1pPr>
            <a:lvl2pPr marL="457200" algn="ctr" rtl="0" fontAlgn="base">
              <a:spcBef>
                <a:spcPct val="0"/>
              </a:spcBef>
              <a:spcAft>
                <a:spcPct val="0"/>
              </a:spcAft>
              <a:defRPr sz="2000" kern="1200">
                <a:solidFill>
                  <a:schemeClr val="tx1"/>
                </a:solidFill>
                <a:latin typeface="Verdana" pitchFamily="34" charset="0"/>
                <a:ea typeface="+mn-ea"/>
                <a:cs typeface="Arial" charset="0"/>
              </a:defRPr>
            </a:lvl2pPr>
            <a:lvl3pPr marL="914400" algn="ctr" rtl="0" fontAlgn="base">
              <a:spcBef>
                <a:spcPct val="0"/>
              </a:spcBef>
              <a:spcAft>
                <a:spcPct val="0"/>
              </a:spcAft>
              <a:defRPr sz="2000" kern="1200">
                <a:solidFill>
                  <a:schemeClr val="tx1"/>
                </a:solidFill>
                <a:latin typeface="Verdana" pitchFamily="34" charset="0"/>
                <a:ea typeface="+mn-ea"/>
                <a:cs typeface="Arial" charset="0"/>
              </a:defRPr>
            </a:lvl3pPr>
            <a:lvl4pPr marL="1371600" algn="ctr" rtl="0" fontAlgn="base">
              <a:spcBef>
                <a:spcPct val="0"/>
              </a:spcBef>
              <a:spcAft>
                <a:spcPct val="0"/>
              </a:spcAft>
              <a:defRPr sz="2000" kern="1200">
                <a:solidFill>
                  <a:schemeClr val="tx1"/>
                </a:solidFill>
                <a:latin typeface="Verdana" pitchFamily="34" charset="0"/>
                <a:ea typeface="+mn-ea"/>
                <a:cs typeface="Arial" charset="0"/>
              </a:defRPr>
            </a:lvl4pPr>
            <a:lvl5pPr marL="1828800" algn="ctr" rtl="0" fontAlgn="base">
              <a:spcBef>
                <a:spcPct val="0"/>
              </a:spcBef>
              <a:spcAft>
                <a:spcPct val="0"/>
              </a:spcAft>
              <a:defRPr sz="2000" kern="1200">
                <a:solidFill>
                  <a:schemeClr val="tx1"/>
                </a:solidFill>
                <a:latin typeface="Verdana" pitchFamily="34" charset="0"/>
                <a:ea typeface="+mn-ea"/>
                <a:cs typeface="Arial" charset="0"/>
              </a:defRPr>
            </a:lvl5pPr>
            <a:lvl6pPr marL="2286000" algn="l" defTabSz="914400" rtl="0" eaLnBrk="1" latinLnBrk="0" hangingPunct="1">
              <a:defRPr sz="2000" kern="1200">
                <a:solidFill>
                  <a:schemeClr val="tx1"/>
                </a:solidFill>
                <a:latin typeface="Verdana" pitchFamily="34" charset="0"/>
                <a:ea typeface="+mn-ea"/>
                <a:cs typeface="Arial" charset="0"/>
              </a:defRPr>
            </a:lvl6pPr>
            <a:lvl7pPr marL="2743200" algn="l" defTabSz="914400" rtl="0" eaLnBrk="1" latinLnBrk="0" hangingPunct="1">
              <a:defRPr sz="2000" kern="1200">
                <a:solidFill>
                  <a:schemeClr val="tx1"/>
                </a:solidFill>
                <a:latin typeface="Verdana" pitchFamily="34" charset="0"/>
                <a:ea typeface="+mn-ea"/>
                <a:cs typeface="Arial" charset="0"/>
              </a:defRPr>
            </a:lvl7pPr>
            <a:lvl8pPr marL="3200400" algn="l" defTabSz="914400" rtl="0" eaLnBrk="1" latinLnBrk="0" hangingPunct="1">
              <a:defRPr sz="2000" kern="1200">
                <a:solidFill>
                  <a:schemeClr val="tx1"/>
                </a:solidFill>
                <a:latin typeface="Verdana" pitchFamily="34" charset="0"/>
                <a:ea typeface="+mn-ea"/>
                <a:cs typeface="Arial" charset="0"/>
              </a:defRPr>
            </a:lvl8pPr>
            <a:lvl9pPr marL="3657600" algn="l" defTabSz="914400" rtl="0" eaLnBrk="1" latinLnBrk="0" hangingPunct="1">
              <a:defRPr sz="2000" kern="1200">
                <a:solidFill>
                  <a:schemeClr val="tx1"/>
                </a:solidFill>
                <a:latin typeface="Verdana" pitchFamily="34" charset="0"/>
                <a:ea typeface="+mn-ea"/>
                <a:cs typeface="Arial" charset="0"/>
              </a:defRPr>
            </a:lvl9pPr>
          </a:lstStyle>
          <a:p>
            <a:fld id="{B6F15528-21DE-4FAA-801E-634DDDAF4B2B}" type="slidenum">
              <a:rPr lang="en-US" smtClean="0"/>
              <a:pPr/>
              <a:t>43</a:t>
            </a:fld>
            <a:endParaRPr lang="en-US"/>
          </a:p>
        </p:txBody>
      </p:sp>
    </p:spTree>
    <p:extLst>
      <p:ext uri="{BB962C8B-B14F-4D97-AF65-F5344CB8AC3E}">
        <p14:creationId xmlns:p14="http://schemas.microsoft.com/office/powerpoint/2010/main" val="3341025538"/>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5" y="254578"/>
            <a:ext cx="8029430" cy="630958"/>
          </a:xfrm>
        </p:spPr>
        <p:txBody>
          <a:bodyPr/>
          <a:lstStyle/>
          <a:p>
            <a:r>
              <a:rPr lang="en-US" dirty="0" smtClean="0"/>
              <a:t>Restrictions using SIMD-enabled functions – partial list</a:t>
            </a:r>
            <a:endParaRPr lang="en-US" i="1" dirty="0"/>
          </a:p>
        </p:txBody>
      </p:sp>
      <p:sp>
        <p:nvSpPr>
          <p:cNvPr id="3" name="Content Placeholder 2"/>
          <p:cNvSpPr>
            <a:spLocks noGrp="1"/>
          </p:cNvSpPr>
          <p:nvPr>
            <p:ph idx="1"/>
          </p:nvPr>
        </p:nvSpPr>
        <p:spPr>
          <a:xfrm>
            <a:off x="476395" y="1346200"/>
            <a:ext cx="8237537" cy="4956464"/>
          </a:xfrm>
        </p:spPr>
        <p:txBody>
          <a:bodyPr>
            <a:noAutofit/>
          </a:bodyPr>
          <a:lstStyle/>
          <a:p>
            <a:r>
              <a:rPr lang="en-US" sz="1800" dirty="0"/>
              <a:t>Each argument can appear in at most one </a:t>
            </a:r>
            <a:r>
              <a:rPr lang="en-US" sz="1800" b="1" dirty="0"/>
              <a:t>uniform </a:t>
            </a:r>
            <a:r>
              <a:rPr lang="en-US" sz="1800" dirty="0"/>
              <a:t>or </a:t>
            </a:r>
            <a:r>
              <a:rPr lang="en-US" sz="1800" b="1" dirty="0"/>
              <a:t>linear </a:t>
            </a:r>
            <a:r>
              <a:rPr lang="en-US" sz="1800" dirty="0"/>
              <a:t>clause.</a:t>
            </a:r>
          </a:p>
          <a:p>
            <a:r>
              <a:rPr lang="en-US" sz="1800" dirty="0" smtClean="0"/>
              <a:t>When </a:t>
            </a:r>
            <a:r>
              <a:rPr lang="en-US" sz="1800" dirty="0"/>
              <a:t>a </a:t>
            </a:r>
            <a:r>
              <a:rPr lang="en-US" sz="1800" i="1" dirty="0"/>
              <a:t>constant-linear-step </a:t>
            </a:r>
            <a:r>
              <a:rPr lang="en-US" sz="1800" dirty="0"/>
              <a:t>expression is specified in a </a:t>
            </a:r>
            <a:r>
              <a:rPr lang="en-US" sz="1800" b="1" dirty="0"/>
              <a:t>linear </a:t>
            </a:r>
            <a:r>
              <a:rPr lang="en-US" sz="1800" dirty="0"/>
              <a:t>clause it must be </a:t>
            </a:r>
            <a:r>
              <a:rPr lang="en-US" sz="1800" dirty="0" smtClean="0"/>
              <a:t>a constant </a:t>
            </a:r>
            <a:r>
              <a:rPr lang="en-US" sz="1800" dirty="0"/>
              <a:t>positive integer expression.</a:t>
            </a:r>
          </a:p>
          <a:p>
            <a:r>
              <a:rPr lang="en-US" sz="1800" dirty="0" smtClean="0"/>
              <a:t>The </a:t>
            </a:r>
            <a:r>
              <a:rPr lang="en-US" sz="1800" dirty="0"/>
              <a:t>function or subroutine body must be a structured block.</a:t>
            </a:r>
          </a:p>
          <a:p>
            <a:r>
              <a:rPr lang="en-US" sz="1800" dirty="0" smtClean="0"/>
              <a:t>The </a:t>
            </a:r>
            <a:r>
              <a:rPr lang="en-US" sz="1800" dirty="0"/>
              <a:t>execution of the function or subroutine, when called from a SIMD loop, </a:t>
            </a:r>
            <a:r>
              <a:rPr lang="en-US" sz="1800" dirty="0" smtClean="0"/>
              <a:t>cannot result </a:t>
            </a:r>
            <a:r>
              <a:rPr lang="en-US" sz="1800" dirty="0"/>
              <a:t>in the execution of an OpenMP construct.</a:t>
            </a:r>
          </a:p>
          <a:p>
            <a:r>
              <a:rPr lang="en-US" sz="1800" dirty="0" smtClean="0"/>
              <a:t>The </a:t>
            </a:r>
            <a:r>
              <a:rPr lang="en-US" sz="1800" dirty="0"/>
              <a:t>execution of the function or subroutine cannot have any side effects that </a:t>
            </a:r>
            <a:r>
              <a:rPr lang="en-US" sz="1800" dirty="0" smtClean="0"/>
              <a:t>would alter </a:t>
            </a:r>
            <a:r>
              <a:rPr lang="en-US" sz="1800" dirty="0"/>
              <a:t>its execution for concurrent iterations of a SIMD chunk.</a:t>
            </a:r>
          </a:p>
          <a:p>
            <a:r>
              <a:rPr lang="en-US" sz="1800" dirty="0" smtClean="0"/>
              <a:t>A </a:t>
            </a:r>
            <a:r>
              <a:rPr lang="en-US" sz="1800" dirty="0"/>
              <a:t>program that branches into or out of the function is non-conforming.</a:t>
            </a:r>
          </a:p>
          <a:p>
            <a:r>
              <a:rPr lang="en-US" sz="1800" dirty="0"/>
              <a:t>C/C</a:t>
            </a:r>
            <a:r>
              <a:rPr lang="en-US" sz="1800" dirty="0" smtClean="0"/>
              <a:t>++: The </a:t>
            </a:r>
            <a:r>
              <a:rPr lang="en-US" sz="1800" dirty="0"/>
              <a:t>function cannot contain calls to the </a:t>
            </a:r>
            <a:r>
              <a:rPr lang="en-US" sz="1800" i="1" dirty="0" err="1"/>
              <a:t>longjmp</a:t>
            </a:r>
            <a:r>
              <a:rPr lang="en-US" sz="1800" i="1" dirty="0"/>
              <a:t> </a:t>
            </a:r>
            <a:r>
              <a:rPr lang="en-US" sz="1800" dirty="0"/>
              <a:t>or </a:t>
            </a:r>
            <a:r>
              <a:rPr lang="en-US" sz="1800" i="1" dirty="0" err="1"/>
              <a:t>setjmp</a:t>
            </a:r>
            <a:r>
              <a:rPr lang="en-US" sz="1800" i="1" dirty="0"/>
              <a:t> </a:t>
            </a:r>
            <a:r>
              <a:rPr lang="en-US" sz="1800" dirty="0"/>
              <a:t>functions</a:t>
            </a:r>
            <a:endParaRPr lang="en-US" sz="1800" dirty="0" smtClean="0">
              <a:solidFill>
                <a:schemeClr val="bg2"/>
              </a:solidFill>
            </a:endParaRPr>
          </a:p>
          <a:p>
            <a:endParaRPr lang="en-US" sz="1800" dirty="0" smtClean="0">
              <a:solidFill>
                <a:schemeClr val="bg2"/>
              </a:solidFill>
            </a:endParaRPr>
          </a:p>
          <a:p>
            <a:endParaRPr lang="en-US" sz="1800" dirty="0">
              <a:solidFill>
                <a:schemeClr val="bg2"/>
              </a:solidFill>
            </a:endParaRPr>
          </a:p>
          <a:p>
            <a:endParaRPr lang="en-US" sz="1800" dirty="0">
              <a:solidFill>
                <a:schemeClr val="bg2"/>
              </a:solidFill>
            </a:endParaRPr>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3899834341"/>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xfrm>
            <a:off x="495300" y="2435224"/>
            <a:ext cx="8293100" cy="1438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altLang="zh-CN" sz="2800" dirty="0"/>
              <a:t>Performance Essentials 7 </a:t>
            </a:r>
            <a:r>
              <a:rPr lang="en-US" altLang="zh-CN" sz="2800" dirty="0" smtClean="0"/>
              <a:t/>
            </a:r>
            <a:br>
              <a:rPr lang="en-US" altLang="zh-CN" sz="2800" dirty="0" smtClean="0"/>
            </a:br>
            <a:r>
              <a:rPr lang="en-US" altLang="zh-CN" sz="2800" dirty="0" smtClean="0"/>
              <a:t>OpenMP </a:t>
            </a:r>
            <a:r>
              <a:rPr lang="en-US" altLang="zh-CN" sz="2800" dirty="0"/>
              <a:t>4 Vectorization </a:t>
            </a:r>
            <a:r>
              <a:rPr lang="en-US" altLang="zh-CN" sz="2800" dirty="0" smtClean="0"/>
              <a:t/>
            </a:r>
            <a:br>
              <a:rPr lang="en-US" altLang="zh-CN" sz="2800" dirty="0" smtClean="0"/>
            </a:br>
            <a:r>
              <a:rPr lang="en-US" altLang="zh-CN" sz="2800" dirty="0" smtClean="0"/>
              <a:t>Measuring </a:t>
            </a:r>
            <a:r>
              <a:rPr lang="en-US" altLang="zh-CN" sz="2800" dirty="0"/>
              <a:t>Success</a:t>
            </a:r>
            <a:r>
              <a:rPr lang="en-US" altLang="zh-CN" sz="2800" dirty="0" smtClean="0"/>
              <a:t/>
            </a:r>
            <a:br>
              <a:rPr lang="en-US" altLang="zh-CN" sz="2800" dirty="0" smtClean="0"/>
            </a:br>
            <a:endParaRPr lang="en-US" sz="2800" dirty="0" smtClean="0"/>
          </a:p>
        </p:txBody>
      </p:sp>
      <p:sp>
        <p:nvSpPr>
          <p:cNvPr id="3075" name="Date Placeholder 2"/>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BC6E20E9-0A62-47B7-9AD9-13147AEB2610}" type="datetime1">
              <a:rPr lang="en-US" altLang="zh-CN" sz="1000">
                <a:solidFill>
                  <a:schemeClr val="bg1"/>
                </a:solidFill>
              </a:rPr>
              <a:pPr eaLnBrk="1" hangingPunct="1"/>
              <a:t>12/19/2013</a:t>
            </a:fld>
            <a:endParaRPr lang="en-US" altLang="zh-CN" sz="1000">
              <a:solidFill>
                <a:schemeClr val="bg1"/>
              </a:solidFill>
            </a:endParaRPr>
          </a:p>
        </p:txBody>
      </p:sp>
      <p:sp>
        <p:nvSpPr>
          <p:cNvPr id="3076" name="Slide Number Placeholder 3"/>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FC5FDCD6-BCE7-420E-9B53-993046691B65}" type="slidenum">
              <a:rPr lang="en-US" altLang="zh-CN" sz="1000">
                <a:solidFill>
                  <a:schemeClr val="bg1"/>
                </a:solidFill>
              </a:rPr>
              <a:pPr eaLnBrk="1" hangingPunct="1"/>
              <a:t>45</a:t>
            </a:fld>
            <a:endParaRPr lang="en-US" altLang="zh-CN" sz="1000">
              <a:solidFill>
                <a:schemeClr val="bg1"/>
              </a:solidFill>
            </a:endParaRPr>
          </a:p>
        </p:txBody>
      </p:sp>
      <p:sp>
        <p:nvSpPr>
          <p:cNvPr id="3077" name="Content Placeholder 4"/>
          <p:cNvSpPr>
            <a:spLocks noGrp="1"/>
          </p:cNvSpPr>
          <p:nvPr>
            <p:ph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smtClean="0"/>
              <a:t>Author: Bob Chesebrough</a:t>
            </a:r>
          </a:p>
          <a:p>
            <a:r>
              <a:rPr lang="en-US" dirty="0" smtClean="0"/>
              <a:t>Revision: 12/16/2013</a:t>
            </a:r>
          </a:p>
        </p:txBody>
      </p:sp>
    </p:spTree>
    <p:extLst>
      <p:ext uri="{BB962C8B-B14F-4D97-AF65-F5344CB8AC3E}">
        <p14:creationId xmlns:p14="http://schemas.microsoft.com/office/powerpoint/2010/main" val="1619378766"/>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How Well Your Code </a:t>
            </a:r>
            <a:r>
              <a:rPr lang="en-US" dirty="0" err="1" smtClean="0"/>
              <a:t>Vectorizes</a:t>
            </a:r>
            <a:endParaRPr lang="en-US" dirty="0"/>
          </a:p>
        </p:txBody>
      </p:sp>
      <p:sp>
        <p:nvSpPr>
          <p:cNvPr id="3" name="Content Placeholder 2"/>
          <p:cNvSpPr>
            <a:spLocks noGrp="1"/>
          </p:cNvSpPr>
          <p:nvPr>
            <p:ph idx="1"/>
          </p:nvPr>
        </p:nvSpPr>
        <p:spPr>
          <a:xfrm>
            <a:off x="381000" y="685800"/>
            <a:ext cx="8534400" cy="5257800"/>
          </a:xfrm>
        </p:spPr>
        <p:txBody>
          <a:bodyPr/>
          <a:lstStyle/>
          <a:p>
            <a:r>
              <a:rPr lang="en-US" dirty="0" smtClean="0"/>
              <a:t>Run application with full optimization options</a:t>
            </a:r>
          </a:p>
          <a:p>
            <a:r>
              <a:rPr lang="en-US" dirty="0" smtClean="0"/>
              <a:t>Same code, compile with same optimizations, add option:   </a:t>
            </a:r>
            <a:r>
              <a:rPr lang="en-US" b="1" dirty="0" smtClean="0"/>
              <a:t>-no-</a:t>
            </a:r>
            <a:r>
              <a:rPr lang="en-US" b="1" dirty="0" err="1" smtClean="0"/>
              <a:t>vec</a:t>
            </a:r>
            <a:r>
              <a:rPr lang="en-US" b="1" dirty="0" smtClean="0"/>
              <a:t> -no–</a:t>
            </a:r>
            <a:r>
              <a:rPr lang="en-US" b="1" dirty="0" err="1" smtClean="0"/>
              <a:t>simd</a:t>
            </a:r>
            <a:endParaRPr lang="en-US" b="1" dirty="0" smtClean="0">
              <a:latin typeface="Courier"/>
              <a:cs typeface="Courier"/>
            </a:endParaRPr>
          </a:p>
          <a:p>
            <a:r>
              <a:rPr lang="en-US" dirty="0" smtClean="0"/>
              <a:t>Compare speedup from </a:t>
            </a:r>
            <a:r>
              <a:rPr lang="en-US" dirty="0" err="1" smtClean="0"/>
              <a:t>vectorization</a:t>
            </a:r>
            <a:endParaRPr lang="en-US" dirty="0" smtClean="0"/>
          </a:p>
          <a:p>
            <a:pPr marL="339725" lvl="1" indent="0">
              <a:buNone/>
            </a:pPr>
            <a:r>
              <a:rPr lang="en-US" dirty="0" smtClean="0"/>
              <a:t>Speedup(S) = Time(no-</a:t>
            </a:r>
            <a:r>
              <a:rPr lang="en-US" dirty="0" err="1" smtClean="0"/>
              <a:t>vec</a:t>
            </a:r>
            <a:r>
              <a:rPr lang="en-US" dirty="0" smtClean="0"/>
              <a:t>) / Time (</a:t>
            </a:r>
            <a:r>
              <a:rPr lang="en-US" dirty="0" err="1" smtClean="0"/>
              <a:t>vec</a:t>
            </a:r>
            <a:r>
              <a:rPr lang="en-US" dirty="0" smtClean="0"/>
              <a:t>)</a:t>
            </a:r>
            <a:endParaRPr lang="en-US" dirty="0"/>
          </a:p>
          <a:p>
            <a:pPr lvl="1"/>
            <a:r>
              <a:rPr lang="en-US" dirty="0" smtClean="0"/>
              <a:t>Should be &gt; 1.0.  Ceilings for Speedup(S):</a:t>
            </a:r>
          </a:p>
          <a:p>
            <a:pPr lvl="2"/>
            <a:r>
              <a:rPr lang="en-US" dirty="0" smtClean="0"/>
              <a:t>single:   S &lt;= 4 for SSE,  S&lt;=8 for AVX, S&lt;= 16 for MIC</a:t>
            </a:r>
          </a:p>
          <a:p>
            <a:pPr lvl="2"/>
            <a:r>
              <a:rPr lang="en-US" dirty="0" smtClean="0"/>
              <a:t>double:  S &lt;= 2 for SSE, S&lt;=4 for AVX, S&lt;= 8 for MIC</a:t>
            </a:r>
          </a:p>
          <a:p>
            <a:pPr lvl="2"/>
            <a:r>
              <a:rPr lang="en-US" dirty="0" smtClean="0"/>
              <a:t>Higher is better, try to reach ceiling</a:t>
            </a:r>
          </a:p>
          <a:p>
            <a:pPr lvl="2"/>
            <a:endParaRPr lang="en-US" dirty="0"/>
          </a:p>
          <a:p>
            <a:r>
              <a:rPr lang="en-US" dirty="0" smtClean="0"/>
              <a:t>Exception: code time-dominated by MKL calls will effectively use </a:t>
            </a:r>
            <a:r>
              <a:rPr lang="en-US" dirty="0" err="1" smtClean="0"/>
              <a:t>vectorization</a:t>
            </a:r>
            <a:r>
              <a:rPr lang="en-US" dirty="0" smtClean="0"/>
              <a:t> and is future-ready!</a:t>
            </a:r>
            <a:endParaRPr lang="en-US"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pPr>
              <a:defRPr/>
            </a:pPr>
            <a:fld id="{F1CF427F-90FA-4F15-890D-82B6C903CE6F}" type="slidenum">
              <a:rPr lang="en-US" altLang="zh-CN" smtClean="0"/>
              <a:pPr>
                <a:defRPr/>
              </a:pPr>
              <a:t>46</a:t>
            </a:fld>
            <a:endParaRPr lang="en-US" altLang="zh-CN"/>
          </a:p>
        </p:txBody>
      </p:sp>
    </p:spTree>
    <p:extLst>
      <p:ext uri="{BB962C8B-B14F-4D97-AF65-F5344CB8AC3E}">
        <p14:creationId xmlns:p14="http://schemas.microsoft.com/office/powerpoint/2010/main" val="1088713475"/>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smtClean="0">
                <a:solidFill>
                  <a:schemeClr val="bg2"/>
                </a:solidFill>
                <a:ea typeface="宋体" pitchFamily="2" charset="-122"/>
              </a:rPr>
              <a:t>Validating Vectorization Success I</a:t>
            </a:r>
          </a:p>
        </p:txBody>
      </p:sp>
      <p:sp>
        <p:nvSpPr>
          <p:cNvPr id="60419" name="Rectangle 3"/>
          <p:cNvSpPr txBox="1">
            <a:spLocks noChangeArrowheads="1"/>
          </p:cNvSpPr>
          <p:nvPr/>
        </p:nvSpPr>
        <p:spPr bwMode="auto">
          <a:xfrm>
            <a:off x="457200" y="849313"/>
            <a:ext cx="8151813"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85750" indent="-285750"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eaLnBrk="1" hangingPunct="1">
              <a:lnSpc>
                <a:spcPct val="120000"/>
              </a:lnSpc>
              <a:spcBef>
                <a:spcPct val="20000"/>
              </a:spcBef>
              <a:buFont typeface="Verdana" pitchFamily="34" charset="0"/>
              <a:buChar char="●"/>
            </a:pPr>
            <a:r>
              <a:rPr lang="en-US" b="1" dirty="0">
                <a:ea typeface="MS PGothic" pitchFamily="34" charset="-128"/>
              </a:rPr>
              <a:t>Assembler Code Inspection:</a:t>
            </a:r>
            <a:br>
              <a:rPr lang="en-US" b="1" dirty="0">
                <a:ea typeface="MS PGothic" pitchFamily="34" charset="-128"/>
              </a:rPr>
            </a:br>
            <a:r>
              <a:rPr lang="en-US" dirty="0">
                <a:ea typeface="MS PGothic" pitchFamily="34" charset="-128"/>
              </a:rPr>
              <a:t>Show assembly: </a:t>
            </a:r>
            <a:r>
              <a:rPr lang="en-US" altLang="zh-CN" dirty="0">
                <a:ea typeface="MS PGothic" pitchFamily="34" charset="-128"/>
              </a:rPr>
              <a:t>Linux*, Mac OS* X: </a:t>
            </a:r>
            <a:r>
              <a:rPr lang="en-US" altLang="zh-CN" b="1" dirty="0" smtClean="0">
                <a:solidFill>
                  <a:srgbClr val="FF5C00"/>
                </a:solidFill>
                <a:latin typeface="Courier New" pitchFamily="49" charset="0"/>
                <a:ea typeface="MS PGothic" pitchFamily="34" charset="-128"/>
                <a:cs typeface="Courier New" pitchFamily="49" charset="0"/>
              </a:rPr>
              <a:t>-</a:t>
            </a:r>
            <a:r>
              <a:rPr lang="en-US" altLang="zh-CN" b="1" dirty="0" err="1" smtClean="0">
                <a:solidFill>
                  <a:srgbClr val="FF5C00"/>
                </a:solidFill>
                <a:latin typeface="Courier New" pitchFamily="49" charset="0"/>
                <a:ea typeface="MS PGothic" pitchFamily="34" charset="-128"/>
                <a:cs typeface="Courier New" pitchFamily="49" charset="0"/>
              </a:rPr>
              <a:t>Fa</a:t>
            </a:r>
            <a:r>
              <a:rPr lang="en-US" altLang="zh-CN" dirty="0" smtClean="0">
                <a:ea typeface="MS PGothic" pitchFamily="34" charset="-128"/>
                <a:cs typeface="Courier New" pitchFamily="49" charset="0"/>
              </a:rPr>
              <a:t>, </a:t>
            </a:r>
            <a:r>
              <a:rPr lang="en-US" altLang="zh-CN" dirty="0">
                <a:ea typeface="MS PGothic" pitchFamily="34" charset="-128"/>
                <a:cs typeface="Courier New" pitchFamily="49" charset="0"/>
              </a:rPr>
              <a:t>Windows*: </a:t>
            </a:r>
            <a:r>
              <a:rPr lang="en-US" altLang="zh-CN" b="1" dirty="0">
                <a:solidFill>
                  <a:srgbClr val="FF5C00"/>
                </a:solidFill>
                <a:latin typeface="Courier New" pitchFamily="49" charset="0"/>
                <a:ea typeface="MS PGothic" pitchFamily="34" charset="-128"/>
              </a:rPr>
              <a:t>/</a:t>
            </a:r>
            <a:r>
              <a:rPr lang="en-US" altLang="zh-CN" b="1" dirty="0" err="1">
                <a:solidFill>
                  <a:srgbClr val="FF5C00"/>
                </a:solidFill>
                <a:latin typeface="Courier New" pitchFamily="49" charset="0"/>
                <a:ea typeface="MS PGothic" pitchFamily="34" charset="-128"/>
              </a:rPr>
              <a:t>Fa</a:t>
            </a:r>
            <a:r>
              <a:rPr lang="en-US" altLang="zh-CN" b="1" dirty="0">
                <a:solidFill>
                  <a:srgbClr val="C00000"/>
                </a:solidFill>
                <a:latin typeface="Courier New" pitchFamily="49" charset="0"/>
                <a:ea typeface="MS PGothic" pitchFamily="34" charset="-128"/>
              </a:rPr>
              <a:t/>
            </a:r>
            <a:br>
              <a:rPr lang="en-US" altLang="zh-CN" b="1" dirty="0">
                <a:solidFill>
                  <a:srgbClr val="C00000"/>
                </a:solidFill>
                <a:latin typeface="Courier New" pitchFamily="49" charset="0"/>
                <a:ea typeface="MS PGothic" pitchFamily="34" charset="-128"/>
              </a:rPr>
            </a:br>
            <a:r>
              <a:rPr lang="en-US" altLang="zh-CN" dirty="0">
                <a:ea typeface="MS PGothic" pitchFamily="34" charset="-128"/>
              </a:rPr>
              <a:t>Most reliable way and gives all details of course</a:t>
            </a:r>
            <a:br>
              <a:rPr lang="en-US" altLang="zh-CN" dirty="0">
                <a:ea typeface="MS PGothic" pitchFamily="34" charset="-128"/>
              </a:rPr>
            </a:br>
            <a:r>
              <a:rPr lang="en-US" altLang="zh-CN" dirty="0">
                <a:ea typeface="MS PGothic" pitchFamily="34" charset="-128"/>
              </a:rPr>
              <a:t>Check for scalar/packed or VEX encoded instructions: Assembler listing contains source line numbers mapping generated code to loops in source code</a:t>
            </a:r>
          </a:p>
          <a:p>
            <a:pPr algn="l" eaLnBrk="1" hangingPunct="1">
              <a:lnSpc>
                <a:spcPct val="120000"/>
              </a:lnSpc>
              <a:spcBef>
                <a:spcPct val="20000"/>
              </a:spcBef>
              <a:buFont typeface="Verdana" pitchFamily="34" charset="0"/>
              <a:buChar char="●"/>
            </a:pPr>
            <a:r>
              <a:rPr lang="en-US" altLang="zh-CN" b="1" dirty="0">
                <a:ea typeface="MS PGothic" pitchFamily="34" charset="-128"/>
              </a:rPr>
              <a:t>Optimization report of HPO phase:</a:t>
            </a:r>
            <a:br>
              <a:rPr lang="en-US" altLang="zh-CN" b="1" dirty="0">
                <a:ea typeface="MS PGothic" pitchFamily="34" charset="-128"/>
              </a:rPr>
            </a:br>
            <a:r>
              <a:rPr lang="en-US" altLang="zh-CN" dirty="0">
                <a:ea typeface="MS PGothic" pitchFamily="34" charset="-128"/>
              </a:rPr>
              <a:t>HPO = High Performance Optimizer</a:t>
            </a:r>
            <a:br>
              <a:rPr lang="en-US" altLang="zh-CN" dirty="0">
                <a:ea typeface="MS PGothic" pitchFamily="34" charset="-128"/>
              </a:rPr>
            </a:br>
            <a:r>
              <a:rPr lang="en-US" altLang="zh-CN" dirty="0">
                <a:ea typeface="MS PGothic" pitchFamily="34" charset="-128"/>
              </a:rPr>
              <a:t>Linux*, Mac OS* X: </a:t>
            </a:r>
            <a:r>
              <a:rPr lang="en-US" altLang="zh-CN" b="1" dirty="0">
                <a:solidFill>
                  <a:srgbClr val="FF5C00"/>
                </a:solidFill>
                <a:latin typeface="Courier New" pitchFamily="49" charset="0"/>
                <a:ea typeface="MS PGothic" pitchFamily="34" charset="-128"/>
              </a:rPr>
              <a:t>-opt-report&lt;n&gt; -opt-report-phase=</a:t>
            </a:r>
            <a:r>
              <a:rPr lang="en-US" altLang="zh-CN" b="1" dirty="0" err="1">
                <a:solidFill>
                  <a:srgbClr val="FF5C00"/>
                </a:solidFill>
                <a:latin typeface="Courier New" pitchFamily="49" charset="0"/>
                <a:ea typeface="MS PGothic" pitchFamily="34" charset="-128"/>
              </a:rPr>
              <a:t>hpo</a:t>
            </a:r>
            <a:r>
              <a:rPr lang="en-US" altLang="zh-CN" dirty="0">
                <a:ea typeface="MS PGothic" pitchFamily="34" charset="-128"/>
              </a:rPr>
              <a:t/>
            </a:r>
            <a:br>
              <a:rPr lang="en-US" altLang="zh-CN" dirty="0">
                <a:ea typeface="MS PGothic" pitchFamily="34" charset="-128"/>
              </a:rPr>
            </a:br>
            <a:r>
              <a:rPr lang="en-US" altLang="zh-CN" dirty="0">
                <a:ea typeface="MS PGothic" pitchFamily="34" charset="-128"/>
              </a:rPr>
              <a:t>Windows*: </a:t>
            </a:r>
            <a:r>
              <a:rPr lang="en-US" altLang="zh-CN" b="1" dirty="0">
                <a:solidFill>
                  <a:srgbClr val="C00000"/>
                </a:solidFill>
                <a:latin typeface="Courier New" pitchFamily="49" charset="0"/>
                <a:ea typeface="MS PGothic" pitchFamily="34" charset="-128"/>
              </a:rPr>
              <a:t>/</a:t>
            </a:r>
            <a:r>
              <a:rPr lang="en-US" altLang="zh-CN" b="1" dirty="0" err="1">
                <a:solidFill>
                  <a:srgbClr val="FF5C00"/>
                </a:solidFill>
                <a:latin typeface="Courier New" pitchFamily="49" charset="0"/>
                <a:ea typeface="MS PGothic" pitchFamily="34" charset="-128"/>
              </a:rPr>
              <a:t>Qopt</a:t>
            </a:r>
            <a:r>
              <a:rPr lang="en-US" altLang="zh-CN" b="1" dirty="0">
                <a:solidFill>
                  <a:srgbClr val="FF5C00"/>
                </a:solidFill>
                <a:latin typeface="Courier New" pitchFamily="49" charset="0"/>
                <a:ea typeface="MS PGothic" pitchFamily="34" charset="-128"/>
              </a:rPr>
              <a:t>-report:&lt;n&gt; /</a:t>
            </a:r>
            <a:r>
              <a:rPr lang="en-US" altLang="zh-CN" b="1" dirty="0" err="1">
                <a:solidFill>
                  <a:srgbClr val="FF5C00"/>
                </a:solidFill>
                <a:latin typeface="Courier New" pitchFamily="49" charset="0"/>
                <a:ea typeface="MS PGothic" pitchFamily="34" charset="-128"/>
              </a:rPr>
              <a:t>Qopt</a:t>
            </a:r>
            <a:r>
              <a:rPr lang="en-US" altLang="zh-CN" b="1" dirty="0">
                <a:solidFill>
                  <a:srgbClr val="FF5C00"/>
                </a:solidFill>
                <a:latin typeface="Courier New" pitchFamily="49" charset="0"/>
                <a:ea typeface="MS PGothic" pitchFamily="34" charset="-128"/>
              </a:rPr>
              <a:t>-report-</a:t>
            </a:r>
            <a:r>
              <a:rPr lang="en-US" altLang="zh-CN" b="1" dirty="0" err="1">
                <a:solidFill>
                  <a:srgbClr val="FF5C00"/>
                </a:solidFill>
                <a:latin typeface="Courier New" pitchFamily="49" charset="0"/>
                <a:ea typeface="MS PGothic" pitchFamily="34" charset="-128"/>
              </a:rPr>
              <a:t>phase:hpo</a:t>
            </a:r>
            <a:r>
              <a:rPr lang="en-US" altLang="zh-CN" b="1" dirty="0">
                <a:solidFill>
                  <a:srgbClr val="C00000"/>
                </a:solidFill>
                <a:latin typeface="Courier New" pitchFamily="49" charset="0"/>
                <a:ea typeface="MS PGothic" pitchFamily="34" charset="-128"/>
              </a:rPr>
              <a:t/>
            </a:r>
            <a:br>
              <a:rPr lang="en-US" altLang="zh-CN" b="1" dirty="0">
                <a:solidFill>
                  <a:srgbClr val="C00000"/>
                </a:solidFill>
                <a:latin typeface="Courier New" pitchFamily="49" charset="0"/>
                <a:ea typeface="MS PGothic" pitchFamily="34" charset="-128"/>
              </a:rPr>
            </a:br>
            <a:r>
              <a:rPr lang="en-US" altLang="zh-CN" b="1" dirty="0">
                <a:solidFill>
                  <a:srgbClr val="C00000"/>
                </a:solidFill>
                <a:latin typeface="Courier New" pitchFamily="49" charset="0"/>
                <a:ea typeface="MS PGothic" pitchFamily="34" charset="-128"/>
              </a:rPr>
              <a:t>	</a:t>
            </a:r>
            <a:r>
              <a:rPr lang="en-US" altLang="zh-CN" b="1" dirty="0">
                <a:solidFill>
                  <a:srgbClr val="FF5C00"/>
                </a:solidFill>
                <a:latin typeface="Courier New" pitchFamily="49" charset="0"/>
                <a:ea typeface="MS PGothic" pitchFamily="34" charset="-128"/>
              </a:rPr>
              <a:t>n</a:t>
            </a:r>
            <a:r>
              <a:rPr lang="en-US" altLang="zh-CN" dirty="0">
                <a:ea typeface="MS PGothic" pitchFamily="34" charset="-128"/>
              </a:rPr>
              <a:t>: </a:t>
            </a:r>
            <a:r>
              <a:rPr lang="en-US" altLang="zh-CN" b="1" dirty="0">
                <a:solidFill>
                  <a:srgbClr val="FF5C00"/>
                </a:solidFill>
                <a:latin typeface="Courier New" pitchFamily="49" charset="0"/>
                <a:ea typeface="MS PGothic" pitchFamily="34" charset="-128"/>
              </a:rPr>
              <a:t>0</a:t>
            </a:r>
            <a:r>
              <a:rPr lang="en-US" altLang="zh-CN" dirty="0">
                <a:ea typeface="MS PGothic" pitchFamily="34" charset="-128"/>
              </a:rPr>
              <a:t>…</a:t>
            </a:r>
            <a:r>
              <a:rPr lang="en-US" altLang="zh-CN" b="1" dirty="0">
                <a:solidFill>
                  <a:srgbClr val="FF5C00"/>
                </a:solidFill>
                <a:latin typeface="Courier New" pitchFamily="49" charset="0"/>
                <a:ea typeface="MS PGothic" pitchFamily="34" charset="-128"/>
              </a:rPr>
              <a:t>3</a:t>
            </a:r>
            <a:r>
              <a:rPr lang="en-US" altLang="zh-CN" dirty="0">
                <a:ea typeface="MS PGothic" pitchFamily="34" charset="-128"/>
              </a:rPr>
              <a:t> specifies level of detail; </a:t>
            </a:r>
            <a:r>
              <a:rPr lang="en-US" altLang="zh-CN" b="1" dirty="0">
                <a:solidFill>
                  <a:srgbClr val="FF5C00"/>
                </a:solidFill>
                <a:latin typeface="Courier New" pitchFamily="49" charset="0"/>
                <a:ea typeface="MS PGothic" pitchFamily="34" charset="-128"/>
              </a:rPr>
              <a:t>2</a:t>
            </a:r>
            <a:r>
              <a:rPr lang="en-US" altLang="zh-CN" dirty="0">
                <a:ea typeface="MS PGothic" pitchFamily="34" charset="-128"/>
              </a:rPr>
              <a:t> is default (more later)</a:t>
            </a:r>
          </a:p>
          <a:p>
            <a:pPr algn="l" eaLnBrk="1" hangingPunct="1">
              <a:lnSpc>
                <a:spcPct val="120000"/>
              </a:lnSpc>
              <a:spcBef>
                <a:spcPct val="20000"/>
              </a:spcBef>
              <a:buFont typeface="Arial" charset="0"/>
              <a:buChar char="•"/>
            </a:pPr>
            <a:endParaRPr lang="en-US" altLang="zh-CN" dirty="0">
              <a:ea typeface="MS PGothic" pitchFamily="34" charset="-128"/>
            </a:endParaRPr>
          </a:p>
          <a:p>
            <a:pPr algn="l" eaLnBrk="1" hangingPunct="1">
              <a:lnSpc>
                <a:spcPct val="120000"/>
              </a:lnSpc>
              <a:spcBef>
                <a:spcPct val="20000"/>
              </a:spcBef>
              <a:buFont typeface="Arial" charset="0"/>
              <a:buChar char="•"/>
            </a:pPr>
            <a:endParaRPr lang="en-US" dirty="0">
              <a:ea typeface="MS PGothic" pitchFamily="34" charset="-128"/>
            </a:endParaRPr>
          </a:p>
          <a:p>
            <a:pPr algn="l" eaLnBrk="1" hangingPunct="1">
              <a:lnSpc>
                <a:spcPct val="120000"/>
              </a:lnSpc>
              <a:spcBef>
                <a:spcPct val="20000"/>
              </a:spcBef>
              <a:buFontTx/>
              <a:buChar char="•"/>
            </a:pPr>
            <a:endParaRPr lang="en-US" dirty="0">
              <a:ea typeface="MS PGothic" pitchFamily="34" charset="-128"/>
            </a:endParaRPr>
          </a:p>
        </p:txBody>
      </p:sp>
      <p:sp>
        <p:nvSpPr>
          <p:cNvPr id="60420"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B1B4D35D-DDD0-4B9B-B250-1CB143D66BEC}" type="datetime1">
              <a:rPr lang="en-US" altLang="zh-CN" sz="1000">
                <a:solidFill>
                  <a:schemeClr val="bg1"/>
                </a:solidFill>
              </a:rPr>
              <a:pPr eaLnBrk="1" hangingPunct="1"/>
              <a:t>12/19/2013</a:t>
            </a:fld>
            <a:endParaRPr lang="en-US" altLang="zh-CN" sz="1000">
              <a:solidFill>
                <a:schemeClr val="bg1"/>
              </a:solidFill>
            </a:endParaRPr>
          </a:p>
        </p:txBody>
      </p:sp>
      <p:sp>
        <p:nvSpPr>
          <p:cNvPr id="6" name="Slide Number Placeholder 4"/>
          <p:cNvSpPr txBox="1">
            <a:spLocks/>
          </p:cNvSpPr>
          <p:nvPr/>
        </p:nvSpPr>
        <p:spPr>
          <a:xfrm>
            <a:off x="8505825" y="6492875"/>
            <a:ext cx="501650" cy="365125"/>
          </a:xfrm>
          <a:prstGeom prst="rect">
            <a:avLst/>
          </a:prstGeom>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000" kern="1200">
                <a:solidFill>
                  <a:schemeClr val="bg1"/>
                </a:solidFill>
                <a:latin typeface="Verdana" pitchFamily="34" charset="0"/>
                <a:ea typeface="宋体" pitchFamily="2" charset="-122"/>
                <a:cs typeface="Arial" charset="0"/>
              </a:defRPr>
            </a:lvl1pPr>
            <a:lvl2pPr marL="457200" algn="ctr" rtl="0" fontAlgn="base">
              <a:spcBef>
                <a:spcPct val="0"/>
              </a:spcBef>
              <a:spcAft>
                <a:spcPct val="0"/>
              </a:spcAft>
              <a:defRPr sz="2000" kern="1200">
                <a:solidFill>
                  <a:schemeClr val="tx1"/>
                </a:solidFill>
                <a:latin typeface="Verdana" pitchFamily="34" charset="0"/>
                <a:ea typeface="+mn-ea"/>
                <a:cs typeface="Arial" charset="0"/>
              </a:defRPr>
            </a:lvl2pPr>
            <a:lvl3pPr marL="914400" algn="ctr" rtl="0" fontAlgn="base">
              <a:spcBef>
                <a:spcPct val="0"/>
              </a:spcBef>
              <a:spcAft>
                <a:spcPct val="0"/>
              </a:spcAft>
              <a:defRPr sz="2000" kern="1200">
                <a:solidFill>
                  <a:schemeClr val="tx1"/>
                </a:solidFill>
                <a:latin typeface="Verdana" pitchFamily="34" charset="0"/>
                <a:ea typeface="+mn-ea"/>
                <a:cs typeface="Arial" charset="0"/>
              </a:defRPr>
            </a:lvl3pPr>
            <a:lvl4pPr marL="1371600" algn="ctr" rtl="0" fontAlgn="base">
              <a:spcBef>
                <a:spcPct val="0"/>
              </a:spcBef>
              <a:spcAft>
                <a:spcPct val="0"/>
              </a:spcAft>
              <a:defRPr sz="2000" kern="1200">
                <a:solidFill>
                  <a:schemeClr val="tx1"/>
                </a:solidFill>
                <a:latin typeface="Verdana" pitchFamily="34" charset="0"/>
                <a:ea typeface="+mn-ea"/>
                <a:cs typeface="Arial" charset="0"/>
              </a:defRPr>
            </a:lvl4pPr>
            <a:lvl5pPr marL="1828800" algn="ctr" rtl="0" fontAlgn="base">
              <a:spcBef>
                <a:spcPct val="0"/>
              </a:spcBef>
              <a:spcAft>
                <a:spcPct val="0"/>
              </a:spcAft>
              <a:defRPr sz="2000" kern="1200">
                <a:solidFill>
                  <a:schemeClr val="tx1"/>
                </a:solidFill>
                <a:latin typeface="Verdana" pitchFamily="34" charset="0"/>
                <a:ea typeface="+mn-ea"/>
                <a:cs typeface="Arial" charset="0"/>
              </a:defRPr>
            </a:lvl5pPr>
            <a:lvl6pPr marL="2286000" algn="l" defTabSz="914400" rtl="0" eaLnBrk="1" latinLnBrk="0" hangingPunct="1">
              <a:defRPr sz="2000" kern="1200">
                <a:solidFill>
                  <a:schemeClr val="tx1"/>
                </a:solidFill>
                <a:latin typeface="Verdana" pitchFamily="34" charset="0"/>
                <a:ea typeface="+mn-ea"/>
                <a:cs typeface="Arial" charset="0"/>
              </a:defRPr>
            </a:lvl6pPr>
            <a:lvl7pPr marL="2743200" algn="l" defTabSz="914400" rtl="0" eaLnBrk="1" latinLnBrk="0" hangingPunct="1">
              <a:defRPr sz="2000" kern="1200">
                <a:solidFill>
                  <a:schemeClr val="tx1"/>
                </a:solidFill>
                <a:latin typeface="Verdana" pitchFamily="34" charset="0"/>
                <a:ea typeface="+mn-ea"/>
                <a:cs typeface="Arial" charset="0"/>
              </a:defRPr>
            </a:lvl7pPr>
            <a:lvl8pPr marL="3200400" algn="l" defTabSz="914400" rtl="0" eaLnBrk="1" latinLnBrk="0" hangingPunct="1">
              <a:defRPr sz="2000" kern="1200">
                <a:solidFill>
                  <a:schemeClr val="tx1"/>
                </a:solidFill>
                <a:latin typeface="Verdana" pitchFamily="34" charset="0"/>
                <a:ea typeface="+mn-ea"/>
                <a:cs typeface="Arial" charset="0"/>
              </a:defRPr>
            </a:lvl8pPr>
            <a:lvl9pPr marL="3657600" algn="l" defTabSz="914400" rtl="0" eaLnBrk="1" latinLnBrk="0" hangingPunct="1">
              <a:defRPr sz="2000" kern="1200">
                <a:solidFill>
                  <a:schemeClr val="tx1"/>
                </a:solidFill>
                <a:latin typeface="Verdana" pitchFamily="34" charset="0"/>
                <a:ea typeface="+mn-ea"/>
                <a:cs typeface="Arial" charset="0"/>
              </a:defRPr>
            </a:lvl9pPr>
          </a:lstStyle>
          <a:p>
            <a:fld id="{B6F15528-21DE-4FAA-801E-634DDDAF4B2B}"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smtClean="0">
                <a:solidFill>
                  <a:schemeClr val="bg2"/>
                </a:solidFill>
                <a:ea typeface="宋体" pitchFamily="2" charset="-122"/>
              </a:rPr>
              <a:t>Validating Vectorization Success II</a:t>
            </a:r>
          </a:p>
        </p:txBody>
      </p:sp>
      <p:sp>
        <p:nvSpPr>
          <p:cNvPr id="60419" name="Rectangle 3"/>
          <p:cNvSpPr txBox="1">
            <a:spLocks noChangeArrowheads="1"/>
          </p:cNvSpPr>
          <p:nvPr/>
        </p:nvSpPr>
        <p:spPr bwMode="auto">
          <a:xfrm>
            <a:off x="457200" y="849313"/>
            <a:ext cx="8151813"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85750" indent="-285750"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eaLnBrk="1" hangingPunct="1">
              <a:lnSpc>
                <a:spcPct val="120000"/>
              </a:lnSpc>
              <a:spcBef>
                <a:spcPct val="20000"/>
              </a:spcBef>
              <a:buFont typeface="Verdana" pitchFamily="34" charset="0"/>
              <a:buChar char="●"/>
            </a:pPr>
            <a:r>
              <a:rPr lang="en-US" altLang="zh-CN" sz="2400" b="1" dirty="0" smtClean="0">
                <a:ea typeface="MS PGothic" pitchFamily="34" charset="-128"/>
              </a:rPr>
              <a:t>Using </a:t>
            </a:r>
            <a:r>
              <a:rPr lang="en-US" altLang="zh-CN" sz="2400" b="1" dirty="0">
                <a:ea typeface="MS PGothic" pitchFamily="34" charset="-128"/>
              </a:rPr>
              <a:t>Intel® </a:t>
            </a:r>
            <a:r>
              <a:rPr lang="en-US" altLang="zh-CN" sz="2400" b="1" dirty="0" err="1">
                <a:ea typeface="MS PGothic" pitchFamily="34" charset="-128"/>
              </a:rPr>
              <a:t>VTune</a:t>
            </a:r>
            <a:r>
              <a:rPr lang="en-US" altLang="zh-CN" sz="2400" b="1" dirty="0">
                <a:ea typeface="MS PGothic" pitchFamily="34" charset="-128"/>
              </a:rPr>
              <a:t>™ Amplifier:</a:t>
            </a:r>
            <a:br>
              <a:rPr lang="en-US" altLang="zh-CN" sz="2400" b="1" dirty="0">
                <a:ea typeface="MS PGothic" pitchFamily="34" charset="-128"/>
              </a:rPr>
            </a:br>
            <a:r>
              <a:rPr lang="en-US" altLang="zh-CN" sz="2400" dirty="0">
                <a:ea typeface="MS PGothic" pitchFamily="34" charset="-128"/>
              </a:rPr>
              <a:t>E.g. using event </a:t>
            </a:r>
            <a:r>
              <a:rPr lang="en-US" altLang="zh-CN" sz="2400" b="1" dirty="0">
                <a:latin typeface="Courier New" pitchFamily="49" charset="0"/>
                <a:ea typeface="MS PGothic" pitchFamily="34" charset="-128"/>
              </a:rPr>
              <a:t>FP_COMP_OPS_EXE.SSE_PACKED_[SINGLE|DOUBLE]</a:t>
            </a:r>
            <a:r>
              <a:rPr lang="en-US" altLang="zh-CN" sz="2400" dirty="0">
                <a:ea typeface="MS PGothic" pitchFamily="34" charset="-128"/>
              </a:rPr>
              <a:t> on </a:t>
            </a:r>
            <a:r>
              <a:rPr lang="en-US" altLang="zh-CN" sz="2400" dirty="0" smtClean="0">
                <a:ea typeface="MS PGothic" pitchFamily="34" charset="-128"/>
              </a:rPr>
              <a:t>2</a:t>
            </a:r>
            <a:r>
              <a:rPr lang="en-US" altLang="zh-CN" sz="2400" baseline="30000" dirty="0" smtClean="0">
                <a:ea typeface="MS PGothic" pitchFamily="34" charset="-128"/>
              </a:rPr>
              <a:t>nd</a:t>
            </a:r>
            <a:r>
              <a:rPr lang="en-US" altLang="zh-CN" sz="2400" dirty="0" smtClean="0">
                <a:ea typeface="MS PGothic" pitchFamily="34" charset="-128"/>
              </a:rPr>
              <a:t>, 3</a:t>
            </a:r>
            <a:r>
              <a:rPr lang="en-US" altLang="zh-CN" sz="2400" baseline="30000" dirty="0" smtClean="0">
                <a:ea typeface="MS PGothic" pitchFamily="34" charset="-128"/>
              </a:rPr>
              <a:t>rd</a:t>
            </a:r>
            <a:r>
              <a:rPr lang="en-US" altLang="zh-CN" sz="2400" dirty="0" smtClean="0">
                <a:ea typeface="MS PGothic" pitchFamily="34" charset="-128"/>
              </a:rPr>
              <a:t> and 4</a:t>
            </a:r>
            <a:r>
              <a:rPr lang="en-US" altLang="zh-CN" sz="2400" baseline="30000" dirty="0" smtClean="0">
                <a:ea typeface="MS PGothic" pitchFamily="34" charset="-128"/>
              </a:rPr>
              <a:t>th</a:t>
            </a:r>
            <a:r>
              <a:rPr lang="en-US" altLang="zh-CN" sz="2400" dirty="0" smtClean="0">
                <a:ea typeface="MS PGothic" pitchFamily="34" charset="-128"/>
              </a:rPr>
              <a:t> generation </a:t>
            </a:r>
            <a:r>
              <a:rPr lang="en-US" altLang="zh-CN" sz="2400" dirty="0">
                <a:ea typeface="MS PGothic" pitchFamily="34" charset="-128"/>
              </a:rPr>
              <a:t>Intel® Core™ processors.</a:t>
            </a:r>
          </a:p>
          <a:p>
            <a:pPr algn="l" eaLnBrk="1" hangingPunct="1">
              <a:lnSpc>
                <a:spcPct val="120000"/>
              </a:lnSpc>
              <a:spcBef>
                <a:spcPct val="20000"/>
              </a:spcBef>
              <a:buFont typeface="Arial" charset="0"/>
              <a:buChar char="•"/>
            </a:pPr>
            <a:endParaRPr lang="en-US" altLang="zh-CN" sz="2400" dirty="0">
              <a:ea typeface="MS PGothic" pitchFamily="34" charset="-128"/>
            </a:endParaRPr>
          </a:p>
          <a:p>
            <a:pPr algn="l" eaLnBrk="1" hangingPunct="1">
              <a:lnSpc>
                <a:spcPct val="120000"/>
              </a:lnSpc>
              <a:spcBef>
                <a:spcPct val="20000"/>
              </a:spcBef>
              <a:buFont typeface="Arial" charset="0"/>
              <a:buChar char="•"/>
            </a:pPr>
            <a:endParaRPr lang="en-US" sz="2400" dirty="0">
              <a:ea typeface="MS PGothic" pitchFamily="34" charset="-128"/>
            </a:endParaRPr>
          </a:p>
          <a:p>
            <a:pPr algn="l" eaLnBrk="1" hangingPunct="1">
              <a:lnSpc>
                <a:spcPct val="120000"/>
              </a:lnSpc>
              <a:spcBef>
                <a:spcPct val="20000"/>
              </a:spcBef>
              <a:buFontTx/>
              <a:buChar char="•"/>
            </a:pPr>
            <a:endParaRPr lang="en-US" sz="2400" dirty="0">
              <a:ea typeface="MS PGothic" pitchFamily="34" charset="-128"/>
            </a:endParaRPr>
          </a:p>
        </p:txBody>
      </p:sp>
      <p:sp>
        <p:nvSpPr>
          <p:cNvPr id="60420"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B1B4D35D-DDD0-4B9B-B250-1CB143D66BEC}" type="datetime1">
              <a:rPr lang="en-US" altLang="zh-CN" sz="1000">
                <a:solidFill>
                  <a:schemeClr val="bg1"/>
                </a:solidFill>
              </a:rPr>
              <a:pPr eaLnBrk="1" hangingPunct="1"/>
              <a:t>12/19/2013</a:t>
            </a:fld>
            <a:endParaRPr lang="en-US" altLang="zh-CN" sz="1000">
              <a:solidFill>
                <a:schemeClr val="bg1"/>
              </a:solidFill>
            </a:endParaRPr>
          </a:p>
        </p:txBody>
      </p:sp>
      <p:sp>
        <p:nvSpPr>
          <p:cNvPr id="6" name="Slide Number Placeholder 4"/>
          <p:cNvSpPr txBox="1">
            <a:spLocks/>
          </p:cNvSpPr>
          <p:nvPr/>
        </p:nvSpPr>
        <p:spPr>
          <a:xfrm>
            <a:off x="8505825" y="6492875"/>
            <a:ext cx="501650" cy="365125"/>
          </a:xfrm>
          <a:prstGeom prst="rect">
            <a:avLst/>
          </a:prstGeom>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000" kern="1200">
                <a:solidFill>
                  <a:schemeClr val="bg1"/>
                </a:solidFill>
                <a:latin typeface="Verdana" pitchFamily="34" charset="0"/>
                <a:ea typeface="宋体" pitchFamily="2" charset="-122"/>
                <a:cs typeface="Arial" charset="0"/>
              </a:defRPr>
            </a:lvl1pPr>
            <a:lvl2pPr marL="457200" algn="ctr" rtl="0" fontAlgn="base">
              <a:spcBef>
                <a:spcPct val="0"/>
              </a:spcBef>
              <a:spcAft>
                <a:spcPct val="0"/>
              </a:spcAft>
              <a:defRPr sz="2000" kern="1200">
                <a:solidFill>
                  <a:schemeClr val="tx1"/>
                </a:solidFill>
                <a:latin typeface="Verdana" pitchFamily="34" charset="0"/>
                <a:ea typeface="+mn-ea"/>
                <a:cs typeface="Arial" charset="0"/>
              </a:defRPr>
            </a:lvl2pPr>
            <a:lvl3pPr marL="914400" algn="ctr" rtl="0" fontAlgn="base">
              <a:spcBef>
                <a:spcPct val="0"/>
              </a:spcBef>
              <a:spcAft>
                <a:spcPct val="0"/>
              </a:spcAft>
              <a:defRPr sz="2000" kern="1200">
                <a:solidFill>
                  <a:schemeClr val="tx1"/>
                </a:solidFill>
                <a:latin typeface="Verdana" pitchFamily="34" charset="0"/>
                <a:ea typeface="+mn-ea"/>
                <a:cs typeface="Arial" charset="0"/>
              </a:defRPr>
            </a:lvl3pPr>
            <a:lvl4pPr marL="1371600" algn="ctr" rtl="0" fontAlgn="base">
              <a:spcBef>
                <a:spcPct val="0"/>
              </a:spcBef>
              <a:spcAft>
                <a:spcPct val="0"/>
              </a:spcAft>
              <a:defRPr sz="2000" kern="1200">
                <a:solidFill>
                  <a:schemeClr val="tx1"/>
                </a:solidFill>
                <a:latin typeface="Verdana" pitchFamily="34" charset="0"/>
                <a:ea typeface="+mn-ea"/>
                <a:cs typeface="Arial" charset="0"/>
              </a:defRPr>
            </a:lvl4pPr>
            <a:lvl5pPr marL="1828800" algn="ctr" rtl="0" fontAlgn="base">
              <a:spcBef>
                <a:spcPct val="0"/>
              </a:spcBef>
              <a:spcAft>
                <a:spcPct val="0"/>
              </a:spcAft>
              <a:defRPr sz="2000" kern="1200">
                <a:solidFill>
                  <a:schemeClr val="tx1"/>
                </a:solidFill>
                <a:latin typeface="Verdana" pitchFamily="34" charset="0"/>
                <a:ea typeface="+mn-ea"/>
                <a:cs typeface="Arial" charset="0"/>
              </a:defRPr>
            </a:lvl5pPr>
            <a:lvl6pPr marL="2286000" algn="l" defTabSz="914400" rtl="0" eaLnBrk="1" latinLnBrk="0" hangingPunct="1">
              <a:defRPr sz="2000" kern="1200">
                <a:solidFill>
                  <a:schemeClr val="tx1"/>
                </a:solidFill>
                <a:latin typeface="Verdana" pitchFamily="34" charset="0"/>
                <a:ea typeface="+mn-ea"/>
                <a:cs typeface="Arial" charset="0"/>
              </a:defRPr>
            </a:lvl6pPr>
            <a:lvl7pPr marL="2743200" algn="l" defTabSz="914400" rtl="0" eaLnBrk="1" latinLnBrk="0" hangingPunct="1">
              <a:defRPr sz="2000" kern="1200">
                <a:solidFill>
                  <a:schemeClr val="tx1"/>
                </a:solidFill>
                <a:latin typeface="Verdana" pitchFamily="34" charset="0"/>
                <a:ea typeface="+mn-ea"/>
                <a:cs typeface="Arial" charset="0"/>
              </a:defRPr>
            </a:lvl7pPr>
            <a:lvl8pPr marL="3200400" algn="l" defTabSz="914400" rtl="0" eaLnBrk="1" latinLnBrk="0" hangingPunct="1">
              <a:defRPr sz="2000" kern="1200">
                <a:solidFill>
                  <a:schemeClr val="tx1"/>
                </a:solidFill>
                <a:latin typeface="Verdana" pitchFamily="34" charset="0"/>
                <a:ea typeface="+mn-ea"/>
                <a:cs typeface="Arial" charset="0"/>
              </a:defRPr>
            </a:lvl8pPr>
            <a:lvl9pPr marL="3657600" algn="l" defTabSz="914400" rtl="0" eaLnBrk="1" latinLnBrk="0" hangingPunct="1">
              <a:defRPr sz="2000" kern="1200">
                <a:solidFill>
                  <a:schemeClr val="tx1"/>
                </a:solidFill>
                <a:latin typeface="Verdana" pitchFamily="34" charset="0"/>
                <a:ea typeface="+mn-ea"/>
                <a:cs typeface="Arial" charset="0"/>
              </a:defRPr>
            </a:lvl9pPr>
          </a:lstStyle>
          <a:p>
            <a:fld id="{B6F15528-21DE-4FAA-801E-634DDDAF4B2B}"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solidFill>
                  <a:schemeClr val="bg2"/>
                </a:solidFill>
                <a:ea typeface="宋体" pitchFamily="2" charset="-122"/>
              </a:rPr>
              <a:t>Vectorization Report I</a:t>
            </a:r>
          </a:p>
        </p:txBody>
      </p:sp>
      <p:sp>
        <p:nvSpPr>
          <p:cNvPr id="61443" name="Rectangle 3"/>
          <p:cNvSpPr txBox="1">
            <a:spLocks noChangeArrowheads="1"/>
          </p:cNvSpPr>
          <p:nvPr/>
        </p:nvSpPr>
        <p:spPr bwMode="auto">
          <a:xfrm>
            <a:off x="457200" y="849313"/>
            <a:ext cx="8151813"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eaLnBrk="1" hangingPunct="1">
              <a:lnSpc>
                <a:spcPct val="120000"/>
              </a:lnSpc>
              <a:spcBef>
                <a:spcPct val="20000"/>
              </a:spcBef>
            </a:pPr>
            <a:r>
              <a:rPr lang="en-US" sz="1800" dirty="0">
                <a:ea typeface="MS PGothic" pitchFamily="34" charset="-128"/>
              </a:rPr>
              <a:t>Provides details on vectorization success &amp; failure</a:t>
            </a:r>
            <a:r>
              <a:rPr lang="en-US" altLang="zh-CN" sz="1800" dirty="0">
                <a:ea typeface="MS PGothic" pitchFamily="34" charset="-128"/>
                <a:cs typeface="Courier New" pitchFamily="49" charset="0"/>
              </a:rPr>
              <a:t>:</a:t>
            </a:r>
            <a:br>
              <a:rPr lang="en-US" altLang="zh-CN" sz="1800" dirty="0">
                <a:ea typeface="MS PGothic" pitchFamily="34" charset="-128"/>
                <a:cs typeface="Courier New" pitchFamily="49" charset="0"/>
              </a:rPr>
            </a:br>
            <a:r>
              <a:rPr lang="en-US" altLang="zh-CN" sz="1800" dirty="0">
                <a:ea typeface="MS PGothic" pitchFamily="34" charset="-128"/>
              </a:rPr>
              <a:t>Linux*, Mac OS* X: </a:t>
            </a:r>
            <a:r>
              <a:rPr lang="en-US" altLang="zh-CN" sz="1800" b="1" dirty="0">
                <a:solidFill>
                  <a:srgbClr val="FF5C00"/>
                </a:solidFill>
                <a:latin typeface="Courier New" pitchFamily="49" charset="0"/>
                <a:ea typeface="MS PGothic" pitchFamily="34" charset="-128"/>
              </a:rPr>
              <a:t>-</a:t>
            </a:r>
            <a:r>
              <a:rPr lang="en-US" altLang="zh-CN" sz="1800" b="1" dirty="0" err="1">
                <a:solidFill>
                  <a:srgbClr val="FF5C00"/>
                </a:solidFill>
                <a:latin typeface="Courier New" pitchFamily="49" charset="0"/>
                <a:ea typeface="MS PGothic" pitchFamily="34" charset="-128"/>
              </a:rPr>
              <a:t>vec</a:t>
            </a:r>
            <a:r>
              <a:rPr lang="en-US" altLang="zh-CN" sz="1800" b="1" dirty="0">
                <a:solidFill>
                  <a:srgbClr val="FF5C00"/>
                </a:solidFill>
                <a:latin typeface="Courier New" pitchFamily="49" charset="0"/>
                <a:ea typeface="MS PGothic" pitchFamily="34" charset="-128"/>
              </a:rPr>
              <a:t>-report&lt;n&gt;</a:t>
            </a:r>
            <a:r>
              <a:rPr lang="en-US" altLang="zh-CN" sz="1800" dirty="0">
                <a:solidFill>
                  <a:srgbClr val="FF5C00"/>
                </a:solidFill>
                <a:ea typeface="MS PGothic" pitchFamily="34" charset="-128"/>
              </a:rPr>
              <a:t>, </a:t>
            </a:r>
            <a:r>
              <a:rPr lang="en-US" altLang="zh-CN" sz="1800" dirty="0">
                <a:ea typeface="MS PGothic" pitchFamily="34" charset="-128"/>
              </a:rPr>
              <a:t>Windows*: </a:t>
            </a:r>
            <a:r>
              <a:rPr lang="en-US" altLang="zh-CN" sz="1800" b="1" dirty="0">
                <a:solidFill>
                  <a:srgbClr val="FF5C00"/>
                </a:solidFill>
                <a:latin typeface="Courier New" pitchFamily="49" charset="0"/>
                <a:ea typeface="MS PGothic" pitchFamily="34" charset="-128"/>
              </a:rPr>
              <a:t>/</a:t>
            </a:r>
            <a:r>
              <a:rPr lang="en-US" altLang="zh-CN" sz="1800" b="1" dirty="0" err="1">
                <a:solidFill>
                  <a:srgbClr val="FF5C00"/>
                </a:solidFill>
                <a:latin typeface="Courier New" pitchFamily="49" charset="0"/>
                <a:ea typeface="MS PGothic" pitchFamily="34" charset="-128"/>
              </a:rPr>
              <a:t>Qvec</a:t>
            </a:r>
            <a:r>
              <a:rPr lang="en-US" altLang="zh-CN" sz="1800" b="1" dirty="0">
                <a:solidFill>
                  <a:srgbClr val="FF5C00"/>
                </a:solidFill>
                <a:latin typeface="Courier New" pitchFamily="49" charset="0"/>
                <a:ea typeface="MS PGothic" pitchFamily="34" charset="-128"/>
              </a:rPr>
              <a:t>-report&lt;n</a:t>
            </a:r>
            <a:r>
              <a:rPr lang="en-US" altLang="zh-CN" sz="1800" b="1" dirty="0" smtClean="0">
                <a:solidFill>
                  <a:srgbClr val="FF5C00"/>
                </a:solidFill>
                <a:latin typeface="Courier New" pitchFamily="49" charset="0"/>
                <a:ea typeface="MS PGothic" pitchFamily="34" charset="-128"/>
              </a:rPr>
              <a:t>&gt;</a:t>
            </a:r>
            <a:endParaRPr lang="en-US" altLang="zh-CN" sz="1800" b="1" dirty="0">
              <a:solidFill>
                <a:srgbClr val="C00000"/>
              </a:solidFill>
              <a:latin typeface="Courier New" pitchFamily="49" charset="0"/>
              <a:ea typeface="MS PGothic" pitchFamily="34" charset="-128"/>
            </a:endParaRPr>
          </a:p>
          <a:p>
            <a:pPr algn="l" eaLnBrk="1" hangingPunct="1">
              <a:lnSpc>
                <a:spcPct val="120000"/>
              </a:lnSpc>
              <a:spcBef>
                <a:spcPct val="20000"/>
              </a:spcBef>
            </a:pPr>
            <a:endParaRPr lang="en-US" altLang="zh-CN" sz="1800" b="1" dirty="0">
              <a:solidFill>
                <a:srgbClr val="C00000"/>
              </a:solidFill>
              <a:latin typeface="Courier New" pitchFamily="49" charset="0"/>
              <a:ea typeface="MS PGothic" pitchFamily="34" charset="-128"/>
            </a:endParaRPr>
          </a:p>
          <a:p>
            <a:pPr algn="l" eaLnBrk="1" hangingPunct="1">
              <a:lnSpc>
                <a:spcPct val="120000"/>
              </a:lnSpc>
              <a:spcBef>
                <a:spcPct val="20000"/>
              </a:spcBef>
            </a:pPr>
            <a:endParaRPr lang="en-US" altLang="zh-CN" sz="1800" b="1" dirty="0">
              <a:solidFill>
                <a:srgbClr val="C00000"/>
              </a:solidFill>
              <a:latin typeface="Courier New" pitchFamily="49" charset="0"/>
              <a:ea typeface="MS PGothic" pitchFamily="34" charset="-128"/>
            </a:endParaRPr>
          </a:p>
          <a:p>
            <a:pPr algn="l" eaLnBrk="1" hangingPunct="1">
              <a:lnSpc>
                <a:spcPct val="120000"/>
              </a:lnSpc>
              <a:spcBef>
                <a:spcPct val="20000"/>
              </a:spcBef>
            </a:pPr>
            <a:endParaRPr lang="en-US" altLang="zh-CN" sz="1800" b="1" dirty="0">
              <a:solidFill>
                <a:srgbClr val="C00000"/>
              </a:solidFill>
              <a:latin typeface="Courier New" pitchFamily="49" charset="0"/>
              <a:ea typeface="MS PGothic" pitchFamily="34" charset="-128"/>
            </a:endParaRPr>
          </a:p>
          <a:p>
            <a:pPr algn="l" eaLnBrk="1" hangingPunct="1">
              <a:lnSpc>
                <a:spcPct val="120000"/>
              </a:lnSpc>
              <a:spcBef>
                <a:spcPct val="20000"/>
              </a:spcBef>
            </a:pPr>
            <a:endParaRPr lang="en-US" altLang="zh-CN" sz="1800" b="1" dirty="0">
              <a:solidFill>
                <a:srgbClr val="C00000"/>
              </a:solidFill>
              <a:latin typeface="Courier New" pitchFamily="49" charset="0"/>
              <a:ea typeface="MS PGothic" pitchFamily="34" charset="-128"/>
            </a:endParaRPr>
          </a:p>
          <a:p>
            <a:pPr algn="l" eaLnBrk="1" hangingPunct="1">
              <a:lnSpc>
                <a:spcPct val="120000"/>
              </a:lnSpc>
              <a:spcBef>
                <a:spcPct val="20000"/>
              </a:spcBef>
            </a:pPr>
            <a:endParaRPr lang="en-US" altLang="zh-CN" sz="1800" b="1" dirty="0">
              <a:solidFill>
                <a:srgbClr val="C00000"/>
              </a:solidFill>
              <a:latin typeface="Courier New" pitchFamily="49" charset="0"/>
              <a:ea typeface="MS PGothic" pitchFamily="34" charset="-128"/>
            </a:endParaRPr>
          </a:p>
          <a:p>
            <a:pPr algn="l" eaLnBrk="1" hangingPunct="1">
              <a:lnSpc>
                <a:spcPct val="120000"/>
              </a:lnSpc>
              <a:spcBef>
                <a:spcPct val="20000"/>
              </a:spcBef>
            </a:pPr>
            <a:endParaRPr lang="en-US" altLang="zh-CN" sz="1800" b="1" dirty="0">
              <a:solidFill>
                <a:srgbClr val="C00000"/>
              </a:solidFill>
              <a:latin typeface="Courier New" pitchFamily="49" charset="0"/>
              <a:ea typeface="MS PGothic" pitchFamily="34" charset="-128"/>
            </a:endParaRPr>
          </a:p>
          <a:p>
            <a:pPr algn="l" eaLnBrk="1" hangingPunct="1">
              <a:lnSpc>
                <a:spcPct val="120000"/>
              </a:lnSpc>
              <a:spcBef>
                <a:spcPct val="20000"/>
              </a:spcBef>
            </a:pPr>
            <a:endParaRPr lang="en-US" altLang="zh-CN" sz="1800" b="1" dirty="0">
              <a:solidFill>
                <a:srgbClr val="C00000"/>
              </a:solidFill>
              <a:latin typeface="Courier New" pitchFamily="49" charset="0"/>
              <a:ea typeface="MS PGothic" pitchFamily="34" charset="-128"/>
            </a:endParaRPr>
          </a:p>
          <a:p>
            <a:pPr algn="l" eaLnBrk="1" hangingPunct="1">
              <a:lnSpc>
                <a:spcPct val="120000"/>
              </a:lnSpc>
              <a:spcBef>
                <a:spcPct val="20000"/>
              </a:spcBef>
            </a:pPr>
            <a:endParaRPr lang="en-US" altLang="zh-CN" sz="1800" b="1" dirty="0">
              <a:solidFill>
                <a:srgbClr val="C00000"/>
              </a:solidFill>
              <a:latin typeface="Courier New" pitchFamily="49" charset="0"/>
              <a:ea typeface="MS PGothic" pitchFamily="34" charset="-128"/>
            </a:endParaRPr>
          </a:p>
          <a:p>
            <a:pPr algn="l" eaLnBrk="1" hangingPunct="1">
              <a:lnSpc>
                <a:spcPct val="120000"/>
              </a:lnSpc>
              <a:spcBef>
                <a:spcPct val="20000"/>
              </a:spcBef>
            </a:pPr>
            <a:r>
              <a:rPr lang="en-US" sz="1600" dirty="0">
                <a:solidFill>
                  <a:srgbClr val="7F7F7F"/>
                </a:solidFill>
                <a:ea typeface="MS PGothic" pitchFamily="34" charset="-128"/>
              </a:rPr>
              <a:t>*: First available with Intel® Composer XE 2013</a:t>
            </a:r>
          </a:p>
        </p:txBody>
      </p:sp>
      <p:graphicFrame>
        <p:nvGraphicFramePr>
          <p:cNvPr id="6" name="Table 5"/>
          <p:cNvGraphicFramePr>
            <a:graphicFrameLocks noGrp="1"/>
          </p:cNvGraphicFramePr>
          <p:nvPr>
            <p:extLst>
              <p:ext uri="{D42A27DB-BD31-4B8C-83A1-F6EECF244321}">
                <p14:modId xmlns:p14="http://schemas.microsoft.com/office/powerpoint/2010/main" val="1135733584"/>
              </p:ext>
            </p:extLst>
          </p:nvPr>
        </p:nvGraphicFramePr>
        <p:xfrm>
          <a:off x="227012" y="1509713"/>
          <a:ext cx="8612188" cy="4479526"/>
        </p:xfrm>
        <a:graphic>
          <a:graphicData uri="http://schemas.openxmlformats.org/drawingml/2006/table">
            <a:tbl>
              <a:tblPr firstRow="1" bandRow="1">
                <a:tableStyleId>{9DCAF9ED-07DC-4A11-8D7F-57B35C25682E}</a:tableStyleId>
              </a:tblPr>
              <a:tblGrid>
                <a:gridCol w="469900"/>
                <a:gridCol w="8142288"/>
              </a:tblGrid>
              <a:tr h="33518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bg1"/>
                          </a:solidFill>
                          <a:effectLst/>
                          <a:latin typeface="Courier New" pitchFamily="49" charset="0"/>
                          <a:ea typeface="MS PGothic" pitchFamily="34" charset="-128"/>
                          <a:cs typeface="Courier New" pitchFamily="49" charset="0"/>
                        </a:rPr>
                        <a:t>n</a:t>
                      </a:r>
                    </a:p>
                  </a:txBody>
                  <a:tcPr marT="45675" marB="45675" horzOverflow="overflow">
                    <a:lnL w="12700" cmpd="sng">
                      <a:noFill/>
                    </a:lnL>
                    <a:lnR>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bg1"/>
                          </a:solidFill>
                          <a:effectLst/>
                          <a:latin typeface="Verdana" pitchFamily="34" charset="0"/>
                          <a:ea typeface="MS PGothic" pitchFamily="34" charset="-128"/>
                          <a:cs typeface="Arial" charset="0"/>
                        </a:rPr>
                        <a:t>Diagnostic Messages</a:t>
                      </a:r>
                    </a:p>
                  </a:txBody>
                  <a:tcPr marT="45675" marB="45675" horzOverflow="overflow">
                    <a:lnL>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r>
              <a:tr h="578996">
                <a:tc>
                  <a:txBody>
                    <a:bodyPr/>
                    <a:lstStyle/>
                    <a:p>
                      <a:r>
                        <a:rPr lang="en-US" sz="1600"/>
                        <a:t>0</a:t>
                      </a:r>
                    </a:p>
                  </a:txBody>
                  <a:tcPr marT="45661" marB="45661">
                    <a:lnL w="12700" cmpd="sng">
                      <a:noFill/>
                    </a:lnL>
                    <a:lnR>
                      <a:noFill/>
                    </a:lnR>
                    <a:lnT w="12700" cmpd="sng">
                      <a:noFill/>
                    </a:lnT>
                    <a:lnB w="12700" cmpd="sng">
                      <a:noFill/>
                    </a:lnB>
                    <a:lnTlToBr w="12700" cmpd="sng">
                      <a:noFill/>
                      <a:prstDash val="solid"/>
                    </a:lnTlToBr>
                    <a:lnBlToTr w="12700" cmpd="sng">
                      <a:noFill/>
                      <a:prstDash val="solid"/>
                    </a:lnBlToTr>
                    <a:solidFill>
                      <a:srgbClr val="E6F3FE"/>
                    </a:solidFill>
                  </a:tcPr>
                </a:tc>
                <a:tc>
                  <a:txBody>
                    <a:bodyPr/>
                    <a:lstStyle/>
                    <a:p>
                      <a:r>
                        <a:rPr lang="en-US" sz="1600" b="1" dirty="0" smtClean="0"/>
                        <a:t>Default - </a:t>
                      </a:r>
                      <a:r>
                        <a:rPr lang="en-US" sz="1600" dirty="0" smtClean="0"/>
                        <a:t>Tells </a:t>
                      </a:r>
                      <a:r>
                        <a:rPr lang="en-US" sz="1600" dirty="0"/>
                        <a:t>the </a:t>
                      </a:r>
                      <a:r>
                        <a:rPr lang="en-US" sz="1600" dirty="0" err="1"/>
                        <a:t>vectorizer</a:t>
                      </a:r>
                      <a:r>
                        <a:rPr lang="en-US" sz="1600" dirty="0"/>
                        <a:t> to report no diagnostic </a:t>
                      </a:r>
                      <a:r>
                        <a:rPr lang="en-US" sz="1600" dirty="0" smtClean="0"/>
                        <a:t>information.</a:t>
                      </a:r>
                      <a:r>
                        <a:rPr lang="en-US" sz="1600" baseline="0" dirty="0" smtClean="0"/>
                        <a:t> </a:t>
                      </a:r>
                      <a:r>
                        <a:rPr lang="en-US" sz="1600" dirty="0" smtClean="0"/>
                        <a:t>Useful</a:t>
                      </a:r>
                      <a:r>
                        <a:rPr lang="en-US" sz="1600" baseline="0" dirty="0" smtClean="0"/>
                        <a:t> for turning off reporting in case it was enabled on command line earlier.</a:t>
                      </a:r>
                      <a:endParaRPr lang="en-US" sz="1600" dirty="0"/>
                    </a:p>
                  </a:txBody>
                  <a:tcPr marT="45661" marB="45661">
                    <a:lnL>
                      <a:noFill/>
                    </a:lnL>
                    <a:lnR w="12700" cmpd="sng">
                      <a:noFill/>
                    </a:lnR>
                    <a:lnT w="12700" cmpd="sng">
                      <a:noFill/>
                    </a:lnT>
                    <a:lnB w="12700" cmpd="sng">
                      <a:noFill/>
                    </a:lnB>
                    <a:lnTlToBr w="12700" cmpd="sng">
                      <a:noFill/>
                      <a:prstDash val="solid"/>
                    </a:lnTlToBr>
                    <a:lnBlToTr w="12700" cmpd="sng">
                      <a:noFill/>
                      <a:prstDash val="solid"/>
                    </a:lnBlToTr>
                    <a:solidFill>
                      <a:srgbClr val="E6F3FE"/>
                    </a:solidFill>
                  </a:tcPr>
                </a:tc>
              </a:tr>
              <a:tr h="578996">
                <a:tc>
                  <a:txBody>
                    <a:bodyPr/>
                    <a:lstStyle/>
                    <a:p>
                      <a:r>
                        <a:rPr lang="en-US" sz="1600"/>
                        <a:t>1</a:t>
                      </a:r>
                    </a:p>
                  </a:txBody>
                  <a:tcPr marT="45661" marB="45661">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sz="1600" dirty="0"/>
                        <a:t>Tells the </a:t>
                      </a:r>
                      <a:r>
                        <a:rPr lang="en-US" sz="1600" dirty="0" err="1"/>
                        <a:t>vectorizer</a:t>
                      </a:r>
                      <a:r>
                        <a:rPr lang="en-US" sz="1600" dirty="0"/>
                        <a:t> to report on vectorized loops</a:t>
                      </a:r>
                      <a:r>
                        <a:rPr lang="en-US" sz="1600" dirty="0" smtClean="0"/>
                        <a:t>.</a:t>
                      </a:r>
                      <a:br>
                        <a:rPr lang="en-US" sz="1600" dirty="0" smtClean="0"/>
                      </a:br>
                      <a:r>
                        <a:rPr lang="en-US" sz="1600" dirty="0" smtClean="0"/>
                        <a:t>[default if </a:t>
                      </a:r>
                      <a:r>
                        <a:rPr lang="en-US" sz="1600" b="1" dirty="0" smtClean="0">
                          <a:solidFill>
                            <a:srgbClr val="FF5C00"/>
                          </a:solidFill>
                          <a:latin typeface="Courier New" pitchFamily="49" charset="0"/>
                          <a:cs typeface="Courier New" pitchFamily="49" charset="0"/>
                        </a:rPr>
                        <a:t>n</a:t>
                      </a:r>
                      <a:r>
                        <a:rPr lang="en-US" sz="1600" dirty="0" smtClean="0"/>
                        <a:t> missing]</a:t>
                      </a:r>
                      <a:endParaRPr lang="en-US" sz="1600" dirty="0"/>
                    </a:p>
                  </a:txBody>
                  <a:tcPr marT="45661" marB="45661">
                    <a:lnL>
                      <a:noFill/>
                    </a:lnL>
                    <a:lnR w="12700" cmpd="sng">
                      <a:noFill/>
                    </a:lnR>
                    <a:lnT w="12700" cmpd="sng">
                      <a:noFill/>
                    </a:lnT>
                    <a:lnB w="12700" cmpd="sng">
                      <a:noFill/>
                    </a:lnB>
                    <a:lnTlToBr w="12700" cmpd="sng">
                      <a:noFill/>
                      <a:prstDash val="solid"/>
                    </a:lnTlToBr>
                    <a:lnBlToTr w="12700" cmpd="sng">
                      <a:noFill/>
                      <a:prstDash val="solid"/>
                    </a:lnBlToTr>
                  </a:tcPr>
                </a:tc>
              </a:tr>
              <a:tr h="335159">
                <a:tc>
                  <a:txBody>
                    <a:bodyPr/>
                    <a:lstStyle/>
                    <a:p>
                      <a:r>
                        <a:rPr lang="en-US" sz="1600"/>
                        <a:t>2</a:t>
                      </a:r>
                    </a:p>
                  </a:txBody>
                  <a:tcPr marT="45661" marB="45661">
                    <a:lnL w="12700" cmpd="sng">
                      <a:noFill/>
                    </a:lnL>
                    <a:lnR>
                      <a:noFill/>
                    </a:lnR>
                    <a:lnT w="12700" cmpd="sng">
                      <a:noFill/>
                    </a:lnT>
                    <a:lnB w="12700" cmpd="sng">
                      <a:noFill/>
                    </a:lnB>
                    <a:lnTlToBr w="12700" cmpd="sng">
                      <a:noFill/>
                      <a:prstDash val="solid"/>
                    </a:lnTlToBr>
                    <a:lnBlToTr w="12700" cmpd="sng">
                      <a:noFill/>
                      <a:prstDash val="solid"/>
                    </a:lnBlToTr>
                    <a:solidFill>
                      <a:srgbClr val="E6F3FE"/>
                    </a:solidFill>
                  </a:tcPr>
                </a:tc>
                <a:tc>
                  <a:txBody>
                    <a:bodyPr/>
                    <a:lstStyle/>
                    <a:p>
                      <a:r>
                        <a:rPr lang="en-US" sz="1600" dirty="0"/>
                        <a:t>Tells the </a:t>
                      </a:r>
                      <a:r>
                        <a:rPr lang="en-US" sz="1600" dirty="0" err="1"/>
                        <a:t>vectorizer</a:t>
                      </a:r>
                      <a:r>
                        <a:rPr lang="en-US" sz="1600" dirty="0"/>
                        <a:t> to report on vectorized and non-vectorized loops.</a:t>
                      </a:r>
                    </a:p>
                  </a:txBody>
                  <a:tcPr marT="45661" marB="45661">
                    <a:lnL>
                      <a:noFill/>
                    </a:lnL>
                    <a:lnR w="12700" cmpd="sng">
                      <a:noFill/>
                    </a:lnR>
                    <a:lnT w="12700" cmpd="sng">
                      <a:noFill/>
                    </a:lnT>
                    <a:lnB w="12700" cmpd="sng">
                      <a:noFill/>
                    </a:lnB>
                    <a:lnTlToBr w="12700" cmpd="sng">
                      <a:noFill/>
                      <a:prstDash val="solid"/>
                    </a:lnTlToBr>
                    <a:lnBlToTr w="12700" cmpd="sng">
                      <a:noFill/>
                      <a:prstDash val="solid"/>
                    </a:lnBlToTr>
                    <a:solidFill>
                      <a:srgbClr val="E6F3FE"/>
                    </a:solidFill>
                  </a:tcPr>
                </a:tc>
              </a:tr>
              <a:tr h="578996">
                <a:tc>
                  <a:txBody>
                    <a:bodyPr/>
                    <a:lstStyle/>
                    <a:p>
                      <a:r>
                        <a:rPr lang="en-US" sz="1600"/>
                        <a:t>3</a:t>
                      </a:r>
                    </a:p>
                  </a:txBody>
                  <a:tcPr marT="45661" marB="45661">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sz="1600" dirty="0"/>
                        <a:t>Tells the </a:t>
                      </a:r>
                      <a:r>
                        <a:rPr lang="en-US" sz="1600" dirty="0" err="1"/>
                        <a:t>vectorizer</a:t>
                      </a:r>
                      <a:r>
                        <a:rPr lang="en-US" sz="1600" dirty="0"/>
                        <a:t> to report on vectorized and non-vectorized loops and any proven or assumed data dependences.</a:t>
                      </a:r>
                    </a:p>
                  </a:txBody>
                  <a:tcPr marT="45661" marB="45661">
                    <a:lnL>
                      <a:noFill/>
                    </a:lnL>
                    <a:lnR w="12700" cmpd="sng">
                      <a:noFill/>
                    </a:lnR>
                    <a:lnT w="12700" cmpd="sng">
                      <a:noFill/>
                    </a:lnT>
                    <a:lnB w="12700" cmpd="sng">
                      <a:noFill/>
                    </a:lnB>
                    <a:lnTlToBr w="12700" cmpd="sng">
                      <a:noFill/>
                      <a:prstDash val="solid"/>
                    </a:lnTlToBr>
                    <a:lnBlToTr w="12700" cmpd="sng">
                      <a:noFill/>
                      <a:prstDash val="solid"/>
                    </a:lnBlToTr>
                  </a:tcPr>
                </a:tc>
              </a:tr>
              <a:tr h="335159">
                <a:tc>
                  <a:txBody>
                    <a:bodyPr/>
                    <a:lstStyle/>
                    <a:p>
                      <a:r>
                        <a:rPr lang="en-US" sz="1600"/>
                        <a:t>4</a:t>
                      </a:r>
                    </a:p>
                  </a:txBody>
                  <a:tcPr marT="45661" marB="45661">
                    <a:lnL w="12700" cmpd="sng">
                      <a:noFill/>
                    </a:lnL>
                    <a:lnR>
                      <a:noFill/>
                    </a:lnR>
                    <a:lnT w="12700" cmpd="sng">
                      <a:noFill/>
                    </a:lnT>
                    <a:lnB w="12700" cmpd="sng">
                      <a:noFill/>
                    </a:lnB>
                    <a:lnTlToBr w="12700" cmpd="sng">
                      <a:noFill/>
                      <a:prstDash val="solid"/>
                    </a:lnTlToBr>
                    <a:lnBlToTr w="12700" cmpd="sng">
                      <a:noFill/>
                      <a:prstDash val="solid"/>
                    </a:lnBlToTr>
                    <a:solidFill>
                      <a:srgbClr val="E6F3FE"/>
                    </a:solidFill>
                  </a:tcPr>
                </a:tc>
                <a:tc>
                  <a:txBody>
                    <a:bodyPr/>
                    <a:lstStyle/>
                    <a:p>
                      <a:r>
                        <a:rPr lang="en-US" sz="1600"/>
                        <a:t>Tells the vectorizer to report on non-vectorized loops.</a:t>
                      </a:r>
                    </a:p>
                  </a:txBody>
                  <a:tcPr marT="45661" marB="45661">
                    <a:lnL>
                      <a:noFill/>
                    </a:lnL>
                    <a:lnR w="12700" cmpd="sng">
                      <a:noFill/>
                    </a:lnR>
                    <a:lnT w="12700" cmpd="sng">
                      <a:noFill/>
                    </a:lnT>
                    <a:lnB w="12700" cmpd="sng">
                      <a:noFill/>
                    </a:lnB>
                    <a:lnTlToBr w="12700" cmpd="sng">
                      <a:noFill/>
                      <a:prstDash val="solid"/>
                    </a:lnTlToBr>
                    <a:lnBlToTr w="12700" cmpd="sng">
                      <a:noFill/>
                      <a:prstDash val="solid"/>
                    </a:lnBlToTr>
                    <a:solidFill>
                      <a:srgbClr val="E6F3FE"/>
                    </a:solidFill>
                  </a:tcPr>
                </a:tc>
              </a:tr>
              <a:tr h="578996">
                <a:tc>
                  <a:txBody>
                    <a:bodyPr/>
                    <a:lstStyle/>
                    <a:p>
                      <a:r>
                        <a:rPr lang="en-US" sz="1600" dirty="0"/>
                        <a:t>5</a:t>
                      </a:r>
                    </a:p>
                  </a:txBody>
                  <a:tcPr marT="45661" marB="45661">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sz="1600" dirty="0"/>
                        <a:t>Tells the </a:t>
                      </a:r>
                      <a:r>
                        <a:rPr lang="en-US" sz="1600" dirty="0" err="1"/>
                        <a:t>vectorizer</a:t>
                      </a:r>
                      <a:r>
                        <a:rPr lang="en-US" sz="1600" dirty="0"/>
                        <a:t> to report on non-vectorized loops and the reason why they were not vectorized.</a:t>
                      </a:r>
                    </a:p>
                  </a:txBody>
                  <a:tcPr marT="45661" marB="45661">
                    <a:lnL>
                      <a:noFill/>
                    </a:lnL>
                    <a:lnR w="12700" cmpd="sng">
                      <a:noFill/>
                    </a:lnR>
                    <a:lnT w="12700" cmpd="sng">
                      <a:noFill/>
                    </a:lnT>
                    <a:lnB w="12700" cmpd="sng">
                      <a:noFill/>
                    </a:lnB>
                    <a:lnTlToBr w="12700" cmpd="sng">
                      <a:noFill/>
                      <a:prstDash val="solid"/>
                    </a:lnTlToBr>
                    <a:lnBlToTr w="12700" cmpd="sng">
                      <a:noFill/>
                      <a:prstDash val="solid"/>
                    </a:lnBlToTr>
                  </a:tcPr>
                </a:tc>
              </a:tr>
              <a:tr h="578996">
                <a:tc>
                  <a:txBody>
                    <a:bodyPr/>
                    <a:lstStyle/>
                    <a:p>
                      <a:r>
                        <a:rPr lang="en-US" sz="1600" dirty="0" smtClean="0"/>
                        <a:t>6</a:t>
                      </a:r>
                      <a:r>
                        <a:rPr lang="en-US" sz="1600" dirty="0" smtClean="0">
                          <a:solidFill>
                            <a:schemeClr val="bg1">
                              <a:lumMod val="50000"/>
                            </a:schemeClr>
                          </a:solidFill>
                        </a:rPr>
                        <a:t>*</a:t>
                      </a:r>
                      <a:endParaRPr lang="en-US" sz="1600" dirty="0">
                        <a:solidFill>
                          <a:schemeClr val="bg1">
                            <a:lumMod val="50000"/>
                          </a:schemeClr>
                        </a:solidFill>
                      </a:endParaRPr>
                    </a:p>
                  </a:txBody>
                  <a:tcPr marT="45661" marB="45661">
                    <a:lnL w="12700" cmpd="sng">
                      <a:noFill/>
                    </a:lnL>
                    <a:lnR>
                      <a:noFill/>
                    </a:lnR>
                    <a:lnT w="12700" cmpd="sng">
                      <a:noFill/>
                    </a:lnT>
                    <a:lnB w="12700" cmpd="sng">
                      <a:noFill/>
                    </a:lnB>
                    <a:lnTlToBr w="12700" cmpd="sng">
                      <a:noFill/>
                      <a:prstDash val="solid"/>
                    </a:lnTlToBr>
                    <a:lnBlToTr w="12700" cmpd="sng">
                      <a:noFill/>
                      <a:prstDash val="solid"/>
                    </a:lnBlToTr>
                    <a:solidFill>
                      <a:srgbClr val="E6F3FE"/>
                    </a:solidFill>
                  </a:tcPr>
                </a:tc>
                <a:tc>
                  <a:txBody>
                    <a:bodyPr/>
                    <a:lstStyle/>
                    <a:p>
                      <a:r>
                        <a:rPr lang="en-US" sz="1600" dirty="0" smtClean="0"/>
                        <a:t>Tells the </a:t>
                      </a:r>
                      <a:r>
                        <a:rPr lang="en-US" sz="1600" dirty="0" err="1" smtClean="0"/>
                        <a:t>vectorizer</a:t>
                      </a:r>
                      <a:r>
                        <a:rPr lang="en-US" sz="1600" dirty="0" smtClean="0"/>
                        <a:t> to use greater detail when </a:t>
                      </a:r>
                      <a:r>
                        <a:rPr lang="en-US" sz="1600" dirty="0" smtClean="0">
                          <a:effectLst/>
                        </a:rPr>
                        <a:t>reporting</a:t>
                      </a:r>
                      <a:r>
                        <a:rPr lang="en-US" sz="1600" dirty="0" smtClean="0"/>
                        <a:t> on vectorized and non-vectorized loops and any proven or assumed data dependences.</a:t>
                      </a:r>
                    </a:p>
                  </a:txBody>
                  <a:tcPr marT="45661" marB="45661">
                    <a:lnL>
                      <a:noFill/>
                    </a:lnL>
                    <a:lnR w="12700" cmpd="sng">
                      <a:noFill/>
                    </a:lnR>
                    <a:lnT w="12700" cmpd="sng">
                      <a:noFill/>
                    </a:lnT>
                    <a:lnB w="12700" cmpd="sng">
                      <a:noFill/>
                    </a:lnB>
                    <a:lnTlToBr w="12700" cmpd="sng">
                      <a:noFill/>
                      <a:prstDash val="solid"/>
                    </a:lnTlToBr>
                    <a:lnBlToTr w="12700" cmpd="sng">
                      <a:noFill/>
                      <a:prstDash val="solid"/>
                    </a:lnBlToTr>
                    <a:solidFill>
                      <a:srgbClr val="E6F3FE"/>
                    </a:solidFill>
                  </a:tcPr>
                </a:tc>
              </a:tr>
              <a:tr h="578996">
                <a:tc>
                  <a:txBody>
                    <a:bodyPr/>
                    <a:lstStyle/>
                    <a:p>
                      <a:pPr marL="0" algn="l" defTabSz="914400" rtl="0" eaLnBrk="1" latinLnBrk="0" hangingPunct="1"/>
                      <a:r>
                        <a:rPr lang="en-US" sz="1600" kern="1200" dirty="0" smtClean="0">
                          <a:solidFill>
                            <a:schemeClr val="dk1"/>
                          </a:solidFill>
                          <a:latin typeface="+mn-lt"/>
                          <a:ea typeface="+mn-ea"/>
                          <a:cs typeface="+mn-cs"/>
                        </a:rPr>
                        <a:t>7</a:t>
                      </a:r>
                      <a:endParaRPr lang="en-US" sz="1600" kern="1200" dirty="0">
                        <a:solidFill>
                          <a:schemeClr val="dk1"/>
                        </a:solidFill>
                        <a:latin typeface="+mn-lt"/>
                        <a:ea typeface="+mn-ea"/>
                        <a:cs typeface="+mn-cs"/>
                      </a:endParaRPr>
                    </a:p>
                  </a:txBody>
                  <a:tcPr marT="45661" marB="45661">
                    <a:lnL w="12700" cmpd="sng">
                      <a:noFill/>
                    </a:lnL>
                    <a:lnR>
                      <a:noFill/>
                    </a:lnR>
                    <a:lnT w="12700" cmpd="sng">
                      <a:noFill/>
                    </a:lnT>
                    <a:lnB w="12700" cmpd="sng">
                      <a:noFill/>
                    </a:lnB>
                    <a:lnTlToBr w="12700" cmpd="sng">
                      <a:noFill/>
                      <a:prstDash val="solid"/>
                    </a:lnTlToBr>
                    <a:lnBlToTr w="12700" cmpd="sng">
                      <a:noFill/>
                      <a:prstDash val="solid"/>
                    </a:lnBlToTr>
                    <a:solidFill>
                      <a:srgbClr val="E6F3FE"/>
                    </a:solidFill>
                  </a:tcPr>
                </a:tc>
                <a:tc>
                  <a:txBody>
                    <a:bodyPr/>
                    <a:lstStyle/>
                    <a:p>
                      <a:r>
                        <a:rPr lang="en-US" sz="1600" dirty="0" smtClean="0"/>
                        <a:t>Provides information such as the expected speedup, memory access patterns, and the number of vector idioms for vectorized loops.</a:t>
                      </a:r>
                    </a:p>
                  </a:txBody>
                  <a:tcPr marT="45661" marB="45661">
                    <a:lnL>
                      <a:noFill/>
                    </a:lnL>
                    <a:lnR w="12700" cmpd="sng">
                      <a:noFill/>
                    </a:lnR>
                    <a:lnT w="12700" cmpd="sng">
                      <a:noFill/>
                    </a:lnT>
                    <a:lnB w="12700" cmpd="sng">
                      <a:noFill/>
                    </a:lnB>
                    <a:lnTlToBr w="12700" cmpd="sng">
                      <a:noFill/>
                      <a:prstDash val="solid"/>
                    </a:lnTlToBr>
                    <a:lnBlToTr w="12700" cmpd="sng">
                      <a:noFill/>
                      <a:prstDash val="solid"/>
                    </a:lnBlToTr>
                    <a:solidFill>
                      <a:srgbClr val="E6F3FE"/>
                    </a:solidFill>
                  </a:tcPr>
                </a:tc>
              </a:tr>
            </a:tbl>
          </a:graphicData>
        </a:graphic>
      </p:graphicFrame>
      <p:sp>
        <p:nvSpPr>
          <p:cNvPr id="61461"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1CBE21A6-792B-493E-8450-BDF743E2A611}" type="datetime1">
              <a:rPr lang="en-US" altLang="zh-CN" sz="1000">
                <a:solidFill>
                  <a:schemeClr val="bg1"/>
                </a:solidFill>
              </a:rPr>
              <a:pPr eaLnBrk="1" hangingPunct="1"/>
              <a:t>12/19/2013</a:t>
            </a:fld>
            <a:endParaRPr lang="en-US" altLang="zh-CN" sz="1000">
              <a:solidFill>
                <a:schemeClr val="bg1"/>
              </a:solidFill>
            </a:endParaRPr>
          </a:p>
        </p:txBody>
      </p:sp>
      <p:sp>
        <p:nvSpPr>
          <p:cNvPr id="7" name="Slide Number Placeholder 4"/>
          <p:cNvSpPr txBox="1">
            <a:spLocks/>
          </p:cNvSpPr>
          <p:nvPr/>
        </p:nvSpPr>
        <p:spPr>
          <a:xfrm>
            <a:off x="8505825" y="6492875"/>
            <a:ext cx="501650" cy="365125"/>
          </a:xfrm>
          <a:prstGeom prst="rect">
            <a:avLst/>
          </a:prstGeom>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000" kern="1200">
                <a:solidFill>
                  <a:schemeClr val="bg1"/>
                </a:solidFill>
                <a:latin typeface="Verdana" pitchFamily="34" charset="0"/>
                <a:ea typeface="宋体" pitchFamily="2" charset="-122"/>
                <a:cs typeface="Arial" charset="0"/>
              </a:defRPr>
            </a:lvl1pPr>
            <a:lvl2pPr marL="457200" algn="ctr" rtl="0" fontAlgn="base">
              <a:spcBef>
                <a:spcPct val="0"/>
              </a:spcBef>
              <a:spcAft>
                <a:spcPct val="0"/>
              </a:spcAft>
              <a:defRPr sz="2000" kern="1200">
                <a:solidFill>
                  <a:schemeClr val="tx1"/>
                </a:solidFill>
                <a:latin typeface="Verdana" pitchFamily="34" charset="0"/>
                <a:ea typeface="+mn-ea"/>
                <a:cs typeface="Arial" charset="0"/>
              </a:defRPr>
            </a:lvl2pPr>
            <a:lvl3pPr marL="914400" algn="ctr" rtl="0" fontAlgn="base">
              <a:spcBef>
                <a:spcPct val="0"/>
              </a:spcBef>
              <a:spcAft>
                <a:spcPct val="0"/>
              </a:spcAft>
              <a:defRPr sz="2000" kern="1200">
                <a:solidFill>
                  <a:schemeClr val="tx1"/>
                </a:solidFill>
                <a:latin typeface="Verdana" pitchFamily="34" charset="0"/>
                <a:ea typeface="+mn-ea"/>
                <a:cs typeface="Arial" charset="0"/>
              </a:defRPr>
            </a:lvl3pPr>
            <a:lvl4pPr marL="1371600" algn="ctr" rtl="0" fontAlgn="base">
              <a:spcBef>
                <a:spcPct val="0"/>
              </a:spcBef>
              <a:spcAft>
                <a:spcPct val="0"/>
              </a:spcAft>
              <a:defRPr sz="2000" kern="1200">
                <a:solidFill>
                  <a:schemeClr val="tx1"/>
                </a:solidFill>
                <a:latin typeface="Verdana" pitchFamily="34" charset="0"/>
                <a:ea typeface="+mn-ea"/>
                <a:cs typeface="Arial" charset="0"/>
              </a:defRPr>
            </a:lvl4pPr>
            <a:lvl5pPr marL="1828800" algn="ctr" rtl="0" fontAlgn="base">
              <a:spcBef>
                <a:spcPct val="0"/>
              </a:spcBef>
              <a:spcAft>
                <a:spcPct val="0"/>
              </a:spcAft>
              <a:defRPr sz="2000" kern="1200">
                <a:solidFill>
                  <a:schemeClr val="tx1"/>
                </a:solidFill>
                <a:latin typeface="Verdana" pitchFamily="34" charset="0"/>
                <a:ea typeface="+mn-ea"/>
                <a:cs typeface="Arial" charset="0"/>
              </a:defRPr>
            </a:lvl5pPr>
            <a:lvl6pPr marL="2286000" algn="l" defTabSz="914400" rtl="0" eaLnBrk="1" latinLnBrk="0" hangingPunct="1">
              <a:defRPr sz="2000" kern="1200">
                <a:solidFill>
                  <a:schemeClr val="tx1"/>
                </a:solidFill>
                <a:latin typeface="Verdana" pitchFamily="34" charset="0"/>
                <a:ea typeface="+mn-ea"/>
                <a:cs typeface="Arial" charset="0"/>
              </a:defRPr>
            </a:lvl6pPr>
            <a:lvl7pPr marL="2743200" algn="l" defTabSz="914400" rtl="0" eaLnBrk="1" latinLnBrk="0" hangingPunct="1">
              <a:defRPr sz="2000" kern="1200">
                <a:solidFill>
                  <a:schemeClr val="tx1"/>
                </a:solidFill>
                <a:latin typeface="Verdana" pitchFamily="34" charset="0"/>
                <a:ea typeface="+mn-ea"/>
                <a:cs typeface="Arial" charset="0"/>
              </a:defRPr>
            </a:lvl7pPr>
            <a:lvl8pPr marL="3200400" algn="l" defTabSz="914400" rtl="0" eaLnBrk="1" latinLnBrk="0" hangingPunct="1">
              <a:defRPr sz="2000" kern="1200">
                <a:solidFill>
                  <a:schemeClr val="tx1"/>
                </a:solidFill>
                <a:latin typeface="Verdana" pitchFamily="34" charset="0"/>
                <a:ea typeface="+mn-ea"/>
                <a:cs typeface="Arial" charset="0"/>
              </a:defRPr>
            </a:lvl8pPr>
            <a:lvl9pPr marL="3657600" algn="l" defTabSz="914400" rtl="0" eaLnBrk="1" latinLnBrk="0" hangingPunct="1">
              <a:defRPr sz="2000" kern="1200">
                <a:solidFill>
                  <a:schemeClr val="tx1"/>
                </a:solidFill>
                <a:latin typeface="Verdana" pitchFamily="34" charset="0"/>
                <a:ea typeface="+mn-ea"/>
                <a:cs typeface="Arial" charset="0"/>
              </a:defRPr>
            </a:lvl9pPr>
          </a:lstStyle>
          <a:p>
            <a:fld id="{B6F15528-21DE-4FAA-801E-634DDDAF4B2B}" type="slidenum">
              <a:rPr lang="en-US" smtClean="0"/>
              <a:pPr/>
              <a:t>49</a:t>
            </a:fld>
            <a:endParaRPr lang="en-US"/>
          </a:p>
        </p:txBody>
      </p:sp>
      <p:sp>
        <p:nvSpPr>
          <p:cNvPr id="8" name="Rounded Rectangle 7"/>
          <p:cNvSpPr/>
          <p:nvPr/>
        </p:nvSpPr>
        <p:spPr bwMode="auto">
          <a:xfrm>
            <a:off x="669131" y="3193896"/>
            <a:ext cx="7727950" cy="2145268"/>
          </a:xfrm>
          <a:prstGeom prst="roundRect">
            <a:avLst/>
          </a:prstGeom>
          <a:solidFill>
            <a:schemeClr val="bg1"/>
          </a:solidFill>
          <a:ln w="1905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eaLnBrk="0" hangingPunct="0">
              <a:defRPr/>
            </a:pPr>
            <a:r>
              <a:rPr lang="en-US" dirty="0" smtClean="0">
                <a:solidFill>
                  <a:srgbClr val="0860A8"/>
                </a:solidFill>
              </a:rPr>
              <a:t>For more information on vec-report7 </a:t>
            </a:r>
            <a:r>
              <a:rPr lang="en-US" dirty="0">
                <a:solidFill>
                  <a:srgbClr val="0860A8"/>
                </a:solidFill>
              </a:rPr>
              <a:t>Refer </a:t>
            </a:r>
            <a:r>
              <a:rPr lang="en-US" dirty="0" smtClean="0">
                <a:solidFill>
                  <a:srgbClr val="0860A8"/>
                </a:solidFill>
              </a:rPr>
              <a:t>to:</a:t>
            </a:r>
          </a:p>
          <a:p>
            <a:pPr algn="l" eaLnBrk="0" hangingPunct="0">
              <a:defRPr/>
            </a:pPr>
            <a:endParaRPr lang="en-US" dirty="0" smtClean="0">
              <a:solidFill>
                <a:srgbClr val="0860A8"/>
              </a:solidFill>
            </a:endParaRPr>
          </a:p>
          <a:p>
            <a:pPr algn="l" eaLnBrk="0" hangingPunct="0">
              <a:defRPr/>
            </a:pPr>
            <a:r>
              <a:rPr lang="en-US" sz="1600" dirty="0" smtClean="0">
                <a:solidFill>
                  <a:srgbClr val="0860A8"/>
                </a:solidFill>
              </a:rPr>
              <a:t>“</a:t>
            </a:r>
            <a:r>
              <a:rPr lang="en-US" sz="1600" dirty="0" err="1" smtClean="0">
                <a:solidFill>
                  <a:srgbClr val="0860A8"/>
                </a:solidFill>
              </a:rPr>
              <a:t>VecAnalysis</a:t>
            </a:r>
            <a:r>
              <a:rPr lang="en-US" sz="1600" dirty="0" smtClean="0">
                <a:solidFill>
                  <a:srgbClr val="0860A8"/>
                </a:solidFill>
              </a:rPr>
              <a:t> </a:t>
            </a:r>
            <a:r>
              <a:rPr lang="en-US" sz="1600" dirty="0">
                <a:solidFill>
                  <a:srgbClr val="0860A8"/>
                </a:solidFill>
              </a:rPr>
              <a:t>Python* Script for Annotating Intel C++ &amp; Fortran Compilers Vectorization </a:t>
            </a:r>
            <a:r>
              <a:rPr lang="en-US" sz="1600" dirty="0" smtClean="0">
                <a:solidFill>
                  <a:srgbClr val="0860A8"/>
                </a:solidFill>
              </a:rPr>
              <a:t>Reports”</a:t>
            </a:r>
          </a:p>
          <a:p>
            <a:pPr algn="l" eaLnBrk="0" hangingPunct="0">
              <a:defRPr/>
            </a:pPr>
            <a:endParaRPr lang="en-US" sz="1600" dirty="0">
              <a:solidFill>
                <a:srgbClr val="0860A8"/>
              </a:solidFill>
            </a:endParaRPr>
          </a:p>
          <a:p>
            <a:pPr algn="l" eaLnBrk="0" hangingPunct="0">
              <a:defRPr/>
            </a:pPr>
            <a:r>
              <a:rPr lang="en-US" sz="1600" dirty="0" smtClean="0">
                <a:solidFill>
                  <a:srgbClr val="0860A8"/>
                </a:solidFill>
              </a:rPr>
              <a:t>software.intel.com/en-us/articles/vecanalysis-python-script-for-annotating-intelr-compiler-vectorization-report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4"/>
          <p:cNvSpPr>
            <a:spLocks noGrp="1"/>
          </p:cNvSpPr>
          <p:nvPr>
            <p:ph idx="1"/>
          </p:nvPr>
        </p:nvSpPr>
        <p:spPr bwMode="auto">
          <a:xfrm>
            <a:off x="457200" y="1051560"/>
            <a:ext cx="8235950" cy="474440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endParaRPr lang="en-US" altLang="zh-CN" sz="1800" b="1" dirty="0" smtClean="0">
              <a:ea typeface="宋体" pitchFamily="2" charset="-122"/>
            </a:endParaRPr>
          </a:p>
          <a:p>
            <a:pPr marL="0" indent="0" eaLnBrk="1" hangingPunct="1">
              <a:buFont typeface="Courier New" pitchFamily="49" charset="0"/>
              <a:buChar char="●"/>
            </a:pPr>
            <a:endParaRPr lang="en-US" sz="1600" dirty="0" smtClean="0"/>
          </a:p>
          <a:p>
            <a:pPr marL="0" indent="0"/>
            <a:endParaRPr lang="en-US" altLang="zh-CN" sz="1800" dirty="0" smtClean="0">
              <a:ea typeface="宋体" pitchFamily="2" charset="-122"/>
            </a:endParaRPr>
          </a:p>
        </p:txBody>
      </p:sp>
      <p:sp>
        <p:nvSpPr>
          <p:cNvPr id="57347" name="Rectangle 2"/>
          <p:cNvSpPr>
            <a:spLocks noGrp="1" noChangeArrowheads="1"/>
          </p:cNvSpPr>
          <p:nvPr>
            <p:ph type="title"/>
          </p:nvPr>
        </p:nvSpPr>
        <p:spPr bwMode="auto">
          <a:xfrm>
            <a:off x="476250" y="127000"/>
            <a:ext cx="7372350" cy="722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smtClean="0"/>
              <a:t>Need Common Programming Models:</a:t>
            </a:r>
            <a:br>
              <a:rPr lang="en-US" altLang="zh-CN" dirty="0" smtClean="0"/>
            </a:br>
            <a:r>
              <a:rPr lang="en-US" altLang="zh-CN" dirty="0" smtClean="0"/>
              <a:t>OpenMP 4.0</a:t>
            </a:r>
            <a:r>
              <a:rPr lang="en-US" altLang="zh-CN" sz="2400" dirty="0" smtClean="0">
                <a:latin typeface="Calibri" pitchFamily="34" charset="0"/>
                <a:ea typeface="宋体" pitchFamily="2" charset="-122"/>
              </a:rPr>
              <a:t/>
            </a:r>
            <a:br>
              <a:rPr lang="en-US" altLang="zh-CN" sz="2400" dirty="0" smtClean="0">
                <a:latin typeface="Calibri" pitchFamily="34" charset="0"/>
                <a:ea typeface="宋体" pitchFamily="2" charset="-122"/>
              </a:rPr>
            </a:br>
            <a:endParaRPr lang="en-US" altLang="zh-CN" sz="2200" dirty="0" smtClean="0"/>
          </a:p>
        </p:txBody>
      </p:sp>
      <p:sp>
        <p:nvSpPr>
          <p:cNvPr id="57356"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BD1EFD06-DE16-419A-8A8A-72CFB9F864B4}" type="datetime1">
              <a:rPr lang="en-US" altLang="zh-CN" sz="1000">
                <a:solidFill>
                  <a:schemeClr val="bg1"/>
                </a:solidFill>
              </a:rPr>
              <a:pPr eaLnBrk="1" hangingPunct="1"/>
              <a:t>12/19/2013</a:t>
            </a:fld>
            <a:endParaRPr lang="en-US" altLang="zh-CN" sz="1000" dirty="0">
              <a:solidFill>
                <a:schemeClr val="bg1"/>
              </a:solidFill>
            </a:endParaRPr>
          </a:p>
        </p:txBody>
      </p:sp>
      <p:sp>
        <p:nvSpPr>
          <p:cNvPr id="57357"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AE6369DB-E4B4-4CA5-B53D-172E96314B7B}" type="slidenum">
              <a:rPr lang="en-US" altLang="zh-CN" sz="1000">
                <a:solidFill>
                  <a:schemeClr val="bg1"/>
                </a:solidFill>
              </a:rPr>
              <a:pPr eaLnBrk="1" hangingPunct="1"/>
              <a:t>5</a:t>
            </a:fld>
            <a:endParaRPr lang="en-US" altLang="zh-CN" sz="1000">
              <a:solidFill>
                <a:schemeClr val="bg1"/>
              </a:solidFill>
            </a:endParaRPr>
          </a:p>
        </p:txBody>
      </p:sp>
      <p:grpSp>
        <p:nvGrpSpPr>
          <p:cNvPr id="2" name="Group 21"/>
          <p:cNvGrpSpPr/>
          <p:nvPr/>
        </p:nvGrpSpPr>
        <p:grpSpPr>
          <a:xfrm>
            <a:off x="565944" y="2788920"/>
            <a:ext cx="8127206" cy="2892742"/>
            <a:chOff x="565944" y="2827020"/>
            <a:chExt cx="8127206" cy="2892742"/>
          </a:xfrm>
        </p:grpSpPr>
        <p:grpSp>
          <p:nvGrpSpPr>
            <p:cNvPr id="3" name="Group 26"/>
            <p:cNvGrpSpPr>
              <a:grpSpLocks/>
            </p:cNvGrpSpPr>
            <p:nvPr/>
          </p:nvGrpSpPr>
          <p:grpSpPr bwMode="auto">
            <a:xfrm>
              <a:off x="565944" y="3381376"/>
              <a:ext cx="2819400" cy="1782763"/>
              <a:chOff x="960" y="2031"/>
              <a:chExt cx="1776" cy="1123"/>
            </a:xfrm>
          </p:grpSpPr>
          <p:sp>
            <p:nvSpPr>
              <p:cNvPr id="15" name="Rectangle 12"/>
              <p:cNvSpPr>
                <a:spLocks noChangeArrowheads="1"/>
              </p:cNvSpPr>
              <p:nvPr/>
            </p:nvSpPr>
            <p:spPr bwMode="auto">
              <a:xfrm>
                <a:off x="960" y="2031"/>
                <a:ext cx="1776" cy="112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600"/>
              </a:p>
            </p:txBody>
          </p:sp>
          <p:sp>
            <p:nvSpPr>
              <p:cNvPr id="17" name="Rectangle 8"/>
              <p:cNvSpPr>
                <a:spLocks noChangeArrowheads="1"/>
              </p:cNvSpPr>
              <p:nvPr/>
            </p:nvSpPr>
            <p:spPr bwMode="auto">
              <a:xfrm>
                <a:off x="1008" y="2618"/>
                <a:ext cx="1680" cy="48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sz="1600" dirty="0" smtClean="0"/>
                  <a:t>pragma omp simd</a:t>
                </a:r>
                <a:endParaRPr lang="en-US" sz="1600" dirty="0">
                  <a:solidFill>
                    <a:schemeClr val="dk1"/>
                  </a:solidFill>
                </a:endParaRPr>
              </a:p>
            </p:txBody>
          </p:sp>
          <p:sp>
            <p:nvSpPr>
              <p:cNvPr id="20" name="Rectangle 21"/>
              <p:cNvSpPr>
                <a:spLocks noChangeArrowheads="1"/>
              </p:cNvSpPr>
              <p:nvPr/>
            </p:nvSpPr>
            <p:spPr bwMode="auto">
              <a:xfrm>
                <a:off x="1008" y="2090"/>
                <a:ext cx="1680" cy="48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1600" dirty="0" smtClean="0">
                    <a:solidFill>
                      <a:schemeClr val="dk1"/>
                    </a:solidFill>
                  </a:rPr>
                  <a:t>SIMD-enabled function</a:t>
                </a:r>
                <a:endParaRPr lang="en-US" sz="1600" dirty="0">
                  <a:solidFill>
                    <a:schemeClr val="dk1"/>
                  </a:solidFill>
                </a:endParaRPr>
              </a:p>
            </p:txBody>
          </p:sp>
        </p:grpSp>
        <p:sp>
          <p:nvSpPr>
            <p:cNvPr id="21" name="Content Placeholder 4"/>
            <p:cNvSpPr txBox="1">
              <a:spLocks/>
            </p:cNvSpPr>
            <p:nvPr/>
          </p:nvSpPr>
          <p:spPr bwMode="auto">
            <a:xfrm>
              <a:off x="3703320" y="2827020"/>
              <a:ext cx="4989830" cy="289274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302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zh-CN" sz="2400" b="0" i="0" u="none" strike="noStrike" kern="0" cap="none" spc="0" normalizeH="0" baseline="0" noProof="0" dirty="0" smtClean="0">
                <a:ln>
                  <a:noFill/>
                </a:ln>
                <a:solidFill>
                  <a:schemeClr val="tx1"/>
                </a:solidFill>
                <a:effectLst/>
                <a:uLnTx/>
                <a:uFillTx/>
                <a:latin typeface="+mn-lt"/>
                <a:ea typeface="MS PGothic" pitchFamily="34" charset="-128"/>
                <a:cs typeface="ＭＳ Ｐゴシック" charset="-128"/>
              </a:endParaRPr>
            </a:p>
            <a:p>
              <a:pPr marL="330200" lvl="0" indent="-342900" algn="l" eaLnBrk="0" hangingPunct="0">
                <a:spcBef>
                  <a:spcPct val="20000"/>
                </a:spcBef>
                <a:buFontTx/>
                <a:buChar char="•"/>
                <a:defRPr/>
              </a:pPr>
              <a:r>
                <a:rPr kumimoji="0" lang="en-US" altLang="zh-CN" sz="2400" b="0" i="0" u="none" strike="noStrike" kern="0" cap="none" spc="0" normalizeH="0" baseline="0" noProof="0" dirty="0" smtClean="0">
                  <a:ln>
                    <a:noFill/>
                  </a:ln>
                  <a:solidFill>
                    <a:schemeClr val="tx1"/>
                  </a:solidFill>
                  <a:effectLst/>
                  <a:uLnTx/>
                  <a:uFillTx/>
                  <a:latin typeface="+mn-lt"/>
                  <a:ea typeface="MS PGothic" pitchFamily="34" charset="-128"/>
                  <a:cs typeface="ＭＳ Ｐゴシック" charset="-128"/>
                </a:rPr>
                <a:t>Explore explicit vector programming </a:t>
              </a:r>
              <a:r>
                <a:rPr lang="en-US" sz="2400" dirty="0" smtClean="0"/>
                <a:t>to enable the potential performance in your application</a:t>
              </a:r>
              <a:endParaRPr kumimoji="0" lang="en-US" altLang="zh-CN" sz="2400" b="0" i="0" u="none" strike="noStrike" kern="0" cap="none" spc="0" normalizeH="0" baseline="0" noProof="0" dirty="0" smtClean="0">
                <a:ln>
                  <a:noFill/>
                </a:ln>
                <a:solidFill>
                  <a:schemeClr val="tx1"/>
                </a:solidFill>
                <a:effectLst/>
                <a:uLnTx/>
                <a:uFillTx/>
                <a:latin typeface="+mn-lt"/>
                <a:ea typeface="MS PGothic" pitchFamily="34" charset="-128"/>
                <a:cs typeface="ＭＳ Ｐゴシック" charset="-128"/>
              </a:endParaRPr>
            </a:p>
            <a:p>
              <a:pPr marL="3302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altLang="zh-CN" sz="2400" b="0" i="0" u="none" strike="noStrike" kern="0" cap="none" spc="0" normalizeH="0" baseline="0" noProof="0" dirty="0" smtClean="0">
                <a:ln>
                  <a:noFill/>
                </a:ln>
                <a:solidFill>
                  <a:schemeClr val="tx1"/>
                </a:solidFill>
                <a:effectLst/>
                <a:uLnTx/>
                <a:uFillTx/>
                <a:latin typeface="+mn-lt"/>
                <a:ea typeface="MS PGothic" pitchFamily="34" charset="-128"/>
                <a:cs typeface="ＭＳ Ｐゴシック" charset="-128"/>
              </a:endParaRPr>
            </a:p>
          </p:txBody>
        </p:sp>
      </p:grpSp>
      <p:grpSp>
        <p:nvGrpSpPr>
          <p:cNvPr id="8" name="Group 7"/>
          <p:cNvGrpSpPr/>
          <p:nvPr/>
        </p:nvGrpSpPr>
        <p:grpSpPr>
          <a:xfrm>
            <a:off x="4167504" y="1537652"/>
            <a:ext cx="4261676" cy="1117600"/>
            <a:chOff x="4167504" y="1537652"/>
            <a:chExt cx="4261676" cy="1117600"/>
          </a:xfrm>
        </p:grpSpPr>
        <p:sp>
          <p:nvSpPr>
            <p:cNvPr id="25" name="Rectangle 14"/>
            <p:cNvSpPr>
              <a:spLocks noChangeArrowheads="1"/>
            </p:cNvSpPr>
            <p:nvPr/>
          </p:nvSpPr>
          <p:spPr bwMode="auto">
            <a:xfrm>
              <a:off x="4827143" y="1537652"/>
              <a:ext cx="3602037" cy="3651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marL="293688" indent="-228600" fontAlgn="t">
                <a:lnSpc>
                  <a:spcPct val="95000"/>
                </a:lnSpc>
                <a:spcBef>
                  <a:spcPct val="30000"/>
                </a:spcBef>
                <a:buClr>
                  <a:schemeClr val="tx1"/>
                </a:buClr>
                <a:defRPr/>
              </a:pPr>
              <a:r>
                <a:rPr lang="en-US" altLang="zh-CN" sz="1800" b="1" dirty="0" smtClean="0">
                  <a:latin typeface="Calibri" pitchFamily="34" charset="0"/>
                  <a:ea typeface="宋体" pitchFamily="2" charset="-122"/>
                </a:rPr>
                <a:t>Explicit vector programming</a:t>
              </a:r>
              <a:endParaRPr lang="en-US" altLang="zh-CN" sz="1800" b="1" dirty="0">
                <a:latin typeface="Calibri" pitchFamily="34" charset="0"/>
                <a:ea typeface="宋体" pitchFamily="2" charset="-122"/>
              </a:endParaRPr>
            </a:p>
          </p:txBody>
        </p:sp>
        <p:sp>
          <p:nvSpPr>
            <p:cNvPr id="26" name="Up Arrow 25"/>
            <p:cNvSpPr/>
            <p:nvPr/>
          </p:nvSpPr>
          <p:spPr bwMode="auto">
            <a:xfrm>
              <a:off x="6429375" y="1944052"/>
              <a:ext cx="300037" cy="301625"/>
            </a:xfrm>
            <a:prstGeom prst="up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spAutoFit/>
            </a:bodyPr>
            <a:lstStyle/>
            <a:p>
              <a:pPr eaLnBrk="0" hangingPunct="0">
                <a:lnSpc>
                  <a:spcPct val="80000"/>
                </a:lnSpc>
                <a:spcBef>
                  <a:spcPct val="50000"/>
                </a:spcBef>
              </a:pPr>
              <a:endParaRPr lang="en-US" sz="1000">
                <a:solidFill>
                  <a:schemeClr val="tx1"/>
                </a:solidFill>
                <a:cs typeface="Arial" charset="0"/>
              </a:endParaRPr>
            </a:p>
          </p:txBody>
        </p:sp>
        <p:grpSp>
          <p:nvGrpSpPr>
            <p:cNvPr id="7" name="Group 6"/>
            <p:cNvGrpSpPr/>
            <p:nvPr/>
          </p:nvGrpSpPr>
          <p:grpSpPr>
            <a:xfrm>
              <a:off x="4167504" y="1583118"/>
              <a:ext cx="627063" cy="1047750"/>
              <a:chOff x="8380412" y="1572577"/>
              <a:chExt cx="627063" cy="1047750"/>
            </a:xfrm>
          </p:grpSpPr>
          <p:sp>
            <p:nvSpPr>
              <p:cNvPr id="27" name="Left-Right Arrow 26"/>
              <p:cNvSpPr/>
              <p:nvPr/>
            </p:nvSpPr>
            <p:spPr bwMode="auto">
              <a:xfrm>
                <a:off x="8380412" y="2325052"/>
                <a:ext cx="627063" cy="295275"/>
              </a:xfrm>
              <a:prstGeom prst="lef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spAutoFit/>
              </a:bodyPr>
              <a:lstStyle/>
              <a:p>
                <a:pPr eaLnBrk="0" hangingPunct="0">
                  <a:lnSpc>
                    <a:spcPct val="80000"/>
                  </a:lnSpc>
                  <a:spcBef>
                    <a:spcPct val="50000"/>
                  </a:spcBef>
                </a:pPr>
                <a:endParaRPr lang="en-US">
                  <a:solidFill>
                    <a:schemeClr val="tx1"/>
                  </a:solidFill>
                  <a:cs typeface="Arial" charset="0"/>
                </a:endParaRPr>
              </a:p>
            </p:txBody>
          </p:sp>
          <p:sp>
            <p:nvSpPr>
              <p:cNvPr id="28" name="Left-Right Arrow 27"/>
              <p:cNvSpPr/>
              <p:nvPr/>
            </p:nvSpPr>
            <p:spPr bwMode="auto">
              <a:xfrm>
                <a:off x="8380412" y="1572577"/>
                <a:ext cx="627063" cy="295275"/>
              </a:xfrm>
              <a:prstGeom prst="lef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spAutoFit/>
              </a:bodyPr>
              <a:lstStyle/>
              <a:p>
                <a:pPr eaLnBrk="0" hangingPunct="0">
                  <a:lnSpc>
                    <a:spcPct val="80000"/>
                  </a:lnSpc>
                  <a:spcBef>
                    <a:spcPct val="50000"/>
                  </a:spcBef>
                </a:pPr>
                <a:endParaRPr lang="en-US">
                  <a:solidFill>
                    <a:schemeClr val="tx1"/>
                  </a:solidFill>
                  <a:cs typeface="Arial" charset="0"/>
                </a:endParaRPr>
              </a:p>
            </p:txBody>
          </p:sp>
        </p:grpSp>
        <p:sp>
          <p:nvSpPr>
            <p:cNvPr id="29" name="Rectangle 14"/>
            <p:cNvSpPr>
              <a:spLocks noChangeArrowheads="1"/>
            </p:cNvSpPr>
            <p:nvPr/>
          </p:nvSpPr>
          <p:spPr bwMode="auto">
            <a:xfrm>
              <a:off x="4827143" y="2290127"/>
              <a:ext cx="3602037" cy="3651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marL="293688" indent="-228600" fontAlgn="t">
                <a:lnSpc>
                  <a:spcPct val="95000"/>
                </a:lnSpc>
                <a:spcBef>
                  <a:spcPct val="30000"/>
                </a:spcBef>
                <a:buClr>
                  <a:schemeClr val="tx1"/>
                </a:buClr>
                <a:defRPr/>
              </a:pPr>
              <a:r>
                <a:rPr lang="en-US" altLang="zh-CN" sz="1800" b="1" dirty="0">
                  <a:latin typeface="Calibri" pitchFamily="34" charset="0"/>
                  <a:ea typeface="宋体" pitchFamily="2" charset="-122"/>
                </a:rPr>
                <a:t>Auto-Vectorization</a:t>
              </a:r>
            </a:p>
          </p:txBody>
        </p:sp>
      </p:grpSp>
      <p:grpSp>
        <p:nvGrpSpPr>
          <p:cNvPr id="6" name="Group 5"/>
          <p:cNvGrpSpPr/>
          <p:nvPr/>
        </p:nvGrpSpPr>
        <p:grpSpPr>
          <a:xfrm>
            <a:off x="565467" y="1537652"/>
            <a:ext cx="3602037" cy="1114425"/>
            <a:chOff x="4871244" y="1659890"/>
            <a:chExt cx="3602037" cy="1114425"/>
          </a:xfrm>
        </p:grpSpPr>
        <p:sp>
          <p:nvSpPr>
            <p:cNvPr id="24" name="Rectangle 14"/>
            <p:cNvSpPr>
              <a:spLocks noChangeArrowheads="1"/>
            </p:cNvSpPr>
            <p:nvPr/>
          </p:nvSpPr>
          <p:spPr bwMode="auto">
            <a:xfrm>
              <a:off x="4871244" y="1659890"/>
              <a:ext cx="3602037" cy="3619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lstStyle/>
            <a:p>
              <a:pPr marL="293688" indent="-228600" fontAlgn="t">
                <a:lnSpc>
                  <a:spcPct val="95000"/>
                </a:lnSpc>
                <a:spcBef>
                  <a:spcPct val="30000"/>
                </a:spcBef>
                <a:buClr>
                  <a:schemeClr val="tx1"/>
                </a:buClr>
                <a:defRPr/>
              </a:pPr>
              <a:r>
                <a:rPr lang="en-US" altLang="zh-CN" sz="1800" b="1" dirty="0">
                  <a:latin typeface="Calibri" pitchFamily="34" charset="0"/>
                  <a:ea typeface="宋体" pitchFamily="2" charset="-122"/>
                </a:rPr>
                <a:t>OpenMP</a:t>
              </a:r>
              <a:r>
                <a:rPr lang="en-US" altLang="zh-CN" sz="1800" b="1" dirty="0" smtClean="0">
                  <a:latin typeface="Calibri" pitchFamily="34" charset="0"/>
                  <a:ea typeface="宋体" pitchFamily="2" charset="-122"/>
                </a:rPr>
                <a:t>* threading</a:t>
              </a:r>
              <a:endParaRPr lang="en-US" altLang="zh-CN" sz="1800" b="1" dirty="0">
                <a:latin typeface="Calibri" pitchFamily="34" charset="0"/>
                <a:ea typeface="宋体" pitchFamily="2" charset="-122"/>
              </a:endParaRPr>
            </a:p>
          </p:txBody>
        </p:sp>
        <p:sp>
          <p:nvSpPr>
            <p:cNvPr id="30" name="Rectangle 14"/>
            <p:cNvSpPr>
              <a:spLocks noChangeArrowheads="1"/>
            </p:cNvSpPr>
            <p:nvPr/>
          </p:nvSpPr>
          <p:spPr bwMode="auto">
            <a:xfrm>
              <a:off x="4871244" y="2412365"/>
              <a:ext cx="3602037" cy="3619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lstStyle/>
            <a:p>
              <a:pPr marL="293688" indent="-228600" fontAlgn="t">
                <a:lnSpc>
                  <a:spcPct val="95000"/>
                </a:lnSpc>
                <a:spcBef>
                  <a:spcPct val="30000"/>
                </a:spcBef>
                <a:buClr>
                  <a:schemeClr val="tx1"/>
                </a:buClr>
                <a:defRPr/>
              </a:pPr>
              <a:r>
                <a:rPr lang="en-US" altLang="zh-CN" sz="1800" b="1" dirty="0">
                  <a:latin typeface="Calibri" pitchFamily="34" charset="0"/>
                  <a:ea typeface="宋体" pitchFamily="2" charset="-122"/>
                </a:rPr>
                <a:t>Auto-Parallelization</a:t>
              </a:r>
            </a:p>
          </p:txBody>
        </p:sp>
        <p:sp>
          <p:nvSpPr>
            <p:cNvPr id="31" name="Up Arrow 30"/>
            <p:cNvSpPr/>
            <p:nvPr/>
          </p:nvSpPr>
          <p:spPr bwMode="auto">
            <a:xfrm>
              <a:off x="6522244" y="2063115"/>
              <a:ext cx="300037" cy="301625"/>
            </a:xfrm>
            <a:prstGeom prst="up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a:spAutoFit/>
            </a:bodyPr>
            <a:lstStyle/>
            <a:p>
              <a:pPr eaLnBrk="0" hangingPunct="0">
                <a:lnSpc>
                  <a:spcPct val="80000"/>
                </a:lnSpc>
                <a:spcBef>
                  <a:spcPct val="50000"/>
                </a:spcBef>
              </a:pPr>
              <a:endParaRPr lang="en-US" sz="1000">
                <a:solidFill>
                  <a:schemeClr val="tx1"/>
                </a:solidFill>
                <a:cs typeface="Arial"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solidFill>
                  <a:schemeClr val="bg2"/>
                </a:solidFill>
                <a:ea typeface="宋体" pitchFamily="2" charset="-122"/>
              </a:rPr>
              <a:t>Vectorization Report II</a:t>
            </a:r>
          </a:p>
        </p:txBody>
      </p:sp>
      <p:sp>
        <p:nvSpPr>
          <p:cNvPr id="62467" name="Rectangle 3"/>
          <p:cNvSpPr txBox="1">
            <a:spLocks noChangeArrowheads="1"/>
          </p:cNvSpPr>
          <p:nvPr/>
        </p:nvSpPr>
        <p:spPr bwMode="auto">
          <a:xfrm>
            <a:off x="457200" y="849313"/>
            <a:ext cx="8151813"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eaLnBrk="1" hangingPunct="1">
              <a:lnSpc>
                <a:spcPct val="120000"/>
              </a:lnSpc>
              <a:spcBef>
                <a:spcPct val="20000"/>
              </a:spcBef>
            </a:pPr>
            <a:r>
              <a:rPr lang="en-US" sz="1800" dirty="0">
                <a:ea typeface="MS PGothic" pitchFamily="34" charset="-128"/>
              </a:rPr>
              <a:t>Example:</a:t>
            </a:r>
          </a:p>
          <a:p>
            <a:pPr algn="l" eaLnBrk="1" hangingPunct="1">
              <a:lnSpc>
                <a:spcPct val="120000"/>
              </a:lnSpc>
              <a:spcBef>
                <a:spcPct val="20000"/>
              </a:spcBef>
            </a:pPr>
            <a:endParaRPr lang="en-US" dirty="0">
              <a:ea typeface="MS PGothic" pitchFamily="34" charset="-128"/>
            </a:endParaRPr>
          </a:p>
          <a:p>
            <a:pPr algn="l" eaLnBrk="1" hangingPunct="1">
              <a:lnSpc>
                <a:spcPct val="120000"/>
              </a:lnSpc>
              <a:spcBef>
                <a:spcPct val="20000"/>
              </a:spcBef>
            </a:pPr>
            <a:endParaRPr lang="en-US" dirty="0">
              <a:ea typeface="MS PGothic" pitchFamily="34" charset="-128"/>
            </a:endParaRPr>
          </a:p>
          <a:p>
            <a:pPr algn="l" eaLnBrk="1" hangingPunct="1">
              <a:lnSpc>
                <a:spcPct val="120000"/>
              </a:lnSpc>
              <a:spcBef>
                <a:spcPct val="20000"/>
              </a:spcBef>
            </a:pPr>
            <a:endParaRPr lang="en-US" dirty="0">
              <a:ea typeface="MS PGothic" pitchFamily="34" charset="-128"/>
            </a:endParaRPr>
          </a:p>
          <a:p>
            <a:pPr algn="l" eaLnBrk="1" hangingPunct="1">
              <a:lnSpc>
                <a:spcPct val="120000"/>
              </a:lnSpc>
              <a:spcBef>
                <a:spcPct val="20000"/>
              </a:spcBef>
            </a:pPr>
            <a:endParaRPr lang="en-US" dirty="0">
              <a:ea typeface="MS PGothic" pitchFamily="34" charset="-128"/>
            </a:endParaRPr>
          </a:p>
          <a:p>
            <a:pPr algn="l" eaLnBrk="1" hangingPunct="1">
              <a:lnSpc>
                <a:spcPct val="120000"/>
              </a:lnSpc>
              <a:spcBef>
                <a:spcPct val="20000"/>
              </a:spcBef>
            </a:pPr>
            <a:endParaRPr lang="en-US" dirty="0">
              <a:ea typeface="MS PGothic" pitchFamily="34" charset="-128"/>
            </a:endParaRPr>
          </a:p>
          <a:p>
            <a:pPr algn="l" eaLnBrk="1" hangingPunct="1">
              <a:lnSpc>
                <a:spcPct val="120000"/>
              </a:lnSpc>
              <a:spcBef>
                <a:spcPct val="20000"/>
              </a:spcBef>
            </a:pPr>
            <a:endParaRPr lang="en-US" dirty="0">
              <a:ea typeface="MS PGothic" pitchFamily="34" charset="-128"/>
            </a:endParaRPr>
          </a:p>
          <a:p>
            <a:pPr algn="l" eaLnBrk="1" hangingPunct="1">
              <a:lnSpc>
                <a:spcPct val="120000"/>
              </a:lnSpc>
              <a:spcBef>
                <a:spcPct val="20000"/>
              </a:spcBef>
            </a:pPr>
            <a:endParaRPr lang="en-US" dirty="0">
              <a:ea typeface="MS PGothic" pitchFamily="34" charset="-128"/>
            </a:endParaRPr>
          </a:p>
          <a:p>
            <a:pPr algn="l" eaLnBrk="1" hangingPunct="1">
              <a:lnSpc>
                <a:spcPct val="120000"/>
              </a:lnSpc>
              <a:spcBef>
                <a:spcPct val="20000"/>
              </a:spcBef>
            </a:pPr>
            <a:endParaRPr lang="en-US" dirty="0">
              <a:ea typeface="MS PGothic" pitchFamily="34" charset="-128"/>
            </a:endParaRPr>
          </a:p>
          <a:p>
            <a:pPr algn="l" eaLnBrk="1" hangingPunct="1">
              <a:lnSpc>
                <a:spcPct val="120000"/>
              </a:lnSpc>
              <a:spcBef>
                <a:spcPct val="20000"/>
              </a:spcBef>
            </a:pPr>
            <a:r>
              <a:rPr lang="en-US" sz="1800" b="1" dirty="0">
                <a:ea typeface="MS PGothic" pitchFamily="34" charset="-128"/>
              </a:rPr>
              <a:t>Note:</a:t>
            </a:r>
          </a:p>
          <a:p>
            <a:pPr algn="l" eaLnBrk="1" hangingPunct="1">
              <a:lnSpc>
                <a:spcPct val="120000"/>
              </a:lnSpc>
              <a:spcBef>
                <a:spcPct val="20000"/>
              </a:spcBef>
            </a:pPr>
            <a:r>
              <a:rPr lang="en-US" sz="1800" dirty="0">
                <a:ea typeface="MS PGothic" pitchFamily="34" charset="-128"/>
              </a:rPr>
              <a:t>In case inter-procedural optimization (</a:t>
            </a:r>
            <a:r>
              <a:rPr lang="en-US" sz="1800" b="1" dirty="0">
                <a:solidFill>
                  <a:srgbClr val="FF5C00"/>
                </a:solidFill>
                <a:latin typeface="Courier New" pitchFamily="49" charset="0"/>
                <a:ea typeface="MS PGothic" pitchFamily="34" charset="-128"/>
                <a:cs typeface="Courier New" pitchFamily="49" charset="0"/>
              </a:rPr>
              <a:t>-</a:t>
            </a:r>
            <a:r>
              <a:rPr lang="en-US" sz="1800" b="1" dirty="0" err="1">
                <a:solidFill>
                  <a:srgbClr val="FF5C00"/>
                </a:solidFill>
                <a:latin typeface="Courier New" pitchFamily="49" charset="0"/>
                <a:ea typeface="MS PGothic" pitchFamily="34" charset="-128"/>
                <a:cs typeface="Courier New" pitchFamily="49" charset="0"/>
              </a:rPr>
              <a:t>ipo</a:t>
            </a:r>
            <a:r>
              <a:rPr lang="en-US" sz="1800" dirty="0">
                <a:ea typeface="MS PGothic" pitchFamily="34" charset="-128"/>
              </a:rPr>
              <a:t> or </a:t>
            </a:r>
            <a:r>
              <a:rPr lang="en-US" sz="1800" b="1" dirty="0">
                <a:solidFill>
                  <a:srgbClr val="FF5C00"/>
                </a:solidFill>
                <a:latin typeface="Courier New" pitchFamily="49" charset="0"/>
                <a:ea typeface="MS PGothic" pitchFamily="34" charset="-128"/>
              </a:rPr>
              <a:t>/</a:t>
            </a:r>
            <a:r>
              <a:rPr lang="en-US" sz="1800" b="1" dirty="0" err="1">
                <a:solidFill>
                  <a:srgbClr val="FF5C00"/>
                </a:solidFill>
                <a:latin typeface="Courier New" pitchFamily="49" charset="0"/>
                <a:ea typeface="MS PGothic" pitchFamily="34" charset="-128"/>
              </a:rPr>
              <a:t>Qipo</a:t>
            </a:r>
            <a:r>
              <a:rPr lang="en-US" sz="1800" dirty="0">
                <a:ea typeface="MS PGothic" pitchFamily="34" charset="-128"/>
              </a:rPr>
              <a:t>) is activated and compilation and linking are separate compiler invocations, the switch to enable reporting needs to be added to the link step!</a:t>
            </a:r>
          </a:p>
          <a:p>
            <a:pPr algn="l" eaLnBrk="1" hangingPunct="1">
              <a:lnSpc>
                <a:spcPct val="120000"/>
              </a:lnSpc>
              <a:spcBef>
                <a:spcPct val="20000"/>
              </a:spcBef>
              <a:buFont typeface="Arial" charset="0"/>
              <a:buChar char="•"/>
            </a:pPr>
            <a:endParaRPr lang="en-US" altLang="zh-CN" sz="1800" dirty="0">
              <a:ea typeface="MS PGothic" pitchFamily="34" charset="-128"/>
            </a:endParaRPr>
          </a:p>
          <a:p>
            <a:pPr algn="l" eaLnBrk="1" hangingPunct="1">
              <a:lnSpc>
                <a:spcPct val="120000"/>
              </a:lnSpc>
              <a:spcBef>
                <a:spcPct val="20000"/>
              </a:spcBef>
              <a:buFont typeface="Arial" charset="0"/>
              <a:buChar char="•"/>
            </a:pPr>
            <a:endParaRPr lang="en-US" sz="1800" dirty="0">
              <a:ea typeface="MS PGothic" pitchFamily="34" charset="-128"/>
            </a:endParaRPr>
          </a:p>
          <a:p>
            <a:pPr algn="l" eaLnBrk="1" hangingPunct="1">
              <a:lnSpc>
                <a:spcPct val="120000"/>
              </a:lnSpc>
              <a:spcBef>
                <a:spcPct val="20000"/>
              </a:spcBef>
              <a:buFontTx/>
              <a:buChar char="•"/>
            </a:pPr>
            <a:endParaRPr lang="en-US" sz="1800" dirty="0">
              <a:ea typeface="MS PGothic" pitchFamily="34" charset="-128"/>
            </a:endParaRPr>
          </a:p>
        </p:txBody>
      </p:sp>
      <p:sp>
        <p:nvSpPr>
          <p:cNvPr id="4" name="Text Box 73"/>
          <p:cNvSpPr txBox="1">
            <a:spLocks noChangeArrowheads="1"/>
          </p:cNvSpPr>
          <p:nvPr/>
        </p:nvSpPr>
        <p:spPr bwMode="auto">
          <a:xfrm>
            <a:off x="908050" y="1266825"/>
            <a:ext cx="7250113" cy="1815882"/>
          </a:xfrm>
          <a:prstGeom prst="rect">
            <a:avLst/>
          </a:prstGeom>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a:defRPr/>
            </a:pPr>
            <a:r>
              <a:rPr lang="nn-NO" sz="1600" b="1" dirty="0" smtClean="0">
                <a:latin typeface="Courier New" pitchFamily="49" charset="0"/>
                <a:cs typeface="Courier New" pitchFamily="49" charset="0"/>
              </a:rPr>
              <a:t>4: void fd(float *y)</a:t>
            </a:r>
          </a:p>
          <a:p>
            <a:pPr algn="l">
              <a:defRPr/>
            </a:pPr>
            <a:r>
              <a:rPr lang="nn-NO" sz="1600" b="1" dirty="0" smtClean="0">
                <a:latin typeface="Courier New" pitchFamily="49" charset="0"/>
                <a:cs typeface="Courier New" pitchFamily="49" charset="0"/>
              </a:rPr>
              <a:t>5: {</a:t>
            </a:r>
          </a:p>
          <a:p>
            <a:pPr algn="l">
              <a:defRPr/>
            </a:pPr>
            <a:r>
              <a:rPr lang="nn-NO" sz="1600" b="1" dirty="0" smtClean="0">
                <a:latin typeface="Courier New" pitchFamily="49" charset="0"/>
                <a:cs typeface="Courier New" pitchFamily="49" charset="0"/>
              </a:rPr>
              <a:t>6:    int i;</a:t>
            </a:r>
          </a:p>
          <a:p>
            <a:pPr algn="l">
              <a:defRPr/>
            </a:pPr>
            <a:r>
              <a:rPr lang="nn-NO" sz="1600" b="1" dirty="0" smtClean="0">
                <a:latin typeface="Courier New" pitchFamily="49" charset="0"/>
                <a:cs typeface="Courier New" pitchFamily="49" charset="0"/>
              </a:rPr>
              <a:t>7:    for (i=2; i&lt;10; i++) {</a:t>
            </a:r>
          </a:p>
          <a:p>
            <a:pPr algn="l">
              <a:defRPr/>
            </a:pPr>
            <a:r>
              <a:rPr lang="nn-NO" sz="1600" b="1" dirty="0" smtClean="0">
                <a:latin typeface="Courier New" pitchFamily="49" charset="0"/>
                <a:cs typeface="Courier New" pitchFamily="49" charset="0"/>
              </a:rPr>
              <a:t>8:      y[i] = y[i-1] + 1;</a:t>
            </a:r>
          </a:p>
          <a:p>
            <a:pPr algn="l">
              <a:defRPr/>
            </a:pPr>
            <a:r>
              <a:rPr lang="nn-NO" sz="1600" b="1" dirty="0" smtClean="0">
                <a:latin typeface="Courier New" pitchFamily="49" charset="0"/>
                <a:cs typeface="Courier New" pitchFamily="49" charset="0"/>
              </a:rPr>
              <a:t>9:    }</a:t>
            </a:r>
          </a:p>
          <a:p>
            <a:pPr algn="l">
              <a:defRPr/>
            </a:pPr>
            <a:r>
              <a:rPr lang="nn-NO" sz="1600" b="1" dirty="0" smtClean="0">
                <a:latin typeface="Courier New" pitchFamily="49" charset="0"/>
                <a:cs typeface="Courier New" pitchFamily="49" charset="0"/>
              </a:rPr>
              <a:t>10: }</a:t>
            </a:r>
            <a:endParaRPr lang="en-US" sz="1600" b="1" dirty="0">
              <a:latin typeface="Courier New" pitchFamily="49" charset="0"/>
              <a:cs typeface="Courier New" pitchFamily="49" charset="0"/>
            </a:endParaRPr>
          </a:p>
        </p:txBody>
      </p:sp>
      <p:sp>
        <p:nvSpPr>
          <p:cNvPr id="5" name="Text Box 73"/>
          <p:cNvSpPr txBox="1">
            <a:spLocks noChangeArrowheads="1"/>
          </p:cNvSpPr>
          <p:nvPr/>
        </p:nvSpPr>
        <p:spPr bwMode="auto">
          <a:xfrm>
            <a:off x="908050" y="3263900"/>
            <a:ext cx="7250113" cy="1200329"/>
          </a:xfrm>
          <a:prstGeom prst="rect">
            <a:avLst/>
          </a:prstGeom>
          <a:ln/>
        </p:spPr>
        <p:style>
          <a:lnRef idx="1">
            <a:schemeClr val="accent4"/>
          </a:lnRef>
          <a:fillRef idx="2">
            <a:schemeClr val="accent4"/>
          </a:fillRef>
          <a:effectRef idx="1">
            <a:schemeClr val="accent4"/>
          </a:effectRef>
          <a:fontRef idx="minor">
            <a:schemeClr val="dk1"/>
          </a:fontRef>
        </p:style>
        <p:txBody>
          <a:bodyPr>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a:defRPr/>
            </a:pPr>
            <a:r>
              <a:rPr lang="en-US" sz="1600" b="1" dirty="0" err="1" smtClean="0">
                <a:latin typeface="Courier New" pitchFamily="49" charset="0"/>
                <a:cs typeface="Courier New" pitchFamily="49" charset="0"/>
              </a:rPr>
              <a:t>icc</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novec.c</a:t>
            </a:r>
            <a:r>
              <a:rPr lang="en-US" sz="1600" b="1" dirty="0" smtClean="0">
                <a:latin typeface="Courier New" pitchFamily="49" charset="0"/>
                <a:cs typeface="Courier New" pitchFamily="49" charset="0"/>
              </a:rPr>
              <a:t> -vec-report3</a:t>
            </a:r>
          </a:p>
          <a:p>
            <a:pPr algn="l">
              <a:defRPr/>
            </a:pPr>
            <a:r>
              <a:rPr lang="en-US" sz="1400" b="1" dirty="0" err="1" smtClean="0">
                <a:latin typeface="Courier New" pitchFamily="49" charset="0"/>
                <a:cs typeface="Courier New" pitchFamily="49" charset="0"/>
              </a:rPr>
              <a:t>novec.c</a:t>
            </a:r>
            <a:r>
              <a:rPr lang="en-US" sz="1400" b="1" dirty="0" smtClean="0">
                <a:latin typeface="Courier New" pitchFamily="49" charset="0"/>
                <a:cs typeface="Courier New" pitchFamily="49" charset="0"/>
              </a:rPr>
              <a:t>(7): (col. 4) remark: loop was not vectorized: existence of vector dependence</a:t>
            </a:r>
          </a:p>
          <a:p>
            <a:pPr algn="l">
              <a:defRPr/>
            </a:pPr>
            <a:r>
              <a:rPr lang="en-US" sz="1400" b="1" dirty="0" err="1" smtClean="0">
                <a:latin typeface="Courier New" pitchFamily="49" charset="0"/>
                <a:cs typeface="Courier New" pitchFamily="49" charset="0"/>
              </a:rPr>
              <a:t>novec.c</a:t>
            </a:r>
            <a:r>
              <a:rPr lang="en-US" sz="1400" b="1" dirty="0" smtClean="0">
                <a:latin typeface="Courier New" pitchFamily="49" charset="0"/>
                <a:cs typeface="Courier New" pitchFamily="49" charset="0"/>
              </a:rPr>
              <a:t>(8): (col. 6) remark: vector dependence: assumed FLOW dependence between y line 8 and y line 8</a:t>
            </a:r>
          </a:p>
        </p:txBody>
      </p:sp>
      <p:sp>
        <p:nvSpPr>
          <p:cNvPr id="62470"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60AA3A78-4DA1-480B-B418-27C9C65A4FB4}" type="datetime1">
              <a:rPr lang="en-US" altLang="zh-CN" sz="1000">
                <a:solidFill>
                  <a:schemeClr val="bg1"/>
                </a:solidFill>
              </a:rPr>
              <a:pPr eaLnBrk="1" hangingPunct="1"/>
              <a:t>12/19/2013</a:t>
            </a:fld>
            <a:endParaRPr lang="en-US" altLang="zh-CN" sz="1000">
              <a:solidFill>
                <a:schemeClr val="bg1"/>
              </a:solidFill>
            </a:endParaRPr>
          </a:p>
        </p:txBody>
      </p:sp>
      <p:sp>
        <p:nvSpPr>
          <p:cNvPr id="8" name="Slide Number Placeholder 4"/>
          <p:cNvSpPr txBox="1">
            <a:spLocks/>
          </p:cNvSpPr>
          <p:nvPr/>
        </p:nvSpPr>
        <p:spPr>
          <a:xfrm>
            <a:off x="8505825" y="6492875"/>
            <a:ext cx="501650" cy="365125"/>
          </a:xfrm>
          <a:prstGeom prst="rect">
            <a:avLst/>
          </a:prstGeom>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000" kern="1200">
                <a:solidFill>
                  <a:schemeClr val="bg1"/>
                </a:solidFill>
                <a:latin typeface="Verdana" pitchFamily="34" charset="0"/>
                <a:ea typeface="宋体" pitchFamily="2" charset="-122"/>
                <a:cs typeface="Arial" charset="0"/>
              </a:defRPr>
            </a:lvl1pPr>
            <a:lvl2pPr marL="457200" algn="ctr" rtl="0" fontAlgn="base">
              <a:spcBef>
                <a:spcPct val="0"/>
              </a:spcBef>
              <a:spcAft>
                <a:spcPct val="0"/>
              </a:spcAft>
              <a:defRPr sz="2000" kern="1200">
                <a:solidFill>
                  <a:schemeClr val="tx1"/>
                </a:solidFill>
                <a:latin typeface="Verdana" pitchFamily="34" charset="0"/>
                <a:ea typeface="+mn-ea"/>
                <a:cs typeface="Arial" charset="0"/>
              </a:defRPr>
            </a:lvl2pPr>
            <a:lvl3pPr marL="914400" algn="ctr" rtl="0" fontAlgn="base">
              <a:spcBef>
                <a:spcPct val="0"/>
              </a:spcBef>
              <a:spcAft>
                <a:spcPct val="0"/>
              </a:spcAft>
              <a:defRPr sz="2000" kern="1200">
                <a:solidFill>
                  <a:schemeClr val="tx1"/>
                </a:solidFill>
                <a:latin typeface="Verdana" pitchFamily="34" charset="0"/>
                <a:ea typeface="+mn-ea"/>
                <a:cs typeface="Arial" charset="0"/>
              </a:defRPr>
            </a:lvl3pPr>
            <a:lvl4pPr marL="1371600" algn="ctr" rtl="0" fontAlgn="base">
              <a:spcBef>
                <a:spcPct val="0"/>
              </a:spcBef>
              <a:spcAft>
                <a:spcPct val="0"/>
              </a:spcAft>
              <a:defRPr sz="2000" kern="1200">
                <a:solidFill>
                  <a:schemeClr val="tx1"/>
                </a:solidFill>
                <a:latin typeface="Verdana" pitchFamily="34" charset="0"/>
                <a:ea typeface="+mn-ea"/>
                <a:cs typeface="Arial" charset="0"/>
              </a:defRPr>
            </a:lvl4pPr>
            <a:lvl5pPr marL="1828800" algn="ctr" rtl="0" fontAlgn="base">
              <a:spcBef>
                <a:spcPct val="0"/>
              </a:spcBef>
              <a:spcAft>
                <a:spcPct val="0"/>
              </a:spcAft>
              <a:defRPr sz="2000" kern="1200">
                <a:solidFill>
                  <a:schemeClr val="tx1"/>
                </a:solidFill>
                <a:latin typeface="Verdana" pitchFamily="34" charset="0"/>
                <a:ea typeface="+mn-ea"/>
                <a:cs typeface="Arial" charset="0"/>
              </a:defRPr>
            </a:lvl5pPr>
            <a:lvl6pPr marL="2286000" algn="l" defTabSz="914400" rtl="0" eaLnBrk="1" latinLnBrk="0" hangingPunct="1">
              <a:defRPr sz="2000" kern="1200">
                <a:solidFill>
                  <a:schemeClr val="tx1"/>
                </a:solidFill>
                <a:latin typeface="Verdana" pitchFamily="34" charset="0"/>
                <a:ea typeface="+mn-ea"/>
                <a:cs typeface="Arial" charset="0"/>
              </a:defRPr>
            </a:lvl6pPr>
            <a:lvl7pPr marL="2743200" algn="l" defTabSz="914400" rtl="0" eaLnBrk="1" latinLnBrk="0" hangingPunct="1">
              <a:defRPr sz="2000" kern="1200">
                <a:solidFill>
                  <a:schemeClr val="tx1"/>
                </a:solidFill>
                <a:latin typeface="Verdana" pitchFamily="34" charset="0"/>
                <a:ea typeface="+mn-ea"/>
                <a:cs typeface="Arial" charset="0"/>
              </a:defRPr>
            </a:lvl7pPr>
            <a:lvl8pPr marL="3200400" algn="l" defTabSz="914400" rtl="0" eaLnBrk="1" latinLnBrk="0" hangingPunct="1">
              <a:defRPr sz="2000" kern="1200">
                <a:solidFill>
                  <a:schemeClr val="tx1"/>
                </a:solidFill>
                <a:latin typeface="Verdana" pitchFamily="34" charset="0"/>
                <a:ea typeface="+mn-ea"/>
                <a:cs typeface="Arial" charset="0"/>
              </a:defRPr>
            </a:lvl8pPr>
            <a:lvl9pPr marL="3657600" algn="l" defTabSz="914400" rtl="0" eaLnBrk="1" latinLnBrk="0" hangingPunct="1">
              <a:defRPr sz="2000" kern="1200">
                <a:solidFill>
                  <a:schemeClr val="tx1"/>
                </a:solidFill>
                <a:latin typeface="Verdana" pitchFamily="34" charset="0"/>
                <a:ea typeface="+mn-ea"/>
                <a:cs typeface="Arial" charset="0"/>
              </a:defRPr>
            </a:lvl9pPr>
          </a:lstStyle>
          <a:p>
            <a:fld id="{B6F15528-21DE-4FAA-801E-634DDDAF4B2B}"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smtClean="0"/>
              <a:t>Series Summary</a:t>
            </a:r>
            <a:endParaRPr lang="en-US" altLang="zh-CN" dirty="0" smtClean="0">
              <a:solidFill>
                <a:schemeClr val="bg2"/>
              </a:solidFill>
              <a:ea typeface="宋体" pitchFamily="2" charset="-122"/>
            </a:endParaRPr>
          </a:p>
        </p:txBody>
      </p:sp>
      <p:sp>
        <p:nvSpPr>
          <p:cNvPr id="117763" name="Rectangle 3"/>
          <p:cNvSpPr txBox="1">
            <a:spLocks noChangeArrowheads="1"/>
          </p:cNvSpPr>
          <p:nvPr/>
        </p:nvSpPr>
        <p:spPr bwMode="auto">
          <a:xfrm>
            <a:off x="455613" y="849313"/>
            <a:ext cx="7796212"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85750" indent="-285750"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a:lnSpc>
                <a:spcPct val="85000"/>
              </a:lnSpc>
              <a:spcBef>
                <a:spcPct val="20000"/>
              </a:spcBef>
              <a:buFont typeface="Verdana" pitchFamily="34" charset="0"/>
              <a:buChar char="●"/>
            </a:pPr>
            <a:r>
              <a:rPr lang="en-US" altLang="zh-CN" sz="1800" dirty="0" smtClean="0">
                <a:ea typeface="MS PGothic" pitchFamily="34" charset="-128"/>
              </a:rPr>
              <a:t>Motivation for explicit vector programming stems from multiplicative expansion of vector widths times core count</a:t>
            </a:r>
            <a:endParaRPr lang="en-US" altLang="zh-CN" sz="1800" dirty="0">
              <a:ea typeface="MS PGothic" pitchFamily="34" charset="-128"/>
            </a:endParaRPr>
          </a:p>
          <a:p>
            <a:pPr algn="l">
              <a:lnSpc>
                <a:spcPct val="85000"/>
              </a:lnSpc>
              <a:spcBef>
                <a:spcPct val="20000"/>
              </a:spcBef>
              <a:buFont typeface="Verdana" pitchFamily="34" charset="0"/>
              <a:buChar char="●"/>
            </a:pPr>
            <a:endParaRPr lang="en-US" altLang="zh-CN" sz="1800" dirty="0">
              <a:ea typeface="MS PGothic" pitchFamily="34" charset="-128"/>
            </a:endParaRPr>
          </a:p>
          <a:p>
            <a:pPr algn="l">
              <a:lnSpc>
                <a:spcPct val="85000"/>
              </a:lnSpc>
              <a:spcBef>
                <a:spcPct val="20000"/>
              </a:spcBef>
              <a:buFont typeface="Verdana" pitchFamily="34" charset="0"/>
              <a:buChar char="●"/>
            </a:pPr>
            <a:r>
              <a:rPr lang="en-US" altLang="zh-CN" sz="1800" dirty="0" smtClean="0">
                <a:ea typeface="MS PGothic" pitchFamily="34" charset="-128"/>
              </a:rPr>
              <a:t>Pragma omp declare simd functions provide a way to vectorize many user defined functions</a:t>
            </a:r>
            <a:endParaRPr lang="en-US" altLang="zh-CN" sz="1800" dirty="0">
              <a:ea typeface="MS PGothic" pitchFamily="34" charset="-128"/>
            </a:endParaRPr>
          </a:p>
          <a:p>
            <a:pPr algn="l">
              <a:lnSpc>
                <a:spcPct val="85000"/>
              </a:lnSpc>
              <a:spcBef>
                <a:spcPct val="20000"/>
              </a:spcBef>
              <a:buFont typeface="Verdana" pitchFamily="34" charset="0"/>
              <a:buChar char="●"/>
            </a:pPr>
            <a:endParaRPr lang="en-US" altLang="zh-CN" sz="1800" dirty="0">
              <a:ea typeface="MS PGothic" pitchFamily="34" charset="-128"/>
            </a:endParaRPr>
          </a:p>
          <a:p>
            <a:pPr algn="l">
              <a:lnSpc>
                <a:spcPct val="85000"/>
              </a:lnSpc>
              <a:spcBef>
                <a:spcPct val="20000"/>
              </a:spcBef>
              <a:buFont typeface="Verdana" pitchFamily="34" charset="0"/>
              <a:buChar char="●"/>
            </a:pPr>
            <a:r>
              <a:rPr lang="en-US" altLang="zh-CN" sz="1800" dirty="0" smtClean="0">
                <a:ea typeface="MS PGothic" pitchFamily="34" charset="-128"/>
              </a:rPr>
              <a:t>Pragma omp simd related clauses provide an explicit way to vectorize loops </a:t>
            </a:r>
          </a:p>
          <a:p>
            <a:pPr algn="l">
              <a:lnSpc>
                <a:spcPct val="85000"/>
              </a:lnSpc>
              <a:spcBef>
                <a:spcPct val="20000"/>
              </a:spcBef>
              <a:buFont typeface="Verdana" pitchFamily="34" charset="0"/>
              <a:buChar char="●"/>
            </a:pPr>
            <a:endParaRPr lang="en-US" altLang="zh-CN" sz="1800" dirty="0">
              <a:ea typeface="MS PGothic" pitchFamily="34" charset="-128"/>
            </a:endParaRPr>
          </a:p>
          <a:p>
            <a:pPr algn="l">
              <a:lnSpc>
                <a:spcPct val="85000"/>
              </a:lnSpc>
              <a:spcBef>
                <a:spcPct val="20000"/>
              </a:spcBef>
              <a:buFont typeface="Verdana" pitchFamily="34" charset="0"/>
              <a:buChar char="●"/>
            </a:pPr>
            <a:r>
              <a:rPr lang="en-US" altLang="zh-CN" sz="1800" dirty="0" smtClean="0">
                <a:ea typeface="MS PGothic" pitchFamily="34" charset="-128"/>
              </a:rPr>
              <a:t>Pragma omp simd clauses such as reduction, </a:t>
            </a:r>
            <a:r>
              <a:rPr lang="en-US" altLang="zh-CN" sz="1800" dirty="0" err="1" smtClean="0">
                <a:ea typeface="MS PGothic" pitchFamily="34" charset="-128"/>
              </a:rPr>
              <a:t>safelen</a:t>
            </a:r>
            <a:r>
              <a:rPr lang="en-US" altLang="zh-CN" sz="1800" dirty="0" smtClean="0">
                <a:ea typeface="MS PGothic" pitchFamily="34" charset="-128"/>
              </a:rPr>
              <a:t>, &amp; linear allow vectorization of more candidate loops</a:t>
            </a:r>
            <a:endParaRPr lang="en-US" altLang="zh-CN" sz="1800" dirty="0">
              <a:ea typeface="MS PGothic" pitchFamily="34" charset="-128"/>
            </a:endParaRPr>
          </a:p>
          <a:p>
            <a:pPr algn="l">
              <a:lnSpc>
                <a:spcPct val="85000"/>
              </a:lnSpc>
              <a:spcBef>
                <a:spcPct val="20000"/>
              </a:spcBef>
              <a:buFont typeface="Verdana" pitchFamily="34" charset="0"/>
              <a:buChar char="●"/>
            </a:pPr>
            <a:endParaRPr lang="en-US" altLang="zh-CN" sz="1800" dirty="0">
              <a:ea typeface="MS PGothic" pitchFamily="34" charset="-128"/>
            </a:endParaRPr>
          </a:p>
          <a:p>
            <a:pPr algn="l">
              <a:lnSpc>
                <a:spcPct val="85000"/>
              </a:lnSpc>
              <a:spcBef>
                <a:spcPct val="20000"/>
              </a:spcBef>
              <a:buFont typeface="Verdana" pitchFamily="34" charset="0"/>
              <a:buChar char="●"/>
            </a:pPr>
            <a:r>
              <a:rPr lang="en-US" altLang="zh-CN" sz="1800" dirty="0" smtClean="0">
                <a:ea typeface="MS PGothic" pitchFamily="34" charset="-128"/>
              </a:rPr>
              <a:t>Compiler reports help identify vectorization successes and failures</a:t>
            </a:r>
            <a:endParaRPr lang="en-US" altLang="zh-CN" sz="1800" dirty="0">
              <a:ea typeface="MS PGothic" pitchFamily="34" charset="-128"/>
            </a:endParaRPr>
          </a:p>
        </p:txBody>
      </p:sp>
      <p:sp>
        <p:nvSpPr>
          <p:cNvPr id="117764"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CDBAE4B7-4E00-4AA7-B427-3C48F07291E3}" type="datetime1">
              <a:rPr lang="en-US" altLang="zh-CN" sz="1000">
                <a:solidFill>
                  <a:schemeClr val="bg1"/>
                </a:solidFill>
              </a:rPr>
              <a:pPr eaLnBrk="1" hangingPunct="1"/>
              <a:t>12/19/2013</a:t>
            </a:fld>
            <a:endParaRPr lang="en-US" altLang="zh-CN" sz="1000">
              <a:solidFill>
                <a:schemeClr val="bg1"/>
              </a:solidFill>
            </a:endParaRPr>
          </a:p>
        </p:txBody>
      </p:sp>
      <p:sp>
        <p:nvSpPr>
          <p:cNvPr id="6" name="Slide Number Placeholder 4"/>
          <p:cNvSpPr txBox="1">
            <a:spLocks/>
          </p:cNvSpPr>
          <p:nvPr/>
        </p:nvSpPr>
        <p:spPr>
          <a:xfrm>
            <a:off x="8505825" y="6492875"/>
            <a:ext cx="501650" cy="365125"/>
          </a:xfrm>
          <a:prstGeom prst="rect">
            <a:avLst/>
          </a:prstGeom>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000" kern="1200">
                <a:solidFill>
                  <a:schemeClr val="bg1"/>
                </a:solidFill>
                <a:latin typeface="Verdana" pitchFamily="34" charset="0"/>
                <a:ea typeface="宋体" pitchFamily="2" charset="-122"/>
                <a:cs typeface="Arial" charset="0"/>
              </a:defRPr>
            </a:lvl1pPr>
            <a:lvl2pPr marL="457200" algn="ctr" rtl="0" fontAlgn="base">
              <a:spcBef>
                <a:spcPct val="0"/>
              </a:spcBef>
              <a:spcAft>
                <a:spcPct val="0"/>
              </a:spcAft>
              <a:defRPr sz="2000" kern="1200">
                <a:solidFill>
                  <a:schemeClr val="tx1"/>
                </a:solidFill>
                <a:latin typeface="Verdana" pitchFamily="34" charset="0"/>
                <a:ea typeface="+mn-ea"/>
                <a:cs typeface="Arial" charset="0"/>
              </a:defRPr>
            </a:lvl2pPr>
            <a:lvl3pPr marL="914400" algn="ctr" rtl="0" fontAlgn="base">
              <a:spcBef>
                <a:spcPct val="0"/>
              </a:spcBef>
              <a:spcAft>
                <a:spcPct val="0"/>
              </a:spcAft>
              <a:defRPr sz="2000" kern="1200">
                <a:solidFill>
                  <a:schemeClr val="tx1"/>
                </a:solidFill>
                <a:latin typeface="Verdana" pitchFamily="34" charset="0"/>
                <a:ea typeface="+mn-ea"/>
                <a:cs typeface="Arial" charset="0"/>
              </a:defRPr>
            </a:lvl3pPr>
            <a:lvl4pPr marL="1371600" algn="ctr" rtl="0" fontAlgn="base">
              <a:spcBef>
                <a:spcPct val="0"/>
              </a:spcBef>
              <a:spcAft>
                <a:spcPct val="0"/>
              </a:spcAft>
              <a:defRPr sz="2000" kern="1200">
                <a:solidFill>
                  <a:schemeClr val="tx1"/>
                </a:solidFill>
                <a:latin typeface="Verdana" pitchFamily="34" charset="0"/>
                <a:ea typeface="+mn-ea"/>
                <a:cs typeface="Arial" charset="0"/>
              </a:defRPr>
            </a:lvl4pPr>
            <a:lvl5pPr marL="1828800" algn="ctr" rtl="0" fontAlgn="base">
              <a:spcBef>
                <a:spcPct val="0"/>
              </a:spcBef>
              <a:spcAft>
                <a:spcPct val="0"/>
              </a:spcAft>
              <a:defRPr sz="2000" kern="1200">
                <a:solidFill>
                  <a:schemeClr val="tx1"/>
                </a:solidFill>
                <a:latin typeface="Verdana" pitchFamily="34" charset="0"/>
                <a:ea typeface="+mn-ea"/>
                <a:cs typeface="Arial" charset="0"/>
              </a:defRPr>
            </a:lvl5pPr>
            <a:lvl6pPr marL="2286000" algn="l" defTabSz="914400" rtl="0" eaLnBrk="1" latinLnBrk="0" hangingPunct="1">
              <a:defRPr sz="2000" kern="1200">
                <a:solidFill>
                  <a:schemeClr val="tx1"/>
                </a:solidFill>
                <a:latin typeface="Verdana" pitchFamily="34" charset="0"/>
                <a:ea typeface="+mn-ea"/>
                <a:cs typeface="Arial" charset="0"/>
              </a:defRPr>
            </a:lvl6pPr>
            <a:lvl7pPr marL="2743200" algn="l" defTabSz="914400" rtl="0" eaLnBrk="1" latinLnBrk="0" hangingPunct="1">
              <a:defRPr sz="2000" kern="1200">
                <a:solidFill>
                  <a:schemeClr val="tx1"/>
                </a:solidFill>
                <a:latin typeface="Verdana" pitchFamily="34" charset="0"/>
                <a:ea typeface="+mn-ea"/>
                <a:cs typeface="Arial" charset="0"/>
              </a:defRPr>
            </a:lvl7pPr>
            <a:lvl8pPr marL="3200400" algn="l" defTabSz="914400" rtl="0" eaLnBrk="1" latinLnBrk="0" hangingPunct="1">
              <a:defRPr sz="2000" kern="1200">
                <a:solidFill>
                  <a:schemeClr val="tx1"/>
                </a:solidFill>
                <a:latin typeface="Verdana" pitchFamily="34" charset="0"/>
                <a:ea typeface="+mn-ea"/>
                <a:cs typeface="Arial" charset="0"/>
              </a:defRPr>
            </a:lvl8pPr>
            <a:lvl9pPr marL="3657600" algn="l" defTabSz="914400" rtl="0" eaLnBrk="1" latinLnBrk="0" hangingPunct="1">
              <a:defRPr sz="2000" kern="1200">
                <a:solidFill>
                  <a:schemeClr val="tx1"/>
                </a:solidFill>
                <a:latin typeface="Verdana" pitchFamily="34" charset="0"/>
                <a:ea typeface="+mn-ea"/>
                <a:cs typeface="Arial" charset="0"/>
              </a:defRPr>
            </a:lvl9pPr>
          </a:lstStyle>
          <a:p>
            <a:fld id="{B6F15528-21DE-4FAA-801E-634DDDAF4B2B}"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References</a:t>
            </a:r>
            <a:endParaRPr lang="en-US" altLang="zh-CN" smtClean="0">
              <a:solidFill>
                <a:schemeClr val="bg2"/>
              </a:solidFill>
              <a:ea typeface="宋体" pitchFamily="2" charset="-122"/>
            </a:endParaRPr>
          </a:p>
        </p:txBody>
      </p:sp>
      <p:sp>
        <p:nvSpPr>
          <p:cNvPr id="118787" name="Rectangle 3"/>
          <p:cNvSpPr txBox="1">
            <a:spLocks noChangeArrowheads="1"/>
          </p:cNvSpPr>
          <p:nvPr/>
        </p:nvSpPr>
        <p:spPr bwMode="auto">
          <a:xfrm>
            <a:off x="455613" y="849313"/>
            <a:ext cx="7107237"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85750" indent="-285750"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marL="0" indent="0" algn="l">
              <a:lnSpc>
                <a:spcPct val="85000"/>
              </a:lnSpc>
              <a:spcBef>
                <a:spcPct val="20000"/>
              </a:spcBef>
            </a:pPr>
            <a:endParaRPr lang="en-US" altLang="zh-CN" sz="1400" dirty="0" smtClean="0">
              <a:ea typeface="MS PGothic" pitchFamily="34" charset="-128"/>
            </a:endParaRPr>
          </a:p>
          <a:p>
            <a:pPr algn="l">
              <a:lnSpc>
                <a:spcPct val="85000"/>
              </a:lnSpc>
              <a:spcBef>
                <a:spcPct val="20000"/>
              </a:spcBef>
              <a:buFont typeface="Verdana" pitchFamily="34" charset="0"/>
              <a:buChar char="●"/>
            </a:pPr>
            <a:r>
              <a:rPr lang="en-US" altLang="zh-CN" sz="1400" dirty="0" smtClean="0">
                <a:ea typeface="MS PGothic" pitchFamily="34" charset="-128"/>
              </a:rPr>
              <a:t>[1] </a:t>
            </a:r>
            <a:r>
              <a:rPr lang="en-US" altLang="zh-CN" sz="1400" dirty="0" err="1">
                <a:ea typeface="MS PGothic" pitchFamily="34" charset="-128"/>
              </a:rPr>
              <a:t>Aart</a:t>
            </a:r>
            <a:r>
              <a:rPr lang="en-US" altLang="zh-CN" sz="1400" dirty="0">
                <a:ea typeface="MS PGothic" pitchFamily="34" charset="-128"/>
              </a:rPr>
              <a:t> Bik: “The Software Vectorization Handbook”</a:t>
            </a:r>
            <a:br>
              <a:rPr lang="en-US" altLang="zh-CN" sz="1400" dirty="0">
                <a:ea typeface="MS PGothic" pitchFamily="34" charset="-128"/>
              </a:rPr>
            </a:br>
            <a:r>
              <a:rPr lang="en-US" altLang="zh-CN" sz="1400" dirty="0">
                <a:ea typeface="MS PGothic" pitchFamily="34" charset="-128"/>
                <a:hlinkClick r:id="rId3"/>
              </a:rPr>
              <a:t>http://www.intel.com/intelpress/sum_vmmx.htm</a:t>
            </a:r>
            <a:endParaRPr lang="en-US" altLang="zh-CN" sz="1400" dirty="0">
              <a:ea typeface="MS PGothic" pitchFamily="34" charset="-128"/>
            </a:endParaRPr>
          </a:p>
          <a:p>
            <a:pPr marL="0" indent="0" algn="l">
              <a:lnSpc>
                <a:spcPct val="85000"/>
              </a:lnSpc>
              <a:spcBef>
                <a:spcPct val="20000"/>
              </a:spcBef>
            </a:pPr>
            <a:endParaRPr lang="en-US" altLang="zh-CN" sz="1400" dirty="0">
              <a:ea typeface="MS PGothic" pitchFamily="34" charset="-128"/>
            </a:endParaRPr>
          </a:p>
          <a:p>
            <a:pPr algn="l">
              <a:lnSpc>
                <a:spcPct val="85000"/>
              </a:lnSpc>
              <a:spcBef>
                <a:spcPct val="20000"/>
              </a:spcBef>
              <a:buFont typeface="Verdana" pitchFamily="34" charset="0"/>
              <a:buChar char="●"/>
            </a:pPr>
            <a:endParaRPr lang="en-US" altLang="zh-CN" sz="1400" dirty="0">
              <a:ea typeface="MS PGothic" pitchFamily="34" charset="-128"/>
            </a:endParaRPr>
          </a:p>
          <a:p>
            <a:pPr algn="l">
              <a:lnSpc>
                <a:spcPct val="85000"/>
              </a:lnSpc>
              <a:spcBef>
                <a:spcPct val="20000"/>
              </a:spcBef>
              <a:buFont typeface="Verdana" pitchFamily="34" charset="0"/>
              <a:buChar char="●"/>
            </a:pPr>
            <a:r>
              <a:rPr lang="en-US" altLang="zh-CN" sz="1400" dirty="0">
                <a:ea typeface="MS PGothic" pitchFamily="34" charset="-128"/>
              </a:rPr>
              <a:t>[2] James Jeffers , James </a:t>
            </a:r>
            <a:r>
              <a:rPr lang="en-US" altLang="zh-CN" sz="1400" dirty="0" smtClean="0">
                <a:ea typeface="MS PGothic" pitchFamily="34" charset="-128"/>
              </a:rPr>
              <a:t>Reinders: “</a:t>
            </a:r>
            <a:r>
              <a:rPr lang="en-US" sz="1400" dirty="0" smtClean="0">
                <a:ea typeface="MS PGothic" pitchFamily="34" charset="-128"/>
              </a:rPr>
              <a:t>Intel </a:t>
            </a:r>
            <a:r>
              <a:rPr lang="en-US" sz="1400" dirty="0">
                <a:ea typeface="MS PGothic" pitchFamily="34" charset="-128"/>
              </a:rPr>
              <a:t>Xeon Phi Coprocessor High Performance </a:t>
            </a:r>
            <a:r>
              <a:rPr lang="en-US" sz="1400" dirty="0" smtClean="0">
                <a:ea typeface="MS PGothic" pitchFamily="34" charset="-128"/>
              </a:rPr>
              <a:t>Programming</a:t>
            </a:r>
            <a:r>
              <a:rPr lang="en-US" sz="1400" dirty="0">
                <a:ea typeface="MS PGothic" pitchFamily="34" charset="-128"/>
              </a:rPr>
              <a:t>” </a:t>
            </a:r>
            <a:br>
              <a:rPr lang="en-US" sz="1400" dirty="0">
                <a:ea typeface="MS PGothic" pitchFamily="34" charset="-128"/>
              </a:rPr>
            </a:br>
            <a:r>
              <a:rPr lang="en-US" sz="1400" dirty="0">
                <a:ea typeface="MS PGothic" pitchFamily="34" charset="-128"/>
                <a:hlinkClick r:id="rId4"/>
              </a:rPr>
              <a:t>http://www.amazon.com/Intel-Xeon-Coprocessor-Performance-Programming/dp/0124104142#_</a:t>
            </a:r>
            <a:endParaRPr lang="en-US" sz="1400" dirty="0">
              <a:ea typeface="MS PGothic" pitchFamily="34" charset="-128"/>
            </a:endParaRPr>
          </a:p>
          <a:p>
            <a:pPr algn="l">
              <a:lnSpc>
                <a:spcPct val="85000"/>
              </a:lnSpc>
              <a:spcBef>
                <a:spcPct val="20000"/>
              </a:spcBef>
              <a:buFont typeface="Verdana" pitchFamily="34" charset="0"/>
              <a:buChar char="●"/>
            </a:pPr>
            <a:endParaRPr lang="en-US" altLang="zh-CN" sz="1400" dirty="0">
              <a:ea typeface="MS PGothic" pitchFamily="34" charset="-128"/>
            </a:endParaRPr>
          </a:p>
          <a:p>
            <a:pPr algn="l">
              <a:lnSpc>
                <a:spcPct val="85000"/>
              </a:lnSpc>
              <a:spcBef>
                <a:spcPct val="20000"/>
              </a:spcBef>
              <a:buFont typeface="Verdana" pitchFamily="34" charset="0"/>
              <a:buChar char="●"/>
            </a:pPr>
            <a:r>
              <a:rPr lang="en-US" altLang="zh-CN" sz="1400" dirty="0" smtClean="0">
                <a:ea typeface="MS PGothic" pitchFamily="34" charset="-128"/>
              </a:rPr>
              <a:t>[3] </a:t>
            </a:r>
            <a:r>
              <a:rPr lang="en-US" altLang="zh-CN" sz="1400" dirty="0">
                <a:ea typeface="MS PGothic" pitchFamily="34" charset="-128"/>
              </a:rPr>
              <a:t>Intel Software Forums, Knowledge Base, White Papers,</a:t>
            </a:r>
            <a:br>
              <a:rPr lang="en-US" altLang="zh-CN" sz="1400" dirty="0">
                <a:ea typeface="MS PGothic" pitchFamily="34" charset="-128"/>
              </a:rPr>
            </a:br>
            <a:r>
              <a:rPr lang="en-US" altLang="zh-CN" sz="1400" dirty="0">
                <a:ea typeface="MS PGothic" pitchFamily="34" charset="-128"/>
              </a:rPr>
              <a:t>Tools Support (see </a:t>
            </a:r>
            <a:r>
              <a:rPr lang="en-US" altLang="zh-CN" sz="1400" dirty="0">
                <a:ea typeface="MS PGothic" pitchFamily="34" charset="-128"/>
                <a:hlinkClick r:id="rId5"/>
              </a:rPr>
              <a:t>http://software.intel.com</a:t>
            </a:r>
            <a:r>
              <a:rPr lang="en-US" altLang="zh-CN" sz="1400" dirty="0">
                <a:ea typeface="MS PGothic" pitchFamily="34" charset="-128"/>
              </a:rPr>
              <a:t>)</a:t>
            </a:r>
            <a:br>
              <a:rPr lang="en-US" altLang="zh-CN" sz="1400" dirty="0">
                <a:ea typeface="MS PGothic" pitchFamily="34" charset="-128"/>
              </a:rPr>
            </a:br>
            <a:r>
              <a:rPr lang="en-US" altLang="zh-CN" sz="1400" dirty="0">
                <a:ea typeface="MS PGothic" pitchFamily="34" charset="-128"/>
              </a:rPr>
              <a:t>Sample Articles:</a:t>
            </a:r>
          </a:p>
          <a:p>
            <a:pPr algn="l">
              <a:lnSpc>
                <a:spcPct val="85000"/>
              </a:lnSpc>
              <a:spcBef>
                <a:spcPct val="20000"/>
              </a:spcBef>
              <a:buFont typeface="Verdana" pitchFamily="34" charset="0"/>
              <a:buChar char="-"/>
            </a:pPr>
            <a:r>
              <a:rPr lang="en-US" altLang="zh-CN" sz="1200" dirty="0" smtClean="0">
                <a:ea typeface="MS PGothic" pitchFamily="34" charset="-128"/>
                <a:hlinkClick r:id="rId6"/>
              </a:rPr>
              <a:t>http</a:t>
            </a:r>
            <a:r>
              <a:rPr lang="en-US" altLang="zh-CN" sz="1200" dirty="0">
                <a:ea typeface="MS PGothic" pitchFamily="34" charset="-128"/>
                <a:hlinkClick r:id="rId6"/>
              </a:rPr>
              <a:t>://</a:t>
            </a:r>
            <a:r>
              <a:rPr lang="en-US" altLang="zh-CN" sz="1200" dirty="0" smtClean="0">
                <a:ea typeface="MS PGothic" pitchFamily="34" charset="-128"/>
                <a:hlinkClick r:id="rId6"/>
              </a:rPr>
              <a:t>software.intel.com/en-us/articles/requirements-for-vectorizable-loops/</a:t>
            </a:r>
            <a:endParaRPr lang="en-US" altLang="zh-CN" sz="1200" dirty="0">
              <a:ea typeface="MS PGothic" pitchFamily="34" charset="-128"/>
            </a:endParaRPr>
          </a:p>
          <a:p>
            <a:pPr algn="l">
              <a:lnSpc>
                <a:spcPct val="85000"/>
              </a:lnSpc>
              <a:spcBef>
                <a:spcPct val="20000"/>
              </a:spcBef>
              <a:buFont typeface="Verdana" pitchFamily="34" charset="0"/>
              <a:buChar char="●"/>
            </a:pPr>
            <a:endParaRPr lang="en-US" altLang="zh-CN" sz="1400" dirty="0">
              <a:ea typeface="MS PGothic" pitchFamily="34" charset="-128"/>
            </a:endParaRPr>
          </a:p>
          <a:p>
            <a:pPr algn="l">
              <a:lnSpc>
                <a:spcPct val="85000"/>
              </a:lnSpc>
              <a:spcBef>
                <a:spcPct val="20000"/>
              </a:spcBef>
              <a:buFont typeface="Verdana" pitchFamily="34" charset="0"/>
              <a:buChar char="●"/>
            </a:pPr>
            <a:r>
              <a:rPr lang="en-US" altLang="zh-CN" sz="1400" dirty="0" smtClean="0">
                <a:ea typeface="MS PGothic" pitchFamily="34" charset="-128"/>
              </a:rPr>
              <a:t>[4] </a:t>
            </a:r>
            <a:r>
              <a:rPr lang="en-US" sz="1400" dirty="0">
                <a:ea typeface="MS PGothic" pitchFamily="34" charset="-128"/>
              </a:rPr>
              <a:t>OpenMP* 4.0 Specification</a:t>
            </a:r>
            <a:endParaRPr lang="en-US" sz="1400" dirty="0">
              <a:ea typeface="MS PGothic" pitchFamily="34" charset="-128"/>
              <a:hlinkClick r:id="rId7"/>
            </a:endParaRPr>
          </a:p>
          <a:p>
            <a:pPr algn="l">
              <a:lnSpc>
                <a:spcPct val="85000"/>
              </a:lnSpc>
              <a:spcBef>
                <a:spcPct val="20000"/>
              </a:spcBef>
              <a:buFont typeface="Verdana" pitchFamily="34" charset="0"/>
              <a:buChar char="-"/>
            </a:pPr>
            <a:r>
              <a:rPr lang="en-US" sz="1200" dirty="0" smtClean="0">
                <a:ea typeface="MS PGothic" pitchFamily="34" charset="-128"/>
                <a:hlinkClick r:id="rId7"/>
              </a:rPr>
              <a:t>http</a:t>
            </a:r>
            <a:r>
              <a:rPr lang="en-US" sz="1200" dirty="0">
                <a:ea typeface="MS PGothic" pitchFamily="34" charset="-128"/>
                <a:hlinkClick r:id="rId7"/>
              </a:rPr>
              <a:t>://</a:t>
            </a:r>
            <a:r>
              <a:rPr lang="en-US" sz="1200" dirty="0" smtClean="0">
                <a:ea typeface="MS PGothic" pitchFamily="34" charset="-128"/>
                <a:hlinkClick r:id="rId7"/>
              </a:rPr>
              <a:t>www.openmp.org/mp-documents/OpenMP4.0.0.pdf</a:t>
            </a:r>
            <a:endParaRPr lang="en-US" sz="1200" dirty="0" smtClean="0">
              <a:ea typeface="MS PGothic" pitchFamily="34" charset="-128"/>
            </a:endParaRPr>
          </a:p>
          <a:p>
            <a:pPr marL="0" indent="0" algn="l">
              <a:lnSpc>
                <a:spcPct val="85000"/>
              </a:lnSpc>
              <a:spcBef>
                <a:spcPct val="20000"/>
              </a:spcBef>
            </a:pPr>
            <a:endParaRPr lang="en-US" sz="1200" dirty="0">
              <a:ea typeface="MS PGothic" pitchFamily="34" charset="-128"/>
            </a:endParaRPr>
          </a:p>
          <a:p>
            <a:pPr lvl="1" algn="l">
              <a:lnSpc>
                <a:spcPct val="85000"/>
              </a:lnSpc>
              <a:spcBef>
                <a:spcPct val="20000"/>
              </a:spcBef>
              <a:buFont typeface="Verdana" pitchFamily="34" charset="0"/>
              <a:buChar char="-"/>
            </a:pPr>
            <a:endParaRPr lang="en-US" altLang="zh-CN" sz="1200" dirty="0">
              <a:ea typeface="MS PGothic" pitchFamily="34" charset="-128"/>
            </a:endParaRPr>
          </a:p>
        </p:txBody>
      </p:sp>
      <p:pic>
        <p:nvPicPr>
          <p:cNvPr id="118788" name="Picture 5" descr="book"/>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58100" y="1047750"/>
            <a:ext cx="124142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book"/>
          <p:cNvPicPr>
            <a:picLocks noChangeAspect="1" noChangeArrowheads="1"/>
          </p:cNvPicPr>
          <p:nvPr/>
        </p:nvPicPr>
        <p:blipFill>
          <a:blip r:embed="rId8" cstate="print"/>
          <a:srcRect/>
          <a:stretch>
            <a:fillRect/>
          </a:stretch>
        </p:blipFill>
        <p:spPr bwMode="auto">
          <a:xfrm>
            <a:off x="7658100" y="981075"/>
            <a:ext cx="1241425" cy="14779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94"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AABAFE9B-F05D-41AD-A665-B7CDB0208129}" type="datetime1">
              <a:rPr lang="en-US" altLang="zh-CN" sz="1000">
                <a:solidFill>
                  <a:schemeClr val="bg1"/>
                </a:solidFill>
              </a:rPr>
              <a:pPr eaLnBrk="1" hangingPunct="1"/>
              <a:t>12/19/2013</a:t>
            </a:fld>
            <a:endParaRPr lang="en-US" altLang="zh-CN" sz="1000">
              <a:solidFill>
                <a:schemeClr val="bg1"/>
              </a:solidFill>
            </a:endParaRPr>
          </a:p>
        </p:txBody>
      </p:sp>
      <p:sp>
        <p:nvSpPr>
          <p:cNvPr id="8" name="Slide Number Placeholder 4"/>
          <p:cNvSpPr txBox="1">
            <a:spLocks/>
          </p:cNvSpPr>
          <p:nvPr/>
        </p:nvSpPr>
        <p:spPr>
          <a:xfrm>
            <a:off x="8505825" y="6492875"/>
            <a:ext cx="501650" cy="365125"/>
          </a:xfrm>
          <a:prstGeom prst="rect">
            <a:avLst/>
          </a:prstGeom>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000" kern="1200">
                <a:solidFill>
                  <a:schemeClr val="bg1"/>
                </a:solidFill>
                <a:latin typeface="Verdana" pitchFamily="34" charset="0"/>
                <a:ea typeface="宋体" pitchFamily="2" charset="-122"/>
                <a:cs typeface="Arial" charset="0"/>
              </a:defRPr>
            </a:lvl1pPr>
            <a:lvl2pPr marL="457200" algn="ctr" rtl="0" fontAlgn="base">
              <a:spcBef>
                <a:spcPct val="0"/>
              </a:spcBef>
              <a:spcAft>
                <a:spcPct val="0"/>
              </a:spcAft>
              <a:defRPr sz="2000" kern="1200">
                <a:solidFill>
                  <a:schemeClr val="tx1"/>
                </a:solidFill>
                <a:latin typeface="Verdana" pitchFamily="34" charset="0"/>
                <a:ea typeface="+mn-ea"/>
                <a:cs typeface="Arial" charset="0"/>
              </a:defRPr>
            </a:lvl2pPr>
            <a:lvl3pPr marL="914400" algn="ctr" rtl="0" fontAlgn="base">
              <a:spcBef>
                <a:spcPct val="0"/>
              </a:spcBef>
              <a:spcAft>
                <a:spcPct val="0"/>
              </a:spcAft>
              <a:defRPr sz="2000" kern="1200">
                <a:solidFill>
                  <a:schemeClr val="tx1"/>
                </a:solidFill>
                <a:latin typeface="Verdana" pitchFamily="34" charset="0"/>
                <a:ea typeface="+mn-ea"/>
                <a:cs typeface="Arial" charset="0"/>
              </a:defRPr>
            </a:lvl3pPr>
            <a:lvl4pPr marL="1371600" algn="ctr" rtl="0" fontAlgn="base">
              <a:spcBef>
                <a:spcPct val="0"/>
              </a:spcBef>
              <a:spcAft>
                <a:spcPct val="0"/>
              </a:spcAft>
              <a:defRPr sz="2000" kern="1200">
                <a:solidFill>
                  <a:schemeClr val="tx1"/>
                </a:solidFill>
                <a:latin typeface="Verdana" pitchFamily="34" charset="0"/>
                <a:ea typeface="+mn-ea"/>
                <a:cs typeface="Arial" charset="0"/>
              </a:defRPr>
            </a:lvl4pPr>
            <a:lvl5pPr marL="1828800" algn="ctr" rtl="0" fontAlgn="base">
              <a:spcBef>
                <a:spcPct val="0"/>
              </a:spcBef>
              <a:spcAft>
                <a:spcPct val="0"/>
              </a:spcAft>
              <a:defRPr sz="2000" kern="1200">
                <a:solidFill>
                  <a:schemeClr val="tx1"/>
                </a:solidFill>
                <a:latin typeface="Verdana" pitchFamily="34" charset="0"/>
                <a:ea typeface="+mn-ea"/>
                <a:cs typeface="Arial" charset="0"/>
              </a:defRPr>
            </a:lvl5pPr>
            <a:lvl6pPr marL="2286000" algn="l" defTabSz="914400" rtl="0" eaLnBrk="1" latinLnBrk="0" hangingPunct="1">
              <a:defRPr sz="2000" kern="1200">
                <a:solidFill>
                  <a:schemeClr val="tx1"/>
                </a:solidFill>
                <a:latin typeface="Verdana" pitchFamily="34" charset="0"/>
                <a:ea typeface="+mn-ea"/>
                <a:cs typeface="Arial" charset="0"/>
              </a:defRPr>
            </a:lvl6pPr>
            <a:lvl7pPr marL="2743200" algn="l" defTabSz="914400" rtl="0" eaLnBrk="1" latinLnBrk="0" hangingPunct="1">
              <a:defRPr sz="2000" kern="1200">
                <a:solidFill>
                  <a:schemeClr val="tx1"/>
                </a:solidFill>
                <a:latin typeface="Verdana" pitchFamily="34" charset="0"/>
                <a:ea typeface="+mn-ea"/>
                <a:cs typeface="Arial" charset="0"/>
              </a:defRPr>
            </a:lvl7pPr>
            <a:lvl8pPr marL="3200400" algn="l" defTabSz="914400" rtl="0" eaLnBrk="1" latinLnBrk="0" hangingPunct="1">
              <a:defRPr sz="2000" kern="1200">
                <a:solidFill>
                  <a:schemeClr val="tx1"/>
                </a:solidFill>
                <a:latin typeface="Verdana" pitchFamily="34" charset="0"/>
                <a:ea typeface="+mn-ea"/>
                <a:cs typeface="Arial" charset="0"/>
              </a:defRPr>
            </a:lvl8pPr>
            <a:lvl9pPr marL="3657600" algn="l" defTabSz="914400" rtl="0" eaLnBrk="1" latinLnBrk="0" hangingPunct="1">
              <a:defRPr sz="2000" kern="1200">
                <a:solidFill>
                  <a:schemeClr val="tx1"/>
                </a:solidFill>
                <a:latin typeface="Verdana" pitchFamily="34" charset="0"/>
                <a:ea typeface="+mn-ea"/>
                <a:cs typeface="Arial" charset="0"/>
              </a:defRPr>
            </a:lvl9pPr>
          </a:lstStyle>
          <a:p>
            <a:fld id="{B6F15528-21DE-4FAA-801E-634DDDAF4B2B}"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bwMode="auto">
          <a:xfrm>
            <a:off x="476250" y="127000"/>
            <a:ext cx="7372350" cy="631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Optimization Notice</a:t>
            </a:r>
          </a:p>
        </p:txBody>
      </p:sp>
      <p:graphicFrame>
        <p:nvGraphicFramePr>
          <p:cNvPr id="5" name="Table 4"/>
          <p:cNvGraphicFramePr>
            <a:graphicFrameLocks noGrp="1"/>
          </p:cNvGraphicFramePr>
          <p:nvPr/>
        </p:nvGraphicFramePr>
        <p:xfrm>
          <a:off x="704850" y="1122363"/>
          <a:ext cx="7651750" cy="2551113"/>
        </p:xfrm>
        <a:graphic>
          <a:graphicData uri="http://schemas.openxmlformats.org/drawingml/2006/table">
            <a:tbl>
              <a:tblPr/>
              <a:tblGrid>
                <a:gridCol w="7651750"/>
              </a:tblGrid>
              <a:tr h="357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FFFFFF"/>
                          </a:solidFill>
                          <a:effectLst/>
                          <a:latin typeface="Verdana" pitchFamily="34" charset="0"/>
                          <a:cs typeface="Arial" charset="0"/>
                        </a:rPr>
                        <a:t>Optimization Notice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2193925">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Verdana" pitchFamily="34" charset="0"/>
                          <a:cs typeface="Calibri" pitchFamily="34" charset="0"/>
                        </a:rPr>
                        <a:t>Intel’s compilers may or may not optimize to the same degree for non-Intel microprocessors for optimizations that are not unique to Intel microprocessors. These optimizations include SSE2®, SSE3, and SSSE3 instruction sets and other optimizations. Intel does not guarantee the availability, functionality, or effectiveness of any optimization on microprocessors not manufactured by Intel. 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a:t>
                      </a:r>
                      <a:endParaRPr kumimoji="0" lang="en-US" sz="1200" b="0" i="0" u="none" strike="noStrike" cap="none" normalizeH="0" baseline="0" smtClean="0">
                        <a:ln>
                          <a:noFill/>
                        </a:ln>
                        <a:solidFill>
                          <a:srgbClr val="000000"/>
                        </a:solidFill>
                        <a:effectLst/>
                        <a:latin typeface="Calibri" pitchFamily="34" charset="0"/>
                        <a:cs typeface="Calibri" pitchFamily="34" charset="0"/>
                      </a:endParaRPr>
                    </a:p>
                    <a:p>
                      <a:pPr marL="0" marR="0" lvl="0" indent="0" algn="r" defTabSz="914400" rtl="0" eaLnBrk="1" fontAlgn="base" latinLnBrk="0" hangingPunct="1">
                        <a:lnSpc>
                          <a:spcPct val="15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Verdana" pitchFamily="34" charset="0"/>
                          <a:cs typeface="Calibri" pitchFamily="34" charset="0"/>
                        </a:rPr>
                        <a:t>Notice revision #20110804</a:t>
                      </a:r>
                      <a:endParaRPr kumimoji="0" lang="en-US" sz="900" b="0" i="0" u="none" strike="noStrike" cap="none" normalizeH="0" baseline="0" smtClean="0">
                        <a:ln>
                          <a:noFill/>
                        </a:ln>
                        <a:solidFill>
                          <a:srgbClr val="000000"/>
                        </a:solidFill>
                        <a:effectLst/>
                        <a:latin typeface="Verdana" pitchFamily="34" charset="0"/>
                        <a:ea typeface="MS PGothic" pitchFamily="34"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bl>
          </a:graphicData>
        </a:graphic>
      </p:graphicFrame>
      <p:sp>
        <p:nvSpPr>
          <p:cNvPr id="119820"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7D0853BA-BC42-4A3D-B9F6-995069049D4B}" type="datetime1">
              <a:rPr lang="en-US" altLang="zh-CN" sz="1000">
                <a:solidFill>
                  <a:schemeClr val="bg1"/>
                </a:solidFill>
              </a:rPr>
              <a:pPr eaLnBrk="1" hangingPunct="1"/>
              <a:t>12/19/2013</a:t>
            </a:fld>
            <a:endParaRPr lang="en-US" altLang="zh-CN" sz="1000">
              <a:solidFill>
                <a:schemeClr val="bg1"/>
              </a:solidFill>
            </a:endParaRPr>
          </a:p>
        </p:txBody>
      </p:sp>
      <p:sp>
        <p:nvSpPr>
          <p:cNvPr id="6" name="Slide Number Placeholder 4"/>
          <p:cNvSpPr txBox="1">
            <a:spLocks/>
          </p:cNvSpPr>
          <p:nvPr/>
        </p:nvSpPr>
        <p:spPr>
          <a:xfrm>
            <a:off x="8505825" y="6492875"/>
            <a:ext cx="501650" cy="365125"/>
          </a:xfrm>
          <a:prstGeom prst="rect">
            <a:avLst/>
          </a:prstGeom>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000" kern="1200">
                <a:solidFill>
                  <a:schemeClr val="bg1"/>
                </a:solidFill>
                <a:latin typeface="Verdana" pitchFamily="34" charset="0"/>
                <a:ea typeface="宋体" pitchFamily="2" charset="-122"/>
                <a:cs typeface="Arial" charset="0"/>
              </a:defRPr>
            </a:lvl1pPr>
            <a:lvl2pPr marL="457200" algn="ctr" rtl="0" fontAlgn="base">
              <a:spcBef>
                <a:spcPct val="0"/>
              </a:spcBef>
              <a:spcAft>
                <a:spcPct val="0"/>
              </a:spcAft>
              <a:defRPr sz="2000" kern="1200">
                <a:solidFill>
                  <a:schemeClr val="tx1"/>
                </a:solidFill>
                <a:latin typeface="Verdana" pitchFamily="34" charset="0"/>
                <a:ea typeface="+mn-ea"/>
                <a:cs typeface="Arial" charset="0"/>
              </a:defRPr>
            </a:lvl2pPr>
            <a:lvl3pPr marL="914400" algn="ctr" rtl="0" fontAlgn="base">
              <a:spcBef>
                <a:spcPct val="0"/>
              </a:spcBef>
              <a:spcAft>
                <a:spcPct val="0"/>
              </a:spcAft>
              <a:defRPr sz="2000" kern="1200">
                <a:solidFill>
                  <a:schemeClr val="tx1"/>
                </a:solidFill>
                <a:latin typeface="Verdana" pitchFamily="34" charset="0"/>
                <a:ea typeface="+mn-ea"/>
                <a:cs typeface="Arial" charset="0"/>
              </a:defRPr>
            </a:lvl3pPr>
            <a:lvl4pPr marL="1371600" algn="ctr" rtl="0" fontAlgn="base">
              <a:spcBef>
                <a:spcPct val="0"/>
              </a:spcBef>
              <a:spcAft>
                <a:spcPct val="0"/>
              </a:spcAft>
              <a:defRPr sz="2000" kern="1200">
                <a:solidFill>
                  <a:schemeClr val="tx1"/>
                </a:solidFill>
                <a:latin typeface="Verdana" pitchFamily="34" charset="0"/>
                <a:ea typeface="+mn-ea"/>
                <a:cs typeface="Arial" charset="0"/>
              </a:defRPr>
            </a:lvl4pPr>
            <a:lvl5pPr marL="1828800" algn="ctr" rtl="0" fontAlgn="base">
              <a:spcBef>
                <a:spcPct val="0"/>
              </a:spcBef>
              <a:spcAft>
                <a:spcPct val="0"/>
              </a:spcAft>
              <a:defRPr sz="2000" kern="1200">
                <a:solidFill>
                  <a:schemeClr val="tx1"/>
                </a:solidFill>
                <a:latin typeface="Verdana" pitchFamily="34" charset="0"/>
                <a:ea typeface="+mn-ea"/>
                <a:cs typeface="Arial" charset="0"/>
              </a:defRPr>
            </a:lvl5pPr>
            <a:lvl6pPr marL="2286000" algn="l" defTabSz="914400" rtl="0" eaLnBrk="1" latinLnBrk="0" hangingPunct="1">
              <a:defRPr sz="2000" kern="1200">
                <a:solidFill>
                  <a:schemeClr val="tx1"/>
                </a:solidFill>
                <a:latin typeface="Verdana" pitchFamily="34" charset="0"/>
                <a:ea typeface="+mn-ea"/>
                <a:cs typeface="Arial" charset="0"/>
              </a:defRPr>
            </a:lvl6pPr>
            <a:lvl7pPr marL="2743200" algn="l" defTabSz="914400" rtl="0" eaLnBrk="1" latinLnBrk="0" hangingPunct="1">
              <a:defRPr sz="2000" kern="1200">
                <a:solidFill>
                  <a:schemeClr val="tx1"/>
                </a:solidFill>
                <a:latin typeface="Verdana" pitchFamily="34" charset="0"/>
                <a:ea typeface="+mn-ea"/>
                <a:cs typeface="Arial" charset="0"/>
              </a:defRPr>
            </a:lvl7pPr>
            <a:lvl8pPr marL="3200400" algn="l" defTabSz="914400" rtl="0" eaLnBrk="1" latinLnBrk="0" hangingPunct="1">
              <a:defRPr sz="2000" kern="1200">
                <a:solidFill>
                  <a:schemeClr val="tx1"/>
                </a:solidFill>
                <a:latin typeface="Verdana" pitchFamily="34" charset="0"/>
                <a:ea typeface="+mn-ea"/>
                <a:cs typeface="Arial" charset="0"/>
              </a:defRPr>
            </a:lvl8pPr>
            <a:lvl9pPr marL="3657600" algn="l" defTabSz="914400" rtl="0" eaLnBrk="1" latinLnBrk="0" hangingPunct="1">
              <a:defRPr sz="2000" kern="1200">
                <a:solidFill>
                  <a:schemeClr val="tx1"/>
                </a:solidFill>
                <a:latin typeface="Verdana" pitchFamily="34" charset="0"/>
                <a:ea typeface="+mn-ea"/>
                <a:cs typeface="Arial" charset="0"/>
              </a:defRPr>
            </a:lvl9pPr>
          </a:lstStyle>
          <a:p>
            <a:fld id="{B6F15528-21DE-4FAA-801E-634DDDAF4B2B}" type="slidenum">
              <a:rPr lang="en-US" smtClean="0"/>
              <a:pPr/>
              <a:t>53</a:t>
            </a:fld>
            <a:endParaRPr lang="en-US"/>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bwMode="auto">
          <a:xfrm>
            <a:off x="476250" y="127000"/>
            <a:ext cx="7372350" cy="631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de-DE" altLang="zh-CN" smtClean="0"/>
              <a:t>Legal Disclaimer</a:t>
            </a:r>
            <a:endParaRPr lang="en-US" altLang="zh-CN" smtClean="0"/>
          </a:p>
        </p:txBody>
      </p:sp>
      <p:sp>
        <p:nvSpPr>
          <p:cNvPr id="12083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FD899ECF-E093-4C85-8646-2E887B8C17D7}" type="slidenum">
              <a:rPr lang="en-US" altLang="zh-CN" sz="1000">
                <a:solidFill>
                  <a:schemeClr val="bg1"/>
                </a:solidFill>
              </a:rPr>
              <a:pPr eaLnBrk="1" hangingPunct="1"/>
              <a:t>54</a:t>
            </a:fld>
            <a:endParaRPr lang="en-US" altLang="zh-CN" sz="1000">
              <a:solidFill>
                <a:schemeClr val="bg1"/>
              </a:solidFill>
            </a:endParaRPr>
          </a:p>
        </p:txBody>
      </p:sp>
      <p:sp>
        <p:nvSpPr>
          <p:cNvPr id="120836" name="Content Placeholder 2"/>
          <p:cNvSpPr>
            <a:spLocks noGrp="1"/>
          </p:cNvSpPr>
          <p:nvPr>
            <p:ph idx="4294967295"/>
          </p:nvPr>
        </p:nvSpPr>
        <p:spPr bwMode="auto">
          <a:xfrm>
            <a:off x="455613" y="1047750"/>
            <a:ext cx="8237537" cy="44815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nSpc>
                <a:spcPct val="80000"/>
              </a:lnSpc>
              <a:buFontTx/>
              <a:buNone/>
            </a:pPr>
            <a:r>
              <a:rPr lang="en-US" altLang="zh-CN" sz="1300" dirty="0" smtClean="0"/>
              <a:t>INFORMATION IN THIS DOCUMENT IS PROVIDED “AS IS”. NO LICENSE, EXPRESS OR IMPLIED, BY ESTOPPEL OR OTHERWISE, TO ANY INTELLECTUAL PROPERTY RIGHTS IS GRANTED BY THIS DOCUMENT.  INTEL ASSUMES NO LIABILITY WHATSOEVER AND INTEL DISCLAIMS ANY EXPRESS OR IMPLIED WARRANTY, RELATING TO THIS INFORMATION INCLUDING LIABILITY OR WARRANTIES RELATING TO FITNESS FOR A PARTICULAR PURPOSE, MERCHANTABILITY, OR INFRINGEMENT OF ANY PATENT, COPYRIGHT OR OTHER INTELLECTUAL PROPERTY RIGHT.</a:t>
            </a:r>
            <a:endParaRPr lang="de-DE" altLang="zh-CN" sz="1300" dirty="0" smtClean="0"/>
          </a:p>
          <a:p>
            <a:pPr marL="0" indent="0">
              <a:lnSpc>
                <a:spcPct val="80000"/>
              </a:lnSpc>
              <a:buFontTx/>
              <a:buNone/>
            </a:pPr>
            <a:endParaRPr lang="en-US" altLang="zh-CN" sz="1300" dirty="0" smtClean="0"/>
          </a:p>
          <a:p>
            <a:pPr marL="0" indent="0">
              <a:lnSpc>
                <a:spcPct val="80000"/>
              </a:lnSpc>
              <a:buFontTx/>
              <a:buNone/>
            </a:pPr>
            <a:r>
              <a:rPr lang="en-US" altLang="zh-CN" sz="1300" dirty="0" smtClean="0"/>
              <a:t>Performance tests and ratings are measured using specific computer systems and/or components and reflect the approximate performance of Intel products as measured by those tests. Any difference in system hardware or software design or configuration may affect actual performance. Buyers should consult other sources of information to evaluate the performance of systems or components they are considering purchasing. For more information on performance tests and on the performance of Intel products, reference </a:t>
            </a:r>
            <a:r>
              <a:rPr lang="en-US" altLang="zh-CN" sz="1300" dirty="0" smtClean="0">
                <a:hlinkClick r:id="rId2"/>
              </a:rPr>
              <a:t>www.intel.com/software/products</a:t>
            </a:r>
            <a:r>
              <a:rPr lang="en-US" altLang="zh-CN" sz="1300" dirty="0" smtClean="0"/>
              <a:t>.</a:t>
            </a:r>
          </a:p>
          <a:p>
            <a:pPr marL="0" indent="0">
              <a:lnSpc>
                <a:spcPct val="80000"/>
              </a:lnSpc>
              <a:buFontTx/>
              <a:buNone/>
            </a:pPr>
            <a:endParaRPr lang="de-DE" altLang="zh-CN" sz="1300" dirty="0" smtClean="0"/>
          </a:p>
          <a:p>
            <a:pPr marL="0" indent="0">
              <a:lnSpc>
                <a:spcPct val="80000"/>
              </a:lnSpc>
              <a:buFontTx/>
              <a:buNone/>
            </a:pPr>
            <a:r>
              <a:rPr lang="en-US" altLang="zh-CN" sz="1300" dirty="0" err="1" smtClean="0"/>
              <a:t>BunnyPeople</a:t>
            </a:r>
            <a:r>
              <a:rPr lang="en-US" altLang="zh-CN" sz="1300" dirty="0" smtClean="0"/>
              <a:t>, Celeron, Celeron Inside, Centrino, Centrino Atom, Centrino Atom Inside, Centrino Inside, Centrino logo, Cilk, Core Inside, </a:t>
            </a:r>
            <a:r>
              <a:rPr lang="en-US" altLang="zh-CN" sz="1300" dirty="0" err="1" smtClean="0"/>
              <a:t>FlashFile</a:t>
            </a:r>
            <a:r>
              <a:rPr lang="en-US" altLang="zh-CN" sz="1300" dirty="0" smtClean="0"/>
              <a:t>, i960, </a:t>
            </a:r>
            <a:r>
              <a:rPr lang="en-US" altLang="zh-CN" sz="1300" dirty="0" err="1" smtClean="0"/>
              <a:t>InstantIP</a:t>
            </a:r>
            <a:r>
              <a:rPr lang="en-US" altLang="zh-CN" sz="1300" dirty="0" smtClean="0"/>
              <a:t>, Intel, the Intel logo, Intel386, Intel486, IntelDX2, IntelDX4, IntelSX2, Intel Atom, Intel Atom Inside, Intel Core, Intel Inside, Intel Inside logo, Intel. Leap ahead., Intel. Leap ahead. logo, Intel </a:t>
            </a:r>
            <a:r>
              <a:rPr lang="en-US" altLang="zh-CN" sz="1300" dirty="0" err="1" smtClean="0"/>
              <a:t>NetBurst</a:t>
            </a:r>
            <a:r>
              <a:rPr lang="en-US" altLang="zh-CN" sz="1300" dirty="0" smtClean="0"/>
              <a:t>, Intel </a:t>
            </a:r>
            <a:r>
              <a:rPr lang="en-US" altLang="zh-CN" sz="1300" dirty="0" err="1" smtClean="0"/>
              <a:t>NetMerge</a:t>
            </a:r>
            <a:r>
              <a:rPr lang="en-US" altLang="zh-CN" sz="1300" dirty="0" smtClean="0"/>
              <a:t>, Intel </a:t>
            </a:r>
            <a:r>
              <a:rPr lang="en-US" altLang="zh-CN" sz="1300" dirty="0" err="1" smtClean="0"/>
              <a:t>NetStructure</a:t>
            </a:r>
            <a:r>
              <a:rPr lang="en-US" altLang="zh-CN" sz="1300" dirty="0" smtClean="0"/>
              <a:t>, Intel </a:t>
            </a:r>
            <a:r>
              <a:rPr lang="en-US" altLang="zh-CN" sz="1300" dirty="0" err="1" smtClean="0"/>
              <a:t>SingleDriver</a:t>
            </a:r>
            <a:r>
              <a:rPr lang="en-US" altLang="zh-CN" sz="1300" dirty="0" smtClean="0"/>
              <a:t>, Intel </a:t>
            </a:r>
            <a:r>
              <a:rPr lang="en-US" altLang="zh-CN" sz="1300" dirty="0" err="1" smtClean="0"/>
              <a:t>SpeedStep</a:t>
            </a:r>
            <a:r>
              <a:rPr lang="en-US" altLang="zh-CN" sz="1300" dirty="0" smtClean="0"/>
              <a:t>, Intel </a:t>
            </a:r>
            <a:r>
              <a:rPr lang="en-US" altLang="zh-CN" sz="1300" dirty="0" err="1" smtClean="0"/>
              <a:t>StrataFlash</a:t>
            </a:r>
            <a:r>
              <a:rPr lang="en-US" altLang="zh-CN" sz="1300" dirty="0" smtClean="0"/>
              <a:t>, Intel </a:t>
            </a:r>
            <a:r>
              <a:rPr lang="en-US" altLang="zh-CN" sz="1300" dirty="0" err="1" smtClean="0"/>
              <a:t>Viiv</a:t>
            </a:r>
            <a:r>
              <a:rPr lang="en-US" altLang="zh-CN" sz="1300" dirty="0" smtClean="0"/>
              <a:t>, Intel </a:t>
            </a:r>
            <a:r>
              <a:rPr lang="en-US" altLang="zh-CN" sz="1300" dirty="0" err="1" smtClean="0"/>
              <a:t>vPro</a:t>
            </a:r>
            <a:r>
              <a:rPr lang="en-US" altLang="zh-CN" sz="1300" dirty="0" smtClean="0"/>
              <a:t>, Intel </a:t>
            </a:r>
            <a:r>
              <a:rPr lang="en-US" altLang="zh-CN" sz="1300" dirty="0" err="1" smtClean="0"/>
              <a:t>XScale</a:t>
            </a:r>
            <a:r>
              <a:rPr lang="en-US" altLang="zh-CN" sz="1300" dirty="0" smtClean="0"/>
              <a:t>, Itanium, Itanium Inside, MCS, MMX, </a:t>
            </a:r>
            <a:r>
              <a:rPr lang="en-US" altLang="zh-CN" sz="1300" dirty="0" err="1" smtClean="0"/>
              <a:t>Oplus</a:t>
            </a:r>
            <a:r>
              <a:rPr lang="en-US" altLang="zh-CN" sz="1300" dirty="0" smtClean="0"/>
              <a:t>, </a:t>
            </a:r>
            <a:r>
              <a:rPr lang="en-US" altLang="zh-CN" sz="1300" dirty="0" err="1" smtClean="0"/>
              <a:t>OverDrive</a:t>
            </a:r>
            <a:r>
              <a:rPr lang="en-US" altLang="zh-CN" sz="1300" dirty="0" smtClean="0"/>
              <a:t>, </a:t>
            </a:r>
            <a:r>
              <a:rPr lang="en-US" altLang="zh-CN" sz="1300" dirty="0" err="1" smtClean="0"/>
              <a:t>PDCharm</a:t>
            </a:r>
            <a:r>
              <a:rPr lang="en-US" altLang="zh-CN" sz="1300" dirty="0" smtClean="0"/>
              <a:t>, Pentium, Pentium Inside, </a:t>
            </a:r>
            <a:r>
              <a:rPr lang="en-US" altLang="zh-CN" sz="1300" dirty="0" err="1" smtClean="0"/>
              <a:t>skoool</a:t>
            </a:r>
            <a:r>
              <a:rPr lang="en-US" altLang="zh-CN" sz="1300" dirty="0" smtClean="0"/>
              <a:t>, Sound Mark, The Journey Inside, </a:t>
            </a:r>
            <a:r>
              <a:rPr lang="en-US" altLang="zh-CN" sz="1300" dirty="0" err="1" smtClean="0"/>
              <a:t>Viiv</a:t>
            </a:r>
            <a:r>
              <a:rPr lang="en-US" altLang="zh-CN" sz="1300" dirty="0" smtClean="0"/>
              <a:t> Inside, </a:t>
            </a:r>
            <a:r>
              <a:rPr lang="en-US" altLang="zh-CN" sz="1300" dirty="0" err="1" smtClean="0"/>
              <a:t>vPro</a:t>
            </a:r>
            <a:r>
              <a:rPr lang="en-US" altLang="zh-CN" sz="1300" dirty="0" smtClean="0"/>
              <a:t> Inside, </a:t>
            </a:r>
            <a:r>
              <a:rPr lang="en-US" altLang="zh-CN" sz="1300" dirty="0" err="1" smtClean="0"/>
              <a:t>VTune</a:t>
            </a:r>
            <a:r>
              <a:rPr lang="en-US" altLang="zh-CN" sz="1300" dirty="0" smtClean="0"/>
              <a:t>, Xeon, and Xeon Inside are trademarks of Intel Corporation in the U.S. and other countries.</a:t>
            </a:r>
          </a:p>
          <a:p>
            <a:pPr marL="0" indent="0">
              <a:lnSpc>
                <a:spcPct val="80000"/>
              </a:lnSpc>
              <a:buFontTx/>
              <a:buNone/>
            </a:pPr>
            <a:r>
              <a:rPr lang="en-US" altLang="zh-CN" sz="1300" dirty="0" smtClean="0"/>
              <a:t>*Other names and brands may be claimed as the property of others. </a:t>
            </a:r>
            <a:endParaRPr lang="de-DE" altLang="zh-CN" sz="1300" dirty="0" smtClean="0"/>
          </a:p>
          <a:p>
            <a:pPr marL="0" indent="0">
              <a:lnSpc>
                <a:spcPct val="80000"/>
              </a:lnSpc>
              <a:buFontTx/>
              <a:buNone/>
            </a:pPr>
            <a:endParaRPr lang="en-US" altLang="zh-CN" sz="1300" dirty="0" smtClean="0"/>
          </a:p>
          <a:p>
            <a:pPr marL="0" indent="0">
              <a:lnSpc>
                <a:spcPct val="80000"/>
              </a:lnSpc>
              <a:buFontTx/>
              <a:buNone/>
            </a:pPr>
            <a:r>
              <a:rPr lang="en-US" altLang="zh-CN" sz="1300" dirty="0" smtClean="0"/>
              <a:t>Copyright © 2013.  Intel Corporation.</a:t>
            </a:r>
            <a:endParaRPr lang="de-DE" altLang="zh-CN" sz="1300" dirty="0" smtClean="0"/>
          </a:p>
          <a:p>
            <a:pPr marL="0" indent="0">
              <a:lnSpc>
                <a:spcPct val="80000"/>
              </a:lnSpc>
              <a:buFontTx/>
              <a:buNone/>
            </a:pPr>
            <a:endParaRPr lang="de-DE" altLang="zh-CN" sz="1300" dirty="0" smtClean="0"/>
          </a:p>
        </p:txBody>
      </p:sp>
      <p:sp>
        <p:nvSpPr>
          <p:cNvPr id="120837" name="TextBox 4"/>
          <p:cNvSpPr txBox="1">
            <a:spLocks noChangeArrowheads="1"/>
          </p:cNvSpPr>
          <p:nvPr/>
        </p:nvSpPr>
        <p:spPr bwMode="auto">
          <a:xfrm>
            <a:off x="2244725" y="5646738"/>
            <a:ext cx="4699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nSpc>
                <a:spcPct val="80000"/>
              </a:lnSpc>
              <a:spcBef>
                <a:spcPct val="50000"/>
              </a:spcBef>
            </a:pPr>
            <a:r>
              <a:rPr lang="en-US" altLang="zh-CN">
                <a:ea typeface="宋体" pitchFamily="2" charset="-122"/>
                <a:hlinkClick r:id="rId3"/>
              </a:rPr>
              <a:t>http://intel.com/software/products</a:t>
            </a:r>
            <a:endParaRPr lang="en-US" altLang="zh-CN">
              <a:ea typeface="宋体" pitchFamily="2" charset="-122"/>
            </a:endParaRPr>
          </a:p>
        </p:txBody>
      </p:sp>
      <p:sp>
        <p:nvSpPr>
          <p:cNvPr id="120838"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216B21CC-3FB8-4364-9054-203C30D464CA}" type="datetime1">
              <a:rPr lang="en-US" altLang="zh-CN" sz="1000">
                <a:solidFill>
                  <a:schemeClr val="bg1"/>
                </a:solidFill>
              </a:rPr>
              <a:pPr eaLnBrk="1" hangingPunct="1"/>
              <a:t>12/19/2013</a:t>
            </a:fld>
            <a:endParaRPr lang="en-US" altLang="zh-CN" sz="1000">
              <a:solidFill>
                <a:schemeClr val="bg1"/>
              </a:solidFill>
            </a:endParaRPr>
          </a:p>
        </p:txBody>
      </p:sp>
    </p:spTree>
    <p:extLst>
      <p:ext uri="{BB962C8B-B14F-4D97-AF65-F5344CB8AC3E}">
        <p14:creationId xmlns:p14="http://schemas.microsoft.com/office/powerpoint/2010/main" val="1702376070"/>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sz="quarter" idx="13"/>
          </p:nvPr>
        </p:nvSpPr>
        <p:spPr/>
        <p:txBody>
          <a:bodyPr/>
          <a:lstStyle/>
          <a:p>
            <a:endParaRPr lang="en-US"/>
          </a:p>
        </p:txBody>
      </p:sp>
      <p:sp>
        <p:nvSpPr>
          <p:cNvPr id="4" name="Date Placeholder 3"/>
          <p:cNvSpPr>
            <a:spLocks noGrp="1"/>
          </p:cNvSpPr>
          <p:nvPr>
            <p:ph type="dt" sz="half" idx="14"/>
          </p:nvPr>
        </p:nvSpPr>
        <p:spPr/>
        <p:txBody>
          <a:bodyPr/>
          <a:lstStyle/>
          <a:p>
            <a:fld id="{071F43C5-1CDA-44D3-9621-5AC2205B4EC9}" type="datetime1">
              <a:rPr lang="en-US" altLang="zh-CN" smtClean="0"/>
              <a:pPr/>
              <a:t>12/19/2013</a:t>
            </a:fld>
            <a:endParaRPr lang="en-US" altLang="zh-CN"/>
          </a:p>
        </p:txBody>
      </p:sp>
      <p:sp>
        <p:nvSpPr>
          <p:cNvPr id="5" name="Slide Number Placeholder 4"/>
          <p:cNvSpPr>
            <a:spLocks noGrp="1"/>
          </p:cNvSpPr>
          <p:nvPr>
            <p:ph type="sldNum" sz="quarter" idx="15"/>
          </p:nvPr>
        </p:nvSpPr>
        <p:spPr/>
        <p:txBody>
          <a:bodyPr/>
          <a:lstStyle/>
          <a:p>
            <a:fld id="{DD444457-087B-438B-AA62-2E91BC9D7B23}" type="slidenum">
              <a:rPr lang="en-US" altLang="zh-CN" smtClean="0"/>
              <a:pPr/>
              <a:t>55</a:t>
            </a:fld>
            <a:endParaRPr lang="en-US" altLang="zh-CN"/>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475" y="342900"/>
            <a:ext cx="7121525" cy="939800"/>
          </a:xfrm>
        </p:spPr>
        <p:txBody>
          <a:bodyPr/>
          <a:lstStyle/>
          <a:p>
            <a:pPr algn="ctr"/>
            <a:r>
              <a:rPr lang="en-US" altLang="zh-CN" dirty="0" smtClean="0"/>
              <a:t>Performance Objective - Maximize </a:t>
            </a:r>
            <a:r>
              <a:rPr lang="en-US" altLang="zh-CN" dirty="0"/>
              <a:t>U</a:t>
            </a:r>
            <a:r>
              <a:rPr lang="en-US" altLang="zh-CN" dirty="0" smtClean="0"/>
              <a:t>se of SIMD HW per core</a:t>
            </a:r>
            <a:br>
              <a:rPr lang="en-US" altLang="zh-CN" dirty="0" smtClean="0"/>
            </a:br>
            <a:endParaRPr lang="en-US" dirty="0"/>
          </a:p>
        </p:txBody>
      </p:sp>
      <p:sp>
        <p:nvSpPr>
          <p:cNvPr id="4" name="Date Placeholder 3"/>
          <p:cNvSpPr>
            <a:spLocks noGrp="1"/>
          </p:cNvSpPr>
          <p:nvPr>
            <p:ph type="dt" sz="half" idx="14"/>
          </p:nvPr>
        </p:nvSpPr>
        <p:spPr/>
        <p:txBody>
          <a:bodyPr/>
          <a:lstStyle/>
          <a:p>
            <a:fld id="{071F43C5-1CDA-44D3-9621-5AC2205B4EC9}" type="datetime1">
              <a:rPr lang="en-US" altLang="zh-CN" smtClean="0"/>
              <a:pPr/>
              <a:t>12/19/2013</a:t>
            </a:fld>
            <a:endParaRPr lang="en-US" altLang="zh-CN"/>
          </a:p>
        </p:txBody>
      </p:sp>
      <p:sp>
        <p:nvSpPr>
          <p:cNvPr id="5" name="Slide Number Placeholder 4"/>
          <p:cNvSpPr>
            <a:spLocks noGrp="1"/>
          </p:cNvSpPr>
          <p:nvPr>
            <p:ph type="sldNum" sz="quarter" idx="15"/>
          </p:nvPr>
        </p:nvSpPr>
        <p:spPr/>
        <p:txBody>
          <a:bodyPr/>
          <a:lstStyle/>
          <a:p>
            <a:fld id="{DD444457-087B-438B-AA62-2E91BC9D7B23}" type="slidenum">
              <a:rPr lang="en-US" altLang="zh-CN" smtClean="0"/>
              <a:pPr/>
              <a:t>6</a:t>
            </a:fld>
            <a:endParaRPr lang="en-US" altLang="zh-CN"/>
          </a:p>
        </p:txBody>
      </p:sp>
      <p:sp>
        <p:nvSpPr>
          <p:cNvPr id="33" name="Circular Arrow 32"/>
          <p:cNvSpPr/>
          <p:nvPr/>
        </p:nvSpPr>
        <p:spPr bwMode="auto">
          <a:xfrm rot="16200000">
            <a:off x="-359995" y="2169410"/>
            <a:ext cx="3248109" cy="2476500"/>
          </a:xfrm>
          <a:prstGeom prst="circularArrow">
            <a:avLst>
              <a:gd name="adj1" fmla="val 12500"/>
              <a:gd name="adj2" fmla="val 447630"/>
              <a:gd name="adj3" fmla="val 20457681"/>
              <a:gd name="adj4" fmla="val 11644339"/>
              <a:gd name="adj5" fmla="val 12500"/>
            </a:avLst>
          </a:prstGeom>
          <a:solidFill>
            <a:schemeClr val="bg2">
              <a:lumMod val="60000"/>
              <a:lumOff val="40000"/>
            </a:scheme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Loop </a:t>
            </a:r>
          </a:p>
          <a:p>
            <a:pPr marL="0" marR="0" indent="0" algn="ctr" defTabSz="914400" rtl="0" eaLnBrk="0" fontAlgn="base" latinLnBrk="0" hangingPunct="0">
              <a:lnSpc>
                <a:spcPct val="80000"/>
              </a:lnSpc>
              <a:spcBef>
                <a:spcPct val="50000"/>
              </a:spcBef>
              <a:spcAft>
                <a:spcPct val="0"/>
              </a:spcAft>
              <a:buClrTx/>
              <a:buSzTx/>
              <a:buFontTx/>
              <a:buNone/>
              <a:tabLst/>
            </a:pPr>
            <a:endParaRPr lang="en-US" dirty="0"/>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Verdana"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Verdana" pitchFamily="34" charset="0"/>
            </a:endParaRPr>
          </a:p>
        </p:txBody>
      </p:sp>
      <p:grpSp>
        <p:nvGrpSpPr>
          <p:cNvPr id="1029" name="Group 1028"/>
          <p:cNvGrpSpPr/>
          <p:nvPr/>
        </p:nvGrpSpPr>
        <p:grpSpPr>
          <a:xfrm>
            <a:off x="2286308" y="1530224"/>
            <a:ext cx="1718151" cy="3451384"/>
            <a:chOff x="2286308" y="1530224"/>
            <a:chExt cx="1718151" cy="3451384"/>
          </a:xfrm>
        </p:grpSpPr>
        <p:grpSp>
          <p:nvGrpSpPr>
            <p:cNvPr id="99" name="Group 98"/>
            <p:cNvGrpSpPr/>
            <p:nvPr/>
          </p:nvGrpSpPr>
          <p:grpSpPr>
            <a:xfrm>
              <a:off x="2286308" y="1842285"/>
              <a:ext cx="1718151" cy="3139323"/>
              <a:chOff x="2297313" y="1822288"/>
              <a:chExt cx="2200914" cy="3139323"/>
            </a:xfrm>
          </p:grpSpPr>
          <p:grpSp>
            <p:nvGrpSpPr>
              <p:cNvPr id="75" name="Group 74"/>
              <p:cNvGrpSpPr/>
              <p:nvPr/>
            </p:nvGrpSpPr>
            <p:grpSpPr>
              <a:xfrm>
                <a:off x="2396377" y="1822288"/>
                <a:ext cx="2101850" cy="806612"/>
                <a:chOff x="2574177" y="1822288"/>
                <a:chExt cx="2101850" cy="861476"/>
              </a:xfrm>
            </p:grpSpPr>
            <p:sp>
              <p:nvSpPr>
                <p:cNvPr id="71" name="Rectangle 70"/>
                <p:cNvSpPr/>
                <p:nvPr/>
              </p:nvSpPr>
              <p:spPr bwMode="auto">
                <a:xfrm>
                  <a:off x="2574177" y="1822289"/>
                  <a:ext cx="525462" cy="861475"/>
                </a:xfrm>
                <a:prstGeom prst="rect">
                  <a:avLst/>
                </a:prstGeom>
                <a:solidFill>
                  <a:schemeClr val="accent1">
                    <a:lumMod val="50000"/>
                    <a:alpha val="26000"/>
                  </a:scheme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hangingPunct="0">
                    <a:lnSpc>
                      <a:spcPct val="80000"/>
                    </a:lnSpc>
                    <a:spcBef>
                      <a:spcPct val="50000"/>
                    </a:spcBef>
                  </a:pPr>
                  <a:endParaRPr lang="en-US"/>
                </a:p>
              </p:txBody>
            </p:sp>
            <p:sp>
              <p:nvSpPr>
                <p:cNvPr id="72" name="Rectangle 71"/>
                <p:cNvSpPr/>
                <p:nvPr/>
              </p:nvSpPr>
              <p:spPr bwMode="auto">
                <a:xfrm>
                  <a:off x="3099640" y="1822288"/>
                  <a:ext cx="525462" cy="861475"/>
                </a:xfrm>
                <a:prstGeom prst="rect">
                  <a:avLst/>
                </a:prstGeom>
                <a:solidFill>
                  <a:schemeClr val="accent1">
                    <a:lumMod val="75000"/>
                    <a:alpha val="26000"/>
                  </a:scheme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hangingPunct="0">
                    <a:lnSpc>
                      <a:spcPct val="80000"/>
                    </a:lnSpc>
                    <a:spcBef>
                      <a:spcPct val="50000"/>
                    </a:spcBef>
                  </a:pPr>
                  <a:endParaRPr lang="en-US"/>
                </a:p>
              </p:txBody>
            </p:sp>
            <p:sp>
              <p:nvSpPr>
                <p:cNvPr id="73" name="Rectangle 72"/>
                <p:cNvSpPr/>
                <p:nvPr/>
              </p:nvSpPr>
              <p:spPr bwMode="auto">
                <a:xfrm>
                  <a:off x="3625102" y="1822289"/>
                  <a:ext cx="525462" cy="861475"/>
                </a:xfrm>
                <a:prstGeom prst="rect">
                  <a:avLst/>
                </a:prstGeom>
                <a:solidFill>
                  <a:schemeClr val="accent1">
                    <a:lumMod val="50000"/>
                    <a:alpha val="26000"/>
                  </a:scheme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hangingPunct="0">
                    <a:lnSpc>
                      <a:spcPct val="80000"/>
                    </a:lnSpc>
                    <a:spcBef>
                      <a:spcPct val="50000"/>
                    </a:spcBef>
                  </a:pPr>
                  <a:endParaRPr lang="en-US"/>
                </a:p>
              </p:txBody>
            </p:sp>
            <p:sp>
              <p:nvSpPr>
                <p:cNvPr id="74" name="Rectangle 73"/>
                <p:cNvSpPr/>
                <p:nvPr/>
              </p:nvSpPr>
              <p:spPr bwMode="auto">
                <a:xfrm>
                  <a:off x="4150565" y="1822288"/>
                  <a:ext cx="525462" cy="861475"/>
                </a:xfrm>
                <a:prstGeom prst="rect">
                  <a:avLst/>
                </a:prstGeom>
                <a:solidFill>
                  <a:schemeClr val="accent1">
                    <a:lumMod val="75000"/>
                    <a:alpha val="26000"/>
                  </a:scheme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hangingPunct="0">
                    <a:lnSpc>
                      <a:spcPct val="80000"/>
                    </a:lnSpc>
                    <a:spcBef>
                      <a:spcPct val="50000"/>
                    </a:spcBef>
                  </a:pPr>
                  <a:endParaRPr lang="en-US"/>
                </a:p>
              </p:txBody>
            </p:sp>
          </p:grpSp>
          <p:grpSp>
            <p:nvGrpSpPr>
              <p:cNvPr id="76" name="Group 75"/>
              <p:cNvGrpSpPr/>
              <p:nvPr/>
            </p:nvGrpSpPr>
            <p:grpSpPr>
              <a:xfrm>
                <a:off x="2396377" y="3459513"/>
                <a:ext cx="2101850" cy="353043"/>
                <a:chOff x="2574177" y="1822288"/>
                <a:chExt cx="2101850" cy="861476"/>
              </a:xfrm>
            </p:grpSpPr>
            <p:sp>
              <p:nvSpPr>
                <p:cNvPr id="77" name="Rectangle 76"/>
                <p:cNvSpPr/>
                <p:nvPr/>
              </p:nvSpPr>
              <p:spPr bwMode="auto">
                <a:xfrm>
                  <a:off x="2574177" y="1822289"/>
                  <a:ext cx="525462" cy="861475"/>
                </a:xfrm>
                <a:prstGeom prst="rect">
                  <a:avLst/>
                </a:prstGeom>
                <a:solidFill>
                  <a:schemeClr val="accent1">
                    <a:lumMod val="50000"/>
                    <a:alpha val="26000"/>
                  </a:scheme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hangingPunct="0">
                    <a:lnSpc>
                      <a:spcPct val="80000"/>
                    </a:lnSpc>
                    <a:spcBef>
                      <a:spcPct val="50000"/>
                    </a:spcBef>
                  </a:pPr>
                  <a:endParaRPr lang="en-US"/>
                </a:p>
              </p:txBody>
            </p:sp>
            <p:sp>
              <p:nvSpPr>
                <p:cNvPr id="78" name="Rectangle 77"/>
                <p:cNvSpPr/>
                <p:nvPr/>
              </p:nvSpPr>
              <p:spPr bwMode="auto">
                <a:xfrm>
                  <a:off x="3099640" y="1822288"/>
                  <a:ext cx="525462" cy="861475"/>
                </a:xfrm>
                <a:prstGeom prst="rect">
                  <a:avLst/>
                </a:prstGeom>
                <a:solidFill>
                  <a:schemeClr val="accent1">
                    <a:lumMod val="75000"/>
                    <a:alpha val="26000"/>
                  </a:scheme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hangingPunct="0">
                    <a:lnSpc>
                      <a:spcPct val="80000"/>
                    </a:lnSpc>
                    <a:spcBef>
                      <a:spcPct val="50000"/>
                    </a:spcBef>
                  </a:pPr>
                  <a:endParaRPr lang="en-US"/>
                </a:p>
              </p:txBody>
            </p:sp>
            <p:sp>
              <p:nvSpPr>
                <p:cNvPr id="79" name="Rectangle 78"/>
                <p:cNvSpPr/>
                <p:nvPr/>
              </p:nvSpPr>
              <p:spPr bwMode="auto">
                <a:xfrm>
                  <a:off x="3625102" y="1822289"/>
                  <a:ext cx="525462" cy="861475"/>
                </a:xfrm>
                <a:prstGeom prst="rect">
                  <a:avLst/>
                </a:prstGeom>
                <a:solidFill>
                  <a:schemeClr val="accent1">
                    <a:lumMod val="50000"/>
                    <a:alpha val="26000"/>
                  </a:scheme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hangingPunct="0">
                    <a:lnSpc>
                      <a:spcPct val="80000"/>
                    </a:lnSpc>
                    <a:spcBef>
                      <a:spcPct val="50000"/>
                    </a:spcBef>
                  </a:pPr>
                  <a:endParaRPr lang="en-US"/>
                </a:p>
              </p:txBody>
            </p:sp>
            <p:sp>
              <p:nvSpPr>
                <p:cNvPr id="80" name="Rectangle 79"/>
                <p:cNvSpPr/>
                <p:nvPr/>
              </p:nvSpPr>
              <p:spPr bwMode="auto">
                <a:xfrm>
                  <a:off x="4150565" y="1822288"/>
                  <a:ext cx="525462" cy="861475"/>
                </a:xfrm>
                <a:prstGeom prst="rect">
                  <a:avLst/>
                </a:prstGeom>
                <a:solidFill>
                  <a:schemeClr val="accent1">
                    <a:lumMod val="75000"/>
                    <a:alpha val="26000"/>
                  </a:scheme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hangingPunct="0">
                    <a:lnSpc>
                      <a:spcPct val="80000"/>
                    </a:lnSpc>
                    <a:spcBef>
                      <a:spcPct val="50000"/>
                    </a:spcBef>
                  </a:pPr>
                  <a:endParaRPr lang="en-US"/>
                </a:p>
              </p:txBody>
            </p:sp>
          </p:grpSp>
          <p:sp>
            <p:nvSpPr>
              <p:cNvPr id="84" name="Rectangle 83"/>
              <p:cNvSpPr/>
              <p:nvPr/>
            </p:nvSpPr>
            <p:spPr bwMode="auto">
              <a:xfrm>
                <a:off x="2921840" y="3459513"/>
                <a:ext cx="525462" cy="861475"/>
              </a:xfrm>
              <a:prstGeom prst="rect">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grpSp>
            <p:nvGrpSpPr>
              <p:cNvPr id="90" name="Group 89"/>
              <p:cNvGrpSpPr/>
              <p:nvPr/>
            </p:nvGrpSpPr>
            <p:grpSpPr>
              <a:xfrm>
                <a:off x="3222670" y="2628899"/>
                <a:ext cx="1050925" cy="830614"/>
                <a:chOff x="2574177" y="1822288"/>
                <a:chExt cx="1050925" cy="861476"/>
              </a:xfrm>
            </p:grpSpPr>
            <p:sp>
              <p:nvSpPr>
                <p:cNvPr id="91" name="Rectangle 90"/>
                <p:cNvSpPr/>
                <p:nvPr/>
              </p:nvSpPr>
              <p:spPr bwMode="auto">
                <a:xfrm>
                  <a:off x="2574177" y="1822289"/>
                  <a:ext cx="525462" cy="861475"/>
                </a:xfrm>
                <a:prstGeom prst="rect">
                  <a:avLst/>
                </a:prstGeom>
                <a:solidFill>
                  <a:schemeClr val="accent1">
                    <a:lumMod val="50000"/>
                    <a:alpha val="26000"/>
                  </a:scheme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hangingPunct="0">
                    <a:lnSpc>
                      <a:spcPct val="80000"/>
                    </a:lnSpc>
                    <a:spcBef>
                      <a:spcPct val="50000"/>
                    </a:spcBef>
                  </a:pPr>
                  <a:endParaRPr lang="en-US"/>
                </a:p>
              </p:txBody>
            </p:sp>
            <p:sp>
              <p:nvSpPr>
                <p:cNvPr id="92" name="Rectangle 91"/>
                <p:cNvSpPr/>
                <p:nvPr/>
              </p:nvSpPr>
              <p:spPr bwMode="auto">
                <a:xfrm>
                  <a:off x="3099640" y="1822288"/>
                  <a:ext cx="525462" cy="861475"/>
                </a:xfrm>
                <a:prstGeom prst="rect">
                  <a:avLst/>
                </a:prstGeom>
                <a:no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hangingPunct="0">
                    <a:lnSpc>
                      <a:spcPct val="80000"/>
                    </a:lnSpc>
                    <a:spcBef>
                      <a:spcPct val="50000"/>
                    </a:spcBef>
                  </a:pPr>
                  <a:endParaRPr lang="en-US"/>
                </a:p>
              </p:txBody>
            </p:sp>
          </p:grpSp>
          <p:grpSp>
            <p:nvGrpSpPr>
              <p:cNvPr id="95" name="Group 94"/>
              <p:cNvGrpSpPr/>
              <p:nvPr/>
            </p:nvGrpSpPr>
            <p:grpSpPr>
              <a:xfrm>
                <a:off x="3226684" y="3809519"/>
                <a:ext cx="1050925" cy="1152092"/>
                <a:chOff x="2574177" y="1822288"/>
                <a:chExt cx="1050925" cy="861476"/>
              </a:xfrm>
            </p:grpSpPr>
            <p:sp>
              <p:nvSpPr>
                <p:cNvPr id="96" name="Rectangle 95"/>
                <p:cNvSpPr/>
                <p:nvPr/>
              </p:nvSpPr>
              <p:spPr bwMode="auto">
                <a:xfrm>
                  <a:off x="2574177" y="1822289"/>
                  <a:ext cx="525462" cy="861475"/>
                </a:xfrm>
                <a:prstGeom prst="rect">
                  <a:avLst/>
                </a:prstGeom>
                <a:solidFill>
                  <a:schemeClr val="accent1">
                    <a:lumMod val="50000"/>
                    <a:alpha val="26000"/>
                  </a:scheme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hangingPunct="0">
                    <a:lnSpc>
                      <a:spcPct val="80000"/>
                    </a:lnSpc>
                    <a:spcBef>
                      <a:spcPct val="50000"/>
                    </a:spcBef>
                  </a:pPr>
                  <a:endParaRPr lang="en-US"/>
                </a:p>
              </p:txBody>
            </p:sp>
            <p:sp>
              <p:nvSpPr>
                <p:cNvPr id="97" name="Rectangle 96"/>
                <p:cNvSpPr/>
                <p:nvPr/>
              </p:nvSpPr>
              <p:spPr bwMode="auto">
                <a:xfrm>
                  <a:off x="3099640" y="1822288"/>
                  <a:ext cx="525462" cy="861475"/>
                </a:xfrm>
                <a:prstGeom prst="rect">
                  <a:avLst/>
                </a:prstGeom>
                <a:no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hangingPunct="0">
                    <a:lnSpc>
                      <a:spcPct val="80000"/>
                    </a:lnSpc>
                    <a:spcBef>
                      <a:spcPct val="50000"/>
                    </a:spcBef>
                  </a:pPr>
                  <a:endParaRPr lang="en-US"/>
                </a:p>
              </p:txBody>
            </p:sp>
          </p:grpSp>
          <p:sp>
            <p:nvSpPr>
              <p:cNvPr id="98" name="Rectangle 97"/>
              <p:cNvSpPr/>
              <p:nvPr/>
            </p:nvSpPr>
            <p:spPr bwMode="auto">
              <a:xfrm>
                <a:off x="2297313" y="2040538"/>
                <a:ext cx="2178763" cy="535531"/>
              </a:xfrm>
              <a:prstGeom prst="rect">
                <a:avLst/>
              </a:prstGeom>
              <a:no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Vector Lanes (4 for SSE2)</a:t>
                </a:r>
              </a:p>
            </p:txBody>
          </p:sp>
        </p:grpSp>
        <p:pic>
          <p:nvPicPr>
            <p:cNvPr id="1026" name="Picture 2" descr="C:\Program Files (x86)\Microsoft Office\MEDIA\CAGCAT10\j02129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2626076" y="3467205"/>
              <a:ext cx="585280" cy="367481"/>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C:\Program Files (x86)\Microsoft Office\MEDIA\CAGCAT10\j02129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2210086" y="3467205"/>
              <a:ext cx="585280" cy="367481"/>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C:\Program Files (x86)\Microsoft Office\MEDIA\CAGCAT10\j02129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042066" y="3467205"/>
              <a:ext cx="585280" cy="367481"/>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C:\Program Files (x86)\Microsoft Office\MEDIA\CAGCAT10\j02129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458056" y="3467205"/>
              <a:ext cx="585280" cy="367481"/>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2" descr="C:\Program Files (x86)\Microsoft Office\MEDIA\CAGCAT10\j02129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2629334" y="2837521"/>
              <a:ext cx="585280" cy="367481"/>
            </a:xfrm>
            <a:prstGeom prst="rect">
              <a:avLst/>
            </a:prstGeom>
            <a:noFill/>
            <a:extLst>
              <a:ext uri="{909E8E84-426E-40DD-AFC4-6F175D3DCCD1}">
                <a14:hiddenFill xmlns:a14="http://schemas.microsoft.com/office/drawing/2010/main">
                  <a:solidFill>
                    <a:srgbClr val="FFFFFF"/>
                  </a:solidFill>
                </a14:hiddenFill>
              </a:ext>
            </a:extLst>
          </p:spPr>
        </p:pic>
        <p:pic>
          <p:nvPicPr>
            <p:cNvPr id="122" name="Picture 2" descr="C:\Program Files (x86)\Microsoft Office\MEDIA\CAGCAT10\j02129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2781734" y="2989921"/>
              <a:ext cx="585280" cy="367481"/>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2" descr="C:\Program Files (x86)\Microsoft Office\MEDIA\CAGCAT10\j02129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2934135" y="2811189"/>
              <a:ext cx="585280" cy="367481"/>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2" descr="C:\Program Files (x86)\Microsoft Office\MEDIA\CAGCAT10\j02129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117876" y="2954806"/>
              <a:ext cx="585280" cy="367481"/>
            </a:xfrm>
            <a:prstGeom prst="rect">
              <a:avLst/>
            </a:prstGeom>
            <a:noFill/>
            <a:extLst>
              <a:ext uri="{909E8E84-426E-40DD-AFC4-6F175D3DCCD1}">
                <a14:hiddenFill xmlns:a14="http://schemas.microsoft.com/office/drawing/2010/main">
                  <a:solidFill>
                    <a:srgbClr val="FFFFFF"/>
                  </a:solidFill>
                </a14:hiddenFill>
              </a:ext>
            </a:extLst>
          </p:spPr>
        </p:pic>
        <p:pic>
          <p:nvPicPr>
            <p:cNvPr id="125" name="Picture 2" descr="C:\Program Files (x86)\Microsoft Office\MEDIA\CAGCAT10\j02129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2660358" y="1639123"/>
              <a:ext cx="585280" cy="367481"/>
            </a:xfrm>
            <a:prstGeom prst="rect">
              <a:avLst/>
            </a:prstGeom>
            <a:noFill/>
            <a:extLst>
              <a:ext uri="{909E8E84-426E-40DD-AFC4-6F175D3DCCD1}">
                <a14:hiddenFill xmlns:a14="http://schemas.microsoft.com/office/drawing/2010/main">
                  <a:solidFill>
                    <a:srgbClr val="FFFFFF"/>
                  </a:solidFill>
                </a14:hiddenFill>
              </a:ext>
            </a:extLst>
          </p:spPr>
        </p:pic>
        <p:pic>
          <p:nvPicPr>
            <p:cNvPr id="126" name="Picture 2" descr="C:\Program Files (x86)\Microsoft Office\MEDIA\CAGCAT10\j02129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2244368" y="1639123"/>
              <a:ext cx="585280" cy="367481"/>
            </a:xfrm>
            <a:prstGeom prst="rect">
              <a:avLst/>
            </a:prstGeom>
            <a:noFill/>
            <a:extLst>
              <a:ext uri="{909E8E84-426E-40DD-AFC4-6F175D3DCCD1}">
                <a14:hiddenFill xmlns:a14="http://schemas.microsoft.com/office/drawing/2010/main">
                  <a:solidFill>
                    <a:srgbClr val="FFFFFF"/>
                  </a:solidFill>
                </a14:hiddenFill>
              </a:ext>
            </a:extLst>
          </p:spPr>
        </p:pic>
        <p:pic>
          <p:nvPicPr>
            <p:cNvPr id="127" name="Picture 2" descr="C:\Program Files (x86)\Microsoft Office\MEDIA\CAGCAT10\j02129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076348" y="1639123"/>
              <a:ext cx="585280" cy="367481"/>
            </a:xfrm>
            <a:prstGeom prst="rect">
              <a:avLst/>
            </a:prstGeom>
            <a:noFill/>
            <a:extLst>
              <a:ext uri="{909E8E84-426E-40DD-AFC4-6F175D3DCCD1}">
                <a14:hiddenFill xmlns:a14="http://schemas.microsoft.com/office/drawing/2010/main">
                  <a:solidFill>
                    <a:srgbClr val="FFFFFF"/>
                  </a:solidFill>
                </a14:hiddenFill>
              </a:ext>
            </a:extLst>
          </p:spPr>
        </p:pic>
        <p:pic>
          <p:nvPicPr>
            <p:cNvPr id="128" name="Picture 2" descr="C:\Program Files (x86)\Microsoft Office\MEDIA\CAGCAT10\j02129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492338" y="1639123"/>
              <a:ext cx="585280" cy="367481"/>
            </a:xfrm>
            <a:prstGeom prst="rect">
              <a:avLst/>
            </a:prstGeom>
            <a:noFill/>
            <a:extLst>
              <a:ext uri="{909E8E84-426E-40DD-AFC4-6F175D3DCCD1}">
                <a14:hiddenFill xmlns:a14="http://schemas.microsoft.com/office/drawing/2010/main">
                  <a:solidFill>
                    <a:srgbClr val="FFFFFF"/>
                  </a:solidFill>
                </a14:hiddenFill>
              </a:ext>
            </a:extLst>
          </p:spPr>
        </p:pic>
      </p:grpSp>
      <p:pic>
        <p:nvPicPr>
          <p:cNvPr id="129" name="Picture 2" descr="C:\Program Files (x86)\Microsoft Office\MEDIA\CAGCAT10\j02129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2858325" y="3557870"/>
            <a:ext cx="585280" cy="367481"/>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bwMode="auto">
          <a:xfrm>
            <a:off x="4475208" y="1904761"/>
            <a:ext cx="3370666" cy="338554"/>
          </a:xfrm>
          <a:prstGeom prst="rect">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Vector Lanes (8 for AVX)</a:t>
            </a:r>
          </a:p>
        </p:txBody>
      </p:sp>
      <p:grpSp>
        <p:nvGrpSpPr>
          <p:cNvPr id="1032" name="Group 1031"/>
          <p:cNvGrpSpPr/>
          <p:nvPr/>
        </p:nvGrpSpPr>
        <p:grpSpPr>
          <a:xfrm>
            <a:off x="4487503" y="2214546"/>
            <a:ext cx="3285570" cy="589179"/>
            <a:chOff x="4501269" y="4372431"/>
            <a:chExt cx="3285570" cy="589179"/>
          </a:xfrm>
        </p:grpSpPr>
        <p:pic>
          <p:nvPicPr>
            <p:cNvPr id="106" name="Picture 2" descr="C:\Program Files (x86)\Microsoft Office\MEDIA\CAGCAT10\j02129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808360" y="4481330"/>
              <a:ext cx="585280" cy="367481"/>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 descr="C:\Program Files (x86)\Microsoft Office\MEDIA\CAGCAT10\j02129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392370" y="4481330"/>
              <a:ext cx="585280" cy="367481"/>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 descr="C:\Program Files (x86)\Microsoft Office\MEDIA\CAGCAT10\j02129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5224350" y="4481330"/>
              <a:ext cx="585280" cy="367481"/>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 descr="C:\Program Files (x86)\Microsoft Office\MEDIA\CAGCAT10\j02129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5640340" y="4481330"/>
              <a:ext cx="585280" cy="367481"/>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 descr="C:\Program Files (x86)\Microsoft Office\MEDIA\CAGCAT10\j02129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6478479" y="4485229"/>
              <a:ext cx="585280" cy="367481"/>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 descr="C:\Program Files (x86)\Microsoft Office\MEDIA\CAGCAT10\j02129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6062489" y="4485229"/>
              <a:ext cx="585280" cy="367481"/>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 descr="C:\Program Files (x86)\Microsoft Office\MEDIA\CAGCAT10\j02129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6894469" y="4485229"/>
              <a:ext cx="585280" cy="367481"/>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 descr="C:\Program Files (x86)\Microsoft Office\MEDIA\CAGCAT10\j02129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7310459" y="4485229"/>
              <a:ext cx="585280" cy="36748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28" name="Group 1027"/>
          <p:cNvGrpSpPr/>
          <p:nvPr/>
        </p:nvGrpSpPr>
        <p:grpSpPr>
          <a:xfrm>
            <a:off x="1264060" y="1331638"/>
            <a:ext cx="856023" cy="3629972"/>
            <a:chOff x="1264060" y="1331638"/>
            <a:chExt cx="856023" cy="3629972"/>
          </a:xfrm>
        </p:grpSpPr>
        <p:sp>
          <p:nvSpPr>
            <p:cNvPr id="58" name="Rectangle 57"/>
            <p:cNvSpPr/>
            <p:nvPr/>
          </p:nvSpPr>
          <p:spPr bwMode="auto">
            <a:xfrm>
              <a:off x="1581480" y="1833178"/>
              <a:ext cx="430887" cy="3128432"/>
            </a:xfrm>
            <a:prstGeom prst="rect">
              <a:avLst/>
            </a:prstGeom>
            <a:solidFill>
              <a:schemeClr val="accent1">
                <a:lumMod val="50000"/>
                <a:alpha val="26000"/>
              </a:schemeClr>
            </a:solidFill>
            <a:ln w="19050" cap="flat" cmpd="sng" algn="ctr">
              <a:noFill/>
              <a:prstDash val="solid"/>
              <a:round/>
              <a:headEnd type="none" w="med" len="med"/>
              <a:tailEnd type="none" w="med" len="med"/>
            </a:ln>
            <a:effectLst/>
          </p:spPr>
          <p:txBody>
            <a:bodyPr vert="vert" wrap="square" lIns="91440" tIns="45720" rIns="91440" bIns="45720" numCol="1" rtlCol="0" anchor="t" anchorCtr="0" compatLnSpc="1">
              <a:prstTxWarp prst="textNoShape">
                <a:avLst/>
              </a:prstTxWarp>
              <a:spAutoFit/>
            </a:bodyPr>
            <a:lstStyle/>
            <a:p>
              <a:pPr eaLnBrk="0" hangingPunct="0">
                <a:lnSpc>
                  <a:spcPct val="80000"/>
                </a:lnSpc>
                <a:spcBef>
                  <a:spcPct val="50000"/>
                </a:spcBef>
              </a:pPr>
              <a:r>
                <a:rPr lang="en-US" dirty="0" smtClean="0"/>
                <a:t>Scalar loop</a:t>
              </a:r>
              <a:endParaRPr kumimoji="0" lang="en-US" sz="2000" b="0" i="0" u="none" strike="noStrike" cap="none" normalizeH="0" baseline="0" dirty="0" smtClean="0">
                <a:ln>
                  <a:noFill/>
                </a:ln>
                <a:solidFill>
                  <a:schemeClr val="tx1"/>
                </a:solidFill>
                <a:effectLst/>
                <a:latin typeface="Verdana" pitchFamily="34" charset="0"/>
              </a:endParaRPr>
            </a:p>
          </p:txBody>
        </p:sp>
        <p:pic>
          <p:nvPicPr>
            <p:cNvPr id="102" name="Picture 2" descr="C:\Program Files (x86)\Microsoft Office\MEDIA\CAGCAT10\j02129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1475925" y="2032755"/>
              <a:ext cx="585280" cy="367481"/>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 descr="C:\Program Files (x86)\Microsoft Office\MEDIA\CAGCAT10\j02129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1155161" y="1466869"/>
              <a:ext cx="585280" cy="367481"/>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descr="C:\Program Files (x86)\Microsoft Office\MEDIA\CAGCAT10\j02129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1307561" y="1619269"/>
              <a:ext cx="585280" cy="367481"/>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2" descr="C:\Program Files (x86)\Microsoft Office\MEDIA\CAGCAT10\j02129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1459962" y="1440537"/>
              <a:ext cx="585280" cy="367481"/>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2" descr="C:\Program Files (x86)\Microsoft Office\MEDIA\CAGCAT10\j02129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1643703" y="1584154"/>
              <a:ext cx="585280" cy="367481"/>
            </a:xfrm>
            <a:prstGeom prst="rect">
              <a:avLst/>
            </a:prstGeom>
            <a:noFill/>
            <a:extLst>
              <a:ext uri="{909E8E84-426E-40DD-AFC4-6F175D3DCCD1}">
                <a14:hiddenFill xmlns:a14="http://schemas.microsoft.com/office/drawing/2010/main">
                  <a:solidFill>
                    <a:srgbClr val="FFFFFF"/>
                  </a:solidFill>
                </a14:hiddenFill>
              </a:ext>
            </a:extLst>
          </p:spPr>
        </p:pic>
      </p:grpSp>
      <p:pic>
        <p:nvPicPr>
          <p:cNvPr id="139" name="Picture 2" descr="C:\Program Files (x86)\Microsoft Office\MEDIA\CAGCAT10\j02129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1363294" y="2252241"/>
            <a:ext cx="585280" cy="367481"/>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2" descr="C:\Program Files (x86)\Microsoft Office\MEDIA\CAGCAT10\j02129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2674737" y="1649437"/>
            <a:ext cx="585280" cy="367481"/>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2" descr="C:\Program Files (x86)\Microsoft Office\MEDIA\CAGCAT10\j02129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2258747" y="1649437"/>
            <a:ext cx="585280" cy="367481"/>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2" descr="C:\Program Files (x86)\Microsoft Office\MEDIA\CAGCAT10\j02129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090727" y="1649437"/>
            <a:ext cx="585280" cy="367481"/>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2" descr="C:\Program Files (x86)\Microsoft Office\MEDIA\CAGCAT10\j02129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06717" y="1649437"/>
            <a:ext cx="585280" cy="367481"/>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p:cNvGrpSpPr/>
          <p:nvPr/>
        </p:nvGrpSpPr>
        <p:grpSpPr>
          <a:xfrm>
            <a:off x="3518448" y="2702290"/>
            <a:ext cx="3068989" cy="1207957"/>
            <a:chOff x="3518448" y="2702290"/>
            <a:chExt cx="3068989" cy="1207957"/>
          </a:xfrm>
        </p:grpSpPr>
        <p:sp>
          <p:nvSpPr>
            <p:cNvPr id="151" name="Rectangle 150"/>
            <p:cNvSpPr/>
            <p:nvPr/>
          </p:nvSpPr>
          <p:spPr bwMode="auto">
            <a:xfrm>
              <a:off x="4156964" y="2814566"/>
              <a:ext cx="2430473" cy="830997"/>
            </a:xfrm>
            <a:prstGeom prst="rect">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Function Calls</a:t>
              </a:r>
              <a:br>
                <a:rPr kumimoji="0" lang="en-US" sz="2000" b="0" i="0" u="none" strike="noStrike" cap="none" normalizeH="0" baseline="0" dirty="0" smtClean="0">
                  <a:ln>
                    <a:noFill/>
                  </a:ln>
                  <a:solidFill>
                    <a:schemeClr val="tx1"/>
                  </a:solidFill>
                  <a:effectLst/>
                  <a:latin typeface="Verdana" pitchFamily="34" charset="0"/>
                </a:rPr>
              </a:br>
              <a:r>
                <a:rPr lang="en-US" dirty="0" smtClean="0"/>
                <a:t>Analogous to </a:t>
              </a:r>
              <a:br>
                <a:rPr lang="en-US" dirty="0" smtClean="0"/>
              </a:br>
              <a:r>
                <a:rPr lang="en-US" dirty="0" smtClean="0"/>
                <a:t>road construction</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10" name="Straight Arrow Connector 9"/>
            <p:cNvCxnSpPr/>
            <p:nvPr/>
          </p:nvCxnSpPr>
          <p:spPr bwMode="auto">
            <a:xfrm flipH="1" flipV="1">
              <a:off x="3518448" y="2702290"/>
              <a:ext cx="956760" cy="178731"/>
            </a:xfrm>
            <a:prstGeom prst="straightConnector1">
              <a:avLst/>
            </a:prstGeom>
            <a:noFill/>
            <a:ln w="19050" cap="flat" cmpd="sng" algn="ctr">
              <a:solidFill>
                <a:schemeClr val="bg2"/>
              </a:solidFill>
              <a:prstDash val="solid"/>
              <a:round/>
              <a:headEnd type="none" w="med" len="med"/>
              <a:tailEnd type="arrow"/>
            </a:ln>
            <a:effectLst/>
          </p:spPr>
        </p:cxnSp>
        <p:cxnSp>
          <p:nvCxnSpPr>
            <p:cNvPr id="152" name="Straight Arrow Connector 151"/>
            <p:cNvCxnSpPr/>
            <p:nvPr/>
          </p:nvCxnSpPr>
          <p:spPr bwMode="auto">
            <a:xfrm flipH="1">
              <a:off x="3518448" y="2881021"/>
              <a:ext cx="978815" cy="1029226"/>
            </a:xfrm>
            <a:prstGeom prst="straightConnector1">
              <a:avLst/>
            </a:prstGeom>
            <a:noFill/>
            <a:ln w="19050" cap="flat" cmpd="sng" algn="ctr">
              <a:solidFill>
                <a:schemeClr val="bg2"/>
              </a:solidFill>
              <a:prstDash val="solid"/>
              <a:round/>
              <a:headEnd type="none" w="med" len="med"/>
              <a:tailEnd type="arrow"/>
            </a:ln>
            <a:effectLst/>
          </p:spPr>
        </p:cxnSp>
      </p:grpSp>
      <p:grpSp>
        <p:nvGrpSpPr>
          <p:cNvPr id="19" name="Group 18"/>
          <p:cNvGrpSpPr/>
          <p:nvPr/>
        </p:nvGrpSpPr>
        <p:grpSpPr>
          <a:xfrm>
            <a:off x="34433" y="1291696"/>
            <a:ext cx="8226012" cy="3876142"/>
            <a:chOff x="25813" y="1295400"/>
            <a:chExt cx="8226012" cy="3876142"/>
          </a:xfrm>
        </p:grpSpPr>
        <p:grpSp>
          <p:nvGrpSpPr>
            <p:cNvPr id="18" name="Group 17"/>
            <p:cNvGrpSpPr/>
            <p:nvPr/>
          </p:nvGrpSpPr>
          <p:grpSpPr>
            <a:xfrm>
              <a:off x="25813" y="1295400"/>
              <a:ext cx="8226012" cy="3876142"/>
              <a:chOff x="25813" y="1295400"/>
              <a:chExt cx="8226012" cy="3876142"/>
            </a:xfrm>
          </p:grpSpPr>
          <p:sp>
            <p:nvSpPr>
              <p:cNvPr id="101" name="Rectangle 100"/>
              <p:cNvSpPr/>
              <p:nvPr/>
            </p:nvSpPr>
            <p:spPr bwMode="auto">
              <a:xfrm>
                <a:off x="1143000" y="1295400"/>
                <a:ext cx="7108825" cy="3876142"/>
              </a:xfrm>
              <a:prstGeom prst="rect">
                <a:avLst/>
              </a:prstGeom>
              <a:noFill/>
              <a:ln w="19050" cap="flat" cmpd="sng" algn="ctr">
                <a:solidFill>
                  <a:schemeClr val="bg2"/>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grpSp>
            <p:nvGrpSpPr>
              <p:cNvPr id="17" name="Group 16"/>
              <p:cNvGrpSpPr/>
              <p:nvPr/>
            </p:nvGrpSpPr>
            <p:grpSpPr>
              <a:xfrm>
                <a:off x="25813" y="1783608"/>
                <a:ext cx="7853383" cy="3248109"/>
                <a:chOff x="25813" y="1783608"/>
                <a:chExt cx="7853383" cy="3248109"/>
              </a:xfrm>
            </p:grpSpPr>
            <p:sp>
              <p:nvSpPr>
                <p:cNvPr id="94" name="Circular Arrow 93"/>
                <p:cNvSpPr/>
                <p:nvPr/>
              </p:nvSpPr>
              <p:spPr bwMode="auto">
                <a:xfrm rot="16200000">
                  <a:off x="-359992" y="2169413"/>
                  <a:ext cx="3248109" cy="2476500"/>
                </a:xfrm>
                <a:prstGeom prst="circularArrow">
                  <a:avLst>
                    <a:gd name="adj1" fmla="val 12500"/>
                    <a:gd name="adj2" fmla="val 447630"/>
                    <a:gd name="adj3" fmla="val 20457681"/>
                    <a:gd name="adj4" fmla="val 11644339"/>
                    <a:gd name="adj5" fmla="val 12500"/>
                  </a:avLst>
                </a:prstGeom>
                <a:solidFill>
                  <a:schemeClr val="bg2">
                    <a:lumMod val="60000"/>
                    <a:lumOff val="40000"/>
                  </a:scheme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Loop </a:t>
                  </a:r>
                </a:p>
                <a:p>
                  <a:pPr marL="0" marR="0" indent="0" algn="ctr" defTabSz="914400" rtl="0" eaLnBrk="0" fontAlgn="base" latinLnBrk="0" hangingPunct="0">
                    <a:lnSpc>
                      <a:spcPct val="80000"/>
                    </a:lnSpc>
                    <a:spcBef>
                      <a:spcPct val="50000"/>
                    </a:spcBef>
                    <a:spcAft>
                      <a:spcPct val="0"/>
                    </a:spcAft>
                    <a:buClrTx/>
                    <a:buSzTx/>
                    <a:buFontTx/>
                    <a:buNone/>
                    <a:tabLst/>
                  </a:pPr>
                  <a:endParaRPr lang="en-US" dirty="0"/>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Verdana"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Verdana" pitchFamily="34" charset="0"/>
                  </a:endParaRPr>
                </a:p>
              </p:txBody>
            </p:sp>
            <p:grpSp>
              <p:nvGrpSpPr>
                <p:cNvPr id="16" name="Group 15"/>
                <p:cNvGrpSpPr/>
                <p:nvPr/>
              </p:nvGrpSpPr>
              <p:grpSpPr>
                <a:xfrm>
                  <a:off x="1579137" y="1823744"/>
                  <a:ext cx="6300059" cy="3175301"/>
                  <a:chOff x="1579137" y="1823744"/>
                  <a:chExt cx="6300059" cy="3175301"/>
                </a:xfrm>
              </p:grpSpPr>
              <p:grpSp>
                <p:nvGrpSpPr>
                  <p:cNvPr id="15" name="Group 14"/>
                  <p:cNvGrpSpPr/>
                  <p:nvPr/>
                </p:nvGrpSpPr>
                <p:grpSpPr>
                  <a:xfrm>
                    <a:off x="4468453" y="1823744"/>
                    <a:ext cx="3410743" cy="3175301"/>
                    <a:chOff x="4475208" y="1823885"/>
                    <a:chExt cx="3410743" cy="3175301"/>
                  </a:xfrm>
                </p:grpSpPr>
                <p:grpSp>
                  <p:nvGrpSpPr>
                    <p:cNvPr id="36" name="Group 35"/>
                    <p:cNvGrpSpPr/>
                    <p:nvPr/>
                  </p:nvGrpSpPr>
                  <p:grpSpPr>
                    <a:xfrm>
                      <a:off x="4475208" y="1823885"/>
                      <a:ext cx="3410743" cy="3175301"/>
                      <a:chOff x="4893918" y="2111766"/>
                      <a:chExt cx="4198936" cy="2546216"/>
                    </a:xfrm>
                  </p:grpSpPr>
                  <p:sp>
                    <p:nvSpPr>
                      <p:cNvPr id="3" name="Rectangle 2"/>
                      <p:cNvSpPr/>
                      <p:nvPr/>
                    </p:nvSpPr>
                    <p:spPr bwMode="auto">
                      <a:xfrm>
                        <a:off x="4893918" y="2117982"/>
                        <a:ext cx="525462" cy="2540000"/>
                      </a:xfrm>
                      <a:prstGeom prst="rect">
                        <a:avLst/>
                      </a:prstGeom>
                      <a:solidFill>
                        <a:schemeClr val="accent1">
                          <a:lumMod val="50000"/>
                          <a:alpha val="26000"/>
                        </a:schemeClr>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51" name="Rectangle 50"/>
                      <p:cNvSpPr/>
                      <p:nvPr/>
                    </p:nvSpPr>
                    <p:spPr bwMode="auto">
                      <a:xfrm>
                        <a:off x="5419380" y="2111766"/>
                        <a:ext cx="525462" cy="2540000"/>
                      </a:xfrm>
                      <a:prstGeom prst="rect">
                        <a:avLst/>
                      </a:prstGeom>
                      <a:solidFill>
                        <a:schemeClr val="accent1">
                          <a:lumMod val="75000"/>
                          <a:alpha val="26000"/>
                        </a:schemeClr>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52" name="Rectangle 51"/>
                      <p:cNvSpPr/>
                      <p:nvPr/>
                    </p:nvSpPr>
                    <p:spPr bwMode="auto">
                      <a:xfrm>
                        <a:off x="5936905" y="2114014"/>
                        <a:ext cx="525462" cy="2540000"/>
                      </a:xfrm>
                      <a:prstGeom prst="rect">
                        <a:avLst/>
                      </a:prstGeom>
                      <a:solidFill>
                        <a:schemeClr val="accent1">
                          <a:lumMod val="50000"/>
                          <a:alpha val="26000"/>
                        </a:schemeClr>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53" name="Rectangle 52"/>
                      <p:cNvSpPr/>
                      <p:nvPr/>
                    </p:nvSpPr>
                    <p:spPr bwMode="auto">
                      <a:xfrm>
                        <a:off x="6462367" y="2117982"/>
                        <a:ext cx="525462" cy="2540000"/>
                      </a:xfrm>
                      <a:prstGeom prst="rect">
                        <a:avLst/>
                      </a:prstGeom>
                      <a:solidFill>
                        <a:schemeClr val="accent1">
                          <a:lumMod val="75000"/>
                          <a:alpha val="26000"/>
                        </a:schemeClr>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54" name="Rectangle 53"/>
                      <p:cNvSpPr/>
                      <p:nvPr/>
                    </p:nvSpPr>
                    <p:spPr bwMode="auto">
                      <a:xfrm>
                        <a:off x="6987831" y="2113218"/>
                        <a:ext cx="525462" cy="2540000"/>
                      </a:xfrm>
                      <a:prstGeom prst="rect">
                        <a:avLst/>
                      </a:prstGeom>
                      <a:solidFill>
                        <a:schemeClr val="accent1">
                          <a:lumMod val="50000"/>
                          <a:alpha val="26000"/>
                        </a:schemeClr>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55" name="Rectangle 54"/>
                      <p:cNvSpPr/>
                      <p:nvPr/>
                    </p:nvSpPr>
                    <p:spPr bwMode="auto">
                      <a:xfrm>
                        <a:off x="7513293" y="2114014"/>
                        <a:ext cx="525462" cy="2540000"/>
                      </a:xfrm>
                      <a:prstGeom prst="rect">
                        <a:avLst/>
                      </a:prstGeom>
                      <a:solidFill>
                        <a:schemeClr val="accent1">
                          <a:lumMod val="75000"/>
                          <a:alpha val="26000"/>
                        </a:schemeClr>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56" name="Rectangle 55"/>
                      <p:cNvSpPr/>
                      <p:nvPr/>
                    </p:nvSpPr>
                    <p:spPr bwMode="auto">
                      <a:xfrm>
                        <a:off x="8041930" y="2111766"/>
                        <a:ext cx="525462" cy="2540000"/>
                      </a:xfrm>
                      <a:prstGeom prst="rect">
                        <a:avLst/>
                      </a:prstGeom>
                      <a:solidFill>
                        <a:schemeClr val="accent1">
                          <a:lumMod val="50000"/>
                          <a:alpha val="26000"/>
                        </a:schemeClr>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57" name="Rectangle 56"/>
                      <p:cNvSpPr/>
                      <p:nvPr/>
                    </p:nvSpPr>
                    <p:spPr bwMode="auto">
                      <a:xfrm>
                        <a:off x="8567392" y="2113218"/>
                        <a:ext cx="525462" cy="2540000"/>
                      </a:xfrm>
                      <a:prstGeom prst="rect">
                        <a:avLst/>
                      </a:prstGeom>
                      <a:solidFill>
                        <a:schemeClr val="accent1">
                          <a:lumMod val="75000"/>
                          <a:alpha val="26000"/>
                        </a:schemeClr>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grpSp>
                <p:sp>
                  <p:nvSpPr>
                    <p:cNvPr id="162" name="Rectangle 161"/>
                    <p:cNvSpPr/>
                    <p:nvPr/>
                  </p:nvSpPr>
                  <p:spPr bwMode="auto">
                    <a:xfrm>
                      <a:off x="4475208" y="1904761"/>
                      <a:ext cx="3370666" cy="338554"/>
                    </a:xfrm>
                    <a:prstGeom prst="rect">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Vector Lanes (8 for AVX)</a:t>
                      </a:r>
                    </a:p>
                  </p:txBody>
                </p:sp>
              </p:grpSp>
              <p:sp>
                <p:nvSpPr>
                  <p:cNvPr id="164" name="Rectangle 163"/>
                  <p:cNvSpPr/>
                  <p:nvPr/>
                </p:nvSpPr>
                <p:spPr bwMode="auto">
                  <a:xfrm>
                    <a:off x="1579137" y="1823744"/>
                    <a:ext cx="430887" cy="3128432"/>
                  </a:xfrm>
                  <a:prstGeom prst="rect">
                    <a:avLst/>
                  </a:prstGeom>
                  <a:solidFill>
                    <a:schemeClr val="accent1">
                      <a:lumMod val="50000"/>
                      <a:alpha val="26000"/>
                    </a:schemeClr>
                  </a:solidFill>
                  <a:ln w="19050" cap="flat" cmpd="sng" algn="ctr">
                    <a:noFill/>
                    <a:prstDash val="solid"/>
                    <a:round/>
                    <a:headEnd type="none" w="med" len="med"/>
                    <a:tailEnd type="none" w="med" len="med"/>
                  </a:ln>
                  <a:effectLst/>
                </p:spPr>
                <p:txBody>
                  <a:bodyPr vert="vert" wrap="square" lIns="91440" tIns="45720" rIns="91440" bIns="45720" numCol="1" rtlCol="0" anchor="t" anchorCtr="0" compatLnSpc="1">
                    <a:prstTxWarp prst="textNoShape">
                      <a:avLst/>
                    </a:prstTxWarp>
                    <a:spAutoFit/>
                  </a:bodyPr>
                  <a:lstStyle/>
                  <a:p>
                    <a:pPr eaLnBrk="0" hangingPunct="0">
                      <a:lnSpc>
                        <a:spcPct val="80000"/>
                      </a:lnSpc>
                      <a:spcBef>
                        <a:spcPct val="50000"/>
                      </a:spcBef>
                    </a:pPr>
                    <a:r>
                      <a:rPr lang="en-US" dirty="0" smtClean="0"/>
                      <a:t>Scalar loop</a:t>
                    </a:r>
                    <a:endParaRPr kumimoji="0" lang="en-US" sz="2000" b="0" i="0" u="none" strike="noStrike" cap="none" normalizeH="0" baseline="0" dirty="0" smtClean="0">
                      <a:ln>
                        <a:noFill/>
                      </a:ln>
                      <a:solidFill>
                        <a:schemeClr val="tx1"/>
                      </a:solidFill>
                      <a:effectLst/>
                      <a:latin typeface="Verdana" pitchFamily="34" charset="0"/>
                    </a:endParaRPr>
                  </a:p>
                </p:txBody>
              </p:sp>
            </p:grpSp>
          </p:grpSp>
        </p:grpSp>
        <p:grpSp>
          <p:nvGrpSpPr>
            <p:cNvPr id="170" name="Group 169"/>
            <p:cNvGrpSpPr/>
            <p:nvPr/>
          </p:nvGrpSpPr>
          <p:grpSpPr>
            <a:xfrm>
              <a:off x="1592061" y="2129888"/>
              <a:ext cx="6180374" cy="628810"/>
              <a:chOff x="1569384" y="4379670"/>
              <a:chExt cx="6180374" cy="628810"/>
            </a:xfrm>
          </p:grpSpPr>
          <p:pic>
            <p:nvPicPr>
              <p:cNvPr id="171" name="Picture 2" descr="C:\Program Files (x86)\Microsoft Office\MEDIA\CAGCAT10\j02129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1460485" y="4491925"/>
                <a:ext cx="585280" cy="367481"/>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2" descr="C:\Program Files (x86)\Microsoft Office\MEDIA\CAGCAT10\j02129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377814" y="4532099"/>
                <a:ext cx="585280" cy="367481"/>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2" descr="C:\Program Files (x86)\Microsoft Office\MEDIA\CAGCAT10\j02129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9695" y="4510331"/>
                <a:ext cx="585280" cy="367481"/>
              </a:xfrm>
              <a:prstGeom prst="rect">
                <a:avLst/>
              </a:prstGeom>
              <a:noFill/>
              <a:extLst>
                <a:ext uri="{909E8E84-426E-40DD-AFC4-6F175D3DCCD1}">
                  <a14:hiddenFill xmlns:a14="http://schemas.microsoft.com/office/drawing/2010/main">
                    <a:solidFill>
                      <a:srgbClr val="FFFFFF"/>
                    </a:solidFill>
                  </a14:hiddenFill>
                </a:ext>
              </a:extLst>
            </p:spPr>
          </p:pic>
          <p:pic>
            <p:nvPicPr>
              <p:cNvPr id="174" name="Picture 2" descr="C:\Program Files (x86)\Microsoft Office\MEDIA\CAGCAT10\j02129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5161576" y="4510334"/>
                <a:ext cx="585280" cy="367481"/>
              </a:xfrm>
              <a:prstGeom prst="rect">
                <a:avLst/>
              </a:prstGeom>
              <a:noFill/>
              <a:extLst>
                <a:ext uri="{909E8E84-426E-40DD-AFC4-6F175D3DCCD1}">
                  <a14:hiddenFill xmlns:a14="http://schemas.microsoft.com/office/drawing/2010/main">
                    <a:solidFill>
                      <a:srgbClr val="FFFFFF"/>
                    </a:solidFill>
                  </a14:hiddenFill>
                </a:ext>
              </a:extLst>
            </p:spPr>
          </p:pic>
          <p:pic>
            <p:nvPicPr>
              <p:cNvPr id="175" name="Picture 2" descr="C:\Program Files (x86)\Microsoft Office\MEDIA\CAGCAT10\j02129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5596999" y="4510337"/>
                <a:ext cx="585280" cy="367481"/>
              </a:xfrm>
              <a:prstGeom prst="rect">
                <a:avLst/>
              </a:prstGeom>
              <a:noFill/>
              <a:extLst>
                <a:ext uri="{909E8E84-426E-40DD-AFC4-6F175D3DCCD1}">
                  <a14:hiddenFill xmlns:a14="http://schemas.microsoft.com/office/drawing/2010/main">
                    <a:solidFill>
                      <a:srgbClr val="FFFFFF"/>
                    </a:solidFill>
                  </a14:hiddenFill>
                </a:ext>
              </a:extLst>
            </p:spPr>
          </p:pic>
          <p:pic>
            <p:nvPicPr>
              <p:cNvPr id="176" name="Picture 2" descr="C:\Program Files (x86)\Microsoft Office\MEDIA\CAGCAT10\j02129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6032422" y="4488569"/>
                <a:ext cx="585280" cy="367481"/>
              </a:xfrm>
              <a:prstGeom prst="rect">
                <a:avLst/>
              </a:prstGeom>
              <a:noFill/>
              <a:extLst>
                <a:ext uri="{909E8E84-426E-40DD-AFC4-6F175D3DCCD1}">
                  <a14:hiddenFill xmlns:a14="http://schemas.microsoft.com/office/drawing/2010/main">
                    <a:solidFill>
                      <a:srgbClr val="FFFFFF"/>
                    </a:solidFill>
                  </a14:hiddenFill>
                </a:ext>
              </a:extLst>
            </p:spPr>
          </p:pic>
          <p:pic>
            <p:nvPicPr>
              <p:cNvPr id="177" name="Picture 2" descr="C:\Program Files (x86)\Microsoft Office\MEDIA\CAGCAT10\j02129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6489616" y="4510343"/>
                <a:ext cx="585280" cy="367481"/>
              </a:xfrm>
              <a:prstGeom prst="rect">
                <a:avLst/>
              </a:prstGeom>
              <a:noFill/>
              <a:extLst>
                <a:ext uri="{909E8E84-426E-40DD-AFC4-6F175D3DCCD1}">
                  <a14:hiddenFill xmlns:a14="http://schemas.microsoft.com/office/drawing/2010/main">
                    <a:solidFill>
                      <a:srgbClr val="FFFFFF"/>
                    </a:solidFill>
                  </a14:hiddenFill>
                </a:ext>
              </a:extLst>
            </p:spPr>
          </p:pic>
          <p:pic>
            <p:nvPicPr>
              <p:cNvPr id="178" name="Picture 2" descr="C:\Program Files (x86)\Microsoft Office\MEDIA\CAGCAT10\j02129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6903268" y="4510346"/>
                <a:ext cx="585280" cy="367481"/>
              </a:xfrm>
              <a:prstGeom prst="rect">
                <a:avLst/>
              </a:prstGeom>
              <a:noFill/>
              <a:extLst>
                <a:ext uri="{909E8E84-426E-40DD-AFC4-6F175D3DCCD1}">
                  <a14:hiddenFill xmlns:a14="http://schemas.microsoft.com/office/drawing/2010/main">
                    <a:solidFill>
                      <a:srgbClr val="FFFFFF"/>
                    </a:solidFill>
                  </a14:hiddenFill>
                </a:ext>
              </a:extLst>
            </p:spPr>
          </p:pic>
          <p:pic>
            <p:nvPicPr>
              <p:cNvPr id="179" name="Picture 2" descr="C:\Program Files (x86)\Microsoft Office\MEDIA\CAGCAT10\j02129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7273378" y="4510349"/>
                <a:ext cx="585280" cy="36748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96" name="Group 195"/>
          <p:cNvGrpSpPr/>
          <p:nvPr/>
        </p:nvGrpSpPr>
        <p:grpSpPr>
          <a:xfrm>
            <a:off x="4477933" y="1814390"/>
            <a:ext cx="3410743" cy="3175301"/>
            <a:chOff x="4475208" y="1823885"/>
            <a:chExt cx="3410743" cy="3175301"/>
          </a:xfrm>
        </p:grpSpPr>
        <p:grpSp>
          <p:nvGrpSpPr>
            <p:cNvPr id="198" name="Group 197"/>
            <p:cNvGrpSpPr/>
            <p:nvPr/>
          </p:nvGrpSpPr>
          <p:grpSpPr>
            <a:xfrm>
              <a:off x="4475208" y="1823885"/>
              <a:ext cx="3410743" cy="3175301"/>
              <a:chOff x="4893918" y="2111766"/>
              <a:chExt cx="4198936" cy="2546216"/>
            </a:xfrm>
          </p:grpSpPr>
          <p:sp>
            <p:nvSpPr>
              <p:cNvPr id="200" name="Rectangle 199"/>
              <p:cNvSpPr/>
              <p:nvPr/>
            </p:nvSpPr>
            <p:spPr bwMode="auto">
              <a:xfrm>
                <a:off x="4893918" y="2117982"/>
                <a:ext cx="525462" cy="2540000"/>
              </a:xfrm>
              <a:prstGeom prst="rect">
                <a:avLst/>
              </a:prstGeom>
              <a:solidFill>
                <a:schemeClr val="accent1">
                  <a:lumMod val="50000"/>
                  <a:alpha val="26000"/>
                </a:schemeClr>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201" name="Rectangle 200"/>
              <p:cNvSpPr/>
              <p:nvPr/>
            </p:nvSpPr>
            <p:spPr bwMode="auto">
              <a:xfrm>
                <a:off x="5419380" y="2111766"/>
                <a:ext cx="525462" cy="2540000"/>
              </a:xfrm>
              <a:prstGeom prst="rect">
                <a:avLst/>
              </a:prstGeom>
              <a:solidFill>
                <a:schemeClr val="accent1">
                  <a:lumMod val="75000"/>
                  <a:alpha val="26000"/>
                </a:schemeClr>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202" name="Rectangle 201"/>
              <p:cNvSpPr/>
              <p:nvPr/>
            </p:nvSpPr>
            <p:spPr bwMode="auto">
              <a:xfrm>
                <a:off x="5936905" y="2114014"/>
                <a:ext cx="525462" cy="2540000"/>
              </a:xfrm>
              <a:prstGeom prst="rect">
                <a:avLst/>
              </a:prstGeom>
              <a:solidFill>
                <a:schemeClr val="accent1">
                  <a:lumMod val="50000"/>
                  <a:alpha val="26000"/>
                </a:schemeClr>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203" name="Rectangle 202"/>
              <p:cNvSpPr/>
              <p:nvPr/>
            </p:nvSpPr>
            <p:spPr bwMode="auto">
              <a:xfrm>
                <a:off x="6462367" y="2117982"/>
                <a:ext cx="525462" cy="2540000"/>
              </a:xfrm>
              <a:prstGeom prst="rect">
                <a:avLst/>
              </a:prstGeom>
              <a:solidFill>
                <a:schemeClr val="accent1">
                  <a:lumMod val="75000"/>
                  <a:alpha val="26000"/>
                </a:schemeClr>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204" name="Rectangle 203"/>
              <p:cNvSpPr/>
              <p:nvPr/>
            </p:nvSpPr>
            <p:spPr bwMode="auto">
              <a:xfrm>
                <a:off x="6987831" y="2113218"/>
                <a:ext cx="525462" cy="2540000"/>
              </a:xfrm>
              <a:prstGeom prst="rect">
                <a:avLst/>
              </a:prstGeom>
              <a:solidFill>
                <a:schemeClr val="accent1">
                  <a:lumMod val="50000"/>
                  <a:alpha val="26000"/>
                </a:schemeClr>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205" name="Rectangle 204"/>
              <p:cNvSpPr/>
              <p:nvPr/>
            </p:nvSpPr>
            <p:spPr bwMode="auto">
              <a:xfrm>
                <a:off x="7513293" y="2114014"/>
                <a:ext cx="525462" cy="2540000"/>
              </a:xfrm>
              <a:prstGeom prst="rect">
                <a:avLst/>
              </a:prstGeom>
              <a:solidFill>
                <a:schemeClr val="accent1">
                  <a:lumMod val="75000"/>
                  <a:alpha val="26000"/>
                </a:schemeClr>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206" name="Rectangle 205"/>
              <p:cNvSpPr/>
              <p:nvPr/>
            </p:nvSpPr>
            <p:spPr bwMode="auto">
              <a:xfrm>
                <a:off x="8041930" y="2111766"/>
                <a:ext cx="525462" cy="2540000"/>
              </a:xfrm>
              <a:prstGeom prst="rect">
                <a:avLst/>
              </a:prstGeom>
              <a:solidFill>
                <a:schemeClr val="accent1">
                  <a:lumMod val="50000"/>
                  <a:alpha val="26000"/>
                </a:schemeClr>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207" name="Rectangle 206"/>
              <p:cNvSpPr/>
              <p:nvPr/>
            </p:nvSpPr>
            <p:spPr bwMode="auto">
              <a:xfrm>
                <a:off x="8567392" y="2113218"/>
                <a:ext cx="525462" cy="2540000"/>
              </a:xfrm>
              <a:prstGeom prst="rect">
                <a:avLst/>
              </a:prstGeom>
              <a:solidFill>
                <a:schemeClr val="accent1">
                  <a:lumMod val="75000"/>
                  <a:alpha val="26000"/>
                </a:schemeClr>
              </a:solid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grpSp>
        <p:sp>
          <p:nvSpPr>
            <p:cNvPr id="199" name="Rectangle 198"/>
            <p:cNvSpPr/>
            <p:nvPr/>
          </p:nvSpPr>
          <p:spPr bwMode="auto">
            <a:xfrm>
              <a:off x="4475208" y="1904761"/>
              <a:ext cx="3370666" cy="338554"/>
            </a:xfrm>
            <a:prstGeom prst="rect">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Vector Lanes (8 for AVX)</a:t>
              </a:r>
            </a:p>
          </p:txBody>
        </p:sp>
      </p:grpSp>
      <p:sp>
        <p:nvSpPr>
          <p:cNvPr id="208" name="Rectangle 207"/>
          <p:cNvSpPr/>
          <p:nvPr/>
        </p:nvSpPr>
        <p:spPr bwMode="auto">
          <a:xfrm>
            <a:off x="1151620" y="1291696"/>
            <a:ext cx="7108825" cy="3876142"/>
          </a:xfrm>
          <a:prstGeom prst="rect">
            <a:avLst/>
          </a:prstGeom>
          <a:noFill/>
          <a:ln w="19050" cap="flat" cmpd="sng" algn="ctr">
            <a:solidFill>
              <a:schemeClr val="bg2"/>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209" name="Rectangle 208"/>
          <p:cNvSpPr/>
          <p:nvPr/>
        </p:nvSpPr>
        <p:spPr bwMode="auto">
          <a:xfrm>
            <a:off x="2231301" y="4414812"/>
            <a:ext cx="4573418" cy="400110"/>
          </a:xfrm>
          <a:prstGeom prst="rect">
            <a:avLst/>
          </a:prstGeom>
          <a:solidFill>
            <a:srgbClr val="FFE279"/>
          </a:solidFill>
          <a:ln w="1905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dirty="0" smtClean="0"/>
              <a:t>Use all vector lanes if possible</a:t>
            </a:r>
          </a:p>
        </p:txBody>
      </p:sp>
    </p:spTree>
    <p:extLst>
      <p:ext uri="{BB962C8B-B14F-4D97-AF65-F5344CB8AC3E}">
        <p14:creationId xmlns:p14="http://schemas.microsoft.com/office/powerpoint/2010/main" val="27259501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path" presetSubtype="0" repeatCount="3000" accel="50000" decel="50000" fill="hold" nodeType="clickEffect">
                                  <p:stCondLst>
                                    <p:cond delay="0"/>
                                  </p:stCondLst>
                                  <p:childTnLst>
                                    <p:animMotion origin="layout" path="M 2.77778E-7 -2.59259E-6 L 2.77778E-7 0.31343 " pathEditMode="relative" rAng="0" ptsTypes="AA">
                                      <p:cBhvr>
                                        <p:cTn id="20" dur="2000" fill="hold"/>
                                        <p:tgtEl>
                                          <p:spTgt spid="139"/>
                                        </p:tgtEl>
                                        <p:attrNameLst>
                                          <p:attrName>ppt_x</p:attrName>
                                          <p:attrName>ppt_y</p:attrName>
                                        </p:attrNameLst>
                                      </p:cBhvr>
                                      <p:rCtr x="0" y="15671"/>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par>
                                <p:cTn id="27" presetID="1" presetClass="entr" presetSubtype="0" fill="hold" nodeType="withEffect">
                                  <p:stCondLst>
                                    <p:cond delay="0"/>
                                  </p:stCondLst>
                                  <p:childTnLst>
                                    <p:set>
                                      <p:cBhvr>
                                        <p:cTn id="28" dur="1" fill="hold">
                                          <p:stCondLst>
                                            <p:cond delay="0"/>
                                          </p:stCondLst>
                                        </p:cTn>
                                        <p:tgtEl>
                                          <p:spTgt spid="1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repeatCount="3000" accel="50000" decel="50000" fill="hold" nodeType="clickEffect">
                                  <p:stCondLst>
                                    <p:cond delay="0"/>
                                  </p:stCondLst>
                                  <p:childTnLst>
                                    <p:animMotion origin="layout" path="M 1.94444E-6 -1.85185E-6 L 1.94444E-6 0.12292 " pathEditMode="relative" rAng="0" ptsTypes="AA">
                                      <p:cBhvr>
                                        <p:cTn id="32" dur="2000" fill="hold"/>
                                        <p:tgtEl>
                                          <p:spTgt spid="129"/>
                                        </p:tgtEl>
                                        <p:attrNameLst>
                                          <p:attrName>ppt_x</p:attrName>
                                          <p:attrName>ppt_y</p:attrName>
                                        </p:attrNameLst>
                                      </p:cBhvr>
                                      <p:rCtr x="0" y="6134"/>
                                    </p:animMotion>
                                  </p:childTnLst>
                                </p:cTn>
                              </p:par>
                              <p:par>
                                <p:cTn id="33" presetID="1" presetClass="entr" presetSubtype="0" fill="hold" nodeType="withEffect">
                                  <p:stCondLst>
                                    <p:cond delay="0"/>
                                  </p:stCondLst>
                                  <p:childTnLst>
                                    <p:set>
                                      <p:cBhvr>
                                        <p:cTn id="34" dur="1" fill="hold">
                                          <p:stCondLst>
                                            <p:cond delay="0"/>
                                          </p:stCondLst>
                                        </p:cTn>
                                        <p:tgtEl>
                                          <p:spTgt spid="14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9"/>
                                        </p:tgtEl>
                                        <p:attrNameLst>
                                          <p:attrName>style.visibility</p:attrName>
                                        </p:attrNameLst>
                                      </p:cBhvr>
                                      <p:to>
                                        <p:strVal val="visible"/>
                                      </p:to>
                                    </p:set>
                                  </p:childTnLst>
                                </p:cTn>
                              </p:par>
                              <p:par>
                                <p:cTn id="41" presetID="42" presetClass="path" presetSubtype="0" repeatCount="3000" accel="50000" decel="50000" fill="hold" nodeType="withEffect">
                                  <p:stCondLst>
                                    <p:cond delay="0"/>
                                  </p:stCondLst>
                                  <p:childTnLst>
                                    <p:animMotion origin="layout" path="M -3.05556E-6 3.7037E-7 L 0.05799 0.12037 " pathEditMode="relative" rAng="0" ptsTypes="AA">
                                      <p:cBhvr>
                                        <p:cTn id="42" dur="2000" fill="hold"/>
                                        <p:tgtEl>
                                          <p:spTgt spid="147"/>
                                        </p:tgtEl>
                                        <p:attrNameLst>
                                          <p:attrName>ppt_x</p:attrName>
                                          <p:attrName>ppt_y</p:attrName>
                                        </p:attrNameLst>
                                      </p:cBhvr>
                                      <p:rCtr x="2899" y="6019"/>
                                    </p:animMotion>
                                  </p:childTnLst>
                                </p:cTn>
                              </p:par>
                              <p:par>
                                <p:cTn id="43" presetID="42" presetClass="path" presetSubtype="0" repeatCount="3000" accel="50000" decel="50000" fill="hold" nodeType="withEffect">
                                  <p:stCondLst>
                                    <p:cond delay="0"/>
                                  </p:stCondLst>
                                  <p:childTnLst>
                                    <p:animMotion origin="layout" path="M 8.33333E-7 3.7037E-7 L 0.02014 0.11204 " pathEditMode="relative" rAng="0" ptsTypes="AA">
                                      <p:cBhvr>
                                        <p:cTn id="44" dur="2000" fill="hold"/>
                                        <p:tgtEl>
                                          <p:spTgt spid="146"/>
                                        </p:tgtEl>
                                        <p:attrNameLst>
                                          <p:attrName>ppt_x</p:attrName>
                                          <p:attrName>ppt_y</p:attrName>
                                        </p:attrNameLst>
                                      </p:cBhvr>
                                      <p:rCtr x="1007" y="5602"/>
                                    </p:animMotion>
                                  </p:childTnLst>
                                </p:cTn>
                              </p:par>
                              <p:par>
                                <p:cTn id="45" presetID="42" presetClass="path" presetSubtype="0" repeatCount="3000" accel="50000" decel="50000" fill="hold" nodeType="withEffect">
                                  <p:stCondLst>
                                    <p:cond delay="0"/>
                                  </p:stCondLst>
                                  <p:childTnLst>
                                    <p:animMotion origin="layout" path="M 4.72222E-6 3.7037E-7 L -0.01476 0.11204 " pathEditMode="relative" rAng="0" ptsTypes="AA">
                                      <p:cBhvr>
                                        <p:cTn id="46" dur="2000" fill="hold"/>
                                        <p:tgtEl>
                                          <p:spTgt spid="148"/>
                                        </p:tgtEl>
                                        <p:attrNameLst>
                                          <p:attrName>ppt_x</p:attrName>
                                          <p:attrName>ppt_y</p:attrName>
                                        </p:attrNameLst>
                                      </p:cBhvr>
                                      <p:rCtr x="-747" y="5602"/>
                                    </p:animMotion>
                                  </p:childTnLst>
                                </p:cTn>
                              </p:par>
                              <p:par>
                                <p:cTn id="47" presetID="42" presetClass="path" presetSubtype="0" repeatCount="3000" accel="50000" decel="50000" fill="hold" nodeType="withEffect">
                                  <p:stCondLst>
                                    <p:cond delay="0"/>
                                  </p:stCondLst>
                                  <p:childTnLst>
                                    <p:animMotion origin="layout" path="M -1.38889E-6 3.7037E-7 L -0.04548 0.12037 " pathEditMode="relative" rAng="0" ptsTypes="AA">
                                      <p:cBhvr>
                                        <p:cTn id="48" dur="2000" fill="hold"/>
                                        <p:tgtEl>
                                          <p:spTgt spid="149"/>
                                        </p:tgtEl>
                                        <p:attrNameLst>
                                          <p:attrName>ppt_x</p:attrName>
                                          <p:attrName>ppt_y</p:attrName>
                                        </p:attrNameLst>
                                      </p:cBhvr>
                                      <p:rCtr x="-2274" y="6019"/>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9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42" presetClass="path" presetSubtype="0" repeatCount="3000" accel="50000" decel="50000" fill="hold" nodeType="clickEffect">
                                  <p:stCondLst>
                                    <p:cond delay="0"/>
                                  </p:stCondLst>
                                  <p:childTnLst>
                                    <p:animMotion origin="layout" path="M -2.5E-6 -7.40741E-7 L -2.5E-6 0.30278 " pathEditMode="relative" rAng="0" ptsTypes="AA">
                                      <p:cBhvr>
                                        <p:cTn id="58" dur="2000" fill="hold"/>
                                        <p:tgtEl>
                                          <p:spTgt spid="1032"/>
                                        </p:tgtEl>
                                        <p:attrNameLst>
                                          <p:attrName>ppt_x</p:attrName>
                                          <p:attrName>ppt_y</p:attrName>
                                        </p:attrNameLst>
                                      </p:cBhvr>
                                      <p:rCtr x="0" y="15139"/>
                                    </p:animMotion>
                                  </p:childTnLst>
                                </p:cTn>
                              </p:par>
                              <p:par>
                                <p:cTn id="59" presetID="1"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2" grpId="0"/>
      <p:bldP spid="208" grpId="0" animBg="1"/>
      <p:bldP spid="20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lead effort to include </a:t>
            </a:r>
            <a:br>
              <a:rPr lang="en-US" dirty="0" smtClean="0"/>
            </a:br>
            <a:r>
              <a:rPr lang="en-US" dirty="0" smtClean="0"/>
              <a:t>in OpenMP* 4.0 Specification</a:t>
            </a:r>
            <a:endParaRPr lang="en-US" dirty="0"/>
          </a:p>
        </p:txBody>
      </p:sp>
      <p:sp>
        <p:nvSpPr>
          <p:cNvPr id="3" name="Slide Number Placeholder 2"/>
          <p:cNvSpPr>
            <a:spLocks noGrp="1"/>
          </p:cNvSpPr>
          <p:nvPr>
            <p:ph type="sldNum" sz="quarter" idx="4"/>
          </p:nvPr>
        </p:nvSpPr>
        <p:spPr/>
        <p:txBody>
          <a:bodyPr/>
          <a:lstStyle/>
          <a:p>
            <a:pPr>
              <a:defRPr/>
            </a:pPr>
            <a:fld id="{25A24FAE-641F-40D5-95D6-576E79D4F177}" type="slidenum">
              <a:rPr lang="en-US" smtClean="0"/>
              <a:pPr>
                <a:defRPr/>
              </a:pPr>
              <a:t>7</a:t>
            </a:fld>
            <a:endParaRPr lang="en-US" dirty="0"/>
          </a:p>
        </p:txBody>
      </p:sp>
      <p:sp>
        <p:nvSpPr>
          <p:cNvPr id="4" name="Text Placeholder 3"/>
          <p:cNvSpPr>
            <a:spLocks noGrp="1"/>
          </p:cNvSpPr>
          <p:nvPr>
            <p:ph type="body" idx="4294967295"/>
          </p:nvPr>
        </p:nvSpPr>
        <p:spPr>
          <a:xfrm>
            <a:off x="327025" y="1158875"/>
            <a:ext cx="8229600" cy="4525963"/>
          </a:xfrm>
          <a:prstGeom prst="rect">
            <a:avLst/>
          </a:prstGeom>
        </p:spPr>
        <p:txBody>
          <a:bodyPr/>
          <a:lstStyle/>
          <a:p>
            <a:r>
              <a:rPr lang="en-US" dirty="0" smtClean="0"/>
              <a:t>Based on Intel® Cilk™ Plus, Intel took leadership in defining OpenMP 4.0 SIMD extensions</a:t>
            </a:r>
          </a:p>
          <a:p>
            <a:r>
              <a:rPr lang="en-US" dirty="0" smtClean="0"/>
              <a:t>Similar features in </a:t>
            </a:r>
            <a:r>
              <a:rPr lang="en-US" baseline="0" dirty="0" smtClean="0"/>
              <a:t>Intel® Cilk™ Plus and OpenMP* 4.0.</a:t>
            </a:r>
          </a:p>
          <a:p>
            <a:pPr lvl="1"/>
            <a:r>
              <a:rPr lang="en-US" b="1" dirty="0" smtClean="0"/>
              <a:t>#pragma </a:t>
            </a:r>
            <a:r>
              <a:rPr lang="en-US" b="1" dirty="0" err="1" smtClean="0"/>
              <a:t>omp</a:t>
            </a:r>
            <a:r>
              <a:rPr lang="en-US" b="1" dirty="0" smtClean="0"/>
              <a:t> </a:t>
            </a:r>
            <a:r>
              <a:rPr lang="en-US" b="1" dirty="0" err="1" smtClean="0"/>
              <a:t>simd</a:t>
            </a:r>
            <a:r>
              <a:rPr lang="en-US" b="1" dirty="0" smtClean="0"/>
              <a:t> </a:t>
            </a:r>
            <a:endParaRPr lang="en-US" i="1" dirty="0" smtClean="0"/>
          </a:p>
          <a:p>
            <a:pPr lvl="2"/>
            <a:r>
              <a:rPr lang="en-US" dirty="0" smtClean="0"/>
              <a:t>applied to a loop;</a:t>
            </a:r>
          </a:p>
          <a:p>
            <a:pPr lvl="2"/>
            <a:r>
              <a:rPr lang="en-US" dirty="0" smtClean="0"/>
              <a:t>Comparable to Intel® Cilk™ Plus </a:t>
            </a:r>
            <a:r>
              <a:rPr lang="en-US" sz="2000" b="1" dirty="0" smtClean="0"/>
              <a:t>#pragma </a:t>
            </a:r>
            <a:r>
              <a:rPr lang="en-US" sz="2000" b="1" dirty="0" err="1" smtClean="0"/>
              <a:t>simd</a:t>
            </a:r>
            <a:r>
              <a:rPr lang="en-US" sz="2000" b="1" dirty="0" smtClean="0"/>
              <a:t> [clause[[,] clause] ...] new-line</a:t>
            </a:r>
          </a:p>
          <a:p>
            <a:pPr lvl="1"/>
            <a:r>
              <a:rPr lang="en-US" b="1" dirty="0" smtClean="0"/>
              <a:t>#</a:t>
            </a:r>
            <a:r>
              <a:rPr lang="en-US" b="1" dirty="0" err="1" smtClean="0"/>
              <a:t>pragma</a:t>
            </a:r>
            <a:r>
              <a:rPr lang="en-US" b="1" dirty="0" smtClean="0"/>
              <a:t> </a:t>
            </a:r>
            <a:r>
              <a:rPr lang="en-US" b="1" dirty="0" err="1" smtClean="0"/>
              <a:t>omp</a:t>
            </a:r>
            <a:r>
              <a:rPr lang="en-US" b="1" dirty="0" smtClean="0"/>
              <a:t> declare </a:t>
            </a:r>
            <a:r>
              <a:rPr lang="en-US" b="1" dirty="0" err="1" smtClean="0"/>
              <a:t>simd</a:t>
            </a:r>
            <a:endParaRPr lang="en-US" b="1" dirty="0" smtClean="0"/>
          </a:p>
          <a:p>
            <a:pPr lvl="2"/>
            <a:r>
              <a:rPr lang="en-US" dirty="0" smtClean="0"/>
              <a:t>Applied to a function to enable the creation of a version that can process arguments using SIMD instructions from a single invocation from a SIMD loop.</a:t>
            </a:r>
          </a:p>
          <a:p>
            <a:pPr lvl="2"/>
            <a:r>
              <a:rPr lang="en-US" dirty="0" smtClean="0"/>
              <a:t>Comparable to Intel® Cilk™ Plus </a:t>
            </a:r>
            <a:r>
              <a:rPr lang="en-US" b="1" dirty="0" smtClean="0"/>
              <a:t>__</a:t>
            </a:r>
            <a:r>
              <a:rPr lang="en-US" b="1" dirty="0" err="1" smtClean="0"/>
              <a:t>declspec</a:t>
            </a:r>
            <a:r>
              <a:rPr lang="en-US" b="1" dirty="0" smtClean="0"/>
              <a:t> (vector)</a:t>
            </a:r>
            <a:endParaRPr lang="en-US" dirty="0" smtClean="0"/>
          </a:p>
          <a:p>
            <a:endParaRPr lang="en-US" dirty="0"/>
          </a:p>
        </p:txBody>
      </p:sp>
      <p:sp>
        <p:nvSpPr>
          <p:cNvPr id="5" name="Date Placeholder 1"/>
          <p:cNvSpPr txBox="1">
            <a:spLocks/>
          </p:cNvSpPr>
          <p:nvPr/>
        </p:nvSpPr>
        <p:spPr bwMode="auto">
          <a:xfrm>
            <a:off x="7142163" y="6553200"/>
            <a:ext cx="1109662" cy="2587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BD1EFD06-DE16-419A-8A8A-72CFB9F864B4}" type="datetime1">
              <a:rPr kumimoji="0" lang="en-US" altLang="zh-CN" sz="1000" b="0" i="0" u="none" strike="noStrike" kern="1200" cap="none" spc="0" normalizeH="0" baseline="0" noProof="0" smtClean="0">
                <a:ln>
                  <a:noFill/>
                </a:ln>
                <a:solidFill>
                  <a:schemeClr val="bg1"/>
                </a:solidFill>
                <a:effectLst/>
                <a:uLnTx/>
                <a:uFillTx/>
                <a:latin typeface="Verdana" pitchFamily="34" charset="0"/>
                <a:ea typeface="+mn-ea"/>
                <a:cs typeface="Arial" charset="0"/>
              </a:rPr>
              <a:pPr marL="0" marR="0" lvl="0" indent="0" algn="ctr" defTabSz="914400" rtl="0" eaLnBrk="1" fontAlgn="base" latinLnBrk="0" hangingPunct="1">
                <a:lnSpc>
                  <a:spcPct val="100000"/>
                </a:lnSpc>
                <a:spcBef>
                  <a:spcPct val="0"/>
                </a:spcBef>
                <a:spcAft>
                  <a:spcPct val="0"/>
                </a:spcAft>
                <a:buClrTx/>
                <a:buSzTx/>
                <a:buFontTx/>
                <a:buNone/>
                <a:tabLst/>
                <a:defRPr/>
              </a:pPr>
              <a:t>12/19/2013</a:t>
            </a:fld>
            <a:endParaRPr kumimoji="0" lang="en-US" altLang="zh-CN" sz="1000" b="0" i="0" u="none" strike="noStrike" kern="1200" cap="none" spc="0" normalizeH="0" baseline="0" noProof="0" dirty="0">
              <a:ln>
                <a:noFill/>
              </a:ln>
              <a:solidFill>
                <a:schemeClr val="bg1"/>
              </a:solidFill>
              <a:effectLst/>
              <a:uLnTx/>
              <a:uFillTx/>
              <a:latin typeface="Verdana" pitchFamily="34" charset="0"/>
              <a:ea typeface="+mn-ea"/>
              <a:cs typeface="Arial" charset="0"/>
            </a:endParaRPr>
          </a:p>
        </p:txBody>
      </p:sp>
      <p:sp>
        <p:nvSpPr>
          <p:cNvPr id="6" name="Slide Number Placeholder 2"/>
          <p:cNvSpPr txBox="1">
            <a:spLocks/>
          </p:cNvSpPr>
          <p:nvPr/>
        </p:nvSpPr>
        <p:spPr bwMode="auto">
          <a:xfrm>
            <a:off x="8505825" y="6553200"/>
            <a:ext cx="501650" cy="2587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AE6369DB-E4B4-4CA5-B53D-172E96314B7B}" type="slidenum">
              <a:rPr kumimoji="0" lang="en-US" altLang="zh-CN" sz="1000" b="0" i="0" u="none" strike="noStrike" kern="1200" cap="none" spc="0" normalizeH="0" baseline="0" noProof="0" smtClean="0">
                <a:ln>
                  <a:noFill/>
                </a:ln>
                <a:solidFill>
                  <a:schemeClr val="bg1"/>
                </a:solidFill>
                <a:effectLst/>
                <a:uLnTx/>
                <a:uFillTx/>
                <a:latin typeface="Verdana" pitchFamily="34" charset="0"/>
                <a:ea typeface="+mn-ea"/>
                <a:cs typeface="Arial" charset="0"/>
              </a:rPr>
              <a:pPr marL="0" marR="0" lvl="0" indent="0" algn="ctr" defTabSz="914400" rtl="0" eaLnBrk="1" fontAlgn="base" latinLnBrk="0" hangingPunct="1">
                <a:lnSpc>
                  <a:spcPct val="100000"/>
                </a:lnSpc>
                <a:spcBef>
                  <a:spcPct val="0"/>
                </a:spcBef>
                <a:spcAft>
                  <a:spcPct val="0"/>
                </a:spcAft>
                <a:buClrTx/>
                <a:buSzTx/>
                <a:buFontTx/>
                <a:buNone/>
                <a:tabLst/>
                <a:defRPr/>
              </a:pPr>
              <a:t>7</a:t>
            </a:fld>
            <a:endParaRPr kumimoji="0" lang="en-US" altLang="zh-CN" sz="1000" b="0" i="0" u="none" strike="noStrike" kern="1200" cap="none" spc="0" normalizeH="0" baseline="0" noProof="0">
              <a:ln>
                <a:noFill/>
              </a:ln>
              <a:solidFill>
                <a:schemeClr val="bg1"/>
              </a:solidFill>
              <a:effectLst/>
              <a:uLnTx/>
              <a:uFillTx/>
              <a:latin typeface="Verdana" pitchFamily="34" charset="0"/>
              <a:ea typeface="+mn-ea"/>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xfrm>
            <a:off x="495300" y="2435224"/>
            <a:ext cx="8293100" cy="1438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altLang="zh-CN" sz="2800" dirty="0"/>
              <a:t>Performance Essentials 2 </a:t>
            </a:r>
            <a:r>
              <a:rPr lang="en-US" altLang="zh-CN" sz="2800" dirty="0" smtClean="0"/>
              <a:t/>
            </a:r>
            <a:br>
              <a:rPr lang="en-US" altLang="zh-CN" sz="2800" dirty="0" smtClean="0"/>
            </a:br>
            <a:r>
              <a:rPr lang="en-US" altLang="zh-CN" sz="2800" dirty="0" smtClean="0"/>
              <a:t>OpenMP </a:t>
            </a:r>
            <a:r>
              <a:rPr lang="en-US" altLang="zh-CN" sz="2800" dirty="0"/>
              <a:t>4 Vectorization </a:t>
            </a:r>
            <a:r>
              <a:rPr lang="en-US" altLang="zh-CN" sz="2800" dirty="0" smtClean="0"/>
              <a:t/>
            </a:r>
            <a:br>
              <a:rPr lang="en-US" altLang="zh-CN" sz="2800" dirty="0" smtClean="0"/>
            </a:br>
            <a:r>
              <a:rPr lang="en-US" altLang="zh-CN" sz="2800" dirty="0" smtClean="0"/>
              <a:t>SIMD </a:t>
            </a:r>
            <a:r>
              <a:rPr lang="en-US" altLang="zh-CN" sz="2800" dirty="0"/>
              <a:t>Concepts </a:t>
            </a:r>
            <a:r>
              <a:rPr lang="en-US" altLang="zh-CN" sz="2800" dirty="0" err="1"/>
              <a:t>pt</a:t>
            </a:r>
            <a:r>
              <a:rPr lang="en-US" altLang="zh-CN" sz="2800" dirty="0"/>
              <a:t> 1</a:t>
            </a:r>
            <a:r>
              <a:rPr lang="en-US" altLang="zh-CN" sz="2800" dirty="0" smtClean="0"/>
              <a:t/>
            </a:r>
            <a:br>
              <a:rPr lang="en-US" altLang="zh-CN" sz="2800" dirty="0" smtClean="0"/>
            </a:br>
            <a:endParaRPr lang="en-US" sz="2800" dirty="0" smtClean="0"/>
          </a:p>
        </p:txBody>
      </p:sp>
      <p:sp>
        <p:nvSpPr>
          <p:cNvPr id="3075" name="Date Placeholder 2"/>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BC6E20E9-0A62-47B7-9AD9-13147AEB2610}" type="datetime1">
              <a:rPr lang="en-US" altLang="zh-CN" sz="1000">
                <a:solidFill>
                  <a:schemeClr val="bg1"/>
                </a:solidFill>
              </a:rPr>
              <a:pPr eaLnBrk="1" hangingPunct="1"/>
              <a:t>12/19/2013</a:t>
            </a:fld>
            <a:endParaRPr lang="en-US" altLang="zh-CN" sz="1000">
              <a:solidFill>
                <a:schemeClr val="bg1"/>
              </a:solidFill>
            </a:endParaRPr>
          </a:p>
        </p:txBody>
      </p:sp>
      <p:sp>
        <p:nvSpPr>
          <p:cNvPr id="3076" name="Slide Number Placeholder 3"/>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FC5FDCD6-BCE7-420E-9B53-993046691B65}" type="slidenum">
              <a:rPr lang="en-US" altLang="zh-CN" sz="1000">
                <a:solidFill>
                  <a:schemeClr val="bg1"/>
                </a:solidFill>
              </a:rPr>
              <a:pPr eaLnBrk="1" hangingPunct="1"/>
              <a:t>8</a:t>
            </a:fld>
            <a:endParaRPr lang="en-US" altLang="zh-CN" sz="1000">
              <a:solidFill>
                <a:schemeClr val="bg1"/>
              </a:solidFill>
            </a:endParaRPr>
          </a:p>
        </p:txBody>
      </p:sp>
      <p:sp>
        <p:nvSpPr>
          <p:cNvPr id="3077" name="Content Placeholder 4"/>
          <p:cNvSpPr>
            <a:spLocks noGrp="1"/>
          </p:cNvSpPr>
          <p:nvPr>
            <p:ph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smtClean="0"/>
              <a:t>Author: Bob Chesebrough</a:t>
            </a:r>
          </a:p>
          <a:p>
            <a:r>
              <a:rPr lang="en-US" dirty="0" smtClean="0"/>
              <a:t>Revision: 12/16/2013</a:t>
            </a:r>
          </a:p>
        </p:txBody>
      </p:sp>
    </p:spTree>
    <p:extLst>
      <p:ext uri="{BB962C8B-B14F-4D97-AF65-F5344CB8AC3E}">
        <p14:creationId xmlns:p14="http://schemas.microsoft.com/office/powerpoint/2010/main" val="282512410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4"/>
          <p:cNvSpPr>
            <a:spLocks noGrp="1"/>
          </p:cNvSpPr>
          <p:nvPr>
            <p:ph idx="1"/>
          </p:nvPr>
        </p:nvSpPr>
        <p:spPr bwMode="auto">
          <a:xfrm>
            <a:off x="457200" y="824701"/>
            <a:ext cx="5986907" cy="52458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1800" b="1" dirty="0" smtClean="0"/>
              <a:t>S</a:t>
            </a:r>
            <a:r>
              <a:rPr lang="en-US" altLang="zh-CN" sz="1800" dirty="0" smtClean="0"/>
              <a:t>ingle </a:t>
            </a:r>
            <a:r>
              <a:rPr lang="en-US" altLang="zh-CN" sz="1800" b="1" dirty="0" smtClean="0"/>
              <a:t>I</a:t>
            </a:r>
            <a:r>
              <a:rPr lang="en-US" altLang="zh-CN" sz="1800" dirty="0" smtClean="0"/>
              <a:t>nstruction </a:t>
            </a:r>
            <a:r>
              <a:rPr lang="en-US" altLang="zh-CN" sz="1800" b="1" dirty="0" smtClean="0"/>
              <a:t>M</a:t>
            </a:r>
            <a:r>
              <a:rPr lang="en-US" altLang="zh-CN" sz="1800" dirty="0" smtClean="0"/>
              <a:t>ultiple </a:t>
            </a:r>
            <a:r>
              <a:rPr lang="en-US" altLang="zh-CN" sz="1800" b="1" dirty="0" smtClean="0"/>
              <a:t>D</a:t>
            </a:r>
            <a:r>
              <a:rPr lang="en-US" altLang="zh-CN" sz="1800" dirty="0" smtClean="0"/>
              <a:t>ata (SIMD):</a:t>
            </a:r>
          </a:p>
          <a:p>
            <a:pPr lvl="1"/>
            <a:r>
              <a:rPr lang="en-US" sz="1600" dirty="0" smtClean="0"/>
              <a:t>Hardware supported technique which allows an operation to be performed on multiple data points simultaneously. </a:t>
            </a:r>
          </a:p>
          <a:p>
            <a:pPr lvl="1"/>
            <a:r>
              <a:rPr lang="en-US" altLang="zh-CN" sz="1600" dirty="0" smtClean="0"/>
              <a:t>Provides data level parallelism (DLP) which is more efficient than scalar processing</a:t>
            </a:r>
          </a:p>
          <a:p>
            <a:r>
              <a:rPr lang="en-US" altLang="zh-CN" sz="1800" b="1" dirty="0" smtClean="0"/>
              <a:t>Vector:</a:t>
            </a:r>
          </a:p>
          <a:p>
            <a:pPr lvl="1"/>
            <a:r>
              <a:rPr lang="en-US" altLang="zh-CN" sz="1600" dirty="0" smtClean="0"/>
              <a:t>Consists of more than one element</a:t>
            </a:r>
          </a:p>
          <a:p>
            <a:pPr lvl="1"/>
            <a:r>
              <a:rPr lang="en-US" altLang="zh-CN" sz="1600" dirty="0" smtClean="0"/>
              <a:t>Elements are of same scalar data types</a:t>
            </a:r>
            <a:br>
              <a:rPr lang="en-US" altLang="zh-CN" sz="1600" dirty="0" smtClean="0"/>
            </a:br>
            <a:r>
              <a:rPr lang="en-US" altLang="zh-CN" sz="1600" dirty="0" smtClean="0"/>
              <a:t>(e.g. floats, integers, …)</a:t>
            </a:r>
          </a:p>
          <a:p>
            <a:r>
              <a:rPr lang="en-US" altLang="zh-CN" sz="1800" b="1" dirty="0" smtClean="0"/>
              <a:t>Vector length (VL): </a:t>
            </a:r>
          </a:p>
          <a:p>
            <a:pPr lvl="1"/>
            <a:r>
              <a:rPr lang="en-US" altLang="zh-CN" sz="1600" dirty="0" smtClean="0"/>
              <a:t>Number of elements of the vector which are processed together</a:t>
            </a:r>
          </a:p>
          <a:p>
            <a:r>
              <a:rPr lang="en-US" altLang="zh-CN" sz="1800" b="1" dirty="0" smtClean="0"/>
              <a:t>Vectorization</a:t>
            </a:r>
            <a:r>
              <a:rPr lang="en-US" altLang="zh-CN" dirty="0" smtClean="0"/>
              <a:t> </a:t>
            </a:r>
          </a:p>
          <a:p>
            <a:pPr lvl="1"/>
            <a:r>
              <a:rPr lang="en-US" sz="1600" dirty="0" smtClean="0"/>
              <a:t>Process which converts procedural loops that iterate over multiple pairs of data items and assigns a separate processing unit to each pair</a:t>
            </a:r>
            <a:endParaRPr lang="en-US" altLang="zh-CN" sz="1600" dirty="0" smtClean="0"/>
          </a:p>
        </p:txBody>
      </p:sp>
      <p:sp>
        <p:nvSpPr>
          <p:cNvPr id="5123" name="Rectangle 2"/>
          <p:cNvSpPr>
            <a:spLocks noGrp="1" noChangeArrowheads="1"/>
          </p:cNvSpPr>
          <p:nvPr>
            <p:ph type="title"/>
          </p:nvPr>
        </p:nvSpPr>
        <p:spPr bwMode="auto">
          <a:xfrm>
            <a:off x="476250" y="127000"/>
            <a:ext cx="7372350" cy="631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smtClean="0"/>
              <a:t>What is SIMD &amp; Vectorization</a:t>
            </a:r>
            <a:endParaRPr lang="en-US" altLang="zh-CN" sz="2200" dirty="0" smtClean="0"/>
          </a:p>
        </p:txBody>
      </p:sp>
      <p:grpSp>
        <p:nvGrpSpPr>
          <p:cNvPr id="48" name="Group 47"/>
          <p:cNvGrpSpPr/>
          <p:nvPr/>
        </p:nvGrpSpPr>
        <p:grpSpPr>
          <a:xfrm>
            <a:off x="6406565" y="1138936"/>
            <a:ext cx="2699144" cy="1443037"/>
            <a:chOff x="6233961" y="1138936"/>
            <a:chExt cx="2699144" cy="1443037"/>
          </a:xfrm>
        </p:grpSpPr>
        <p:sp>
          <p:nvSpPr>
            <p:cNvPr id="5124" name="Text Box 102"/>
            <p:cNvSpPr txBox="1">
              <a:spLocks noChangeArrowheads="1"/>
            </p:cNvSpPr>
            <p:nvPr/>
          </p:nvSpPr>
          <p:spPr bwMode="auto">
            <a:xfrm>
              <a:off x="7196380" y="1612695"/>
              <a:ext cx="17367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r>
                <a:rPr lang="en-US" altLang="zh-CN" b="1" dirty="0">
                  <a:ea typeface="宋体" pitchFamily="2" charset="-122"/>
                </a:rPr>
                <a:t>Scalar </a:t>
              </a:r>
            </a:p>
            <a:p>
              <a:pPr eaLnBrk="1" hangingPunct="1"/>
              <a:r>
                <a:rPr lang="en-US" altLang="zh-CN" b="1" dirty="0">
                  <a:ea typeface="宋体" pitchFamily="2" charset="-122"/>
                </a:rPr>
                <a:t>Processing</a:t>
              </a:r>
            </a:p>
          </p:txBody>
        </p:sp>
        <p:grpSp>
          <p:nvGrpSpPr>
            <p:cNvPr id="27" name="Group 26"/>
            <p:cNvGrpSpPr/>
            <p:nvPr/>
          </p:nvGrpSpPr>
          <p:grpSpPr>
            <a:xfrm>
              <a:off x="6233961" y="1138936"/>
              <a:ext cx="1321341" cy="1443037"/>
              <a:chOff x="7382620" y="1069023"/>
              <a:chExt cx="1321341" cy="1443037"/>
            </a:xfrm>
            <a:effectLst>
              <a:outerShdw blurRad="50800" dist="38100" dir="2700000" algn="tl" rotWithShape="0">
                <a:prstClr val="black">
                  <a:alpha val="40000"/>
                </a:prstClr>
              </a:outerShdw>
            </a:effectLst>
          </p:grpSpPr>
          <p:sp>
            <p:nvSpPr>
              <p:cNvPr id="90" name="Rectangle 12"/>
              <p:cNvSpPr>
                <a:spLocks noChangeArrowheads="1"/>
              </p:cNvSpPr>
              <p:nvPr/>
            </p:nvSpPr>
            <p:spPr bwMode="auto">
              <a:xfrm>
                <a:off x="7382620" y="1069023"/>
                <a:ext cx="440447" cy="368300"/>
              </a:xfrm>
              <a:prstGeom prst="rect">
                <a:avLst/>
              </a:prstGeom>
              <a:solidFill>
                <a:schemeClr val="accent1"/>
              </a:solidFill>
              <a:ln w="25400">
                <a:solidFill>
                  <a:schemeClr val="tx1"/>
                </a:solidFill>
                <a:miter lim="800000"/>
                <a:headEnd/>
                <a:tailEnd/>
              </a:ln>
            </p:spPr>
            <p:txBody>
              <a:bodyPr wrap="none" anchor="ctr"/>
              <a:lstStyle/>
              <a:p>
                <a:pPr>
                  <a:defRPr/>
                </a:pPr>
                <a:r>
                  <a:rPr lang="en-GB" altLang="zh-CN" b="1" dirty="0">
                    <a:solidFill>
                      <a:schemeClr val="bg1"/>
                    </a:solidFill>
                    <a:ea typeface="宋体" pitchFamily="2" charset="-122"/>
                  </a:rPr>
                  <a:t>A</a:t>
                </a:r>
              </a:p>
            </p:txBody>
          </p:sp>
          <p:sp>
            <p:nvSpPr>
              <p:cNvPr id="91" name="Rectangle 12"/>
              <p:cNvSpPr>
                <a:spLocks noChangeArrowheads="1"/>
              </p:cNvSpPr>
              <p:nvPr/>
            </p:nvSpPr>
            <p:spPr bwMode="auto">
              <a:xfrm>
                <a:off x="8263514" y="1069023"/>
                <a:ext cx="440447" cy="368300"/>
              </a:xfrm>
              <a:prstGeom prst="rect">
                <a:avLst/>
              </a:prstGeom>
              <a:solidFill>
                <a:schemeClr val="accent1"/>
              </a:solidFill>
              <a:ln w="25400">
                <a:solidFill>
                  <a:schemeClr val="tx1"/>
                </a:solidFill>
                <a:miter lim="800000"/>
                <a:headEnd/>
                <a:tailEnd/>
              </a:ln>
            </p:spPr>
            <p:txBody>
              <a:bodyPr wrap="none" anchor="ctr"/>
              <a:lstStyle/>
              <a:p>
                <a:pPr>
                  <a:defRPr/>
                </a:pPr>
                <a:r>
                  <a:rPr lang="en-GB" altLang="zh-CN" b="1" dirty="0">
                    <a:solidFill>
                      <a:schemeClr val="bg1"/>
                    </a:solidFill>
                    <a:ea typeface="宋体" pitchFamily="2" charset="-122"/>
                  </a:rPr>
                  <a:t>B</a:t>
                </a:r>
              </a:p>
            </p:txBody>
          </p:sp>
          <p:sp>
            <p:nvSpPr>
              <p:cNvPr id="92" name="Rectangle 12"/>
              <p:cNvSpPr>
                <a:spLocks noChangeArrowheads="1"/>
              </p:cNvSpPr>
              <p:nvPr/>
            </p:nvSpPr>
            <p:spPr bwMode="auto">
              <a:xfrm>
                <a:off x="7823067" y="2143760"/>
                <a:ext cx="440447" cy="368300"/>
              </a:xfrm>
              <a:prstGeom prst="rect">
                <a:avLst/>
              </a:prstGeom>
              <a:solidFill>
                <a:schemeClr val="accent1"/>
              </a:solidFill>
              <a:ln w="25400">
                <a:solidFill>
                  <a:schemeClr val="tx1"/>
                </a:solidFill>
                <a:miter lim="800000"/>
                <a:headEnd/>
                <a:tailEnd/>
              </a:ln>
            </p:spPr>
            <p:txBody>
              <a:bodyPr wrap="none" anchor="ctr"/>
              <a:lstStyle/>
              <a:p>
                <a:pPr>
                  <a:defRPr/>
                </a:pPr>
                <a:r>
                  <a:rPr lang="en-GB" altLang="zh-CN" b="1" dirty="0">
                    <a:solidFill>
                      <a:schemeClr val="bg1"/>
                    </a:solidFill>
                    <a:ea typeface="宋体" pitchFamily="2" charset="-122"/>
                  </a:rPr>
                  <a:t>C</a:t>
                </a:r>
              </a:p>
            </p:txBody>
          </p:sp>
          <p:sp>
            <p:nvSpPr>
              <p:cNvPr id="93" name="Oval 9"/>
              <p:cNvSpPr>
                <a:spLocks noChangeArrowheads="1"/>
              </p:cNvSpPr>
              <p:nvPr/>
            </p:nvSpPr>
            <p:spPr bwMode="auto">
              <a:xfrm>
                <a:off x="7913624" y="1632476"/>
                <a:ext cx="263497" cy="261144"/>
              </a:xfrm>
              <a:prstGeom prst="ellipse">
                <a:avLst/>
              </a:prstGeom>
              <a:solidFill>
                <a:schemeClr val="accent1"/>
              </a:solidFill>
              <a:ln w="25400">
                <a:solidFill>
                  <a:schemeClr val="tx1"/>
                </a:solidFill>
                <a:round/>
                <a:headEnd/>
                <a:tailEnd/>
              </a:ln>
            </p:spPr>
            <p:txBody>
              <a:bodyPr wrap="none" anchor="ctr"/>
              <a:lstStyle/>
              <a:p>
                <a:pPr>
                  <a:defRPr/>
                </a:pPr>
                <a:r>
                  <a:rPr lang="en-GB" altLang="zh-CN" b="1" dirty="0">
                    <a:solidFill>
                      <a:schemeClr val="bg1"/>
                    </a:solidFill>
                    <a:ea typeface="宋体" pitchFamily="2" charset="-122"/>
                  </a:rPr>
                  <a:t>+</a:t>
                </a:r>
              </a:p>
            </p:txBody>
          </p:sp>
          <p:cxnSp>
            <p:nvCxnSpPr>
              <p:cNvPr id="5" name="Straight Arrow Connector 4"/>
              <p:cNvCxnSpPr>
                <a:stCxn id="90" idx="2"/>
                <a:endCxn id="93" idx="1"/>
              </p:cNvCxnSpPr>
              <p:nvPr/>
            </p:nvCxnSpPr>
            <p:spPr bwMode="auto">
              <a:xfrm>
                <a:off x="7602844" y="1437323"/>
                <a:ext cx="349368" cy="233397"/>
              </a:xfrm>
              <a:prstGeom prst="straightConnector1">
                <a:avLst/>
              </a:prstGeom>
              <a:ln w="28575">
                <a:solidFill>
                  <a:schemeClr val="accent4"/>
                </a:solidFill>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102" name="Straight Arrow Connector 101"/>
              <p:cNvCxnSpPr>
                <a:stCxn id="91" idx="2"/>
                <a:endCxn id="93" idx="7"/>
              </p:cNvCxnSpPr>
              <p:nvPr/>
            </p:nvCxnSpPr>
            <p:spPr bwMode="auto">
              <a:xfrm flipH="1">
                <a:off x="8138533" y="1437323"/>
                <a:ext cx="345205" cy="233397"/>
              </a:xfrm>
              <a:prstGeom prst="straightConnector1">
                <a:avLst/>
              </a:prstGeom>
              <a:ln w="28575">
                <a:solidFill>
                  <a:schemeClr val="accent4"/>
                </a:solidFill>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105" name="Straight Arrow Connector 104"/>
              <p:cNvCxnSpPr>
                <a:stCxn id="93" idx="4"/>
                <a:endCxn id="92" idx="0"/>
              </p:cNvCxnSpPr>
              <p:nvPr/>
            </p:nvCxnSpPr>
            <p:spPr bwMode="auto">
              <a:xfrm flipH="1">
                <a:off x="8043291" y="1893620"/>
                <a:ext cx="2082" cy="250140"/>
              </a:xfrm>
              <a:prstGeom prst="straightConnector1">
                <a:avLst/>
              </a:prstGeom>
              <a:ln w="28575">
                <a:solidFill>
                  <a:schemeClr val="accent4"/>
                </a:solidFill>
                <a:headEnd type="none" w="med" len="med"/>
                <a:tailEnd type="arrow"/>
              </a:ln>
            </p:spPr>
            <p:style>
              <a:lnRef idx="1">
                <a:schemeClr val="accent4"/>
              </a:lnRef>
              <a:fillRef idx="0">
                <a:schemeClr val="accent4"/>
              </a:fillRef>
              <a:effectRef idx="0">
                <a:schemeClr val="accent4"/>
              </a:effectRef>
              <a:fontRef idx="minor">
                <a:schemeClr val="tx1"/>
              </a:fontRef>
            </p:style>
          </p:cxnSp>
        </p:grpSp>
      </p:grpSp>
      <p:sp>
        <p:nvSpPr>
          <p:cNvPr id="5128"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DF2D424F-4566-40B5-82C8-2D4C364EEAD1}" type="datetime1">
              <a:rPr lang="en-US" altLang="zh-CN" sz="1000">
                <a:solidFill>
                  <a:schemeClr val="bg1"/>
                </a:solidFill>
              </a:rPr>
              <a:pPr eaLnBrk="1" hangingPunct="1"/>
              <a:t>12/19/2013</a:t>
            </a:fld>
            <a:endParaRPr lang="en-US" altLang="zh-CN" sz="1000">
              <a:solidFill>
                <a:schemeClr val="bg1"/>
              </a:solidFill>
            </a:endParaRPr>
          </a:p>
        </p:txBody>
      </p:sp>
      <p:sp>
        <p:nvSpPr>
          <p:cNvPr id="5129"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951FD53D-144D-4444-9907-1E188061CED5}" type="slidenum">
              <a:rPr lang="en-US" altLang="zh-CN" sz="1000">
                <a:solidFill>
                  <a:schemeClr val="bg1"/>
                </a:solidFill>
              </a:rPr>
              <a:pPr eaLnBrk="1" hangingPunct="1"/>
              <a:t>9</a:t>
            </a:fld>
            <a:endParaRPr lang="en-US" altLang="zh-CN" sz="1000">
              <a:solidFill>
                <a:schemeClr val="bg1"/>
              </a:solidFill>
            </a:endParaRPr>
          </a:p>
        </p:txBody>
      </p:sp>
      <p:grpSp>
        <p:nvGrpSpPr>
          <p:cNvPr id="56" name="Group 55"/>
          <p:cNvGrpSpPr/>
          <p:nvPr/>
        </p:nvGrpSpPr>
        <p:grpSpPr>
          <a:xfrm>
            <a:off x="5674095" y="2942550"/>
            <a:ext cx="3354681" cy="2399634"/>
            <a:chOff x="5674095" y="2942550"/>
            <a:chExt cx="3354681" cy="2399634"/>
          </a:xfrm>
        </p:grpSpPr>
        <p:grpSp>
          <p:nvGrpSpPr>
            <p:cNvPr id="54" name="Group 53"/>
            <p:cNvGrpSpPr/>
            <p:nvPr/>
          </p:nvGrpSpPr>
          <p:grpSpPr>
            <a:xfrm>
              <a:off x="5674095" y="2942550"/>
              <a:ext cx="3354681" cy="2399634"/>
              <a:chOff x="5674095" y="2942550"/>
              <a:chExt cx="3354681" cy="2399634"/>
            </a:xfrm>
          </p:grpSpPr>
          <p:grpSp>
            <p:nvGrpSpPr>
              <p:cNvPr id="49" name="Group 48"/>
              <p:cNvGrpSpPr/>
              <p:nvPr/>
            </p:nvGrpSpPr>
            <p:grpSpPr>
              <a:xfrm>
                <a:off x="6095262" y="3444870"/>
                <a:ext cx="2933514" cy="1897314"/>
                <a:chOff x="6095262" y="3444870"/>
                <a:chExt cx="2933514" cy="1897314"/>
              </a:xfrm>
            </p:grpSpPr>
            <p:sp>
              <p:nvSpPr>
                <p:cNvPr id="5125" name="Text Box 103"/>
                <p:cNvSpPr txBox="1">
                  <a:spLocks noChangeArrowheads="1"/>
                </p:cNvSpPr>
                <p:nvPr/>
              </p:nvSpPr>
              <p:spPr bwMode="auto">
                <a:xfrm>
                  <a:off x="7292051" y="3999938"/>
                  <a:ext cx="17367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r>
                    <a:rPr lang="en-US" altLang="zh-CN" b="1" dirty="0">
                      <a:ea typeface="宋体" pitchFamily="2" charset="-122"/>
                    </a:rPr>
                    <a:t>Vector </a:t>
                  </a:r>
                </a:p>
                <a:p>
                  <a:pPr eaLnBrk="1" hangingPunct="1"/>
                  <a:r>
                    <a:rPr lang="en-US" altLang="zh-CN" b="1" dirty="0">
                      <a:ea typeface="宋体" pitchFamily="2" charset="-122"/>
                    </a:rPr>
                    <a:t>Processing</a:t>
                  </a:r>
                </a:p>
              </p:txBody>
            </p:sp>
            <p:grpSp>
              <p:nvGrpSpPr>
                <p:cNvPr id="85" name="Group 84"/>
                <p:cNvGrpSpPr/>
                <p:nvPr/>
              </p:nvGrpSpPr>
              <p:grpSpPr>
                <a:xfrm>
                  <a:off x="6095262" y="3444870"/>
                  <a:ext cx="1589185" cy="1897314"/>
                  <a:chOff x="6348865" y="4192336"/>
                  <a:chExt cx="1589185" cy="1897314"/>
                </a:xfrm>
                <a:effectLst>
                  <a:outerShdw blurRad="50800" dist="38100" dir="2700000" algn="tl" rotWithShape="0">
                    <a:prstClr val="black">
                      <a:alpha val="40000"/>
                    </a:prstClr>
                  </a:outerShdw>
                </a:effectLst>
              </p:grpSpPr>
              <p:sp>
                <p:nvSpPr>
                  <p:cNvPr id="151" name="Rectangle 12"/>
                  <p:cNvSpPr>
                    <a:spLocks noChangeArrowheads="1"/>
                  </p:cNvSpPr>
                  <p:nvPr/>
                </p:nvSpPr>
                <p:spPr bwMode="auto">
                  <a:xfrm>
                    <a:off x="7057156" y="5267073"/>
                    <a:ext cx="440447" cy="368300"/>
                  </a:xfrm>
                  <a:prstGeom prst="rect">
                    <a:avLst/>
                  </a:prstGeom>
                  <a:solidFill>
                    <a:schemeClr val="accent1"/>
                  </a:solidFill>
                  <a:ln w="25400">
                    <a:solidFill>
                      <a:schemeClr val="tx1"/>
                    </a:solidFill>
                    <a:miter lim="800000"/>
                    <a:headEnd/>
                    <a:tailEnd/>
                  </a:ln>
                </p:spPr>
                <p:txBody>
                  <a:bodyPr wrap="none" anchor="ctr"/>
                  <a:lstStyle/>
                  <a:p>
                    <a:pPr>
                      <a:defRPr/>
                    </a:pPr>
                    <a:r>
                      <a:rPr lang="en-GB" altLang="zh-CN" b="1" dirty="0" err="1">
                        <a:solidFill>
                          <a:schemeClr val="bg1"/>
                        </a:solidFill>
                        <a:ea typeface="宋体" pitchFamily="2" charset="-122"/>
                      </a:rPr>
                      <a:t>C</a:t>
                    </a:r>
                    <a:r>
                      <a:rPr lang="en-GB" altLang="zh-CN" b="1" baseline="-25000" dirty="0" err="1">
                        <a:solidFill>
                          <a:schemeClr val="bg1"/>
                        </a:solidFill>
                        <a:ea typeface="宋体" pitchFamily="2" charset="-122"/>
                      </a:rPr>
                      <a:t>i</a:t>
                    </a:r>
                    <a:endParaRPr lang="en-GB" altLang="zh-CN" b="1" baseline="-25000" dirty="0">
                      <a:solidFill>
                        <a:schemeClr val="bg1"/>
                      </a:solidFill>
                      <a:ea typeface="宋体" pitchFamily="2" charset="-122"/>
                    </a:endParaRPr>
                  </a:p>
                </p:txBody>
              </p:sp>
              <p:sp>
                <p:nvSpPr>
                  <p:cNvPr id="174" name="Oval 9"/>
                  <p:cNvSpPr>
                    <a:spLocks noChangeArrowheads="1"/>
                  </p:cNvSpPr>
                  <p:nvPr/>
                </p:nvSpPr>
                <p:spPr bwMode="auto">
                  <a:xfrm>
                    <a:off x="7148235" y="4763774"/>
                    <a:ext cx="263497" cy="261144"/>
                  </a:xfrm>
                  <a:prstGeom prst="ellipse">
                    <a:avLst/>
                  </a:prstGeom>
                  <a:solidFill>
                    <a:schemeClr val="accent1"/>
                  </a:solidFill>
                  <a:ln w="25400">
                    <a:solidFill>
                      <a:schemeClr val="tx1"/>
                    </a:solidFill>
                    <a:round/>
                    <a:headEnd/>
                    <a:tailEnd/>
                  </a:ln>
                </p:spPr>
                <p:txBody>
                  <a:bodyPr wrap="none" anchor="ctr"/>
                  <a:lstStyle/>
                  <a:p>
                    <a:pPr>
                      <a:defRPr/>
                    </a:pPr>
                    <a:endParaRPr lang="en-GB" altLang="zh-CN" b="1" dirty="0">
                      <a:solidFill>
                        <a:schemeClr val="bg1"/>
                      </a:solidFill>
                      <a:ea typeface="宋体" pitchFamily="2" charset="-122"/>
                    </a:endParaRPr>
                  </a:p>
                </p:txBody>
              </p:sp>
              <p:sp>
                <p:nvSpPr>
                  <p:cNvPr id="75" name="Rectangle 74"/>
                  <p:cNvSpPr/>
                  <p:nvPr/>
                </p:nvSpPr>
                <p:spPr bwMode="auto">
                  <a:xfrm rot="2674145">
                    <a:off x="7015925" y="4865866"/>
                    <a:ext cx="244767" cy="351386"/>
                  </a:xfrm>
                  <a:prstGeom prst="rect">
                    <a:avLst/>
                  </a:prstGeom>
                  <a:solidFill>
                    <a:schemeClr val="accent1"/>
                  </a:solidFill>
                  <a:ln w="25400">
                    <a:noFill/>
                    <a:round/>
                    <a:headEnd/>
                    <a:tailEnd/>
                  </a:ln>
                </p:spPr>
                <p:txBody>
                  <a:bodyPr wrap="none" anchor="ctr"/>
                  <a:lstStyle/>
                  <a:p>
                    <a:pPr>
                      <a:defRPr/>
                    </a:pPr>
                    <a:endParaRPr lang="en-US" b="1">
                      <a:solidFill>
                        <a:schemeClr val="bg1"/>
                      </a:solidFill>
                      <a:ea typeface="宋体" pitchFamily="2" charset="-122"/>
                    </a:endParaRPr>
                  </a:p>
                </p:txBody>
              </p:sp>
              <p:cxnSp>
                <p:nvCxnSpPr>
                  <p:cNvPr id="72" name="Straight Connector 71"/>
                  <p:cNvCxnSpPr>
                    <a:stCxn id="175" idx="1"/>
                    <a:endCxn id="174" idx="1"/>
                  </p:cNvCxnSpPr>
                  <p:nvPr/>
                </p:nvCxnSpPr>
                <p:spPr bwMode="auto">
                  <a:xfrm flipV="1">
                    <a:off x="6918979" y="4802018"/>
                    <a:ext cx="267844" cy="265935"/>
                  </a:xfrm>
                  <a:prstGeom prst="line">
                    <a:avLst/>
                  </a:prstGeom>
                  <a:solidFill>
                    <a:schemeClr val="accent1"/>
                  </a:solidFill>
                  <a:ln w="25400">
                    <a:solidFill>
                      <a:schemeClr val="tx1"/>
                    </a:solidFill>
                    <a:round/>
                    <a:headEnd/>
                    <a:tailEnd/>
                  </a:ln>
                </p:spPr>
              </p:cxnSp>
              <p:cxnSp>
                <p:nvCxnSpPr>
                  <p:cNvPr id="182" name="Straight Connector 181"/>
                  <p:cNvCxnSpPr>
                    <a:stCxn id="175" idx="5"/>
                    <a:endCxn id="174" idx="5"/>
                  </p:cNvCxnSpPr>
                  <p:nvPr/>
                </p:nvCxnSpPr>
                <p:spPr bwMode="auto">
                  <a:xfrm flipV="1">
                    <a:off x="7105300" y="4986674"/>
                    <a:ext cx="267844" cy="265935"/>
                  </a:xfrm>
                  <a:prstGeom prst="line">
                    <a:avLst/>
                  </a:prstGeom>
                  <a:solidFill>
                    <a:schemeClr val="accent1"/>
                  </a:solidFill>
                  <a:ln w="25400">
                    <a:solidFill>
                      <a:schemeClr val="tx1"/>
                    </a:solidFill>
                    <a:round/>
                    <a:headEnd/>
                    <a:tailEnd/>
                  </a:ln>
                </p:spPr>
              </p:cxnSp>
              <p:sp>
                <p:nvSpPr>
                  <p:cNvPr id="175" name="Oval 9"/>
                  <p:cNvSpPr>
                    <a:spLocks noChangeArrowheads="1"/>
                  </p:cNvSpPr>
                  <p:nvPr/>
                </p:nvSpPr>
                <p:spPr bwMode="auto">
                  <a:xfrm>
                    <a:off x="6880391" y="5029709"/>
                    <a:ext cx="263497" cy="261144"/>
                  </a:xfrm>
                  <a:prstGeom prst="ellipse">
                    <a:avLst/>
                  </a:prstGeom>
                  <a:solidFill>
                    <a:schemeClr val="accent1"/>
                  </a:solidFill>
                  <a:ln w="25400">
                    <a:solidFill>
                      <a:schemeClr val="tx1"/>
                    </a:solidFill>
                    <a:round/>
                    <a:headEnd/>
                    <a:tailEnd/>
                  </a:ln>
                </p:spPr>
                <p:txBody>
                  <a:bodyPr wrap="none" anchor="ctr"/>
                  <a:lstStyle/>
                  <a:p>
                    <a:pPr>
                      <a:defRPr/>
                    </a:pPr>
                    <a:r>
                      <a:rPr lang="en-GB" altLang="zh-CN" b="1" dirty="0">
                        <a:solidFill>
                          <a:schemeClr val="bg1"/>
                        </a:solidFill>
                        <a:ea typeface="宋体" pitchFamily="2" charset="-122"/>
                      </a:rPr>
                      <a:t>+</a:t>
                    </a:r>
                  </a:p>
                </p:txBody>
              </p:sp>
              <p:sp>
                <p:nvSpPr>
                  <p:cNvPr id="149" name="Rectangle 12"/>
                  <p:cNvSpPr>
                    <a:spLocks noChangeArrowheads="1"/>
                  </p:cNvSpPr>
                  <p:nvPr/>
                </p:nvSpPr>
                <p:spPr bwMode="auto">
                  <a:xfrm>
                    <a:off x="6616709" y="4192336"/>
                    <a:ext cx="440447" cy="368300"/>
                  </a:xfrm>
                  <a:prstGeom prst="rect">
                    <a:avLst/>
                  </a:prstGeom>
                  <a:solidFill>
                    <a:schemeClr val="accent1"/>
                  </a:solidFill>
                  <a:ln w="25400">
                    <a:solidFill>
                      <a:schemeClr val="tx1"/>
                    </a:solidFill>
                    <a:miter lim="800000"/>
                    <a:headEnd/>
                    <a:tailEnd/>
                  </a:ln>
                </p:spPr>
                <p:txBody>
                  <a:bodyPr wrap="none" anchor="ctr"/>
                  <a:lstStyle/>
                  <a:p>
                    <a:pPr>
                      <a:defRPr/>
                    </a:pPr>
                    <a:r>
                      <a:rPr lang="en-GB" altLang="zh-CN" b="1" dirty="0">
                        <a:solidFill>
                          <a:schemeClr val="bg1"/>
                        </a:solidFill>
                        <a:ea typeface="宋体" pitchFamily="2" charset="-122"/>
                      </a:rPr>
                      <a:t>A</a:t>
                    </a:r>
                    <a:r>
                      <a:rPr lang="en-GB" altLang="zh-CN" b="1" baseline="-25000" dirty="0">
                        <a:solidFill>
                          <a:schemeClr val="bg1"/>
                        </a:solidFill>
                        <a:ea typeface="宋体" pitchFamily="2" charset="-122"/>
                      </a:rPr>
                      <a:t>i</a:t>
                    </a:r>
                  </a:p>
                </p:txBody>
              </p:sp>
              <p:sp>
                <p:nvSpPr>
                  <p:cNvPr id="150" name="Rectangle 12"/>
                  <p:cNvSpPr>
                    <a:spLocks noChangeArrowheads="1"/>
                  </p:cNvSpPr>
                  <p:nvPr/>
                </p:nvSpPr>
                <p:spPr bwMode="auto">
                  <a:xfrm>
                    <a:off x="7497603" y="4192336"/>
                    <a:ext cx="440447" cy="368300"/>
                  </a:xfrm>
                  <a:prstGeom prst="rect">
                    <a:avLst/>
                  </a:prstGeom>
                  <a:solidFill>
                    <a:schemeClr val="accent1"/>
                  </a:solidFill>
                  <a:ln w="25400">
                    <a:solidFill>
                      <a:schemeClr val="tx1"/>
                    </a:solidFill>
                    <a:miter lim="800000"/>
                    <a:headEnd/>
                    <a:tailEnd/>
                  </a:ln>
                </p:spPr>
                <p:txBody>
                  <a:bodyPr wrap="none" anchor="ctr"/>
                  <a:lstStyle/>
                  <a:p>
                    <a:pPr>
                      <a:defRPr/>
                    </a:pPr>
                    <a:r>
                      <a:rPr lang="en-GB" altLang="zh-CN" b="1" dirty="0">
                        <a:solidFill>
                          <a:schemeClr val="bg1"/>
                        </a:solidFill>
                        <a:ea typeface="宋体" pitchFamily="2" charset="-122"/>
                      </a:rPr>
                      <a:t>B</a:t>
                    </a:r>
                    <a:r>
                      <a:rPr lang="en-GB" altLang="zh-CN" b="1" baseline="-25000" dirty="0">
                        <a:solidFill>
                          <a:schemeClr val="bg1"/>
                        </a:solidFill>
                        <a:ea typeface="宋体" pitchFamily="2" charset="-122"/>
                      </a:rPr>
                      <a:t>i</a:t>
                    </a:r>
                  </a:p>
                </p:txBody>
              </p:sp>
              <p:cxnSp>
                <p:nvCxnSpPr>
                  <p:cNvPr id="153" name="Straight Arrow Connector 152"/>
                  <p:cNvCxnSpPr>
                    <a:stCxn id="149" idx="2"/>
                  </p:cNvCxnSpPr>
                  <p:nvPr/>
                </p:nvCxnSpPr>
                <p:spPr bwMode="auto">
                  <a:xfrm>
                    <a:off x="6836933" y="4560636"/>
                    <a:ext cx="349368" cy="233397"/>
                  </a:xfrm>
                  <a:prstGeom prst="straightConnector1">
                    <a:avLst/>
                  </a:prstGeom>
                  <a:ln w="28575">
                    <a:solidFill>
                      <a:schemeClr val="accent4"/>
                    </a:solidFill>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154" name="Straight Arrow Connector 153"/>
                  <p:cNvCxnSpPr>
                    <a:stCxn id="150" idx="2"/>
                  </p:cNvCxnSpPr>
                  <p:nvPr/>
                </p:nvCxnSpPr>
                <p:spPr bwMode="auto">
                  <a:xfrm flipH="1">
                    <a:off x="7372622" y="4560636"/>
                    <a:ext cx="345205" cy="233397"/>
                  </a:xfrm>
                  <a:prstGeom prst="straightConnector1">
                    <a:avLst/>
                  </a:prstGeom>
                  <a:ln w="28575">
                    <a:solidFill>
                      <a:schemeClr val="accent4"/>
                    </a:solidFill>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155" name="Straight Arrow Connector 154"/>
                  <p:cNvCxnSpPr>
                    <a:endCxn id="151" idx="0"/>
                  </p:cNvCxnSpPr>
                  <p:nvPr/>
                </p:nvCxnSpPr>
                <p:spPr bwMode="auto">
                  <a:xfrm flipH="1">
                    <a:off x="7277380" y="5067953"/>
                    <a:ext cx="2603" cy="199120"/>
                  </a:xfrm>
                  <a:prstGeom prst="straightConnector1">
                    <a:avLst/>
                  </a:prstGeom>
                  <a:ln w="28575">
                    <a:solidFill>
                      <a:schemeClr val="accent4"/>
                    </a:solidFill>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135" name="Rectangle 12"/>
                  <p:cNvSpPr>
                    <a:spLocks noChangeArrowheads="1"/>
                  </p:cNvSpPr>
                  <p:nvPr/>
                </p:nvSpPr>
                <p:spPr bwMode="auto">
                  <a:xfrm>
                    <a:off x="6971470" y="5351103"/>
                    <a:ext cx="440447" cy="368300"/>
                  </a:xfrm>
                  <a:prstGeom prst="rect">
                    <a:avLst/>
                  </a:prstGeom>
                  <a:solidFill>
                    <a:schemeClr val="accent1"/>
                  </a:solidFill>
                  <a:ln w="25400">
                    <a:solidFill>
                      <a:schemeClr val="tx1"/>
                    </a:solidFill>
                    <a:miter lim="800000"/>
                    <a:headEnd/>
                    <a:tailEnd/>
                  </a:ln>
                </p:spPr>
                <p:txBody>
                  <a:bodyPr wrap="none" anchor="ctr"/>
                  <a:lstStyle/>
                  <a:p>
                    <a:pPr>
                      <a:defRPr/>
                    </a:pPr>
                    <a:r>
                      <a:rPr lang="en-GB" altLang="zh-CN" b="1" dirty="0" err="1">
                        <a:solidFill>
                          <a:schemeClr val="bg1"/>
                        </a:solidFill>
                        <a:ea typeface="宋体" pitchFamily="2" charset="-122"/>
                      </a:rPr>
                      <a:t>C</a:t>
                    </a:r>
                    <a:r>
                      <a:rPr lang="en-GB" altLang="zh-CN" b="1" baseline="-25000" dirty="0" err="1">
                        <a:solidFill>
                          <a:schemeClr val="bg1"/>
                        </a:solidFill>
                        <a:ea typeface="宋体" pitchFamily="2" charset="-122"/>
                      </a:rPr>
                      <a:t>i</a:t>
                    </a:r>
                    <a:endParaRPr lang="en-GB" altLang="zh-CN" b="1" baseline="-25000" dirty="0">
                      <a:solidFill>
                        <a:schemeClr val="bg1"/>
                      </a:solidFill>
                      <a:ea typeface="宋体" pitchFamily="2" charset="-122"/>
                    </a:endParaRPr>
                  </a:p>
                </p:txBody>
              </p:sp>
              <p:sp>
                <p:nvSpPr>
                  <p:cNvPr id="133" name="Rectangle 12"/>
                  <p:cNvSpPr>
                    <a:spLocks noChangeArrowheads="1"/>
                  </p:cNvSpPr>
                  <p:nvPr/>
                </p:nvSpPr>
                <p:spPr bwMode="auto">
                  <a:xfrm>
                    <a:off x="6531023" y="4276366"/>
                    <a:ext cx="440447" cy="368300"/>
                  </a:xfrm>
                  <a:prstGeom prst="rect">
                    <a:avLst/>
                  </a:prstGeom>
                  <a:solidFill>
                    <a:schemeClr val="accent1"/>
                  </a:solidFill>
                  <a:ln w="25400">
                    <a:solidFill>
                      <a:schemeClr val="tx1"/>
                    </a:solidFill>
                    <a:miter lim="800000"/>
                    <a:headEnd/>
                    <a:tailEnd/>
                  </a:ln>
                </p:spPr>
                <p:txBody>
                  <a:bodyPr wrap="none" anchor="ctr"/>
                  <a:lstStyle/>
                  <a:p>
                    <a:pPr>
                      <a:defRPr/>
                    </a:pPr>
                    <a:r>
                      <a:rPr lang="en-GB" altLang="zh-CN" b="1" dirty="0">
                        <a:solidFill>
                          <a:schemeClr val="bg1"/>
                        </a:solidFill>
                        <a:ea typeface="宋体" pitchFamily="2" charset="-122"/>
                      </a:rPr>
                      <a:t>A</a:t>
                    </a:r>
                    <a:r>
                      <a:rPr lang="en-GB" altLang="zh-CN" b="1" baseline="-25000" dirty="0">
                        <a:solidFill>
                          <a:schemeClr val="bg1"/>
                        </a:solidFill>
                        <a:ea typeface="宋体" pitchFamily="2" charset="-122"/>
                      </a:rPr>
                      <a:t>i</a:t>
                    </a:r>
                  </a:p>
                </p:txBody>
              </p:sp>
              <p:sp>
                <p:nvSpPr>
                  <p:cNvPr id="134" name="Rectangle 12"/>
                  <p:cNvSpPr>
                    <a:spLocks noChangeArrowheads="1"/>
                  </p:cNvSpPr>
                  <p:nvPr/>
                </p:nvSpPr>
                <p:spPr bwMode="auto">
                  <a:xfrm>
                    <a:off x="7411917" y="4276366"/>
                    <a:ext cx="440447" cy="368300"/>
                  </a:xfrm>
                  <a:prstGeom prst="rect">
                    <a:avLst/>
                  </a:prstGeom>
                  <a:solidFill>
                    <a:schemeClr val="accent1"/>
                  </a:solidFill>
                  <a:ln w="25400">
                    <a:solidFill>
                      <a:schemeClr val="tx1"/>
                    </a:solidFill>
                    <a:miter lim="800000"/>
                    <a:headEnd/>
                    <a:tailEnd/>
                  </a:ln>
                </p:spPr>
                <p:txBody>
                  <a:bodyPr wrap="none" anchor="ctr"/>
                  <a:lstStyle/>
                  <a:p>
                    <a:pPr>
                      <a:defRPr/>
                    </a:pPr>
                    <a:r>
                      <a:rPr lang="en-GB" altLang="zh-CN" b="1" dirty="0">
                        <a:solidFill>
                          <a:schemeClr val="bg1"/>
                        </a:solidFill>
                        <a:ea typeface="宋体" pitchFamily="2" charset="-122"/>
                      </a:rPr>
                      <a:t>B</a:t>
                    </a:r>
                    <a:r>
                      <a:rPr lang="en-GB" altLang="zh-CN" b="1" baseline="-25000" dirty="0">
                        <a:solidFill>
                          <a:schemeClr val="bg1"/>
                        </a:solidFill>
                        <a:ea typeface="宋体" pitchFamily="2" charset="-122"/>
                      </a:rPr>
                      <a:t>i</a:t>
                    </a:r>
                  </a:p>
                </p:txBody>
              </p:sp>
              <p:cxnSp>
                <p:nvCxnSpPr>
                  <p:cNvPr id="137" name="Straight Arrow Connector 136"/>
                  <p:cNvCxnSpPr>
                    <a:stCxn id="133" idx="2"/>
                  </p:cNvCxnSpPr>
                  <p:nvPr/>
                </p:nvCxnSpPr>
                <p:spPr bwMode="auto">
                  <a:xfrm>
                    <a:off x="6751247" y="4644666"/>
                    <a:ext cx="349368" cy="233397"/>
                  </a:xfrm>
                  <a:prstGeom prst="straightConnector1">
                    <a:avLst/>
                  </a:prstGeom>
                  <a:ln w="28575">
                    <a:solidFill>
                      <a:schemeClr val="accent4"/>
                    </a:solidFill>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138" name="Straight Arrow Connector 137"/>
                  <p:cNvCxnSpPr>
                    <a:stCxn id="134" idx="2"/>
                  </p:cNvCxnSpPr>
                  <p:nvPr/>
                </p:nvCxnSpPr>
                <p:spPr bwMode="auto">
                  <a:xfrm flipH="1">
                    <a:off x="7286936" y="4644666"/>
                    <a:ext cx="345205" cy="233397"/>
                  </a:xfrm>
                  <a:prstGeom prst="straightConnector1">
                    <a:avLst/>
                  </a:prstGeom>
                  <a:ln w="28575">
                    <a:solidFill>
                      <a:schemeClr val="accent4"/>
                    </a:solidFill>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139" name="Straight Arrow Connector 138"/>
                  <p:cNvCxnSpPr>
                    <a:endCxn id="135" idx="0"/>
                  </p:cNvCxnSpPr>
                  <p:nvPr/>
                </p:nvCxnSpPr>
                <p:spPr bwMode="auto">
                  <a:xfrm>
                    <a:off x="7191693" y="5160281"/>
                    <a:ext cx="1" cy="190822"/>
                  </a:xfrm>
                  <a:prstGeom prst="straightConnector1">
                    <a:avLst/>
                  </a:prstGeom>
                  <a:ln w="28575">
                    <a:solidFill>
                      <a:schemeClr val="accent4"/>
                    </a:solidFill>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143" name="Rectangle 12"/>
                  <p:cNvSpPr>
                    <a:spLocks noChangeArrowheads="1"/>
                  </p:cNvSpPr>
                  <p:nvPr/>
                </p:nvSpPr>
                <p:spPr bwMode="auto">
                  <a:xfrm>
                    <a:off x="6880391" y="5449079"/>
                    <a:ext cx="440447" cy="368300"/>
                  </a:xfrm>
                  <a:prstGeom prst="rect">
                    <a:avLst/>
                  </a:prstGeom>
                  <a:solidFill>
                    <a:schemeClr val="accent1"/>
                  </a:solidFill>
                  <a:ln w="25400">
                    <a:solidFill>
                      <a:schemeClr val="tx1"/>
                    </a:solidFill>
                    <a:miter lim="800000"/>
                    <a:headEnd/>
                    <a:tailEnd/>
                  </a:ln>
                </p:spPr>
                <p:txBody>
                  <a:bodyPr wrap="none" anchor="ctr"/>
                  <a:lstStyle/>
                  <a:p>
                    <a:pPr>
                      <a:defRPr/>
                    </a:pPr>
                    <a:r>
                      <a:rPr lang="en-GB" altLang="zh-CN" b="1" dirty="0" err="1">
                        <a:solidFill>
                          <a:schemeClr val="bg1"/>
                        </a:solidFill>
                        <a:ea typeface="宋体" pitchFamily="2" charset="-122"/>
                      </a:rPr>
                      <a:t>C</a:t>
                    </a:r>
                    <a:r>
                      <a:rPr lang="en-GB" altLang="zh-CN" b="1" baseline="-25000" dirty="0" err="1">
                        <a:solidFill>
                          <a:schemeClr val="bg1"/>
                        </a:solidFill>
                        <a:ea typeface="宋体" pitchFamily="2" charset="-122"/>
                      </a:rPr>
                      <a:t>i</a:t>
                    </a:r>
                    <a:endParaRPr lang="en-GB" altLang="zh-CN" b="1" baseline="-25000" dirty="0">
                      <a:solidFill>
                        <a:schemeClr val="bg1"/>
                      </a:solidFill>
                      <a:ea typeface="宋体" pitchFamily="2" charset="-122"/>
                    </a:endParaRPr>
                  </a:p>
                </p:txBody>
              </p:sp>
              <p:sp>
                <p:nvSpPr>
                  <p:cNvPr id="141" name="Rectangle 12"/>
                  <p:cNvSpPr>
                    <a:spLocks noChangeArrowheads="1"/>
                  </p:cNvSpPr>
                  <p:nvPr/>
                </p:nvSpPr>
                <p:spPr bwMode="auto">
                  <a:xfrm>
                    <a:off x="6439944" y="4374342"/>
                    <a:ext cx="440447" cy="368300"/>
                  </a:xfrm>
                  <a:prstGeom prst="rect">
                    <a:avLst/>
                  </a:prstGeom>
                  <a:solidFill>
                    <a:schemeClr val="accent1"/>
                  </a:solidFill>
                  <a:ln w="25400">
                    <a:solidFill>
                      <a:schemeClr val="tx1"/>
                    </a:solidFill>
                    <a:miter lim="800000"/>
                    <a:headEnd/>
                    <a:tailEnd/>
                  </a:ln>
                </p:spPr>
                <p:txBody>
                  <a:bodyPr wrap="none" anchor="ctr"/>
                  <a:lstStyle/>
                  <a:p>
                    <a:pPr>
                      <a:defRPr/>
                    </a:pPr>
                    <a:r>
                      <a:rPr lang="en-GB" altLang="zh-CN" b="1" dirty="0">
                        <a:solidFill>
                          <a:schemeClr val="bg1"/>
                        </a:solidFill>
                        <a:ea typeface="宋体" pitchFamily="2" charset="-122"/>
                      </a:rPr>
                      <a:t>A</a:t>
                    </a:r>
                    <a:r>
                      <a:rPr lang="en-GB" altLang="zh-CN" b="1" baseline="-25000" dirty="0">
                        <a:solidFill>
                          <a:schemeClr val="bg1"/>
                        </a:solidFill>
                        <a:ea typeface="宋体" pitchFamily="2" charset="-122"/>
                      </a:rPr>
                      <a:t>i</a:t>
                    </a:r>
                  </a:p>
                </p:txBody>
              </p:sp>
              <p:sp>
                <p:nvSpPr>
                  <p:cNvPr id="142" name="Rectangle 12"/>
                  <p:cNvSpPr>
                    <a:spLocks noChangeArrowheads="1"/>
                  </p:cNvSpPr>
                  <p:nvPr/>
                </p:nvSpPr>
                <p:spPr bwMode="auto">
                  <a:xfrm>
                    <a:off x="7320838" y="4374342"/>
                    <a:ext cx="440447" cy="368300"/>
                  </a:xfrm>
                  <a:prstGeom prst="rect">
                    <a:avLst/>
                  </a:prstGeom>
                  <a:solidFill>
                    <a:schemeClr val="accent1"/>
                  </a:solidFill>
                  <a:ln w="25400">
                    <a:solidFill>
                      <a:schemeClr val="tx1"/>
                    </a:solidFill>
                    <a:miter lim="800000"/>
                    <a:headEnd/>
                    <a:tailEnd/>
                  </a:ln>
                </p:spPr>
                <p:txBody>
                  <a:bodyPr wrap="none" anchor="ctr"/>
                  <a:lstStyle/>
                  <a:p>
                    <a:pPr>
                      <a:defRPr/>
                    </a:pPr>
                    <a:r>
                      <a:rPr lang="en-GB" altLang="zh-CN" b="1" dirty="0">
                        <a:solidFill>
                          <a:schemeClr val="bg1"/>
                        </a:solidFill>
                        <a:ea typeface="宋体" pitchFamily="2" charset="-122"/>
                      </a:rPr>
                      <a:t>B</a:t>
                    </a:r>
                    <a:r>
                      <a:rPr lang="en-GB" altLang="zh-CN" b="1" baseline="-25000" dirty="0">
                        <a:solidFill>
                          <a:schemeClr val="bg1"/>
                        </a:solidFill>
                        <a:ea typeface="宋体" pitchFamily="2" charset="-122"/>
                      </a:rPr>
                      <a:t>i</a:t>
                    </a:r>
                  </a:p>
                </p:txBody>
              </p:sp>
              <p:cxnSp>
                <p:nvCxnSpPr>
                  <p:cNvPr id="145" name="Straight Arrow Connector 144"/>
                  <p:cNvCxnSpPr>
                    <a:stCxn id="141" idx="2"/>
                  </p:cNvCxnSpPr>
                  <p:nvPr/>
                </p:nvCxnSpPr>
                <p:spPr bwMode="auto">
                  <a:xfrm>
                    <a:off x="6660168" y="4742642"/>
                    <a:ext cx="349368" cy="233397"/>
                  </a:xfrm>
                  <a:prstGeom prst="straightConnector1">
                    <a:avLst/>
                  </a:prstGeom>
                  <a:ln w="28575">
                    <a:solidFill>
                      <a:schemeClr val="accent4"/>
                    </a:solidFill>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146" name="Straight Arrow Connector 145"/>
                  <p:cNvCxnSpPr>
                    <a:stCxn id="142" idx="2"/>
                  </p:cNvCxnSpPr>
                  <p:nvPr/>
                </p:nvCxnSpPr>
                <p:spPr bwMode="auto">
                  <a:xfrm flipH="1">
                    <a:off x="7195857" y="4742642"/>
                    <a:ext cx="345205" cy="233397"/>
                  </a:xfrm>
                  <a:prstGeom prst="straightConnector1">
                    <a:avLst/>
                  </a:prstGeom>
                  <a:ln w="28575">
                    <a:solidFill>
                      <a:schemeClr val="accent4"/>
                    </a:solidFill>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147" name="Straight Arrow Connector 146"/>
                  <p:cNvCxnSpPr>
                    <a:endCxn id="143" idx="0"/>
                  </p:cNvCxnSpPr>
                  <p:nvPr/>
                </p:nvCxnSpPr>
                <p:spPr bwMode="auto">
                  <a:xfrm flipH="1">
                    <a:off x="7100615" y="5244197"/>
                    <a:ext cx="4685" cy="204882"/>
                  </a:xfrm>
                  <a:prstGeom prst="straightConnector1">
                    <a:avLst/>
                  </a:prstGeom>
                  <a:ln w="28575">
                    <a:solidFill>
                      <a:schemeClr val="accent4"/>
                    </a:solidFill>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159" name="Rectangle 12"/>
                  <p:cNvSpPr>
                    <a:spLocks noChangeArrowheads="1"/>
                  </p:cNvSpPr>
                  <p:nvPr/>
                </p:nvSpPr>
                <p:spPr bwMode="auto">
                  <a:xfrm>
                    <a:off x="6789312" y="5533008"/>
                    <a:ext cx="440447" cy="368300"/>
                  </a:xfrm>
                  <a:prstGeom prst="rect">
                    <a:avLst/>
                  </a:prstGeom>
                  <a:solidFill>
                    <a:schemeClr val="accent1"/>
                  </a:solidFill>
                  <a:ln w="25400">
                    <a:solidFill>
                      <a:schemeClr val="tx1"/>
                    </a:solidFill>
                    <a:miter lim="800000"/>
                    <a:headEnd/>
                    <a:tailEnd/>
                  </a:ln>
                </p:spPr>
                <p:txBody>
                  <a:bodyPr wrap="none" anchor="ctr"/>
                  <a:lstStyle/>
                  <a:p>
                    <a:pPr>
                      <a:defRPr/>
                    </a:pPr>
                    <a:r>
                      <a:rPr lang="en-GB" altLang="zh-CN" b="1" dirty="0" err="1">
                        <a:solidFill>
                          <a:schemeClr val="bg1"/>
                        </a:solidFill>
                        <a:ea typeface="宋体" pitchFamily="2" charset="-122"/>
                      </a:rPr>
                      <a:t>C</a:t>
                    </a:r>
                    <a:r>
                      <a:rPr lang="en-GB" altLang="zh-CN" b="1" baseline="-25000" dirty="0" err="1">
                        <a:solidFill>
                          <a:schemeClr val="bg1"/>
                        </a:solidFill>
                        <a:ea typeface="宋体" pitchFamily="2" charset="-122"/>
                      </a:rPr>
                      <a:t>i</a:t>
                    </a:r>
                    <a:endParaRPr lang="en-GB" altLang="zh-CN" b="1" baseline="-25000" dirty="0">
                      <a:solidFill>
                        <a:schemeClr val="bg1"/>
                      </a:solidFill>
                      <a:ea typeface="宋体" pitchFamily="2" charset="-122"/>
                    </a:endParaRPr>
                  </a:p>
                </p:txBody>
              </p:sp>
              <p:sp>
                <p:nvSpPr>
                  <p:cNvPr id="157" name="Rectangle 12"/>
                  <p:cNvSpPr>
                    <a:spLocks noChangeArrowheads="1"/>
                  </p:cNvSpPr>
                  <p:nvPr/>
                </p:nvSpPr>
                <p:spPr bwMode="auto">
                  <a:xfrm>
                    <a:off x="6348865" y="4458271"/>
                    <a:ext cx="440447" cy="368300"/>
                  </a:xfrm>
                  <a:prstGeom prst="rect">
                    <a:avLst/>
                  </a:prstGeom>
                  <a:solidFill>
                    <a:schemeClr val="accent1"/>
                  </a:solidFill>
                  <a:ln w="25400">
                    <a:solidFill>
                      <a:schemeClr val="tx1"/>
                    </a:solidFill>
                    <a:miter lim="800000"/>
                    <a:headEnd/>
                    <a:tailEnd/>
                  </a:ln>
                </p:spPr>
                <p:txBody>
                  <a:bodyPr wrap="none" anchor="ctr"/>
                  <a:lstStyle/>
                  <a:p>
                    <a:pPr>
                      <a:defRPr/>
                    </a:pPr>
                    <a:r>
                      <a:rPr lang="en-GB" altLang="zh-CN" b="1" dirty="0">
                        <a:solidFill>
                          <a:schemeClr val="bg1"/>
                        </a:solidFill>
                        <a:ea typeface="宋体" pitchFamily="2" charset="-122"/>
                      </a:rPr>
                      <a:t>A</a:t>
                    </a:r>
                    <a:r>
                      <a:rPr lang="en-GB" altLang="zh-CN" b="1" baseline="-25000" dirty="0">
                        <a:solidFill>
                          <a:schemeClr val="bg1"/>
                        </a:solidFill>
                        <a:ea typeface="宋体" pitchFamily="2" charset="-122"/>
                      </a:rPr>
                      <a:t>i</a:t>
                    </a:r>
                  </a:p>
                </p:txBody>
              </p:sp>
              <p:sp>
                <p:nvSpPr>
                  <p:cNvPr id="158" name="Rectangle 12"/>
                  <p:cNvSpPr>
                    <a:spLocks noChangeArrowheads="1"/>
                  </p:cNvSpPr>
                  <p:nvPr/>
                </p:nvSpPr>
                <p:spPr bwMode="auto">
                  <a:xfrm>
                    <a:off x="7229759" y="4458271"/>
                    <a:ext cx="440447" cy="368300"/>
                  </a:xfrm>
                  <a:prstGeom prst="rect">
                    <a:avLst/>
                  </a:prstGeom>
                  <a:solidFill>
                    <a:schemeClr val="accent1"/>
                  </a:solidFill>
                  <a:ln w="25400">
                    <a:solidFill>
                      <a:schemeClr val="tx1"/>
                    </a:solidFill>
                    <a:miter lim="800000"/>
                    <a:headEnd/>
                    <a:tailEnd/>
                  </a:ln>
                </p:spPr>
                <p:txBody>
                  <a:bodyPr wrap="none" anchor="ctr"/>
                  <a:lstStyle/>
                  <a:p>
                    <a:pPr>
                      <a:defRPr/>
                    </a:pPr>
                    <a:r>
                      <a:rPr lang="en-GB" altLang="zh-CN" b="1" dirty="0">
                        <a:solidFill>
                          <a:schemeClr val="bg1"/>
                        </a:solidFill>
                        <a:ea typeface="宋体" pitchFamily="2" charset="-122"/>
                      </a:rPr>
                      <a:t>B</a:t>
                    </a:r>
                    <a:r>
                      <a:rPr lang="en-GB" altLang="zh-CN" b="1" baseline="-25000" dirty="0">
                        <a:solidFill>
                          <a:schemeClr val="bg1"/>
                        </a:solidFill>
                        <a:ea typeface="宋体" pitchFamily="2" charset="-122"/>
                      </a:rPr>
                      <a:t>i</a:t>
                    </a:r>
                  </a:p>
                </p:txBody>
              </p:sp>
              <p:cxnSp>
                <p:nvCxnSpPr>
                  <p:cNvPr id="161" name="Straight Arrow Connector 160"/>
                  <p:cNvCxnSpPr>
                    <a:stCxn id="157" idx="2"/>
                  </p:cNvCxnSpPr>
                  <p:nvPr/>
                </p:nvCxnSpPr>
                <p:spPr bwMode="auto">
                  <a:xfrm>
                    <a:off x="6569089" y="4826571"/>
                    <a:ext cx="349368" cy="233397"/>
                  </a:xfrm>
                  <a:prstGeom prst="straightConnector1">
                    <a:avLst/>
                  </a:prstGeom>
                  <a:ln w="28575">
                    <a:solidFill>
                      <a:schemeClr val="accent4"/>
                    </a:solidFill>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162" name="Straight Arrow Connector 161"/>
                  <p:cNvCxnSpPr>
                    <a:stCxn id="158" idx="2"/>
                  </p:cNvCxnSpPr>
                  <p:nvPr/>
                </p:nvCxnSpPr>
                <p:spPr bwMode="auto">
                  <a:xfrm flipH="1">
                    <a:off x="7104778" y="4826571"/>
                    <a:ext cx="345205" cy="233397"/>
                  </a:xfrm>
                  <a:prstGeom prst="straightConnector1">
                    <a:avLst/>
                  </a:prstGeom>
                  <a:ln w="28575">
                    <a:solidFill>
                      <a:schemeClr val="accent4"/>
                    </a:solidFill>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163" name="Straight Arrow Connector 162"/>
                  <p:cNvCxnSpPr>
                    <a:endCxn id="159" idx="0"/>
                  </p:cNvCxnSpPr>
                  <p:nvPr/>
                </p:nvCxnSpPr>
                <p:spPr bwMode="auto">
                  <a:xfrm flipH="1">
                    <a:off x="7009536" y="5282868"/>
                    <a:ext cx="2082" cy="250140"/>
                  </a:xfrm>
                  <a:prstGeom prst="straightConnector1">
                    <a:avLst/>
                  </a:prstGeom>
                  <a:ln w="28575">
                    <a:solidFill>
                      <a:schemeClr val="accent4"/>
                    </a:solidFill>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166" name="Straight Arrow Connector 165"/>
                  <p:cNvCxnSpPr/>
                  <p:nvPr/>
                </p:nvCxnSpPr>
                <p:spPr bwMode="auto">
                  <a:xfrm flipH="1">
                    <a:off x="7279464" y="5678487"/>
                    <a:ext cx="352676" cy="330913"/>
                  </a:xfrm>
                  <a:prstGeom prst="straightConnector1">
                    <a:avLst/>
                  </a:prstGeom>
                  <a:ln w="28575">
                    <a:solidFill>
                      <a:schemeClr val="accent4"/>
                    </a:solidFill>
                    <a:headEnd type="arrow" w="med" len="med"/>
                    <a:tailEnd type="arrow"/>
                  </a:ln>
                </p:spPr>
                <p:style>
                  <a:lnRef idx="1">
                    <a:schemeClr val="accent4"/>
                  </a:lnRef>
                  <a:fillRef idx="0">
                    <a:schemeClr val="accent4"/>
                  </a:fillRef>
                  <a:effectRef idx="0">
                    <a:schemeClr val="accent4"/>
                  </a:effectRef>
                  <a:fontRef idx="minor">
                    <a:schemeClr val="tx1"/>
                  </a:fontRef>
                </p:style>
              </p:cxnSp>
              <p:sp>
                <p:nvSpPr>
                  <p:cNvPr id="65" name="Rectangle 64"/>
                  <p:cNvSpPr/>
                  <p:nvPr/>
                </p:nvSpPr>
                <p:spPr>
                  <a:xfrm>
                    <a:off x="7459507" y="5781873"/>
                    <a:ext cx="407483" cy="307777"/>
                  </a:xfrm>
                  <a:prstGeom prst="rect">
                    <a:avLst/>
                  </a:prstGeom>
                </p:spPr>
                <p:txBody>
                  <a:bodyPr wrap="none">
                    <a:spAutoFit/>
                  </a:bodyPr>
                  <a:lstStyle/>
                  <a:p>
                    <a:pPr>
                      <a:defRPr/>
                    </a:pPr>
                    <a:r>
                      <a:rPr lang="en-US" altLang="zh-CN" sz="1400" dirty="0"/>
                      <a:t>VL</a:t>
                    </a:r>
                    <a:endParaRPr lang="en-US" sz="1400" dirty="0"/>
                  </a:p>
                </p:txBody>
              </p:sp>
            </p:grpSp>
          </p:grpSp>
          <p:sp>
            <p:nvSpPr>
              <p:cNvPr id="51" name="Rectangle 50"/>
              <p:cNvSpPr/>
              <p:nvPr/>
            </p:nvSpPr>
            <p:spPr>
              <a:xfrm rot="18554466">
                <a:off x="5449899" y="3166746"/>
                <a:ext cx="756169" cy="307777"/>
              </a:xfrm>
              <a:prstGeom prst="rect">
                <a:avLst/>
              </a:prstGeom>
            </p:spPr>
            <p:txBody>
              <a:bodyPr wrap="none">
                <a:spAutoFit/>
              </a:bodyPr>
              <a:lstStyle/>
              <a:p>
                <a:pPr>
                  <a:defRPr/>
                </a:pPr>
                <a:r>
                  <a:rPr lang="en-US" altLang="zh-CN" sz="1400" dirty="0" smtClean="0"/>
                  <a:t>Vector</a:t>
                </a:r>
                <a:endParaRPr lang="en-US" sz="1400" dirty="0"/>
              </a:p>
            </p:txBody>
          </p:sp>
        </p:grpSp>
        <p:sp>
          <p:nvSpPr>
            <p:cNvPr id="53" name="Left Brace 52"/>
            <p:cNvSpPr/>
            <p:nvPr/>
          </p:nvSpPr>
          <p:spPr bwMode="auto">
            <a:xfrm rot="2211757">
              <a:off x="5898413" y="3152425"/>
              <a:ext cx="393700" cy="752951"/>
            </a:xfrm>
            <a:prstGeom prst="leftBrac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  </a:t>
              </a:r>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Verdan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2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2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2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2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2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22">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22">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uiExpand="1" build="p"/>
    </p:bldLst>
  </p:timing>
</p:sld>
</file>

<file path=ppt/theme/theme1.xml><?xml version="1.0" encoding="utf-8"?>
<a:theme xmlns:a="http://schemas.openxmlformats.org/drawingml/2006/main" name="blank">
  <a:themeElements>
    <a:clrScheme name="default 1">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AA014C"/>
      </a:hlink>
      <a:folHlink>
        <a:srgbClr val="379900"/>
      </a:folHlink>
    </a:clrScheme>
    <a:fontScheme name="defaul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default 1">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AA014C"/>
        </a:hlink>
        <a:folHlink>
          <a:srgbClr val="37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1">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AA014C"/>
    </a:hlink>
    <a:folHlink>
      <a:srgbClr val="379900"/>
    </a:folHlink>
  </a:clrScheme>
</a:themeOverride>
</file>

<file path=docProps/app.xml><?xml version="1.0" encoding="utf-8"?>
<Properties xmlns="http://schemas.openxmlformats.org/officeDocument/2006/extended-properties" xmlns:vt="http://schemas.openxmlformats.org/officeDocument/2006/docPropsVTypes">
  <Template/>
  <TotalTime>0</TotalTime>
  <Words>13697</Words>
  <Application>Microsoft Office PowerPoint</Application>
  <PresentationFormat>On-screen Show (4:3)</PresentationFormat>
  <Paragraphs>1504</Paragraphs>
  <Slides>55</Slides>
  <Notes>54</Notes>
  <HiddenSlides>1</HiddenSlides>
  <MMClips>0</MMClips>
  <ScaleCrop>false</ScaleCrop>
  <HeadingPairs>
    <vt:vector size="6" baseType="variant">
      <vt:variant>
        <vt:lpstr>Theme</vt:lpstr>
      </vt:variant>
      <vt:variant>
        <vt:i4>1</vt:i4>
      </vt:variant>
      <vt:variant>
        <vt:lpstr>Slide Titles</vt:lpstr>
      </vt:variant>
      <vt:variant>
        <vt:i4>55</vt:i4>
      </vt:variant>
      <vt:variant>
        <vt:lpstr>Custom Shows</vt:lpstr>
      </vt:variant>
      <vt:variant>
        <vt:i4>2</vt:i4>
      </vt:variant>
    </vt:vector>
  </HeadingPairs>
  <TitlesOfParts>
    <vt:vector size="58" baseType="lpstr">
      <vt:lpstr>blank</vt:lpstr>
      <vt:lpstr>Performance Essentials 1  OpenMP 4 Vectorization  Motivation </vt:lpstr>
      <vt:lpstr>Target Audience</vt:lpstr>
      <vt:lpstr>Lots of Power: Limited SW Access</vt:lpstr>
      <vt:lpstr>Growth trends for vector registers</vt:lpstr>
      <vt:lpstr>Need Common Programming Models: OpenMP 4.0 </vt:lpstr>
      <vt:lpstr>Performance Objective - Maximize Use of SIMD HW per core </vt:lpstr>
      <vt:lpstr>Intel lead effort to include  in OpenMP* 4.0 Specification</vt:lpstr>
      <vt:lpstr>Performance Essentials 2  OpenMP 4 Vectorization  SIMD Concepts pt 1 </vt:lpstr>
      <vt:lpstr>What is SIMD &amp; Vectorization</vt:lpstr>
      <vt:lpstr>Example: Scalar versus Vector Addition </vt:lpstr>
      <vt:lpstr>Potential Performance Speedups Per Core</vt:lpstr>
      <vt:lpstr>Architecture &amp; Basic Data Types  Govern Speedup potential per core </vt:lpstr>
      <vt:lpstr>Intel® AVX-256 Data Types on 2nd and 3rd Generation Intel® Core™ Processors</vt:lpstr>
      <vt:lpstr>Data Types for Intel® MIC Architecture</vt:lpstr>
      <vt:lpstr>Performance Essentials 3  OpenMP 4 Vectorization  SIMD Concepts pt 2 </vt:lpstr>
      <vt:lpstr>Many Ways to Vectorize</vt:lpstr>
      <vt:lpstr>Vectorization vs OpenMP paradigms</vt:lpstr>
      <vt:lpstr>Explicit Vector Programming with OpenMP 4.0</vt:lpstr>
      <vt:lpstr>Ways to Write Vector Code C/C++</vt:lpstr>
      <vt:lpstr>Ways to Write Vector Code C/C++</vt:lpstr>
      <vt:lpstr>Ways to Write Vector Code C/C++</vt:lpstr>
      <vt:lpstr>Performance Essentials 4  OpenMP 4 Vectorization  pragma omp simd </vt:lpstr>
      <vt:lpstr>Pragma omp SIMD Motivation</vt:lpstr>
      <vt:lpstr>Auto-Vectorization – Limited by Serial Constraints</vt:lpstr>
      <vt:lpstr>Explicit Vector Programming with SIMD Pragma/Directive</vt:lpstr>
      <vt:lpstr>SIMD Pragma Notation</vt:lpstr>
      <vt:lpstr>OMP SIMD Pragma Clauses </vt:lpstr>
      <vt:lpstr>OMP SIMD Pragma Clauses cont… </vt:lpstr>
      <vt:lpstr>OpenMP 4.0 SIMD Pragma</vt:lpstr>
      <vt:lpstr>Data in Vector Loops</vt:lpstr>
      <vt:lpstr>Data in Vector Loops</vt:lpstr>
      <vt:lpstr>Performance Essentials 5  OpenMP 4 Vectorization  omp declare simd </vt:lpstr>
      <vt:lpstr>Overview of Implementing  SIMD-enabled functions</vt:lpstr>
      <vt:lpstr>SIMD-enabled functions</vt:lpstr>
      <vt:lpstr>Concept of SIMD-enabled functions</vt:lpstr>
      <vt:lpstr>SIMD-enabled functions syntax</vt:lpstr>
      <vt:lpstr>#pragma omp declare simd -modifiers</vt:lpstr>
      <vt:lpstr>SIMD-enabled functions: Linear/ Uniform</vt:lpstr>
      <vt:lpstr>SIMD-enabled functions: Invocation</vt:lpstr>
      <vt:lpstr>Performance Essentials 6  OpenMP 4 Vectorization  call site dependence </vt:lpstr>
      <vt:lpstr>SIMD-enabled function – Call site dependence</vt:lpstr>
      <vt:lpstr>SIMD-enabled function – Call site dependence</vt:lpstr>
      <vt:lpstr>SIMD-enabled function  Multiple vector definitions allowed</vt:lpstr>
      <vt:lpstr>Restrictions using SIMD-enabled functions – partial list</vt:lpstr>
      <vt:lpstr>Performance Essentials 7  OpenMP 4 Vectorization  Measuring Success </vt:lpstr>
      <vt:lpstr>Test How Well Your Code Vectorizes</vt:lpstr>
      <vt:lpstr>Validating Vectorization Success I</vt:lpstr>
      <vt:lpstr>Validating Vectorization Success II</vt:lpstr>
      <vt:lpstr>Vectorization Report I</vt:lpstr>
      <vt:lpstr>Vectorization Report II</vt:lpstr>
      <vt:lpstr>Series Summary</vt:lpstr>
      <vt:lpstr>References</vt:lpstr>
      <vt:lpstr>Optimization Notice</vt:lpstr>
      <vt:lpstr>Legal Disclaimer</vt:lpstr>
      <vt:lpstr>BACKUP</vt:lpstr>
      <vt:lpstr>cluster</vt:lpstr>
      <vt:lpstr>Parallel Studio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
  <cp:lastModifiedBy/>
  <cp:revision>74</cp:revision>
  <dcterms:created xsi:type="dcterms:W3CDTF">2009-08-14T20:35:17Z</dcterms:created>
  <dcterms:modified xsi:type="dcterms:W3CDTF">2013-12-19T17:03:03Z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Category">
    <vt:lpwstr>Unspecified</vt:lpwstr>
  </property>
  <property fmtid="{D5CDD505-2E9C-101B-9397-08002B2CF9AE}" pid="3" name="ContentType">
    <vt:lpwstr>Document</vt:lpwstr>
  </property>
  <property fmtid="{D5CDD505-2E9C-101B-9397-08002B2CF9AE}" pid="4" name="OrderID">
    <vt:lpwstr>0</vt:lpwstr>
  </property>
  <property fmtid="{D5CDD505-2E9C-101B-9397-08002B2CF9AE}" pid="5" name="Subject">
    <vt:lpwstr/>
  </property>
  <property fmtid="{D5CDD505-2E9C-101B-9397-08002B2CF9AE}" pid="6" name="Keywords">
    <vt:lpwstr/>
  </property>
  <property fmtid="{D5CDD505-2E9C-101B-9397-08002B2CF9AE}" pid="7" name="_Author">
    <vt:lpwstr/>
  </property>
  <property fmtid="{D5CDD505-2E9C-101B-9397-08002B2CF9AE}" pid="8" name="_Category">
    <vt:lpwstr/>
  </property>
  <property fmtid="{D5CDD505-2E9C-101B-9397-08002B2CF9AE}" pid="9" name="Slides">
    <vt:lpwstr>5</vt:lpwstr>
  </property>
  <property fmtid="{D5CDD505-2E9C-101B-9397-08002B2CF9AE}" pid="10" name="Categories">
    <vt:lpwstr/>
  </property>
  <property fmtid="{D5CDD505-2E9C-101B-9397-08002B2CF9AE}" pid="11" name="Approval Level">
    <vt:lpwstr/>
  </property>
  <property fmtid="{D5CDD505-2E9C-101B-9397-08002B2CF9AE}" pid="12" name="_Comments">
    <vt:lpwstr/>
  </property>
  <property fmtid="{D5CDD505-2E9C-101B-9397-08002B2CF9AE}" pid="13" name="Assigned To">
    <vt:lpwstr/>
  </property>
</Properties>
</file>