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13" r:id="rId3"/>
    <p:sldId id="315" r:id="rId4"/>
    <p:sldId id="314" r:id="rId5"/>
    <p:sldId id="316" r:id="rId6"/>
    <p:sldId id="317" r:id="rId7"/>
    <p:sldId id="289" r:id="rId8"/>
    <p:sldId id="302" r:id="rId9"/>
    <p:sldId id="297" r:id="rId10"/>
    <p:sldId id="299" r:id="rId11"/>
    <p:sldId id="300" r:id="rId12"/>
    <p:sldId id="301" r:id="rId13"/>
    <p:sldId id="318" r:id="rId14"/>
    <p:sldId id="330" r:id="rId15"/>
    <p:sldId id="331" r:id="rId16"/>
    <p:sldId id="332" r:id="rId17"/>
    <p:sldId id="333" r:id="rId18"/>
    <p:sldId id="290" r:id="rId19"/>
    <p:sldId id="292" r:id="rId20"/>
    <p:sldId id="293" r:id="rId21"/>
    <p:sldId id="294" r:id="rId22"/>
    <p:sldId id="295" r:id="rId23"/>
    <p:sldId id="329" r:id="rId24"/>
    <p:sldId id="303" r:id="rId25"/>
    <p:sldId id="304" r:id="rId26"/>
    <p:sldId id="306" r:id="rId27"/>
    <p:sldId id="308" r:id="rId28"/>
    <p:sldId id="309" r:id="rId29"/>
    <p:sldId id="310" r:id="rId30"/>
    <p:sldId id="323" r:id="rId31"/>
    <p:sldId id="311" r:id="rId32"/>
    <p:sldId id="321" r:id="rId33"/>
    <p:sldId id="319" r:id="rId34"/>
    <p:sldId id="322" r:id="rId35"/>
    <p:sldId id="324" r:id="rId36"/>
    <p:sldId id="320" r:id="rId37"/>
    <p:sldId id="337" r:id="rId38"/>
    <p:sldId id="338" r:id="rId39"/>
    <p:sldId id="339" r:id="rId40"/>
    <p:sldId id="334" r:id="rId41"/>
    <p:sldId id="335" r:id="rId42"/>
    <p:sldId id="342" r:id="rId43"/>
    <p:sldId id="336" r:id="rId44"/>
    <p:sldId id="341" r:id="rId4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4595" autoAdjust="0"/>
  </p:normalViewPr>
  <p:slideViewPr>
    <p:cSldViewPr>
      <p:cViewPr varScale="1">
        <p:scale>
          <a:sx n="110" d="100"/>
          <a:sy n="110" d="100"/>
        </p:scale>
        <p:origin x="-10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12/2/13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1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E9D-7EE0-A64C-88B9-5C80C428C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7ACE-2A84-A441-B7E5-D72799696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D27D-FC7F-E54B-9AF3-B188FB6C3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6" y="914400"/>
            <a:ext cx="8814046" cy="5461853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A90-E327-C84D-81B5-071D4C5C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343400" cy="5181600"/>
          </a:xfrm>
        </p:spPr>
        <p:txBody>
          <a:bodyPr/>
          <a:lstStyle>
            <a:lvl1pPr>
              <a:buSzPct val="80000"/>
              <a:buFont typeface="Wingdings" charset="2"/>
              <a:buChar char="q"/>
              <a:defRPr sz="2800"/>
            </a:lvl1pPr>
            <a:lvl2pPr>
              <a:buSzPct val="80000"/>
              <a:buFont typeface="Arial"/>
              <a:buChar char="❍"/>
              <a:defRPr sz="2400"/>
            </a:lvl2pPr>
            <a:lvl3pPr>
              <a:buSzPct val="80000"/>
              <a:buFont typeface="Wingdings" charset="2"/>
              <a:buChar char="u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4267200" cy="5181600"/>
          </a:xfrm>
        </p:spPr>
        <p:txBody>
          <a:bodyPr/>
          <a:lstStyle>
            <a:lvl1pPr>
              <a:buSzPct val="80000"/>
              <a:buFont typeface="Wingdings" charset="2"/>
              <a:buChar char="q"/>
              <a:defRPr sz="2800"/>
            </a:lvl1pPr>
            <a:lvl2pPr>
              <a:buSzPct val="80000"/>
              <a:buFont typeface="Arial"/>
              <a:buChar char="❍"/>
              <a:defRPr sz="2400"/>
            </a:lvl2pPr>
            <a:lvl3pPr>
              <a:buSzPct val="80000"/>
              <a:buFont typeface="Wingdings" charset="2"/>
              <a:buChar char="u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E1AC-38F6-0C44-A89D-462547A2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651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C19F-FBA3-6448-9956-C92266020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B1A-0B04-9641-AD35-E9E87377D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C330-DDAB-D147-AB28-D77F6DAC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0"/>
            <a:ext cx="86868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219199"/>
            <a:ext cx="8651875" cy="520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6019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D977DA-7179-4E4A-8476-A426C303D2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UO_Signature_stckd_4c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6369050"/>
            <a:ext cx="3778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1:</a:t>
            </a:r>
            <a:br>
              <a:rPr lang="en-US" dirty="0" smtClean="0"/>
            </a:br>
            <a:r>
              <a:rPr lang="en-US" dirty="0" smtClean="0"/>
              <a:t>Introduction and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D. Malony</a:t>
            </a:r>
          </a:p>
          <a:p>
            <a:r>
              <a:rPr lang="en-US" dirty="0" smtClean="0"/>
              <a:t>Department of Computer and Information Science</a:t>
            </a:r>
          </a:p>
        </p:txBody>
      </p:sp>
      <p:pic>
        <p:nvPicPr>
          <p:cNvPr id="13315" name="Picture 5" descr="U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5299075"/>
            <a:ext cx="47259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/>
          </p:cNvPicPr>
          <p:nvPr/>
        </p:nvPicPr>
        <p:blipFill>
          <a:blip r:embed="rId2"/>
          <a:srcRect l="1369" t="8738" r="10951" b="1749"/>
          <a:stretch>
            <a:fillRect/>
          </a:stretch>
        </p:blipFill>
        <p:spPr bwMode="auto">
          <a:xfrm>
            <a:off x="5105400" y="3200400"/>
            <a:ext cx="4021138" cy="313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Amdahl</a:t>
            </a:r>
            <a:r>
              <a:rPr lang="ja-JP" altLang="en-US" dirty="0" smtClean="0">
                <a:ea typeface="ＭＳ Ｐゴシック" charset="-128"/>
                <a:cs typeface="ＭＳ Ｐゴシック" charset="-128"/>
              </a:rPr>
              <a:t>’</a:t>
            </a:r>
            <a:r>
              <a:rPr lang="en-US" altLang="ja-JP" dirty="0" err="1" smtClean="0">
                <a:ea typeface="ＭＳ Ｐゴシック" charset="-128"/>
                <a:cs typeface="ＭＳ Ｐゴシック" charset="-128"/>
              </a:rPr>
              <a:t>s</a:t>
            </a:r>
            <a:r>
              <a:rPr lang="en-US" altLang="ja-JP" dirty="0" smtClean="0">
                <a:ea typeface="ＭＳ Ｐゴシック" charset="-128"/>
                <a:cs typeface="ＭＳ Ｐゴシック" charset="-128"/>
              </a:rPr>
              <a:t> Law (Fixed Size Speedup)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38125" y="1019644"/>
            <a:ext cx="8651875" cy="5330770"/>
          </a:xfrm>
        </p:spPr>
        <p:txBody>
          <a:bodyPr>
            <a:normAutofit fontScale="92500"/>
          </a:bodyPr>
          <a:lstStyle/>
          <a:p>
            <a:pPr>
              <a:tabLst>
                <a:tab pos="1027113" algn="l"/>
                <a:tab pos="1377950" algn="l"/>
              </a:tabLst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Let </a:t>
            </a:r>
            <a:r>
              <a:rPr lang="en-US" i="1" dirty="0" err="1" smtClean="0">
                <a:ea typeface="ＭＳ Ｐゴシック" charset="-128"/>
                <a:cs typeface="ＭＳ Ｐゴシック" charset="-128"/>
              </a:rPr>
              <a:t>f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 be the fraction of a program that is sequential</a:t>
            </a:r>
          </a:p>
          <a:p>
            <a:pPr lvl="1">
              <a:tabLst>
                <a:tab pos="1027113" algn="l"/>
                <a:tab pos="1377950" algn="l"/>
              </a:tabLst>
            </a:pPr>
            <a:r>
              <a:rPr lang="en-US" i="1" dirty="0" smtClean="0"/>
              <a:t>1-f</a:t>
            </a:r>
            <a:r>
              <a:rPr lang="en-US" dirty="0" smtClean="0"/>
              <a:t> is the fraction that can be parallelized</a:t>
            </a:r>
          </a:p>
          <a:p>
            <a:pPr>
              <a:tabLst>
                <a:tab pos="1027113" algn="l"/>
                <a:tab pos="1377950" algn="l"/>
              </a:tabLst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Let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T</a:t>
            </a:r>
            <a:r>
              <a:rPr lang="en-US" i="1" baseline="-25000" dirty="0" smtClean="0">
                <a:ea typeface="ＭＳ Ｐゴシック" charset="-128"/>
                <a:cs typeface="ＭＳ Ｐゴシック" charset="-128"/>
              </a:rPr>
              <a:t>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be the execution time on 1 processor</a:t>
            </a:r>
          </a:p>
          <a:p>
            <a:pPr>
              <a:tabLst>
                <a:tab pos="1027113" algn="l"/>
                <a:tab pos="1377950" algn="l"/>
              </a:tabLst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Let </a:t>
            </a:r>
            <a:r>
              <a:rPr lang="en-US" i="1" dirty="0" err="1" smtClean="0">
                <a:ea typeface="ＭＳ Ｐゴシック" charset="-128"/>
                <a:cs typeface="ＭＳ Ｐゴシック" charset="-128"/>
              </a:rPr>
              <a:t>T</a:t>
            </a:r>
            <a:r>
              <a:rPr lang="en-US" i="1" baseline="-25000" dirty="0" err="1" smtClean="0">
                <a:ea typeface="ＭＳ Ｐゴシック" charset="-128"/>
                <a:cs typeface="ＭＳ Ｐゴシック" charset="-128"/>
              </a:rPr>
              <a:t>p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be the execution time on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p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processors</a:t>
            </a:r>
          </a:p>
          <a:p>
            <a:pPr>
              <a:tabLst>
                <a:tab pos="1027113" algn="l"/>
                <a:tab pos="1377950" algn="l"/>
              </a:tabLst>
            </a:pPr>
            <a:r>
              <a:rPr lang="en-US" i="1" dirty="0" smtClean="0">
                <a:ea typeface="ＭＳ Ｐゴシック" charset="-128"/>
                <a:cs typeface="ＭＳ Ｐゴシック" charset="-128"/>
              </a:rPr>
              <a:t>S</a:t>
            </a:r>
            <a:r>
              <a:rPr lang="en-US" i="1" baseline="-25000" dirty="0" smtClean="0">
                <a:ea typeface="ＭＳ Ｐゴシック" charset="-128"/>
                <a:cs typeface="ＭＳ Ｐゴシック" charset="-128"/>
              </a:rPr>
              <a:t>p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is the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speedup</a:t>
            </a:r>
          </a:p>
          <a:p>
            <a:pPr lvl="1">
              <a:buFont typeface="Wingdings" charset="2"/>
              <a:buNone/>
              <a:tabLst>
                <a:tab pos="1027113" algn="l"/>
                <a:tab pos="1377950" algn="l"/>
              </a:tabLst>
            </a:pPr>
            <a:r>
              <a:rPr lang="en-US" i="1" dirty="0" smtClean="0"/>
              <a:t>S</a:t>
            </a:r>
            <a:r>
              <a:rPr lang="en-US" i="1" baseline="-25000" dirty="0" smtClean="0"/>
              <a:t>p</a:t>
            </a:r>
            <a:r>
              <a:rPr lang="en-US" i="1" dirty="0" smtClean="0"/>
              <a:t>		=	T</a:t>
            </a:r>
            <a:r>
              <a:rPr lang="en-US" i="1" baseline="-25000" dirty="0" smtClean="0"/>
              <a:t>1</a:t>
            </a:r>
            <a:r>
              <a:rPr lang="en-US" i="1" dirty="0" smtClean="0"/>
              <a:t>  /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</a:t>
            </a:r>
          </a:p>
          <a:p>
            <a:pPr lvl="1">
              <a:buFont typeface="Wingdings" charset="2"/>
              <a:buNone/>
              <a:tabLst>
                <a:tab pos="1027113" algn="l"/>
                <a:tab pos="1377950" algn="l"/>
              </a:tabLst>
            </a:pPr>
            <a:r>
              <a:rPr lang="en-US" i="1" dirty="0" smtClean="0"/>
              <a:t>		=	T</a:t>
            </a:r>
            <a:r>
              <a:rPr lang="en-US" i="1" baseline="-25000" dirty="0" smtClean="0"/>
              <a:t>1</a:t>
            </a:r>
            <a:r>
              <a:rPr lang="en-US" i="1" dirty="0" smtClean="0"/>
              <a:t>  / (fT</a:t>
            </a:r>
            <a:r>
              <a:rPr lang="en-US" i="1" baseline="-25000" dirty="0" smtClean="0"/>
              <a:t>1 </a:t>
            </a:r>
            <a:r>
              <a:rPr lang="en-US" i="1" dirty="0" smtClean="0"/>
              <a:t>+(1-f)T</a:t>
            </a:r>
            <a:r>
              <a:rPr lang="en-US" i="1" baseline="-25000" dirty="0" smtClean="0"/>
              <a:t>1</a:t>
            </a:r>
            <a:r>
              <a:rPr lang="en-US" i="1" dirty="0" smtClean="0"/>
              <a:t> /</a:t>
            </a:r>
            <a:r>
              <a:rPr lang="en-US" i="1" dirty="0" err="1" smtClean="0"/>
              <a:t>p</a:t>
            </a:r>
            <a:r>
              <a:rPr lang="en-US" i="1" dirty="0" smtClean="0"/>
              <a:t>))</a:t>
            </a:r>
          </a:p>
          <a:p>
            <a:pPr lvl="1">
              <a:buFont typeface="Wingdings" charset="2"/>
              <a:buNone/>
              <a:tabLst>
                <a:tab pos="1027113" algn="l"/>
                <a:tab pos="1377950" algn="l"/>
              </a:tabLst>
            </a:pPr>
            <a:r>
              <a:rPr lang="en-US" i="1" dirty="0" smtClean="0"/>
              <a:t>		=	1 / (</a:t>
            </a:r>
            <a:r>
              <a:rPr lang="en-US" i="1" dirty="0" err="1" smtClean="0"/>
              <a:t>f</a:t>
            </a:r>
            <a:r>
              <a:rPr lang="en-US" i="1" dirty="0" smtClean="0"/>
              <a:t> </a:t>
            </a:r>
            <a:r>
              <a:rPr lang="en-US" i="1" baseline="-25000" dirty="0" smtClean="0"/>
              <a:t> </a:t>
            </a:r>
            <a:r>
              <a:rPr lang="en-US" i="1" dirty="0" smtClean="0"/>
              <a:t>+(1-f)/p))</a:t>
            </a:r>
          </a:p>
          <a:p>
            <a:pPr>
              <a:tabLst>
                <a:tab pos="1027113" algn="l"/>
                <a:tab pos="1377950" algn="l"/>
              </a:tabLst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As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p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err="1" smtClean="0">
                <a:ea typeface="ＭＳ Ｐゴシック" charset="-128"/>
                <a:cs typeface="ＭＳ Ｐゴシック" charset="-128"/>
                <a:sym typeface="Symbol" charset="2"/>
              </a:rPr>
              <a:t>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lvl="1">
              <a:buFont typeface="Wingdings" charset="2"/>
              <a:buNone/>
              <a:tabLst>
                <a:tab pos="1027113" algn="l"/>
                <a:tab pos="1377950" algn="l"/>
              </a:tabLst>
            </a:pPr>
            <a:r>
              <a:rPr lang="en-US" i="1" dirty="0" smtClean="0"/>
              <a:t>S</a:t>
            </a:r>
            <a:r>
              <a:rPr lang="en-US" i="1" baseline="-25000" dirty="0" smtClean="0"/>
              <a:t>p</a:t>
            </a:r>
            <a:r>
              <a:rPr lang="en-US" i="1" dirty="0" smtClean="0"/>
              <a:t>		=	1 / </a:t>
            </a:r>
            <a:r>
              <a:rPr lang="en-US" i="1" dirty="0" err="1" smtClean="0"/>
              <a:t>f</a:t>
            </a:r>
            <a:endParaRPr lang="en-US" i="1" dirty="0" smtClean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and Scalability</a:t>
            </a:r>
            <a:endParaRPr lang="en-US" dirty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Sequential runtime (</a:t>
            </a:r>
            <a:r>
              <a:rPr lang="en-US" i="1" dirty="0" err="1" smtClean="0"/>
              <a:t>T</a:t>
            </a:r>
            <a:r>
              <a:rPr lang="en-US" i="1" baseline="-20000" dirty="0" err="1" smtClean="0"/>
              <a:t>seq</a:t>
            </a:r>
            <a:r>
              <a:rPr lang="en-US" dirty="0" smtClean="0"/>
              <a:t>) is a function of</a:t>
            </a:r>
          </a:p>
          <a:p>
            <a:pPr lvl="2"/>
            <a:r>
              <a:rPr lang="en-US" dirty="0" smtClean="0"/>
              <a:t>problem size and architecture</a:t>
            </a:r>
          </a:p>
          <a:p>
            <a:pPr lvl="1"/>
            <a:r>
              <a:rPr lang="en-US" dirty="0" smtClean="0"/>
              <a:t>Parallel runtime (</a:t>
            </a:r>
            <a:r>
              <a:rPr lang="en-US" i="1" dirty="0" err="1" smtClean="0"/>
              <a:t>T</a:t>
            </a:r>
            <a:r>
              <a:rPr lang="en-US" i="1" baseline="-20000" dirty="0" err="1" smtClean="0"/>
              <a:t>par</a:t>
            </a:r>
            <a:r>
              <a:rPr lang="en-US" dirty="0" smtClean="0"/>
              <a:t>) is a function of</a:t>
            </a:r>
          </a:p>
          <a:p>
            <a:pPr lvl="2"/>
            <a:r>
              <a:rPr lang="en-US" dirty="0" smtClean="0"/>
              <a:t>problem size and parallel architecture</a:t>
            </a:r>
          </a:p>
          <a:p>
            <a:pPr lvl="2"/>
            <a:r>
              <a:rPr lang="en-US" dirty="0" smtClean="0"/>
              <a:t># processors</a:t>
            </a:r>
          </a:p>
          <a:p>
            <a:pPr lvl="1"/>
            <a:r>
              <a:rPr lang="en-US" dirty="0" smtClean="0"/>
              <a:t>Parallel performance affected by</a:t>
            </a:r>
          </a:p>
          <a:p>
            <a:pPr lvl="2"/>
            <a:r>
              <a:rPr lang="en-US" dirty="0" smtClean="0"/>
              <a:t>algorithm + architecture</a:t>
            </a:r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Ability of parallel algorithm to achieve performance gains proportional with respect to the number of processors</a:t>
            </a:r>
          </a:p>
          <a:p>
            <a:r>
              <a:rPr lang="en-US" dirty="0" smtClean="0"/>
              <a:t>Amdahl’s Law applies when the problem size is fixed</a:t>
            </a:r>
          </a:p>
          <a:p>
            <a:pPr lvl="1"/>
            <a:r>
              <a:rPr lang="en-US" i="1" dirty="0" smtClean="0"/>
              <a:t>Strong scaling </a:t>
            </a:r>
            <a:r>
              <a:rPr lang="en-US" dirty="0" smtClean="0"/>
              <a:t>(</a:t>
            </a:r>
            <a:r>
              <a:rPr lang="en-US" i="1" dirty="0" err="1" smtClean="0"/>
              <a:t>p</a:t>
            </a:r>
            <a:r>
              <a:rPr lang="en-US" i="1" dirty="0" err="1" smtClean="0">
                <a:sym typeface="Symbol" charset="2"/>
              </a:rPr>
              <a:t></a:t>
            </a:r>
            <a:r>
              <a:rPr lang="en-US" dirty="0" smtClean="0"/>
              <a:t>∞, </a:t>
            </a:r>
            <a:r>
              <a:rPr lang="en-US" i="1" dirty="0" smtClean="0"/>
              <a:t>S</a:t>
            </a:r>
            <a:r>
              <a:rPr lang="en-US" sz="2600" i="1" baseline="-20000" dirty="0" smtClean="0"/>
              <a:t>p</a:t>
            </a:r>
            <a:r>
              <a:rPr lang="en-US" i="1" dirty="0" smtClean="0"/>
              <a:t> = S</a:t>
            </a:r>
            <a:r>
              <a:rPr lang="en-US" sz="2600" i="1" baseline="-20000" dirty="0" smtClean="0"/>
              <a:t>∞</a:t>
            </a:r>
            <a:r>
              <a:rPr lang="en-US" i="1" dirty="0" smtClean="0"/>
              <a:t> </a:t>
            </a:r>
            <a:r>
              <a:rPr lang="en-US" i="1" dirty="0" err="1" smtClean="0">
                <a:sym typeface="Symbol" charset="2"/>
              </a:rPr>
              <a:t></a:t>
            </a:r>
            <a:r>
              <a:rPr lang="en-US" i="1" dirty="0" smtClean="0"/>
              <a:t> 1 / </a:t>
            </a:r>
            <a:r>
              <a:rPr lang="en-US" i="1" dirty="0" err="1" smtClean="0"/>
              <a:t>f</a:t>
            </a:r>
            <a:r>
              <a:rPr lang="en-US" i="1" dirty="0" smtClean="0"/>
              <a:t>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Speedup bound is determined by the degree of sequential execution time in the computation, not # processors!!!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Gustafson</a:t>
            </a:r>
            <a:r>
              <a:rPr lang="ja-JP" altLang="en-US">
                <a:ea typeface="ＭＳ Ｐゴシック" charset="-128"/>
                <a:cs typeface="ＭＳ Ｐゴシック" charset="-128"/>
              </a:rPr>
              <a:t>’</a:t>
            </a:r>
            <a:r>
              <a:rPr lang="en-US" altLang="ja-JP">
                <a:ea typeface="ＭＳ Ｐゴシック" charset="-128"/>
                <a:cs typeface="ＭＳ Ｐゴシック" charset="-128"/>
              </a:rPr>
              <a:t>s Law (Scaled Speedup)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Often interested in running larger problems when scaling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Problem size is determined by constraint on parallel time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Assume parallel time is kept constant</a:t>
            </a:r>
          </a:p>
          <a:p>
            <a:pPr lvl="1"/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 = C = (</a:t>
            </a:r>
            <a:r>
              <a:rPr lang="en-US" i="1" dirty="0" err="1"/>
              <a:t>f</a:t>
            </a:r>
            <a:r>
              <a:rPr lang="en-US" i="1" dirty="0"/>
              <a:t> +(1-f)) * C</a:t>
            </a:r>
          </a:p>
          <a:p>
            <a:pPr lvl="1"/>
            <a:r>
              <a:rPr lang="en-US" i="1" dirty="0" err="1"/>
              <a:t>f</a:t>
            </a:r>
            <a:r>
              <a:rPr lang="en-US" i="1" baseline="-25000" dirty="0" err="1"/>
              <a:t>seq</a:t>
            </a:r>
            <a:r>
              <a:rPr lang="en-US" i="1" dirty="0"/>
              <a:t> </a:t>
            </a:r>
            <a:r>
              <a:rPr lang="en-US" dirty="0"/>
              <a:t>is the fraction of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dirty="0"/>
              <a:t> spent in sequential execution</a:t>
            </a:r>
          </a:p>
          <a:p>
            <a:pPr lvl="1"/>
            <a:r>
              <a:rPr lang="en-US" i="1" dirty="0" err="1"/>
              <a:t>f</a:t>
            </a:r>
            <a:r>
              <a:rPr lang="en-US" i="1" baseline="-25000" dirty="0" err="1"/>
              <a:t>par</a:t>
            </a:r>
            <a:r>
              <a:rPr lang="en-US" i="1" dirty="0"/>
              <a:t> </a:t>
            </a:r>
            <a:r>
              <a:rPr lang="en-US" dirty="0"/>
              <a:t>is the fraction of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dirty="0"/>
              <a:t> spent in parallel execution</a:t>
            </a:r>
            <a:endParaRPr lang="en-US" i="1" dirty="0"/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What is the execution time on one processor?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C=1, </a:t>
            </a:r>
            <a:r>
              <a:rPr lang="en-US" dirty="0"/>
              <a:t>then</a:t>
            </a:r>
            <a:r>
              <a:rPr lang="en-US" i="1" dirty="0"/>
              <a:t> T</a:t>
            </a:r>
            <a:r>
              <a:rPr lang="en-US" i="1" baseline="-25000" dirty="0"/>
              <a:t>s</a:t>
            </a:r>
            <a:r>
              <a:rPr lang="en-US" dirty="0"/>
              <a:t> = </a:t>
            </a:r>
            <a:r>
              <a:rPr lang="en-US" i="1" dirty="0" err="1"/>
              <a:t>f</a:t>
            </a:r>
            <a:r>
              <a:rPr lang="en-US" i="1" baseline="-25000" dirty="0" err="1"/>
              <a:t>seq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dirty="0"/>
              <a:t>(1 – </a:t>
            </a:r>
            <a:r>
              <a:rPr lang="en-US" i="1" dirty="0" err="1"/>
              <a:t>f</a:t>
            </a:r>
            <a:r>
              <a:rPr lang="en-US" i="1" baseline="-25000" dirty="0" err="1"/>
              <a:t>seq</a:t>
            </a:r>
            <a:r>
              <a:rPr lang="en-US" dirty="0"/>
              <a:t> ) = </a:t>
            </a:r>
            <a:r>
              <a:rPr lang="en-US" i="1" dirty="0"/>
              <a:t>1</a:t>
            </a:r>
            <a:r>
              <a:rPr lang="en-US" dirty="0"/>
              <a:t> + (</a:t>
            </a:r>
            <a:r>
              <a:rPr lang="en-US" i="1" dirty="0"/>
              <a:t>p</a:t>
            </a:r>
            <a:r>
              <a:rPr lang="en-US" dirty="0"/>
              <a:t>-1)</a:t>
            </a:r>
            <a:r>
              <a:rPr lang="en-US" i="1" dirty="0"/>
              <a:t>f</a:t>
            </a:r>
            <a:r>
              <a:rPr lang="en-US" i="1" baseline="-25000" dirty="0"/>
              <a:t>par</a:t>
            </a:r>
            <a:endParaRPr lang="en-US" dirty="0"/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What is the speedup in this case?</a:t>
            </a:r>
          </a:p>
          <a:p>
            <a:pPr lvl="1"/>
            <a:r>
              <a:rPr lang="en-US" i="1" dirty="0"/>
              <a:t>S</a:t>
            </a:r>
            <a:r>
              <a:rPr lang="en-US" i="1" baseline="-25000" dirty="0"/>
              <a:t>p</a:t>
            </a:r>
            <a:r>
              <a:rPr lang="en-US" dirty="0"/>
              <a:t> = </a:t>
            </a:r>
            <a:r>
              <a:rPr lang="en-US" i="1" dirty="0"/>
              <a:t>T</a:t>
            </a:r>
            <a:r>
              <a:rPr lang="en-US" i="1" baseline="-25000" dirty="0"/>
              <a:t>s</a:t>
            </a:r>
            <a:r>
              <a:rPr lang="en-US" dirty="0"/>
              <a:t> /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 = T</a:t>
            </a:r>
            <a:r>
              <a:rPr lang="en-US" i="1" baseline="-25000" dirty="0"/>
              <a:t>s</a:t>
            </a:r>
            <a:r>
              <a:rPr lang="en-US" dirty="0"/>
              <a:t> / </a:t>
            </a:r>
            <a:r>
              <a:rPr lang="en-US" i="1" dirty="0"/>
              <a:t>1 = </a:t>
            </a:r>
            <a:r>
              <a:rPr lang="en-US" i="1" dirty="0" err="1"/>
              <a:t>f</a:t>
            </a:r>
            <a:r>
              <a:rPr lang="en-US" i="1" baseline="-25000" dirty="0" err="1"/>
              <a:t>seq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dirty="0"/>
              <a:t>(1 – </a:t>
            </a:r>
            <a:r>
              <a:rPr lang="en-US" i="1" dirty="0" err="1"/>
              <a:t>f</a:t>
            </a:r>
            <a:r>
              <a:rPr lang="en-US" i="1" baseline="-25000" dirty="0" err="1"/>
              <a:t>seq</a:t>
            </a:r>
            <a:r>
              <a:rPr lang="en-US" dirty="0"/>
              <a:t>) = </a:t>
            </a:r>
            <a:r>
              <a:rPr lang="en-US" i="1" dirty="0"/>
              <a:t>1</a:t>
            </a:r>
            <a:r>
              <a:rPr lang="en-US" dirty="0"/>
              <a:t> + (</a:t>
            </a:r>
            <a:r>
              <a:rPr lang="en-US" i="1" dirty="0"/>
              <a:t>p</a:t>
            </a:r>
            <a:r>
              <a:rPr lang="en-US" dirty="0"/>
              <a:t>-1)</a:t>
            </a:r>
            <a:r>
              <a:rPr lang="en-US" i="1" dirty="0"/>
              <a:t>f</a:t>
            </a:r>
            <a:r>
              <a:rPr lang="en-US" i="1" baseline="-25000" dirty="0"/>
              <a:t>par</a:t>
            </a:r>
            <a:endParaRPr lang="en-US" dirty="0" smtClean="0"/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Gustafson’s Law applies when the problem </a:t>
            </a:r>
            <a:r>
              <a:rPr lang="en-US" dirty="0">
                <a:ea typeface="ＭＳ Ｐゴシック" charset="-128"/>
                <a:cs typeface="ＭＳ Ｐゴシック" charset="-128"/>
              </a:rPr>
              <a:t>size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can increase as the number </a:t>
            </a:r>
            <a:r>
              <a:rPr lang="en-US" dirty="0">
                <a:ea typeface="ＭＳ Ｐゴシック" charset="-128"/>
                <a:cs typeface="ＭＳ Ｐゴシック" charset="-128"/>
              </a:rPr>
              <a:t>of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processors increase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ea typeface="ＭＳ Ｐゴシック" charset="-128"/>
                <a:cs typeface="ＭＳ Ｐゴシック" charset="-128"/>
              </a:rPr>
              <a:t>Weak scaling (</a:t>
            </a:r>
            <a:r>
              <a:rPr lang="en-US" i="1" dirty="0" smtClean="0"/>
              <a:t>S</a:t>
            </a:r>
            <a:r>
              <a:rPr lang="en-US" i="1" baseline="-25000" dirty="0" smtClean="0"/>
              <a:t>p</a:t>
            </a:r>
            <a:r>
              <a:rPr lang="en-US" dirty="0" smtClean="0"/>
              <a:t> = </a:t>
            </a:r>
            <a:r>
              <a:rPr lang="en-US" i="1" dirty="0" smtClean="0"/>
              <a:t>1</a:t>
            </a:r>
            <a:r>
              <a:rPr lang="en-US" dirty="0" smtClean="0"/>
              <a:t> + (</a:t>
            </a:r>
            <a:r>
              <a:rPr lang="en-US" i="1" dirty="0" smtClean="0"/>
              <a:t>p</a:t>
            </a:r>
            <a:r>
              <a:rPr lang="en-US" dirty="0" smtClean="0"/>
              <a:t>-1)</a:t>
            </a:r>
            <a:r>
              <a:rPr lang="en-US" i="1" dirty="0" smtClean="0"/>
              <a:t>f</a:t>
            </a:r>
            <a:r>
              <a:rPr lang="en-US" i="1" baseline="-25000" dirty="0" smtClean="0"/>
              <a:t>par </a:t>
            </a:r>
            <a:r>
              <a:rPr lang="en-US" i="1" dirty="0" smtClean="0"/>
              <a:t>)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Parallel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Scalability in parallel architecture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Processor numbers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Memory architecture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Interconnection network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Avoid critical architecture bottlenecks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Scalability in computational problem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Problem size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Computational algorithms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Computation to memory access ratio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Computation to communication ratio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Parallel programming models and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Performance scalability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4196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Uniprocessor</a:t>
            </a:r>
            <a:endParaRPr lang="en-US" dirty="0" smtClean="0"/>
          </a:p>
          <a:p>
            <a:pPr lvl="1"/>
            <a:r>
              <a:rPr lang="en-US" dirty="0" smtClean="0"/>
              <a:t>Scalar processor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Vector processor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Single Instruction Multiple Data (SIMD)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24400" y="914400"/>
            <a:ext cx="4343400" cy="5257800"/>
          </a:xfrm>
        </p:spPr>
        <p:txBody>
          <a:bodyPr/>
          <a:lstStyle/>
          <a:p>
            <a:r>
              <a:rPr lang="en-US" dirty="0" smtClean="0"/>
              <a:t>Shared Memory Multiprocessor (SMP)</a:t>
            </a:r>
          </a:p>
          <a:p>
            <a:pPr lvl="1"/>
            <a:r>
              <a:rPr lang="en-US" dirty="0" smtClean="0"/>
              <a:t>Shared address space</a:t>
            </a:r>
          </a:p>
          <a:p>
            <a:pPr lvl="1"/>
            <a:r>
              <a:rPr lang="en-US" dirty="0" smtClean="0"/>
              <a:t>Bus-based memory system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Interconnection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Architecture Types – 1</a:t>
            </a:r>
            <a:endParaRPr lang="en-US" dirty="0"/>
          </a:p>
        </p:txBody>
      </p:sp>
      <p:grpSp>
        <p:nvGrpSpPr>
          <p:cNvPr id="2" name="Group 49"/>
          <p:cNvGrpSpPr>
            <a:grpSpLocks noChangeAspect="1"/>
          </p:cNvGrpSpPr>
          <p:nvPr/>
        </p:nvGrpSpPr>
        <p:grpSpPr>
          <a:xfrm>
            <a:off x="1752600" y="1864576"/>
            <a:ext cx="1106965" cy="954644"/>
            <a:chOff x="1752600" y="1981200"/>
            <a:chExt cx="1165225" cy="1004888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309813" y="23510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752600" y="1981200"/>
              <a:ext cx="1165225" cy="406400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processor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830388" y="2579688"/>
              <a:ext cx="1038225" cy="406400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grpSp>
        <p:nvGrpSpPr>
          <p:cNvPr id="3" name="Group 50"/>
          <p:cNvGrpSpPr>
            <a:grpSpLocks noChangeAspect="1"/>
          </p:cNvGrpSpPr>
          <p:nvPr/>
        </p:nvGrpSpPr>
        <p:grpSpPr>
          <a:xfrm>
            <a:off x="1284290" y="3186808"/>
            <a:ext cx="1892699" cy="954644"/>
            <a:chOff x="1284288" y="3352800"/>
            <a:chExt cx="1992312" cy="1004888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841500" y="37226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284288" y="3352800"/>
              <a:ext cx="1165225" cy="406400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processor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362075" y="3951288"/>
              <a:ext cx="1038225" cy="406400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449513" y="3352800"/>
              <a:ext cx="827087" cy="406400"/>
            </a:xfrm>
            <a:prstGeom prst="rect">
              <a:avLst/>
            </a:prstGeom>
            <a:solidFill>
              <a:srgbClr val="5DBAC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vector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15" idx="2"/>
              <a:endCxn id="14" idx="3"/>
            </p:cNvCxnSpPr>
            <p:nvPr/>
          </p:nvCxnSpPr>
          <p:spPr bwMode="auto">
            <a:xfrm rot="5400000">
              <a:off x="2434431" y="3725069"/>
              <a:ext cx="395288" cy="46355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</p:grpSp>
      <p:grpSp>
        <p:nvGrpSpPr>
          <p:cNvPr id="17" name="Group 51"/>
          <p:cNvGrpSpPr/>
          <p:nvPr/>
        </p:nvGrpSpPr>
        <p:grpSpPr>
          <a:xfrm>
            <a:off x="990600" y="4953000"/>
            <a:ext cx="2895600" cy="1112837"/>
            <a:chOff x="990600" y="5181600"/>
            <a:chExt cx="2895600" cy="1112837"/>
          </a:xfrm>
        </p:grpSpPr>
        <p:sp>
          <p:nvSpPr>
            <p:cNvPr id="19" name="Line 2"/>
            <p:cNvSpPr>
              <a:spLocks noChangeShapeType="1"/>
            </p:cNvSpPr>
            <p:nvPr/>
          </p:nvSpPr>
          <p:spPr bwMode="auto">
            <a:xfrm>
              <a:off x="2590800" y="5957887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2133600" y="5348287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36"/>
            <p:cNvSpPr>
              <a:spLocks noChangeShapeType="1"/>
            </p:cNvSpPr>
            <p:nvPr/>
          </p:nvSpPr>
          <p:spPr bwMode="auto">
            <a:xfrm>
              <a:off x="1547813" y="5551487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990600" y="5181600"/>
              <a:ext cx="1165225" cy="406400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processor</a:t>
              </a: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1068388" y="5780087"/>
              <a:ext cx="1038225" cy="406400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grpSp>
          <p:nvGrpSpPr>
            <p:cNvPr id="18" name="Group 39"/>
            <p:cNvGrpSpPr>
              <a:grpSpLocks/>
            </p:cNvGrpSpPr>
            <p:nvPr/>
          </p:nvGrpSpPr>
          <p:grpSpPr bwMode="auto">
            <a:xfrm>
              <a:off x="2743200" y="5195887"/>
              <a:ext cx="228600" cy="457200"/>
              <a:chOff x="1824" y="3216"/>
              <a:chExt cx="144" cy="288"/>
            </a:xfrm>
          </p:grpSpPr>
          <p:sp>
            <p:nvSpPr>
              <p:cNvPr id="25" name="Rectangle 40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144" cy="144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41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144" cy="144"/>
              </a:xfrm>
              <a:prstGeom prst="rect">
                <a:avLst/>
              </a:prstGeom>
              <a:solidFill>
                <a:srgbClr val="B2B45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42"/>
            <p:cNvGrpSpPr>
              <a:grpSpLocks/>
            </p:cNvGrpSpPr>
            <p:nvPr/>
          </p:nvGrpSpPr>
          <p:grpSpPr bwMode="auto">
            <a:xfrm>
              <a:off x="3048000" y="5195887"/>
              <a:ext cx="228600" cy="457200"/>
              <a:chOff x="1824" y="3216"/>
              <a:chExt cx="144" cy="288"/>
            </a:xfrm>
          </p:grpSpPr>
          <p:sp>
            <p:nvSpPr>
              <p:cNvPr id="28" name="Rectangle 43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144" cy="144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44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144" cy="144"/>
              </a:xfrm>
              <a:prstGeom prst="rect">
                <a:avLst/>
              </a:prstGeom>
              <a:solidFill>
                <a:srgbClr val="B2B45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45"/>
            <p:cNvGrpSpPr>
              <a:grpSpLocks/>
            </p:cNvGrpSpPr>
            <p:nvPr/>
          </p:nvGrpSpPr>
          <p:grpSpPr bwMode="auto">
            <a:xfrm>
              <a:off x="3352800" y="5195887"/>
              <a:ext cx="228600" cy="457200"/>
              <a:chOff x="1824" y="3216"/>
              <a:chExt cx="144" cy="288"/>
            </a:xfrm>
          </p:grpSpPr>
          <p:sp>
            <p:nvSpPr>
              <p:cNvPr id="31" name="Rectangle 46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144" cy="144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47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144" cy="144"/>
              </a:xfrm>
              <a:prstGeom prst="rect">
                <a:avLst/>
              </a:prstGeom>
              <a:solidFill>
                <a:srgbClr val="B2B45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48"/>
            <p:cNvGrpSpPr>
              <a:grpSpLocks/>
            </p:cNvGrpSpPr>
            <p:nvPr/>
          </p:nvGrpSpPr>
          <p:grpSpPr bwMode="auto">
            <a:xfrm>
              <a:off x="3657600" y="5195887"/>
              <a:ext cx="228600" cy="457200"/>
              <a:chOff x="1824" y="3216"/>
              <a:chExt cx="144" cy="288"/>
            </a:xfrm>
          </p:grpSpPr>
          <p:sp>
            <p:nvSpPr>
              <p:cNvPr id="34" name="Rectangle 49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144" cy="144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144" cy="144"/>
              </a:xfrm>
              <a:prstGeom prst="rect">
                <a:avLst/>
              </a:prstGeom>
              <a:solidFill>
                <a:srgbClr val="B2B45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51"/>
            <p:cNvGrpSpPr>
              <a:grpSpLocks/>
            </p:cNvGrpSpPr>
            <p:nvPr/>
          </p:nvGrpSpPr>
          <p:grpSpPr bwMode="auto">
            <a:xfrm>
              <a:off x="2743200" y="5837237"/>
              <a:ext cx="228600" cy="457200"/>
              <a:chOff x="1824" y="3216"/>
              <a:chExt cx="144" cy="288"/>
            </a:xfrm>
          </p:grpSpPr>
          <p:sp>
            <p:nvSpPr>
              <p:cNvPr id="37" name="Rectangle 52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144" cy="144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53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144" cy="144"/>
              </a:xfrm>
              <a:prstGeom prst="rect">
                <a:avLst/>
              </a:prstGeom>
              <a:solidFill>
                <a:srgbClr val="B2B45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54"/>
            <p:cNvGrpSpPr>
              <a:grpSpLocks/>
            </p:cNvGrpSpPr>
            <p:nvPr/>
          </p:nvGrpSpPr>
          <p:grpSpPr bwMode="auto">
            <a:xfrm>
              <a:off x="3048000" y="5837237"/>
              <a:ext cx="228600" cy="457200"/>
              <a:chOff x="1824" y="3216"/>
              <a:chExt cx="144" cy="288"/>
            </a:xfrm>
          </p:grpSpPr>
          <p:sp>
            <p:nvSpPr>
              <p:cNvPr id="40" name="Rectangle 55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144" cy="144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56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144" cy="144"/>
              </a:xfrm>
              <a:prstGeom prst="rect">
                <a:avLst/>
              </a:prstGeom>
              <a:solidFill>
                <a:srgbClr val="B2B45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9" name="Group 57"/>
            <p:cNvGrpSpPr>
              <a:grpSpLocks/>
            </p:cNvGrpSpPr>
            <p:nvPr/>
          </p:nvGrpSpPr>
          <p:grpSpPr bwMode="auto">
            <a:xfrm>
              <a:off x="3352800" y="5837237"/>
              <a:ext cx="228600" cy="457200"/>
              <a:chOff x="1824" y="3216"/>
              <a:chExt cx="144" cy="288"/>
            </a:xfrm>
          </p:grpSpPr>
          <p:sp>
            <p:nvSpPr>
              <p:cNvPr id="43" name="Rectangle 58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144" cy="144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59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144" cy="144"/>
              </a:xfrm>
              <a:prstGeom prst="rect">
                <a:avLst/>
              </a:prstGeom>
              <a:solidFill>
                <a:srgbClr val="B2B45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60"/>
            <p:cNvGrpSpPr>
              <a:grpSpLocks/>
            </p:cNvGrpSpPr>
            <p:nvPr/>
          </p:nvGrpSpPr>
          <p:grpSpPr bwMode="auto">
            <a:xfrm>
              <a:off x="3657600" y="5837237"/>
              <a:ext cx="228600" cy="457200"/>
              <a:chOff x="1824" y="3216"/>
              <a:chExt cx="144" cy="288"/>
            </a:xfrm>
          </p:grpSpPr>
          <p:sp>
            <p:nvSpPr>
              <p:cNvPr id="46" name="Rectangle 61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144" cy="144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62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144" cy="144"/>
              </a:xfrm>
              <a:prstGeom prst="rect">
                <a:avLst/>
              </a:prstGeom>
              <a:solidFill>
                <a:srgbClr val="B2B45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8" name="Rectangle 63"/>
            <p:cNvSpPr>
              <a:spLocks noChangeArrowheads="1"/>
            </p:cNvSpPr>
            <p:nvPr/>
          </p:nvSpPr>
          <p:spPr bwMode="auto">
            <a:xfrm>
              <a:off x="3101975" y="5484812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>
              <a:off x="2590800" y="5348287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73152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17"/>
          <p:cNvSpPr>
            <a:spLocks noChangeShapeType="1"/>
          </p:cNvSpPr>
          <p:nvPr/>
        </p:nvSpPr>
        <p:spPr bwMode="auto">
          <a:xfrm>
            <a:off x="6359525" y="317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5835097" y="2805113"/>
            <a:ext cx="1099655" cy="369332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56" name="Line 19"/>
          <p:cNvSpPr>
            <a:spLocks noChangeShapeType="1"/>
          </p:cNvSpPr>
          <p:nvPr/>
        </p:nvSpPr>
        <p:spPr bwMode="auto">
          <a:xfrm>
            <a:off x="8231187" y="31781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7706760" y="2808288"/>
            <a:ext cx="1099655" cy="369332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6019800" y="3352800"/>
            <a:ext cx="2590800" cy="76200"/>
          </a:xfrm>
          <a:prstGeom prst="rect">
            <a:avLst/>
          </a:prstGeom>
          <a:solidFill>
            <a:srgbClr val="FFEA1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5880100" y="3632200"/>
            <a:ext cx="2882900" cy="369332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5176837" y="3195638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bus</a:t>
            </a:r>
          </a:p>
        </p:txBody>
      </p:sp>
      <p:cxnSp>
        <p:nvCxnSpPr>
          <p:cNvPr id="61" name="AutoShape 24"/>
          <p:cNvCxnSpPr>
            <a:cxnSpLocks noChangeShapeType="1"/>
            <a:stCxn id="60" idx="3"/>
            <a:endCxn id="58" idx="1"/>
          </p:cNvCxnSpPr>
          <p:nvPr/>
        </p:nvCxnSpPr>
        <p:spPr bwMode="auto">
          <a:xfrm flipV="1">
            <a:off x="5713412" y="3390900"/>
            <a:ext cx="30638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7105650" y="27432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63" name="Line 4"/>
          <p:cNvSpPr>
            <a:spLocks noChangeShapeType="1"/>
          </p:cNvSpPr>
          <p:nvPr/>
        </p:nvSpPr>
        <p:spPr bwMode="auto">
          <a:xfrm flipH="1">
            <a:off x="7826375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5"/>
          <p:cNvSpPr>
            <a:spLocks noChangeShapeType="1"/>
          </p:cNvSpPr>
          <p:nvPr/>
        </p:nvSpPr>
        <p:spPr bwMode="auto">
          <a:xfrm flipH="1">
            <a:off x="6759575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25"/>
          <p:cNvSpPr>
            <a:spLocks noChangeShapeType="1"/>
          </p:cNvSpPr>
          <p:nvPr/>
        </p:nvSpPr>
        <p:spPr bwMode="auto">
          <a:xfrm>
            <a:off x="6359525" y="50911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5835098" y="4721225"/>
            <a:ext cx="1099655" cy="369332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67" name="Line 27"/>
          <p:cNvSpPr>
            <a:spLocks noChangeShapeType="1"/>
          </p:cNvSpPr>
          <p:nvPr/>
        </p:nvSpPr>
        <p:spPr bwMode="auto">
          <a:xfrm>
            <a:off x="8231188" y="5094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28"/>
          <p:cNvSpPr>
            <a:spLocks noChangeArrowheads="1"/>
          </p:cNvSpPr>
          <p:nvPr/>
        </p:nvSpPr>
        <p:spPr bwMode="auto">
          <a:xfrm>
            <a:off x="7706760" y="4724400"/>
            <a:ext cx="1099655" cy="369332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6019800" y="5235575"/>
            <a:ext cx="2590800" cy="293688"/>
          </a:xfrm>
          <a:prstGeom prst="rect">
            <a:avLst/>
          </a:prstGeom>
          <a:solidFill>
            <a:srgbClr val="FFEA1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30"/>
          <p:cNvSpPr>
            <a:spLocks noChangeArrowheads="1"/>
          </p:cNvSpPr>
          <p:nvPr/>
        </p:nvSpPr>
        <p:spPr bwMode="auto">
          <a:xfrm>
            <a:off x="5880100" y="5689600"/>
            <a:ext cx="2882900" cy="369332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71" name="Rectangle 31"/>
          <p:cNvSpPr>
            <a:spLocks noChangeArrowheads="1"/>
          </p:cNvSpPr>
          <p:nvPr/>
        </p:nvSpPr>
        <p:spPr bwMode="auto">
          <a:xfrm>
            <a:off x="6810375" y="5176838"/>
            <a:ext cx="101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network</a:t>
            </a:r>
          </a:p>
        </p:txBody>
      </p: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7100888" y="46434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7100888" y="53181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41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Memory Multiprocessor (DMP)</a:t>
            </a:r>
          </a:p>
          <a:p>
            <a:pPr lvl="1"/>
            <a:r>
              <a:rPr lang="en-US" dirty="0" smtClean="0"/>
              <a:t>Message passing between nodes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Massively Parallel Processor (MPP)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24400" y="914400"/>
            <a:ext cx="4343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Clusters of </a:t>
            </a:r>
            <a:r>
              <a:rPr lang="en-US" dirty="0" err="1" smtClean="0"/>
              <a:t>SMPs</a:t>
            </a:r>
            <a:endParaRPr lang="en-US" dirty="0" smtClean="0"/>
          </a:p>
          <a:p>
            <a:pPr lvl="1"/>
            <a:r>
              <a:rPr lang="en-US" dirty="0" smtClean="0"/>
              <a:t>Shared address space on SMP node</a:t>
            </a:r>
          </a:p>
          <a:p>
            <a:pPr lvl="1"/>
            <a:r>
              <a:rPr lang="en-US" dirty="0" smtClean="0"/>
              <a:t>Message passing between nodes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also be a MPP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Architecture Types – 2</a:t>
            </a:r>
            <a:endParaRPr lang="en-US" dirty="0"/>
          </a:p>
        </p:txBody>
      </p:sp>
      <p:grpSp>
        <p:nvGrpSpPr>
          <p:cNvPr id="2" name="Group 95"/>
          <p:cNvGrpSpPr>
            <a:grpSpLocks noChangeAspect="1"/>
          </p:cNvGrpSpPr>
          <p:nvPr/>
        </p:nvGrpSpPr>
        <p:grpSpPr>
          <a:xfrm>
            <a:off x="1292343" y="2743200"/>
            <a:ext cx="2822457" cy="2419863"/>
            <a:chOff x="530225" y="2590800"/>
            <a:chExt cx="3127375" cy="2681288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 flipH="1">
              <a:off x="2743200" y="3595688"/>
              <a:ext cx="228600" cy="685800"/>
              <a:chOff x="672" y="1872"/>
              <a:chExt cx="144" cy="432"/>
            </a:xfrm>
          </p:grpSpPr>
          <p:sp>
            <p:nvSpPr>
              <p:cNvPr id="75" name="Line 3"/>
              <p:cNvSpPr>
                <a:spLocks noChangeShapeType="1"/>
              </p:cNvSpPr>
              <p:nvPr/>
            </p:nvSpPr>
            <p:spPr bwMode="auto">
              <a:xfrm>
                <a:off x="672" y="187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4"/>
              <p:cNvSpPr>
                <a:spLocks noChangeShapeType="1"/>
              </p:cNvSpPr>
              <p:nvPr/>
            </p:nvSpPr>
            <p:spPr bwMode="auto">
              <a:xfrm flipH="1">
                <a:off x="672" y="21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1219200" y="3595688"/>
              <a:ext cx="228600" cy="685800"/>
              <a:chOff x="672" y="1872"/>
              <a:chExt cx="144" cy="432"/>
            </a:xfrm>
          </p:grpSpPr>
          <p:sp>
            <p:nvSpPr>
              <p:cNvPr id="78" name="Line 6"/>
              <p:cNvSpPr>
                <a:spLocks noChangeShapeType="1"/>
              </p:cNvSpPr>
              <p:nvPr/>
            </p:nvSpPr>
            <p:spPr bwMode="auto">
              <a:xfrm>
                <a:off x="672" y="187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7"/>
              <p:cNvSpPr>
                <a:spLocks noChangeShapeType="1"/>
              </p:cNvSpPr>
              <p:nvPr/>
            </p:nvSpPr>
            <p:spPr bwMode="auto">
              <a:xfrm flipH="1">
                <a:off x="672" y="21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0" name="Line 11"/>
            <p:cNvSpPr>
              <a:spLocks noChangeShapeType="1"/>
            </p:cNvSpPr>
            <p:nvPr/>
          </p:nvSpPr>
          <p:spPr bwMode="auto">
            <a:xfrm rot="10800000" flipV="1">
              <a:off x="1090613" y="2997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2"/>
            <p:cNvSpPr>
              <a:spLocks noChangeArrowheads="1"/>
            </p:cNvSpPr>
            <p:nvPr/>
          </p:nvSpPr>
          <p:spPr bwMode="auto">
            <a:xfrm rot="10800000" flipV="1">
              <a:off x="530225" y="3189288"/>
              <a:ext cx="1165225" cy="406400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processor</a:t>
              </a:r>
            </a:p>
          </p:txBody>
        </p:sp>
        <p:sp>
          <p:nvSpPr>
            <p:cNvPr id="82" name="Rectangle 13"/>
            <p:cNvSpPr>
              <a:spLocks noChangeArrowheads="1"/>
            </p:cNvSpPr>
            <p:nvPr/>
          </p:nvSpPr>
          <p:spPr bwMode="auto">
            <a:xfrm rot="10800000" flipV="1">
              <a:off x="601663" y="2590800"/>
              <a:ext cx="1038225" cy="406400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sp>
          <p:nvSpPr>
            <p:cNvPr id="83" name="Line 14"/>
            <p:cNvSpPr>
              <a:spLocks noChangeShapeType="1"/>
            </p:cNvSpPr>
            <p:nvPr/>
          </p:nvSpPr>
          <p:spPr bwMode="auto">
            <a:xfrm rot="10800000" flipV="1">
              <a:off x="3049588" y="2997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5"/>
            <p:cNvSpPr>
              <a:spLocks noChangeArrowheads="1"/>
            </p:cNvSpPr>
            <p:nvPr/>
          </p:nvSpPr>
          <p:spPr bwMode="auto">
            <a:xfrm rot="10800000" flipV="1">
              <a:off x="2492375" y="3189288"/>
              <a:ext cx="1165225" cy="406400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processor</a:t>
              </a:r>
            </a:p>
          </p:txBody>
        </p:sp>
        <p:sp>
          <p:nvSpPr>
            <p:cNvPr id="85" name="Rectangle 16"/>
            <p:cNvSpPr>
              <a:spLocks noChangeArrowheads="1"/>
            </p:cNvSpPr>
            <p:nvPr/>
          </p:nvSpPr>
          <p:spPr bwMode="auto">
            <a:xfrm rot="10800000" flipV="1">
              <a:off x="2570163" y="2590800"/>
              <a:ext cx="1038225" cy="406400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sp>
          <p:nvSpPr>
            <p:cNvPr id="86" name="Line 17"/>
            <p:cNvSpPr>
              <a:spLocks noChangeShapeType="1"/>
            </p:cNvSpPr>
            <p:nvPr/>
          </p:nvSpPr>
          <p:spPr bwMode="auto">
            <a:xfrm>
              <a:off x="1090613" y="46370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8"/>
            <p:cNvSpPr>
              <a:spLocks noChangeArrowheads="1"/>
            </p:cNvSpPr>
            <p:nvPr/>
          </p:nvSpPr>
          <p:spPr bwMode="auto">
            <a:xfrm>
              <a:off x="533400" y="4267201"/>
              <a:ext cx="1165225" cy="406400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processor</a:t>
              </a:r>
            </a:p>
          </p:txBody>
        </p:sp>
        <p:sp>
          <p:nvSpPr>
            <p:cNvPr id="88" name="Rectangle 19"/>
            <p:cNvSpPr>
              <a:spLocks noChangeArrowheads="1"/>
            </p:cNvSpPr>
            <p:nvPr/>
          </p:nvSpPr>
          <p:spPr bwMode="auto">
            <a:xfrm>
              <a:off x="611187" y="4865688"/>
              <a:ext cx="1038225" cy="406400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sp>
          <p:nvSpPr>
            <p:cNvPr id="89" name="Line 20"/>
            <p:cNvSpPr>
              <a:spLocks noChangeShapeType="1"/>
            </p:cNvSpPr>
            <p:nvPr/>
          </p:nvSpPr>
          <p:spPr bwMode="auto">
            <a:xfrm>
              <a:off x="3049588" y="46370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1"/>
            <p:cNvSpPr>
              <a:spLocks noChangeArrowheads="1"/>
            </p:cNvSpPr>
            <p:nvPr/>
          </p:nvSpPr>
          <p:spPr bwMode="auto">
            <a:xfrm>
              <a:off x="2492375" y="4267201"/>
              <a:ext cx="1165225" cy="406400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processor</a:t>
              </a:r>
            </a:p>
          </p:txBody>
        </p:sp>
        <p:sp>
          <p:nvSpPr>
            <p:cNvPr id="91" name="Rectangle 22"/>
            <p:cNvSpPr>
              <a:spLocks noChangeArrowheads="1"/>
            </p:cNvSpPr>
            <p:nvPr/>
          </p:nvSpPr>
          <p:spPr bwMode="auto">
            <a:xfrm>
              <a:off x="2570163" y="4865688"/>
              <a:ext cx="1038225" cy="406400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sp>
          <p:nvSpPr>
            <p:cNvPr id="92" name="Rectangle 23"/>
            <p:cNvSpPr>
              <a:spLocks noChangeArrowheads="1"/>
            </p:cNvSpPr>
            <p:nvPr/>
          </p:nvSpPr>
          <p:spPr bwMode="auto">
            <a:xfrm>
              <a:off x="533400" y="3748088"/>
              <a:ext cx="3124200" cy="381000"/>
            </a:xfrm>
            <a:prstGeom prst="rect">
              <a:avLst/>
            </a:prstGeom>
            <a:solidFill>
              <a:srgbClr val="FFEA1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4"/>
            <p:cNvSpPr>
              <a:spLocks noChangeArrowheads="1"/>
            </p:cNvSpPr>
            <p:nvPr/>
          </p:nvSpPr>
          <p:spPr bwMode="auto">
            <a:xfrm>
              <a:off x="762000" y="3732213"/>
              <a:ext cx="2655888" cy="396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interconnection network</a:t>
              </a:r>
            </a:p>
          </p:txBody>
        </p:sp>
        <p:sp>
          <p:nvSpPr>
            <p:cNvPr id="94" name="Rectangle 84"/>
            <p:cNvSpPr>
              <a:spLocks noChangeArrowheads="1"/>
            </p:cNvSpPr>
            <p:nvPr/>
          </p:nvSpPr>
          <p:spPr bwMode="auto">
            <a:xfrm>
              <a:off x="1905000" y="2895600"/>
              <a:ext cx="438150" cy="396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95" name="Rectangle 85"/>
            <p:cNvSpPr>
              <a:spLocks noChangeArrowheads="1"/>
            </p:cNvSpPr>
            <p:nvPr/>
          </p:nvSpPr>
          <p:spPr bwMode="auto">
            <a:xfrm>
              <a:off x="1905000" y="4479925"/>
              <a:ext cx="438150" cy="396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</p:grpSp>
      <p:grpSp>
        <p:nvGrpSpPr>
          <p:cNvPr id="10" name="Group 157"/>
          <p:cNvGrpSpPr>
            <a:grpSpLocks noChangeAspect="1"/>
          </p:cNvGrpSpPr>
          <p:nvPr/>
        </p:nvGrpSpPr>
        <p:grpSpPr>
          <a:xfrm>
            <a:off x="5494893" y="2895600"/>
            <a:ext cx="3268107" cy="2476341"/>
            <a:chOff x="4657725" y="2971800"/>
            <a:chExt cx="3440113" cy="2606675"/>
          </a:xfrm>
        </p:grpSpPr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5715000" y="4572000"/>
              <a:ext cx="914400" cy="990600"/>
              <a:chOff x="3408" y="2688"/>
              <a:chExt cx="576" cy="624"/>
            </a:xfrm>
          </p:grpSpPr>
          <p:sp>
            <p:nvSpPr>
              <p:cNvPr id="98" name="Line 26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504" y="29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28"/>
              <p:cNvSpPr>
                <a:spLocks noChangeArrowheads="1"/>
              </p:cNvSpPr>
              <p:nvPr/>
            </p:nvSpPr>
            <p:spPr bwMode="auto">
              <a:xfrm>
                <a:off x="3408" y="2784"/>
                <a:ext cx="192" cy="192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29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192" cy="192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30"/>
              <p:cNvSpPr>
                <a:spLocks noChangeArrowheads="1"/>
              </p:cNvSpPr>
              <p:nvPr/>
            </p:nvSpPr>
            <p:spPr bwMode="auto">
              <a:xfrm>
                <a:off x="3566" y="2688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/>
                  <a:t>…</a:t>
                </a:r>
                <a:endParaRPr lang="en-US"/>
              </a:p>
            </p:txBody>
          </p:sp>
          <p:sp>
            <p:nvSpPr>
              <p:cNvPr id="103" name="Rectangle 3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576" cy="192"/>
              </a:xfrm>
              <a:prstGeom prst="rect">
                <a:avLst/>
              </a:prstGeom>
              <a:solidFill>
                <a:srgbClr val="B2B45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32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480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7162800" y="4572000"/>
              <a:ext cx="914400" cy="990600"/>
              <a:chOff x="3408" y="2688"/>
              <a:chExt cx="576" cy="624"/>
            </a:xfrm>
          </p:grpSpPr>
          <p:sp>
            <p:nvSpPr>
              <p:cNvPr id="106" name="Line 34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35"/>
              <p:cNvSpPr>
                <a:spLocks noChangeShapeType="1"/>
              </p:cNvSpPr>
              <p:nvPr/>
            </p:nvSpPr>
            <p:spPr bwMode="auto">
              <a:xfrm>
                <a:off x="3504" y="29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Rectangle 36"/>
              <p:cNvSpPr>
                <a:spLocks noChangeArrowheads="1"/>
              </p:cNvSpPr>
              <p:nvPr/>
            </p:nvSpPr>
            <p:spPr bwMode="auto">
              <a:xfrm>
                <a:off x="3408" y="2784"/>
                <a:ext cx="192" cy="192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37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192" cy="192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Rectangle 38"/>
              <p:cNvSpPr>
                <a:spLocks noChangeArrowheads="1"/>
              </p:cNvSpPr>
              <p:nvPr/>
            </p:nvSpPr>
            <p:spPr bwMode="auto">
              <a:xfrm>
                <a:off x="3566" y="2688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/>
                  <a:t>…</a:t>
                </a:r>
                <a:endParaRPr lang="en-US"/>
              </a:p>
            </p:txBody>
          </p:sp>
          <p:sp>
            <p:nvSpPr>
              <p:cNvPr id="111" name="Rectangle 39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576" cy="192"/>
              </a:xfrm>
              <a:prstGeom prst="rect">
                <a:avLst/>
              </a:prstGeom>
              <a:solidFill>
                <a:srgbClr val="B2B45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40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480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3" name="Line 41"/>
            <p:cNvSpPr>
              <a:spLocks noChangeShapeType="1"/>
            </p:cNvSpPr>
            <p:nvPr/>
          </p:nvSpPr>
          <p:spPr bwMode="auto">
            <a:xfrm flipV="1">
              <a:off x="6477000" y="3352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42"/>
            <p:cNvSpPr>
              <a:spLocks noChangeShapeType="1"/>
            </p:cNvSpPr>
            <p:nvPr/>
          </p:nvSpPr>
          <p:spPr bwMode="auto">
            <a:xfrm flipV="1">
              <a:off x="5867400" y="3352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3"/>
            <p:cNvSpPr>
              <a:spLocks noChangeArrowheads="1"/>
            </p:cNvSpPr>
            <p:nvPr/>
          </p:nvSpPr>
          <p:spPr bwMode="auto">
            <a:xfrm flipV="1">
              <a:off x="5715000" y="3581400"/>
              <a:ext cx="304800" cy="304800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44"/>
            <p:cNvSpPr>
              <a:spLocks noChangeArrowheads="1"/>
            </p:cNvSpPr>
            <p:nvPr/>
          </p:nvSpPr>
          <p:spPr bwMode="auto">
            <a:xfrm flipV="1">
              <a:off x="6324600" y="3581400"/>
              <a:ext cx="304800" cy="304800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45"/>
            <p:cNvSpPr>
              <a:spLocks noChangeArrowheads="1"/>
            </p:cNvSpPr>
            <p:nvPr/>
          </p:nvSpPr>
          <p:spPr bwMode="auto">
            <a:xfrm flipV="1">
              <a:off x="5965825" y="3641725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118" name="Rectangle 46"/>
            <p:cNvSpPr>
              <a:spLocks noChangeArrowheads="1"/>
            </p:cNvSpPr>
            <p:nvPr/>
          </p:nvSpPr>
          <p:spPr bwMode="auto">
            <a:xfrm flipV="1">
              <a:off x="5715000" y="3048000"/>
              <a:ext cx="914400" cy="304800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47"/>
            <p:cNvSpPr>
              <a:spLocks noChangeArrowheads="1"/>
            </p:cNvSpPr>
            <p:nvPr/>
          </p:nvSpPr>
          <p:spPr bwMode="auto">
            <a:xfrm flipV="1">
              <a:off x="5791200" y="3429000"/>
              <a:ext cx="7620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 flipV="1">
              <a:off x="7162800" y="3048000"/>
              <a:ext cx="914400" cy="990600"/>
              <a:chOff x="3408" y="2688"/>
              <a:chExt cx="576" cy="624"/>
            </a:xfrm>
          </p:grpSpPr>
          <p:sp>
            <p:nvSpPr>
              <p:cNvPr id="121" name="Line 49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50"/>
              <p:cNvSpPr>
                <a:spLocks noChangeShapeType="1"/>
              </p:cNvSpPr>
              <p:nvPr/>
            </p:nvSpPr>
            <p:spPr bwMode="auto">
              <a:xfrm>
                <a:off x="3504" y="29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51"/>
              <p:cNvSpPr>
                <a:spLocks noChangeArrowheads="1"/>
              </p:cNvSpPr>
              <p:nvPr/>
            </p:nvSpPr>
            <p:spPr bwMode="auto">
              <a:xfrm>
                <a:off x="3408" y="2784"/>
                <a:ext cx="192" cy="192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52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192" cy="192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53"/>
              <p:cNvSpPr>
                <a:spLocks noChangeArrowheads="1"/>
              </p:cNvSpPr>
              <p:nvPr/>
            </p:nvSpPr>
            <p:spPr bwMode="auto">
              <a:xfrm>
                <a:off x="3566" y="2688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/>
                  <a:t>…</a:t>
                </a:r>
                <a:endParaRPr lang="en-US"/>
              </a:p>
            </p:txBody>
          </p:sp>
          <p:sp>
            <p:nvSpPr>
              <p:cNvPr id="126" name="Rectangle 54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576" cy="192"/>
              </a:xfrm>
              <a:prstGeom prst="rect">
                <a:avLst/>
              </a:prstGeom>
              <a:solidFill>
                <a:srgbClr val="B2B45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Rectangle 55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480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8" name="Rectangle 56"/>
            <p:cNvSpPr>
              <a:spLocks noChangeArrowheads="1"/>
            </p:cNvSpPr>
            <p:nvPr/>
          </p:nvSpPr>
          <p:spPr bwMode="auto">
            <a:xfrm>
              <a:off x="6705600" y="3184525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129" name="Rectangle 57"/>
            <p:cNvSpPr>
              <a:spLocks noChangeArrowheads="1"/>
            </p:cNvSpPr>
            <p:nvPr/>
          </p:nvSpPr>
          <p:spPr bwMode="auto">
            <a:xfrm>
              <a:off x="6705600" y="4860925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130" name="Rectangle 58"/>
            <p:cNvSpPr>
              <a:spLocks noChangeArrowheads="1"/>
            </p:cNvSpPr>
            <p:nvPr/>
          </p:nvSpPr>
          <p:spPr bwMode="auto">
            <a:xfrm>
              <a:off x="5715000" y="4114800"/>
              <a:ext cx="2362200" cy="381000"/>
            </a:xfrm>
            <a:prstGeom prst="rect">
              <a:avLst/>
            </a:prstGeom>
            <a:solidFill>
              <a:srgbClr val="FFEA1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59"/>
            <p:cNvSpPr>
              <a:spLocks noChangeArrowheads="1"/>
            </p:cNvSpPr>
            <p:nvPr/>
          </p:nvSpPr>
          <p:spPr bwMode="auto">
            <a:xfrm>
              <a:off x="5734616" y="4137025"/>
              <a:ext cx="2362658" cy="35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/>
                <a:t>interconnection network</a:t>
              </a:r>
            </a:p>
          </p:txBody>
        </p:sp>
        <p:sp>
          <p:nvSpPr>
            <p:cNvPr id="132" name="Line 60"/>
            <p:cNvSpPr>
              <a:spLocks noChangeShapeType="1"/>
            </p:cNvSpPr>
            <p:nvPr/>
          </p:nvSpPr>
          <p:spPr bwMode="auto">
            <a:xfrm flipV="1">
              <a:off x="6477000" y="3886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61"/>
            <p:cNvSpPr>
              <a:spLocks noChangeShapeType="1"/>
            </p:cNvSpPr>
            <p:nvPr/>
          </p:nvSpPr>
          <p:spPr bwMode="auto">
            <a:xfrm flipV="1">
              <a:off x="5867400" y="3886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62"/>
            <p:cNvSpPr>
              <a:spLocks noChangeArrowheads="1"/>
            </p:cNvSpPr>
            <p:nvPr/>
          </p:nvSpPr>
          <p:spPr bwMode="auto">
            <a:xfrm flipV="1">
              <a:off x="5791200" y="3962400"/>
              <a:ext cx="762000" cy="76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63"/>
            <p:cNvSpPr>
              <a:spLocks noChangeShapeType="1"/>
            </p:cNvSpPr>
            <p:nvPr/>
          </p:nvSpPr>
          <p:spPr bwMode="auto">
            <a:xfrm flipV="1">
              <a:off x="7924800" y="3886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64"/>
            <p:cNvSpPr>
              <a:spLocks noChangeShapeType="1"/>
            </p:cNvSpPr>
            <p:nvPr/>
          </p:nvSpPr>
          <p:spPr bwMode="auto">
            <a:xfrm flipV="1">
              <a:off x="7315200" y="3886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65"/>
            <p:cNvSpPr>
              <a:spLocks noChangeArrowheads="1"/>
            </p:cNvSpPr>
            <p:nvPr/>
          </p:nvSpPr>
          <p:spPr bwMode="auto">
            <a:xfrm flipV="1">
              <a:off x="7239000" y="3962400"/>
              <a:ext cx="762000" cy="76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66"/>
            <p:cNvSpPr>
              <a:spLocks noChangeShapeType="1"/>
            </p:cNvSpPr>
            <p:nvPr/>
          </p:nvSpPr>
          <p:spPr bwMode="auto">
            <a:xfrm flipV="1">
              <a:off x="7924800" y="4495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67"/>
            <p:cNvSpPr>
              <a:spLocks noChangeShapeType="1"/>
            </p:cNvSpPr>
            <p:nvPr/>
          </p:nvSpPr>
          <p:spPr bwMode="auto">
            <a:xfrm flipV="1">
              <a:off x="7315200" y="4495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68"/>
            <p:cNvSpPr>
              <a:spLocks noChangeArrowheads="1"/>
            </p:cNvSpPr>
            <p:nvPr/>
          </p:nvSpPr>
          <p:spPr bwMode="auto">
            <a:xfrm flipV="1">
              <a:off x="7239000" y="4572000"/>
              <a:ext cx="762000" cy="76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69"/>
            <p:cNvSpPr>
              <a:spLocks noChangeShapeType="1"/>
            </p:cNvSpPr>
            <p:nvPr/>
          </p:nvSpPr>
          <p:spPr bwMode="auto">
            <a:xfrm flipV="1">
              <a:off x="6477000" y="4495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70"/>
            <p:cNvSpPr>
              <a:spLocks noChangeShapeType="1"/>
            </p:cNvSpPr>
            <p:nvPr/>
          </p:nvSpPr>
          <p:spPr bwMode="auto">
            <a:xfrm flipV="1">
              <a:off x="5867400" y="4495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71"/>
            <p:cNvSpPr>
              <a:spLocks noChangeArrowheads="1"/>
            </p:cNvSpPr>
            <p:nvPr/>
          </p:nvSpPr>
          <p:spPr bwMode="auto">
            <a:xfrm flipV="1">
              <a:off x="5791200" y="4572000"/>
              <a:ext cx="762000" cy="76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72"/>
            <p:cNvSpPr>
              <a:spLocks noChangeArrowheads="1"/>
            </p:cNvSpPr>
            <p:nvPr/>
          </p:nvSpPr>
          <p:spPr bwMode="auto">
            <a:xfrm>
              <a:off x="7391400" y="2971800"/>
              <a:ext cx="409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145" name="Rectangle 73"/>
            <p:cNvSpPr>
              <a:spLocks noChangeArrowheads="1"/>
            </p:cNvSpPr>
            <p:nvPr/>
          </p:nvSpPr>
          <p:spPr bwMode="auto">
            <a:xfrm>
              <a:off x="5991225" y="2971800"/>
              <a:ext cx="409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146" name="Rectangle 74"/>
            <p:cNvSpPr>
              <a:spLocks noChangeArrowheads="1"/>
            </p:cNvSpPr>
            <p:nvPr/>
          </p:nvSpPr>
          <p:spPr bwMode="auto">
            <a:xfrm>
              <a:off x="7391400" y="5181600"/>
              <a:ext cx="409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147" name="Rectangle 75"/>
            <p:cNvSpPr>
              <a:spLocks noChangeArrowheads="1"/>
            </p:cNvSpPr>
            <p:nvPr/>
          </p:nvSpPr>
          <p:spPr bwMode="auto">
            <a:xfrm>
              <a:off x="5943600" y="5181600"/>
              <a:ext cx="409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148" name="Rectangle 76"/>
            <p:cNvSpPr>
              <a:spLocks noChangeArrowheads="1"/>
            </p:cNvSpPr>
            <p:nvPr/>
          </p:nvSpPr>
          <p:spPr bwMode="auto">
            <a:xfrm>
              <a:off x="6337300" y="4648200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149" name="Rectangle 77"/>
            <p:cNvSpPr>
              <a:spLocks noChangeArrowheads="1"/>
            </p:cNvSpPr>
            <p:nvPr/>
          </p:nvSpPr>
          <p:spPr bwMode="auto">
            <a:xfrm>
              <a:off x="5715000" y="4648200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150" name="Rectangle 78"/>
            <p:cNvSpPr>
              <a:spLocks noChangeArrowheads="1"/>
            </p:cNvSpPr>
            <p:nvPr/>
          </p:nvSpPr>
          <p:spPr bwMode="auto">
            <a:xfrm>
              <a:off x="7142163" y="4648200"/>
              <a:ext cx="3254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151" name="Rectangle 79"/>
            <p:cNvSpPr>
              <a:spLocks noChangeArrowheads="1"/>
            </p:cNvSpPr>
            <p:nvPr/>
          </p:nvSpPr>
          <p:spPr bwMode="auto">
            <a:xfrm>
              <a:off x="7751763" y="4648200"/>
              <a:ext cx="3254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152" name="Rectangle 80"/>
            <p:cNvSpPr>
              <a:spLocks noChangeArrowheads="1"/>
            </p:cNvSpPr>
            <p:nvPr/>
          </p:nvSpPr>
          <p:spPr bwMode="auto">
            <a:xfrm>
              <a:off x="7772400" y="3505200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153" name="Rectangle 81"/>
            <p:cNvSpPr>
              <a:spLocks noChangeArrowheads="1"/>
            </p:cNvSpPr>
            <p:nvPr/>
          </p:nvSpPr>
          <p:spPr bwMode="auto">
            <a:xfrm>
              <a:off x="7162800" y="3505200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154" name="Rectangle 82"/>
            <p:cNvSpPr>
              <a:spLocks noChangeArrowheads="1"/>
            </p:cNvSpPr>
            <p:nvPr/>
          </p:nvSpPr>
          <p:spPr bwMode="auto">
            <a:xfrm>
              <a:off x="6324600" y="3505200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155" name="Rectangle 83"/>
            <p:cNvSpPr>
              <a:spLocks noChangeArrowheads="1"/>
            </p:cNvSpPr>
            <p:nvPr/>
          </p:nvSpPr>
          <p:spPr bwMode="auto">
            <a:xfrm>
              <a:off x="5715000" y="3505200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156" name="Rectangle 86"/>
            <p:cNvSpPr>
              <a:spLocks noChangeArrowheads="1"/>
            </p:cNvSpPr>
            <p:nvPr/>
          </p:nvSpPr>
          <p:spPr bwMode="auto">
            <a:xfrm>
              <a:off x="4657725" y="3705225"/>
              <a:ext cx="898525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network</a:t>
              </a:r>
            </a:p>
            <a:p>
              <a:r>
                <a:rPr lang="en-US" sz="1600"/>
                <a:t>interface</a:t>
              </a:r>
            </a:p>
          </p:txBody>
        </p:sp>
        <p:cxnSp>
          <p:nvCxnSpPr>
            <p:cNvPr id="157" name="AutoShape 87"/>
            <p:cNvCxnSpPr>
              <a:cxnSpLocks noChangeShapeType="1"/>
              <a:stCxn id="156" idx="3"/>
              <a:endCxn id="134" idx="1"/>
            </p:cNvCxnSpPr>
            <p:nvPr/>
          </p:nvCxnSpPr>
          <p:spPr bwMode="auto">
            <a:xfrm>
              <a:off x="5556250" y="3995738"/>
              <a:ext cx="234950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4196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Multicore</a:t>
            </a:r>
            <a:r>
              <a:rPr lang="en-US" dirty="0" smtClean="0"/>
              <a:t> (</a:t>
            </a:r>
            <a:r>
              <a:rPr lang="en-US" dirty="0" err="1" smtClean="0"/>
              <a:t>Manycore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Multicore</a:t>
            </a:r>
            <a:r>
              <a:rPr lang="en-US" dirty="0" smtClean="0"/>
              <a:t> processor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Accelerator / coprocessor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“Fused” processor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24400" y="914400"/>
            <a:ext cx="43434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Multicore</a:t>
            </a:r>
            <a:r>
              <a:rPr lang="en-US" dirty="0" smtClean="0"/>
              <a:t> Heterogeneous Cluster</a:t>
            </a:r>
          </a:p>
          <a:p>
            <a:pPr lvl="1"/>
            <a:r>
              <a:rPr lang="en-US" dirty="0" smtClean="0"/>
              <a:t>Shared address space on SMP node and message passing between nodes</a:t>
            </a:r>
          </a:p>
          <a:p>
            <a:pPr lvl="1"/>
            <a:r>
              <a:rPr lang="en-US" dirty="0" smtClean="0"/>
              <a:t>CPUs + accelerator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Architecture Types – 3</a:t>
            </a:r>
            <a:endParaRPr lang="en-US" dirty="0"/>
          </a:p>
        </p:txBody>
      </p:sp>
      <p:grpSp>
        <p:nvGrpSpPr>
          <p:cNvPr id="2" name="Group 175"/>
          <p:cNvGrpSpPr>
            <a:grpSpLocks noChangeAspect="1"/>
          </p:cNvGrpSpPr>
          <p:nvPr/>
        </p:nvGrpSpPr>
        <p:grpSpPr>
          <a:xfrm>
            <a:off x="914401" y="1905000"/>
            <a:ext cx="3049428" cy="1257776"/>
            <a:chOff x="1295400" y="2181225"/>
            <a:chExt cx="3209925" cy="1323975"/>
          </a:xfrm>
        </p:grpSpPr>
        <p:sp>
          <p:nvSpPr>
            <p:cNvPr id="96" name="Line 9"/>
            <p:cNvSpPr>
              <a:spLocks noChangeShapeType="1"/>
            </p:cNvSpPr>
            <p:nvPr/>
          </p:nvSpPr>
          <p:spPr bwMode="auto">
            <a:xfrm>
              <a:off x="1981200" y="27908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89"/>
            <p:cNvSpPr>
              <a:spLocks noChangeArrowheads="1"/>
            </p:cNvSpPr>
            <p:nvPr/>
          </p:nvSpPr>
          <p:spPr bwMode="auto">
            <a:xfrm>
              <a:off x="1295400" y="2181225"/>
              <a:ext cx="1371600" cy="6096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1"/>
            <p:cNvSpPr>
              <a:spLocks noChangeArrowheads="1"/>
            </p:cNvSpPr>
            <p:nvPr/>
          </p:nvSpPr>
          <p:spPr bwMode="auto">
            <a:xfrm>
              <a:off x="1449388" y="2994025"/>
              <a:ext cx="1038225" cy="406400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sp>
          <p:nvSpPr>
            <p:cNvPr id="120" name="Rectangle 40"/>
            <p:cNvSpPr>
              <a:spLocks noChangeArrowheads="1"/>
            </p:cNvSpPr>
            <p:nvPr/>
          </p:nvSpPr>
          <p:spPr bwMode="auto">
            <a:xfrm>
              <a:off x="1401763" y="2257425"/>
              <a:ext cx="228600" cy="228600"/>
            </a:xfrm>
            <a:prstGeom prst="rect">
              <a:avLst/>
            </a:prstGeom>
            <a:solidFill>
              <a:srgbClr val="D6D6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400"/>
                <a:t>C</a:t>
              </a:r>
            </a:p>
          </p:txBody>
        </p:sp>
        <p:sp>
          <p:nvSpPr>
            <p:cNvPr id="158" name="Rectangle 41"/>
            <p:cNvSpPr>
              <a:spLocks noChangeArrowheads="1"/>
            </p:cNvSpPr>
            <p:nvPr/>
          </p:nvSpPr>
          <p:spPr bwMode="auto">
            <a:xfrm>
              <a:off x="1401763" y="2486025"/>
              <a:ext cx="228600" cy="228600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1706563" y="2257425"/>
              <a:ext cx="228600" cy="457200"/>
              <a:chOff x="1824" y="3216"/>
              <a:chExt cx="144" cy="288"/>
            </a:xfrm>
          </p:grpSpPr>
          <p:sp>
            <p:nvSpPr>
              <p:cNvPr id="160" name="Rectangle 43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144" cy="144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Rectangle 44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144" cy="144"/>
              </a:xfrm>
              <a:prstGeom prst="rect">
                <a:avLst/>
              </a:prstGeom>
              <a:solidFill>
                <a:srgbClr val="B2B45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2011363" y="2257425"/>
              <a:ext cx="228600" cy="457200"/>
              <a:chOff x="1824" y="3216"/>
              <a:chExt cx="144" cy="288"/>
            </a:xfrm>
          </p:grpSpPr>
          <p:sp>
            <p:nvSpPr>
              <p:cNvPr id="163" name="Rectangle 46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144" cy="144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47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144" cy="144"/>
              </a:xfrm>
              <a:prstGeom prst="rect">
                <a:avLst/>
              </a:prstGeom>
              <a:solidFill>
                <a:srgbClr val="B2B45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2316163" y="2257425"/>
              <a:ext cx="228600" cy="457200"/>
              <a:chOff x="1824" y="3216"/>
              <a:chExt cx="144" cy="288"/>
            </a:xfrm>
          </p:grpSpPr>
          <p:sp>
            <p:nvSpPr>
              <p:cNvPr id="166" name="Rectangle 49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144" cy="144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50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144" cy="144"/>
              </a:xfrm>
              <a:prstGeom prst="rect">
                <a:avLst/>
              </a:prstGeom>
              <a:solidFill>
                <a:srgbClr val="B2B45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8" name="Rectangle 40"/>
            <p:cNvSpPr>
              <a:spLocks noChangeArrowheads="1"/>
            </p:cNvSpPr>
            <p:nvPr/>
          </p:nvSpPr>
          <p:spPr bwMode="auto">
            <a:xfrm>
              <a:off x="1708150" y="2257425"/>
              <a:ext cx="228600" cy="228600"/>
            </a:xfrm>
            <a:prstGeom prst="rect">
              <a:avLst/>
            </a:prstGeom>
            <a:solidFill>
              <a:srgbClr val="D6D6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400"/>
                <a:t>C</a:t>
              </a:r>
            </a:p>
          </p:txBody>
        </p:sp>
        <p:sp>
          <p:nvSpPr>
            <p:cNvPr id="169" name="Rectangle 40"/>
            <p:cNvSpPr>
              <a:spLocks noChangeArrowheads="1"/>
            </p:cNvSpPr>
            <p:nvPr/>
          </p:nvSpPr>
          <p:spPr bwMode="auto">
            <a:xfrm>
              <a:off x="2012950" y="2257425"/>
              <a:ext cx="228600" cy="228600"/>
            </a:xfrm>
            <a:prstGeom prst="rect">
              <a:avLst/>
            </a:prstGeom>
            <a:solidFill>
              <a:srgbClr val="D6D6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400"/>
                <a:t>C</a:t>
              </a:r>
            </a:p>
          </p:txBody>
        </p:sp>
        <p:sp>
          <p:nvSpPr>
            <p:cNvPr id="170" name="Rectangle 40"/>
            <p:cNvSpPr>
              <a:spLocks noChangeArrowheads="1"/>
            </p:cNvSpPr>
            <p:nvPr/>
          </p:nvSpPr>
          <p:spPr bwMode="auto">
            <a:xfrm>
              <a:off x="2317750" y="2257425"/>
              <a:ext cx="228600" cy="228600"/>
            </a:xfrm>
            <a:prstGeom prst="rect">
              <a:avLst/>
            </a:prstGeom>
            <a:solidFill>
              <a:srgbClr val="D6D6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400"/>
                <a:t>C</a:t>
              </a:r>
            </a:p>
          </p:txBody>
        </p:sp>
        <p:sp>
          <p:nvSpPr>
            <p:cNvPr id="171" name="Rectangle 40"/>
            <p:cNvSpPr>
              <a:spLocks noChangeArrowheads="1"/>
            </p:cNvSpPr>
            <p:nvPr/>
          </p:nvSpPr>
          <p:spPr bwMode="auto">
            <a:xfrm>
              <a:off x="1403350" y="2428875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400"/>
                <a:t>m</a:t>
              </a:r>
            </a:p>
          </p:txBody>
        </p:sp>
        <p:sp>
          <p:nvSpPr>
            <p:cNvPr id="172" name="Rectangle 40"/>
            <p:cNvSpPr>
              <a:spLocks noChangeArrowheads="1"/>
            </p:cNvSpPr>
            <p:nvPr/>
          </p:nvSpPr>
          <p:spPr bwMode="auto">
            <a:xfrm>
              <a:off x="1717675" y="2435225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400"/>
                <a:t>m</a:t>
              </a:r>
            </a:p>
          </p:txBody>
        </p:sp>
        <p:sp>
          <p:nvSpPr>
            <p:cNvPr id="173" name="Rectangle 40"/>
            <p:cNvSpPr>
              <a:spLocks noChangeArrowheads="1"/>
            </p:cNvSpPr>
            <p:nvPr/>
          </p:nvSpPr>
          <p:spPr bwMode="auto">
            <a:xfrm>
              <a:off x="2025650" y="2438400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400"/>
                <a:t>m</a:t>
              </a:r>
            </a:p>
          </p:txBody>
        </p:sp>
        <p:sp>
          <p:nvSpPr>
            <p:cNvPr id="174" name="Rectangle 40"/>
            <p:cNvSpPr>
              <a:spLocks noChangeArrowheads="1"/>
            </p:cNvSpPr>
            <p:nvPr/>
          </p:nvSpPr>
          <p:spPr bwMode="auto">
            <a:xfrm>
              <a:off x="2327275" y="2435225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400"/>
                <a:t>m</a:t>
              </a:r>
            </a:p>
          </p:txBody>
        </p:sp>
        <p:sp>
          <p:nvSpPr>
            <p:cNvPr id="175" name="TextBox 1"/>
            <p:cNvSpPr txBox="1">
              <a:spLocks noChangeArrowheads="1"/>
            </p:cNvSpPr>
            <p:nvPr/>
          </p:nvSpPr>
          <p:spPr bwMode="auto">
            <a:xfrm>
              <a:off x="2895600" y="2181225"/>
              <a:ext cx="1609725" cy="132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cores can be</a:t>
              </a:r>
              <a:br>
                <a:rPr lang="en-US"/>
              </a:br>
              <a:r>
                <a:rPr lang="en-US"/>
                <a:t>hardware</a:t>
              </a:r>
              <a:br>
                <a:rPr lang="en-US"/>
              </a:br>
              <a:r>
                <a:rPr lang="en-US"/>
                <a:t>multithreaded</a:t>
              </a:r>
              <a:br>
                <a:rPr lang="en-US"/>
              </a:br>
              <a:r>
                <a:rPr lang="en-US"/>
                <a:t>(hyperthread)</a:t>
              </a:r>
            </a:p>
          </p:txBody>
        </p:sp>
      </p:grpSp>
      <p:grpSp>
        <p:nvGrpSpPr>
          <p:cNvPr id="11" name="Group 214"/>
          <p:cNvGrpSpPr>
            <a:grpSpLocks noChangeAspect="1"/>
          </p:cNvGrpSpPr>
          <p:nvPr/>
        </p:nvGrpSpPr>
        <p:grpSpPr>
          <a:xfrm>
            <a:off x="976232" y="3657600"/>
            <a:ext cx="2833768" cy="1165781"/>
            <a:chOff x="1371600" y="3810000"/>
            <a:chExt cx="2982913" cy="1227138"/>
          </a:xfrm>
        </p:grpSpPr>
        <p:sp>
          <p:nvSpPr>
            <p:cNvPr id="177" name="Line 12"/>
            <p:cNvSpPr>
              <a:spLocks noChangeShapeType="1"/>
            </p:cNvSpPr>
            <p:nvPr/>
          </p:nvSpPr>
          <p:spPr bwMode="auto">
            <a:xfrm>
              <a:off x="1928813" y="440213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3"/>
            <p:cNvSpPr>
              <a:spLocks noChangeArrowheads="1"/>
            </p:cNvSpPr>
            <p:nvPr/>
          </p:nvSpPr>
          <p:spPr bwMode="auto">
            <a:xfrm>
              <a:off x="1371600" y="4032250"/>
              <a:ext cx="1165225" cy="406400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processor</a:t>
              </a:r>
            </a:p>
          </p:txBody>
        </p:sp>
        <p:sp>
          <p:nvSpPr>
            <p:cNvPr id="179" name="Rectangle 14"/>
            <p:cNvSpPr>
              <a:spLocks noChangeArrowheads="1"/>
            </p:cNvSpPr>
            <p:nvPr/>
          </p:nvSpPr>
          <p:spPr bwMode="auto">
            <a:xfrm>
              <a:off x="1449388" y="4630738"/>
              <a:ext cx="1038225" cy="406400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sp>
          <p:nvSpPr>
            <p:cNvPr id="181" name="Rectangle 248"/>
            <p:cNvSpPr>
              <a:spLocks noChangeArrowheads="1"/>
            </p:cNvSpPr>
            <p:nvPr/>
          </p:nvSpPr>
          <p:spPr bwMode="auto">
            <a:xfrm>
              <a:off x="3059113" y="3810000"/>
              <a:ext cx="1295400" cy="838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249"/>
            <p:cNvSpPr>
              <a:spLocks noChangeArrowheads="1"/>
            </p:cNvSpPr>
            <p:nvPr/>
          </p:nvSpPr>
          <p:spPr bwMode="auto">
            <a:xfrm>
              <a:off x="3440113" y="3886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250"/>
            <p:cNvSpPr>
              <a:spLocks noChangeArrowheads="1"/>
            </p:cNvSpPr>
            <p:nvPr/>
          </p:nvSpPr>
          <p:spPr bwMode="auto">
            <a:xfrm>
              <a:off x="3592513" y="3886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251"/>
            <p:cNvSpPr>
              <a:spLocks noChangeArrowheads="1"/>
            </p:cNvSpPr>
            <p:nvPr/>
          </p:nvSpPr>
          <p:spPr bwMode="auto">
            <a:xfrm>
              <a:off x="3744913" y="3886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252"/>
            <p:cNvSpPr>
              <a:spLocks noChangeArrowheads="1"/>
            </p:cNvSpPr>
            <p:nvPr/>
          </p:nvSpPr>
          <p:spPr bwMode="auto">
            <a:xfrm>
              <a:off x="3897313" y="3886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253"/>
            <p:cNvSpPr>
              <a:spLocks noChangeArrowheads="1"/>
            </p:cNvSpPr>
            <p:nvPr/>
          </p:nvSpPr>
          <p:spPr bwMode="auto">
            <a:xfrm>
              <a:off x="4049713" y="3886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254"/>
            <p:cNvSpPr>
              <a:spLocks noChangeArrowheads="1"/>
            </p:cNvSpPr>
            <p:nvPr/>
          </p:nvSpPr>
          <p:spPr bwMode="auto">
            <a:xfrm>
              <a:off x="4202113" y="3886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255"/>
            <p:cNvSpPr>
              <a:spLocks noChangeArrowheads="1"/>
            </p:cNvSpPr>
            <p:nvPr/>
          </p:nvSpPr>
          <p:spPr bwMode="auto">
            <a:xfrm>
              <a:off x="3440113" y="4038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256"/>
            <p:cNvSpPr>
              <a:spLocks noChangeArrowheads="1"/>
            </p:cNvSpPr>
            <p:nvPr/>
          </p:nvSpPr>
          <p:spPr bwMode="auto">
            <a:xfrm>
              <a:off x="3592513" y="4038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257"/>
            <p:cNvSpPr>
              <a:spLocks noChangeArrowheads="1"/>
            </p:cNvSpPr>
            <p:nvPr/>
          </p:nvSpPr>
          <p:spPr bwMode="auto">
            <a:xfrm>
              <a:off x="3744913" y="4038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258"/>
            <p:cNvSpPr>
              <a:spLocks noChangeArrowheads="1"/>
            </p:cNvSpPr>
            <p:nvPr/>
          </p:nvSpPr>
          <p:spPr bwMode="auto">
            <a:xfrm>
              <a:off x="3897313" y="4038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259"/>
            <p:cNvSpPr>
              <a:spLocks noChangeArrowheads="1"/>
            </p:cNvSpPr>
            <p:nvPr/>
          </p:nvSpPr>
          <p:spPr bwMode="auto">
            <a:xfrm>
              <a:off x="4049713" y="4038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260"/>
            <p:cNvSpPr>
              <a:spLocks noChangeArrowheads="1"/>
            </p:cNvSpPr>
            <p:nvPr/>
          </p:nvSpPr>
          <p:spPr bwMode="auto">
            <a:xfrm>
              <a:off x="4202113" y="4038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261"/>
            <p:cNvSpPr>
              <a:spLocks noChangeArrowheads="1"/>
            </p:cNvSpPr>
            <p:nvPr/>
          </p:nvSpPr>
          <p:spPr bwMode="auto">
            <a:xfrm>
              <a:off x="3440113" y="4191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262"/>
            <p:cNvSpPr>
              <a:spLocks noChangeArrowheads="1"/>
            </p:cNvSpPr>
            <p:nvPr/>
          </p:nvSpPr>
          <p:spPr bwMode="auto">
            <a:xfrm>
              <a:off x="3592513" y="4191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263"/>
            <p:cNvSpPr>
              <a:spLocks noChangeArrowheads="1"/>
            </p:cNvSpPr>
            <p:nvPr/>
          </p:nvSpPr>
          <p:spPr bwMode="auto">
            <a:xfrm>
              <a:off x="3744913" y="4191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264"/>
            <p:cNvSpPr>
              <a:spLocks noChangeArrowheads="1"/>
            </p:cNvSpPr>
            <p:nvPr/>
          </p:nvSpPr>
          <p:spPr bwMode="auto">
            <a:xfrm>
              <a:off x="3897313" y="4191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265"/>
            <p:cNvSpPr>
              <a:spLocks noChangeArrowheads="1"/>
            </p:cNvSpPr>
            <p:nvPr/>
          </p:nvSpPr>
          <p:spPr bwMode="auto">
            <a:xfrm>
              <a:off x="4049713" y="4191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4202113" y="4191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267"/>
            <p:cNvSpPr>
              <a:spLocks noChangeArrowheads="1"/>
            </p:cNvSpPr>
            <p:nvPr/>
          </p:nvSpPr>
          <p:spPr bwMode="auto">
            <a:xfrm>
              <a:off x="3440113" y="4343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68"/>
            <p:cNvSpPr>
              <a:spLocks noChangeArrowheads="1"/>
            </p:cNvSpPr>
            <p:nvPr/>
          </p:nvSpPr>
          <p:spPr bwMode="auto">
            <a:xfrm>
              <a:off x="3592513" y="4343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269"/>
            <p:cNvSpPr>
              <a:spLocks noChangeArrowheads="1"/>
            </p:cNvSpPr>
            <p:nvPr/>
          </p:nvSpPr>
          <p:spPr bwMode="auto">
            <a:xfrm>
              <a:off x="3744913" y="4343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270"/>
            <p:cNvSpPr>
              <a:spLocks noChangeArrowheads="1"/>
            </p:cNvSpPr>
            <p:nvPr/>
          </p:nvSpPr>
          <p:spPr bwMode="auto">
            <a:xfrm>
              <a:off x="3897313" y="4343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271"/>
            <p:cNvSpPr>
              <a:spLocks noChangeArrowheads="1"/>
            </p:cNvSpPr>
            <p:nvPr/>
          </p:nvSpPr>
          <p:spPr bwMode="auto">
            <a:xfrm>
              <a:off x="4049713" y="4343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272"/>
            <p:cNvSpPr>
              <a:spLocks noChangeArrowheads="1"/>
            </p:cNvSpPr>
            <p:nvPr/>
          </p:nvSpPr>
          <p:spPr bwMode="auto">
            <a:xfrm>
              <a:off x="4202113" y="4343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73"/>
            <p:cNvSpPr>
              <a:spLocks noChangeArrowheads="1"/>
            </p:cNvSpPr>
            <p:nvPr/>
          </p:nvSpPr>
          <p:spPr bwMode="auto">
            <a:xfrm>
              <a:off x="3440113" y="4495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274"/>
            <p:cNvSpPr>
              <a:spLocks noChangeArrowheads="1"/>
            </p:cNvSpPr>
            <p:nvPr/>
          </p:nvSpPr>
          <p:spPr bwMode="auto">
            <a:xfrm>
              <a:off x="3592513" y="4495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275"/>
            <p:cNvSpPr>
              <a:spLocks noChangeArrowheads="1"/>
            </p:cNvSpPr>
            <p:nvPr/>
          </p:nvSpPr>
          <p:spPr bwMode="auto">
            <a:xfrm>
              <a:off x="3744913" y="4495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76"/>
            <p:cNvSpPr>
              <a:spLocks noChangeArrowheads="1"/>
            </p:cNvSpPr>
            <p:nvPr/>
          </p:nvSpPr>
          <p:spPr bwMode="auto">
            <a:xfrm>
              <a:off x="3897313" y="4495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277"/>
            <p:cNvSpPr>
              <a:spLocks noChangeArrowheads="1"/>
            </p:cNvSpPr>
            <p:nvPr/>
          </p:nvSpPr>
          <p:spPr bwMode="auto">
            <a:xfrm>
              <a:off x="4049713" y="4495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278"/>
            <p:cNvSpPr>
              <a:spLocks noChangeArrowheads="1"/>
            </p:cNvSpPr>
            <p:nvPr/>
          </p:nvSpPr>
          <p:spPr bwMode="auto">
            <a:xfrm>
              <a:off x="4202113" y="4495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79"/>
            <p:cNvSpPr>
              <a:spLocks noChangeArrowheads="1"/>
            </p:cNvSpPr>
            <p:nvPr/>
          </p:nvSpPr>
          <p:spPr bwMode="auto">
            <a:xfrm>
              <a:off x="3135313" y="3886200"/>
              <a:ext cx="2286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13" name="Straight Connector 280"/>
            <p:cNvCxnSpPr>
              <a:cxnSpLocks noChangeShapeType="1"/>
              <a:stCxn id="178" idx="3"/>
            </p:cNvCxnSpPr>
            <p:nvPr/>
          </p:nvCxnSpPr>
          <p:spPr bwMode="auto">
            <a:xfrm flipV="1">
              <a:off x="2536825" y="4229100"/>
              <a:ext cx="522288" cy="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4" name="TextBox 281"/>
            <p:cNvSpPr txBox="1">
              <a:spLocks noChangeArrowheads="1"/>
            </p:cNvSpPr>
            <p:nvPr/>
          </p:nvSpPr>
          <p:spPr bwMode="auto">
            <a:xfrm>
              <a:off x="2514600" y="4184650"/>
              <a:ext cx="54451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PCI</a:t>
              </a:r>
            </a:p>
          </p:txBody>
        </p:sp>
      </p:grpSp>
      <p:grpSp>
        <p:nvGrpSpPr>
          <p:cNvPr id="12" name="Group 252"/>
          <p:cNvGrpSpPr>
            <a:grpSpLocks noChangeAspect="1"/>
          </p:cNvGrpSpPr>
          <p:nvPr/>
        </p:nvGrpSpPr>
        <p:grpSpPr>
          <a:xfrm>
            <a:off x="1371601" y="5369956"/>
            <a:ext cx="2037480" cy="954644"/>
            <a:chOff x="1371600" y="5486400"/>
            <a:chExt cx="2144713" cy="1004888"/>
          </a:xfrm>
        </p:grpSpPr>
        <p:grpSp>
          <p:nvGrpSpPr>
            <p:cNvPr id="13" name="Group 435"/>
            <p:cNvGrpSpPr>
              <a:grpSpLocks/>
            </p:cNvGrpSpPr>
            <p:nvPr/>
          </p:nvGrpSpPr>
          <p:grpSpPr bwMode="auto">
            <a:xfrm>
              <a:off x="2689225" y="5800725"/>
              <a:ext cx="827088" cy="381000"/>
              <a:chOff x="2830513" y="3878263"/>
              <a:chExt cx="1295400" cy="838200"/>
            </a:xfrm>
          </p:grpSpPr>
          <p:sp>
            <p:nvSpPr>
              <p:cNvPr id="217" name="Rectangle 248"/>
              <p:cNvSpPr>
                <a:spLocks noChangeArrowheads="1"/>
              </p:cNvSpPr>
              <p:nvPr/>
            </p:nvSpPr>
            <p:spPr bwMode="auto">
              <a:xfrm>
                <a:off x="2830513" y="3878263"/>
                <a:ext cx="1295400" cy="838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Rectangle 249"/>
              <p:cNvSpPr>
                <a:spLocks noChangeArrowheads="1"/>
              </p:cNvSpPr>
              <p:nvPr/>
            </p:nvSpPr>
            <p:spPr bwMode="auto">
              <a:xfrm>
                <a:off x="3211513" y="39544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250"/>
              <p:cNvSpPr>
                <a:spLocks noChangeArrowheads="1"/>
              </p:cNvSpPr>
              <p:nvPr/>
            </p:nvSpPr>
            <p:spPr bwMode="auto">
              <a:xfrm>
                <a:off x="3363913" y="39544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251"/>
              <p:cNvSpPr>
                <a:spLocks noChangeArrowheads="1"/>
              </p:cNvSpPr>
              <p:nvPr/>
            </p:nvSpPr>
            <p:spPr bwMode="auto">
              <a:xfrm>
                <a:off x="3516313" y="39544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252"/>
              <p:cNvSpPr>
                <a:spLocks noChangeArrowheads="1"/>
              </p:cNvSpPr>
              <p:nvPr/>
            </p:nvSpPr>
            <p:spPr bwMode="auto">
              <a:xfrm>
                <a:off x="3668713" y="39544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253"/>
              <p:cNvSpPr>
                <a:spLocks noChangeArrowheads="1"/>
              </p:cNvSpPr>
              <p:nvPr/>
            </p:nvSpPr>
            <p:spPr bwMode="auto">
              <a:xfrm>
                <a:off x="3821113" y="39544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254"/>
              <p:cNvSpPr>
                <a:spLocks noChangeArrowheads="1"/>
              </p:cNvSpPr>
              <p:nvPr/>
            </p:nvSpPr>
            <p:spPr bwMode="auto">
              <a:xfrm>
                <a:off x="3973513" y="39544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Rectangle 255"/>
              <p:cNvSpPr>
                <a:spLocks noChangeArrowheads="1"/>
              </p:cNvSpPr>
              <p:nvPr/>
            </p:nvSpPr>
            <p:spPr bwMode="auto">
              <a:xfrm>
                <a:off x="3211513" y="41068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Rectangle 256"/>
              <p:cNvSpPr>
                <a:spLocks noChangeArrowheads="1"/>
              </p:cNvSpPr>
              <p:nvPr/>
            </p:nvSpPr>
            <p:spPr bwMode="auto">
              <a:xfrm>
                <a:off x="3363913" y="41068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Rectangle 257"/>
              <p:cNvSpPr>
                <a:spLocks noChangeArrowheads="1"/>
              </p:cNvSpPr>
              <p:nvPr/>
            </p:nvSpPr>
            <p:spPr bwMode="auto">
              <a:xfrm>
                <a:off x="3516313" y="41068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Rectangle 258"/>
              <p:cNvSpPr>
                <a:spLocks noChangeArrowheads="1"/>
              </p:cNvSpPr>
              <p:nvPr/>
            </p:nvSpPr>
            <p:spPr bwMode="auto">
              <a:xfrm>
                <a:off x="3668713" y="41068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259"/>
              <p:cNvSpPr>
                <a:spLocks noChangeArrowheads="1"/>
              </p:cNvSpPr>
              <p:nvPr/>
            </p:nvSpPr>
            <p:spPr bwMode="auto">
              <a:xfrm>
                <a:off x="3821113" y="41068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Rectangle 260"/>
              <p:cNvSpPr>
                <a:spLocks noChangeArrowheads="1"/>
              </p:cNvSpPr>
              <p:nvPr/>
            </p:nvSpPr>
            <p:spPr bwMode="auto">
              <a:xfrm>
                <a:off x="3973513" y="41068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Rectangle 261"/>
              <p:cNvSpPr>
                <a:spLocks noChangeArrowheads="1"/>
              </p:cNvSpPr>
              <p:nvPr/>
            </p:nvSpPr>
            <p:spPr bwMode="auto">
              <a:xfrm>
                <a:off x="3211513" y="42592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262"/>
              <p:cNvSpPr>
                <a:spLocks noChangeArrowheads="1"/>
              </p:cNvSpPr>
              <p:nvPr/>
            </p:nvSpPr>
            <p:spPr bwMode="auto">
              <a:xfrm>
                <a:off x="3363913" y="42592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Rectangle 263"/>
              <p:cNvSpPr>
                <a:spLocks noChangeArrowheads="1"/>
              </p:cNvSpPr>
              <p:nvPr/>
            </p:nvSpPr>
            <p:spPr bwMode="auto">
              <a:xfrm>
                <a:off x="3516313" y="42592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264"/>
              <p:cNvSpPr>
                <a:spLocks noChangeArrowheads="1"/>
              </p:cNvSpPr>
              <p:nvPr/>
            </p:nvSpPr>
            <p:spPr bwMode="auto">
              <a:xfrm>
                <a:off x="3668713" y="42592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265"/>
              <p:cNvSpPr>
                <a:spLocks noChangeArrowheads="1"/>
              </p:cNvSpPr>
              <p:nvPr/>
            </p:nvSpPr>
            <p:spPr bwMode="auto">
              <a:xfrm>
                <a:off x="3821113" y="42592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266"/>
              <p:cNvSpPr>
                <a:spLocks noChangeArrowheads="1"/>
              </p:cNvSpPr>
              <p:nvPr/>
            </p:nvSpPr>
            <p:spPr bwMode="auto">
              <a:xfrm>
                <a:off x="3973513" y="42592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267"/>
              <p:cNvSpPr>
                <a:spLocks noChangeArrowheads="1"/>
              </p:cNvSpPr>
              <p:nvPr/>
            </p:nvSpPr>
            <p:spPr bwMode="auto">
              <a:xfrm>
                <a:off x="3211513" y="44116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268"/>
              <p:cNvSpPr>
                <a:spLocks noChangeArrowheads="1"/>
              </p:cNvSpPr>
              <p:nvPr/>
            </p:nvSpPr>
            <p:spPr bwMode="auto">
              <a:xfrm>
                <a:off x="3363913" y="44116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269"/>
              <p:cNvSpPr>
                <a:spLocks noChangeArrowheads="1"/>
              </p:cNvSpPr>
              <p:nvPr/>
            </p:nvSpPr>
            <p:spPr bwMode="auto">
              <a:xfrm>
                <a:off x="3516313" y="44116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Rectangle 270"/>
              <p:cNvSpPr>
                <a:spLocks noChangeArrowheads="1"/>
              </p:cNvSpPr>
              <p:nvPr/>
            </p:nvSpPr>
            <p:spPr bwMode="auto">
              <a:xfrm>
                <a:off x="3668713" y="44116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271"/>
              <p:cNvSpPr>
                <a:spLocks noChangeArrowheads="1"/>
              </p:cNvSpPr>
              <p:nvPr/>
            </p:nvSpPr>
            <p:spPr bwMode="auto">
              <a:xfrm>
                <a:off x="3821113" y="44116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272"/>
              <p:cNvSpPr>
                <a:spLocks noChangeArrowheads="1"/>
              </p:cNvSpPr>
              <p:nvPr/>
            </p:nvSpPr>
            <p:spPr bwMode="auto">
              <a:xfrm>
                <a:off x="3973513" y="44116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273"/>
              <p:cNvSpPr>
                <a:spLocks noChangeArrowheads="1"/>
              </p:cNvSpPr>
              <p:nvPr/>
            </p:nvSpPr>
            <p:spPr bwMode="auto">
              <a:xfrm>
                <a:off x="3211513" y="45640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274"/>
              <p:cNvSpPr>
                <a:spLocks noChangeArrowheads="1"/>
              </p:cNvSpPr>
              <p:nvPr/>
            </p:nvSpPr>
            <p:spPr bwMode="auto">
              <a:xfrm>
                <a:off x="3363913" y="45640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275"/>
              <p:cNvSpPr>
                <a:spLocks noChangeArrowheads="1"/>
              </p:cNvSpPr>
              <p:nvPr/>
            </p:nvSpPr>
            <p:spPr bwMode="auto">
              <a:xfrm>
                <a:off x="3516313" y="45640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276"/>
              <p:cNvSpPr>
                <a:spLocks noChangeArrowheads="1"/>
              </p:cNvSpPr>
              <p:nvPr/>
            </p:nvSpPr>
            <p:spPr bwMode="auto">
              <a:xfrm>
                <a:off x="3668713" y="45640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277"/>
              <p:cNvSpPr>
                <a:spLocks noChangeArrowheads="1"/>
              </p:cNvSpPr>
              <p:nvPr/>
            </p:nvSpPr>
            <p:spPr bwMode="auto">
              <a:xfrm>
                <a:off x="3821113" y="45640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278"/>
              <p:cNvSpPr>
                <a:spLocks noChangeArrowheads="1"/>
              </p:cNvSpPr>
              <p:nvPr/>
            </p:nvSpPr>
            <p:spPr bwMode="auto">
              <a:xfrm>
                <a:off x="3973513" y="4564063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279"/>
              <p:cNvSpPr>
                <a:spLocks noChangeArrowheads="1"/>
              </p:cNvSpPr>
              <p:nvPr/>
            </p:nvSpPr>
            <p:spPr bwMode="auto">
              <a:xfrm>
                <a:off x="2906713" y="3954463"/>
                <a:ext cx="228600" cy="6858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9" name="Line 12"/>
            <p:cNvSpPr>
              <a:spLocks noChangeShapeType="1"/>
            </p:cNvSpPr>
            <p:nvPr/>
          </p:nvSpPr>
          <p:spPr bwMode="auto">
            <a:xfrm>
              <a:off x="1928813" y="58689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13"/>
            <p:cNvSpPr>
              <a:spLocks noChangeArrowheads="1"/>
            </p:cNvSpPr>
            <p:nvPr/>
          </p:nvSpPr>
          <p:spPr bwMode="auto">
            <a:xfrm>
              <a:off x="1371600" y="5486400"/>
              <a:ext cx="1165225" cy="406400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processor</a:t>
              </a:r>
            </a:p>
          </p:txBody>
        </p:sp>
        <p:sp>
          <p:nvSpPr>
            <p:cNvPr id="251" name="Rectangle 14"/>
            <p:cNvSpPr>
              <a:spLocks noChangeArrowheads="1"/>
            </p:cNvSpPr>
            <p:nvPr/>
          </p:nvSpPr>
          <p:spPr bwMode="auto">
            <a:xfrm>
              <a:off x="1408113" y="6084888"/>
              <a:ext cx="1038225" cy="406400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cxnSp>
          <p:nvCxnSpPr>
            <p:cNvPr id="252" name="Straight Connector 485"/>
            <p:cNvCxnSpPr>
              <a:cxnSpLocks noChangeShapeType="1"/>
            </p:cNvCxnSpPr>
            <p:nvPr/>
          </p:nvCxnSpPr>
          <p:spPr bwMode="auto">
            <a:xfrm>
              <a:off x="1927225" y="5983288"/>
              <a:ext cx="762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4" name="Group 589"/>
          <p:cNvGrpSpPr>
            <a:grpSpLocks noChangeAspect="1"/>
          </p:cNvGrpSpPr>
          <p:nvPr/>
        </p:nvGrpSpPr>
        <p:grpSpPr>
          <a:xfrm>
            <a:off x="5791200" y="3471069"/>
            <a:ext cx="2967989" cy="2548731"/>
            <a:chOff x="5480050" y="3505200"/>
            <a:chExt cx="3124200" cy="2682875"/>
          </a:xfrm>
        </p:grpSpPr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5861050" y="5181600"/>
              <a:ext cx="914400" cy="990600"/>
              <a:chOff x="3408" y="2688"/>
              <a:chExt cx="576" cy="624"/>
            </a:xfrm>
          </p:grpSpPr>
          <p:sp>
            <p:nvSpPr>
              <p:cNvPr id="256" name="Line 26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27"/>
              <p:cNvSpPr>
                <a:spLocks noChangeShapeType="1"/>
              </p:cNvSpPr>
              <p:nvPr/>
            </p:nvSpPr>
            <p:spPr bwMode="auto">
              <a:xfrm>
                <a:off x="3504" y="29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28"/>
              <p:cNvSpPr>
                <a:spLocks noChangeArrowheads="1"/>
              </p:cNvSpPr>
              <p:nvPr/>
            </p:nvSpPr>
            <p:spPr bwMode="auto">
              <a:xfrm>
                <a:off x="3408" y="2784"/>
                <a:ext cx="192" cy="192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29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192" cy="192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30"/>
              <p:cNvSpPr>
                <a:spLocks noChangeArrowheads="1"/>
              </p:cNvSpPr>
              <p:nvPr/>
            </p:nvSpPr>
            <p:spPr bwMode="auto">
              <a:xfrm>
                <a:off x="3566" y="2688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/>
                  <a:t>…</a:t>
                </a:r>
                <a:endParaRPr lang="en-US"/>
              </a:p>
            </p:txBody>
          </p:sp>
          <p:sp>
            <p:nvSpPr>
              <p:cNvPr id="261" name="Rectangle 3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576" cy="192"/>
              </a:xfrm>
              <a:prstGeom prst="rect">
                <a:avLst/>
              </a:prstGeom>
              <a:solidFill>
                <a:srgbClr val="B2B45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32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480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/>
          </p:nvGrpSpPr>
          <p:grpSpPr bwMode="auto">
            <a:xfrm>
              <a:off x="7308850" y="5181600"/>
              <a:ext cx="914400" cy="990600"/>
              <a:chOff x="3408" y="2688"/>
              <a:chExt cx="576" cy="624"/>
            </a:xfrm>
          </p:grpSpPr>
          <p:sp>
            <p:nvSpPr>
              <p:cNvPr id="264" name="Line 34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35"/>
              <p:cNvSpPr>
                <a:spLocks noChangeShapeType="1"/>
              </p:cNvSpPr>
              <p:nvPr/>
            </p:nvSpPr>
            <p:spPr bwMode="auto">
              <a:xfrm>
                <a:off x="3504" y="29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36"/>
              <p:cNvSpPr>
                <a:spLocks noChangeArrowheads="1"/>
              </p:cNvSpPr>
              <p:nvPr/>
            </p:nvSpPr>
            <p:spPr bwMode="auto">
              <a:xfrm>
                <a:off x="3408" y="2784"/>
                <a:ext cx="192" cy="192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37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192" cy="192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38"/>
              <p:cNvSpPr>
                <a:spLocks noChangeArrowheads="1"/>
              </p:cNvSpPr>
              <p:nvPr/>
            </p:nvSpPr>
            <p:spPr bwMode="auto">
              <a:xfrm>
                <a:off x="3566" y="2688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/>
                  <a:t>…</a:t>
                </a:r>
                <a:endParaRPr lang="en-US"/>
              </a:p>
            </p:txBody>
          </p:sp>
          <p:sp>
            <p:nvSpPr>
              <p:cNvPr id="269" name="Rectangle 39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576" cy="192"/>
              </a:xfrm>
              <a:prstGeom prst="rect">
                <a:avLst/>
              </a:prstGeom>
              <a:solidFill>
                <a:srgbClr val="B2B45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40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480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" name="Line 41"/>
            <p:cNvSpPr>
              <a:spLocks noChangeShapeType="1"/>
            </p:cNvSpPr>
            <p:nvPr/>
          </p:nvSpPr>
          <p:spPr bwMode="auto">
            <a:xfrm flipV="1">
              <a:off x="6623050" y="3962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42"/>
            <p:cNvSpPr>
              <a:spLocks noChangeShapeType="1"/>
            </p:cNvSpPr>
            <p:nvPr/>
          </p:nvSpPr>
          <p:spPr bwMode="auto">
            <a:xfrm flipV="1">
              <a:off x="6013450" y="3962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43"/>
            <p:cNvSpPr>
              <a:spLocks noChangeArrowheads="1"/>
            </p:cNvSpPr>
            <p:nvPr/>
          </p:nvSpPr>
          <p:spPr bwMode="auto">
            <a:xfrm flipV="1">
              <a:off x="5861050" y="4191000"/>
              <a:ext cx="304800" cy="304800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Rectangle 44"/>
            <p:cNvSpPr>
              <a:spLocks noChangeArrowheads="1"/>
            </p:cNvSpPr>
            <p:nvPr/>
          </p:nvSpPr>
          <p:spPr bwMode="auto">
            <a:xfrm flipV="1">
              <a:off x="6470650" y="4191000"/>
              <a:ext cx="304800" cy="304800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45"/>
            <p:cNvSpPr>
              <a:spLocks noChangeArrowheads="1"/>
            </p:cNvSpPr>
            <p:nvPr/>
          </p:nvSpPr>
          <p:spPr bwMode="auto">
            <a:xfrm flipV="1">
              <a:off x="6111875" y="4251325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276" name="Rectangle 46"/>
            <p:cNvSpPr>
              <a:spLocks noChangeArrowheads="1"/>
            </p:cNvSpPr>
            <p:nvPr/>
          </p:nvSpPr>
          <p:spPr bwMode="auto">
            <a:xfrm flipV="1">
              <a:off x="5861050" y="3657600"/>
              <a:ext cx="914400" cy="304800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47"/>
            <p:cNvSpPr>
              <a:spLocks noChangeArrowheads="1"/>
            </p:cNvSpPr>
            <p:nvPr/>
          </p:nvSpPr>
          <p:spPr bwMode="auto">
            <a:xfrm flipV="1">
              <a:off x="5937250" y="4038600"/>
              <a:ext cx="7620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 flipV="1">
              <a:off x="7308850" y="3657600"/>
              <a:ext cx="914400" cy="990600"/>
              <a:chOff x="3408" y="2688"/>
              <a:chExt cx="576" cy="624"/>
            </a:xfrm>
          </p:grpSpPr>
          <p:sp>
            <p:nvSpPr>
              <p:cNvPr id="279" name="Line 49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50"/>
              <p:cNvSpPr>
                <a:spLocks noChangeShapeType="1"/>
              </p:cNvSpPr>
              <p:nvPr/>
            </p:nvSpPr>
            <p:spPr bwMode="auto">
              <a:xfrm>
                <a:off x="3504" y="29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51"/>
              <p:cNvSpPr>
                <a:spLocks noChangeArrowheads="1"/>
              </p:cNvSpPr>
              <p:nvPr/>
            </p:nvSpPr>
            <p:spPr bwMode="auto">
              <a:xfrm>
                <a:off x="3408" y="2784"/>
                <a:ext cx="192" cy="192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Rectangle 52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192" cy="192"/>
              </a:xfrm>
              <a:prstGeom prst="rect">
                <a:avLst/>
              </a:prstGeom>
              <a:solidFill>
                <a:srgbClr val="5B87F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53"/>
              <p:cNvSpPr>
                <a:spLocks noChangeArrowheads="1"/>
              </p:cNvSpPr>
              <p:nvPr/>
            </p:nvSpPr>
            <p:spPr bwMode="auto">
              <a:xfrm>
                <a:off x="3566" y="2688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/>
                  <a:t>…</a:t>
                </a:r>
                <a:endParaRPr lang="en-US"/>
              </a:p>
            </p:txBody>
          </p:sp>
          <p:sp>
            <p:nvSpPr>
              <p:cNvPr id="284" name="Rectangle 54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576" cy="192"/>
              </a:xfrm>
              <a:prstGeom prst="rect">
                <a:avLst/>
              </a:prstGeom>
              <a:solidFill>
                <a:srgbClr val="B2B45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55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480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6" name="Rectangle 56"/>
            <p:cNvSpPr>
              <a:spLocks noChangeArrowheads="1"/>
            </p:cNvSpPr>
            <p:nvPr/>
          </p:nvSpPr>
          <p:spPr bwMode="auto">
            <a:xfrm>
              <a:off x="6851650" y="35052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287" name="Rectangle 57"/>
            <p:cNvSpPr>
              <a:spLocks noChangeArrowheads="1"/>
            </p:cNvSpPr>
            <p:nvPr/>
          </p:nvSpPr>
          <p:spPr bwMode="auto">
            <a:xfrm>
              <a:off x="6851650" y="5470525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288" name="Rectangle 58"/>
            <p:cNvSpPr>
              <a:spLocks noChangeArrowheads="1"/>
            </p:cNvSpPr>
            <p:nvPr/>
          </p:nvSpPr>
          <p:spPr bwMode="auto">
            <a:xfrm>
              <a:off x="5861050" y="4724400"/>
              <a:ext cx="2362200" cy="381000"/>
            </a:xfrm>
            <a:prstGeom prst="rect">
              <a:avLst/>
            </a:prstGeom>
            <a:solidFill>
              <a:srgbClr val="FFEA1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59"/>
            <p:cNvSpPr>
              <a:spLocks noChangeArrowheads="1"/>
            </p:cNvSpPr>
            <p:nvPr/>
          </p:nvSpPr>
          <p:spPr bwMode="auto">
            <a:xfrm>
              <a:off x="5880665" y="4746625"/>
              <a:ext cx="2362659" cy="35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/>
                <a:t>interconnection network</a:t>
              </a:r>
            </a:p>
          </p:txBody>
        </p:sp>
        <p:sp>
          <p:nvSpPr>
            <p:cNvPr id="290" name="Line 60"/>
            <p:cNvSpPr>
              <a:spLocks noChangeShapeType="1"/>
            </p:cNvSpPr>
            <p:nvPr/>
          </p:nvSpPr>
          <p:spPr bwMode="auto">
            <a:xfrm flipV="1">
              <a:off x="6623050" y="4495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61"/>
            <p:cNvSpPr>
              <a:spLocks noChangeShapeType="1"/>
            </p:cNvSpPr>
            <p:nvPr/>
          </p:nvSpPr>
          <p:spPr bwMode="auto">
            <a:xfrm flipV="1">
              <a:off x="6013450" y="4495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Rectangle 62"/>
            <p:cNvSpPr>
              <a:spLocks noChangeArrowheads="1"/>
            </p:cNvSpPr>
            <p:nvPr/>
          </p:nvSpPr>
          <p:spPr bwMode="auto">
            <a:xfrm flipV="1">
              <a:off x="5937250" y="4572000"/>
              <a:ext cx="762000" cy="76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63"/>
            <p:cNvSpPr>
              <a:spLocks noChangeShapeType="1"/>
            </p:cNvSpPr>
            <p:nvPr/>
          </p:nvSpPr>
          <p:spPr bwMode="auto">
            <a:xfrm flipV="1">
              <a:off x="8070850" y="4495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64"/>
            <p:cNvSpPr>
              <a:spLocks noChangeShapeType="1"/>
            </p:cNvSpPr>
            <p:nvPr/>
          </p:nvSpPr>
          <p:spPr bwMode="auto">
            <a:xfrm flipV="1">
              <a:off x="7461250" y="4495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Rectangle 65"/>
            <p:cNvSpPr>
              <a:spLocks noChangeArrowheads="1"/>
            </p:cNvSpPr>
            <p:nvPr/>
          </p:nvSpPr>
          <p:spPr bwMode="auto">
            <a:xfrm flipV="1">
              <a:off x="7385050" y="4572000"/>
              <a:ext cx="762000" cy="76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66"/>
            <p:cNvSpPr>
              <a:spLocks noChangeShapeType="1"/>
            </p:cNvSpPr>
            <p:nvPr/>
          </p:nvSpPr>
          <p:spPr bwMode="auto">
            <a:xfrm flipV="1">
              <a:off x="807085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67"/>
            <p:cNvSpPr>
              <a:spLocks noChangeShapeType="1"/>
            </p:cNvSpPr>
            <p:nvPr/>
          </p:nvSpPr>
          <p:spPr bwMode="auto">
            <a:xfrm flipV="1">
              <a:off x="746125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Rectangle 68"/>
            <p:cNvSpPr>
              <a:spLocks noChangeArrowheads="1"/>
            </p:cNvSpPr>
            <p:nvPr/>
          </p:nvSpPr>
          <p:spPr bwMode="auto">
            <a:xfrm flipV="1">
              <a:off x="7385050" y="5181600"/>
              <a:ext cx="762000" cy="76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69"/>
            <p:cNvSpPr>
              <a:spLocks noChangeShapeType="1"/>
            </p:cNvSpPr>
            <p:nvPr/>
          </p:nvSpPr>
          <p:spPr bwMode="auto">
            <a:xfrm flipV="1">
              <a:off x="662305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70"/>
            <p:cNvSpPr>
              <a:spLocks noChangeShapeType="1"/>
            </p:cNvSpPr>
            <p:nvPr/>
          </p:nvSpPr>
          <p:spPr bwMode="auto">
            <a:xfrm flipV="1">
              <a:off x="601345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71"/>
            <p:cNvSpPr>
              <a:spLocks noChangeArrowheads="1"/>
            </p:cNvSpPr>
            <p:nvPr/>
          </p:nvSpPr>
          <p:spPr bwMode="auto">
            <a:xfrm flipV="1">
              <a:off x="5937250" y="5181600"/>
              <a:ext cx="762000" cy="76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72"/>
            <p:cNvSpPr>
              <a:spLocks noChangeArrowheads="1"/>
            </p:cNvSpPr>
            <p:nvPr/>
          </p:nvSpPr>
          <p:spPr bwMode="auto">
            <a:xfrm>
              <a:off x="7537450" y="3581400"/>
              <a:ext cx="409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303" name="Rectangle 73"/>
            <p:cNvSpPr>
              <a:spLocks noChangeArrowheads="1"/>
            </p:cNvSpPr>
            <p:nvPr/>
          </p:nvSpPr>
          <p:spPr bwMode="auto">
            <a:xfrm>
              <a:off x="6137275" y="3581400"/>
              <a:ext cx="409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304" name="Rectangle 74"/>
            <p:cNvSpPr>
              <a:spLocks noChangeArrowheads="1"/>
            </p:cNvSpPr>
            <p:nvPr/>
          </p:nvSpPr>
          <p:spPr bwMode="auto">
            <a:xfrm>
              <a:off x="7537450" y="5791200"/>
              <a:ext cx="409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305" name="Rectangle 75"/>
            <p:cNvSpPr>
              <a:spLocks noChangeArrowheads="1"/>
            </p:cNvSpPr>
            <p:nvPr/>
          </p:nvSpPr>
          <p:spPr bwMode="auto">
            <a:xfrm>
              <a:off x="6089650" y="5791200"/>
              <a:ext cx="409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306" name="Rectangle 76"/>
            <p:cNvSpPr>
              <a:spLocks noChangeArrowheads="1"/>
            </p:cNvSpPr>
            <p:nvPr/>
          </p:nvSpPr>
          <p:spPr bwMode="auto">
            <a:xfrm>
              <a:off x="6483350" y="5257800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307" name="Rectangle 77"/>
            <p:cNvSpPr>
              <a:spLocks noChangeArrowheads="1"/>
            </p:cNvSpPr>
            <p:nvPr/>
          </p:nvSpPr>
          <p:spPr bwMode="auto">
            <a:xfrm>
              <a:off x="5861050" y="5257800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308" name="Rectangle 78"/>
            <p:cNvSpPr>
              <a:spLocks noChangeArrowheads="1"/>
            </p:cNvSpPr>
            <p:nvPr/>
          </p:nvSpPr>
          <p:spPr bwMode="auto">
            <a:xfrm>
              <a:off x="7288213" y="5257800"/>
              <a:ext cx="3254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309" name="Rectangle 79"/>
            <p:cNvSpPr>
              <a:spLocks noChangeArrowheads="1"/>
            </p:cNvSpPr>
            <p:nvPr/>
          </p:nvSpPr>
          <p:spPr bwMode="auto">
            <a:xfrm>
              <a:off x="7897813" y="5257800"/>
              <a:ext cx="3254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310" name="Rectangle 80"/>
            <p:cNvSpPr>
              <a:spLocks noChangeArrowheads="1"/>
            </p:cNvSpPr>
            <p:nvPr/>
          </p:nvSpPr>
          <p:spPr bwMode="auto">
            <a:xfrm>
              <a:off x="7918450" y="4114800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311" name="Rectangle 81"/>
            <p:cNvSpPr>
              <a:spLocks noChangeArrowheads="1"/>
            </p:cNvSpPr>
            <p:nvPr/>
          </p:nvSpPr>
          <p:spPr bwMode="auto">
            <a:xfrm>
              <a:off x="7308850" y="4114800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312" name="Rectangle 82"/>
            <p:cNvSpPr>
              <a:spLocks noChangeArrowheads="1"/>
            </p:cNvSpPr>
            <p:nvPr/>
          </p:nvSpPr>
          <p:spPr bwMode="auto">
            <a:xfrm>
              <a:off x="6470650" y="4114800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313" name="Rectangle 83"/>
            <p:cNvSpPr>
              <a:spLocks noChangeArrowheads="1"/>
            </p:cNvSpPr>
            <p:nvPr/>
          </p:nvSpPr>
          <p:spPr bwMode="auto">
            <a:xfrm>
              <a:off x="5861050" y="4114800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</a:t>
              </a:r>
            </a:p>
          </p:txBody>
        </p:sp>
        <p:cxnSp>
          <p:nvCxnSpPr>
            <p:cNvPr id="314" name="Straight Connector 374"/>
            <p:cNvCxnSpPr>
              <a:cxnSpLocks noChangeShapeType="1"/>
            </p:cNvCxnSpPr>
            <p:nvPr/>
          </p:nvCxnSpPr>
          <p:spPr bwMode="auto">
            <a:xfrm>
              <a:off x="5708650" y="5484813"/>
              <a:ext cx="1524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8" name="Group 375"/>
            <p:cNvGrpSpPr>
              <a:grpSpLocks/>
            </p:cNvGrpSpPr>
            <p:nvPr/>
          </p:nvGrpSpPr>
          <p:grpSpPr bwMode="auto">
            <a:xfrm flipH="1">
              <a:off x="5480050" y="5334000"/>
              <a:ext cx="304800" cy="228600"/>
              <a:chOff x="3124200" y="4648200"/>
              <a:chExt cx="1295400" cy="838200"/>
            </a:xfrm>
          </p:grpSpPr>
          <p:sp>
            <p:nvSpPr>
              <p:cNvPr id="316" name="Rectangle 376"/>
              <p:cNvSpPr>
                <a:spLocks noChangeArrowheads="1"/>
              </p:cNvSpPr>
              <p:nvPr/>
            </p:nvSpPr>
            <p:spPr bwMode="auto">
              <a:xfrm>
                <a:off x="3124200" y="4648200"/>
                <a:ext cx="1295400" cy="838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377"/>
              <p:cNvSpPr>
                <a:spLocks noChangeArrowheads="1"/>
              </p:cNvSpPr>
              <p:nvPr/>
            </p:nvSpPr>
            <p:spPr bwMode="auto">
              <a:xfrm>
                <a:off x="3505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378"/>
              <p:cNvSpPr>
                <a:spLocks noChangeArrowheads="1"/>
              </p:cNvSpPr>
              <p:nvPr/>
            </p:nvSpPr>
            <p:spPr bwMode="auto">
              <a:xfrm>
                <a:off x="36576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379"/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380"/>
              <p:cNvSpPr>
                <a:spLocks noChangeArrowheads="1"/>
              </p:cNvSpPr>
              <p:nvPr/>
            </p:nvSpPr>
            <p:spPr bwMode="auto">
              <a:xfrm>
                <a:off x="39624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381"/>
              <p:cNvSpPr>
                <a:spLocks noChangeArrowheads="1"/>
              </p:cNvSpPr>
              <p:nvPr/>
            </p:nvSpPr>
            <p:spPr bwMode="auto">
              <a:xfrm>
                <a:off x="41148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382"/>
              <p:cNvSpPr>
                <a:spLocks noChangeArrowheads="1"/>
              </p:cNvSpPr>
              <p:nvPr/>
            </p:nvSpPr>
            <p:spPr bwMode="auto">
              <a:xfrm>
                <a:off x="4267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383"/>
              <p:cNvSpPr>
                <a:spLocks noChangeArrowheads="1"/>
              </p:cNvSpPr>
              <p:nvPr/>
            </p:nvSpPr>
            <p:spPr bwMode="auto">
              <a:xfrm>
                <a:off x="3505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384"/>
              <p:cNvSpPr>
                <a:spLocks noChangeArrowheads="1"/>
              </p:cNvSpPr>
              <p:nvPr/>
            </p:nvSpPr>
            <p:spPr bwMode="auto">
              <a:xfrm>
                <a:off x="36576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385"/>
              <p:cNvSpPr>
                <a:spLocks noChangeArrowheads="1"/>
              </p:cNvSpPr>
              <p:nvPr/>
            </p:nvSpPr>
            <p:spPr bwMode="auto">
              <a:xfrm>
                <a:off x="38100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386"/>
              <p:cNvSpPr>
                <a:spLocks noChangeArrowheads="1"/>
              </p:cNvSpPr>
              <p:nvPr/>
            </p:nvSpPr>
            <p:spPr bwMode="auto">
              <a:xfrm>
                <a:off x="39624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387"/>
              <p:cNvSpPr>
                <a:spLocks noChangeArrowheads="1"/>
              </p:cNvSpPr>
              <p:nvPr/>
            </p:nvSpPr>
            <p:spPr bwMode="auto">
              <a:xfrm>
                <a:off x="41148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388"/>
              <p:cNvSpPr>
                <a:spLocks noChangeArrowheads="1"/>
              </p:cNvSpPr>
              <p:nvPr/>
            </p:nvSpPr>
            <p:spPr bwMode="auto">
              <a:xfrm>
                <a:off x="4267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389"/>
              <p:cNvSpPr>
                <a:spLocks noChangeArrowheads="1"/>
              </p:cNvSpPr>
              <p:nvPr/>
            </p:nvSpPr>
            <p:spPr bwMode="auto">
              <a:xfrm>
                <a:off x="3505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390"/>
              <p:cNvSpPr>
                <a:spLocks noChangeArrowheads="1"/>
              </p:cNvSpPr>
              <p:nvPr/>
            </p:nvSpPr>
            <p:spPr bwMode="auto">
              <a:xfrm>
                <a:off x="36576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Rectangle 391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Rectangle 392"/>
              <p:cNvSpPr>
                <a:spLocks noChangeArrowheads="1"/>
              </p:cNvSpPr>
              <p:nvPr/>
            </p:nvSpPr>
            <p:spPr bwMode="auto">
              <a:xfrm>
                <a:off x="39624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Rectangle 393"/>
              <p:cNvSpPr>
                <a:spLocks noChangeArrowheads="1"/>
              </p:cNvSpPr>
              <p:nvPr/>
            </p:nvSpPr>
            <p:spPr bwMode="auto">
              <a:xfrm>
                <a:off x="41148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Rectangle 394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Rectangle 395"/>
              <p:cNvSpPr>
                <a:spLocks noChangeArrowheads="1"/>
              </p:cNvSpPr>
              <p:nvPr/>
            </p:nvSpPr>
            <p:spPr bwMode="auto">
              <a:xfrm>
                <a:off x="3505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Rectangle 396"/>
              <p:cNvSpPr>
                <a:spLocks noChangeArrowheads="1"/>
              </p:cNvSpPr>
              <p:nvPr/>
            </p:nvSpPr>
            <p:spPr bwMode="auto">
              <a:xfrm>
                <a:off x="36576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Rectangle 397"/>
              <p:cNvSpPr>
                <a:spLocks noChangeArrowheads="1"/>
              </p:cNvSpPr>
              <p:nvPr/>
            </p:nvSpPr>
            <p:spPr bwMode="auto">
              <a:xfrm>
                <a:off x="38100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398"/>
              <p:cNvSpPr>
                <a:spLocks noChangeArrowheads="1"/>
              </p:cNvSpPr>
              <p:nvPr/>
            </p:nvSpPr>
            <p:spPr bwMode="auto">
              <a:xfrm>
                <a:off x="39624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Rectangle 399"/>
              <p:cNvSpPr>
                <a:spLocks noChangeArrowheads="1"/>
              </p:cNvSpPr>
              <p:nvPr/>
            </p:nvSpPr>
            <p:spPr bwMode="auto">
              <a:xfrm>
                <a:off x="41148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Rectangle 400"/>
              <p:cNvSpPr>
                <a:spLocks noChangeArrowheads="1"/>
              </p:cNvSpPr>
              <p:nvPr/>
            </p:nvSpPr>
            <p:spPr bwMode="auto">
              <a:xfrm>
                <a:off x="4267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Rectangle 401"/>
              <p:cNvSpPr>
                <a:spLocks noChangeArrowheads="1"/>
              </p:cNvSpPr>
              <p:nvPr/>
            </p:nvSpPr>
            <p:spPr bwMode="auto">
              <a:xfrm>
                <a:off x="3505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402"/>
              <p:cNvSpPr>
                <a:spLocks noChangeArrowheads="1"/>
              </p:cNvSpPr>
              <p:nvPr/>
            </p:nvSpPr>
            <p:spPr bwMode="auto">
              <a:xfrm>
                <a:off x="36576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Rectangle 403"/>
              <p:cNvSpPr>
                <a:spLocks noChangeArrowheads="1"/>
              </p:cNvSpPr>
              <p:nvPr/>
            </p:nvSpPr>
            <p:spPr bwMode="auto">
              <a:xfrm>
                <a:off x="38100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404"/>
              <p:cNvSpPr>
                <a:spLocks noChangeArrowheads="1"/>
              </p:cNvSpPr>
              <p:nvPr/>
            </p:nvSpPr>
            <p:spPr bwMode="auto">
              <a:xfrm>
                <a:off x="39624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405"/>
              <p:cNvSpPr>
                <a:spLocks noChangeArrowheads="1"/>
              </p:cNvSpPr>
              <p:nvPr/>
            </p:nvSpPr>
            <p:spPr bwMode="auto">
              <a:xfrm>
                <a:off x="41148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406"/>
              <p:cNvSpPr>
                <a:spLocks noChangeArrowheads="1"/>
              </p:cNvSpPr>
              <p:nvPr/>
            </p:nvSpPr>
            <p:spPr bwMode="auto">
              <a:xfrm>
                <a:off x="4267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Rectangle 407"/>
              <p:cNvSpPr>
                <a:spLocks noChangeArrowheads="1"/>
              </p:cNvSpPr>
              <p:nvPr/>
            </p:nvSpPr>
            <p:spPr bwMode="auto">
              <a:xfrm>
                <a:off x="3200400" y="4724400"/>
                <a:ext cx="228600" cy="6858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48" name="Straight Connector 408"/>
            <p:cNvCxnSpPr>
              <a:cxnSpLocks noChangeShapeType="1"/>
            </p:cNvCxnSpPr>
            <p:nvPr/>
          </p:nvCxnSpPr>
          <p:spPr bwMode="auto">
            <a:xfrm>
              <a:off x="7156450" y="5338763"/>
              <a:ext cx="1524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" name="Group 409"/>
            <p:cNvGrpSpPr>
              <a:grpSpLocks/>
            </p:cNvGrpSpPr>
            <p:nvPr/>
          </p:nvGrpSpPr>
          <p:grpSpPr bwMode="auto">
            <a:xfrm flipH="1">
              <a:off x="6927850" y="5187950"/>
              <a:ext cx="304800" cy="228600"/>
              <a:chOff x="3124200" y="4648200"/>
              <a:chExt cx="1295400" cy="838200"/>
            </a:xfrm>
          </p:grpSpPr>
          <p:sp>
            <p:nvSpPr>
              <p:cNvPr id="350" name="Rectangle 410"/>
              <p:cNvSpPr>
                <a:spLocks noChangeArrowheads="1"/>
              </p:cNvSpPr>
              <p:nvPr/>
            </p:nvSpPr>
            <p:spPr bwMode="auto">
              <a:xfrm>
                <a:off x="3124200" y="4648200"/>
                <a:ext cx="1295400" cy="838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411"/>
              <p:cNvSpPr>
                <a:spLocks noChangeArrowheads="1"/>
              </p:cNvSpPr>
              <p:nvPr/>
            </p:nvSpPr>
            <p:spPr bwMode="auto">
              <a:xfrm>
                <a:off x="3505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412"/>
              <p:cNvSpPr>
                <a:spLocks noChangeArrowheads="1"/>
              </p:cNvSpPr>
              <p:nvPr/>
            </p:nvSpPr>
            <p:spPr bwMode="auto">
              <a:xfrm>
                <a:off x="36576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Rectangle 413"/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414"/>
              <p:cNvSpPr>
                <a:spLocks noChangeArrowheads="1"/>
              </p:cNvSpPr>
              <p:nvPr/>
            </p:nvSpPr>
            <p:spPr bwMode="auto">
              <a:xfrm>
                <a:off x="39624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415"/>
              <p:cNvSpPr>
                <a:spLocks noChangeArrowheads="1"/>
              </p:cNvSpPr>
              <p:nvPr/>
            </p:nvSpPr>
            <p:spPr bwMode="auto">
              <a:xfrm>
                <a:off x="41148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Rectangle 416"/>
              <p:cNvSpPr>
                <a:spLocks noChangeArrowheads="1"/>
              </p:cNvSpPr>
              <p:nvPr/>
            </p:nvSpPr>
            <p:spPr bwMode="auto">
              <a:xfrm>
                <a:off x="4267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417"/>
              <p:cNvSpPr>
                <a:spLocks noChangeArrowheads="1"/>
              </p:cNvSpPr>
              <p:nvPr/>
            </p:nvSpPr>
            <p:spPr bwMode="auto">
              <a:xfrm>
                <a:off x="3505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418"/>
              <p:cNvSpPr>
                <a:spLocks noChangeArrowheads="1"/>
              </p:cNvSpPr>
              <p:nvPr/>
            </p:nvSpPr>
            <p:spPr bwMode="auto">
              <a:xfrm>
                <a:off x="36576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419"/>
              <p:cNvSpPr>
                <a:spLocks noChangeArrowheads="1"/>
              </p:cNvSpPr>
              <p:nvPr/>
            </p:nvSpPr>
            <p:spPr bwMode="auto">
              <a:xfrm>
                <a:off x="38100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Rectangle 420"/>
              <p:cNvSpPr>
                <a:spLocks noChangeArrowheads="1"/>
              </p:cNvSpPr>
              <p:nvPr/>
            </p:nvSpPr>
            <p:spPr bwMode="auto">
              <a:xfrm>
                <a:off x="39624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421"/>
              <p:cNvSpPr>
                <a:spLocks noChangeArrowheads="1"/>
              </p:cNvSpPr>
              <p:nvPr/>
            </p:nvSpPr>
            <p:spPr bwMode="auto">
              <a:xfrm>
                <a:off x="41148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422"/>
              <p:cNvSpPr>
                <a:spLocks noChangeArrowheads="1"/>
              </p:cNvSpPr>
              <p:nvPr/>
            </p:nvSpPr>
            <p:spPr bwMode="auto">
              <a:xfrm>
                <a:off x="4267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423"/>
              <p:cNvSpPr>
                <a:spLocks noChangeArrowheads="1"/>
              </p:cNvSpPr>
              <p:nvPr/>
            </p:nvSpPr>
            <p:spPr bwMode="auto">
              <a:xfrm>
                <a:off x="3505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424"/>
              <p:cNvSpPr>
                <a:spLocks noChangeArrowheads="1"/>
              </p:cNvSpPr>
              <p:nvPr/>
            </p:nvSpPr>
            <p:spPr bwMode="auto">
              <a:xfrm>
                <a:off x="36576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Rectangle 425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Rectangle 426"/>
              <p:cNvSpPr>
                <a:spLocks noChangeArrowheads="1"/>
              </p:cNvSpPr>
              <p:nvPr/>
            </p:nvSpPr>
            <p:spPr bwMode="auto">
              <a:xfrm>
                <a:off x="39624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41148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3505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Rectangle 430"/>
              <p:cNvSpPr>
                <a:spLocks noChangeArrowheads="1"/>
              </p:cNvSpPr>
              <p:nvPr/>
            </p:nvSpPr>
            <p:spPr bwMode="auto">
              <a:xfrm>
                <a:off x="36576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431"/>
              <p:cNvSpPr>
                <a:spLocks noChangeArrowheads="1"/>
              </p:cNvSpPr>
              <p:nvPr/>
            </p:nvSpPr>
            <p:spPr bwMode="auto">
              <a:xfrm>
                <a:off x="38100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Rectangle 432"/>
              <p:cNvSpPr>
                <a:spLocks noChangeArrowheads="1"/>
              </p:cNvSpPr>
              <p:nvPr/>
            </p:nvSpPr>
            <p:spPr bwMode="auto">
              <a:xfrm>
                <a:off x="39624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433"/>
              <p:cNvSpPr>
                <a:spLocks noChangeArrowheads="1"/>
              </p:cNvSpPr>
              <p:nvPr/>
            </p:nvSpPr>
            <p:spPr bwMode="auto">
              <a:xfrm>
                <a:off x="41148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434"/>
              <p:cNvSpPr>
                <a:spLocks noChangeArrowheads="1"/>
              </p:cNvSpPr>
              <p:nvPr/>
            </p:nvSpPr>
            <p:spPr bwMode="auto">
              <a:xfrm>
                <a:off x="4267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Rectangle 435"/>
              <p:cNvSpPr>
                <a:spLocks noChangeArrowheads="1"/>
              </p:cNvSpPr>
              <p:nvPr/>
            </p:nvSpPr>
            <p:spPr bwMode="auto">
              <a:xfrm>
                <a:off x="3505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Rectangle 436"/>
              <p:cNvSpPr>
                <a:spLocks noChangeArrowheads="1"/>
              </p:cNvSpPr>
              <p:nvPr/>
            </p:nvSpPr>
            <p:spPr bwMode="auto">
              <a:xfrm>
                <a:off x="36576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437"/>
              <p:cNvSpPr>
                <a:spLocks noChangeArrowheads="1"/>
              </p:cNvSpPr>
              <p:nvPr/>
            </p:nvSpPr>
            <p:spPr bwMode="auto">
              <a:xfrm>
                <a:off x="38100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Rectangle 438"/>
              <p:cNvSpPr>
                <a:spLocks noChangeArrowheads="1"/>
              </p:cNvSpPr>
              <p:nvPr/>
            </p:nvSpPr>
            <p:spPr bwMode="auto">
              <a:xfrm>
                <a:off x="39624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439"/>
              <p:cNvSpPr>
                <a:spLocks noChangeArrowheads="1"/>
              </p:cNvSpPr>
              <p:nvPr/>
            </p:nvSpPr>
            <p:spPr bwMode="auto">
              <a:xfrm>
                <a:off x="41148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440"/>
              <p:cNvSpPr>
                <a:spLocks noChangeArrowheads="1"/>
              </p:cNvSpPr>
              <p:nvPr/>
            </p:nvSpPr>
            <p:spPr bwMode="auto">
              <a:xfrm>
                <a:off x="4267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Rectangle 441"/>
              <p:cNvSpPr>
                <a:spLocks noChangeArrowheads="1"/>
              </p:cNvSpPr>
              <p:nvPr/>
            </p:nvSpPr>
            <p:spPr bwMode="auto">
              <a:xfrm>
                <a:off x="3200400" y="4724400"/>
                <a:ext cx="228600" cy="6858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82" name="Straight Connector 442"/>
            <p:cNvCxnSpPr>
              <a:cxnSpLocks noChangeShapeType="1"/>
            </p:cNvCxnSpPr>
            <p:nvPr/>
          </p:nvCxnSpPr>
          <p:spPr bwMode="auto">
            <a:xfrm>
              <a:off x="7156450" y="4195763"/>
              <a:ext cx="1524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" name="Group 443"/>
            <p:cNvGrpSpPr>
              <a:grpSpLocks/>
            </p:cNvGrpSpPr>
            <p:nvPr/>
          </p:nvGrpSpPr>
          <p:grpSpPr bwMode="auto">
            <a:xfrm flipH="1">
              <a:off x="6927850" y="4044950"/>
              <a:ext cx="304800" cy="228600"/>
              <a:chOff x="3124200" y="4648200"/>
              <a:chExt cx="1295400" cy="838200"/>
            </a:xfrm>
          </p:grpSpPr>
          <p:sp>
            <p:nvSpPr>
              <p:cNvPr id="384" name="Rectangle 444"/>
              <p:cNvSpPr>
                <a:spLocks noChangeArrowheads="1"/>
              </p:cNvSpPr>
              <p:nvPr/>
            </p:nvSpPr>
            <p:spPr bwMode="auto">
              <a:xfrm>
                <a:off x="3124200" y="4648200"/>
                <a:ext cx="1295400" cy="838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445"/>
              <p:cNvSpPr>
                <a:spLocks noChangeArrowheads="1"/>
              </p:cNvSpPr>
              <p:nvPr/>
            </p:nvSpPr>
            <p:spPr bwMode="auto">
              <a:xfrm>
                <a:off x="3505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446"/>
              <p:cNvSpPr>
                <a:spLocks noChangeArrowheads="1"/>
              </p:cNvSpPr>
              <p:nvPr/>
            </p:nvSpPr>
            <p:spPr bwMode="auto">
              <a:xfrm>
                <a:off x="36576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447"/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448"/>
              <p:cNvSpPr>
                <a:spLocks noChangeArrowheads="1"/>
              </p:cNvSpPr>
              <p:nvPr/>
            </p:nvSpPr>
            <p:spPr bwMode="auto">
              <a:xfrm>
                <a:off x="39624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Rectangle 449"/>
              <p:cNvSpPr>
                <a:spLocks noChangeArrowheads="1"/>
              </p:cNvSpPr>
              <p:nvPr/>
            </p:nvSpPr>
            <p:spPr bwMode="auto">
              <a:xfrm>
                <a:off x="41148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Rectangle 450"/>
              <p:cNvSpPr>
                <a:spLocks noChangeArrowheads="1"/>
              </p:cNvSpPr>
              <p:nvPr/>
            </p:nvSpPr>
            <p:spPr bwMode="auto">
              <a:xfrm>
                <a:off x="4267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451"/>
              <p:cNvSpPr>
                <a:spLocks noChangeArrowheads="1"/>
              </p:cNvSpPr>
              <p:nvPr/>
            </p:nvSpPr>
            <p:spPr bwMode="auto">
              <a:xfrm>
                <a:off x="3505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Rectangle 452"/>
              <p:cNvSpPr>
                <a:spLocks noChangeArrowheads="1"/>
              </p:cNvSpPr>
              <p:nvPr/>
            </p:nvSpPr>
            <p:spPr bwMode="auto">
              <a:xfrm>
                <a:off x="36576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453"/>
              <p:cNvSpPr>
                <a:spLocks noChangeArrowheads="1"/>
              </p:cNvSpPr>
              <p:nvPr/>
            </p:nvSpPr>
            <p:spPr bwMode="auto">
              <a:xfrm>
                <a:off x="38100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454"/>
              <p:cNvSpPr>
                <a:spLocks noChangeArrowheads="1"/>
              </p:cNvSpPr>
              <p:nvPr/>
            </p:nvSpPr>
            <p:spPr bwMode="auto">
              <a:xfrm>
                <a:off x="39624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455"/>
              <p:cNvSpPr>
                <a:spLocks noChangeArrowheads="1"/>
              </p:cNvSpPr>
              <p:nvPr/>
            </p:nvSpPr>
            <p:spPr bwMode="auto">
              <a:xfrm>
                <a:off x="41148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456"/>
              <p:cNvSpPr>
                <a:spLocks noChangeArrowheads="1"/>
              </p:cNvSpPr>
              <p:nvPr/>
            </p:nvSpPr>
            <p:spPr bwMode="auto">
              <a:xfrm>
                <a:off x="4267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457"/>
              <p:cNvSpPr>
                <a:spLocks noChangeArrowheads="1"/>
              </p:cNvSpPr>
              <p:nvPr/>
            </p:nvSpPr>
            <p:spPr bwMode="auto">
              <a:xfrm>
                <a:off x="3505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458"/>
              <p:cNvSpPr>
                <a:spLocks noChangeArrowheads="1"/>
              </p:cNvSpPr>
              <p:nvPr/>
            </p:nvSpPr>
            <p:spPr bwMode="auto">
              <a:xfrm>
                <a:off x="36576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45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460"/>
              <p:cNvSpPr>
                <a:spLocks noChangeArrowheads="1"/>
              </p:cNvSpPr>
              <p:nvPr/>
            </p:nvSpPr>
            <p:spPr bwMode="auto">
              <a:xfrm>
                <a:off x="39624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461"/>
              <p:cNvSpPr>
                <a:spLocks noChangeArrowheads="1"/>
              </p:cNvSpPr>
              <p:nvPr/>
            </p:nvSpPr>
            <p:spPr bwMode="auto">
              <a:xfrm>
                <a:off x="41148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462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463"/>
              <p:cNvSpPr>
                <a:spLocks noChangeArrowheads="1"/>
              </p:cNvSpPr>
              <p:nvPr/>
            </p:nvSpPr>
            <p:spPr bwMode="auto">
              <a:xfrm>
                <a:off x="3505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464"/>
              <p:cNvSpPr>
                <a:spLocks noChangeArrowheads="1"/>
              </p:cNvSpPr>
              <p:nvPr/>
            </p:nvSpPr>
            <p:spPr bwMode="auto">
              <a:xfrm>
                <a:off x="36576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465"/>
              <p:cNvSpPr>
                <a:spLocks noChangeArrowheads="1"/>
              </p:cNvSpPr>
              <p:nvPr/>
            </p:nvSpPr>
            <p:spPr bwMode="auto">
              <a:xfrm>
                <a:off x="38100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466"/>
              <p:cNvSpPr>
                <a:spLocks noChangeArrowheads="1"/>
              </p:cNvSpPr>
              <p:nvPr/>
            </p:nvSpPr>
            <p:spPr bwMode="auto">
              <a:xfrm>
                <a:off x="39624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467"/>
              <p:cNvSpPr>
                <a:spLocks noChangeArrowheads="1"/>
              </p:cNvSpPr>
              <p:nvPr/>
            </p:nvSpPr>
            <p:spPr bwMode="auto">
              <a:xfrm>
                <a:off x="41148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Rectangle 468"/>
              <p:cNvSpPr>
                <a:spLocks noChangeArrowheads="1"/>
              </p:cNvSpPr>
              <p:nvPr/>
            </p:nvSpPr>
            <p:spPr bwMode="auto">
              <a:xfrm>
                <a:off x="4267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469"/>
              <p:cNvSpPr>
                <a:spLocks noChangeArrowheads="1"/>
              </p:cNvSpPr>
              <p:nvPr/>
            </p:nvSpPr>
            <p:spPr bwMode="auto">
              <a:xfrm>
                <a:off x="3505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470"/>
              <p:cNvSpPr>
                <a:spLocks noChangeArrowheads="1"/>
              </p:cNvSpPr>
              <p:nvPr/>
            </p:nvSpPr>
            <p:spPr bwMode="auto">
              <a:xfrm>
                <a:off x="36576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471"/>
              <p:cNvSpPr>
                <a:spLocks noChangeArrowheads="1"/>
              </p:cNvSpPr>
              <p:nvPr/>
            </p:nvSpPr>
            <p:spPr bwMode="auto">
              <a:xfrm>
                <a:off x="38100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472"/>
              <p:cNvSpPr>
                <a:spLocks noChangeArrowheads="1"/>
              </p:cNvSpPr>
              <p:nvPr/>
            </p:nvSpPr>
            <p:spPr bwMode="auto">
              <a:xfrm>
                <a:off x="39624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473"/>
              <p:cNvSpPr>
                <a:spLocks noChangeArrowheads="1"/>
              </p:cNvSpPr>
              <p:nvPr/>
            </p:nvSpPr>
            <p:spPr bwMode="auto">
              <a:xfrm>
                <a:off x="41148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Rectangle 474"/>
              <p:cNvSpPr>
                <a:spLocks noChangeArrowheads="1"/>
              </p:cNvSpPr>
              <p:nvPr/>
            </p:nvSpPr>
            <p:spPr bwMode="auto">
              <a:xfrm>
                <a:off x="4267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475"/>
              <p:cNvSpPr>
                <a:spLocks noChangeArrowheads="1"/>
              </p:cNvSpPr>
              <p:nvPr/>
            </p:nvSpPr>
            <p:spPr bwMode="auto">
              <a:xfrm>
                <a:off x="3200400" y="4724400"/>
                <a:ext cx="228600" cy="6858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476"/>
            <p:cNvGrpSpPr>
              <a:grpSpLocks/>
            </p:cNvGrpSpPr>
            <p:nvPr/>
          </p:nvGrpSpPr>
          <p:grpSpPr bwMode="auto">
            <a:xfrm flipH="1">
              <a:off x="8223250" y="5334000"/>
              <a:ext cx="381000" cy="228600"/>
              <a:chOff x="6934200" y="5791200"/>
              <a:chExt cx="381000" cy="228600"/>
            </a:xfrm>
          </p:grpSpPr>
          <p:cxnSp>
            <p:nvCxnSpPr>
              <p:cNvPr id="417" name="Straight Connector 477"/>
              <p:cNvCxnSpPr>
                <a:cxnSpLocks noChangeShapeType="1"/>
              </p:cNvCxnSpPr>
              <p:nvPr/>
            </p:nvCxnSpPr>
            <p:spPr bwMode="auto">
              <a:xfrm>
                <a:off x="7162800" y="5942012"/>
                <a:ext cx="152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22" name="Group 478"/>
              <p:cNvGrpSpPr>
                <a:grpSpLocks/>
              </p:cNvGrpSpPr>
              <p:nvPr/>
            </p:nvGrpSpPr>
            <p:grpSpPr bwMode="auto">
              <a:xfrm flipH="1">
                <a:off x="6934200" y="5791200"/>
                <a:ext cx="304800" cy="228600"/>
                <a:chOff x="3124200" y="4648200"/>
                <a:chExt cx="1295400" cy="838200"/>
              </a:xfrm>
            </p:grpSpPr>
            <p:sp>
              <p:nvSpPr>
                <p:cNvPr id="419" name="Rectangle 479"/>
                <p:cNvSpPr>
                  <a:spLocks noChangeArrowheads="1"/>
                </p:cNvSpPr>
                <p:nvPr/>
              </p:nvSpPr>
              <p:spPr bwMode="auto">
                <a:xfrm>
                  <a:off x="3124200" y="4648200"/>
                  <a:ext cx="1295400" cy="838200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" name="Rectangle 480"/>
                <p:cNvSpPr>
                  <a:spLocks noChangeArrowheads="1"/>
                </p:cNvSpPr>
                <p:nvPr/>
              </p:nvSpPr>
              <p:spPr bwMode="auto">
                <a:xfrm>
                  <a:off x="35052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1" name="Rectangle 481"/>
                <p:cNvSpPr>
                  <a:spLocks noChangeArrowheads="1"/>
                </p:cNvSpPr>
                <p:nvPr/>
              </p:nvSpPr>
              <p:spPr bwMode="auto">
                <a:xfrm>
                  <a:off x="36576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2" name="Rectangle 482"/>
                <p:cNvSpPr>
                  <a:spLocks noChangeArrowheads="1"/>
                </p:cNvSpPr>
                <p:nvPr/>
              </p:nvSpPr>
              <p:spPr bwMode="auto">
                <a:xfrm>
                  <a:off x="38100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3" name="Rectangle 483"/>
                <p:cNvSpPr>
                  <a:spLocks noChangeArrowheads="1"/>
                </p:cNvSpPr>
                <p:nvPr/>
              </p:nvSpPr>
              <p:spPr bwMode="auto">
                <a:xfrm>
                  <a:off x="39624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4" name="Rectangle 484"/>
                <p:cNvSpPr>
                  <a:spLocks noChangeArrowheads="1"/>
                </p:cNvSpPr>
                <p:nvPr/>
              </p:nvSpPr>
              <p:spPr bwMode="auto">
                <a:xfrm>
                  <a:off x="41148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5" name="Rectangle 485"/>
                <p:cNvSpPr>
                  <a:spLocks noChangeArrowheads="1"/>
                </p:cNvSpPr>
                <p:nvPr/>
              </p:nvSpPr>
              <p:spPr bwMode="auto">
                <a:xfrm>
                  <a:off x="42672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6" name="Rectangle 486"/>
                <p:cNvSpPr>
                  <a:spLocks noChangeArrowheads="1"/>
                </p:cNvSpPr>
                <p:nvPr/>
              </p:nvSpPr>
              <p:spPr bwMode="auto">
                <a:xfrm>
                  <a:off x="35052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7" name="Rectangle 487"/>
                <p:cNvSpPr>
                  <a:spLocks noChangeArrowheads="1"/>
                </p:cNvSpPr>
                <p:nvPr/>
              </p:nvSpPr>
              <p:spPr bwMode="auto">
                <a:xfrm>
                  <a:off x="36576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8" name="Rectangle 488"/>
                <p:cNvSpPr>
                  <a:spLocks noChangeArrowheads="1"/>
                </p:cNvSpPr>
                <p:nvPr/>
              </p:nvSpPr>
              <p:spPr bwMode="auto">
                <a:xfrm>
                  <a:off x="38100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9" name="Rectangle 489"/>
                <p:cNvSpPr>
                  <a:spLocks noChangeArrowheads="1"/>
                </p:cNvSpPr>
                <p:nvPr/>
              </p:nvSpPr>
              <p:spPr bwMode="auto">
                <a:xfrm>
                  <a:off x="39624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" name="Rectangle 490"/>
                <p:cNvSpPr>
                  <a:spLocks noChangeArrowheads="1"/>
                </p:cNvSpPr>
                <p:nvPr/>
              </p:nvSpPr>
              <p:spPr bwMode="auto">
                <a:xfrm>
                  <a:off x="41148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" name="Rectangle 491"/>
                <p:cNvSpPr>
                  <a:spLocks noChangeArrowheads="1"/>
                </p:cNvSpPr>
                <p:nvPr/>
              </p:nvSpPr>
              <p:spPr bwMode="auto">
                <a:xfrm>
                  <a:off x="42672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" name="Rectangle 492"/>
                <p:cNvSpPr>
                  <a:spLocks noChangeArrowheads="1"/>
                </p:cNvSpPr>
                <p:nvPr/>
              </p:nvSpPr>
              <p:spPr bwMode="auto">
                <a:xfrm>
                  <a:off x="35052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3" name="Rectangle 493"/>
                <p:cNvSpPr>
                  <a:spLocks noChangeArrowheads="1"/>
                </p:cNvSpPr>
                <p:nvPr/>
              </p:nvSpPr>
              <p:spPr bwMode="auto">
                <a:xfrm>
                  <a:off x="36576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4" name="Rectangle 494"/>
                <p:cNvSpPr>
                  <a:spLocks noChangeArrowheads="1"/>
                </p:cNvSpPr>
                <p:nvPr/>
              </p:nvSpPr>
              <p:spPr bwMode="auto">
                <a:xfrm>
                  <a:off x="38100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5" name="Rectangle 495"/>
                <p:cNvSpPr>
                  <a:spLocks noChangeArrowheads="1"/>
                </p:cNvSpPr>
                <p:nvPr/>
              </p:nvSpPr>
              <p:spPr bwMode="auto">
                <a:xfrm>
                  <a:off x="39624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6" name="Rectangle 496"/>
                <p:cNvSpPr>
                  <a:spLocks noChangeArrowheads="1"/>
                </p:cNvSpPr>
                <p:nvPr/>
              </p:nvSpPr>
              <p:spPr bwMode="auto">
                <a:xfrm>
                  <a:off x="41148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7" name="Rectangle 497"/>
                <p:cNvSpPr>
                  <a:spLocks noChangeArrowheads="1"/>
                </p:cNvSpPr>
                <p:nvPr/>
              </p:nvSpPr>
              <p:spPr bwMode="auto">
                <a:xfrm>
                  <a:off x="42672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8" name="Rectangle 498"/>
                <p:cNvSpPr>
                  <a:spLocks noChangeArrowheads="1"/>
                </p:cNvSpPr>
                <p:nvPr/>
              </p:nvSpPr>
              <p:spPr bwMode="auto">
                <a:xfrm>
                  <a:off x="35052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9" name="Rectangle 499"/>
                <p:cNvSpPr>
                  <a:spLocks noChangeArrowheads="1"/>
                </p:cNvSpPr>
                <p:nvPr/>
              </p:nvSpPr>
              <p:spPr bwMode="auto">
                <a:xfrm>
                  <a:off x="36576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0" name="Rectangle 500"/>
                <p:cNvSpPr>
                  <a:spLocks noChangeArrowheads="1"/>
                </p:cNvSpPr>
                <p:nvPr/>
              </p:nvSpPr>
              <p:spPr bwMode="auto">
                <a:xfrm>
                  <a:off x="38100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1" name="Rectangle 501"/>
                <p:cNvSpPr>
                  <a:spLocks noChangeArrowheads="1"/>
                </p:cNvSpPr>
                <p:nvPr/>
              </p:nvSpPr>
              <p:spPr bwMode="auto">
                <a:xfrm>
                  <a:off x="39624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2" name="Rectangle 502"/>
                <p:cNvSpPr>
                  <a:spLocks noChangeArrowheads="1"/>
                </p:cNvSpPr>
                <p:nvPr/>
              </p:nvSpPr>
              <p:spPr bwMode="auto">
                <a:xfrm>
                  <a:off x="41148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3" name="Rectangle 503"/>
                <p:cNvSpPr>
                  <a:spLocks noChangeArrowheads="1"/>
                </p:cNvSpPr>
                <p:nvPr/>
              </p:nvSpPr>
              <p:spPr bwMode="auto">
                <a:xfrm>
                  <a:off x="42672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4" name="Rectangle 504"/>
                <p:cNvSpPr>
                  <a:spLocks noChangeArrowheads="1"/>
                </p:cNvSpPr>
                <p:nvPr/>
              </p:nvSpPr>
              <p:spPr bwMode="auto">
                <a:xfrm>
                  <a:off x="35052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5" name="Rectangle 505"/>
                <p:cNvSpPr>
                  <a:spLocks noChangeArrowheads="1"/>
                </p:cNvSpPr>
                <p:nvPr/>
              </p:nvSpPr>
              <p:spPr bwMode="auto">
                <a:xfrm>
                  <a:off x="36576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6" name="Rectangle 506"/>
                <p:cNvSpPr>
                  <a:spLocks noChangeArrowheads="1"/>
                </p:cNvSpPr>
                <p:nvPr/>
              </p:nvSpPr>
              <p:spPr bwMode="auto">
                <a:xfrm>
                  <a:off x="38100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7" name="Rectangle 507"/>
                <p:cNvSpPr>
                  <a:spLocks noChangeArrowheads="1"/>
                </p:cNvSpPr>
                <p:nvPr/>
              </p:nvSpPr>
              <p:spPr bwMode="auto">
                <a:xfrm>
                  <a:off x="39624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8" name="Rectangle 508"/>
                <p:cNvSpPr>
                  <a:spLocks noChangeArrowheads="1"/>
                </p:cNvSpPr>
                <p:nvPr/>
              </p:nvSpPr>
              <p:spPr bwMode="auto">
                <a:xfrm>
                  <a:off x="41148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9" name="Rectangle 509"/>
                <p:cNvSpPr>
                  <a:spLocks noChangeArrowheads="1"/>
                </p:cNvSpPr>
                <p:nvPr/>
              </p:nvSpPr>
              <p:spPr bwMode="auto">
                <a:xfrm>
                  <a:off x="42672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0" name="Rectangle 510"/>
                <p:cNvSpPr>
                  <a:spLocks noChangeArrowheads="1"/>
                </p:cNvSpPr>
                <p:nvPr/>
              </p:nvSpPr>
              <p:spPr bwMode="auto">
                <a:xfrm>
                  <a:off x="3200400" y="4724400"/>
                  <a:ext cx="228600" cy="68580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3" name="Group 511"/>
            <p:cNvGrpSpPr>
              <a:grpSpLocks/>
            </p:cNvGrpSpPr>
            <p:nvPr/>
          </p:nvGrpSpPr>
          <p:grpSpPr bwMode="auto">
            <a:xfrm flipH="1">
              <a:off x="8223250" y="4191000"/>
              <a:ext cx="381000" cy="228600"/>
              <a:chOff x="6934200" y="5791200"/>
              <a:chExt cx="381000" cy="228600"/>
            </a:xfrm>
          </p:grpSpPr>
          <p:cxnSp>
            <p:nvCxnSpPr>
              <p:cNvPr id="452" name="Straight Connector 512"/>
              <p:cNvCxnSpPr>
                <a:cxnSpLocks noChangeShapeType="1"/>
              </p:cNvCxnSpPr>
              <p:nvPr/>
            </p:nvCxnSpPr>
            <p:spPr bwMode="auto">
              <a:xfrm>
                <a:off x="7162800" y="5942012"/>
                <a:ext cx="152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24" name="Group 266"/>
              <p:cNvGrpSpPr>
                <a:grpSpLocks/>
              </p:cNvGrpSpPr>
              <p:nvPr/>
            </p:nvGrpSpPr>
            <p:grpSpPr bwMode="auto">
              <a:xfrm flipH="1">
                <a:off x="6934200" y="5791200"/>
                <a:ext cx="304800" cy="228600"/>
                <a:chOff x="3124200" y="4648200"/>
                <a:chExt cx="1295400" cy="838200"/>
              </a:xfrm>
            </p:grpSpPr>
            <p:sp>
              <p:nvSpPr>
                <p:cNvPr id="454" name="Rectangle 514"/>
                <p:cNvSpPr>
                  <a:spLocks noChangeArrowheads="1"/>
                </p:cNvSpPr>
                <p:nvPr/>
              </p:nvSpPr>
              <p:spPr bwMode="auto">
                <a:xfrm>
                  <a:off x="3124200" y="4648200"/>
                  <a:ext cx="1295400" cy="838200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5" name="Rectangle 515"/>
                <p:cNvSpPr>
                  <a:spLocks noChangeArrowheads="1"/>
                </p:cNvSpPr>
                <p:nvPr/>
              </p:nvSpPr>
              <p:spPr bwMode="auto">
                <a:xfrm>
                  <a:off x="35052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6" name="Rectangle 516"/>
                <p:cNvSpPr>
                  <a:spLocks noChangeArrowheads="1"/>
                </p:cNvSpPr>
                <p:nvPr/>
              </p:nvSpPr>
              <p:spPr bwMode="auto">
                <a:xfrm>
                  <a:off x="36576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7" name="Rectangle 517"/>
                <p:cNvSpPr>
                  <a:spLocks noChangeArrowheads="1"/>
                </p:cNvSpPr>
                <p:nvPr/>
              </p:nvSpPr>
              <p:spPr bwMode="auto">
                <a:xfrm>
                  <a:off x="38100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8" name="Rectangle 518"/>
                <p:cNvSpPr>
                  <a:spLocks noChangeArrowheads="1"/>
                </p:cNvSpPr>
                <p:nvPr/>
              </p:nvSpPr>
              <p:spPr bwMode="auto">
                <a:xfrm>
                  <a:off x="39624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9" name="Rectangle 519"/>
                <p:cNvSpPr>
                  <a:spLocks noChangeArrowheads="1"/>
                </p:cNvSpPr>
                <p:nvPr/>
              </p:nvSpPr>
              <p:spPr bwMode="auto">
                <a:xfrm>
                  <a:off x="41148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0" name="Rectangle 520"/>
                <p:cNvSpPr>
                  <a:spLocks noChangeArrowheads="1"/>
                </p:cNvSpPr>
                <p:nvPr/>
              </p:nvSpPr>
              <p:spPr bwMode="auto">
                <a:xfrm>
                  <a:off x="42672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1" name="Rectangle 521"/>
                <p:cNvSpPr>
                  <a:spLocks noChangeArrowheads="1"/>
                </p:cNvSpPr>
                <p:nvPr/>
              </p:nvSpPr>
              <p:spPr bwMode="auto">
                <a:xfrm>
                  <a:off x="35052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2" name="Rectangle 522"/>
                <p:cNvSpPr>
                  <a:spLocks noChangeArrowheads="1"/>
                </p:cNvSpPr>
                <p:nvPr/>
              </p:nvSpPr>
              <p:spPr bwMode="auto">
                <a:xfrm>
                  <a:off x="36576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3" name="Rectangle 523"/>
                <p:cNvSpPr>
                  <a:spLocks noChangeArrowheads="1"/>
                </p:cNvSpPr>
                <p:nvPr/>
              </p:nvSpPr>
              <p:spPr bwMode="auto">
                <a:xfrm>
                  <a:off x="38100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4" name="Rectangle 524"/>
                <p:cNvSpPr>
                  <a:spLocks noChangeArrowheads="1"/>
                </p:cNvSpPr>
                <p:nvPr/>
              </p:nvSpPr>
              <p:spPr bwMode="auto">
                <a:xfrm>
                  <a:off x="39624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5" name="Rectangle 525"/>
                <p:cNvSpPr>
                  <a:spLocks noChangeArrowheads="1"/>
                </p:cNvSpPr>
                <p:nvPr/>
              </p:nvSpPr>
              <p:spPr bwMode="auto">
                <a:xfrm>
                  <a:off x="41148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6" name="Rectangle 526"/>
                <p:cNvSpPr>
                  <a:spLocks noChangeArrowheads="1"/>
                </p:cNvSpPr>
                <p:nvPr/>
              </p:nvSpPr>
              <p:spPr bwMode="auto">
                <a:xfrm>
                  <a:off x="42672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7" name="Rectangle 527"/>
                <p:cNvSpPr>
                  <a:spLocks noChangeArrowheads="1"/>
                </p:cNvSpPr>
                <p:nvPr/>
              </p:nvSpPr>
              <p:spPr bwMode="auto">
                <a:xfrm>
                  <a:off x="35052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8" name="Rectangle 528"/>
                <p:cNvSpPr>
                  <a:spLocks noChangeArrowheads="1"/>
                </p:cNvSpPr>
                <p:nvPr/>
              </p:nvSpPr>
              <p:spPr bwMode="auto">
                <a:xfrm>
                  <a:off x="36576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9" name="Rectangle 529"/>
                <p:cNvSpPr>
                  <a:spLocks noChangeArrowheads="1"/>
                </p:cNvSpPr>
                <p:nvPr/>
              </p:nvSpPr>
              <p:spPr bwMode="auto">
                <a:xfrm>
                  <a:off x="38100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0" name="Rectangle 530"/>
                <p:cNvSpPr>
                  <a:spLocks noChangeArrowheads="1"/>
                </p:cNvSpPr>
                <p:nvPr/>
              </p:nvSpPr>
              <p:spPr bwMode="auto">
                <a:xfrm>
                  <a:off x="39624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1" name="Rectangle 531"/>
                <p:cNvSpPr>
                  <a:spLocks noChangeArrowheads="1"/>
                </p:cNvSpPr>
                <p:nvPr/>
              </p:nvSpPr>
              <p:spPr bwMode="auto">
                <a:xfrm>
                  <a:off x="41148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2" name="Rectangle 532"/>
                <p:cNvSpPr>
                  <a:spLocks noChangeArrowheads="1"/>
                </p:cNvSpPr>
                <p:nvPr/>
              </p:nvSpPr>
              <p:spPr bwMode="auto">
                <a:xfrm>
                  <a:off x="42672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3" name="Rectangle 533"/>
                <p:cNvSpPr>
                  <a:spLocks noChangeArrowheads="1"/>
                </p:cNvSpPr>
                <p:nvPr/>
              </p:nvSpPr>
              <p:spPr bwMode="auto">
                <a:xfrm>
                  <a:off x="35052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4" name="Rectangle 534"/>
                <p:cNvSpPr>
                  <a:spLocks noChangeArrowheads="1"/>
                </p:cNvSpPr>
                <p:nvPr/>
              </p:nvSpPr>
              <p:spPr bwMode="auto">
                <a:xfrm>
                  <a:off x="36576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5" name="Rectangle 535"/>
                <p:cNvSpPr>
                  <a:spLocks noChangeArrowheads="1"/>
                </p:cNvSpPr>
                <p:nvPr/>
              </p:nvSpPr>
              <p:spPr bwMode="auto">
                <a:xfrm>
                  <a:off x="38100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6" name="Rectangle 536"/>
                <p:cNvSpPr>
                  <a:spLocks noChangeArrowheads="1"/>
                </p:cNvSpPr>
                <p:nvPr/>
              </p:nvSpPr>
              <p:spPr bwMode="auto">
                <a:xfrm>
                  <a:off x="39624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7" name="Rectangle 537"/>
                <p:cNvSpPr>
                  <a:spLocks noChangeArrowheads="1"/>
                </p:cNvSpPr>
                <p:nvPr/>
              </p:nvSpPr>
              <p:spPr bwMode="auto">
                <a:xfrm>
                  <a:off x="41148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8" name="Rectangle 538"/>
                <p:cNvSpPr>
                  <a:spLocks noChangeArrowheads="1"/>
                </p:cNvSpPr>
                <p:nvPr/>
              </p:nvSpPr>
              <p:spPr bwMode="auto">
                <a:xfrm>
                  <a:off x="42672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9" name="Rectangle 539"/>
                <p:cNvSpPr>
                  <a:spLocks noChangeArrowheads="1"/>
                </p:cNvSpPr>
                <p:nvPr/>
              </p:nvSpPr>
              <p:spPr bwMode="auto">
                <a:xfrm>
                  <a:off x="35052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0" name="Rectangle 540"/>
                <p:cNvSpPr>
                  <a:spLocks noChangeArrowheads="1"/>
                </p:cNvSpPr>
                <p:nvPr/>
              </p:nvSpPr>
              <p:spPr bwMode="auto">
                <a:xfrm>
                  <a:off x="36576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1" name="Rectangle 541"/>
                <p:cNvSpPr>
                  <a:spLocks noChangeArrowheads="1"/>
                </p:cNvSpPr>
                <p:nvPr/>
              </p:nvSpPr>
              <p:spPr bwMode="auto">
                <a:xfrm>
                  <a:off x="38100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2" name="Rectangle 542"/>
                <p:cNvSpPr>
                  <a:spLocks noChangeArrowheads="1"/>
                </p:cNvSpPr>
                <p:nvPr/>
              </p:nvSpPr>
              <p:spPr bwMode="auto">
                <a:xfrm>
                  <a:off x="39624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3" name="Rectangle 543"/>
                <p:cNvSpPr>
                  <a:spLocks noChangeArrowheads="1"/>
                </p:cNvSpPr>
                <p:nvPr/>
              </p:nvSpPr>
              <p:spPr bwMode="auto">
                <a:xfrm>
                  <a:off x="41148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4" name="Rectangle 544"/>
                <p:cNvSpPr>
                  <a:spLocks noChangeArrowheads="1"/>
                </p:cNvSpPr>
                <p:nvPr/>
              </p:nvSpPr>
              <p:spPr bwMode="auto">
                <a:xfrm>
                  <a:off x="42672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5" name="Rectangle 545"/>
                <p:cNvSpPr>
                  <a:spLocks noChangeArrowheads="1"/>
                </p:cNvSpPr>
                <p:nvPr/>
              </p:nvSpPr>
              <p:spPr bwMode="auto">
                <a:xfrm>
                  <a:off x="3200400" y="4724400"/>
                  <a:ext cx="228600" cy="68580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546"/>
            <p:cNvGrpSpPr>
              <a:grpSpLocks/>
            </p:cNvGrpSpPr>
            <p:nvPr/>
          </p:nvGrpSpPr>
          <p:grpSpPr bwMode="auto">
            <a:xfrm flipH="1">
              <a:off x="6775450" y="4343400"/>
              <a:ext cx="381000" cy="228600"/>
              <a:chOff x="6934200" y="5791200"/>
              <a:chExt cx="381000" cy="228600"/>
            </a:xfrm>
          </p:grpSpPr>
          <p:cxnSp>
            <p:nvCxnSpPr>
              <p:cNvPr id="487" name="Straight Connector 547"/>
              <p:cNvCxnSpPr>
                <a:cxnSpLocks noChangeShapeType="1"/>
              </p:cNvCxnSpPr>
              <p:nvPr/>
            </p:nvCxnSpPr>
            <p:spPr bwMode="auto">
              <a:xfrm>
                <a:off x="7162800" y="5942012"/>
                <a:ext cx="152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26" name="Group 266"/>
              <p:cNvGrpSpPr>
                <a:grpSpLocks/>
              </p:cNvGrpSpPr>
              <p:nvPr/>
            </p:nvGrpSpPr>
            <p:grpSpPr bwMode="auto">
              <a:xfrm flipH="1">
                <a:off x="6934200" y="5791200"/>
                <a:ext cx="304800" cy="228600"/>
                <a:chOff x="3124200" y="4648200"/>
                <a:chExt cx="1295400" cy="838200"/>
              </a:xfrm>
            </p:grpSpPr>
            <p:sp>
              <p:nvSpPr>
                <p:cNvPr id="489" name="Rectangle 549"/>
                <p:cNvSpPr>
                  <a:spLocks noChangeArrowheads="1"/>
                </p:cNvSpPr>
                <p:nvPr/>
              </p:nvSpPr>
              <p:spPr bwMode="auto">
                <a:xfrm>
                  <a:off x="3124200" y="4648200"/>
                  <a:ext cx="1295400" cy="838200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0" name="Rectangle 550"/>
                <p:cNvSpPr>
                  <a:spLocks noChangeArrowheads="1"/>
                </p:cNvSpPr>
                <p:nvPr/>
              </p:nvSpPr>
              <p:spPr bwMode="auto">
                <a:xfrm>
                  <a:off x="35052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1" name="Rectangle 551"/>
                <p:cNvSpPr>
                  <a:spLocks noChangeArrowheads="1"/>
                </p:cNvSpPr>
                <p:nvPr/>
              </p:nvSpPr>
              <p:spPr bwMode="auto">
                <a:xfrm>
                  <a:off x="36576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2" name="Rectangle 552"/>
                <p:cNvSpPr>
                  <a:spLocks noChangeArrowheads="1"/>
                </p:cNvSpPr>
                <p:nvPr/>
              </p:nvSpPr>
              <p:spPr bwMode="auto">
                <a:xfrm>
                  <a:off x="38100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3" name="Rectangle 553"/>
                <p:cNvSpPr>
                  <a:spLocks noChangeArrowheads="1"/>
                </p:cNvSpPr>
                <p:nvPr/>
              </p:nvSpPr>
              <p:spPr bwMode="auto">
                <a:xfrm>
                  <a:off x="39624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4" name="Rectangle 554"/>
                <p:cNvSpPr>
                  <a:spLocks noChangeArrowheads="1"/>
                </p:cNvSpPr>
                <p:nvPr/>
              </p:nvSpPr>
              <p:spPr bwMode="auto">
                <a:xfrm>
                  <a:off x="41148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5" name="Rectangle 555"/>
                <p:cNvSpPr>
                  <a:spLocks noChangeArrowheads="1"/>
                </p:cNvSpPr>
                <p:nvPr/>
              </p:nvSpPr>
              <p:spPr bwMode="auto">
                <a:xfrm>
                  <a:off x="42672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6" name="Rectangle 556"/>
                <p:cNvSpPr>
                  <a:spLocks noChangeArrowheads="1"/>
                </p:cNvSpPr>
                <p:nvPr/>
              </p:nvSpPr>
              <p:spPr bwMode="auto">
                <a:xfrm>
                  <a:off x="35052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7" name="Rectangle 557"/>
                <p:cNvSpPr>
                  <a:spLocks noChangeArrowheads="1"/>
                </p:cNvSpPr>
                <p:nvPr/>
              </p:nvSpPr>
              <p:spPr bwMode="auto">
                <a:xfrm>
                  <a:off x="36576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8" name="Rectangle 558"/>
                <p:cNvSpPr>
                  <a:spLocks noChangeArrowheads="1"/>
                </p:cNvSpPr>
                <p:nvPr/>
              </p:nvSpPr>
              <p:spPr bwMode="auto">
                <a:xfrm>
                  <a:off x="38100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9" name="Rectangle 559"/>
                <p:cNvSpPr>
                  <a:spLocks noChangeArrowheads="1"/>
                </p:cNvSpPr>
                <p:nvPr/>
              </p:nvSpPr>
              <p:spPr bwMode="auto">
                <a:xfrm>
                  <a:off x="39624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0" name="Rectangle 560"/>
                <p:cNvSpPr>
                  <a:spLocks noChangeArrowheads="1"/>
                </p:cNvSpPr>
                <p:nvPr/>
              </p:nvSpPr>
              <p:spPr bwMode="auto">
                <a:xfrm>
                  <a:off x="41148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1" name="Rectangle 561"/>
                <p:cNvSpPr>
                  <a:spLocks noChangeArrowheads="1"/>
                </p:cNvSpPr>
                <p:nvPr/>
              </p:nvSpPr>
              <p:spPr bwMode="auto">
                <a:xfrm>
                  <a:off x="42672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2" name="Rectangle 562"/>
                <p:cNvSpPr>
                  <a:spLocks noChangeArrowheads="1"/>
                </p:cNvSpPr>
                <p:nvPr/>
              </p:nvSpPr>
              <p:spPr bwMode="auto">
                <a:xfrm>
                  <a:off x="35052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3" name="Rectangle 563"/>
                <p:cNvSpPr>
                  <a:spLocks noChangeArrowheads="1"/>
                </p:cNvSpPr>
                <p:nvPr/>
              </p:nvSpPr>
              <p:spPr bwMode="auto">
                <a:xfrm>
                  <a:off x="36576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4" name="Rectangle 564"/>
                <p:cNvSpPr>
                  <a:spLocks noChangeArrowheads="1"/>
                </p:cNvSpPr>
                <p:nvPr/>
              </p:nvSpPr>
              <p:spPr bwMode="auto">
                <a:xfrm>
                  <a:off x="38100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" name="Rectangle 565"/>
                <p:cNvSpPr>
                  <a:spLocks noChangeArrowheads="1"/>
                </p:cNvSpPr>
                <p:nvPr/>
              </p:nvSpPr>
              <p:spPr bwMode="auto">
                <a:xfrm>
                  <a:off x="39624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" name="Rectangle 566"/>
                <p:cNvSpPr>
                  <a:spLocks noChangeArrowheads="1"/>
                </p:cNvSpPr>
                <p:nvPr/>
              </p:nvSpPr>
              <p:spPr bwMode="auto">
                <a:xfrm>
                  <a:off x="41148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7" name="Rectangle 567"/>
                <p:cNvSpPr>
                  <a:spLocks noChangeArrowheads="1"/>
                </p:cNvSpPr>
                <p:nvPr/>
              </p:nvSpPr>
              <p:spPr bwMode="auto">
                <a:xfrm>
                  <a:off x="42672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8" name="Rectangle 568"/>
                <p:cNvSpPr>
                  <a:spLocks noChangeArrowheads="1"/>
                </p:cNvSpPr>
                <p:nvPr/>
              </p:nvSpPr>
              <p:spPr bwMode="auto">
                <a:xfrm>
                  <a:off x="35052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9" name="Rectangle 569"/>
                <p:cNvSpPr>
                  <a:spLocks noChangeArrowheads="1"/>
                </p:cNvSpPr>
                <p:nvPr/>
              </p:nvSpPr>
              <p:spPr bwMode="auto">
                <a:xfrm>
                  <a:off x="36576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0" name="Rectangle 570"/>
                <p:cNvSpPr>
                  <a:spLocks noChangeArrowheads="1"/>
                </p:cNvSpPr>
                <p:nvPr/>
              </p:nvSpPr>
              <p:spPr bwMode="auto">
                <a:xfrm>
                  <a:off x="38100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1" name="Rectangle 571"/>
                <p:cNvSpPr>
                  <a:spLocks noChangeArrowheads="1"/>
                </p:cNvSpPr>
                <p:nvPr/>
              </p:nvSpPr>
              <p:spPr bwMode="auto">
                <a:xfrm>
                  <a:off x="39624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2" name="Rectangle 572"/>
                <p:cNvSpPr>
                  <a:spLocks noChangeArrowheads="1"/>
                </p:cNvSpPr>
                <p:nvPr/>
              </p:nvSpPr>
              <p:spPr bwMode="auto">
                <a:xfrm>
                  <a:off x="41148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3" name="Rectangle 573"/>
                <p:cNvSpPr>
                  <a:spLocks noChangeArrowheads="1"/>
                </p:cNvSpPr>
                <p:nvPr/>
              </p:nvSpPr>
              <p:spPr bwMode="auto">
                <a:xfrm>
                  <a:off x="42672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4" name="Rectangle 574"/>
                <p:cNvSpPr>
                  <a:spLocks noChangeArrowheads="1"/>
                </p:cNvSpPr>
                <p:nvPr/>
              </p:nvSpPr>
              <p:spPr bwMode="auto">
                <a:xfrm>
                  <a:off x="35052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5" name="Rectangle 575"/>
                <p:cNvSpPr>
                  <a:spLocks noChangeArrowheads="1"/>
                </p:cNvSpPr>
                <p:nvPr/>
              </p:nvSpPr>
              <p:spPr bwMode="auto">
                <a:xfrm>
                  <a:off x="36576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6" name="Rectangle 576"/>
                <p:cNvSpPr>
                  <a:spLocks noChangeArrowheads="1"/>
                </p:cNvSpPr>
                <p:nvPr/>
              </p:nvSpPr>
              <p:spPr bwMode="auto">
                <a:xfrm>
                  <a:off x="38100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7" name="Rectangle 577"/>
                <p:cNvSpPr>
                  <a:spLocks noChangeArrowheads="1"/>
                </p:cNvSpPr>
                <p:nvPr/>
              </p:nvSpPr>
              <p:spPr bwMode="auto">
                <a:xfrm>
                  <a:off x="39624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8" name="Rectangle 578"/>
                <p:cNvSpPr>
                  <a:spLocks noChangeArrowheads="1"/>
                </p:cNvSpPr>
                <p:nvPr/>
              </p:nvSpPr>
              <p:spPr bwMode="auto">
                <a:xfrm>
                  <a:off x="41148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9" name="Rectangle 579"/>
                <p:cNvSpPr>
                  <a:spLocks noChangeArrowheads="1"/>
                </p:cNvSpPr>
                <p:nvPr/>
              </p:nvSpPr>
              <p:spPr bwMode="auto">
                <a:xfrm>
                  <a:off x="42672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0" name="Rectangle 580"/>
                <p:cNvSpPr>
                  <a:spLocks noChangeArrowheads="1"/>
                </p:cNvSpPr>
                <p:nvPr/>
              </p:nvSpPr>
              <p:spPr bwMode="auto">
                <a:xfrm>
                  <a:off x="3200400" y="4724400"/>
                  <a:ext cx="228600" cy="68580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581"/>
            <p:cNvGrpSpPr>
              <a:grpSpLocks/>
            </p:cNvGrpSpPr>
            <p:nvPr/>
          </p:nvGrpSpPr>
          <p:grpSpPr bwMode="auto">
            <a:xfrm flipH="1">
              <a:off x="6775450" y="5486400"/>
              <a:ext cx="381000" cy="228600"/>
              <a:chOff x="6934200" y="5791200"/>
              <a:chExt cx="381000" cy="228600"/>
            </a:xfrm>
          </p:grpSpPr>
          <p:cxnSp>
            <p:nvCxnSpPr>
              <p:cNvPr id="522" name="Straight Connector 582"/>
              <p:cNvCxnSpPr>
                <a:cxnSpLocks noChangeShapeType="1"/>
              </p:cNvCxnSpPr>
              <p:nvPr/>
            </p:nvCxnSpPr>
            <p:spPr bwMode="auto">
              <a:xfrm>
                <a:off x="7162800" y="5942012"/>
                <a:ext cx="152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28" name="Group 266"/>
              <p:cNvGrpSpPr>
                <a:grpSpLocks/>
              </p:cNvGrpSpPr>
              <p:nvPr/>
            </p:nvGrpSpPr>
            <p:grpSpPr bwMode="auto">
              <a:xfrm flipH="1">
                <a:off x="6934200" y="5791200"/>
                <a:ext cx="304800" cy="228600"/>
                <a:chOff x="3124200" y="4648200"/>
                <a:chExt cx="1295400" cy="838200"/>
              </a:xfrm>
            </p:grpSpPr>
            <p:sp>
              <p:nvSpPr>
                <p:cNvPr id="524" name="Rectangle 584"/>
                <p:cNvSpPr>
                  <a:spLocks noChangeArrowheads="1"/>
                </p:cNvSpPr>
                <p:nvPr/>
              </p:nvSpPr>
              <p:spPr bwMode="auto">
                <a:xfrm>
                  <a:off x="3124200" y="4648200"/>
                  <a:ext cx="1295400" cy="838200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5" name="Rectangle 585"/>
                <p:cNvSpPr>
                  <a:spLocks noChangeArrowheads="1"/>
                </p:cNvSpPr>
                <p:nvPr/>
              </p:nvSpPr>
              <p:spPr bwMode="auto">
                <a:xfrm>
                  <a:off x="35052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6" name="Rectangle 586"/>
                <p:cNvSpPr>
                  <a:spLocks noChangeArrowheads="1"/>
                </p:cNvSpPr>
                <p:nvPr/>
              </p:nvSpPr>
              <p:spPr bwMode="auto">
                <a:xfrm>
                  <a:off x="36576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7" name="Rectangle 587"/>
                <p:cNvSpPr>
                  <a:spLocks noChangeArrowheads="1"/>
                </p:cNvSpPr>
                <p:nvPr/>
              </p:nvSpPr>
              <p:spPr bwMode="auto">
                <a:xfrm>
                  <a:off x="38100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8" name="Rectangle 588"/>
                <p:cNvSpPr>
                  <a:spLocks noChangeArrowheads="1"/>
                </p:cNvSpPr>
                <p:nvPr/>
              </p:nvSpPr>
              <p:spPr bwMode="auto">
                <a:xfrm>
                  <a:off x="39624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9" name="Rectangle 589"/>
                <p:cNvSpPr>
                  <a:spLocks noChangeArrowheads="1"/>
                </p:cNvSpPr>
                <p:nvPr/>
              </p:nvSpPr>
              <p:spPr bwMode="auto">
                <a:xfrm>
                  <a:off x="41148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" name="Rectangle 590"/>
                <p:cNvSpPr>
                  <a:spLocks noChangeArrowheads="1"/>
                </p:cNvSpPr>
                <p:nvPr/>
              </p:nvSpPr>
              <p:spPr bwMode="auto">
                <a:xfrm>
                  <a:off x="4267200" y="47244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1" name="Rectangle 591"/>
                <p:cNvSpPr>
                  <a:spLocks noChangeArrowheads="1"/>
                </p:cNvSpPr>
                <p:nvPr/>
              </p:nvSpPr>
              <p:spPr bwMode="auto">
                <a:xfrm>
                  <a:off x="35052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2" name="Rectangle 592"/>
                <p:cNvSpPr>
                  <a:spLocks noChangeArrowheads="1"/>
                </p:cNvSpPr>
                <p:nvPr/>
              </p:nvSpPr>
              <p:spPr bwMode="auto">
                <a:xfrm>
                  <a:off x="36576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3" name="Rectangle 593"/>
                <p:cNvSpPr>
                  <a:spLocks noChangeArrowheads="1"/>
                </p:cNvSpPr>
                <p:nvPr/>
              </p:nvSpPr>
              <p:spPr bwMode="auto">
                <a:xfrm>
                  <a:off x="38100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4" name="Rectangle 594"/>
                <p:cNvSpPr>
                  <a:spLocks noChangeArrowheads="1"/>
                </p:cNvSpPr>
                <p:nvPr/>
              </p:nvSpPr>
              <p:spPr bwMode="auto">
                <a:xfrm>
                  <a:off x="39624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5" name="Rectangle 595"/>
                <p:cNvSpPr>
                  <a:spLocks noChangeArrowheads="1"/>
                </p:cNvSpPr>
                <p:nvPr/>
              </p:nvSpPr>
              <p:spPr bwMode="auto">
                <a:xfrm>
                  <a:off x="41148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6" name="Rectangle 596"/>
                <p:cNvSpPr>
                  <a:spLocks noChangeArrowheads="1"/>
                </p:cNvSpPr>
                <p:nvPr/>
              </p:nvSpPr>
              <p:spPr bwMode="auto">
                <a:xfrm>
                  <a:off x="4267200" y="48768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7" name="Rectangle 597"/>
                <p:cNvSpPr>
                  <a:spLocks noChangeArrowheads="1"/>
                </p:cNvSpPr>
                <p:nvPr/>
              </p:nvSpPr>
              <p:spPr bwMode="auto">
                <a:xfrm>
                  <a:off x="35052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8" name="Rectangle 598"/>
                <p:cNvSpPr>
                  <a:spLocks noChangeArrowheads="1"/>
                </p:cNvSpPr>
                <p:nvPr/>
              </p:nvSpPr>
              <p:spPr bwMode="auto">
                <a:xfrm>
                  <a:off x="36576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9" name="Rectangle 599"/>
                <p:cNvSpPr>
                  <a:spLocks noChangeArrowheads="1"/>
                </p:cNvSpPr>
                <p:nvPr/>
              </p:nvSpPr>
              <p:spPr bwMode="auto">
                <a:xfrm>
                  <a:off x="38100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0" name="Rectangle 600"/>
                <p:cNvSpPr>
                  <a:spLocks noChangeArrowheads="1"/>
                </p:cNvSpPr>
                <p:nvPr/>
              </p:nvSpPr>
              <p:spPr bwMode="auto">
                <a:xfrm>
                  <a:off x="39624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1" name="Rectangle 601"/>
                <p:cNvSpPr>
                  <a:spLocks noChangeArrowheads="1"/>
                </p:cNvSpPr>
                <p:nvPr/>
              </p:nvSpPr>
              <p:spPr bwMode="auto">
                <a:xfrm>
                  <a:off x="41148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" name="Rectangle 602"/>
                <p:cNvSpPr>
                  <a:spLocks noChangeArrowheads="1"/>
                </p:cNvSpPr>
                <p:nvPr/>
              </p:nvSpPr>
              <p:spPr bwMode="auto">
                <a:xfrm>
                  <a:off x="4267200" y="50292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" name="Rectangle 603"/>
                <p:cNvSpPr>
                  <a:spLocks noChangeArrowheads="1"/>
                </p:cNvSpPr>
                <p:nvPr/>
              </p:nvSpPr>
              <p:spPr bwMode="auto">
                <a:xfrm>
                  <a:off x="35052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4" name="Rectangle 604"/>
                <p:cNvSpPr>
                  <a:spLocks noChangeArrowheads="1"/>
                </p:cNvSpPr>
                <p:nvPr/>
              </p:nvSpPr>
              <p:spPr bwMode="auto">
                <a:xfrm>
                  <a:off x="36576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5" name="Rectangle 605"/>
                <p:cNvSpPr>
                  <a:spLocks noChangeArrowheads="1"/>
                </p:cNvSpPr>
                <p:nvPr/>
              </p:nvSpPr>
              <p:spPr bwMode="auto">
                <a:xfrm>
                  <a:off x="38100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6" name="Rectangle 606"/>
                <p:cNvSpPr>
                  <a:spLocks noChangeArrowheads="1"/>
                </p:cNvSpPr>
                <p:nvPr/>
              </p:nvSpPr>
              <p:spPr bwMode="auto">
                <a:xfrm>
                  <a:off x="39624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7" name="Rectangle 607"/>
                <p:cNvSpPr>
                  <a:spLocks noChangeArrowheads="1"/>
                </p:cNvSpPr>
                <p:nvPr/>
              </p:nvSpPr>
              <p:spPr bwMode="auto">
                <a:xfrm>
                  <a:off x="41148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8" name="Rectangle 608"/>
                <p:cNvSpPr>
                  <a:spLocks noChangeArrowheads="1"/>
                </p:cNvSpPr>
                <p:nvPr/>
              </p:nvSpPr>
              <p:spPr bwMode="auto">
                <a:xfrm>
                  <a:off x="4267200" y="51816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9" name="Rectangle 609"/>
                <p:cNvSpPr>
                  <a:spLocks noChangeArrowheads="1"/>
                </p:cNvSpPr>
                <p:nvPr/>
              </p:nvSpPr>
              <p:spPr bwMode="auto">
                <a:xfrm>
                  <a:off x="35052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0" name="Rectangle 610"/>
                <p:cNvSpPr>
                  <a:spLocks noChangeArrowheads="1"/>
                </p:cNvSpPr>
                <p:nvPr/>
              </p:nvSpPr>
              <p:spPr bwMode="auto">
                <a:xfrm>
                  <a:off x="36576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1" name="Rectangle 611"/>
                <p:cNvSpPr>
                  <a:spLocks noChangeArrowheads="1"/>
                </p:cNvSpPr>
                <p:nvPr/>
              </p:nvSpPr>
              <p:spPr bwMode="auto">
                <a:xfrm>
                  <a:off x="38100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2" name="Rectangle 612"/>
                <p:cNvSpPr>
                  <a:spLocks noChangeArrowheads="1"/>
                </p:cNvSpPr>
                <p:nvPr/>
              </p:nvSpPr>
              <p:spPr bwMode="auto">
                <a:xfrm>
                  <a:off x="39624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3" name="Rectangle 613"/>
                <p:cNvSpPr>
                  <a:spLocks noChangeArrowheads="1"/>
                </p:cNvSpPr>
                <p:nvPr/>
              </p:nvSpPr>
              <p:spPr bwMode="auto">
                <a:xfrm>
                  <a:off x="41148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4" name="Rectangle 614"/>
                <p:cNvSpPr>
                  <a:spLocks noChangeArrowheads="1"/>
                </p:cNvSpPr>
                <p:nvPr/>
              </p:nvSpPr>
              <p:spPr bwMode="auto">
                <a:xfrm>
                  <a:off x="4267200" y="5334000"/>
                  <a:ext cx="76200" cy="7620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5" name="Rectangle 615"/>
                <p:cNvSpPr>
                  <a:spLocks noChangeArrowheads="1"/>
                </p:cNvSpPr>
                <p:nvPr/>
              </p:nvSpPr>
              <p:spPr bwMode="auto">
                <a:xfrm>
                  <a:off x="3200400" y="4724400"/>
                  <a:ext cx="228600" cy="68580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cxnSp>
          <p:nvCxnSpPr>
            <p:cNvPr id="556" name="Straight Connector 616"/>
            <p:cNvCxnSpPr>
              <a:cxnSpLocks noChangeShapeType="1"/>
            </p:cNvCxnSpPr>
            <p:nvPr/>
          </p:nvCxnSpPr>
          <p:spPr bwMode="auto">
            <a:xfrm>
              <a:off x="5715000" y="4341813"/>
              <a:ext cx="1524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9" name="Group 617"/>
            <p:cNvGrpSpPr>
              <a:grpSpLocks/>
            </p:cNvGrpSpPr>
            <p:nvPr/>
          </p:nvGrpSpPr>
          <p:grpSpPr bwMode="auto">
            <a:xfrm flipH="1">
              <a:off x="5486400" y="4191000"/>
              <a:ext cx="304800" cy="228600"/>
              <a:chOff x="3124200" y="4648200"/>
              <a:chExt cx="1295400" cy="838200"/>
            </a:xfrm>
          </p:grpSpPr>
          <p:sp>
            <p:nvSpPr>
              <p:cNvPr id="558" name="Rectangle 618"/>
              <p:cNvSpPr>
                <a:spLocks noChangeArrowheads="1"/>
              </p:cNvSpPr>
              <p:nvPr/>
            </p:nvSpPr>
            <p:spPr bwMode="auto">
              <a:xfrm>
                <a:off x="3124200" y="4648200"/>
                <a:ext cx="1295400" cy="838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Rectangle 619"/>
              <p:cNvSpPr>
                <a:spLocks noChangeArrowheads="1"/>
              </p:cNvSpPr>
              <p:nvPr/>
            </p:nvSpPr>
            <p:spPr bwMode="auto">
              <a:xfrm>
                <a:off x="3505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Rectangle 620"/>
              <p:cNvSpPr>
                <a:spLocks noChangeArrowheads="1"/>
              </p:cNvSpPr>
              <p:nvPr/>
            </p:nvSpPr>
            <p:spPr bwMode="auto">
              <a:xfrm>
                <a:off x="36576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Rectangle 621"/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Rectangle 622"/>
              <p:cNvSpPr>
                <a:spLocks noChangeArrowheads="1"/>
              </p:cNvSpPr>
              <p:nvPr/>
            </p:nvSpPr>
            <p:spPr bwMode="auto">
              <a:xfrm>
                <a:off x="39624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Rectangle 623"/>
              <p:cNvSpPr>
                <a:spLocks noChangeArrowheads="1"/>
              </p:cNvSpPr>
              <p:nvPr/>
            </p:nvSpPr>
            <p:spPr bwMode="auto">
              <a:xfrm>
                <a:off x="41148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Rectangle 624"/>
              <p:cNvSpPr>
                <a:spLocks noChangeArrowheads="1"/>
              </p:cNvSpPr>
              <p:nvPr/>
            </p:nvSpPr>
            <p:spPr bwMode="auto">
              <a:xfrm>
                <a:off x="4267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Rectangle 625"/>
              <p:cNvSpPr>
                <a:spLocks noChangeArrowheads="1"/>
              </p:cNvSpPr>
              <p:nvPr/>
            </p:nvSpPr>
            <p:spPr bwMode="auto">
              <a:xfrm>
                <a:off x="3505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Rectangle 626"/>
              <p:cNvSpPr>
                <a:spLocks noChangeArrowheads="1"/>
              </p:cNvSpPr>
              <p:nvPr/>
            </p:nvSpPr>
            <p:spPr bwMode="auto">
              <a:xfrm>
                <a:off x="36576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Rectangle 627"/>
              <p:cNvSpPr>
                <a:spLocks noChangeArrowheads="1"/>
              </p:cNvSpPr>
              <p:nvPr/>
            </p:nvSpPr>
            <p:spPr bwMode="auto">
              <a:xfrm>
                <a:off x="38100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Rectangle 628"/>
              <p:cNvSpPr>
                <a:spLocks noChangeArrowheads="1"/>
              </p:cNvSpPr>
              <p:nvPr/>
            </p:nvSpPr>
            <p:spPr bwMode="auto">
              <a:xfrm>
                <a:off x="39624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Rectangle 629"/>
              <p:cNvSpPr>
                <a:spLocks noChangeArrowheads="1"/>
              </p:cNvSpPr>
              <p:nvPr/>
            </p:nvSpPr>
            <p:spPr bwMode="auto">
              <a:xfrm>
                <a:off x="41148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Rectangle 630"/>
              <p:cNvSpPr>
                <a:spLocks noChangeArrowheads="1"/>
              </p:cNvSpPr>
              <p:nvPr/>
            </p:nvSpPr>
            <p:spPr bwMode="auto">
              <a:xfrm>
                <a:off x="4267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Rectangle 631"/>
              <p:cNvSpPr>
                <a:spLocks noChangeArrowheads="1"/>
              </p:cNvSpPr>
              <p:nvPr/>
            </p:nvSpPr>
            <p:spPr bwMode="auto">
              <a:xfrm>
                <a:off x="3505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Rectangle 632"/>
              <p:cNvSpPr>
                <a:spLocks noChangeArrowheads="1"/>
              </p:cNvSpPr>
              <p:nvPr/>
            </p:nvSpPr>
            <p:spPr bwMode="auto">
              <a:xfrm>
                <a:off x="36576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Rectangle 633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Rectangle 634"/>
              <p:cNvSpPr>
                <a:spLocks noChangeArrowheads="1"/>
              </p:cNvSpPr>
              <p:nvPr/>
            </p:nvSpPr>
            <p:spPr bwMode="auto">
              <a:xfrm>
                <a:off x="39624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Rectangle 635"/>
              <p:cNvSpPr>
                <a:spLocks noChangeArrowheads="1"/>
              </p:cNvSpPr>
              <p:nvPr/>
            </p:nvSpPr>
            <p:spPr bwMode="auto">
              <a:xfrm>
                <a:off x="41148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Rectangle 636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Rectangle 637"/>
              <p:cNvSpPr>
                <a:spLocks noChangeArrowheads="1"/>
              </p:cNvSpPr>
              <p:nvPr/>
            </p:nvSpPr>
            <p:spPr bwMode="auto">
              <a:xfrm>
                <a:off x="3505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Rectangle 638"/>
              <p:cNvSpPr>
                <a:spLocks noChangeArrowheads="1"/>
              </p:cNvSpPr>
              <p:nvPr/>
            </p:nvSpPr>
            <p:spPr bwMode="auto">
              <a:xfrm>
                <a:off x="36576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Rectangle 639"/>
              <p:cNvSpPr>
                <a:spLocks noChangeArrowheads="1"/>
              </p:cNvSpPr>
              <p:nvPr/>
            </p:nvSpPr>
            <p:spPr bwMode="auto">
              <a:xfrm>
                <a:off x="38100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Rectangle 640"/>
              <p:cNvSpPr>
                <a:spLocks noChangeArrowheads="1"/>
              </p:cNvSpPr>
              <p:nvPr/>
            </p:nvSpPr>
            <p:spPr bwMode="auto">
              <a:xfrm>
                <a:off x="39624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641"/>
              <p:cNvSpPr>
                <a:spLocks noChangeArrowheads="1"/>
              </p:cNvSpPr>
              <p:nvPr/>
            </p:nvSpPr>
            <p:spPr bwMode="auto">
              <a:xfrm>
                <a:off x="41148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Rectangle 642"/>
              <p:cNvSpPr>
                <a:spLocks noChangeArrowheads="1"/>
              </p:cNvSpPr>
              <p:nvPr/>
            </p:nvSpPr>
            <p:spPr bwMode="auto">
              <a:xfrm>
                <a:off x="4267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Rectangle 643"/>
              <p:cNvSpPr>
                <a:spLocks noChangeArrowheads="1"/>
              </p:cNvSpPr>
              <p:nvPr/>
            </p:nvSpPr>
            <p:spPr bwMode="auto">
              <a:xfrm>
                <a:off x="3505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644"/>
              <p:cNvSpPr>
                <a:spLocks noChangeArrowheads="1"/>
              </p:cNvSpPr>
              <p:nvPr/>
            </p:nvSpPr>
            <p:spPr bwMode="auto">
              <a:xfrm>
                <a:off x="36576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Rectangle 645"/>
              <p:cNvSpPr>
                <a:spLocks noChangeArrowheads="1"/>
              </p:cNvSpPr>
              <p:nvPr/>
            </p:nvSpPr>
            <p:spPr bwMode="auto">
              <a:xfrm>
                <a:off x="38100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Rectangle 646"/>
              <p:cNvSpPr>
                <a:spLocks noChangeArrowheads="1"/>
              </p:cNvSpPr>
              <p:nvPr/>
            </p:nvSpPr>
            <p:spPr bwMode="auto">
              <a:xfrm>
                <a:off x="39624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Rectangle 647"/>
              <p:cNvSpPr>
                <a:spLocks noChangeArrowheads="1"/>
              </p:cNvSpPr>
              <p:nvPr/>
            </p:nvSpPr>
            <p:spPr bwMode="auto">
              <a:xfrm>
                <a:off x="41148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Rectangle 648"/>
              <p:cNvSpPr>
                <a:spLocks noChangeArrowheads="1"/>
              </p:cNvSpPr>
              <p:nvPr/>
            </p:nvSpPr>
            <p:spPr bwMode="auto">
              <a:xfrm>
                <a:off x="4267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Rectangle 649"/>
              <p:cNvSpPr>
                <a:spLocks noChangeArrowheads="1"/>
              </p:cNvSpPr>
              <p:nvPr/>
            </p:nvSpPr>
            <p:spPr bwMode="auto">
              <a:xfrm>
                <a:off x="3200400" y="4724400"/>
                <a:ext cx="228600" cy="6858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get parallelism in hardware?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Instruction-Level Parallelism (ILP)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Data parallelism</a:t>
            </a:r>
          </a:p>
          <a:p>
            <a:pPr lvl="1"/>
            <a:r>
              <a:rPr lang="en-US" dirty="0" smtClean="0"/>
              <a:t>Increase amount of data to be operated on at same time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Processor parallelism</a:t>
            </a:r>
          </a:p>
          <a:p>
            <a:pPr lvl="1"/>
            <a:r>
              <a:rPr lang="en-US" dirty="0" smtClean="0"/>
              <a:t>Increase number of processors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Memory system parallelism</a:t>
            </a:r>
          </a:p>
          <a:p>
            <a:pPr lvl="1"/>
            <a:r>
              <a:rPr lang="en-US" dirty="0" smtClean="0"/>
              <a:t>Increase number of memory units</a:t>
            </a:r>
          </a:p>
          <a:p>
            <a:pPr lvl="1"/>
            <a:r>
              <a:rPr lang="en-US" dirty="0" smtClean="0"/>
              <a:t>Increase bandwidth to memory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Communication parallelism</a:t>
            </a:r>
          </a:p>
          <a:p>
            <a:pPr lvl="1"/>
            <a:r>
              <a:rPr lang="en-US" dirty="0" smtClean="0"/>
              <a:t>Increase amount of interconnection between elements</a:t>
            </a:r>
          </a:p>
          <a:p>
            <a:pPr lvl="1"/>
            <a:r>
              <a:rPr lang="en-US" dirty="0" smtClean="0"/>
              <a:t>Increase communication bandwidth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1E1AC-38F6-0C44-A89D-462547A2D24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Embarrassingly Parallel Computations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An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embarrassingly parallel</a:t>
            </a:r>
            <a:r>
              <a:rPr lang="en-US" dirty="0">
                <a:ea typeface="ＭＳ Ｐゴシック" charset="-128"/>
                <a:cs typeface="ＭＳ Ｐゴシック" charset="-128"/>
              </a:rPr>
              <a:t> computation is one that can be obviously divided into completely independent parts that can be executed simultaneously</a:t>
            </a:r>
          </a:p>
          <a:p>
            <a:pPr marL="742950" lvl="1" indent="-285750"/>
            <a:r>
              <a:rPr lang="en-US" dirty="0"/>
              <a:t>In a truly embarrassingly parallel computation there is no interaction between separate processes</a:t>
            </a:r>
          </a:p>
          <a:p>
            <a:pPr marL="742950" lvl="1" indent="-285750"/>
            <a:r>
              <a:rPr lang="en-US" dirty="0"/>
              <a:t>In a nearly embarrassingly parallel computation results must be distributed and collected/combined in some way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Embarrassingly parallel computations have potential to achieve maximal speedup on parallel platforms</a:t>
            </a:r>
          </a:p>
          <a:p>
            <a:pPr marL="742950" lvl="1" indent="-285750"/>
            <a:r>
              <a:rPr lang="en-US" dirty="0"/>
              <a:t>If it takes </a:t>
            </a:r>
            <a:r>
              <a:rPr lang="en-US" i="1" dirty="0"/>
              <a:t>T</a:t>
            </a:r>
            <a:r>
              <a:rPr lang="en-US" dirty="0"/>
              <a:t> time sequentially, there is the potential to achieve </a:t>
            </a:r>
            <a:r>
              <a:rPr lang="en-US" i="1" dirty="0"/>
              <a:t>T/P</a:t>
            </a:r>
            <a:r>
              <a:rPr lang="en-US" dirty="0"/>
              <a:t> time running in parallel with </a:t>
            </a:r>
            <a:r>
              <a:rPr lang="en-US" i="1" dirty="0"/>
              <a:t>P</a:t>
            </a:r>
            <a:r>
              <a:rPr lang="en-US" dirty="0"/>
              <a:t> processors</a:t>
            </a:r>
          </a:p>
          <a:p>
            <a:pPr marL="742950" lvl="1" indent="-285750"/>
            <a:r>
              <a:rPr lang="en-US" dirty="0"/>
              <a:t>What would cause this not to be the case always?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Why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Are</a:t>
            </a:r>
            <a:r>
              <a:rPr lang="en-US" altLang="ja-JP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ja-JP" dirty="0">
                <a:ea typeface="ＭＳ Ｐゴシック" charset="-128"/>
                <a:cs typeface="ＭＳ Ｐゴシック" charset="-128"/>
              </a:rPr>
              <a:t>Parallel Applications</a:t>
            </a:r>
            <a:r>
              <a:rPr lang="en-US" altLang="ja-JP" dirty="0" smtClean="0">
                <a:ea typeface="ＭＳ Ｐゴシック" charset="-128"/>
                <a:cs typeface="ＭＳ Ｐゴシック" charset="-128"/>
              </a:rPr>
              <a:t> not Scalable</a:t>
            </a:r>
            <a:r>
              <a:rPr lang="en-US" altLang="ja-JP" dirty="0">
                <a:ea typeface="ＭＳ Ｐゴシック" charset="-128"/>
                <a:cs typeface="ＭＳ Ｐゴシック" charset="-128"/>
              </a:rPr>
              <a:t>?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ea typeface="ＭＳ Ｐゴシック" charset="-128"/>
                <a:cs typeface="ＭＳ Ｐゴシック" charset="-128"/>
              </a:rPr>
              <a:t>Critical Paths </a:t>
            </a:r>
          </a:p>
          <a:p>
            <a:pPr marL="742950" lvl="1" indent="-285750"/>
            <a:r>
              <a:rPr lang="en-US" sz="2200" dirty="0"/>
              <a:t>Dependencies between computations spread across processors</a:t>
            </a:r>
          </a:p>
          <a:p>
            <a:r>
              <a:rPr lang="en-US" sz="2400">
                <a:ea typeface="ＭＳ Ｐゴシック" charset="-128"/>
                <a:cs typeface="ＭＳ Ｐゴシック" charset="-128"/>
              </a:rPr>
              <a:t>Bottlenecks</a:t>
            </a:r>
          </a:p>
          <a:p>
            <a:pPr marL="742950" lvl="1" indent="-285750"/>
            <a:r>
              <a:rPr lang="en-US" sz="2200" dirty="0"/>
              <a:t>One processor holds things up</a:t>
            </a:r>
          </a:p>
          <a:p>
            <a:r>
              <a:rPr lang="en-US" sz="2400" dirty="0">
                <a:ea typeface="ＭＳ Ｐゴシック" charset="-128"/>
                <a:cs typeface="ＭＳ Ｐゴシック" charset="-128"/>
              </a:rPr>
              <a:t>Algorithmic overhead</a:t>
            </a:r>
          </a:p>
          <a:p>
            <a:pPr marL="742950" lvl="1" indent="-285750"/>
            <a:r>
              <a:rPr lang="en-US" sz="2200" dirty="0"/>
              <a:t>Some things just take more effort to do in parallel</a:t>
            </a:r>
          </a:p>
          <a:p>
            <a:r>
              <a:rPr lang="en-US" sz="2400" dirty="0">
                <a:ea typeface="ＭＳ Ｐゴシック" charset="-128"/>
                <a:cs typeface="ＭＳ Ｐゴシック" charset="-128"/>
              </a:rPr>
              <a:t>Communication overhead</a:t>
            </a:r>
          </a:p>
          <a:p>
            <a:pPr marL="742950" lvl="1" indent="-285750"/>
            <a:r>
              <a:rPr lang="en-US" sz="2200" dirty="0"/>
              <a:t>Spending increasing proportion of time on communication</a:t>
            </a:r>
          </a:p>
          <a:p>
            <a:r>
              <a:rPr lang="en-US" sz="2400" dirty="0">
                <a:ea typeface="ＭＳ Ｐゴシック" charset="-128"/>
                <a:cs typeface="ＭＳ Ｐゴシック" charset="-128"/>
              </a:rPr>
              <a:t>Load Imbalance</a:t>
            </a:r>
          </a:p>
          <a:p>
            <a:pPr marL="742950" lvl="1" indent="-285750"/>
            <a:r>
              <a:rPr lang="en-US" sz="2200" dirty="0"/>
              <a:t>Makes all processor wait for the </a:t>
            </a:r>
            <a:r>
              <a:rPr lang="ja-JP" altLang="en-US" sz="2200" dirty="0">
                <a:ea typeface="ＭＳ Ｐゴシック" charset="-128"/>
              </a:rPr>
              <a:t>“</a:t>
            </a:r>
            <a:r>
              <a:rPr lang="en-US" altLang="ja-JP" sz="2200" dirty="0"/>
              <a:t>slowest</a:t>
            </a:r>
            <a:r>
              <a:rPr lang="ja-JP" altLang="en-US" sz="2200" dirty="0">
                <a:ea typeface="ＭＳ Ｐゴシック" charset="-128"/>
              </a:rPr>
              <a:t>”</a:t>
            </a:r>
            <a:r>
              <a:rPr lang="en-US" altLang="ja-JP" sz="2200" dirty="0"/>
              <a:t> one</a:t>
            </a:r>
          </a:p>
          <a:p>
            <a:pPr marL="742950" lvl="1" indent="-285750"/>
            <a:r>
              <a:rPr lang="en-US" sz="2200" dirty="0"/>
              <a:t>Dynamic behavior</a:t>
            </a:r>
          </a:p>
          <a:p>
            <a:r>
              <a:rPr lang="en-US" sz="2400" dirty="0">
                <a:ea typeface="ＭＳ Ｐゴシック" charset="-128"/>
                <a:cs typeface="ＭＳ Ｐゴシック" charset="-128"/>
              </a:rPr>
              <a:t>Speculative loss</a:t>
            </a:r>
          </a:p>
          <a:p>
            <a:pPr marL="742950" lvl="1" indent="-285750"/>
            <a:r>
              <a:rPr lang="en-US" sz="2200" dirty="0"/>
              <a:t>Do A and B in parallel, but B is ultimately not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1162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computing, performance is defined by 2 factors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omputational requirements (what needs to be done)</a:t>
            </a:r>
          </a:p>
          <a:p>
            <a:pPr lvl="1"/>
            <a:r>
              <a:rPr lang="en-US" dirty="0" smtClean="0"/>
              <a:t>Computing resources (what </a:t>
            </a:r>
            <a:r>
              <a:rPr lang="en-US" dirty="0" smtClean="0"/>
              <a:t>it </a:t>
            </a:r>
            <a:r>
              <a:rPr lang="en-US" dirty="0" smtClean="0"/>
              <a:t>costs to do it)</a:t>
            </a:r>
          </a:p>
          <a:p>
            <a:r>
              <a:rPr lang="en-US" dirty="0" smtClean="0"/>
              <a:t>Computational problems translate to requirements</a:t>
            </a:r>
          </a:p>
          <a:p>
            <a:r>
              <a:rPr lang="en-US" dirty="0" smtClean="0"/>
              <a:t>Computing resources interplay and tradeoff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910571"/>
            <a:ext cx="1080000" cy="1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910571"/>
            <a:ext cx="1080000" cy="1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7552" y="5879068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5951" y="5879068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5265905"/>
            <a:ext cx="190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and ultimately</a:t>
            </a:r>
            <a:endParaRPr lang="en-US" dirty="0"/>
          </a:p>
        </p:txBody>
      </p:sp>
      <p:pic>
        <p:nvPicPr>
          <p:cNvPr id="11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800" y="4910571"/>
            <a:ext cx="1080000" cy="1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5200" y="5879068"/>
            <a:ext cx="87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Money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4910571"/>
            <a:ext cx="1080000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8200" y="5879068"/>
            <a:ext cx="118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7400" y="3919729"/>
            <a:ext cx="227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/>
                <a:cs typeface="Times New Roman"/>
              </a:rPr>
              <a:t>Performance  ~</a:t>
            </a:r>
            <a:endParaRPr lang="en-US" sz="2400" b="1" i="1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52867" y="3699931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latin typeface="Times New Roman"/>
                <a:cs typeface="Times New Roman"/>
              </a:rPr>
              <a:t>1</a:t>
            </a:r>
            <a:endParaRPr lang="en-US" sz="2400" b="1" i="1" dirty="0">
              <a:latin typeface="Times New Roman"/>
              <a:cs typeface="Times New Roman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343400" y="4191000"/>
            <a:ext cx="26670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119908" y="4194239"/>
            <a:ext cx="314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latin typeface="Times New Roman"/>
                <a:cs typeface="Times New Roman"/>
              </a:rPr>
              <a:t>Resources </a:t>
            </a:r>
            <a:r>
              <a:rPr lang="en-US" sz="2400" b="1" i="1" dirty="0" smtClean="0">
                <a:latin typeface="Times New Roman"/>
                <a:cs typeface="Times New Roman"/>
              </a:rPr>
              <a:t>for solution</a:t>
            </a:r>
            <a:endParaRPr lang="en-US" sz="24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9134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Critical Paths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Long chain of dependence </a:t>
            </a:r>
          </a:p>
          <a:p>
            <a:pPr lvl="1"/>
            <a:r>
              <a:rPr lang="en-US"/>
              <a:t>Main limitation on performance</a:t>
            </a:r>
          </a:p>
          <a:p>
            <a:pPr lvl="1"/>
            <a:r>
              <a:rPr lang="en-US"/>
              <a:t>Resistance to performance improvement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Diagnostic</a:t>
            </a:r>
          </a:p>
          <a:p>
            <a:pPr lvl="1"/>
            <a:r>
              <a:rPr lang="en-US"/>
              <a:t>Performance stagnates to a (relatively) fixed value</a:t>
            </a:r>
          </a:p>
          <a:p>
            <a:pPr lvl="1"/>
            <a:r>
              <a:rPr lang="en-US"/>
              <a:t>Critical path analysis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Solution</a:t>
            </a:r>
          </a:p>
          <a:p>
            <a:pPr lvl="1"/>
            <a:r>
              <a:rPr lang="en-US"/>
              <a:t>Eliminate long chains if possible</a:t>
            </a:r>
          </a:p>
          <a:p>
            <a:pPr lvl="1"/>
            <a:r>
              <a:rPr lang="en-US"/>
              <a:t>Shorten chains by removing work from critical path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Bottlenecks</a:t>
            </a:r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How to detect?</a:t>
            </a:r>
          </a:p>
          <a:p>
            <a:pPr lvl="1"/>
            <a:r>
              <a:rPr lang="en-US"/>
              <a:t>One processor A is busy while others wait</a:t>
            </a:r>
          </a:p>
          <a:p>
            <a:pPr lvl="1"/>
            <a:r>
              <a:rPr lang="en-US"/>
              <a:t>Data dependency on the result produced by A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Typical situations:</a:t>
            </a:r>
          </a:p>
          <a:p>
            <a:pPr lvl="1"/>
            <a:r>
              <a:rPr lang="en-US"/>
              <a:t>N-to-1 reduction / computation / 1-to-N broadcast</a:t>
            </a:r>
          </a:p>
          <a:p>
            <a:pPr lvl="1"/>
            <a:r>
              <a:rPr lang="en-US"/>
              <a:t>One processor assigning job in response to requests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Solution techniques:</a:t>
            </a:r>
          </a:p>
          <a:p>
            <a:pPr lvl="1"/>
            <a:r>
              <a:rPr lang="en-US"/>
              <a:t>More efficient communication</a:t>
            </a:r>
          </a:p>
          <a:p>
            <a:pPr lvl="1"/>
            <a:r>
              <a:rPr lang="en-US"/>
              <a:t>Hierarchical schemes for master slave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Program may not show ill effects for a long time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Shows up when scaling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Algorithmic Overhead</a:t>
            </a:r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ea typeface="ＭＳ Ｐゴシック" charset="-128"/>
                <a:cs typeface="ＭＳ Ｐゴシック" charset="-128"/>
              </a:rPr>
              <a:t>Different sequential algorithms to solve the same problem</a:t>
            </a:r>
          </a:p>
          <a:p>
            <a:r>
              <a:rPr lang="en-US" sz="2400">
                <a:ea typeface="ＭＳ Ｐゴシック" charset="-128"/>
                <a:cs typeface="ＭＳ Ｐゴシック" charset="-128"/>
              </a:rPr>
              <a:t>All parallel algorithms are sequential when run on 1 processor</a:t>
            </a:r>
          </a:p>
          <a:p>
            <a:r>
              <a:rPr lang="en-US" sz="2400">
                <a:ea typeface="ＭＳ Ｐゴシック" charset="-128"/>
                <a:cs typeface="ＭＳ Ｐゴシック" charset="-128"/>
              </a:rPr>
              <a:t>All parallel algorithms introduce addition operations (Why?)</a:t>
            </a:r>
          </a:p>
          <a:p>
            <a:pPr lvl="1"/>
            <a:r>
              <a:rPr lang="en-US" sz="2200" i="1"/>
              <a:t>Parallel overhead</a:t>
            </a:r>
          </a:p>
          <a:p>
            <a:r>
              <a:rPr lang="en-US" sz="2400">
                <a:ea typeface="ＭＳ Ｐゴシック" charset="-128"/>
                <a:cs typeface="ＭＳ Ｐゴシック" charset="-128"/>
              </a:rPr>
              <a:t>Where should be the starting point for a parallel algorithm?</a:t>
            </a:r>
          </a:p>
          <a:p>
            <a:pPr lvl="1"/>
            <a:r>
              <a:rPr lang="en-US" sz="2200"/>
              <a:t>Best sequential algorithm might not parallelize at all</a:t>
            </a:r>
          </a:p>
          <a:p>
            <a:pPr lvl="1"/>
            <a:r>
              <a:rPr lang="en-US" sz="2200"/>
              <a:t>Or, it doesn</a:t>
            </a:r>
            <a:r>
              <a:rPr lang="ja-JP" altLang="en-US" sz="2200">
                <a:ea typeface="ＭＳ Ｐゴシック" charset="-128"/>
              </a:rPr>
              <a:t>’</a:t>
            </a:r>
            <a:r>
              <a:rPr lang="en-US" altLang="ja-JP" sz="2200"/>
              <a:t>t parallelize well (e.g., not scalable)</a:t>
            </a:r>
          </a:p>
          <a:p>
            <a:r>
              <a:rPr lang="en-US" sz="2400">
                <a:ea typeface="ＭＳ Ｐゴシック" charset="-128"/>
                <a:cs typeface="ＭＳ Ｐゴシック" charset="-128"/>
              </a:rPr>
              <a:t>What to do?</a:t>
            </a:r>
          </a:p>
          <a:p>
            <a:pPr lvl="1"/>
            <a:r>
              <a:rPr lang="en-US" sz="2200"/>
              <a:t>Choose algorithmic variants that minimize overhead</a:t>
            </a:r>
          </a:p>
          <a:p>
            <a:pPr lvl="1"/>
            <a:r>
              <a:rPr lang="en-US" sz="2200"/>
              <a:t>Use two level algorithms</a:t>
            </a:r>
          </a:p>
          <a:p>
            <a:r>
              <a:rPr lang="en-US" sz="2400">
                <a:ea typeface="ＭＳ Ｐゴシック" charset="-128"/>
                <a:cs typeface="ＭＳ Ｐゴシック" charset="-128"/>
              </a:rPr>
              <a:t>Performance is the rub</a:t>
            </a:r>
          </a:p>
          <a:p>
            <a:pPr lvl="1"/>
            <a:r>
              <a:rPr lang="en-US" sz="2000"/>
              <a:t>Are you achieving better parallel performance?</a:t>
            </a:r>
          </a:p>
          <a:p>
            <a:pPr lvl="1"/>
            <a:r>
              <a:rPr lang="en-US" sz="2000"/>
              <a:t>Must compare with the best sequential algorithm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maximum parallelism possible?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application, algorithm, program</a:t>
            </a:r>
          </a:p>
          <a:p>
            <a:pPr lvl="1"/>
            <a:r>
              <a:rPr lang="en-US" dirty="0" smtClean="0"/>
              <a:t>Data dependencies in execution</a:t>
            </a:r>
          </a:p>
          <a:p>
            <a:r>
              <a:rPr lang="en-US" dirty="0" err="1" smtClean="0"/>
              <a:t>MaxPar</a:t>
            </a:r>
            <a:r>
              <a:rPr lang="en-US" dirty="0" smtClean="0"/>
              <a:t> analyzes the earliest</a:t>
            </a:r>
            <a:br>
              <a:rPr lang="en-US" dirty="0" smtClean="0"/>
            </a:br>
            <a:r>
              <a:rPr lang="en-US" dirty="0" smtClean="0"/>
              <a:t>possible “time” any data can</a:t>
            </a:r>
            <a:br>
              <a:rPr lang="en-US" dirty="0" smtClean="0"/>
            </a:br>
            <a:r>
              <a:rPr lang="en-US" dirty="0" smtClean="0"/>
              <a:t>be computed</a:t>
            </a:r>
          </a:p>
          <a:p>
            <a:pPr lvl="1"/>
            <a:r>
              <a:rPr lang="en-US" dirty="0" smtClean="0"/>
              <a:t>Assumes a time model</a:t>
            </a:r>
          </a:p>
          <a:p>
            <a:pPr lvl="1"/>
            <a:r>
              <a:rPr lang="en-US" dirty="0" smtClean="0"/>
              <a:t>Result is the maximum</a:t>
            </a:r>
            <a:br>
              <a:rPr lang="en-US" dirty="0" smtClean="0"/>
            </a:br>
            <a:r>
              <a:rPr lang="en-US" dirty="0" smtClean="0"/>
              <a:t>parallelism available</a:t>
            </a:r>
          </a:p>
          <a:p>
            <a:r>
              <a:rPr lang="en-US" dirty="0" smtClean="0"/>
              <a:t>Parallelism varies!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715000"/>
            <a:ext cx="7769261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Ding-Kai Chen, “</a:t>
            </a:r>
            <a:r>
              <a:rPr lang="en-US" sz="1600" dirty="0" err="1" smtClean="0"/>
              <a:t>MaxPar</a:t>
            </a:r>
            <a:r>
              <a:rPr lang="en-US" sz="1600" dirty="0" smtClean="0"/>
              <a:t>: An Execution-driven Simulator for Studying,” Master’s thesis dissertation, University of Illinois, Urbana-Champaign, 1989.</a:t>
            </a:r>
            <a:endParaRPr lang="en-US" sz="1600" dirty="0"/>
          </a:p>
        </p:txBody>
      </p:sp>
      <p:pic>
        <p:nvPicPr>
          <p:cNvPr id="8" name="Picture 8" descr="maxpar.tiff                                                    000813D3Macintosh HD                   B8A9EEAE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9609" y="1676400"/>
            <a:ext cx="341819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86638" y="1676400"/>
            <a:ext cx="1681162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512-point FFT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7600" y="289560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parallel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signature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10800000">
            <a:off x="6629400" y="2971800"/>
            <a:ext cx="838200" cy="246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7581900" y="36957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Analytical / Theoretical Techniques</a:t>
            </a:r>
            <a:endParaRPr lang="en-US" dirty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Involves simple algebraic formulas and ratios</a:t>
            </a:r>
          </a:p>
          <a:p>
            <a:pPr lvl="1"/>
            <a:r>
              <a:rPr lang="en-US" smtClean="0"/>
              <a:t>Typical variables are: </a:t>
            </a:r>
          </a:p>
          <a:p>
            <a:pPr lvl="2"/>
            <a:r>
              <a:rPr lang="en-US" smtClean="0"/>
              <a:t>data size (N), number of processors (P), machine constants</a:t>
            </a:r>
          </a:p>
          <a:p>
            <a:pPr lvl="1"/>
            <a:r>
              <a:rPr lang="en-US" smtClean="0"/>
              <a:t>Model performance of individual operations, components, algorithms in terms of the above</a:t>
            </a:r>
          </a:p>
          <a:p>
            <a:pPr lvl="2"/>
            <a:r>
              <a:rPr lang="en-US" smtClean="0"/>
              <a:t>be careful to characterize variations across processors</a:t>
            </a:r>
          </a:p>
          <a:p>
            <a:pPr lvl="2"/>
            <a:r>
              <a:rPr lang="en-US" smtClean="0"/>
              <a:t>model them with max operators</a:t>
            </a:r>
          </a:p>
          <a:p>
            <a:pPr lvl="1"/>
            <a:r>
              <a:rPr lang="en-US" smtClean="0"/>
              <a:t>Constants are important in practice</a:t>
            </a:r>
          </a:p>
          <a:p>
            <a:pPr lvl="2"/>
            <a:r>
              <a:rPr lang="en-US" smtClean="0"/>
              <a:t>Use asymptotic analysis carefully</a:t>
            </a:r>
          </a:p>
          <a:p>
            <a:r>
              <a:rPr lang="en-US" smtClean="0"/>
              <a:t>Scalability analysis</a:t>
            </a:r>
          </a:p>
          <a:p>
            <a:pPr lvl="1"/>
            <a:r>
              <a:rPr lang="en-US" smtClean="0"/>
              <a:t>Isoefficiency (Kumar)</a:t>
            </a:r>
            <a:endParaRPr lang="en-US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1A90-E327-C84D-81B5-071D4C5C9FC6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"/>
          <p:cNvSpPr>
            <a:spLocks noChangeArrowheads="1"/>
          </p:cNvSpPr>
          <p:nvPr/>
        </p:nvSpPr>
        <p:spPr bwMode="auto">
          <a:xfrm>
            <a:off x="6656232" y="4285440"/>
            <a:ext cx="2362200" cy="1752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4" name="Text Box 6"/>
          <p:cNvSpPr txBox="1">
            <a:spLocks noChangeArrowheads="1"/>
          </p:cNvSpPr>
          <p:nvPr/>
        </p:nvSpPr>
        <p:spPr bwMode="auto">
          <a:xfrm>
            <a:off x="6275232" y="4437840"/>
            <a:ext cx="488950" cy="1692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eaVert" anchor="b" anchorCtr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0"/>
              <a:t>problem size</a:t>
            </a:r>
          </a:p>
        </p:txBody>
      </p:sp>
      <p:sp>
        <p:nvSpPr>
          <p:cNvPr id="44035" name="Text Box 7"/>
          <p:cNvSpPr txBox="1">
            <a:spLocks noChangeArrowheads="1"/>
          </p:cNvSpPr>
          <p:nvPr/>
        </p:nvSpPr>
        <p:spPr bwMode="auto">
          <a:xfrm>
            <a:off x="7273016" y="5975432"/>
            <a:ext cx="121473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0"/>
              <a:t>processors</a:t>
            </a:r>
          </a:p>
        </p:txBody>
      </p:sp>
      <p:sp>
        <p:nvSpPr>
          <p:cNvPr id="44036" name="Freeform 8"/>
          <p:cNvSpPr>
            <a:spLocks/>
          </p:cNvSpPr>
          <p:nvPr/>
        </p:nvSpPr>
        <p:spPr bwMode="auto">
          <a:xfrm>
            <a:off x="6961032" y="4514040"/>
            <a:ext cx="1447800" cy="1295400"/>
          </a:xfrm>
          <a:custGeom>
            <a:avLst/>
            <a:gdLst>
              <a:gd name="T0" fmla="*/ 0 w 912"/>
              <a:gd name="T1" fmla="*/ 2147483647 h 816"/>
              <a:gd name="T2" fmla="*/ 2147483647 w 912"/>
              <a:gd name="T3" fmla="*/ 2147483647 h 816"/>
              <a:gd name="T4" fmla="*/ 2147483647 w 912"/>
              <a:gd name="T5" fmla="*/ 2147483647 h 816"/>
              <a:gd name="T6" fmla="*/ 2147483647 w 912"/>
              <a:gd name="T7" fmla="*/ 2147483647 h 816"/>
              <a:gd name="T8" fmla="*/ 2147483647 w 912"/>
              <a:gd name="T9" fmla="*/ 2147483647 h 816"/>
              <a:gd name="T10" fmla="*/ 2147483647 w 912"/>
              <a:gd name="T11" fmla="*/ 2147483647 h 816"/>
              <a:gd name="T12" fmla="*/ 2147483647 w 912"/>
              <a:gd name="T13" fmla="*/ 0 h 8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2"/>
              <a:gd name="T22" fmla="*/ 0 h 816"/>
              <a:gd name="T23" fmla="*/ 912 w 912"/>
              <a:gd name="T24" fmla="*/ 816 h 8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2" h="816">
                <a:moveTo>
                  <a:pt x="0" y="816"/>
                </a:moveTo>
                <a:cubicBezTo>
                  <a:pt x="84" y="804"/>
                  <a:pt x="168" y="792"/>
                  <a:pt x="240" y="768"/>
                </a:cubicBezTo>
                <a:cubicBezTo>
                  <a:pt x="312" y="744"/>
                  <a:pt x="368" y="720"/>
                  <a:pt x="432" y="672"/>
                </a:cubicBezTo>
                <a:cubicBezTo>
                  <a:pt x="496" y="624"/>
                  <a:pt x="568" y="544"/>
                  <a:pt x="624" y="480"/>
                </a:cubicBezTo>
                <a:cubicBezTo>
                  <a:pt x="680" y="416"/>
                  <a:pt x="728" y="352"/>
                  <a:pt x="768" y="288"/>
                </a:cubicBezTo>
                <a:cubicBezTo>
                  <a:pt x="808" y="224"/>
                  <a:pt x="840" y="144"/>
                  <a:pt x="864" y="96"/>
                </a:cubicBezTo>
                <a:cubicBezTo>
                  <a:pt x="888" y="48"/>
                  <a:pt x="904" y="16"/>
                  <a:pt x="912" y="0"/>
                </a:cubicBezTo>
              </a:path>
            </a:pathLst>
          </a:custGeom>
          <a:noFill/>
          <a:ln w="1905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7" name="Freeform 9"/>
          <p:cNvSpPr>
            <a:spLocks/>
          </p:cNvSpPr>
          <p:nvPr/>
        </p:nvSpPr>
        <p:spPr bwMode="auto">
          <a:xfrm>
            <a:off x="6961032" y="4361640"/>
            <a:ext cx="1143000" cy="1219200"/>
          </a:xfrm>
          <a:custGeom>
            <a:avLst/>
            <a:gdLst>
              <a:gd name="T0" fmla="*/ 0 w 912"/>
              <a:gd name="T1" fmla="*/ 2147483647 h 816"/>
              <a:gd name="T2" fmla="*/ 2147483647 w 912"/>
              <a:gd name="T3" fmla="*/ 2147483647 h 816"/>
              <a:gd name="T4" fmla="*/ 2147483647 w 912"/>
              <a:gd name="T5" fmla="*/ 2147483647 h 816"/>
              <a:gd name="T6" fmla="*/ 2147483647 w 912"/>
              <a:gd name="T7" fmla="*/ 2147483647 h 816"/>
              <a:gd name="T8" fmla="*/ 2147483647 w 912"/>
              <a:gd name="T9" fmla="*/ 2147483647 h 816"/>
              <a:gd name="T10" fmla="*/ 2147483647 w 912"/>
              <a:gd name="T11" fmla="*/ 2147483647 h 816"/>
              <a:gd name="T12" fmla="*/ 2147483647 w 912"/>
              <a:gd name="T13" fmla="*/ 0 h 8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2"/>
              <a:gd name="T22" fmla="*/ 0 h 816"/>
              <a:gd name="T23" fmla="*/ 912 w 912"/>
              <a:gd name="T24" fmla="*/ 816 h 8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2" h="816">
                <a:moveTo>
                  <a:pt x="0" y="816"/>
                </a:moveTo>
                <a:cubicBezTo>
                  <a:pt x="84" y="804"/>
                  <a:pt x="168" y="792"/>
                  <a:pt x="240" y="768"/>
                </a:cubicBezTo>
                <a:cubicBezTo>
                  <a:pt x="312" y="744"/>
                  <a:pt x="368" y="720"/>
                  <a:pt x="432" y="672"/>
                </a:cubicBezTo>
                <a:cubicBezTo>
                  <a:pt x="496" y="624"/>
                  <a:pt x="568" y="544"/>
                  <a:pt x="624" y="480"/>
                </a:cubicBezTo>
                <a:cubicBezTo>
                  <a:pt x="680" y="416"/>
                  <a:pt x="728" y="352"/>
                  <a:pt x="768" y="288"/>
                </a:cubicBezTo>
                <a:cubicBezTo>
                  <a:pt x="808" y="224"/>
                  <a:pt x="840" y="144"/>
                  <a:pt x="864" y="96"/>
                </a:cubicBezTo>
                <a:cubicBezTo>
                  <a:pt x="888" y="48"/>
                  <a:pt x="904" y="16"/>
                  <a:pt x="912" y="0"/>
                </a:cubicBezTo>
              </a:path>
            </a:pathLst>
          </a:custGeom>
          <a:noFill/>
          <a:ln w="1905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8" name="Freeform 10"/>
          <p:cNvSpPr>
            <a:spLocks/>
          </p:cNvSpPr>
          <p:nvPr/>
        </p:nvSpPr>
        <p:spPr bwMode="auto">
          <a:xfrm>
            <a:off x="6961032" y="4818840"/>
            <a:ext cx="1828800" cy="1143000"/>
          </a:xfrm>
          <a:custGeom>
            <a:avLst/>
            <a:gdLst>
              <a:gd name="T0" fmla="*/ 0 w 912"/>
              <a:gd name="T1" fmla="*/ 2147483647 h 816"/>
              <a:gd name="T2" fmla="*/ 2147483647 w 912"/>
              <a:gd name="T3" fmla="*/ 2147483647 h 816"/>
              <a:gd name="T4" fmla="*/ 2147483647 w 912"/>
              <a:gd name="T5" fmla="*/ 2147483647 h 816"/>
              <a:gd name="T6" fmla="*/ 2147483647 w 912"/>
              <a:gd name="T7" fmla="*/ 2147483647 h 816"/>
              <a:gd name="T8" fmla="*/ 2147483647 w 912"/>
              <a:gd name="T9" fmla="*/ 2147483647 h 816"/>
              <a:gd name="T10" fmla="*/ 2147483647 w 912"/>
              <a:gd name="T11" fmla="*/ 2147483647 h 816"/>
              <a:gd name="T12" fmla="*/ 2147483647 w 912"/>
              <a:gd name="T13" fmla="*/ 0 h 8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2"/>
              <a:gd name="T22" fmla="*/ 0 h 816"/>
              <a:gd name="T23" fmla="*/ 912 w 912"/>
              <a:gd name="T24" fmla="*/ 816 h 8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2" h="816">
                <a:moveTo>
                  <a:pt x="0" y="816"/>
                </a:moveTo>
                <a:cubicBezTo>
                  <a:pt x="84" y="804"/>
                  <a:pt x="168" y="792"/>
                  <a:pt x="240" y="768"/>
                </a:cubicBezTo>
                <a:cubicBezTo>
                  <a:pt x="312" y="744"/>
                  <a:pt x="368" y="720"/>
                  <a:pt x="432" y="672"/>
                </a:cubicBezTo>
                <a:cubicBezTo>
                  <a:pt x="496" y="624"/>
                  <a:pt x="568" y="544"/>
                  <a:pt x="624" y="480"/>
                </a:cubicBezTo>
                <a:cubicBezTo>
                  <a:pt x="680" y="416"/>
                  <a:pt x="728" y="352"/>
                  <a:pt x="768" y="288"/>
                </a:cubicBezTo>
                <a:cubicBezTo>
                  <a:pt x="808" y="224"/>
                  <a:pt x="840" y="144"/>
                  <a:pt x="864" y="96"/>
                </a:cubicBezTo>
                <a:cubicBezTo>
                  <a:pt x="888" y="48"/>
                  <a:pt x="904" y="16"/>
                  <a:pt x="912" y="0"/>
                </a:cubicBezTo>
              </a:path>
            </a:pathLst>
          </a:custGeom>
          <a:noFill/>
          <a:ln w="1905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9" name="Text Box 11"/>
          <p:cNvSpPr txBox="1">
            <a:spLocks noChangeArrowheads="1"/>
          </p:cNvSpPr>
          <p:nvPr/>
        </p:nvSpPr>
        <p:spPr bwMode="auto">
          <a:xfrm>
            <a:off x="6636360" y="3908040"/>
            <a:ext cx="2423791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0"/>
              <a:t>Equal efficiency curves</a:t>
            </a:r>
          </a:p>
        </p:txBody>
      </p:sp>
      <p:sp>
        <p:nvSpPr>
          <p:cNvPr id="44040" name="Line 12"/>
          <p:cNvSpPr>
            <a:spLocks noChangeShapeType="1"/>
          </p:cNvSpPr>
          <p:nvPr/>
        </p:nvSpPr>
        <p:spPr bwMode="auto">
          <a:xfrm>
            <a:off x="7799232" y="4209240"/>
            <a:ext cx="0" cy="838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41" name="Line 13"/>
          <p:cNvSpPr>
            <a:spLocks noChangeShapeType="1"/>
          </p:cNvSpPr>
          <p:nvPr/>
        </p:nvSpPr>
        <p:spPr bwMode="auto">
          <a:xfrm>
            <a:off x="7875432" y="4209240"/>
            <a:ext cx="228600" cy="838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>
            <a:off x="7951632" y="4209240"/>
            <a:ext cx="609600" cy="990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4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Isoefficiency</a:t>
            </a:r>
          </a:p>
        </p:txBody>
      </p:sp>
      <p:sp>
        <p:nvSpPr>
          <p:cNvPr id="44044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How to quantify </a:t>
            </a:r>
            <a:r>
              <a:rPr lang="en-US" dirty="0">
                <a:ea typeface="ＭＳ Ｐゴシック" charset="-128"/>
                <a:cs typeface="ＭＳ Ｐゴシック" charset="-128"/>
              </a:rPr>
              <a:t>scalability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How much increase in problem size is needed to retain the same efficiency on a larger machine?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Efficiency</a:t>
            </a:r>
          </a:p>
          <a:p>
            <a:pPr lvl="1"/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/ (</a:t>
            </a:r>
            <a:r>
              <a:rPr lang="en-US" dirty="0" err="1"/>
              <a:t>p</a:t>
            </a:r>
            <a:r>
              <a:rPr lang="en-US" dirty="0"/>
              <a:t> * </a:t>
            </a:r>
            <a:r>
              <a:rPr lang="en-US" dirty="0" err="1"/>
              <a:t>T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p</a:t>
            </a:r>
            <a:r>
              <a:rPr lang="en-US" dirty="0"/>
              <a:t> = computation + communication  + idle</a:t>
            </a:r>
          </a:p>
          <a:p>
            <a:r>
              <a:rPr lang="en-US" dirty="0" err="1">
                <a:ea typeface="ＭＳ Ｐゴシック" charset="-128"/>
                <a:cs typeface="ＭＳ Ｐゴシック" charset="-128"/>
              </a:rPr>
              <a:t>Isoefficiency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/>
              <a:t>Equation for equal-efficiency curves</a:t>
            </a:r>
          </a:p>
          <a:p>
            <a:pPr lvl="1"/>
            <a:r>
              <a:rPr lang="en-US" dirty="0"/>
              <a:t>If no solution</a:t>
            </a:r>
          </a:p>
          <a:p>
            <a:pPr lvl="2"/>
            <a:r>
              <a:rPr lang="en-US" dirty="0">
                <a:ea typeface="ＭＳ Ｐゴシック" charset="-128"/>
              </a:rPr>
              <a:t>problem is not scalable in the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sense defined by </a:t>
            </a:r>
            <a:r>
              <a:rPr lang="en-US" dirty="0" err="1">
                <a:ea typeface="ＭＳ Ｐゴシック" charset="-128"/>
              </a:rPr>
              <a:t>isoefficiency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Problem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Size and Overhead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Informally, problem size is expressed as a parameter of the input size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 </a:t>
            </a:r>
            <a:r>
              <a:rPr lang="en-US" dirty="0">
                <a:ea typeface="ＭＳ Ｐゴシック" charset="-128"/>
                <a:cs typeface="ＭＳ Ｐゴシック" charset="-128"/>
              </a:rPr>
              <a:t>consistent definition of the size of the problem is the total number of basic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operations (</a:t>
            </a:r>
            <a:r>
              <a:rPr lang="en-US" i="1" dirty="0" err="1" smtClean="0">
                <a:ea typeface="ＭＳ Ｐゴシック" charset="-128"/>
                <a:cs typeface="ＭＳ Ｐゴシック" charset="-128"/>
              </a:rPr>
              <a:t>T</a:t>
            </a:r>
            <a:r>
              <a:rPr lang="en-US" i="1" baseline="-25000" dirty="0" err="1" smtClean="0">
                <a:ea typeface="ＭＳ Ｐゴシック" charset="-128"/>
                <a:cs typeface="ＭＳ Ｐゴシック" charset="-128"/>
              </a:rPr>
              <a:t>seq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 )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Also refer to problem size as </a:t>
            </a:r>
            <a:r>
              <a:rPr lang="ja-JP" altLang="en-US" dirty="0">
                <a:ea typeface="ＭＳ Ｐゴシック" charset="-128"/>
                <a:cs typeface="ＭＳ Ｐゴシック" charset="-128"/>
              </a:rPr>
              <a:t>“</a:t>
            </a:r>
            <a:r>
              <a:rPr lang="en-US" altLang="ja-JP" dirty="0" smtClean="0">
                <a:ea typeface="ＭＳ Ｐゴシック" charset="-128"/>
                <a:cs typeface="ＭＳ Ｐゴシック" charset="-128"/>
              </a:rPr>
              <a:t>work (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W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= </a:t>
            </a:r>
            <a:r>
              <a:rPr lang="en-US" i="1" dirty="0" err="1" smtClean="0">
                <a:ea typeface="ＭＳ Ｐゴシック" charset="-128"/>
                <a:cs typeface="ＭＳ Ｐゴシック" charset="-128"/>
              </a:rPr>
              <a:t>T</a:t>
            </a:r>
            <a:r>
              <a:rPr lang="en-US" i="1" baseline="-25000" dirty="0" err="1" smtClean="0">
                <a:ea typeface="ＭＳ Ｐゴシック" charset="-128"/>
                <a:cs typeface="ＭＳ Ｐゴシック" charset="-128"/>
              </a:rPr>
              <a:t>seq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 )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Overhead of a parallel system is defined as the part of the cost not in the best serial algorithm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Denoted by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T</a:t>
            </a:r>
            <a:r>
              <a:rPr lang="en-US" i="1" baseline="-25000" dirty="0" smtClean="0">
                <a:ea typeface="ＭＳ Ｐゴシック" charset="-128"/>
                <a:cs typeface="ＭＳ Ｐゴシック" charset="-128"/>
              </a:rPr>
              <a:t>O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, it is a function of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 W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and </a:t>
            </a:r>
            <a:r>
              <a:rPr lang="en-US" i="1" dirty="0" err="1" smtClean="0">
                <a:ea typeface="ＭＳ Ｐゴシック" charset="-128"/>
                <a:cs typeface="ＭＳ Ｐゴシック" charset="-128"/>
              </a:rPr>
              <a:t>p</a:t>
            </a:r>
            <a:endParaRPr lang="en-US" i="1" dirty="0" smtClean="0">
              <a:ea typeface="ＭＳ Ｐゴシック" charset="-128"/>
              <a:cs typeface="ＭＳ Ｐゴシック" charset="-128"/>
            </a:endParaRPr>
          </a:p>
          <a:p>
            <a:pPr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		</a:t>
            </a:r>
            <a:r>
              <a:rPr lang="en-US" i="1" dirty="0" err="1" smtClean="0">
                <a:ea typeface="ＭＳ Ｐゴシック" charset="-128"/>
                <a:cs typeface="ＭＳ Ｐゴシック" charset="-128"/>
              </a:rPr>
              <a:t>T</a:t>
            </a:r>
            <a:r>
              <a:rPr lang="en-US" i="1" baseline="-25000" dirty="0" err="1" smtClean="0">
                <a:ea typeface="ＭＳ Ｐゴシック" charset="-128"/>
                <a:cs typeface="ＭＳ Ｐゴシック" charset="-128"/>
              </a:rPr>
              <a:t>O</a:t>
            </a:r>
            <a:r>
              <a:rPr lang="en-US" i="1" dirty="0" err="1" smtClean="0">
                <a:ea typeface="ＭＳ Ｐゴシック" charset="-128"/>
                <a:cs typeface="ＭＳ Ｐゴシック" charset="-128"/>
              </a:rPr>
              <a:t>(W,p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) = </a:t>
            </a:r>
            <a:r>
              <a:rPr lang="en-US" i="1" dirty="0" err="1" smtClean="0">
                <a:ea typeface="ＭＳ Ｐゴシック" charset="-128"/>
                <a:cs typeface="ＭＳ Ｐゴシック" charset="-128"/>
              </a:rPr>
              <a:t>pT</a:t>
            </a:r>
            <a:r>
              <a:rPr lang="en-US" i="1" baseline="-25000" dirty="0" err="1" smtClean="0">
                <a:ea typeface="ＭＳ Ｐゴシック" charset="-128"/>
                <a:cs typeface="ＭＳ Ｐゴシック" charset="-128"/>
              </a:rPr>
              <a:t>par</a:t>
            </a:r>
            <a:r>
              <a:rPr lang="en-US" i="1" baseline="-250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- W      (</a:t>
            </a:r>
            <a:r>
              <a:rPr lang="en-US" i="1" dirty="0" err="1" smtClean="0">
                <a:ea typeface="ＭＳ Ｐゴシック" charset="-128"/>
                <a:cs typeface="ＭＳ Ｐゴシック" charset="-128"/>
              </a:rPr>
              <a:t>pT</a:t>
            </a:r>
            <a:r>
              <a:rPr lang="en-US" i="1" baseline="-25000" dirty="0" err="1" smtClean="0">
                <a:ea typeface="ＭＳ Ｐゴシック" charset="-128"/>
                <a:cs typeface="ＭＳ Ｐゴシック" charset="-128"/>
              </a:rPr>
              <a:t>par</a:t>
            </a:r>
            <a:r>
              <a:rPr lang="en-US" i="1" baseline="-250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includes overhead)</a:t>
            </a:r>
          </a:p>
          <a:p>
            <a:pPr>
              <a:buNone/>
            </a:pPr>
            <a:r>
              <a:rPr lang="en-US" i="1" dirty="0" smtClean="0">
                <a:ea typeface="ＭＳ Ｐゴシック" charset="-128"/>
                <a:cs typeface="ＭＳ Ｐゴシック" charset="-128"/>
              </a:rPr>
              <a:t>		</a:t>
            </a:r>
            <a:r>
              <a:rPr lang="en-US" i="1" dirty="0" err="1" smtClean="0">
                <a:ea typeface="ＭＳ Ｐゴシック" charset="-128"/>
                <a:cs typeface="ＭＳ Ｐゴシック" charset="-128"/>
              </a:rPr>
              <a:t>T</a:t>
            </a:r>
            <a:r>
              <a:rPr lang="en-US" i="1" baseline="-25000" dirty="0" err="1" smtClean="0">
                <a:ea typeface="ＭＳ Ｐゴシック" charset="-128"/>
                <a:cs typeface="ＭＳ Ｐゴシック" charset="-128"/>
              </a:rPr>
              <a:t>O</a:t>
            </a:r>
            <a:r>
              <a:rPr lang="en-US" i="1" dirty="0" err="1" smtClean="0">
                <a:ea typeface="ＭＳ Ｐゴシック" charset="-128"/>
                <a:cs typeface="ＭＳ Ｐゴシック" charset="-128"/>
              </a:rPr>
              <a:t>(W,p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) + W = </a:t>
            </a:r>
            <a:r>
              <a:rPr lang="en-US" i="1" dirty="0" err="1" smtClean="0">
                <a:ea typeface="ＭＳ Ｐゴシック" charset="-128"/>
                <a:cs typeface="ＭＳ Ｐゴシック" charset="-128"/>
              </a:rPr>
              <a:t>pT</a:t>
            </a:r>
            <a:r>
              <a:rPr lang="en-US" i="1" baseline="-25000" dirty="0" err="1" smtClean="0">
                <a:ea typeface="ＭＳ Ｐゴシック" charset="-128"/>
                <a:cs typeface="ＭＳ Ｐゴシック" charset="-128"/>
              </a:rPr>
              <a:t>par</a:t>
            </a:r>
            <a:endParaRPr lang="en-US" i="1" dirty="0" smtClean="0">
              <a:ea typeface="ＭＳ Ｐゴシック" charset="-128"/>
              <a:cs typeface="ＭＳ Ｐゴシック" charset="-128"/>
            </a:endParaRPr>
          </a:p>
          <a:p>
            <a:endParaRPr lang="en-US" i="1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Isoefficiency Function</a:t>
            </a:r>
            <a:endParaRPr lang="en-US"/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a fixed efficiency, W is as a function of </a:t>
            </a:r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1A90-E327-C84D-81B5-071D4C5C9FC6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48131" name="Object 2"/>
          <p:cNvGraphicFramePr>
            <a:graphicFrameLocks noChangeAspect="1"/>
          </p:cNvGraphicFramePr>
          <p:nvPr/>
        </p:nvGraphicFramePr>
        <p:xfrm>
          <a:off x="1981200" y="1736725"/>
          <a:ext cx="4876800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3" imgW="2870200" imgH="1498600" progId="Equation.3">
                  <p:embed/>
                </p:oleObj>
              </mc:Choice>
              <mc:Fallback>
                <p:oleObj name="Equation" r:id="rId3" imgW="2870200" imgH="149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36725"/>
                        <a:ext cx="4876800" cy="25479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3"/>
          <p:cNvGraphicFramePr>
            <a:graphicFrameLocks noChangeAspect="1"/>
          </p:cNvGraphicFramePr>
          <p:nvPr/>
        </p:nvGraphicFramePr>
        <p:xfrm>
          <a:off x="2362200" y="4495800"/>
          <a:ext cx="388620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5" imgW="2336800" imgH="990600" progId="Equation.3">
                  <p:embed/>
                </p:oleObj>
              </mc:Choice>
              <mc:Fallback>
                <p:oleObj name="Equation" r:id="rId5" imgW="2336800" imgH="990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95800"/>
                        <a:ext cx="3886200" cy="164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752600" y="5486400"/>
            <a:ext cx="65532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5867400" y="5653088"/>
            <a:ext cx="2381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b="0">
                <a:latin typeface="Arial" charset="0"/>
              </a:rPr>
              <a:t>Isoefficiency Function</a:t>
            </a:r>
          </a:p>
        </p:txBody>
      </p:sp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6858000" y="1690688"/>
            <a:ext cx="1417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i="1"/>
              <a:t>W = T</a:t>
            </a:r>
            <a:r>
              <a:rPr lang="en-US" sz="2800" b="0" i="1" baseline="-25000"/>
              <a:t>seq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Isoefficiency Function of Adding n Numbers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Overhead function: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O</a:t>
            </a:r>
            <a:r>
              <a:rPr lang="en-US" dirty="0" err="1"/>
              <a:t>(W,p</a:t>
            </a:r>
            <a:r>
              <a:rPr lang="en-US" dirty="0"/>
              <a:t>) = </a:t>
            </a:r>
            <a:r>
              <a:rPr lang="en-US" i="1" dirty="0" err="1"/>
              <a:t>pT</a:t>
            </a:r>
            <a:r>
              <a:rPr lang="en-US" i="1" baseline="-25000" dirty="0" err="1"/>
              <a:t>par</a:t>
            </a:r>
            <a:r>
              <a:rPr lang="en-US" i="1" baseline="-25000" dirty="0"/>
              <a:t> </a:t>
            </a:r>
            <a:r>
              <a:rPr lang="en-US" i="1" dirty="0"/>
              <a:t>– W = 2plog(p)</a:t>
            </a:r>
          </a:p>
          <a:p>
            <a:r>
              <a:rPr lang="en-US" dirty="0" err="1">
                <a:ea typeface="ＭＳ Ｐゴシック" charset="-128"/>
                <a:cs typeface="ＭＳ Ｐゴシック" charset="-128"/>
              </a:rPr>
              <a:t>Isoefficiency</a:t>
            </a:r>
            <a:r>
              <a:rPr lang="en-US" dirty="0">
                <a:ea typeface="ＭＳ Ｐゴシック" charset="-128"/>
                <a:cs typeface="ＭＳ Ｐゴシック" charset="-128"/>
              </a:rPr>
              <a:t> function:</a:t>
            </a:r>
          </a:p>
          <a:p>
            <a:pPr lvl="1"/>
            <a:r>
              <a:rPr lang="en-US" dirty="0"/>
              <a:t>W=</a:t>
            </a:r>
            <a:r>
              <a:rPr lang="en-US" i="1" dirty="0"/>
              <a:t>K*2plog(p)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If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p</a:t>
            </a:r>
            <a:r>
              <a:rPr lang="en-US" dirty="0">
                <a:ea typeface="ＭＳ Ｐゴシック" charset="-128"/>
                <a:cs typeface="ＭＳ Ｐゴシック" charset="-128"/>
              </a:rPr>
              <a:t> doubles,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W</a:t>
            </a:r>
            <a:r>
              <a:rPr lang="en-US" dirty="0">
                <a:ea typeface="ＭＳ Ｐゴシック" charset="-128"/>
                <a:cs typeface="ＭＳ Ｐゴシック" charset="-128"/>
              </a:rPr>
              <a:t> needs also to be doubled to roughly maintain the same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efficiency</a:t>
            </a:r>
          </a:p>
          <a:p>
            <a:r>
              <a:rPr lang="en-US" dirty="0" err="1" smtClean="0">
                <a:ea typeface="ＭＳ Ｐゴシック" charset="-128"/>
                <a:cs typeface="ＭＳ Ｐゴシック" charset="-128"/>
              </a:rPr>
              <a:t>Isoefficiency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functions can be more difficult to express for more complex algorithms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6172200" y="1295400"/>
            <a:ext cx="914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7924800" y="1295400"/>
            <a:ext cx="914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7258050" y="16605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6553200" y="182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6934200" y="182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Line 9"/>
          <p:cNvSpPr>
            <a:spLocks noChangeShapeType="1"/>
          </p:cNvSpPr>
          <p:nvPr/>
        </p:nvSpPr>
        <p:spPr bwMode="auto">
          <a:xfrm>
            <a:off x="6705600" y="1905000"/>
            <a:ext cx="228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7924800" y="182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8305800" y="182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Line 12"/>
          <p:cNvSpPr>
            <a:spLocks noChangeShapeType="1"/>
          </p:cNvSpPr>
          <p:nvPr/>
        </p:nvSpPr>
        <p:spPr bwMode="auto">
          <a:xfrm>
            <a:off x="8077200" y="1905000"/>
            <a:ext cx="228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Rectangle 13"/>
          <p:cNvSpPr>
            <a:spLocks noChangeArrowheads="1"/>
          </p:cNvSpPr>
          <p:nvPr/>
        </p:nvSpPr>
        <p:spPr bwMode="auto">
          <a:xfrm>
            <a:off x="7258050" y="12192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9165" name="Rectangle 14"/>
          <p:cNvSpPr>
            <a:spLocks noChangeArrowheads="1"/>
          </p:cNvSpPr>
          <p:nvPr/>
        </p:nvSpPr>
        <p:spPr bwMode="auto">
          <a:xfrm>
            <a:off x="7386638" y="2165350"/>
            <a:ext cx="2159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.</a:t>
            </a:r>
          </a:p>
          <a:p>
            <a:r>
              <a:rPr lang="en-US" sz="1000"/>
              <a:t>.</a:t>
            </a:r>
          </a:p>
          <a:p>
            <a:r>
              <a:rPr lang="en-US" sz="1000"/>
              <a:t>.</a:t>
            </a:r>
          </a:p>
        </p:txBody>
      </p:sp>
      <p:sp>
        <p:nvSpPr>
          <p:cNvPr id="49166" name="Rectangle 15"/>
          <p:cNvSpPr>
            <a:spLocks noChangeArrowheads="1"/>
          </p:cNvSpPr>
          <p:nvPr/>
        </p:nvSpPr>
        <p:spPr bwMode="auto">
          <a:xfrm>
            <a:off x="7239000" y="274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6"/>
          <p:cNvSpPr>
            <a:spLocks noChangeArrowheads="1"/>
          </p:cNvSpPr>
          <p:nvPr/>
        </p:nvSpPr>
        <p:spPr bwMode="auto">
          <a:xfrm>
            <a:off x="7620000" y="274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Line 17"/>
          <p:cNvSpPr>
            <a:spLocks noChangeShapeType="1"/>
          </p:cNvSpPr>
          <p:nvPr/>
        </p:nvSpPr>
        <p:spPr bwMode="auto">
          <a:xfrm>
            <a:off x="7391400" y="2819400"/>
            <a:ext cx="228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Line 18"/>
          <p:cNvSpPr>
            <a:spLocks noChangeShapeType="1"/>
          </p:cNvSpPr>
          <p:nvPr/>
        </p:nvSpPr>
        <p:spPr bwMode="auto">
          <a:xfrm>
            <a:off x="662940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0" name="Line 19"/>
          <p:cNvSpPr>
            <a:spLocks noChangeShapeType="1"/>
          </p:cNvSpPr>
          <p:nvPr/>
        </p:nvSpPr>
        <p:spPr bwMode="auto">
          <a:xfrm flipH="1">
            <a:off x="7010400" y="1676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1" name="Line 20"/>
          <p:cNvSpPr>
            <a:spLocks noChangeShapeType="1"/>
          </p:cNvSpPr>
          <p:nvPr/>
        </p:nvSpPr>
        <p:spPr bwMode="auto">
          <a:xfrm>
            <a:off x="7924800" y="1676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2" name="Line 21"/>
          <p:cNvSpPr>
            <a:spLocks noChangeShapeType="1"/>
          </p:cNvSpPr>
          <p:nvPr/>
        </p:nvSpPr>
        <p:spPr bwMode="auto">
          <a:xfrm>
            <a:off x="838200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3" name="Line 22"/>
          <p:cNvSpPr>
            <a:spLocks noChangeShapeType="1"/>
          </p:cNvSpPr>
          <p:nvPr/>
        </p:nvSpPr>
        <p:spPr bwMode="auto">
          <a:xfrm>
            <a:off x="7010400" y="1981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4" name="Line 23"/>
          <p:cNvSpPr>
            <a:spLocks noChangeShapeType="1"/>
          </p:cNvSpPr>
          <p:nvPr/>
        </p:nvSpPr>
        <p:spPr bwMode="auto">
          <a:xfrm flipH="1">
            <a:off x="7924800" y="1981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5" name="Line 25"/>
          <p:cNvSpPr>
            <a:spLocks noChangeShapeType="1"/>
          </p:cNvSpPr>
          <p:nvPr/>
        </p:nvSpPr>
        <p:spPr bwMode="auto">
          <a:xfrm>
            <a:off x="7239000" y="2590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6" name="Line 26"/>
          <p:cNvSpPr>
            <a:spLocks noChangeShapeType="1"/>
          </p:cNvSpPr>
          <p:nvPr/>
        </p:nvSpPr>
        <p:spPr bwMode="auto">
          <a:xfrm flipH="1">
            <a:off x="7696200" y="2590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7" name="Oval 27"/>
          <p:cNvSpPr>
            <a:spLocks noChangeArrowheads="1"/>
          </p:cNvSpPr>
          <p:nvPr/>
        </p:nvSpPr>
        <p:spPr bwMode="auto">
          <a:xfrm>
            <a:off x="6276975" y="13716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8" name="Oval 28"/>
          <p:cNvSpPr>
            <a:spLocks noChangeArrowheads="1"/>
          </p:cNvSpPr>
          <p:nvPr/>
        </p:nvSpPr>
        <p:spPr bwMode="auto">
          <a:xfrm>
            <a:off x="6429375" y="13716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9" name="Oval 29"/>
          <p:cNvSpPr>
            <a:spLocks noChangeArrowheads="1"/>
          </p:cNvSpPr>
          <p:nvPr/>
        </p:nvSpPr>
        <p:spPr bwMode="auto">
          <a:xfrm>
            <a:off x="6581775" y="13716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80" name="Oval 30"/>
          <p:cNvSpPr>
            <a:spLocks noChangeArrowheads="1"/>
          </p:cNvSpPr>
          <p:nvPr/>
        </p:nvSpPr>
        <p:spPr bwMode="auto">
          <a:xfrm>
            <a:off x="6734175" y="13716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81" name="Oval 31"/>
          <p:cNvSpPr>
            <a:spLocks noChangeArrowheads="1"/>
          </p:cNvSpPr>
          <p:nvPr/>
        </p:nvSpPr>
        <p:spPr bwMode="auto">
          <a:xfrm>
            <a:off x="6886575" y="13716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82" name="Oval 33"/>
          <p:cNvSpPr>
            <a:spLocks noChangeArrowheads="1"/>
          </p:cNvSpPr>
          <p:nvPr/>
        </p:nvSpPr>
        <p:spPr bwMode="auto">
          <a:xfrm>
            <a:off x="8039100" y="13716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83" name="Oval 34"/>
          <p:cNvSpPr>
            <a:spLocks noChangeArrowheads="1"/>
          </p:cNvSpPr>
          <p:nvPr/>
        </p:nvSpPr>
        <p:spPr bwMode="auto">
          <a:xfrm>
            <a:off x="8191500" y="13716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84" name="Oval 35"/>
          <p:cNvSpPr>
            <a:spLocks noChangeArrowheads="1"/>
          </p:cNvSpPr>
          <p:nvPr/>
        </p:nvSpPr>
        <p:spPr bwMode="auto">
          <a:xfrm>
            <a:off x="8343900" y="13716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85" name="Oval 36"/>
          <p:cNvSpPr>
            <a:spLocks noChangeArrowheads="1"/>
          </p:cNvSpPr>
          <p:nvPr/>
        </p:nvSpPr>
        <p:spPr bwMode="auto">
          <a:xfrm>
            <a:off x="8496300" y="13716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86" name="Oval 37"/>
          <p:cNvSpPr>
            <a:spLocks noChangeArrowheads="1"/>
          </p:cNvSpPr>
          <p:nvPr/>
        </p:nvSpPr>
        <p:spPr bwMode="auto">
          <a:xfrm>
            <a:off x="8648700" y="13716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87" name="Oval 38"/>
          <p:cNvSpPr>
            <a:spLocks noChangeArrowheads="1"/>
          </p:cNvSpPr>
          <p:nvPr/>
        </p:nvSpPr>
        <p:spPr bwMode="auto">
          <a:xfrm>
            <a:off x="6581775" y="18669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88" name="Oval 39"/>
          <p:cNvSpPr>
            <a:spLocks noChangeArrowheads="1"/>
          </p:cNvSpPr>
          <p:nvPr/>
        </p:nvSpPr>
        <p:spPr bwMode="auto">
          <a:xfrm>
            <a:off x="7962900" y="1857375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89" name="Oval 40"/>
          <p:cNvSpPr>
            <a:spLocks noChangeArrowheads="1"/>
          </p:cNvSpPr>
          <p:nvPr/>
        </p:nvSpPr>
        <p:spPr bwMode="auto">
          <a:xfrm>
            <a:off x="6962775" y="18669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90" name="Oval 41"/>
          <p:cNvSpPr>
            <a:spLocks noChangeArrowheads="1"/>
          </p:cNvSpPr>
          <p:nvPr/>
        </p:nvSpPr>
        <p:spPr bwMode="auto">
          <a:xfrm>
            <a:off x="8343900" y="18669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91" name="Oval 42"/>
          <p:cNvSpPr>
            <a:spLocks noChangeArrowheads="1"/>
          </p:cNvSpPr>
          <p:nvPr/>
        </p:nvSpPr>
        <p:spPr bwMode="auto">
          <a:xfrm>
            <a:off x="7658100" y="27813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92" name="Oval 43"/>
          <p:cNvSpPr>
            <a:spLocks noChangeArrowheads="1"/>
          </p:cNvSpPr>
          <p:nvPr/>
        </p:nvSpPr>
        <p:spPr bwMode="auto">
          <a:xfrm>
            <a:off x="7277100" y="27813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500</a:t>
            </a:r>
            <a:r>
              <a:rPr lang="en-US" dirty="0" smtClean="0"/>
              <a:t> Benchmarking </a:t>
            </a:r>
            <a:r>
              <a:rPr lang="en-US" dirty="0"/>
              <a:t>Methodology</a:t>
            </a:r>
          </a:p>
        </p:txBody>
      </p:sp>
      <p:sp>
        <p:nvSpPr>
          <p:cNvPr id="54275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Listing of </a:t>
            </a:r>
            <a:r>
              <a:rPr lang="en-US" dirty="0" smtClean="0"/>
              <a:t>the world’s </a:t>
            </a:r>
            <a:r>
              <a:rPr lang="en-US" dirty="0"/>
              <a:t>500 most powerful </a:t>
            </a:r>
            <a:r>
              <a:rPr lang="en-US" dirty="0" smtClean="0"/>
              <a:t>computers</a:t>
            </a:r>
          </a:p>
          <a:p>
            <a:r>
              <a:rPr lang="en-US" dirty="0" smtClean="0"/>
              <a:t>Yardstick for high-performance computing (HPC)</a:t>
            </a:r>
          </a:p>
          <a:p>
            <a:pPr lvl="1"/>
            <a:r>
              <a:rPr lang="en-US" dirty="0" err="1"/>
              <a:t>R</a:t>
            </a:r>
            <a:r>
              <a:rPr lang="en-US" sz="3000" baseline="-20000" dirty="0" err="1"/>
              <a:t>max</a:t>
            </a:r>
            <a:r>
              <a:rPr lang="en-US" dirty="0"/>
              <a:t> : maximal performance </a:t>
            </a:r>
            <a:r>
              <a:rPr lang="en-US" dirty="0" err="1"/>
              <a:t>Linpack</a:t>
            </a:r>
            <a:r>
              <a:rPr lang="en-US" dirty="0"/>
              <a:t> benchmark</a:t>
            </a:r>
            <a:endParaRPr lang="en-US" dirty="0" smtClean="0"/>
          </a:p>
          <a:p>
            <a:pPr lvl="2"/>
            <a:r>
              <a:rPr lang="en-US" dirty="0" smtClean="0"/>
              <a:t>dense </a:t>
            </a:r>
            <a:r>
              <a:rPr lang="en-US" dirty="0"/>
              <a:t>linear system of equations (A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dirty="0" err="1"/>
              <a:t>b</a:t>
            </a:r>
            <a:r>
              <a:rPr lang="en-US" dirty="0"/>
              <a:t>)</a:t>
            </a:r>
          </a:p>
          <a:p>
            <a:r>
              <a:rPr lang="en-US" dirty="0"/>
              <a:t>Data listed</a:t>
            </a:r>
          </a:p>
          <a:p>
            <a:pPr lvl="1"/>
            <a:r>
              <a:rPr lang="en-US" dirty="0" err="1"/>
              <a:t>R</a:t>
            </a:r>
            <a:r>
              <a:rPr lang="en-US" sz="3000" baseline="-20000" dirty="0" err="1"/>
              <a:t>peak</a:t>
            </a:r>
            <a:r>
              <a:rPr lang="en-US" dirty="0"/>
              <a:t> : theoretical peak performance</a:t>
            </a:r>
          </a:p>
          <a:p>
            <a:pPr lvl="1"/>
            <a:r>
              <a:rPr lang="en-US" dirty="0" err="1"/>
              <a:t>N</a:t>
            </a:r>
            <a:r>
              <a:rPr lang="en-US" sz="3000" baseline="-20000" dirty="0" err="1"/>
              <a:t>max</a:t>
            </a:r>
            <a:r>
              <a:rPr lang="en-US" dirty="0"/>
              <a:t> : problem size needed to achieve </a:t>
            </a:r>
            <a:r>
              <a:rPr lang="en-US" dirty="0" err="1"/>
              <a:t>R</a:t>
            </a:r>
            <a:r>
              <a:rPr lang="en-US" sz="3000" baseline="-20000" dirty="0" err="1"/>
              <a:t>max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sz="3000" baseline="-20000" dirty="0"/>
              <a:t>1/2  </a:t>
            </a:r>
            <a:r>
              <a:rPr lang="en-US" dirty="0"/>
              <a:t> : problem size needed to achieve 1/2 of </a:t>
            </a:r>
            <a:r>
              <a:rPr lang="en-US" dirty="0" err="1"/>
              <a:t>R</a:t>
            </a:r>
            <a:r>
              <a:rPr lang="en-US" sz="3000" baseline="-20000" dirty="0" err="1"/>
              <a:t>max</a:t>
            </a:r>
            <a:endParaRPr lang="en-US" sz="3000" dirty="0"/>
          </a:p>
          <a:p>
            <a:pPr lvl="1"/>
            <a:r>
              <a:rPr lang="en-US" dirty="0"/>
              <a:t>Manufacturer and computer type</a:t>
            </a:r>
          </a:p>
          <a:p>
            <a:pPr lvl="1"/>
            <a:r>
              <a:rPr lang="en-US" dirty="0"/>
              <a:t>Installation site, location, and year</a:t>
            </a:r>
          </a:p>
          <a:p>
            <a:r>
              <a:rPr lang="en-US" dirty="0"/>
              <a:t>Updated twice a </a:t>
            </a:r>
            <a:r>
              <a:rPr lang="en-US" dirty="0" smtClean="0"/>
              <a:t>year at SC </a:t>
            </a:r>
            <a:r>
              <a:rPr lang="en-US" dirty="0"/>
              <a:t>and </a:t>
            </a:r>
            <a:r>
              <a:rPr lang="en-US" dirty="0" smtClean="0"/>
              <a:t>ISC conferences</a:t>
            </a:r>
            <a:endParaRPr lang="en-US" dirty="0"/>
          </a:p>
        </p:txBody>
      </p:sp>
      <p:pic>
        <p:nvPicPr>
          <p:cNvPr id="5427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667000"/>
            <a:ext cx="1914525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 about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Performance itself is a measure of how well the computational requirements can be satisfied</a:t>
            </a:r>
          </a:p>
          <a:p>
            <a:r>
              <a:rPr lang="en-US" dirty="0" smtClean="0"/>
              <a:t>We evaluate performance to understand the relationships between requirements and resources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ecide how to change “solutions” to target objectives</a:t>
            </a:r>
          </a:p>
          <a:p>
            <a:r>
              <a:rPr lang="en-US" dirty="0" smtClean="0"/>
              <a:t>Performance measures reflect decisions about how and how well “solutions” are able to satisfy the computational requirements</a:t>
            </a:r>
          </a:p>
          <a:p>
            <a:pPr marL="0" indent="0" eaLnBrk="0" hangingPunct="0">
              <a:buNone/>
            </a:pPr>
            <a:r>
              <a:rPr lang="en-US" sz="2600" i="1" dirty="0" smtClean="0"/>
              <a:t>	“The most constant difficulty in contriving the engine has</a:t>
            </a:r>
            <a:br>
              <a:rPr lang="en-US" sz="2600" i="1" dirty="0" smtClean="0"/>
            </a:br>
            <a:r>
              <a:rPr lang="en-US" sz="2600" i="1" dirty="0" smtClean="0"/>
              <a:t>	arisen from the desire to reduce the time in which the</a:t>
            </a:r>
            <a:br>
              <a:rPr lang="en-US" sz="2600" i="1" dirty="0" smtClean="0"/>
            </a:br>
            <a:r>
              <a:rPr lang="en-US" sz="2600" i="1" dirty="0" smtClean="0"/>
              <a:t>	calculations </a:t>
            </a:r>
            <a:r>
              <a:rPr lang="en-US" sz="2600" i="1" dirty="0"/>
              <a:t>were executed to the shortest which is </a:t>
            </a:r>
            <a:r>
              <a:rPr lang="en-US" sz="2600" i="1" dirty="0" smtClean="0"/>
              <a:t>possible.”</a:t>
            </a:r>
            <a:br>
              <a:rPr lang="en-US" sz="2600" i="1" dirty="0" smtClean="0"/>
            </a:br>
            <a:r>
              <a:rPr lang="en-US" sz="2600" i="1" dirty="0" smtClean="0"/>
              <a:t>							Charles Babbage, 1791 – 1871</a:t>
            </a:r>
            <a:endParaRPr lang="en-US" sz="2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68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a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16343"/>
            <a:ext cx="8763000" cy="5334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(November 2013)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371600"/>
            <a:ext cx="6096000" cy="1905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6858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architectures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4572000" y="1055132"/>
            <a:ext cx="1156727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500 – Performance (November 2013)</a:t>
            </a:r>
            <a:endParaRPr lang="en-US" dirty="0"/>
          </a:p>
        </p:txBody>
      </p:sp>
      <p:pic>
        <p:nvPicPr>
          <p:cNvPr id="6" name="Picture 5" descr="bla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17" y="1008791"/>
            <a:ext cx="8636383" cy="5343258"/>
          </a:xfrm>
          <a:prstGeom prst="rect">
            <a:avLst/>
          </a:prstGeom>
        </p:spPr>
      </p:pic>
      <p:pic>
        <p:nvPicPr>
          <p:cNvPr id="7" name="Picture 6" descr="bla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687100"/>
            <a:ext cx="1777050" cy="11229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#1: NUDT Tiahne-2 (Milkyway-2) 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Compute Nodes have 3.432 </a:t>
            </a:r>
            <a:r>
              <a:rPr lang="en-US" dirty="0" err="1" smtClean="0"/>
              <a:t>Tflop/s</a:t>
            </a:r>
            <a:r>
              <a:rPr lang="en-US" dirty="0" smtClean="0"/>
              <a:t> per node</a:t>
            </a:r>
          </a:p>
          <a:p>
            <a:pPr lvl="1"/>
            <a:r>
              <a:rPr lang="en-US" dirty="0" smtClean="0"/>
              <a:t>16,000 nodes</a:t>
            </a:r>
          </a:p>
          <a:p>
            <a:pPr lvl="1"/>
            <a:r>
              <a:rPr lang="en-US" dirty="0" smtClean="0"/>
              <a:t>32000 Intel Xeon CPU</a:t>
            </a:r>
          </a:p>
          <a:p>
            <a:pPr lvl="1"/>
            <a:r>
              <a:rPr lang="en-US" dirty="0" smtClean="0"/>
              <a:t>48000 Intel Xeon Phi</a:t>
            </a:r>
          </a:p>
          <a:p>
            <a:pPr lvl="0"/>
            <a:r>
              <a:rPr lang="en-US" dirty="0" smtClean="0"/>
              <a:t>Operations Nodes</a:t>
            </a:r>
          </a:p>
          <a:p>
            <a:pPr lvl="1"/>
            <a:r>
              <a:rPr lang="en-US" dirty="0" smtClean="0"/>
              <a:t>4096 FT CPUs</a:t>
            </a:r>
          </a:p>
          <a:p>
            <a:pPr lvl="0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TH2 express</a:t>
            </a:r>
          </a:p>
          <a:p>
            <a:pPr lvl="0"/>
            <a:r>
              <a:rPr lang="en-US" dirty="0" smtClean="0"/>
              <a:t>1PB memory</a:t>
            </a:r>
          </a:p>
          <a:p>
            <a:pPr lvl="1"/>
            <a:r>
              <a:rPr lang="en-US" dirty="0" smtClean="0"/>
              <a:t>Host memory only</a:t>
            </a:r>
          </a:p>
          <a:p>
            <a:pPr lvl="0"/>
            <a:r>
              <a:rPr lang="en-US" dirty="0" smtClean="0"/>
              <a:t>Global shared parallel storage is 12.4 PB</a:t>
            </a:r>
          </a:p>
          <a:p>
            <a:pPr lvl="0"/>
            <a:r>
              <a:rPr lang="en-US" dirty="0" smtClean="0"/>
              <a:t>Cabinets: 125+13+24 =162</a:t>
            </a:r>
          </a:p>
          <a:p>
            <a:pPr lvl="1"/>
            <a:r>
              <a:rPr lang="en-US" dirty="0" smtClean="0"/>
              <a:t>Compute, communication, storage</a:t>
            </a:r>
          </a:p>
          <a:p>
            <a:pPr lvl="1"/>
            <a:r>
              <a:rPr lang="en-US" dirty="0" smtClean="0"/>
              <a:t>~750 m2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1A90-E327-C84D-81B5-071D4C5C9FC6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7" name="Picture 16" descr="bla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24" y="1447800"/>
            <a:ext cx="4661076" cy="3104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aib\Pictures\Image Library One\Computers\Titan\TitanCabs_10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16343"/>
            <a:ext cx="8991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#2: ORNL Titan Hybrid System (Cray XK7)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8126" y="2286000"/>
            <a:ext cx="8814046" cy="40902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Peak performance of 27.1 PF</a:t>
            </a:r>
          </a:p>
          <a:p>
            <a:pPr lvl="1"/>
            <a:r>
              <a:rPr lang="en-US" dirty="0" smtClean="0"/>
              <a:t>24.5 GPU + 2.6 CPU</a:t>
            </a:r>
          </a:p>
          <a:p>
            <a:r>
              <a:rPr lang="en-US" dirty="0" smtClean="0"/>
              <a:t>18,688 Compute Nodes each with:</a:t>
            </a:r>
          </a:p>
          <a:p>
            <a:pPr lvl="1"/>
            <a:r>
              <a:rPr lang="en-US" dirty="0" smtClean="0"/>
              <a:t>16-Core AMD </a:t>
            </a:r>
            <a:r>
              <a:rPr lang="en-US" dirty="0" err="1" smtClean="0"/>
              <a:t>Opteron</a:t>
            </a:r>
            <a:r>
              <a:rPr lang="en-US" dirty="0" smtClean="0"/>
              <a:t> CPU</a:t>
            </a:r>
          </a:p>
          <a:p>
            <a:pPr lvl="1"/>
            <a:r>
              <a:rPr lang="en-US" dirty="0" smtClean="0"/>
              <a:t>NVIDIA Tesla “K20x” GPU</a:t>
            </a:r>
          </a:p>
          <a:p>
            <a:pPr lvl="1"/>
            <a:r>
              <a:rPr lang="en-US" dirty="0" smtClean="0"/>
              <a:t>32 + 6 GB memory</a:t>
            </a:r>
          </a:p>
          <a:p>
            <a:r>
              <a:rPr lang="en-US" dirty="0" smtClean="0"/>
              <a:t>512 Service and I/O nodes</a:t>
            </a:r>
          </a:p>
          <a:p>
            <a:r>
              <a:rPr lang="en-US" dirty="0" smtClean="0"/>
              <a:t>200 Cabinets</a:t>
            </a:r>
          </a:p>
          <a:p>
            <a:r>
              <a:rPr lang="en-US" dirty="0" smtClean="0"/>
              <a:t>710 TB total system memory</a:t>
            </a:r>
          </a:p>
          <a:p>
            <a:r>
              <a:rPr lang="en-US" dirty="0" smtClean="0"/>
              <a:t>Cray Gemini 3D Torus Interconnect</a:t>
            </a:r>
          </a:p>
          <a:p>
            <a:r>
              <a:rPr lang="en-US" dirty="0" smtClean="0"/>
              <a:t>8.9 MW peak power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65A7-7678-F840-B2ED-A6879803B906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 descr="TITAN_basket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1" b="8271"/>
          <a:stretch>
            <a:fillRect/>
          </a:stretch>
        </p:blipFill>
        <p:spPr bwMode="auto">
          <a:xfrm>
            <a:off x="5257800" y="2514600"/>
            <a:ext cx="3886200" cy="216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09835" y="25582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562600" y="4419600"/>
            <a:ext cx="1619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Times New Roman"/>
                <a:cs typeface="Times New Roman"/>
              </a:rPr>
              <a:t>4,352 ft</a:t>
            </a:r>
            <a:r>
              <a:rPr lang="en-US" sz="2000" b="1" i="1" baseline="300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lah.jpg"/>
          <p:cNvPicPr>
            <a:picLocks noChangeAspect="1"/>
          </p:cNvPicPr>
          <p:nvPr/>
        </p:nvPicPr>
        <p:blipFill>
          <a:blip r:embed="rId2"/>
          <a:srcRect b="2315"/>
          <a:stretch>
            <a:fillRect/>
          </a:stretch>
        </p:blipFill>
        <p:spPr>
          <a:xfrm>
            <a:off x="3352800" y="1016344"/>
            <a:ext cx="5638800" cy="5334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#3: LLNL Sequoia (IBM BG/Q)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38126" y="884100"/>
            <a:ext cx="3190874" cy="54921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Compute card</a:t>
            </a:r>
          </a:p>
          <a:p>
            <a:pPr lvl="1"/>
            <a:r>
              <a:rPr lang="en-US" dirty="0" smtClean="0"/>
              <a:t>16-core PowerPC A2 processor</a:t>
            </a:r>
          </a:p>
          <a:p>
            <a:pPr lvl="1"/>
            <a:r>
              <a:rPr lang="en-US" dirty="0" smtClean="0"/>
              <a:t>16 GB DDR3</a:t>
            </a:r>
          </a:p>
          <a:p>
            <a:r>
              <a:rPr lang="en-US" dirty="0" smtClean="0"/>
              <a:t>Compute node has 98,304 cards</a:t>
            </a:r>
          </a:p>
          <a:p>
            <a:r>
              <a:rPr lang="en-US" dirty="0" smtClean="0"/>
              <a:t>Total system size:</a:t>
            </a:r>
          </a:p>
          <a:p>
            <a:pPr lvl="1"/>
            <a:r>
              <a:rPr lang="en-US" dirty="0" smtClean="0"/>
              <a:t>1,572,864 processing cores</a:t>
            </a:r>
          </a:p>
          <a:p>
            <a:pPr lvl="1"/>
            <a:r>
              <a:rPr lang="en-US" dirty="0" smtClean="0"/>
              <a:t>1.5 PB memory</a:t>
            </a:r>
          </a:p>
          <a:p>
            <a:r>
              <a:rPr lang="en-US" dirty="0" smtClean="0"/>
              <a:t>5-dimensional torus interconnection network</a:t>
            </a:r>
          </a:p>
          <a:p>
            <a:r>
              <a:rPr lang="en-US" dirty="0" smtClean="0"/>
              <a:t>Area of 3,000 ft</a:t>
            </a:r>
            <a:r>
              <a:rPr lang="en-US" baseline="30000" dirty="0" smtClean="0"/>
              <a:t>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#4: RIKEN K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6" y="2819400"/>
            <a:ext cx="8814046" cy="355685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80,000 CPUs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SPARC64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VIIIfx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640,000 cores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800 water-cooled racks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5D mesh/torus interconnect (Tofu)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12 links between node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12x higher scalability than 3D torus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8" name="Picture 7" descr="bla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16343"/>
            <a:ext cx="8991600" cy="1524000"/>
          </a:xfrm>
          <a:prstGeom prst="rect">
            <a:avLst/>
          </a:prstGeom>
        </p:spPr>
      </p:pic>
      <p:pic>
        <p:nvPicPr>
          <p:cNvPr id="9" name="Picture 8" descr="bla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571666"/>
            <a:ext cx="1752600" cy="1760286"/>
          </a:xfrm>
          <a:prstGeom prst="rect">
            <a:avLst/>
          </a:prstGeom>
        </p:spPr>
      </p:pic>
      <p:pic>
        <p:nvPicPr>
          <p:cNvPr id="11" name="Picture 10" descr="bla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561336"/>
            <a:ext cx="2895600" cy="2239264"/>
          </a:xfrm>
          <a:prstGeom prst="rect">
            <a:avLst/>
          </a:prstGeom>
        </p:spPr>
      </p:pic>
      <p:pic>
        <p:nvPicPr>
          <p:cNvPr id="13" name="Picture 12" descr="blah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399" y="2713736"/>
            <a:ext cx="1224571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Contemporary HPC Architectures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251897"/>
              </p:ext>
            </p:extLst>
          </p:nvPr>
        </p:nvGraphicFramePr>
        <p:xfrm>
          <a:off x="152399" y="1066800"/>
          <a:ext cx="8839202" cy="5222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907"/>
                <a:gridCol w="1988267"/>
                <a:gridCol w="1500892"/>
                <a:gridCol w="1628273"/>
                <a:gridCol w="1240591"/>
                <a:gridCol w="697831"/>
                <a:gridCol w="930441"/>
              </a:tblGrid>
              <a:tr h="54069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System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Location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Comp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Arial" pitchFamily="34" charset="0"/>
                          <a:cs typeface="Arial" pitchFamily="34" charset="0"/>
                        </a:rPr>
                        <a:t>Comm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Peak (PF)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Power (MW)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6175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2009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Jaguar;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Cray XT5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ORNL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AMD 6c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Seastar2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2.3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7.0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518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2010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Tianhe-1A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NSC Tianjin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Intel + NVIDIA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Proprietary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4.7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4.0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4069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2010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Nebulae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NSCS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Shenzhen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Intel + NVIDIA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IB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2.9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2.6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518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2010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Arial" pitchFamily="34" charset="0"/>
                          <a:cs typeface="Arial" pitchFamily="34" charset="0"/>
                        </a:rPr>
                        <a:t>Tsubame</a:t>
                      </a: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Arial" pitchFamily="34" charset="0"/>
                          <a:cs typeface="Arial" pitchFamily="34" charset="0"/>
                        </a:rPr>
                        <a:t>TiTech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Intel + NVIDIA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IB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2.4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1.4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518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K Computer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RIKEN/Kobe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SPARC64 </a:t>
                      </a:r>
                      <a:r>
                        <a:rPr lang="en-US" sz="1500" dirty="0" err="1" smtClean="0">
                          <a:latin typeface="Arial" pitchFamily="34" charset="0"/>
                          <a:cs typeface="Arial" pitchFamily="34" charset="0"/>
                        </a:rPr>
                        <a:t>VIIIfx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Tofu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10.5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12.7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6175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Titan; Cray XK6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ORNL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AMD + NVIDIA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Gemini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518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Mira; </a:t>
                      </a:r>
                      <a:r>
                        <a:rPr lang="en-US" sz="1500" dirty="0" err="1" smtClean="0">
                          <a:latin typeface="Arial" pitchFamily="34" charset="0"/>
                          <a:cs typeface="Arial" pitchFamily="34" charset="0"/>
                        </a:rPr>
                        <a:t>BlueGeneQ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ANL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Arial" pitchFamily="34" charset="0"/>
                          <a:cs typeface="Arial" pitchFamily="34" charset="0"/>
                        </a:rPr>
                        <a:t>SoC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Proprietary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3.9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518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Sequoia; </a:t>
                      </a:r>
                      <a:r>
                        <a:rPr lang="en-US" sz="1500" dirty="0" err="1" smtClean="0">
                          <a:latin typeface="Arial" pitchFamily="34" charset="0"/>
                          <a:cs typeface="Arial" pitchFamily="34" charset="0"/>
                        </a:rPr>
                        <a:t>BlueGeneQ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LLNL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Arial" pitchFamily="34" charset="0"/>
                          <a:cs typeface="Arial" pitchFamily="34" charset="0"/>
                        </a:rPr>
                        <a:t>SoC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Proprietary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7.9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4069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Blue Waters;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Cray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NCSA/UIUC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AMD + (partial)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NVIDIA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Gemini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11.6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1540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2013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Stampede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TACC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Intel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+ MIC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9.5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4069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2013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Tianhe-2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NSCC-GZ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Guangzhou)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Intel + MIC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Proprietary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~20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Landscape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Evolution of parallel machines has driven the advances of how parallel machines are programmed</a:t>
            </a:r>
          </a:p>
          <a:p>
            <a:r>
              <a:rPr lang="en-US" dirty="0" smtClean="0"/>
              <a:t>Parallel programming model</a:t>
            </a:r>
          </a:p>
          <a:p>
            <a:pPr lvl="1"/>
            <a:r>
              <a:rPr lang="en-US" dirty="0" smtClean="0"/>
              <a:t>Shared memory multithreading (</a:t>
            </a:r>
            <a:r>
              <a:rPr lang="en-US" dirty="0" err="1" smtClean="0"/>
              <a:t>pthread</a:t>
            </a:r>
            <a:r>
              <a:rPr lang="en-US" dirty="0" smtClean="0"/>
              <a:t>, </a:t>
            </a:r>
            <a:r>
              <a:rPr lang="en-US" dirty="0" err="1" smtClean="0"/>
              <a:t>OpenMP</a:t>
            </a:r>
            <a:r>
              <a:rPr lang="en-US" dirty="0" smtClean="0"/>
              <a:t>, TBB)</a:t>
            </a:r>
          </a:p>
          <a:p>
            <a:pPr lvl="1"/>
            <a:r>
              <a:rPr lang="en-US" dirty="0" smtClean="0"/>
              <a:t>Distributed memory message passing</a:t>
            </a:r>
          </a:p>
          <a:p>
            <a:pPr lvl="1"/>
            <a:r>
              <a:rPr lang="en-US" dirty="0" smtClean="0"/>
              <a:t>Accelerator / coprocessor data parallel (CUDA, </a:t>
            </a:r>
            <a:r>
              <a:rPr lang="en-US" dirty="0" err="1" smtClean="0"/>
              <a:t>OpenACC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Heterogeneous systems require a combination of methods</a:t>
            </a:r>
          </a:p>
          <a:p>
            <a:r>
              <a:rPr lang="en-US" dirty="0" smtClean="0"/>
              <a:t>Parallel software “stack”</a:t>
            </a:r>
          </a:p>
          <a:p>
            <a:pPr lvl="1"/>
            <a:r>
              <a:rPr lang="en-US" dirty="0" smtClean="0"/>
              <a:t>Languages (must be supported by a compiler)</a:t>
            </a:r>
          </a:p>
          <a:p>
            <a:pPr lvl="1"/>
            <a:r>
              <a:rPr lang="en-US" dirty="0" smtClean="0"/>
              <a:t>Libraries (numerical, threading, messaging, I/O, …)</a:t>
            </a:r>
          </a:p>
          <a:p>
            <a:pPr lvl="1"/>
            <a:r>
              <a:rPr lang="en-US" dirty="0" smtClean="0"/>
              <a:t>Runtime systems (scheduling, memory management, …)</a:t>
            </a:r>
          </a:p>
          <a:p>
            <a:pPr lvl="1"/>
            <a:r>
              <a:rPr lang="en-US" dirty="0" smtClean="0"/>
              <a:t>OS</a:t>
            </a:r>
          </a:p>
          <a:p>
            <a:r>
              <a:rPr lang="en-US" dirty="0" smtClean="0"/>
              <a:t>Parallel programming tools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Types of Parallel Computing Models</a:t>
            </a:r>
          </a:p>
        </p:txBody>
      </p:sp>
      <p:sp>
        <p:nvSpPr>
          <p:cNvPr id="921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Data parallel</a:t>
            </a:r>
          </a:p>
          <a:p>
            <a:pPr lvl="1"/>
            <a:r>
              <a:rPr lang="en-US" dirty="0"/>
              <a:t>Simultaneous execution on multiple data</a:t>
            </a:r>
            <a:r>
              <a:rPr lang="en-US" dirty="0" smtClean="0"/>
              <a:t> (SIMD)</a:t>
            </a:r>
          </a:p>
          <a:p>
            <a:pPr lvl="1"/>
            <a:r>
              <a:rPr lang="en-US" dirty="0" err="1" smtClean="0"/>
              <a:t>Multi(many</a:t>
            </a:r>
            <a:r>
              <a:rPr lang="en-US" dirty="0" smtClean="0"/>
              <a:t>)-threaded execution on multiple data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Task </a:t>
            </a:r>
            <a:r>
              <a:rPr lang="en-US" dirty="0">
                <a:ea typeface="ＭＳ Ｐゴシック" charset="-128"/>
                <a:cs typeface="ＭＳ Ｐゴシック" charset="-128"/>
              </a:rPr>
              <a:t>parallel</a:t>
            </a:r>
          </a:p>
          <a:p>
            <a:pPr lvl="1"/>
            <a:r>
              <a:rPr lang="en-US" dirty="0"/>
              <a:t>Different instructions on different data (MIMD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Different programs on different data (MPMD)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SPMD (Single Program, Multiple Data)</a:t>
            </a:r>
          </a:p>
          <a:p>
            <a:pPr lvl="1"/>
            <a:r>
              <a:rPr lang="en-US" dirty="0"/>
              <a:t>Combination of data parallel and task parallel</a:t>
            </a:r>
          </a:p>
          <a:p>
            <a:pPr lvl="1"/>
            <a:r>
              <a:rPr lang="en-US" dirty="0"/>
              <a:t>Not synchronized at individual operation level</a:t>
            </a:r>
            <a:endParaRPr lang="en-US" dirty="0" smtClean="0"/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Hybrid parallel computing combines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SPMD (Single Program, Multiple Data)</a:t>
            </a:r>
            <a:endParaRPr lang="en-US" dirty="0"/>
          </a:p>
        </p:txBody>
      </p:sp>
      <p:sp>
        <p:nvSpPr>
          <p:cNvPr id="11303" name="Rectangle 8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distributed across processes</a:t>
            </a:r>
          </a:p>
          <a:p>
            <a:pPr lvl="1"/>
            <a:r>
              <a:rPr lang="en-US" dirty="0" smtClean="0"/>
              <a:t>Not logically shared</a:t>
            </a:r>
            <a:endParaRPr lang="en-US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3250" y="1066800"/>
            <a:ext cx="2667000" cy="1447800"/>
            <a:chOff x="192" y="672"/>
            <a:chExt cx="1680" cy="91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92" y="672"/>
              <a:ext cx="624" cy="912"/>
              <a:chOff x="192" y="672"/>
              <a:chExt cx="624" cy="912"/>
            </a:xfrm>
          </p:grpSpPr>
          <p:sp>
            <p:nvSpPr>
              <p:cNvPr id="11322" name="AutoShape 4"/>
              <p:cNvSpPr>
                <a:spLocks noChangeArrowheads="1"/>
              </p:cNvSpPr>
              <p:nvPr/>
            </p:nvSpPr>
            <p:spPr bwMode="auto">
              <a:xfrm>
                <a:off x="192" y="672"/>
                <a:ext cx="624" cy="912"/>
              </a:xfrm>
              <a:prstGeom prst="foldedCorner">
                <a:avLst>
                  <a:gd name="adj" fmla="val 25519"/>
                </a:avLst>
              </a:prstGeom>
              <a:solidFill>
                <a:srgbClr val="66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3" name="Rectangle 5"/>
              <p:cNvSpPr>
                <a:spLocks noChangeArrowheads="1"/>
              </p:cNvSpPr>
              <p:nvPr/>
            </p:nvSpPr>
            <p:spPr bwMode="auto">
              <a:xfrm>
                <a:off x="192" y="672"/>
                <a:ext cx="551" cy="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~~~~~</a:t>
                </a:r>
              </a:p>
              <a:p>
                <a:r>
                  <a:rPr lang="en-US"/>
                  <a:t>~~~</a:t>
                </a:r>
              </a:p>
              <a:p>
                <a:r>
                  <a:rPr lang="en-US"/>
                  <a:t>~~~~</a:t>
                </a:r>
              </a:p>
              <a:p>
                <a:r>
                  <a:rPr lang="en-US"/>
                  <a:t>~~</a:t>
                </a:r>
              </a:p>
            </p:txBody>
          </p:sp>
        </p:grpSp>
        <p:sp>
          <p:nvSpPr>
            <p:cNvPr id="11306" name="Oval 7"/>
            <p:cNvSpPr>
              <a:spLocks noChangeArrowheads="1"/>
            </p:cNvSpPr>
            <p:nvPr/>
          </p:nvSpPr>
          <p:spPr bwMode="auto">
            <a:xfrm>
              <a:off x="1056" y="768"/>
              <a:ext cx="816" cy="768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7" name="AutoShape 8"/>
            <p:cNvSpPr>
              <a:spLocks noChangeArrowheads="1"/>
            </p:cNvSpPr>
            <p:nvPr/>
          </p:nvSpPr>
          <p:spPr bwMode="auto">
            <a:xfrm>
              <a:off x="1167" y="892"/>
              <a:ext cx="77" cy="8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8" name="AutoShape 9"/>
            <p:cNvSpPr>
              <a:spLocks noChangeArrowheads="1"/>
            </p:cNvSpPr>
            <p:nvPr/>
          </p:nvSpPr>
          <p:spPr bwMode="auto">
            <a:xfrm>
              <a:off x="1218" y="1006"/>
              <a:ext cx="77" cy="8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9" name="AutoShape 10"/>
            <p:cNvSpPr>
              <a:spLocks noChangeArrowheads="1"/>
            </p:cNvSpPr>
            <p:nvPr/>
          </p:nvSpPr>
          <p:spPr bwMode="auto">
            <a:xfrm>
              <a:off x="1269" y="1120"/>
              <a:ext cx="77" cy="8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0" name="AutoShape 11"/>
            <p:cNvSpPr>
              <a:spLocks noChangeArrowheads="1"/>
            </p:cNvSpPr>
            <p:nvPr/>
          </p:nvSpPr>
          <p:spPr bwMode="auto">
            <a:xfrm>
              <a:off x="1320" y="1234"/>
              <a:ext cx="77" cy="8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1" name="AutoShape 12"/>
            <p:cNvSpPr>
              <a:spLocks noChangeArrowheads="1"/>
            </p:cNvSpPr>
            <p:nvPr/>
          </p:nvSpPr>
          <p:spPr bwMode="auto">
            <a:xfrm>
              <a:off x="1371" y="1347"/>
              <a:ext cx="77" cy="8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2" name="AutoShape 13"/>
            <p:cNvSpPr>
              <a:spLocks noChangeArrowheads="1"/>
            </p:cNvSpPr>
            <p:nvPr/>
          </p:nvSpPr>
          <p:spPr bwMode="auto">
            <a:xfrm>
              <a:off x="1320" y="921"/>
              <a:ext cx="77" cy="8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3" name="AutoShape 14"/>
            <p:cNvSpPr>
              <a:spLocks noChangeArrowheads="1"/>
            </p:cNvSpPr>
            <p:nvPr/>
          </p:nvSpPr>
          <p:spPr bwMode="auto">
            <a:xfrm>
              <a:off x="1371" y="1034"/>
              <a:ext cx="77" cy="8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4" name="AutoShape 15"/>
            <p:cNvSpPr>
              <a:spLocks noChangeArrowheads="1"/>
            </p:cNvSpPr>
            <p:nvPr/>
          </p:nvSpPr>
          <p:spPr bwMode="auto">
            <a:xfrm>
              <a:off x="1422" y="1148"/>
              <a:ext cx="77" cy="8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5" name="AutoShape 16"/>
            <p:cNvSpPr>
              <a:spLocks noChangeArrowheads="1"/>
            </p:cNvSpPr>
            <p:nvPr/>
          </p:nvSpPr>
          <p:spPr bwMode="auto">
            <a:xfrm>
              <a:off x="1473" y="1262"/>
              <a:ext cx="77" cy="8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6" name="AutoShape 17"/>
            <p:cNvSpPr>
              <a:spLocks noChangeArrowheads="1"/>
            </p:cNvSpPr>
            <p:nvPr/>
          </p:nvSpPr>
          <p:spPr bwMode="auto">
            <a:xfrm>
              <a:off x="1524" y="1376"/>
              <a:ext cx="77" cy="8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7" name="AutoShape 18"/>
            <p:cNvSpPr>
              <a:spLocks noChangeArrowheads="1"/>
            </p:cNvSpPr>
            <p:nvPr/>
          </p:nvSpPr>
          <p:spPr bwMode="auto">
            <a:xfrm>
              <a:off x="1448" y="864"/>
              <a:ext cx="76" cy="8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8" name="AutoShape 19"/>
            <p:cNvSpPr>
              <a:spLocks noChangeArrowheads="1"/>
            </p:cNvSpPr>
            <p:nvPr/>
          </p:nvSpPr>
          <p:spPr bwMode="auto">
            <a:xfrm>
              <a:off x="1499" y="978"/>
              <a:ext cx="76" cy="8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9" name="AutoShape 20"/>
            <p:cNvSpPr>
              <a:spLocks noChangeArrowheads="1"/>
            </p:cNvSpPr>
            <p:nvPr/>
          </p:nvSpPr>
          <p:spPr bwMode="auto">
            <a:xfrm>
              <a:off x="1550" y="1091"/>
              <a:ext cx="76" cy="8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0" name="AutoShape 21"/>
            <p:cNvSpPr>
              <a:spLocks noChangeArrowheads="1"/>
            </p:cNvSpPr>
            <p:nvPr/>
          </p:nvSpPr>
          <p:spPr bwMode="auto">
            <a:xfrm>
              <a:off x="1601" y="1205"/>
              <a:ext cx="76" cy="8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1" name="AutoShape 22"/>
            <p:cNvSpPr>
              <a:spLocks noChangeArrowheads="1"/>
            </p:cNvSpPr>
            <p:nvPr/>
          </p:nvSpPr>
          <p:spPr bwMode="auto">
            <a:xfrm>
              <a:off x="1652" y="1319"/>
              <a:ext cx="76" cy="8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67" name="Oval 24"/>
          <p:cNvSpPr>
            <a:spLocks noChangeArrowheads="1"/>
          </p:cNvSpPr>
          <p:nvPr/>
        </p:nvSpPr>
        <p:spPr bwMode="auto">
          <a:xfrm>
            <a:off x="3429000" y="2819400"/>
            <a:ext cx="2794000" cy="9144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Oval 25"/>
          <p:cNvSpPr>
            <a:spLocks noChangeArrowheads="1"/>
          </p:cNvSpPr>
          <p:nvPr/>
        </p:nvSpPr>
        <p:spPr bwMode="auto">
          <a:xfrm>
            <a:off x="1219200" y="4114800"/>
            <a:ext cx="2794000" cy="9144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9" name="Oval 26"/>
          <p:cNvSpPr>
            <a:spLocks noChangeArrowheads="1"/>
          </p:cNvSpPr>
          <p:nvPr/>
        </p:nvSpPr>
        <p:spPr bwMode="auto">
          <a:xfrm>
            <a:off x="5511800" y="4114800"/>
            <a:ext cx="2794000" cy="9144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30"/>
          <p:cNvSpPr>
            <a:spLocks noChangeArrowheads="1"/>
          </p:cNvSpPr>
          <p:nvPr/>
        </p:nvSpPr>
        <p:spPr bwMode="auto">
          <a:xfrm>
            <a:off x="1828800" y="3784600"/>
            <a:ext cx="650875" cy="990600"/>
          </a:xfrm>
          <a:prstGeom prst="foldedCorner">
            <a:avLst>
              <a:gd name="adj" fmla="val 25519"/>
            </a:avLst>
          </a:prstGeom>
          <a:solidFill>
            <a:srgbClr val="6666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1" name="Rectangle 31"/>
          <p:cNvSpPr>
            <a:spLocks noChangeArrowheads="1"/>
          </p:cNvSpPr>
          <p:nvPr/>
        </p:nvSpPr>
        <p:spPr bwMode="auto">
          <a:xfrm>
            <a:off x="1782763" y="3857625"/>
            <a:ext cx="668337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~~~~~</a:t>
            </a:r>
          </a:p>
          <a:p>
            <a:r>
              <a:rPr lang="en-US" sz="1400"/>
              <a:t>~~~</a:t>
            </a:r>
          </a:p>
          <a:p>
            <a:r>
              <a:rPr lang="en-US" sz="1400"/>
              <a:t>~~~~</a:t>
            </a:r>
          </a:p>
          <a:p>
            <a:r>
              <a:rPr lang="en-US" sz="1400"/>
              <a:t>~~</a:t>
            </a:r>
            <a:endParaRPr lang="en-US"/>
          </a:p>
        </p:txBody>
      </p:sp>
      <p:sp>
        <p:nvSpPr>
          <p:cNvPr id="11272" name="Oval 32"/>
          <p:cNvSpPr>
            <a:spLocks noChangeArrowheads="1"/>
          </p:cNvSpPr>
          <p:nvPr/>
        </p:nvSpPr>
        <p:spPr bwMode="auto">
          <a:xfrm>
            <a:off x="2730500" y="3889375"/>
            <a:ext cx="850900" cy="833438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3" name="AutoShape 34"/>
          <p:cNvSpPr>
            <a:spLocks noChangeArrowheads="1"/>
          </p:cNvSpPr>
          <p:nvPr/>
        </p:nvSpPr>
        <p:spPr bwMode="auto">
          <a:xfrm>
            <a:off x="2898775" y="4148138"/>
            <a:ext cx="80963" cy="920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AutoShape 36"/>
          <p:cNvSpPr>
            <a:spLocks noChangeArrowheads="1"/>
          </p:cNvSpPr>
          <p:nvPr/>
        </p:nvSpPr>
        <p:spPr bwMode="auto">
          <a:xfrm>
            <a:off x="3005138" y="4395788"/>
            <a:ext cx="80962" cy="920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5" name="AutoShape 39"/>
          <p:cNvSpPr>
            <a:spLocks noChangeArrowheads="1"/>
          </p:cNvSpPr>
          <p:nvPr/>
        </p:nvSpPr>
        <p:spPr bwMode="auto">
          <a:xfrm>
            <a:off x="3059113" y="4178300"/>
            <a:ext cx="79375" cy="93663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6" name="AutoShape 40"/>
          <p:cNvSpPr>
            <a:spLocks noChangeArrowheads="1"/>
          </p:cNvSpPr>
          <p:nvPr/>
        </p:nvSpPr>
        <p:spPr bwMode="auto">
          <a:xfrm>
            <a:off x="3111500" y="4302125"/>
            <a:ext cx="80963" cy="93663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7" name="AutoShape 41"/>
          <p:cNvSpPr>
            <a:spLocks noChangeArrowheads="1"/>
          </p:cNvSpPr>
          <p:nvPr/>
        </p:nvSpPr>
        <p:spPr bwMode="auto">
          <a:xfrm>
            <a:off x="3165475" y="4425950"/>
            <a:ext cx="79375" cy="920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8" name="AutoShape 43"/>
          <p:cNvSpPr>
            <a:spLocks noChangeArrowheads="1"/>
          </p:cNvSpPr>
          <p:nvPr/>
        </p:nvSpPr>
        <p:spPr bwMode="auto">
          <a:xfrm>
            <a:off x="3138488" y="3992563"/>
            <a:ext cx="79375" cy="9366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9" name="AutoShape 44"/>
          <p:cNvSpPr>
            <a:spLocks noChangeArrowheads="1"/>
          </p:cNvSpPr>
          <p:nvPr/>
        </p:nvSpPr>
        <p:spPr bwMode="auto">
          <a:xfrm>
            <a:off x="3192463" y="4116388"/>
            <a:ext cx="79375" cy="9366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0" name="AutoShape 47"/>
          <p:cNvSpPr>
            <a:spLocks noChangeArrowheads="1"/>
          </p:cNvSpPr>
          <p:nvPr/>
        </p:nvSpPr>
        <p:spPr bwMode="auto">
          <a:xfrm>
            <a:off x="3351213" y="4487863"/>
            <a:ext cx="79375" cy="920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1" name="AutoShape 48"/>
          <p:cNvSpPr>
            <a:spLocks noChangeArrowheads="1"/>
          </p:cNvSpPr>
          <p:nvPr/>
        </p:nvSpPr>
        <p:spPr bwMode="auto">
          <a:xfrm>
            <a:off x="4038600" y="2514600"/>
            <a:ext cx="650875" cy="990600"/>
          </a:xfrm>
          <a:prstGeom prst="foldedCorner">
            <a:avLst>
              <a:gd name="adj" fmla="val 25519"/>
            </a:avLst>
          </a:prstGeom>
          <a:solidFill>
            <a:srgbClr val="6666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2" name="Rectangle 49"/>
          <p:cNvSpPr>
            <a:spLocks noChangeArrowheads="1"/>
          </p:cNvSpPr>
          <p:nvPr/>
        </p:nvSpPr>
        <p:spPr bwMode="auto">
          <a:xfrm>
            <a:off x="3992563" y="2587625"/>
            <a:ext cx="668337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~~~~~</a:t>
            </a:r>
          </a:p>
          <a:p>
            <a:r>
              <a:rPr lang="en-US" sz="1400"/>
              <a:t>~~~</a:t>
            </a:r>
          </a:p>
          <a:p>
            <a:r>
              <a:rPr lang="en-US" sz="1400"/>
              <a:t>~~~~</a:t>
            </a:r>
          </a:p>
          <a:p>
            <a:r>
              <a:rPr lang="en-US" sz="1400"/>
              <a:t>~~</a:t>
            </a:r>
            <a:endParaRPr lang="en-US"/>
          </a:p>
        </p:txBody>
      </p:sp>
      <p:sp>
        <p:nvSpPr>
          <p:cNvPr id="11283" name="Oval 50"/>
          <p:cNvSpPr>
            <a:spLocks noChangeArrowheads="1"/>
          </p:cNvSpPr>
          <p:nvPr/>
        </p:nvSpPr>
        <p:spPr bwMode="auto">
          <a:xfrm>
            <a:off x="4940300" y="2619375"/>
            <a:ext cx="850900" cy="833438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4" name="AutoShape 51"/>
          <p:cNvSpPr>
            <a:spLocks noChangeArrowheads="1"/>
          </p:cNvSpPr>
          <p:nvPr/>
        </p:nvSpPr>
        <p:spPr bwMode="auto">
          <a:xfrm>
            <a:off x="5056188" y="2754313"/>
            <a:ext cx="79375" cy="920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5" name="AutoShape 52"/>
          <p:cNvSpPr>
            <a:spLocks noChangeArrowheads="1"/>
          </p:cNvSpPr>
          <p:nvPr/>
        </p:nvSpPr>
        <p:spPr bwMode="auto">
          <a:xfrm>
            <a:off x="5108575" y="2878138"/>
            <a:ext cx="80963" cy="920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6" name="AutoShape 54"/>
          <p:cNvSpPr>
            <a:spLocks noChangeArrowheads="1"/>
          </p:cNvSpPr>
          <p:nvPr/>
        </p:nvSpPr>
        <p:spPr bwMode="auto">
          <a:xfrm>
            <a:off x="5214938" y="3125788"/>
            <a:ext cx="80962" cy="920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7" name="AutoShape 55"/>
          <p:cNvSpPr>
            <a:spLocks noChangeArrowheads="1"/>
          </p:cNvSpPr>
          <p:nvPr/>
        </p:nvSpPr>
        <p:spPr bwMode="auto">
          <a:xfrm>
            <a:off x="5268913" y="3248025"/>
            <a:ext cx="79375" cy="93663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8" name="AutoShape 56"/>
          <p:cNvSpPr>
            <a:spLocks noChangeArrowheads="1"/>
          </p:cNvSpPr>
          <p:nvPr/>
        </p:nvSpPr>
        <p:spPr bwMode="auto">
          <a:xfrm>
            <a:off x="5214938" y="2784475"/>
            <a:ext cx="80962" cy="93663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9" name="AutoShape 60"/>
          <p:cNvSpPr>
            <a:spLocks noChangeArrowheads="1"/>
          </p:cNvSpPr>
          <p:nvPr/>
        </p:nvSpPr>
        <p:spPr bwMode="auto">
          <a:xfrm>
            <a:off x="5427663" y="3279775"/>
            <a:ext cx="80962" cy="920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0" name="AutoShape 64"/>
          <p:cNvSpPr>
            <a:spLocks noChangeArrowheads="1"/>
          </p:cNvSpPr>
          <p:nvPr/>
        </p:nvSpPr>
        <p:spPr bwMode="auto">
          <a:xfrm>
            <a:off x="5508625" y="3094038"/>
            <a:ext cx="79375" cy="920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1" name="AutoShape 66"/>
          <p:cNvSpPr>
            <a:spLocks noChangeArrowheads="1"/>
          </p:cNvSpPr>
          <p:nvPr/>
        </p:nvSpPr>
        <p:spPr bwMode="auto">
          <a:xfrm>
            <a:off x="6096000" y="3784600"/>
            <a:ext cx="650875" cy="990600"/>
          </a:xfrm>
          <a:prstGeom prst="foldedCorner">
            <a:avLst>
              <a:gd name="adj" fmla="val 25519"/>
            </a:avLst>
          </a:prstGeom>
          <a:solidFill>
            <a:srgbClr val="6666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2" name="Rectangle 67"/>
          <p:cNvSpPr>
            <a:spLocks noChangeArrowheads="1"/>
          </p:cNvSpPr>
          <p:nvPr/>
        </p:nvSpPr>
        <p:spPr bwMode="auto">
          <a:xfrm>
            <a:off x="6049963" y="3857625"/>
            <a:ext cx="668337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~~~~~</a:t>
            </a:r>
          </a:p>
          <a:p>
            <a:r>
              <a:rPr lang="en-US" sz="1400"/>
              <a:t>~~~</a:t>
            </a:r>
          </a:p>
          <a:p>
            <a:r>
              <a:rPr lang="en-US" sz="1400"/>
              <a:t>~~~~</a:t>
            </a:r>
          </a:p>
          <a:p>
            <a:r>
              <a:rPr lang="en-US" sz="1400"/>
              <a:t>~~</a:t>
            </a:r>
            <a:endParaRPr lang="en-US"/>
          </a:p>
        </p:txBody>
      </p:sp>
      <p:sp>
        <p:nvSpPr>
          <p:cNvPr id="11293" name="Oval 68"/>
          <p:cNvSpPr>
            <a:spLocks noChangeArrowheads="1"/>
          </p:cNvSpPr>
          <p:nvPr/>
        </p:nvSpPr>
        <p:spPr bwMode="auto">
          <a:xfrm>
            <a:off x="6997700" y="3889375"/>
            <a:ext cx="850900" cy="833438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4" name="AutoShape 71"/>
          <p:cNvSpPr>
            <a:spLocks noChangeArrowheads="1"/>
          </p:cNvSpPr>
          <p:nvPr/>
        </p:nvSpPr>
        <p:spPr bwMode="auto">
          <a:xfrm>
            <a:off x="7219950" y="4271963"/>
            <a:ext cx="79375" cy="920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5" name="AutoShape 72"/>
          <p:cNvSpPr>
            <a:spLocks noChangeArrowheads="1"/>
          </p:cNvSpPr>
          <p:nvPr/>
        </p:nvSpPr>
        <p:spPr bwMode="auto">
          <a:xfrm>
            <a:off x="7272338" y="4395788"/>
            <a:ext cx="80962" cy="920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6" name="AutoShape 75"/>
          <p:cNvSpPr>
            <a:spLocks noChangeArrowheads="1"/>
          </p:cNvSpPr>
          <p:nvPr/>
        </p:nvSpPr>
        <p:spPr bwMode="auto">
          <a:xfrm>
            <a:off x="7326313" y="4178300"/>
            <a:ext cx="79375" cy="93663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7" name="AutoShape 77"/>
          <p:cNvSpPr>
            <a:spLocks noChangeArrowheads="1"/>
          </p:cNvSpPr>
          <p:nvPr/>
        </p:nvSpPr>
        <p:spPr bwMode="auto">
          <a:xfrm>
            <a:off x="7432675" y="4425950"/>
            <a:ext cx="79375" cy="920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8" name="AutoShape 78"/>
          <p:cNvSpPr>
            <a:spLocks noChangeArrowheads="1"/>
          </p:cNvSpPr>
          <p:nvPr/>
        </p:nvSpPr>
        <p:spPr bwMode="auto">
          <a:xfrm>
            <a:off x="7485063" y="4549775"/>
            <a:ext cx="80962" cy="920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9" name="AutoShape 80"/>
          <p:cNvSpPr>
            <a:spLocks noChangeArrowheads="1"/>
          </p:cNvSpPr>
          <p:nvPr/>
        </p:nvSpPr>
        <p:spPr bwMode="auto">
          <a:xfrm>
            <a:off x="7459663" y="4116388"/>
            <a:ext cx="79375" cy="9366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0" name="AutoShape 82"/>
          <p:cNvSpPr>
            <a:spLocks noChangeArrowheads="1"/>
          </p:cNvSpPr>
          <p:nvPr/>
        </p:nvSpPr>
        <p:spPr bwMode="auto">
          <a:xfrm>
            <a:off x="7566025" y="4364038"/>
            <a:ext cx="79375" cy="920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1" name="Rectangle 84"/>
          <p:cNvSpPr>
            <a:spLocks noChangeArrowheads="1"/>
          </p:cNvSpPr>
          <p:nvPr/>
        </p:nvSpPr>
        <p:spPr bwMode="auto">
          <a:xfrm>
            <a:off x="550863" y="2514600"/>
            <a:ext cx="1042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Shared</a:t>
            </a:r>
          </a:p>
          <a:p>
            <a:r>
              <a:rPr lang="en-US"/>
              <a:t>program</a:t>
            </a:r>
          </a:p>
        </p:txBody>
      </p:sp>
      <p:sp>
        <p:nvSpPr>
          <p:cNvPr id="11302" name="Rectangle 85"/>
          <p:cNvSpPr>
            <a:spLocks noChangeArrowheads="1"/>
          </p:cNvSpPr>
          <p:nvPr/>
        </p:nvSpPr>
        <p:spPr bwMode="auto">
          <a:xfrm>
            <a:off x="3363913" y="1371600"/>
            <a:ext cx="10556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Multiple</a:t>
            </a:r>
          </a:p>
          <a:p>
            <a:r>
              <a:rPr lang="en-US"/>
              <a:t>data</a:t>
            </a:r>
          </a:p>
        </p:txBody>
      </p:sp>
      <p:sp>
        <p:nvSpPr>
          <p:cNvPr id="11304" name="TextBox 59"/>
          <p:cNvSpPr txBox="1">
            <a:spLocks noChangeArrowheads="1"/>
          </p:cNvSpPr>
          <p:nvPr/>
        </p:nvSpPr>
        <p:spPr bwMode="auto">
          <a:xfrm>
            <a:off x="6386513" y="1219200"/>
            <a:ext cx="26050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/>
              <a:t>“</a:t>
            </a:r>
            <a:r>
              <a:rPr lang="en-US" altLang="ja-JP"/>
              <a:t>Owner compute</a:t>
            </a:r>
            <a:r>
              <a:rPr lang="ja-JP" altLang="en-US"/>
              <a:t>”</a:t>
            </a:r>
            <a:r>
              <a:rPr lang="en-US" altLang="ja-JP"/>
              <a:t> rule:</a:t>
            </a:r>
          </a:p>
          <a:p>
            <a:pPr algn="l"/>
            <a:r>
              <a:rPr lang="en-US"/>
              <a:t>Process that </a:t>
            </a:r>
            <a:r>
              <a:rPr lang="ja-JP" altLang="en-US"/>
              <a:t>“</a:t>
            </a:r>
            <a:r>
              <a:rPr lang="en-US" altLang="ja-JP"/>
              <a:t>owns</a:t>
            </a:r>
            <a:r>
              <a:rPr lang="ja-JP" altLang="en-US"/>
              <a:t>”</a:t>
            </a:r>
            <a:r>
              <a:rPr lang="en-US" altLang="ja-JP"/>
              <a:t/>
            </a:r>
            <a:br>
              <a:rPr lang="en-US" altLang="ja-JP"/>
            </a:br>
            <a:r>
              <a:rPr lang="en-US" altLang="ja-JP"/>
              <a:t>the data (local data)</a:t>
            </a:r>
            <a:br>
              <a:rPr lang="en-US" altLang="ja-JP"/>
            </a:br>
            <a:r>
              <a:rPr lang="en-US" altLang="ja-JP"/>
              <a:t>performs computations</a:t>
            </a:r>
          </a:p>
          <a:p>
            <a:pPr algn="l"/>
            <a:r>
              <a:rPr lang="en-US"/>
              <a:t>on that data </a:t>
            </a:r>
          </a:p>
        </p:txBody>
      </p:sp>
      <p:cxnSp>
        <p:nvCxnSpPr>
          <p:cNvPr id="64" name="Straight Arrow Connector 63"/>
          <p:cNvCxnSpPr>
            <a:stCxn id="11267" idx="4"/>
            <a:endCxn id="11268" idx="6"/>
          </p:cNvCxnSpPr>
          <p:nvPr/>
        </p:nvCxnSpPr>
        <p:spPr>
          <a:xfrm rot="5400000">
            <a:off x="4000500" y="3746500"/>
            <a:ext cx="838200" cy="81280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269" idx="2"/>
            <a:endCxn id="11268" idx="6"/>
          </p:cNvCxnSpPr>
          <p:nvPr/>
        </p:nvCxnSpPr>
        <p:spPr>
          <a:xfrm rot="10800000">
            <a:off x="4013200" y="4572000"/>
            <a:ext cx="1498600" cy="1588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267" idx="4"/>
            <a:endCxn id="11269" idx="2"/>
          </p:cNvCxnSpPr>
          <p:nvPr/>
        </p:nvCxnSpPr>
        <p:spPr>
          <a:xfrm rot="16200000" flipH="1">
            <a:off x="4749800" y="3810000"/>
            <a:ext cx="838200" cy="68580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6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Parallel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Here we are concerned with performance issues when using a parallel computing environment</a:t>
            </a:r>
          </a:p>
          <a:p>
            <a:pPr lvl="1"/>
            <a:r>
              <a:rPr lang="en-US" dirty="0"/>
              <a:t>Performance with respect to parallel </a:t>
            </a:r>
            <a:r>
              <a:rPr lang="en-US" dirty="0" smtClean="0"/>
              <a:t>computation</a:t>
            </a:r>
          </a:p>
          <a:p>
            <a:r>
              <a:rPr lang="en-US" dirty="0">
                <a:latin typeface="Times New Roman" charset="0"/>
                <a:cs typeface="ＭＳ Ｐゴシック" charset="0"/>
              </a:rPr>
              <a:t>Performance is the </a:t>
            </a:r>
            <a:r>
              <a:rPr lang="en-US" i="1" dirty="0">
                <a:latin typeface="Times New Roman" charset="0"/>
                <a:cs typeface="ＭＳ Ｐゴシック" charset="0"/>
              </a:rPr>
              <a:t>raison d</a:t>
            </a:r>
            <a:r>
              <a:rPr lang="ja-JP" altLang="en-US" i="1" dirty="0">
                <a:latin typeface="Times New Roman" charset="0"/>
                <a:cs typeface="ＭＳ Ｐゴシック" charset="0"/>
              </a:rPr>
              <a:t>’</a:t>
            </a:r>
            <a:r>
              <a:rPr lang="en-US" i="1" dirty="0" err="1">
                <a:latin typeface="Times New Roman" charset="0"/>
                <a:cs typeface="ＭＳ Ｐゴシック" charset="0"/>
              </a:rPr>
              <a:t>être</a:t>
            </a:r>
            <a:r>
              <a:rPr lang="en-US" i="1" dirty="0">
                <a:latin typeface="Times New Roman" charset="0"/>
                <a:cs typeface="ＭＳ Ｐゴシック" charset="0"/>
              </a:rPr>
              <a:t> </a:t>
            </a:r>
            <a:r>
              <a:rPr lang="en-US" dirty="0">
                <a:latin typeface="Times New Roman" charset="0"/>
                <a:cs typeface="ＭＳ Ｐゴシック" charset="0"/>
              </a:rPr>
              <a:t>for parallelism</a:t>
            </a:r>
          </a:p>
          <a:p>
            <a:pPr lvl="1"/>
            <a:r>
              <a:rPr lang="en-US" dirty="0" smtClean="0"/>
              <a:t>Parallel performance versus sequential performance</a:t>
            </a:r>
          </a:p>
          <a:p>
            <a:pPr lvl="1"/>
            <a:r>
              <a:rPr lang="en-US" dirty="0" smtClean="0"/>
              <a:t>If the “performance” is not better, parallelism is not necessary</a:t>
            </a:r>
          </a:p>
          <a:p>
            <a:r>
              <a:rPr lang="en-US" i="1" dirty="0" smtClean="0">
                <a:latin typeface="Times New Roman" charset="0"/>
                <a:cs typeface="ＭＳ Ｐゴシック" charset="0"/>
              </a:rPr>
              <a:t>Parallel </a:t>
            </a:r>
            <a:r>
              <a:rPr lang="en-US" i="1" dirty="0">
                <a:latin typeface="Times New Roman" charset="0"/>
                <a:cs typeface="ＭＳ Ｐゴシック" charset="0"/>
              </a:rPr>
              <a:t>processing</a:t>
            </a:r>
            <a:r>
              <a:rPr lang="en-US" dirty="0">
                <a:latin typeface="Times New Roman" charset="0"/>
                <a:cs typeface="ＭＳ Ｐゴシック" charset="0"/>
              </a:rPr>
              <a:t> includes techniques and technologies </a:t>
            </a:r>
            <a:r>
              <a:rPr lang="en-US" dirty="0" smtClean="0">
                <a:latin typeface="Times New Roman" charset="0"/>
                <a:cs typeface="ＭＳ Ｐゴシック" charset="0"/>
              </a:rPr>
              <a:t>necessary to </a:t>
            </a:r>
            <a:r>
              <a:rPr lang="en-US" dirty="0">
                <a:latin typeface="Times New Roman" charset="0"/>
                <a:cs typeface="ＭＳ Ｐゴシック" charset="0"/>
              </a:rPr>
              <a:t>compute in parallel</a:t>
            </a:r>
          </a:p>
          <a:p>
            <a:pPr lvl="1"/>
            <a:r>
              <a:rPr lang="en-US" dirty="0">
                <a:latin typeface="Times New Roman" charset="0"/>
              </a:rPr>
              <a:t>Hardware, networks, operating systems, parallel libraries, languages, compilers, algorithms, tools, </a:t>
            </a:r>
            <a:r>
              <a:rPr lang="en-US" dirty="0" smtClean="0">
                <a:latin typeface="Times New Roman" charset="0"/>
              </a:rPr>
              <a:t>…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  <a:cs typeface="ＭＳ Ｐゴシック" charset="0"/>
              </a:rPr>
              <a:t>Parallelism </a:t>
            </a:r>
            <a:r>
              <a:rPr lang="en-US" dirty="0" smtClean="0">
                <a:latin typeface="Times New Roman" charset="0"/>
                <a:cs typeface="ＭＳ Ｐゴシック" charset="0"/>
              </a:rPr>
              <a:t>must deliver performance</a:t>
            </a:r>
          </a:p>
          <a:p>
            <a:pPr lvl="1"/>
            <a:r>
              <a:rPr lang="en-US" dirty="0" smtClean="0">
                <a:latin typeface="Times New Roman" charset="0"/>
                <a:cs typeface="ＭＳ Ｐゴシック" charset="0"/>
              </a:rPr>
              <a:t>How?  How well?</a:t>
            </a:r>
            <a:endParaRPr lang="en-US" dirty="0">
              <a:latin typeface="Times New Roman" charset="0"/>
              <a:cs typeface="ＭＳ Ｐゴシック" charset="0"/>
            </a:endParaRP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20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Performance Engineering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8126" y="990600"/>
            <a:ext cx="8814046" cy="53856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Scalable, optimized applications deliver HPC promise</a:t>
            </a:r>
          </a:p>
          <a:p>
            <a:r>
              <a:rPr lang="en-US" dirty="0" smtClean="0"/>
              <a:t>Optimization through performance engineering</a:t>
            </a:r>
          </a:p>
          <a:p>
            <a:pPr lvl="1"/>
            <a:r>
              <a:rPr lang="en-US" dirty="0" smtClean="0"/>
              <a:t>Understand performance complexity and inefficiencies</a:t>
            </a:r>
          </a:p>
          <a:p>
            <a:pPr lvl="1"/>
            <a:r>
              <a:rPr lang="en-US" dirty="0" smtClean="0"/>
              <a:t>Tune application to run optimally on high-end machines</a:t>
            </a:r>
          </a:p>
          <a:p>
            <a:r>
              <a:rPr lang="en-US" dirty="0" smtClean="0"/>
              <a:t>How to make the process effective and productive?</a:t>
            </a:r>
          </a:p>
          <a:p>
            <a:r>
              <a:rPr lang="en-US" dirty="0" smtClean="0"/>
              <a:t>What performance technology (tools) should be used?</a:t>
            </a:r>
          </a:p>
          <a:p>
            <a:pPr lvl="1"/>
            <a:r>
              <a:rPr lang="en-US" dirty="0" smtClean="0"/>
              <a:t>Performance technology part of larger environment</a:t>
            </a:r>
          </a:p>
          <a:p>
            <a:pPr lvl="1"/>
            <a:r>
              <a:rPr lang="en-US" dirty="0" smtClean="0"/>
              <a:t>Programmability, reusability, portability, robustness</a:t>
            </a:r>
          </a:p>
          <a:p>
            <a:pPr lvl="1"/>
            <a:r>
              <a:rPr lang="en-US" dirty="0" smtClean="0"/>
              <a:t>Application development and optimization productivity</a:t>
            </a:r>
          </a:p>
          <a:p>
            <a:r>
              <a:rPr lang="en-US" dirty="0" smtClean="0"/>
              <a:t>Parallel performance tools have been driven by parallel system advances and increased complexity of parallel computation and execution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65A7-7678-F840-B2ED-A6879803B90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1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Performance Engineering Process</a:t>
            </a:r>
            <a:endParaRPr lang="en-US"/>
          </a:p>
        </p:txBody>
      </p:sp>
      <p:sp>
        <p:nvSpPr>
          <p:cNvPr id="14337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238126" y="884101"/>
            <a:ext cx="8814046" cy="1630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Traditionally an empirically-based approach</a:t>
            </a:r>
          </a:p>
          <a:p>
            <a:pPr lvl="1"/>
            <a:r>
              <a:rPr lang="en-US" dirty="0" smtClean="0"/>
              <a:t>observation     experimentation      diagnosis      tuning</a:t>
            </a:r>
          </a:p>
          <a:p>
            <a:r>
              <a:rPr lang="en-US" dirty="0" smtClean="0"/>
              <a:t>Performance technology developed for each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2540000" y="5222875"/>
            <a:ext cx="17748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r>
              <a:rPr lang="en-US" sz="1800" i="0">
                <a:latin typeface="Times" charset="0"/>
              </a:rPr>
              <a:t>characterization</a:t>
            </a:r>
            <a:endParaRPr lang="en-US" sz="1400" i="0">
              <a:latin typeface="Times" charset="0"/>
            </a:endParaRPr>
          </a:p>
        </p:txBody>
      </p:sp>
      <p:sp>
        <p:nvSpPr>
          <p:cNvPr id="14339" name="Text Box 6"/>
          <p:cNvSpPr txBox="1">
            <a:spLocks noChangeArrowheads="1"/>
          </p:cNvSpPr>
          <p:nvPr/>
        </p:nvSpPr>
        <p:spPr bwMode="auto">
          <a:xfrm>
            <a:off x="3090863" y="2590800"/>
            <a:ext cx="2519362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" charset="0"/>
              </a:rPr>
              <a:t>Performance</a:t>
            </a:r>
            <a:br>
              <a:rPr lang="en-US" sz="2000">
                <a:latin typeface="Times" charset="0"/>
              </a:rPr>
            </a:br>
            <a:r>
              <a:rPr lang="en-US" sz="2000">
                <a:latin typeface="Times" charset="0"/>
              </a:rPr>
              <a:t>Tuning</a:t>
            </a:r>
            <a:endParaRPr lang="en-US" sz="1400">
              <a:latin typeface="Times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3090863" y="3581400"/>
            <a:ext cx="2519362" cy="6826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" charset="0"/>
              </a:rPr>
              <a:t>Performance</a:t>
            </a:r>
          </a:p>
          <a:p>
            <a:pPr algn="ctr"/>
            <a:r>
              <a:rPr lang="en-US" sz="2000">
                <a:latin typeface="Times" charset="0"/>
              </a:rPr>
              <a:t>Diagnosis</a:t>
            </a:r>
            <a:endParaRPr lang="en-US" sz="1400">
              <a:latin typeface="Times" charset="0"/>
            </a:endParaRPr>
          </a:p>
        </p:txBody>
      </p:sp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3090863" y="4572000"/>
            <a:ext cx="2519362" cy="68421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" charset="0"/>
              </a:rPr>
              <a:t>Performance</a:t>
            </a:r>
          </a:p>
          <a:p>
            <a:pPr algn="ctr"/>
            <a:r>
              <a:rPr lang="en-US" sz="2000">
                <a:latin typeface="Times" charset="0"/>
              </a:rPr>
              <a:t>Experimentation</a:t>
            </a:r>
            <a:endParaRPr lang="en-US" sz="1400">
              <a:latin typeface="Times" charset="0"/>
            </a:endParaRPr>
          </a:p>
        </p:txBody>
      </p:sp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3090863" y="5562600"/>
            <a:ext cx="2519362" cy="685800"/>
          </a:xfrm>
          <a:prstGeom prst="rect">
            <a:avLst/>
          </a:prstGeom>
          <a:solidFill>
            <a:srgbClr val="2EBDB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" charset="0"/>
              </a:rPr>
              <a:t>Performance</a:t>
            </a:r>
          </a:p>
          <a:p>
            <a:pPr algn="ctr"/>
            <a:r>
              <a:rPr lang="en-US" sz="2000">
                <a:latin typeface="Times" charset="0"/>
              </a:rPr>
              <a:t>Observation</a:t>
            </a:r>
            <a:endParaRPr lang="en-US" sz="1400">
              <a:latin typeface="Times" charset="0"/>
            </a:endParaRPr>
          </a:p>
        </p:txBody>
      </p:sp>
      <p:sp>
        <p:nvSpPr>
          <p:cNvPr id="14343" name="Text Box 10"/>
          <p:cNvSpPr txBox="1">
            <a:spLocks noChangeArrowheads="1"/>
          </p:cNvSpPr>
          <p:nvPr/>
        </p:nvSpPr>
        <p:spPr bwMode="auto">
          <a:xfrm>
            <a:off x="3043238" y="3225800"/>
            <a:ext cx="127158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r>
              <a:rPr lang="en-US" sz="1800" i="0">
                <a:latin typeface="Times" charset="0"/>
              </a:rPr>
              <a:t>hypotheses</a:t>
            </a:r>
            <a:endParaRPr lang="en-US" sz="1400" i="0">
              <a:latin typeface="Times" charset="0"/>
            </a:endParaRP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3195638" y="4224338"/>
            <a:ext cx="111918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r>
              <a:rPr lang="en-US" sz="1800" i="0">
                <a:latin typeface="Times" charset="0"/>
              </a:rPr>
              <a:t>properties</a:t>
            </a:r>
            <a:endParaRPr lang="en-US" sz="1400" i="0">
              <a:latin typeface="Times" charset="0"/>
            </a:endParaRPr>
          </a:p>
        </p:txBody>
      </p:sp>
      <p:cxnSp>
        <p:nvCxnSpPr>
          <p:cNvPr id="14345" name="AutoShape 12"/>
          <p:cNvCxnSpPr>
            <a:cxnSpLocks noChangeShapeType="1"/>
            <a:stCxn id="14339" idx="2"/>
            <a:endCxn id="14340" idx="0"/>
          </p:cNvCxnSpPr>
          <p:nvPr/>
        </p:nvCxnSpPr>
        <p:spPr bwMode="auto">
          <a:xfrm>
            <a:off x="4351338" y="3276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4346" name="AutoShape 13"/>
          <p:cNvCxnSpPr>
            <a:cxnSpLocks noChangeShapeType="1"/>
            <a:stCxn id="14340" idx="2"/>
            <a:endCxn id="14341" idx="0"/>
          </p:cNvCxnSpPr>
          <p:nvPr/>
        </p:nvCxnSpPr>
        <p:spPr bwMode="auto">
          <a:xfrm>
            <a:off x="4351338" y="4264025"/>
            <a:ext cx="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4347" name="AutoShape 14"/>
          <p:cNvCxnSpPr>
            <a:cxnSpLocks noChangeShapeType="1"/>
            <a:stCxn id="14341" idx="2"/>
            <a:endCxn id="14342" idx="0"/>
          </p:cNvCxnSpPr>
          <p:nvPr/>
        </p:nvCxnSpPr>
        <p:spPr bwMode="auto">
          <a:xfrm>
            <a:off x="4351338" y="5256213"/>
            <a:ext cx="0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599113" y="4327525"/>
            <a:ext cx="2706687" cy="1997075"/>
            <a:chOff x="3657" y="2774"/>
            <a:chExt cx="1705" cy="1258"/>
          </a:xfrm>
        </p:grpSpPr>
        <p:sp>
          <p:nvSpPr>
            <p:cNvPr id="14363" name="Rectangle 16"/>
            <p:cNvSpPr>
              <a:spLocks noChangeArrowheads="1"/>
            </p:cNvSpPr>
            <p:nvPr/>
          </p:nvSpPr>
          <p:spPr bwMode="auto">
            <a:xfrm>
              <a:off x="4121" y="3200"/>
              <a:ext cx="1241" cy="832"/>
            </a:xfrm>
            <a:prstGeom prst="rect">
              <a:avLst/>
            </a:prstGeom>
            <a:solidFill>
              <a:srgbClr val="2EBDB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173038" indent="-173038">
                <a:buFontTx/>
                <a:buChar char="•"/>
              </a:pPr>
              <a:r>
                <a:rPr lang="en-US" sz="2000" i="0"/>
                <a:t>Instrumentation</a:t>
              </a:r>
            </a:p>
            <a:p>
              <a:pPr marL="173038" indent="-173038">
                <a:buFontTx/>
                <a:buChar char="•"/>
              </a:pPr>
              <a:r>
                <a:rPr lang="en-US" sz="2000" i="0"/>
                <a:t>Measurement</a:t>
              </a:r>
            </a:p>
            <a:p>
              <a:pPr marL="173038" indent="-173038">
                <a:buFontTx/>
                <a:buChar char="•"/>
              </a:pPr>
              <a:r>
                <a:rPr lang="en-US" sz="2000" i="0"/>
                <a:t>Analysis</a:t>
              </a:r>
            </a:p>
            <a:p>
              <a:pPr marL="173038" indent="-173038">
                <a:buFontTx/>
                <a:buChar char="•"/>
              </a:pPr>
              <a:r>
                <a:rPr lang="en-US" sz="2000" i="0"/>
                <a:t>Visualization</a:t>
              </a:r>
              <a:endParaRPr lang="en-US" i="0"/>
            </a:p>
          </p:txBody>
        </p:sp>
        <p:sp>
          <p:nvSpPr>
            <p:cNvPr id="14364" name="Line 17"/>
            <p:cNvSpPr>
              <a:spLocks noChangeShapeType="1"/>
            </p:cNvSpPr>
            <p:nvPr/>
          </p:nvSpPr>
          <p:spPr bwMode="auto">
            <a:xfrm flipV="1">
              <a:off x="3658" y="3201"/>
              <a:ext cx="469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5" name="Line 18"/>
            <p:cNvSpPr>
              <a:spLocks noChangeShapeType="1"/>
            </p:cNvSpPr>
            <p:nvPr/>
          </p:nvSpPr>
          <p:spPr bwMode="auto">
            <a:xfrm>
              <a:off x="3657" y="3973"/>
              <a:ext cx="471" cy="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6" name="Rectangle 19"/>
            <p:cNvSpPr>
              <a:spLocks noChangeArrowheads="1"/>
            </p:cNvSpPr>
            <p:nvPr/>
          </p:nvSpPr>
          <p:spPr bwMode="auto">
            <a:xfrm>
              <a:off x="4121" y="2774"/>
              <a:ext cx="93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0"/>
                <a:t>Performance</a:t>
              </a:r>
              <a:br>
                <a:rPr lang="en-US" sz="2000" i="0"/>
              </a:br>
              <a:r>
                <a:rPr lang="en-US" sz="2000" i="0"/>
                <a:t>Technology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76275" y="3276600"/>
            <a:ext cx="2416175" cy="2009775"/>
            <a:chOff x="556" y="2112"/>
            <a:chExt cx="1522" cy="1266"/>
          </a:xfrm>
        </p:grpSpPr>
        <p:sp>
          <p:nvSpPr>
            <p:cNvPr id="14359" name="Rectangle 21"/>
            <p:cNvSpPr>
              <a:spLocks noChangeArrowheads="1"/>
            </p:cNvSpPr>
            <p:nvPr/>
          </p:nvSpPr>
          <p:spPr bwMode="auto">
            <a:xfrm flipH="1">
              <a:off x="576" y="2544"/>
              <a:ext cx="1047" cy="83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173038" indent="-173038">
                <a:buFontTx/>
                <a:buChar char="•"/>
              </a:pPr>
              <a:r>
                <a:rPr lang="en-US" sz="2000" i="0"/>
                <a:t>Experiment</a:t>
              </a:r>
              <a:br>
                <a:rPr lang="en-US" sz="2000" i="0"/>
              </a:br>
              <a:r>
                <a:rPr lang="en-US" sz="2000" i="0"/>
                <a:t>management</a:t>
              </a:r>
            </a:p>
            <a:p>
              <a:pPr marL="173038" indent="-173038">
                <a:buFontTx/>
                <a:buChar char="•"/>
              </a:pPr>
              <a:r>
                <a:rPr lang="en-US" sz="2000" i="0"/>
                <a:t>Performance</a:t>
              </a:r>
              <a:br>
                <a:rPr lang="en-US" sz="2000" i="0"/>
              </a:br>
              <a:r>
                <a:rPr lang="en-US" sz="2000" i="0"/>
                <a:t>storage</a:t>
              </a:r>
            </a:p>
          </p:txBody>
        </p:sp>
        <p:sp>
          <p:nvSpPr>
            <p:cNvPr id="14360" name="Line 22"/>
            <p:cNvSpPr>
              <a:spLocks noChangeShapeType="1"/>
            </p:cNvSpPr>
            <p:nvPr/>
          </p:nvSpPr>
          <p:spPr bwMode="auto">
            <a:xfrm flipH="1" flipV="1">
              <a:off x="1623" y="2549"/>
              <a:ext cx="455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1" name="Line 23"/>
            <p:cNvSpPr>
              <a:spLocks noChangeShapeType="1"/>
            </p:cNvSpPr>
            <p:nvPr/>
          </p:nvSpPr>
          <p:spPr bwMode="auto">
            <a:xfrm flipH="1">
              <a:off x="1613" y="3364"/>
              <a:ext cx="464" cy="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2" name="Rectangle 24"/>
            <p:cNvSpPr>
              <a:spLocks noChangeArrowheads="1"/>
            </p:cNvSpPr>
            <p:nvPr/>
          </p:nvSpPr>
          <p:spPr bwMode="auto">
            <a:xfrm flipH="1">
              <a:off x="556" y="2112"/>
              <a:ext cx="93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0"/>
                <a:t>Performance</a:t>
              </a:r>
              <a:br>
                <a:rPr lang="en-US" sz="2000" i="0"/>
              </a:br>
              <a:r>
                <a:rPr lang="en-US" sz="2000" i="0"/>
                <a:t>Technology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608638" y="2514600"/>
            <a:ext cx="2644775" cy="1752600"/>
            <a:chOff x="3663" y="1632"/>
            <a:chExt cx="1666" cy="1104"/>
          </a:xfrm>
        </p:grpSpPr>
        <p:sp>
          <p:nvSpPr>
            <p:cNvPr id="14355" name="Rectangle 26"/>
            <p:cNvSpPr>
              <a:spLocks noChangeArrowheads="1"/>
            </p:cNvSpPr>
            <p:nvPr/>
          </p:nvSpPr>
          <p:spPr bwMode="auto">
            <a:xfrm>
              <a:off x="4127" y="2054"/>
              <a:ext cx="1202" cy="6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173038" indent="-173038">
                <a:buFontTx/>
                <a:buChar char="•"/>
              </a:pPr>
              <a:r>
                <a:rPr lang="en-US" sz="2000" i="0"/>
                <a:t>Data mining</a:t>
              </a:r>
            </a:p>
            <a:p>
              <a:pPr marL="173038" indent="-173038">
                <a:buFontTx/>
                <a:buChar char="•"/>
              </a:pPr>
              <a:r>
                <a:rPr lang="en-US" sz="2000" i="0"/>
                <a:t>Models</a:t>
              </a:r>
            </a:p>
            <a:p>
              <a:pPr marL="173038" indent="-173038">
                <a:buFontTx/>
                <a:buChar char="•"/>
              </a:pPr>
              <a:r>
                <a:rPr lang="en-US" sz="2000" i="0"/>
                <a:t>Expert systems</a:t>
              </a:r>
              <a:endParaRPr lang="en-US" i="0"/>
            </a:p>
          </p:txBody>
        </p:sp>
        <p:sp>
          <p:nvSpPr>
            <p:cNvPr id="14356" name="Line 27"/>
            <p:cNvSpPr>
              <a:spLocks noChangeShapeType="1"/>
            </p:cNvSpPr>
            <p:nvPr/>
          </p:nvSpPr>
          <p:spPr bwMode="auto">
            <a:xfrm flipV="1">
              <a:off x="3664" y="2059"/>
              <a:ext cx="464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7" name="Line 28"/>
            <p:cNvSpPr>
              <a:spLocks noChangeShapeType="1"/>
            </p:cNvSpPr>
            <p:nvPr/>
          </p:nvSpPr>
          <p:spPr bwMode="auto">
            <a:xfrm flipV="1">
              <a:off x="3663" y="2688"/>
              <a:ext cx="465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8" name="Rectangle 29"/>
            <p:cNvSpPr>
              <a:spLocks noChangeArrowheads="1"/>
            </p:cNvSpPr>
            <p:nvPr/>
          </p:nvSpPr>
          <p:spPr bwMode="auto">
            <a:xfrm>
              <a:off x="4127" y="1632"/>
              <a:ext cx="93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0"/>
                <a:t>Performance</a:t>
              </a:r>
              <a:br>
                <a:rPr lang="en-US" sz="2000" i="0"/>
              </a:br>
              <a:r>
                <a:rPr lang="en-US" sz="2000" i="0"/>
                <a:t>Technology</a:t>
              </a:r>
              <a:endParaRPr lang="en-US" i="0"/>
            </a:p>
          </p:txBody>
        </p:sp>
      </p:grpSp>
      <p:sp>
        <p:nvSpPr>
          <p:cNvPr id="30" name="Left-Right Arrow 29"/>
          <p:cNvSpPr/>
          <p:nvPr/>
        </p:nvSpPr>
        <p:spPr bwMode="auto">
          <a:xfrm>
            <a:off x="2819400" y="1592263"/>
            <a:ext cx="304800" cy="17938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1" name="Left-Right Arrow 30"/>
          <p:cNvSpPr/>
          <p:nvPr/>
        </p:nvSpPr>
        <p:spPr bwMode="auto">
          <a:xfrm>
            <a:off x="5638800" y="1592263"/>
            <a:ext cx="304800" cy="17938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2" name="Left-Right Arrow 31"/>
          <p:cNvSpPr/>
          <p:nvPr/>
        </p:nvSpPr>
        <p:spPr bwMode="auto">
          <a:xfrm>
            <a:off x="7543800" y="1592263"/>
            <a:ext cx="304800" cy="17938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3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  <a:cs typeface="宋体" charset="-122"/>
              </a:rPr>
              <a:t>Parallel Performance Diagnosis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438400" y="914400"/>
            <a:ext cx="4038600" cy="1219200"/>
          </a:xfrm>
          <a:prstGeom prst="rect">
            <a:avLst/>
          </a:prstGeom>
          <a:solidFill>
            <a:srgbClr val="EEEE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6019800" y="5192713"/>
            <a:ext cx="1905000" cy="1066800"/>
            <a:chOff x="3744" y="2640"/>
            <a:chExt cx="1200" cy="672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3744" y="2640"/>
              <a:ext cx="1200" cy="6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3864" y="2688"/>
              <a:ext cx="929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 i="1" dirty="0"/>
                <a:t>Experimental</a:t>
              </a:r>
            </a:p>
            <a:p>
              <a:pPr algn="ctr"/>
              <a:r>
                <a:rPr lang="en-US" b="0" i="1" dirty="0"/>
                <a:t>Performance</a:t>
              </a:r>
            </a:p>
            <a:p>
              <a:pPr algn="ctr"/>
              <a:r>
                <a:rPr lang="en-US" b="0" i="1" dirty="0"/>
                <a:t>Data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762000" y="5181600"/>
            <a:ext cx="1905000" cy="1082675"/>
            <a:chOff x="1968" y="2726"/>
            <a:chExt cx="1200" cy="682"/>
          </a:xfrm>
        </p:grpSpPr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1968" y="2736"/>
              <a:ext cx="1200" cy="6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2099" y="2726"/>
              <a:ext cx="91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 i="1" dirty="0"/>
                <a:t>Stored</a:t>
              </a:r>
              <a:br>
                <a:rPr lang="en-US" b="0" i="1" dirty="0"/>
              </a:br>
              <a:r>
                <a:rPr lang="en-US" b="0" i="1" dirty="0"/>
                <a:t>Performance</a:t>
              </a:r>
              <a:br>
                <a:rPr lang="en-US" b="0" i="1" dirty="0"/>
              </a:br>
              <a:r>
                <a:rPr lang="en-US" b="0" i="1" dirty="0"/>
                <a:t>Knowledge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4800600" y="3048000"/>
            <a:ext cx="1676400" cy="838200"/>
            <a:chOff x="3504" y="1200"/>
            <a:chExt cx="1056" cy="528"/>
          </a:xfrm>
        </p:grpSpPr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3504" y="1200"/>
              <a:ext cx="1056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3573" y="1248"/>
              <a:ext cx="91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 i="1" dirty="0"/>
                <a:t>Performance</a:t>
              </a:r>
            </a:p>
            <a:p>
              <a:pPr algn="ctr"/>
              <a:r>
                <a:rPr lang="en-US" b="0" i="1" dirty="0"/>
                <a:t>Observation</a:t>
              </a:r>
              <a:endParaRPr lang="en-US" b="0" dirty="0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133600" y="3048000"/>
            <a:ext cx="1676400" cy="838200"/>
            <a:chOff x="3600" y="1824"/>
            <a:chExt cx="1056" cy="528"/>
          </a:xfrm>
        </p:grpSpPr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3600" y="1824"/>
              <a:ext cx="1056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3669" y="1872"/>
              <a:ext cx="91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 i="1" dirty="0"/>
                <a:t>Performance</a:t>
              </a:r>
            </a:p>
            <a:p>
              <a:pPr algn="ctr"/>
              <a:r>
                <a:rPr lang="en-US" b="0" i="1" dirty="0"/>
                <a:t>Hypothesis</a:t>
              </a:r>
              <a:endParaRPr lang="en-US" b="0" dirty="0"/>
            </a:p>
          </p:txBody>
        </p:sp>
      </p:grpSp>
      <p:cxnSp>
        <p:nvCxnSpPr>
          <p:cNvPr id="14" name="AutoShape 16"/>
          <p:cNvCxnSpPr>
            <a:cxnSpLocks noChangeShapeType="1"/>
            <a:stCxn id="45" idx="2"/>
            <a:endCxn id="43" idx="6"/>
          </p:cNvCxnSpPr>
          <p:nvPr/>
        </p:nvCxnSpPr>
        <p:spPr bwMode="auto">
          <a:xfrm flipH="1">
            <a:off x="2667000" y="5726113"/>
            <a:ext cx="3352800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5791200" y="2132013"/>
            <a:ext cx="27495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/>
              <a:t>constraints on observational</a:t>
            </a:r>
          </a:p>
          <a:p>
            <a:pPr algn="l"/>
            <a:r>
              <a:rPr lang="en-US" sz="1800" b="0"/>
              <a:t>capabilities, invocation of</a:t>
            </a:r>
            <a:br>
              <a:rPr lang="en-US" sz="1800" b="0"/>
            </a:br>
            <a:r>
              <a:rPr lang="en-US" sz="1800" b="0"/>
              <a:t>measurement tools</a:t>
            </a:r>
            <a:endParaRPr lang="en-US" b="0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352800" y="41148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/>
              <a:t>hypothesis refinement</a:t>
            </a:r>
            <a:br>
              <a:rPr lang="en-US" sz="1800" b="0"/>
            </a:br>
            <a:r>
              <a:rPr lang="en-US" sz="1800" b="0"/>
              <a:t>from empirical results</a:t>
            </a:r>
            <a:endParaRPr lang="en-US" b="0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819400" y="5683250"/>
            <a:ext cx="3109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/>
              <a:t>general performance results add</a:t>
            </a:r>
            <a:br>
              <a:rPr lang="en-US" sz="1800" b="0"/>
            </a:br>
            <a:r>
              <a:rPr lang="en-US" sz="1800" b="0"/>
              <a:t>to performance knowledge base</a:t>
            </a:r>
            <a:endParaRPr lang="en-US" b="0"/>
          </a:p>
        </p:txBody>
      </p:sp>
      <p:cxnSp>
        <p:nvCxnSpPr>
          <p:cNvPr id="18" name="AutoShape 20"/>
          <p:cNvCxnSpPr>
            <a:cxnSpLocks noChangeShapeType="1"/>
            <a:stCxn id="41" idx="3"/>
            <a:endCxn id="45" idx="0"/>
          </p:cNvCxnSpPr>
          <p:nvPr/>
        </p:nvCxnSpPr>
        <p:spPr bwMode="auto">
          <a:xfrm>
            <a:off x="6477000" y="3467100"/>
            <a:ext cx="495300" cy="1725613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1"/>
          <p:cNvCxnSpPr>
            <a:cxnSpLocks noChangeShapeType="1"/>
            <a:stCxn id="39" idx="3"/>
            <a:endCxn id="41" idx="1"/>
          </p:cNvCxnSpPr>
          <p:nvPr/>
        </p:nvCxnSpPr>
        <p:spPr bwMode="auto">
          <a:xfrm>
            <a:off x="3810000" y="3467100"/>
            <a:ext cx="9906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2"/>
          <p:cNvCxnSpPr>
            <a:cxnSpLocks noChangeShapeType="1"/>
            <a:stCxn id="44" idx="0"/>
            <a:endCxn id="39" idx="1"/>
          </p:cNvCxnSpPr>
          <p:nvPr/>
        </p:nvCxnSpPr>
        <p:spPr bwMode="auto">
          <a:xfrm rot="5400000" flipH="1" flipV="1">
            <a:off x="1055688" y="4103688"/>
            <a:ext cx="1714500" cy="441324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3"/>
          <p:cNvCxnSpPr>
            <a:cxnSpLocks noChangeShapeType="1"/>
            <a:stCxn id="45" idx="2"/>
            <a:endCxn id="39" idx="2"/>
          </p:cNvCxnSpPr>
          <p:nvPr/>
        </p:nvCxnSpPr>
        <p:spPr bwMode="auto">
          <a:xfrm rot="10800000">
            <a:off x="2971800" y="3886200"/>
            <a:ext cx="3048000" cy="1839913"/>
          </a:xfrm>
          <a:prstGeom prst="curved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228600" y="2132013"/>
            <a:ext cx="30210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0"/>
              <a:t>system/program characteristics</a:t>
            </a:r>
            <a:br>
              <a:rPr lang="en-US" sz="1800" b="0"/>
            </a:br>
            <a:r>
              <a:rPr lang="en-US" sz="1800" b="0"/>
              <a:t>plus performance knowledge</a:t>
            </a:r>
            <a:br>
              <a:rPr lang="en-US" sz="1800" b="0"/>
            </a:br>
            <a:r>
              <a:rPr lang="en-US" sz="1800" b="0"/>
              <a:t>used for initial hypothesis</a:t>
            </a:r>
            <a:endParaRPr lang="en-US" b="0"/>
          </a:p>
        </p:txBody>
      </p:sp>
      <p:sp>
        <p:nvSpPr>
          <p:cNvPr id="23" name="AutoShape 25"/>
          <p:cNvSpPr>
            <a:spLocks noChangeArrowheads="1"/>
          </p:cNvSpPr>
          <p:nvPr/>
        </p:nvSpPr>
        <p:spPr bwMode="auto">
          <a:xfrm>
            <a:off x="4800600" y="1219200"/>
            <a:ext cx="533400" cy="762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3200400" y="1143000"/>
            <a:ext cx="1371600" cy="838200"/>
            <a:chOff x="2016" y="816"/>
            <a:chExt cx="864" cy="528"/>
          </a:xfrm>
        </p:grpSpPr>
        <p:sp>
          <p:nvSpPr>
            <p:cNvPr id="30" name="AutoShape 27"/>
            <p:cNvSpPr>
              <a:spLocks noChangeArrowheads="1"/>
            </p:cNvSpPr>
            <p:nvPr/>
          </p:nvSpPr>
          <p:spPr bwMode="auto">
            <a:xfrm>
              <a:off x="2208" y="816"/>
              <a:ext cx="192" cy="144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8"/>
            <p:cNvSpPr>
              <a:spLocks noChangeArrowheads="1"/>
            </p:cNvSpPr>
            <p:nvPr/>
          </p:nvSpPr>
          <p:spPr bwMode="auto">
            <a:xfrm>
              <a:off x="2448" y="816"/>
              <a:ext cx="192" cy="144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2688" y="816"/>
              <a:ext cx="192" cy="144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30"/>
            <p:cNvSpPr>
              <a:spLocks noChangeArrowheads="1"/>
            </p:cNvSpPr>
            <p:nvPr/>
          </p:nvSpPr>
          <p:spPr bwMode="auto">
            <a:xfrm>
              <a:off x="2592" y="1008"/>
              <a:ext cx="192" cy="144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31"/>
            <p:cNvSpPr>
              <a:spLocks noChangeArrowheads="1"/>
            </p:cNvSpPr>
            <p:nvPr/>
          </p:nvSpPr>
          <p:spPr bwMode="auto">
            <a:xfrm>
              <a:off x="2352" y="1008"/>
              <a:ext cx="192" cy="144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32"/>
            <p:cNvSpPr>
              <a:spLocks noChangeArrowheads="1"/>
            </p:cNvSpPr>
            <p:nvPr/>
          </p:nvSpPr>
          <p:spPr bwMode="auto">
            <a:xfrm>
              <a:off x="2112" y="1008"/>
              <a:ext cx="192" cy="144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33"/>
            <p:cNvSpPr>
              <a:spLocks noChangeArrowheads="1"/>
            </p:cNvSpPr>
            <p:nvPr/>
          </p:nvSpPr>
          <p:spPr bwMode="auto">
            <a:xfrm>
              <a:off x="2496" y="1200"/>
              <a:ext cx="192" cy="144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34"/>
            <p:cNvSpPr>
              <a:spLocks noChangeArrowheads="1"/>
            </p:cNvSpPr>
            <p:nvPr/>
          </p:nvSpPr>
          <p:spPr bwMode="auto">
            <a:xfrm>
              <a:off x="2256" y="1200"/>
              <a:ext cx="192" cy="144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35"/>
            <p:cNvSpPr>
              <a:spLocks noChangeArrowheads="1"/>
            </p:cNvSpPr>
            <p:nvPr/>
          </p:nvSpPr>
          <p:spPr bwMode="auto">
            <a:xfrm>
              <a:off x="2016" y="1200"/>
              <a:ext cx="192" cy="144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5" name="AutoShape 36"/>
          <p:cNvCxnSpPr>
            <a:cxnSpLocks noChangeShapeType="1"/>
            <a:stCxn id="37" idx="3"/>
            <a:endCxn id="39" idx="0"/>
          </p:cNvCxnSpPr>
          <p:nvPr/>
        </p:nvCxnSpPr>
        <p:spPr bwMode="auto">
          <a:xfrm flipH="1">
            <a:off x="2971800" y="1981200"/>
            <a:ext cx="733425" cy="1066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37"/>
          <p:cNvCxnSpPr>
            <a:cxnSpLocks noChangeShapeType="1"/>
            <a:stCxn id="23" idx="2"/>
            <a:endCxn id="41" idx="0"/>
          </p:cNvCxnSpPr>
          <p:nvPr/>
        </p:nvCxnSpPr>
        <p:spPr bwMode="auto">
          <a:xfrm>
            <a:off x="5067300" y="1981200"/>
            <a:ext cx="571500" cy="1066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38"/>
          <p:cNvSpPr>
            <a:spLocks noChangeArrowheads="1"/>
          </p:cNvSpPr>
          <p:nvPr/>
        </p:nvSpPr>
        <p:spPr bwMode="auto">
          <a:xfrm>
            <a:off x="2463342" y="974725"/>
            <a:ext cx="9454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 i="1" dirty="0"/>
              <a:t>parallel</a:t>
            </a:r>
          </a:p>
          <a:p>
            <a:pPr algn="ctr"/>
            <a:r>
              <a:rPr lang="en-US" b="0" i="1" dirty="0"/>
              <a:t>system</a:t>
            </a:r>
            <a:endParaRPr lang="en-US" b="0" dirty="0"/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5433997" y="974725"/>
            <a:ext cx="10128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 i="1" dirty="0"/>
              <a:t>parallel</a:t>
            </a:r>
          </a:p>
          <a:p>
            <a:pPr algn="ctr"/>
            <a:r>
              <a:rPr lang="en-US" b="0" i="1" dirty="0"/>
              <a:t>program</a:t>
            </a:r>
            <a:endParaRPr lang="en-US" b="0" dirty="0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6934200" y="3870325"/>
            <a:ext cx="17002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 dirty="0"/>
              <a:t>analysis,</a:t>
            </a:r>
            <a:br>
              <a:rPr lang="en-US" b="0" dirty="0"/>
            </a:br>
            <a:r>
              <a:rPr lang="en-US" b="0" dirty="0"/>
              <a:t>modeling, and</a:t>
            </a:r>
            <a:br>
              <a:rPr lang="en-US" b="0" dirty="0"/>
            </a:br>
            <a:r>
              <a:rPr lang="en-US" b="0" dirty="0"/>
              <a:t>presentation of</a:t>
            </a:r>
            <a:br>
              <a:rPr lang="en-US" b="0" dirty="0"/>
            </a:br>
            <a:r>
              <a:rPr lang="en-US" b="0" dirty="0"/>
              <a:t>empirical data</a:t>
            </a:r>
          </a:p>
        </p:txBody>
      </p:sp>
      <p:pic>
        <p:nvPicPr>
          <p:cNvPr id="47" name="Picture 3" descr="face.jpg"/>
          <p:cNvPicPr>
            <a:picLocks noChangeAspect="1"/>
          </p:cNvPicPr>
          <p:nvPr/>
        </p:nvPicPr>
        <p:blipFill>
          <a:blip r:embed="rId2"/>
          <a:srcRect l="11520" r="15840"/>
          <a:stretch>
            <a:fillRect/>
          </a:stretch>
        </p:blipFill>
        <p:spPr bwMode="auto">
          <a:xfrm>
            <a:off x="8221662" y="2667000"/>
            <a:ext cx="922338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" name="Elbow Connector 7"/>
          <p:cNvCxnSpPr>
            <a:cxnSpLocks noChangeShapeType="1"/>
            <a:stCxn id="45" idx="6"/>
            <a:endCxn id="47" idx="2"/>
          </p:cNvCxnSpPr>
          <p:nvPr/>
        </p:nvCxnSpPr>
        <p:spPr bwMode="auto">
          <a:xfrm flipV="1">
            <a:off x="7924800" y="3937000"/>
            <a:ext cx="758031" cy="1789113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993564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Expectations</a:t>
            </a:r>
            <a:endParaRPr lang="en-US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Context for understanding the performance behavior of the application and system</a:t>
            </a:r>
          </a:p>
          <a:p>
            <a:r>
              <a:rPr lang="en-US" dirty="0" smtClean="0"/>
              <a:t>Traditional performance expectations are implicit</a:t>
            </a:r>
          </a:p>
          <a:p>
            <a:pPr lvl="1"/>
            <a:r>
              <a:rPr lang="en-US" dirty="0" smtClean="0"/>
              <a:t>Users must compare to absolute (</a:t>
            </a:r>
            <a:r>
              <a:rPr lang="en-US" i="1" dirty="0" smtClean="0"/>
              <a:t>peak</a:t>
            </a:r>
            <a:r>
              <a:rPr lang="en-US" dirty="0" smtClean="0"/>
              <a:t>) performance</a:t>
            </a:r>
          </a:p>
          <a:p>
            <a:pPr lvl="1"/>
            <a:r>
              <a:rPr lang="en-US" dirty="0" smtClean="0"/>
              <a:t>Peak measures provide an absolute upper bound</a:t>
            </a:r>
          </a:p>
          <a:p>
            <a:pPr lvl="2"/>
            <a:r>
              <a:rPr lang="en-US" dirty="0" smtClean="0"/>
              <a:t>rarely is peak performance reached (5-10% is typical)</a:t>
            </a:r>
          </a:p>
          <a:p>
            <a:r>
              <a:rPr lang="en-US" dirty="0" smtClean="0"/>
              <a:t>How do we know if a parallel program is performing well or performing poorly?</a:t>
            </a:r>
          </a:p>
          <a:p>
            <a:r>
              <a:rPr lang="en-US" dirty="0" smtClean="0"/>
              <a:t>Performance tools should incorporate better performance expectation to be effective</a:t>
            </a:r>
          </a:p>
          <a:p>
            <a:pPr lvl="1"/>
            <a:r>
              <a:rPr lang="en-US" dirty="0" smtClean="0"/>
              <a:t>These can come from more knowledge about parallel algorithms, programming environments, HW, systems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Performance Problem Solving Goals</a:t>
            </a:r>
          </a:p>
        </p:txBody>
      </p:sp>
      <p:sp>
        <p:nvSpPr>
          <p:cNvPr id="65538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Answer questions at multiple levels of interest</a:t>
            </a:r>
          </a:p>
          <a:p>
            <a:pPr lvl="1"/>
            <a:r>
              <a:rPr lang="en-US" dirty="0"/>
              <a:t>High-level performance data spanning dimensions</a:t>
            </a:r>
          </a:p>
          <a:p>
            <a:pPr lvl="2"/>
            <a:r>
              <a:rPr lang="en-US" dirty="0"/>
              <a:t>machine, applications, code revisions, data sets</a:t>
            </a:r>
          </a:p>
          <a:p>
            <a:pPr lvl="2"/>
            <a:r>
              <a:rPr lang="en-US" dirty="0"/>
              <a:t>examine broad performance trends</a:t>
            </a:r>
          </a:p>
          <a:p>
            <a:pPr lvl="1"/>
            <a:r>
              <a:rPr lang="en-US" dirty="0"/>
              <a:t>Data from low-level measurements</a:t>
            </a:r>
          </a:p>
          <a:p>
            <a:pPr lvl="2"/>
            <a:r>
              <a:rPr lang="en-US" dirty="0"/>
              <a:t>use to predict application performance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Discover general correlations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/>
              <a:t>P</a:t>
            </a:r>
            <a:r>
              <a:rPr lang="en-US" dirty="0" smtClean="0"/>
              <a:t>erformance </a:t>
            </a:r>
            <a:r>
              <a:rPr lang="en-US" dirty="0"/>
              <a:t>and features of external environment</a:t>
            </a:r>
          </a:p>
          <a:p>
            <a:pPr lvl="1"/>
            <a:r>
              <a:rPr lang="en-US" dirty="0"/>
              <a:t>Identify primary performance factors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Benchmarking analysis for application prediction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Workload analysis for machine assessment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Concurrency and Parallelism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Concurrent execution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Multiple tasks </a:t>
            </a:r>
            <a:r>
              <a:rPr lang="en-US" i="1">
                <a:latin typeface="Times New Roman" charset="0"/>
                <a:ea typeface="ＭＳ Ｐゴシック" charset="0"/>
              </a:rPr>
              <a:t>can</a:t>
            </a:r>
            <a:r>
              <a:rPr lang="en-US">
                <a:latin typeface="Times New Roman" charset="0"/>
                <a:ea typeface="ＭＳ Ｐゴシック" charset="0"/>
              </a:rPr>
              <a:t> execute at the same time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There are no dependencies between the tasks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Parallel execution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Concurrent tasks </a:t>
            </a:r>
            <a:r>
              <a:rPr lang="en-US" i="1">
                <a:latin typeface="Times New Roman" charset="0"/>
                <a:ea typeface="ＭＳ Ｐゴシック" charset="0"/>
              </a:rPr>
              <a:t>actually</a:t>
            </a:r>
            <a:r>
              <a:rPr lang="en-US">
                <a:latin typeface="Times New Roman" charset="0"/>
                <a:ea typeface="ＭＳ Ｐゴシック" charset="0"/>
              </a:rPr>
              <a:t> execute at the same time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Multiple processing resources are available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concurrent execution opportunities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Develop support for enabling parallel execution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Parallelism granularity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Processes, threads, routines, statements, instructions,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Why use parallel processing?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Two primary reasons (both performance related)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Faster time to solution (response time)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Solve bigger computing problems in same time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Other factors motivate parallel processing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Effective use of machine resources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Cost efficiencies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Overcoming memory constraints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Serial machines have inherent limitations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Processor speed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Memory bottlenecks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Parallelism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has becom</a:t>
            </a:r>
            <a:r>
              <a:rPr lang="en-US" dirty="0" smtClean="0">
                <a:latin typeface="Times New Roman" charset="0"/>
                <a:cs typeface="ＭＳ Ｐゴシック" charset="0"/>
              </a:rPr>
              <a:t>e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future of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computing</a:t>
            </a:r>
          </a:p>
          <a:p>
            <a:r>
              <a:rPr lang="en-US" dirty="0" smtClean="0">
                <a:latin typeface="Times New Roman" charset="0"/>
                <a:cs typeface="ＭＳ Ｐゴシック" charset="0"/>
              </a:rPr>
              <a:t>Performance is still the driving concern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each processor is rated at </a:t>
            </a:r>
            <a:r>
              <a:rPr lang="en-US" dirty="0" err="1" smtClean="0"/>
              <a:t>k</a:t>
            </a:r>
            <a:r>
              <a:rPr lang="en-US" dirty="0" smtClean="0"/>
              <a:t> MFLOPS and there are </a:t>
            </a:r>
            <a:r>
              <a:rPr lang="en-US" dirty="0" err="1" smtClean="0"/>
              <a:t>p</a:t>
            </a:r>
            <a:r>
              <a:rPr lang="en-US" dirty="0" smtClean="0"/>
              <a:t> processors, </a:t>
            </a:r>
            <a:r>
              <a:rPr lang="en-US" altLang="ja-JP" dirty="0" smtClean="0"/>
              <a:t>we should expect to see </a:t>
            </a:r>
            <a:r>
              <a:rPr lang="en-US" altLang="ja-JP" dirty="0" err="1" smtClean="0"/>
              <a:t>k</a:t>
            </a:r>
            <a:r>
              <a:rPr lang="en-US" altLang="ja-JP" dirty="0" smtClean="0"/>
              <a:t>*</a:t>
            </a:r>
            <a:r>
              <a:rPr lang="en-US" altLang="ja-JP" dirty="0" err="1" smtClean="0"/>
              <a:t>p</a:t>
            </a:r>
            <a:r>
              <a:rPr lang="en-US" altLang="ja-JP" dirty="0" smtClean="0"/>
              <a:t> MFLOPS performance?  Correct?</a:t>
            </a:r>
          </a:p>
          <a:p>
            <a:r>
              <a:rPr lang="en-US" dirty="0" smtClean="0"/>
              <a:t>If it takes 100 seconds on 1 processor,</a:t>
            </a:r>
            <a:r>
              <a:rPr lang="en-US" altLang="ja-JP" dirty="0" smtClean="0"/>
              <a:t> it should take 10 seconds on 10 processors? Correct?</a:t>
            </a:r>
          </a:p>
          <a:p>
            <a:r>
              <a:rPr lang="en-US" dirty="0" smtClean="0"/>
              <a:t>Several causes affect performance</a:t>
            </a:r>
          </a:p>
          <a:p>
            <a:pPr lvl="1"/>
            <a:r>
              <a:rPr lang="en-US" dirty="0" smtClean="0"/>
              <a:t>Each must be understood separately</a:t>
            </a:r>
          </a:p>
          <a:p>
            <a:pPr lvl="1"/>
            <a:r>
              <a:rPr lang="en-US" dirty="0" smtClean="0"/>
              <a:t>But they interact with each other in complex ways</a:t>
            </a:r>
          </a:p>
          <a:p>
            <a:pPr lvl="2"/>
            <a:r>
              <a:rPr lang="en-US" dirty="0" smtClean="0"/>
              <a:t>solution to one problem may create another</a:t>
            </a:r>
          </a:p>
          <a:p>
            <a:pPr lvl="2"/>
            <a:r>
              <a:rPr lang="en-US" dirty="0" smtClean="0"/>
              <a:t>one problem may mask another</a:t>
            </a:r>
          </a:p>
          <a:p>
            <a:r>
              <a:rPr lang="en-US" dirty="0" smtClean="0"/>
              <a:t>Scaling (system, problem size) can change conditions</a:t>
            </a:r>
          </a:p>
          <a:p>
            <a:r>
              <a:rPr lang="en-US" dirty="0" smtClean="0"/>
              <a:t>Need to understand </a:t>
            </a:r>
            <a:r>
              <a:rPr lang="en-US" i="1" dirty="0" smtClean="0"/>
              <a:t>performance space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Scalability</a:t>
            </a:r>
            <a:endParaRPr lang="en-US"/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program can scale up to use many processors</a:t>
            </a:r>
          </a:p>
          <a:p>
            <a:pPr lvl="1"/>
            <a:r>
              <a:rPr lang="en-US" dirty="0" smtClean="0"/>
              <a:t>What does that mean?</a:t>
            </a:r>
          </a:p>
          <a:p>
            <a:r>
              <a:rPr lang="en-US" dirty="0" smtClean="0"/>
              <a:t>How do you evaluate scalability?</a:t>
            </a:r>
          </a:p>
          <a:p>
            <a:r>
              <a:rPr lang="en-US" dirty="0" smtClean="0"/>
              <a:t>How do you evaluate scalability goodness?</a:t>
            </a:r>
          </a:p>
          <a:p>
            <a:r>
              <a:rPr lang="en-US" dirty="0" smtClean="0"/>
              <a:t>Comparative evaluation</a:t>
            </a:r>
          </a:p>
          <a:p>
            <a:pPr lvl="1"/>
            <a:r>
              <a:rPr lang="en-US" dirty="0" smtClean="0"/>
              <a:t>If double the number of processors, what to expect?</a:t>
            </a:r>
          </a:p>
          <a:p>
            <a:pPr lvl="1"/>
            <a:r>
              <a:rPr lang="en-US" dirty="0" smtClean="0"/>
              <a:t>Is scalability linear?</a:t>
            </a:r>
          </a:p>
          <a:p>
            <a:r>
              <a:rPr lang="en-US" dirty="0" smtClean="0"/>
              <a:t>Use parallel efficiency measure</a:t>
            </a:r>
          </a:p>
          <a:p>
            <a:pPr lvl="1"/>
            <a:r>
              <a:rPr lang="en-US" dirty="0" smtClean="0"/>
              <a:t>Is efficiency retained as problem size increases?</a:t>
            </a:r>
          </a:p>
          <a:p>
            <a:r>
              <a:rPr lang="en-US" dirty="0" smtClean="0"/>
              <a:t>Apply performance metrics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1A90-E327-C84D-81B5-071D4C5C9FC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Performance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Metrics and Formulas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ea typeface="ＭＳ Ｐゴシック" charset="-128"/>
                <a:cs typeface="ＭＳ Ｐゴシック" charset="-128"/>
              </a:rPr>
              <a:t>T</a:t>
            </a:r>
            <a:r>
              <a:rPr lang="en-US" i="1" baseline="-25000" dirty="0">
                <a:ea typeface="ＭＳ Ｐゴシック" charset="-128"/>
                <a:cs typeface="ＭＳ Ｐゴシック" charset="-128"/>
              </a:rPr>
              <a:t>1</a:t>
            </a:r>
            <a:r>
              <a:rPr lang="en-US" dirty="0">
                <a:ea typeface="ＭＳ Ｐゴシック" charset="-128"/>
                <a:cs typeface="ＭＳ Ｐゴシック" charset="-128"/>
              </a:rPr>
              <a:t> is the execution time on a single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processor</a:t>
            </a:r>
          </a:p>
          <a:p>
            <a:r>
              <a:rPr lang="en-US" i="1" dirty="0" err="1">
                <a:ea typeface="ＭＳ Ｐゴシック" charset="-128"/>
                <a:cs typeface="ＭＳ Ｐゴシック" charset="-128"/>
              </a:rPr>
              <a:t>T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p</a:t>
            </a:r>
            <a:r>
              <a:rPr lang="en-US" dirty="0">
                <a:ea typeface="ＭＳ Ｐゴシック" charset="-128"/>
                <a:cs typeface="ＭＳ Ｐゴシック" charset="-128"/>
              </a:rPr>
              <a:t> is the execution time on a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p</a:t>
            </a:r>
            <a:r>
              <a:rPr lang="en-US" dirty="0">
                <a:ea typeface="ＭＳ Ｐゴシック" charset="-128"/>
                <a:cs typeface="ＭＳ Ｐゴシック" charset="-128"/>
              </a:rPr>
              <a:t> processor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</a:t>
            </a:r>
            <a:endParaRPr lang="en-US" i="1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i="1" dirty="0" err="1" smtClean="0">
                <a:ea typeface="ＭＳ Ｐゴシック" charset="-128"/>
                <a:cs typeface="ＭＳ Ｐゴシック" charset="-128"/>
              </a:rPr>
              <a:t>S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(p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)</a:t>
            </a:r>
            <a:r>
              <a:rPr lang="en-US" dirty="0">
                <a:ea typeface="ＭＳ Ｐゴシック" charset="-128"/>
                <a:cs typeface="ＭＳ Ｐゴシック" charset="-128"/>
              </a:rPr>
              <a:t> 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S</a:t>
            </a:r>
            <a:r>
              <a:rPr lang="en-US" i="1" baseline="-25000" dirty="0">
                <a:ea typeface="ＭＳ Ｐゴシック" charset="-128"/>
                <a:cs typeface="ＭＳ Ｐゴシック" charset="-128"/>
              </a:rPr>
              <a:t>p</a:t>
            </a:r>
            <a:r>
              <a:rPr lang="en-US" dirty="0">
                <a:ea typeface="ＭＳ Ｐゴシック" charset="-128"/>
                <a:cs typeface="ＭＳ Ｐゴシック" charset="-128"/>
              </a:rPr>
              <a:t>) is the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speedup</a:t>
            </a:r>
            <a:br>
              <a:rPr lang="en-US" i="1" dirty="0" smtClean="0">
                <a:ea typeface="ＭＳ Ｐゴシック" charset="-128"/>
                <a:cs typeface="ＭＳ Ｐゴシック" charset="-128"/>
              </a:rPr>
            </a:br>
            <a:endParaRPr lang="en-US" i="1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i="1" dirty="0" err="1" smtClean="0">
                <a:ea typeface="ＭＳ Ｐゴシック" charset="-128"/>
                <a:cs typeface="ＭＳ Ｐゴシック" charset="-128"/>
              </a:rPr>
              <a:t>E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(p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)</a:t>
            </a:r>
            <a:r>
              <a:rPr lang="en-US" dirty="0">
                <a:ea typeface="ＭＳ Ｐゴシック" charset="-128"/>
                <a:cs typeface="ＭＳ Ｐゴシック" charset="-128"/>
              </a:rPr>
              <a:t> 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p</a:t>
            </a:r>
            <a:r>
              <a:rPr lang="en-US" dirty="0">
                <a:ea typeface="ＭＳ Ｐゴシック" charset="-128"/>
                <a:cs typeface="ＭＳ Ｐゴシック" charset="-128"/>
              </a:rPr>
              <a:t>) is the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efficiency</a:t>
            </a:r>
            <a:br>
              <a:rPr lang="en-US" i="1" dirty="0" smtClean="0">
                <a:ea typeface="ＭＳ Ｐゴシック" charset="-128"/>
                <a:cs typeface="ＭＳ Ｐゴシック" charset="-128"/>
              </a:rPr>
            </a:br>
            <a:endParaRPr lang="en-US" i="1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i="1" dirty="0" err="1" smtClean="0">
                <a:ea typeface="ＭＳ Ｐゴシック" charset="-128"/>
                <a:cs typeface="ＭＳ Ｐゴシック" charset="-128"/>
              </a:rPr>
              <a:t>Cost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(p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)</a:t>
            </a:r>
            <a:r>
              <a:rPr lang="en-US" dirty="0">
                <a:ea typeface="ＭＳ Ｐゴシック" charset="-128"/>
                <a:cs typeface="ＭＳ Ｐゴシック" charset="-128"/>
              </a:rPr>
              <a:t> 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C</a:t>
            </a:r>
            <a:r>
              <a:rPr lang="en-US" i="1" baseline="-25000" dirty="0">
                <a:ea typeface="ＭＳ Ｐゴシック" charset="-128"/>
                <a:cs typeface="ＭＳ Ｐゴシック" charset="-128"/>
              </a:rPr>
              <a:t>p</a:t>
            </a:r>
            <a:r>
              <a:rPr lang="en-US" dirty="0">
                <a:ea typeface="ＭＳ Ｐゴシック" charset="-128"/>
                <a:cs typeface="ＭＳ Ｐゴシック" charset="-128"/>
              </a:rPr>
              <a:t>) is the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cost</a:t>
            </a:r>
          </a:p>
          <a:p>
            <a:endParaRPr lang="en-US" i="1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Parallel algorithm is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cost-optimal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i="1" dirty="0" smtClean="0">
                <a:ea typeface="ＭＳ Ｐゴシック" charset="-128"/>
                <a:cs typeface="ＭＳ Ｐゴシック" charset="-128"/>
              </a:rPr>
              <a:t>Parallel time = sequential time (</a:t>
            </a:r>
            <a:r>
              <a:rPr lang="en-US" i="1" dirty="0" smtClean="0"/>
              <a:t>C</a:t>
            </a:r>
            <a:r>
              <a:rPr lang="en-US" i="1" baseline="-25000" dirty="0" smtClean="0"/>
              <a:t>p</a:t>
            </a:r>
            <a:r>
              <a:rPr lang="en-US" i="1" dirty="0" smtClean="0"/>
              <a:t> = T</a:t>
            </a:r>
            <a:r>
              <a:rPr lang="en-US" i="1" baseline="-25000" dirty="0" smtClean="0"/>
              <a:t>1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 ,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= 100%)</a:t>
            </a:r>
          </a:p>
          <a:p>
            <a:pPr marL="342900" lvl="1" indent="-342900">
              <a:buFont typeface="Wingdings" charset="2"/>
              <a:buChar char="q"/>
            </a:pPr>
            <a:endParaRPr lang="en-US" dirty="0" smtClean="0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5402299" y="2516132"/>
            <a:ext cx="976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0" i="1" dirty="0"/>
              <a:t>S</a:t>
            </a:r>
            <a:r>
              <a:rPr lang="en-US" sz="2400" b="0" dirty="0"/>
              <a:t>( </a:t>
            </a:r>
            <a:r>
              <a:rPr lang="en-US" sz="2400" b="0" i="1" dirty="0" err="1"/>
              <a:t>p</a:t>
            </a:r>
            <a:r>
              <a:rPr lang="en-US" sz="2400" b="0" dirty="0"/>
              <a:t>) =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6408774" y="2322457"/>
            <a:ext cx="5051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0" i="1"/>
              <a:t>T</a:t>
            </a:r>
            <a:r>
              <a:rPr lang="en-US" sz="2400" b="0" baseline="-25000"/>
              <a:t>1</a:t>
            </a:r>
            <a:endParaRPr lang="en-US" sz="2400" b="0"/>
          </a:p>
          <a:p>
            <a:pPr algn="l" eaLnBrk="1" hangingPunct="1"/>
            <a:r>
              <a:rPr lang="en-US" sz="2400" b="0" i="1"/>
              <a:t>T</a:t>
            </a:r>
            <a:r>
              <a:rPr lang="en-US" sz="2400" b="0" i="1" baseline="-25000"/>
              <a:t>p</a:t>
            </a:r>
            <a:endParaRPr lang="en-US" sz="2400" b="0" i="1"/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6484974" y="2779657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5341970" y="3646602"/>
            <a:ext cx="15822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0" i="1"/>
              <a:t>Efficiency</a:t>
            </a:r>
            <a:r>
              <a:rPr lang="en-US" sz="2400" b="0"/>
              <a:t> =</a:t>
            </a:r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6897720" y="3452927"/>
            <a:ext cx="4943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0" i="1"/>
              <a:t>S</a:t>
            </a:r>
            <a:r>
              <a:rPr lang="en-US" sz="2400" b="0" i="1" baseline="-25000"/>
              <a:t>p</a:t>
            </a:r>
            <a:endParaRPr lang="en-US" sz="2400" b="0" i="1"/>
          </a:p>
          <a:p>
            <a:pPr algn="l" eaLnBrk="1" hangingPunct="1"/>
            <a:r>
              <a:rPr lang="en-US" sz="2400" b="0" i="1"/>
              <a:t>p</a:t>
            </a:r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6973920" y="3910127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5320602" y="4583738"/>
            <a:ext cx="1804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0" i="1" dirty="0"/>
              <a:t>Cost</a:t>
            </a:r>
            <a:r>
              <a:rPr lang="en-US" sz="2400" b="0" dirty="0"/>
              <a:t> = </a:t>
            </a:r>
            <a:r>
              <a:rPr lang="en-US" sz="2400" b="0" i="1" dirty="0" err="1"/>
              <a:t>p</a:t>
            </a:r>
            <a:r>
              <a:rPr lang="en-US" sz="2400" b="0" dirty="0"/>
              <a:t> </a:t>
            </a:r>
            <a:r>
              <a:rPr lang="en-US" sz="2400" b="0" dirty="0" err="1">
                <a:sym typeface="Symbol" charset="2"/>
              </a:rPr>
              <a:t></a:t>
            </a:r>
            <a:r>
              <a:rPr lang="en-US" sz="2400" b="0" dirty="0"/>
              <a:t> </a:t>
            </a:r>
            <a:r>
              <a:rPr lang="en-US" sz="2400" b="0" i="1" dirty="0" err="1"/>
              <a:t>T</a:t>
            </a:r>
            <a:r>
              <a:rPr lang="en-US" sz="2400" b="0" baseline="-25000" dirty="0" err="1"/>
              <a:t>p</a:t>
            </a:r>
            <a:endParaRPr lang="en-US" sz="2400" b="0" i="1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3664</TotalTime>
  <Words>3690</Words>
  <Application>Microsoft Macintosh PowerPoint</Application>
  <PresentationFormat>On-screen Show (4:3)</PresentationFormat>
  <Paragraphs>780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NewTemplate</vt:lpstr>
      <vt:lpstr>Equation</vt:lpstr>
      <vt:lpstr>Lecture 1: Introduction and Fundamentals</vt:lpstr>
      <vt:lpstr>What is Performance?</vt:lpstr>
      <vt:lpstr>Why do we care about Performance?</vt:lpstr>
      <vt:lpstr>What is Parallel Performance?</vt:lpstr>
      <vt:lpstr>Concurrency and Parallelism</vt:lpstr>
      <vt:lpstr>Why use parallel processing?</vt:lpstr>
      <vt:lpstr>Performance Expectations</vt:lpstr>
      <vt:lpstr>Scalability</vt:lpstr>
      <vt:lpstr>Performance Metrics and Formulas</vt:lpstr>
      <vt:lpstr>Amdahl’s Law (Fixed Size Speedup)</vt:lpstr>
      <vt:lpstr>Performance and Scalability</vt:lpstr>
      <vt:lpstr>Gustafson’s Law (Scaled Speedup)</vt:lpstr>
      <vt:lpstr>Scalable Parallel Computing</vt:lpstr>
      <vt:lpstr>Parallel Architecture Types – 1</vt:lpstr>
      <vt:lpstr>Parallel Architecture Types – 2</vt:lpstr>
      <vt:lpstr>Parallel Architecture Types – 3</vt:lpstr>
      <vt:lpstr>How do you get parallelism in hardware?</vt:lpstr>
      <vt:lpstr>Embarrassingly Parallel Computations</vt:lpstr>
      <vt:lpstr>Why Are Parallel Applications not Scalable?</vt:lpstr>
      <vt:lpstr>Critical Paths</vt:lpstr>
      <vt:lpstr>Bottlenecks</vt:lpstr>
      <vt:lpstr>Algorithmic Overhead</vt:lpstr>
      <vt:lpstr>What is the maximum parallelism possible?</vt:lpstr>
      <vt:lpstr>Analytical / Theoretical Techniques</vt:lpstr>
      <vt:lpstr>Isoefficiency</vt:lpstr>
      <vt:lpstr>Problem Size and Overhead</vt:lpstr>
      <vt:lpstr>Isoefficiency Function</vt:lpstr>
      <vt:lpstr>Isoefficiency Function of Adding n Numbers</vt:lpstr>
      <vt:lpstr>Top 500 Benchmarking Methodology</vt:lpstr>
      <vt:lpstr>Top 10 (November 2013)</vt:lpstr>
      <vt:lpstr>Top 500 – Performance (November 2013)</vt:lpstr>
      <vt:lpstr>#1: NUDT Tiahne-2 (Milkyway-2) </vt:lpstr>
      <vt:lpstr>#2: ORNL Titan Hybrid System (Cray XK7)</vt:lpstr>
      <vt:lpstr>#3: LLNL Sequoia (IBM BG/Q)</vt:lpstr>
      <vt:lpstr>#4: RIKEN K Computer</vt:lpstr>
      <vt:lpstr>Contemporary HPC Architectures</vt:lpstr>
      <vt:lpstr>Parallel Programming Landscape</vt:lpstr>
      <vt:lpstr>Types of Parallel Computing Models</vt:lpstr>
      <vt:lpstr>SPMD (Single Program, Multiple Data)</vt:lpstr>
      <vt:lpstr>Parallel Performance Engineering</vt:lpstr>
      <vt:lpstr>Parallel Performance Engineering Process</vt:lpstr>
      <vt:lpstr>Parallel Performance Diagnosis</vt:lpstr>
      <vt:lpstr>Performance Expectations</vt:lpstr>
      <vt:lpstr>Performance Problem Solving Goals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Allen Malony</cp:lastModifiedBy>
  <cp:revision>132</cp:revision>
  <dcterms:created xsi:type="dcterms:W3CDTF">2013-11-24T21:57:18Z</dcterms:created>
  <dcterms:modified xsi:type="dcterms:W3CDTF">2013-12-03T00:40:17Z</dcterms:modified>
</cp:coreProperties>
</file>