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98" r:id="rId3"/>
    <p:sldId id="299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4" r:id="rId15"/>
    <p:sldId id="291" r:id="rId16"/>
    <p:sldId id="335" r:id="rId17"/>
    <p:sldId id="336" r:id="rId18"/>
    <p:sldId id="337" r:id="rId19"/>
    <p:sldId id="338" r:id="rId20"/>
    <p:sldId id="341" r:id="rId21"/>
    <p:sldId id="339" r:id="rId22"/>
    <p:sldId id="340" r:id="rId23"/>
    <p:sldId id="342" r:id="rId24"/>
    <p:sldId id="312" r:id="rId25"/>
    <p:sldId id="311" r:id="rId26"/>
    <p:sldId id="295" r:id="rId27"/>
    <p:sldId id="293" r:id="rId28"/>
    <p:sldId id="296" r:id="rId29"/>
    <p:sldId id="297" r:id="rId30"/>
    <p:sldId id="343" r:id="rId31"/>
    <p:sldId id="313" r:id="rId32"/>
    <p:sldId id="319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5" r:id="rId43"/>
    <p:sldId id="324" r:id="rId44"/>
    <p:sldId id="326" r:id="rId45"/>
    <p:sldId id="327" r:id="rId46"/>
    <p:sldId id="328" r:id="rId47"/>
    <p:sldId id="329" r:id="rId48"/>
    <p:sldId id="330" r:id="rId49"/>
    <p:sldId id="331" r:id="rId50"/>
    <p:sldId id="333" r:id="rId51"/>
    <p:sldId id="334" r:id="rId52"/>
    <p:sldId id="344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0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27787-274D-8D45-A527-A7AEDFF4227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766C9-CAB4-CA4A-B594-327955489F1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BA3B5-9494-FF4C-B765-FB54115E949D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D9F7A-6839-6843-85E2-3534F68E0BA6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4FC24-7616-9544-B300-DCC64EBEBF34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C7330-E77E-D546-86D7-B68B3992400E}" type="slidenum">
              <a:rPr lang="de-DE"/>
              <a:pPr/>
              <a:t>48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CB6D7-8496-CB4B-BBC6-72A1ED080A30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610F9-8006-254E-9A04-EDC1B1601BCA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760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990600"/>
            <a:ext cx="8905875" cy="5385653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>
                <a:latin typeface="Times New Roman"/>
              </a:defRPr>
            </a:lvl1pPr>
            <a:lvl2pPr>
              <a:buSzPct val="65000"/>
              <a:buFont typeface="Lucida Grande"/>
              <a:buChar char="❍"/>
              <a:defRPr>
                <a:latin typeface="Times New Roman"/>
              </a:defRPr>
            </a:lvl2pPr>
            <a:lvl3pPr>
              <a:buSzPct val="90000"/>
              <a:buFont typeface="Lucida Grande"/>
              <a:buChar char="◆"/>
              <a:defRPr>
                <a:latin typeface="Times New Roman"/>
              </a:defRPr>
            </a:lvl3pPr>
            <a:lvl4pPr>
              <a:defRPr>
                <a:latin typeface="Times New Roman"/>
              </a:defRPr>
            </a:lvl4pPr>
            <a:lvl5pPr>
              <a:defRPr>
                <a:latin typeface="Times New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>
                <a:latin typeface="Time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315283"/>
            <a:ext cx="8651875" cy="510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D977DA-7179-4E4A-8476-A426C303D2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</a:t>
            </a:r>
            <a:br>
              <a:rPr lang="en-US" dirty="0" smtClean="0"/>
            </a:br>
            <a:r>
              <a:rPr lang="en-US" dirty="0" smtClean="0"/>
              <a:t>Principles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D. Malony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Amdahl</a:t>
            </a:r>
            <a:r>
              <a:rPr lang="ja-JP" altLang="en-US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>
                <a:ea typeface="ＭＳ Ｐゴシック" charset="-128"/>
                <a:cs typeface="ＭＳ Ｐゴシック" charset="-128"/>
              </a:rPr>
              <a:t>s Law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4864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660525" algn="l"/>
              </a:tabLst>
            </a:pPr>
            <a:r>
              <a:rPr lang="en-US" i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>
                <a:ea typeface="ＭＳ Ｐゴシック" charset="-128"/>
                <a:cs typeface="ＭＳ Ｐゴシック" charset="-128"/>
              </a:rPr>
              <a:t> : sequential execution time that cannot be parallelized</a:t>
            </a:r>
          </a:p>
          <a:p>
            <a:pPr>
              <a:tabLst>
                <a:tab pos="1660525" algn="l"/>
              </a:tabLst>
            </a:pPr>
            <a:r>
              <a:rPr lang="en-US" i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par</a:t>
            </a:r>
            <a:r>
              <a:rPr lang="en-US">
                <a:ea typeface="ＭＳ Ｐゴシック" charset="-128"/>
                <a:cs typeface="ＭＳ Ｐゴシック" charset="-128"/>
              </a:rPr>
              <a:t> : sequential execution time that can be parallelized</a:t>
            </a:r>
          </a:p>
          <a:p>
            <a:pPr>
              <a:tabLst>
                <a:tab pos="1660525" algn="l"/>
              </a:tabLst>
            </a:pPr>
            <a:r>
              <a:rPr lang="en-US" i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1</a:t>
            </a:r>
            <a:r>
              <a:rPr lang="en-US" i="1">
                <a:ea typeface="ＭＳ Ｐゴシック" charset="-128"/>
                <a:cs typeface="ＭＳ Ｐゴシック" charset="-128"/>
              </a:rPr>
              <a:t> =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 i="1">
                <a:ea typeface="ＭＳ Ｐゴシック" charset="-128"/>
                <a:cs typeface="ＭＳ Ｐゴシック" charset="-128"/>
              </a:rPr>
              <a:t> +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par</a:t>
            </a:r>
            <a:r>
              <a:rPr lang="en-US" sz="3200" baseline="-20000">
                <a:ea typeface="ＭＳ Ｐゴシック" charset="-128"/>
                <a:cs typeface="ＭＳ Ｐゴシック" charset="-128"/>
              </a:rPr>
              <a:t>  </a:t>
            </a:r>
            <a:r>
              <a:rPr lang="en-US">
                <a:ea typeface="ＭＳ Ｐゴシック" charset="-128"/>
                <a:cs typeface="ＭＳ Ｐゴシック" charset="-128"/>
                <a:sym typeface="Symbol" charset="2"/>
              </a:rPr>
              <a:t></a:t>
            </a:r>
            <a:r>
              <a:rPr lang="en-US" sz="3200" baseline="-20000">
                <a:ea typeface="ＭＳ Ｐゴシック" charset="-128"/>
                <a:cs typeface="ＭＳ Ｐゴシック" charset="-128"/>
              </a:rPr>
              <a:t> </a:t>
            </a:r>
            <a:r>
              <a:rPr lang="en-US" i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par</a:t>
            </a:r>
            <a:r>
              <a:rPr lang="en-US" i="1">
                <a:ea typeface="ＭＳ Ｐゴシック" charset="-128"/>
                <a:cs typeface="ＭＳ Ｐゴシック" charset="-128"/>
              </a:rPr>
              <a:t> =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1</a:t>
            </a:r>
            <a:r>
              <a:rPr lang="en-US" i="1">
                <a:ea typeface="ＭＳ Ｐゴシック" charset="-128"/>
                <a:cs typeface="ＭＳ Ｐゴシック" charset="-128"/>
              </a:rPr>
              <a:t> -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endParaRPr lang="en-US">
              <a:ea typeface="ＭＳ Ｐゴシック" charset="-128"/>
              <a:cs typeface="ＭＳ Ｐゴシック" charset="-128"/>
            </a:endParaRPr>
          </a:p>
          <a:p>
            <a:pPr>
              <a:tabLst>
                <a:tab pos="1660525" algn="l"/>
              </a:tabLst>
            </a:pPr>
            <a:r>
              <a:rPr lang="en-US" i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</a:t>
            </a:r>
            <a:r>
              <a:rPr lang="en-US" i="1">
                <a:ea typeface="ＭＳ Ｐゴシック" charset="-128"/>
                <a:cs typeface="ＭＳ Ｐゴシック" charset="-128"/>
              </a:rPr>
              <a:t> =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 i="1">
                <a:ea typeface="ＭＳ Ｐゴシック" charset="-128"/>
                <a:cs typeface="ＭＳ Ｐゴシック" charset="-128"/>
              </a:rPr>
              <a:t> +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par </a:t>
            </a:r>
            <a:r>
              <a:rPr lang="en-US" i="1">
                <a:ea typeface="ＭＳ Ｐゴシック" charset="-128"/>
                <a:cs typeface="ＭＳ Ｐゴシック" charset="-128"/>
              </a:rPr>
              <a:t> / p  </a:t>
            </a:r>
            <a:r>
              <a:rPr lang="en-US">
                <a:ea typeface="ＭＳ Ｐゴシック" charset="-128"/>
                <a:cs typeface="ＭＳ Ｐゴシック" charset="-128"/>
              </a:rPr>
              <a:t>(assume fully parallelized)</a:t>
            </a:r>
          </a:p>
          <a:p>
            <a:pPr>
              <a:tabLst>
                <a:tab pos="1660525" algn="l"/>
              </a:tabLst>
            </a:pPr>
            <a:r>
              <a:rPr lang="en-US">
                <a:ea typeface="ＭＳ Ｐゴシック" charset="-128"/>
                <a:cs typeface="ＭＳ Ｐゴシック" charset="-128"/>
              </a:rPr>
              <a:t>As </a:t>
            </a:r>
            <a:r>
              <a:rPr lang="en-US" i="1">
                <a:ea typeface="ＭＳ Ｐゴシック" charset="-128"/>
                <a:cs typeface="ＭＳ Ｐゴシック" charset="-128"/>
              </a:rPr>
              <a:t>p</a:t>
            </a:r>
            <a:r>
              <a:rPr lang="en-US" i="1">
                <a:ea typeface="ＭＳ Ｐゴシック" charset="-128"/>
                <a:cs typeface="ＭＳ Ｐゴシック" charset="-128"/>
                <a:sym typeface="Symbol" charset="2"/>
              </a:rPr>
              <a:t></a:t>
            </a:r>
            <a:r>
              <a:rPr lang="en-US">
                <a:ea typeface="ＭＳ Ｐゴシック" charset="-128"/>
                <a:cs typeface="ＭＳ Ｐゴシック" charset="-128"/>
              </a:rPr>
              <a:t>∞, </a:t>
            </a:r>
            <a:r>
              <a:rPr lang="en-US" i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</a:t>
            </a:r>
            <a:r>
              <a:rPr lang="en-US" i="1">
                <a:ea typeface="ＭＳ Ｐゴシック" charset="-128"/>
                <a:cs typeface="ＭＳ Ｐゴシック" charset="-128"/>
              </a:rPr>
              <a:t> </a:t>
            </a:r>
            <a:r>
              <a:rPr lang="en-US" i="1">
                <a:ea typeface="ＭＳ Ｐゴシック" charset="-128"/>
                <a:cs typeface="ＭＳ Ｐゴシック" charset="-128"/>
                <a:sym typeface="Symbol" charset="2"/>
              </a:rPr>
              <a:t></a:t>
            </a:r>
            <a:r>
              <a:rPr lang="en-US" i="1">
                <a:ea typeface="ＭＳ Ｐゴシック" charset="-128"/>
                <a:cs typeface="ＭＳ Ｐゴシック" charset="-128"/>
              </a:rPr>
              <a:t>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>
                <a:ea typeface="ＭＳ Ｐゴシック" charset="-128"/>
                <a:cs typeface="ＭＳ Ｐゴシック" charset="-128"/>
              </a:rPr>
              <a:t> </a:t>
            </a:r>
          </a:p>
          <a:p>
            <a:pPr>
              <a:tabLst>
                <a:tab pos="1660525" algn="l"/>
              </a:tabLst>
            </a:pPr>
            <a:r>
              <a:rPr lang="en-US">
                <a:ea typeface="ＭＳ Ｐゴシック" charset="-128"/>
                <a:cs typeface="ＭＳ Ｐゴシック" charset="-128"/>
              </a:rPr>
              <a:t>Let </a:t>
            </a:r>
            <a:r>
              <a:rPr lang="en-US" i="1">
                <a:ea typeface="ＭＳ Ｐゴシック" charset="-128"/>
                <a:cs typeface="ＭＳ Ｐゴシック" charset="-128"/>
              </a:rPr>
              <a:t>f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>
                <a:ea typeface="ＭＳ Ｐゴシック" charset="-128"/>
                <a:cs typeface="ＭＳ Ｐゴシック" charset="-128"/>
              </a:rPr>
              <a:t> be the fraction </a:t>
            </a:r>
            <a:r>
              <a:rPr lang="en-US" i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 i="1">
                <a:ea typeface="ＭＳ Ｐゴシック" charset="-128"/>
                <a:cs typeface="ＭＳ Ｐゴシック" charset="-128"/>
              </a:rPr>
              <a:t> /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1</a:t>
            </a:r>
            <a:r>
              <a:rPr lang="en-US">
                <a:ea typeface="ＭＳ Ｐゴシック" charset="-128"/>
                <a:cs typeface="ＭＳ Ｐゴシック" charset="-128"/>
              </a:rPr>
              <a:t> and </a:t>
            </a:r>
            <a:r>
              <a:rPr lang="en-US" i="1">
                <a:ea typeface="ＭＳ Ｐゴシック" charset="-128"/>
                <a:cs typeface="ＭＳ Ｐゴシック" charset="-128"/>
              </a:rPr>
              <a:t>S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</a:t>
            </a:r>
            <a:r>
              <a:rPr lang="en-US" i="1">
                <a:ea typeface="ＭＳ Ｐゴシック" charset="-128"/>
                <a:cs typeface="ＭＳ Ｐゴシック" charset="-128"/>
              </a:rPr>
              <a:t> =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1</a:t>
            </a:r>
            <a:r>
              <a:rPr lang="en-US" i="1">
                <a:ea typeface="ＭＳ Ｐゴシック" charset="-128"/>
                <a:cs typeface="ＭＳ Ｐゴシック" charset="-128"/>
              </a:rPr>
              <a:t> /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</a:t>
            </a:r>
            <a:r>
              <a:rPr lang="en-US">
                <a:ea typeface="ＭＳ Ｐゴシック" charset="-128"/>
                <a:cs typeface="ＭＳ Ｐゴシック" charset="-128"/>
              </a:rPr>
              <a:t> </a:t>
            </a:r>
          </a:p>
          <a:p>
            <a:pPr>
              <a:tabLst>
                <a:tab pos="1660525" algn="l"/>
              </a:tabLst>
            </a:pPr>
            <a:r>
              <a:rPr lang="en-US" i="1">
                <a:ea typeface="ＭＳ Ｐゴシック" charset="-128"/>
                <a:cs typeface="ＭＳ Ｐゴシック" charset="-128"/>
              </a:rPr>
              <a:t>Speedup	= S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 </a:t>
            </a:r>
            <a:r>
              <a:rPr lang="en-US" i="1">
                <a:ea typeface="ＭＳ Ｐゴシック" charset="-128"/>
                <a:cs typeface="ＭＳ Ｐゴシック" charset="-128"/>
              </a:rPr>
              <a:t>=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1</a:t>
            </a:r>
            <a:r>
              <a:rPr lang="en-US" i="1">
                <a:ea typeface="ＭＳ Ｐゴシック" charset="-128"/>
                <a:cs typeface="ＭＳ Ｐゴシック" charset="-128"/>
              </a:rPr>
              <a:t> /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 </a:t>
            </a:r>
            <a:r>
              <a:rPr lang="en-US" i="1">
                <a:ea typeface="ＭＳ Ｐゴシック" charset="-128"/>
                <a:cs typeface="ＭＳ Ｐゴシック" charset="-128"/>
              </a:rPr>
              <a:t>=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1</a:t>
            </a:r>
            <a:r>
              <a:rPr lang="en-US" i="1">
                <a:ea typeface="ＭＳ Ｐゴシック" charset="-128"/>
                <a:cs typeface="ＭＳ Ｐゴシック" charset="-128"/>
              </a:rPr>
              <a:t> / (T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 i="1">
                <a:ea typeface="ＭＳ Ｐゴシック" charset="-128"/>
                <a:cs typeface="ＭＳ Ｐゴシック" charset="-128"/>
              </a:rPr>
              <a:t> +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par </a:t>
            </a:r>
            <a:r>
              <a:rPr lang="en-US" i="1">
                <a:ea typeface="ＭＳ Ｐゴシック" charset="-128"/>
                <a:cs typeface="ＭＳ Ｐゴシック" charset="-128"/>
              </a:rPr>
              <a:t> / p)</a:t>
            </a:r>
            <a:r>
              <a:rPr lang="en-US">
                <a:ea typeface="ＭＳ Ｐゴシック" charset="-128"/>
                <a:cs typeface="ＭＳ Ｐゴシック" charset="-128"/>
              </a:rPr>
              <a:t/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	</a:t>
            </a:r>
            <a:r>
              <a:rPr lang="en-US" i="1">
                <a:ea typeface="ＭＳ Ｐゴシック" charset="-128"/>
                <a:cs typeface="ＭＳ Ｐゴシック" charset="-128"/>
              </a:rPr>
              <a:t>= 1 / (f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 i="1">
                <a:ea typeface="ＭＳ Ｐゴシック" charset="-128"/>
                <a:cs typeface="ＭＳ Ｐゴシック" charset="-128"/>
              </a:rPr>
              <a:t> + 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par </a:t>
            </a:r>
            <a:r>
              <a:rPr lang="en-US" i="1">
                <a:ea typeface="ＭＳ Ｐゴシック" charset="-128"/>
                <a:cs typeface="ＭＳ Ｐゴシック" charset="-128"/>
              </a:rPr>
              <a:t> / pT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1</a:t>
            </a:r>
            <a:r>
              <a:rPr lang="en-US" i="1">
                <a:ea typeface="ＭＳ Ｐゴシック" charset="-128"/>
                <a:cs typeface="ＭＳ Ｐゴシック" charset="-128"/>
              </a:rPr>
              <a:t>) = 1 / (f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 i="1">
                <a:ea typeface="ＭＳ Ｐゴシック" charset="-128"/>
                <a:cs typeface="ＭＳ Ｐゴシック" charset="-128"/>
              </a:rPr>
              <a:t> + (1- f</a:t>
            </a:r>
            <a:r>
              <a:rPr lang="en-US" sz="3200" i="1" baseline="-20000">
                <a:ea typeface="ＭＳ Ｐゴシック" charset="-128"/>
                <a:cs typeface="ＭＳ Ｐゴシック" charset="-128"/>
              </a:rPr>
              <a:t>seq</a:t>
            </a:r>
            <a:r>
              <a:rPr lang="en-US" i="1">
                <a:ea typeface="ＭＳ Ｐゴシック" charset="-128"/>
                <a:cs typeface="ＭＳ Ｐゴシック" charset="-128"/>
              </a:rPr>
              <a:t>)/ p)</a:t>
            </a:r>
          </a:p>
          <a:p>
            <a:pPr lvl="1">
              <a:tabLst>
                <a:tab pos="1660525" algn="l"/>
              </a:tabLst>
            </a:pPr>
            <a:r>
              <a:rPr lang="en-US"/>
              <a:t>As </a:t>
            </a:r>
            <a:r>
              <a:rPr lang="en-US" i="1"/>
              <a:t>p</a:t>
            </a:r>
            <a:r>
              <a:rPr lang="en-US" i="1">
                <a:sym typeface="Symbol" charset="2"/>
              </a:rPr>
              <a:t></a:t>
            </a:r>
            <a:r>
              <a:rPr lang="en-US"/>
              <a:t>∞, </a:t>
            </a:r>
            <a:r>
              <a:rPr lang="en-US" i="1"/>
              <a:t>S</a:t>
            </a:r>
            <a:r>
              <a:rPr lang="en-US" sz="3000" i="1" baseline="-20000"/>
              <a:t>p</a:t>
            </a:r>
            <a:r>
              <a:rPr lang="en-US" i="1"/>
              <a:t> = S</a:t>
            </a:r>
            <a:r>
              <a:rPr lang="en-US" sz="3000" i="1" baseline="-20000"/>
              <a:t>∞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1 / f</a:t>
            </a:r>
            <a:r>
              <a:rPr lang="en-US" sz="3000" i="1" baseline="-20000"/>
              <a:t>seq</a:t>
            </a:r>
          </a:p>
          <a:p>
            <a:pPr>
              <a:tabLst>
                <a:tab pos="1660525" algn="l"/>
              </a:tabLst>
            </a:pPr>
            <a:r>
              <a:rPr lang="en-US">
                <a:ea typeface="ＭＳ Ｐゴシック" charset="-128"/>
                <a:cs typeface="ＭＳ Ｐゴシック" charset="-128"/>
              </a:rPr>
              <a:t>Speedup bound is determined by the degree of sequential execution time in the computation, not # processors!!!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Amdahl</a:t>
            </a:r>
            <a:r>
              <a:rPr lang="ja-JP" altLang="en-US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>
                <a:ea typeface="ＭＳ Ｐゴシック" charset="-128"/>
                <a:cs typeface="ＭＳ Ｐゴシック" charset="-128"/>
              </a:rPr>
              <a:t>s Law and Scaled Speedup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9559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Amdahl</a:t>
            </a:r>
            <a:r>
              <a:rPr lang="ja-JP" altLang="en-US" dirty="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dirty="0" err="1">
                <a:ea typeface="ＭＳ Ｐゴシック" charset="-128"/>
                <a:cs typeface="ＭＳ Ｐゴシック" charset="-128"/>
              </a:rPr>
              <a:t>s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 Law makes it hard to obtain good speedup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Change perspective on the problem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Consider scaling of problem size as # processors scale</a:t>
            </a:r>
          </a:p>
          <a:p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seq</a:t>
            </a:r>
            <a:r>
              <a:rPr lang="en-US" dirty="0">
                <a:ea typeface="ＭＳ Ｐゴシック" charset="-128"/>
                <a:cs typeface="ＭＳ Ｐゴシック" charset="-128"/>
              </a:rPr>
              <a:t> : sequential execution time (1 and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 processors)</a:t>
            </a:r>
          </a:p>
          <a:p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par</a:t>
            </a:r>
            <a:r>
              <a:rPr lang="en-US" dirty="0">
                <a:ea typeface="ＭＳ Ｐゴシック" charset="-128"/>
                <a:cs typeface="ＭＳ Ｐゴシック" charset="-128"/>
              </a:rPr>
              <a:t> : execution time in parallel mode on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dirty="0">
                <a:ea typeface="ＭＳ Ｐゴシック" charset="-128"/>
                <a:cs typeface="ＭＳ Ｐゴシック" charset="-128"/>
              </a:rPr>
              <a:t> processors</a:t>
            </a:r>
          </a:p>
          <a:p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seq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+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par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,</a:t>
            </a:r>
            <a:r>
              <a:rPr lang="en-US" sz="3200" i="1" baseline="-20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>
                <a:ea typeface="ＭＳ Ｐゴシック" charset="-128"/>
                <a:cs typeface="ＭＳ Ｐゴシック" charset="-128"/>
              </a:rPr>
              <a:t>1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seq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+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pT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par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Let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f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par</a:t>
            </a:r>
            <a:r>
              <a:rPr lang="en-US" dirty="0">
                <a:ea typeface="ＭＳ Ｐゴシック" charset="-128"/>
                <a:cs typeface="ＭＳ Ｐゴシック" charset="-128"/>
              </a:rPr>
              <a:t> be the fraction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par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/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Scaled speedup = S</a:t>
            </a:r>
            <a:r>
              <a:rPr lang="en-US" sz="3200" i="1" baseline="-20000" dirty="0">
                <a:ea typeface="ＭＳ Ｐゴシック" charset="-128"/>
                <a:cs typeface="ＭＳ Ｐゴシック" charset="-128"/>
              </a:rPr>
              <a:t>p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= 1 + (p-1)T</a:t>
            </a:r>
            <a:r>
              <a:rPr lang="en-US" sz="3200" i="1" baseline="-20000" dirty="0">
                <a:ea typeface="ＭＳ Ｐゴシック" charset="-128"/>
                <a:cs typeface="ＭＳ Ｐゴシック" charset="-128"/>
              </a:rPr>
              <a:t>par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/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sz="3200" i="1" baseline="-20000" dirty="0" err="1">
                <a:ea typeface="ＭＳ Ｐゴシック" charset="-128"/>
                <a:cs typeface="ＭＳ Ｐゴシック" charset="-128"/>
              </a:rPr>
              <a:t>p</a:t>
            </a:r>
            <a:r>
              <a:rPr lang="en-US" sz="3200" i="1" baseline="-20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= 1 + (p-1)f</a:t>
            </a:r>
            <a:r>
              <a:rPr lang="en-US" sz="3200" i="1" baseline="-20000" dirty="0">
                <a:ea typeface="ＭＳ Ｐゴシック" charset="-128"/>
                <a:cs typeface="ＭＳ Ｐゴシック" charset="-128"/>
              </a:rPr>
              <a:t>par</a:t>
            </a:r>
          </a:p>
        </p:txBody>
      </p:sp>
      <p:graphicFrame>
        <p:nvGraphicFramePr>
          <p:cNvPr id="1698820" name="Group 4"/>
          <p:cNvGraphicFramePr>
            <a:graphicFrameLocks noGrp="1"/>
          </p:cNvGraphicFramePr>
          <p:nvPr/>
        </p:nvGraphicFramePr>
        <p:xfrm>
          <a:off x="1524000" y="1622425"/>
          <a:ext cx="5105400" cy="1044575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609600"/>
                <a:gridCol w="609600"/>
                <a:gridCol w="685800"/>
                <a:gridCol w="8382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f</a:t>
                      </a:r>
                      <a:r>
                        <a:rPr kumimoji="0" lang="en-US" sz="2800" b="0" i="1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seq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* 100%</a:t>
                      </a:r>
                      <a:endParaRPr kumimoji="0" lang="en-US" sz="2800" b="0" i="1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.1%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S</a:t>
                      </a:r>
                      <a:r>
                        <a:rPr kumimoji="0" lang="en-US" sz="2800" b="0" i="1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Performance and Complexity 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709059" name="Picture 3" descr="H:\vorh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961" y="2955669"/>
            <a:ext cx="3084343" cy="321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9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To use a scalable parallel computer well, you must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write </a:t>
            </a:r>
            <a:r>
              <a:rPr lang="en-US" dirty="0">
                <a:ea typeface="ＭＳ Ｐゴシック" charset="-128"/>
                <a:cs typeface="ＭＳ Ｐゴシック" charset="-128"/>
              </a:rPr>
              <a:t>high-performance parallel programs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To get high-performance parallel programs, you must understand and optimize performance for the combination of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programming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model</a:t>
            </a:r>
            <a:r>
              <a:rPr lang="en-US" dirty="0">
                <a:ea typeface="ＭＳ Ｐゴシック" charset="-128"/>
                <a:cs typeface="ＭＳ Ｐゴシック" charset="-128"/>
              </a:rPr>
              <a:t>, algorithm, language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platform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…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Unfortunately, parallel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performance measurement,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analysis and optimization can be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an easy process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Parallel performance is complex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9061" grpId="0" build="p" autoUpdateAnimBg="0"/>
      <p:bldP spid="1709061" grpId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Parallel Performance Evaluation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Study of performance in parallel systems</a:t>
            </a:r>
          </a:p>
          <a:p>
            <a:pPr lvl="1"/>
            <a:r>
              <a:rPr lang="en-US"/>
              <a:t>Models and behaviors</a:t>
            </a:r>
          </a:p>
          <a:p>
            <a:pPr lvl="1"/>
            <a:r>
              <a:rPr lang="en-US"/>
              <a:t>Evaluative techniques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Evaluation methodologies</a:t>
            </a:r>
          </a:p>
          <a:p>
            <a:pPr lvl="1"/>
            <a:r>
              <a:rPr lang="en-US"/>
              <a:t>Analytical modeling and statistical modeling</a:t>
            </a:r>
          </a:p>
          <a:p>
            <a:pPr lvl="1"/>
            <a:r>
              <a:rPr lang="en-US"/>
              <a:t>Simulation-based modeling</a:t>
            </a:r>
          </a:p>
          <a:p>
            <a:pPr lvl="1"/>
            <a:r>
              <a:rPr lang="en-US"/>
              <a:t>Empirical measurement, analysis, and modeling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Purposes</a:t>
            </a:r>
          </a:p>
          <a:p>
            <a:pPr lvl="1"/>
            <a:r>
              <a:rPr lang="en-US"/>
              <a:t>Planning</a:t>
            </a:r>
          </a:p>
          <a:p>
            <a:pPr lvl="1"/>
            <a:r>
              <a:rPr lang="en-US"/>
              <a:t>Diagnosis</a:t>
            </a:r>
          </a:p>
          <a:p>
            <a:pPr lvl="1"/>
            <a:r>
              <a:rPr lang="en-US"/>
              <a:t>Tuning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Scalable, optimized applications deliver HPC promise</a:t>
            </a:r>
          </a:p>
          <a:p>
            <a:r>
              <a:rPr lang="en-US" dirty="0" smtClean="0"/>
              <a:t>Optimization through </a:t>
            </a:r>
            <a:r>
              <a:rPr lang="en-US" i="1" dirty="0" smtClean="0"/>
              <a:t>performance engineering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Understand performance complexity and inefficiencies</a:t>
            </a:r>
          </a:p>
          <a:p>
            <a:pPr lvl="1"/>
            <a:r>
              <a:rPr lang="en-US" dirty="0" smtClean="0"/>
              <a:t>Tune application to run optimally on high-end machines</a:t>
            </a:r>
          </a:p>
          <a:p>
            <a:r>
              <a:rPr lang="en-US" dirty="0" smtClean="0"/>
              <a:t>How to make the process more effective and productive?</a:t>
            </a:r>
          </a:p>
          <a:p>
            <a:r>
              <a:rPr lang="en-US" dirty="0" smtClean="0"/>
              <a:t>What performance technology should be used?</a:t>
            </a:r>
          </a:p>
          <a:p>
            <a:pPr lvl="1"/>
            <a:r>
              <a:rPr lang="en-US" dirty="0" smtClean="0"/>
              <a:t>Performance technology part of larger environment</a:t>
            </a:r>
          </a:p>
          <a:p>
            <a:pPr lvl="1"/>
            <a:r>
              <a:rPr lang="en-US" dirty="0" smtClean="0"/>
              <a:t>Programmability, reusability, portability, robustness</a:t>
            </a:r>
          </a:p>
          <a:p>
            <a:pPr lvl="1"/>
            <a:r>
              <a:rPr lang="en-US" dirty="0" smtClean="0"/>
              <a:t>Application development and optimization productivity</a:t>
            </a:r>
          </a:p>
          <a:p>
            <a:r>
              <a:rPr lang="en-US" dirty="0" smtClean="0"/>
              <a:t>Process, performance technology, and its use will change as parallel systems evolve</a:t>
            </a:r>
          </a:p>
          <a:p>
            <a:r>
              <a:rPr lang="en-US" dirty="0" smtClean="0"/>
              <a:t>Goal is to deliver effective performance with high productivity value now and in the future</a:t>
            </a:r>
            <a:endParaRPr lang="en-US" dirty="0"/>
          </a:p>
        </p:txBody>
      </p:sp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Parallel Performance Engineering and Productivity  </a:t>
            </a:r>
            <a:endParaRPr lang="en-US" sz="320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Parallel / distributed systems are complex</a:t>
            </a:r>
          </a:p>
          <a:p>
            <a:pPr lvl="1"/>
            <a:r>
              <a:rPr lang="en-US" smtClean="0"/>
              <a:t>Four layers</a:t>
            </a:r>
          </a:p>
          <a:p>
            <a:pPr lvl="2"/>
            <a:r>
              <a:rPr lang="en-US" smtClean="0"/>
              <a:t>application</a:t>
            </a:r>
          </a:p>
          <a:p>
            <a:pPr lvl="3"/>
            <a:r>
              <a:rPr lang="en-US" smtClean="0"/>
              <a:t>algorithm, data structures</a:t>
            </a:r>
          </a:p>
          <a:p>
            <a:pPr lvl="2"/>
            <a:r>
              <a:rPr lang="en-US" smtClean="0"/>
              <a:t>parallel programming interface / middleware</a:t>
            </a:r>
          </a:p>
          <a:p>
            <a:pPr lvl="3"/>
            <a:r>
              <a:rPr lang="en-US" smtClean="0"/>
              <a:t>compiler, parallel libraries, communication, synchronization </a:t>
            </a:r>
          </a:p>
          <a:p>
            <a:pPr lvl="2"/>
            <a:r>
              <a:rPr lang="en-US" smtClean="0"/>
              <a:t>operating system</a:t>
            </a:r>
          </a:p>
          <a:p>
            <a:pPr lvl="3"/>
            <a:r>
              <a:rPr lang="en-US" smtClean="0"/>
              <a:t>process and memory management, IO</a:t>
            </a:r>
          </a:p>
          <a:p>
            <a:pPr lvl="2"/>
            <a:r>
              <a:rPr lang="en-US" smtClean="0"/>
              <a:t>hardware</a:t>
            </a:r>
          </a:p>
          <a:p>
            <a:pPr lvl="3"/>
            <a:r>
              <a:rPr lang="en-US" smtClean="0"/>
              <a:t>CPU, memory, network</a:t>
            </a:r>
          </a:p>
          <a:p>
            <a:r>
              <a:rPr lang="en-US" smtClean="0"/>
              <a:t>Mapping/interaction between different layers</a:t>
            </a:r>
            <a:endParaRPr lang="en-US" dirty="0"/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400800"/>
            <a:ext cx="2057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   </a:t>
            </a:r>
            <a:endParaRPr lang="en-US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Factors which determine a program's performance are complex,  interrelated, and sometimes hidden</a:t>
            </a:r>
          </a:p>
          <a:p>
            <a:r>
              <a:rPr lang="en-US" dirty="0" smtClean="0"/>
              <a:t>Application related factors</a:t>
            </a:r>
          </a:p>
          <a:p>
            <a:pPr lvl="1"/>
            <a:r>
              <a:rPr lang="en-US" dirty="0" smtClean="0"/>
              <a:t>Algorithms dataset sizes, task granularity, memory usage patterns, load balancing. I/O communication patterns</a:t>
            </a:r>
          </a:p>
          <a:p>
            <a:r>
              <a:rPr lang="en-US" dirty="0" smtClean="0"/>
              <a:t>Hardware related factors</a:t>
            </a:r>
          </a:p>
          <a:p>
            <a:pPr lvl="1"/>
            <a:r>
              <a:rPr lang="en-US" dirty="0" smtClean="0"/>
              <a:t>Processor architecture, memory hierarchy, I/O network</a:t>
            </a:r>
          </a:p>
          <a:p>
            <a:r>
              <a:rPr lang="en-US" dirty="0" smtClean="0"/>
              <a:t>Software related factors</a:t>
            </a:r>
          </a:p>
          <a:p>
            <a:pPr lvl="1"/>
            <a:r>
              <a:rPr lang="en-US" dirty="0" smtClean="0"/>
              <a:t>Operating system, compiler/preprocessor, communication protocols, libraries</a:t>
            </a:r>
            <a:endParaRPr lang="en-US" dirty="0"/>
          </a:p>
        </p:txBody>
      </p:sp>
      <p:sp>
        <p:nvSpPr>
          <p:cNvPr id="2970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Factors</a:t>
            </a: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Resources can be under-utilized or used inefficiently</a:t>
            </a:r>
          </a:p>
          <a:p>
            <a:pPr lvl="1"/>
            <a:r>
              <a:rPr lang="en-US" dirty="0" smtClean="0"/>
              <a:t>Identifying these circumstances can give clues to where performance problems exist</a:t>
            </a:r>
          </a:p>
          <a:p>
            <a:r>
              <a:rPr lang="en-US" dirty="0" smtClean="0"/>
              <a:t>Resources may be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virtual”</a:t>
            </a:r>
          </a:p>
          <a:p>
            <a:pPr lvl="1"/>
            <a:r>
              <a:rPr lang="en-US" altLang="ja-JP" dirty="0" smtClean="0"/>
              <a:t>Not actually a physical resource (e.g., t</a:t>
            </a:r>
            <a:r>
              <a:rPr lang="en-US" dirty="0" smtClean="0"/>
              <a:t>hread, process)</a:t>
            </a:r>
          </a:p>
          <a:p>
            <a:r>
              <a:rPr lang="en-US" dirty="0" smtClean="0"/>
              <a:t>Performance analysis tools are essential to optimizing an application's performance</a:t>
            </a:r>
          </a:p>
          <a:p>
            <a:pPr lvl="1"/>
            <a:r>
              <a:rPr lang="en-US" dirty="0" smtClean="0"/>
              <a:t>Can assist you in understanding what your program is "really doing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May provide suggestions how program performance should be improved</a:t>
            </a:r>
            <a:endParaRPr lang="en-US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Utilization of Computational Resources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Performance Analysis and Tuning: The Basics</a:t>
            </a: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Most important goal of performance tuning is to reduce a program's wall clock execution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Iterative process to optimize efficiency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Efficiency is a relationship of execution time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So, where does the time go?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Find your program's hot spots and eliminate the bottlenecks in them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b="1" i="1" dirty="0">
                <a:solidFill>
                  <a:srgbClr val="000000"/>
                </a:solidFill>
              </a:rPr>
              <a:t>Hot spot</a:t>
            </a:r>
            <a:r>
              <a:rPr lang="en-US" dirty="0"/>
              <a:t>: an area of code within the program that uses a disproportionately high amount of processor time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b="1" i="1" dirty="0">
                <a:solidFill>
                  <a:srgbClr val="000000"/>
                </a:solidFill>
              </a:rPr>
              <a:t>Bottleneck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: an area of code within the program that uses processor resources inefficiently and therefore causes unnecessary delays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Understand </a:t>
            </a:r>
            <a:r>
              <a:rPr lang="en-US" i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what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where</a:t>
            </a:r>
            <a:r>
              <a:rPr lang="en-US" dirty="0">
                <a:ea typeface="ＭＳ Ｐゴシック" charset="-128"/>
                <a:cs typeface="ＭＳ Ｐゴシック" charset="-128"/>
              </a:rPr>
              <a:t>, and </a:t>
            </a:r>
            <a:r>
              <a:rPr lang="en-US" i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how</a:t>
            </a:r>
            <a:r>
              <a:rPr lang="en-US" i="1" dirty="0">
                <a:solidFill>
                  <a:srgbClr val="FF66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time is being spent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Sequential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Performance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Sequential performance is all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about: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How </a:t>
            </a:r>
            <a:r>
              <a:rPr lang="en-US" dirty="0">
                <a:ea typeface="ＭＳ Ｐゴシック" charset="-128"/>
                <a:cs typeface="ＭＳ Ｐゴシック" charset="-128"/>
              </a:rPr>
              <a:t>time is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distributed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What </a:t>
            </a:r>
            <a:r>
              <a:rPr lang="en-US" dirty="0">
                <a:ea typeface="ＭＳ Ｐゴシック" charset="-128"/>
                <a:cs typeface="ＭＳ Ｐゴシック" charset="-128"/>
              </a:rPr>
              <a:t>resources are used where and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when</a:t>
            </a:r>
          </a:p>
          <a:p>
            <a:r>
              <a:rPr lang="en-US" dirty="0" smtClean="0"/>
              <a:t>“Sequential” factors </a:t>
            </a:r>
          </a:p>
          <a:p>
            <a:pPr lvl="1"/>
            <a:r>
              <a:rPr lang="en-US" dirty="0" smtClean="0"/>
              <a:t>Computation</a:t>
            </a:r>
          </a:p>
          <a:p>
            <a:pPr lvl="2"/>
            <a:r>
              <a:rPr lang="en-US" dirty="0" smtClean="0"/>
              <a:t>choosing the right algorithm is important</a:t>
            </a:r>
          </a:p>
          <a:p>
            <a:pPr lvl="2"/>
            <a:r>
              <a:rPr lang="en-US" dirty="0" smtClean="0"/>
              <a:t>compilers can help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 smtClean="0"/>
              <a:t>systems and cache and memory</a:t>
            </a:r>
          </a:p>
          <a:p>
            <a:pPr lvl="2"/>
            <a:r>
              <a:rPr lang="en-US" dirty="0" smtClean="0"/>
              <a:t>more difficult to assess and determine effects</a:t>
            </a:r>
          </a:p>
          <a:p>
            <a:pPr lvl="2"/>
            <a:r>
              <a:rPr lang="en-US" dirty="0" smtClean="0"/>
              <a:t>modeling can help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/>
              <a:t>/ output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Parallel Programming </a:t>
            </a:r>
          </a:p>
        </p:txBody>
      </p:sp>
      <p:sp>
        <p:nvSpPr>
          <p:cNvPr id="1700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To use a scalable parallel computer, you must be able to write parallel programs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You must understand the programming model and the programming languages, libraries, and systems software used to implement it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Unfortunately</a:t>
            </a:r>
            <a:r>
              <a:rPr lang="en-US" dirty="0">
                <a:ea typeface="ＭＳ Ｐゴシック" charset="-128"/>
                <a:cs typeface="ＭＳ Ｐゴシック" charset="-128"/>
              </a:rPr>
              <a:t>, parallel programming is not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easy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869" grpId="0" build="p" autoUpdateAnimBg="0"/>
      <p:bldP spid="1700869" grpId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Parallel </a:t>
            </a:r>
            <a:r>
              <a:rPr lang="en-US" dirty="0">
                <a:ea typeface="ＭＳ Ｐゴシック" charset="-128"/>
                <a:cs typeface="ＭＳ Ｐゴシック" charset="-128"/>
              </a:rPr>
              <a:t>Performance</a:t>
            </a: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Parallel </a:t>
            </a:r>
            <a:r>
              <a:rPr lang="en-US" dirty="0">
                <a:ea typeface="ＭＳ Ｐゴシック" charset="-128"/>
                <a:cs typeface="ＭＳ Ｐゴシック" charset="-128"/>
              </a:rPr>
              <a:t>performance is about sequential performance AND parallel interactions</a:t>
            </a:r>
          </a:p>
          <a:p>
            <a:pPr lvl="1"/>
            <a:r>
              <a:rPr lang="en-US" dirty="0"/>
              <a:t>Sequential performance is the performance within each thread of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“Parallel” factors lead to overheads</a:t>
            </a:r>
          </a:p>
          <a:p>
            <a:pPr lvl="2"/>
            <a:r>
              <a:rPr lang="en-US" dirty="0" smtClean="0"/>
              <a:t>concurrency (threading, processes)</a:t>
            </a:r>
          </a:p>
          <a:p>
            <a:pPr lvl="2"/>
            <a:r>
              <a:rPr lang="en-US" dirty="0" err="1" smtClean="0"/>
              <a:t>interprocess</a:t>
            </a:r>
            <a:r>
              <a:rPr lang="en-US" dirty="0" smtClean="0"/>
              <a:t> communication (message passing)</a:t>
            </a:r>
          </a:p>
          <a:p>
            <a:pPr lvl="2"/>
            <a:r>
              <a:rPr lang="en-US" dirty="0" smtClean="0"/>
              <a:t>synchronization (both explicit and implicit)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/>
              <a:t>interactions also lead to</a:t>
            </a:r>
            <a:r>
              <a:rPr lang="en-US" dirty="0" smtClean="0"/>
              <a:t> parallelism inefficiency</a:t>
            </a:r>
            <a:endParaRPr lang="en-US" dirty="0"/>
          </a:p>
          <a:p>
            <a:pPr lvl="2"/>
            <a:r>
              <a:rPr lang="en-US" dirty="0"/>
              <a:t>load imbalances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Sequential Performance Tuning</a:t>
            </a:r>
          </a:p>
        </p:txBody>
      </p:sp>
      <p:sp>
        <p:nvSpPr>
          <p:cNvPr id="3379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Sequential performance tuning is a </a:t>
            </a:r>
            <a:r>
              <a:rPr lang="en-US" i="1">
                <a:ea typeface="ＭＳ Ｐゴシック" charset="-128"/>
                <a:cs typeface="ＭＳ Ｐゴシック" charset="-128"/>
              </a:rPr>
              <a:t>time-driven</a:t>
            </a:r>
            <a:r>
              <a:rPr lang="en-US">
                <a:ea typeface="ＭＳ Ｐゴシック" charset="-128"/>
                <a:cs typeface="ＭＳ Ｐゴシック" charset="-128"/>
              </a:rPr>
              <a:t> process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Find the thing that takes the most time and make it take less time (i.e., make it more efficient)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May lead to program restructuring</a:t>
            </a:r>
          </a:p>
          <a:p>
            <a:pPr lvl="1"/>
            <a:r>
              <a:rPr lang="en-US"/>
              <a:t>Changes in data storage and structure</a:t>
            </a:r>
          </a:p>
          <a:p>
            <a:pPr lvl="1"/>
            <a:r>
              <a:rPr lang="en-US"/>
              <a:t>Rearrangement of tasks and operations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May look for opportunities for better resource utilization</a:t>
            </a:r>
          </a:p>
          <a:p>
            <a:pPr lvl="1"/>
            <a:r>
              <a:rPr lang="en-US"/>
              <a:t>Cache management is a big one</a:t>
            </a:r>
          </a:p>
          <a:p>
            <a:pPr lvl="1"/>
            <a:r>
              <a:rPr lang="en-US"/>
              <a:t>Locality, locality, locality!</a:t>
            </a:r>
          </a:p>
          <a:p>
            <a:pPr lvl="1"/>
            <a:r>
              <a:rPr lang="en-US"/>
              <a:t>Virtual memory management may also pay off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May look for opportunities for better processor usage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Performance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Tuning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In contrast to sequential performance tuning, parallel performance tuning might be described as </a:t>
            </a:r>
            <a:r>
              <a:rPr lang="en-US" i="1">
                <a:ea typeface="ＭＳ Ｐゴシック" charset="-128"/>
                <a:cs typeface="ＭＳ Ｐゴシック" charset="-128"/>
              </a:rPr>
              <a:t>conflict-driven </a:t>
            </a:r>
            <a:r>
              <a:rPr lang="en-US">
                <a:ea typeface="ＭＳ Ｐゴシック" charset="-128"/>
                <a:cs typeface="ＭＳ Ｐゴシック" charset="-128"/>
              </a:rPr>
              <a:t>or</a:t>
            </a:r>
            <a:r>
              <a:rPr lang="en-US" i="1">
                <a:ea typeface="ＭＳ Ｐゴシック" charset="-128"/>
                <a:cs typeface="ＭＳ Ｐゴシック" charset="-128"/>
              </a:rPr>
              <a:t> interaction-driven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Find the points of parallel interactions and determine the overheads associated with them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Overheads can be the cost of performing the interactions</a:t>
            </a:r>
          </a:p>
          <a:p>
            <a:pPr lvl="1"/>
            <a:r>
              <a:rPr lang="en-US"/>
              <a:t>Transfer of data</a:t>
            </a:r>
          </a:p>
          <a:p>
            <a:pPr lvl="1"/>
            <a:r>
              <a:rPr lang="en-US"/>
              <a:t>Extra operations to implement coordination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Overheads also include time spent waiting</a:t>
            </a:r>
          </a:p>
          <a:p>
            <a:pPr lvl="1"/>
            <a:r>
              <a:rPr lang="en-US"/>
              <a:t>Lack of work</a:t>
            </a:r>
          </a:p>
          <a:p>
            <a:pPr lvl="1"/>
            <a:r>
              <a:rPr lang="en-US"/>
              <a:t>Waiting for dependency to be satisfied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Interesting Performance Phenomena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charset="-128"/>
                <a:cs typeface="ＭＳ Ｐゴシック" charset="-128"/>
              </a:rPr>
              <a:t>Superlinear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speedup</a:t>
            </a:r>
          </a:p>
          <a:p>
            <a:pPr lvl="1"/>
            <a:r>
              <a:rPr lang="en-US" dirty="0" smtClean="0"/>
              <a:t>Speedup in parallel execution is greater than linear</a:t>
            </a:r>
          </a:p>
          <a:p>
            <a:pPr lvl="1"/>
            <a:r>
              <a:rPr lang="en-US" i="1" dirty="0" smtClean="0"/>
              <a:t>S</a:t>
            </a:r>
            <a:r>
              <a:rPr lang="en-US" i="1" baseline="-25000" dirty="0" smtClean="0"/>
              <a:t>p</a:t>
            </a:r>
            <a:r>
              <a:rPr lang="en-US" i="1" dirty="0" smtClean="0"/>
              <a:t> &gt; </a:t>
            </a:r>
            <a:r>
              <a:rPr lang="en-US" i="1" dirty="0" err="1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How can this happen?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Need to keep in mind the relationship of performance and resource usage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Computation time (i.e., real work) is not simply a linear distribution to parallel threads of execution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Resource utilization thresholds can lead to performance inflections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67000" y="1219200"/>
            <a:ext cx="5486400" cy="4516438"/>
            <a:chOff x="1680" y="768"/>
            <a:chExt cx="3456" cy="2845"/>
          </a:xfrm>
        </p:grpSpPr>
        <p:sp>
          <p:nvSpPr>
            <p:cNvPr id="26637" name="AutoShape 3"/>
            <p:cNvSpPr>
              <a:spLocks noChangeArrowheads="1"/>
            </p:cNvSpPr>
            <p:nvPr/>
          </p:nvSpPr>
          <p:spPr bwMode="auto">
            <a:xfrm rot="5400000">
              <a:off x="2040" y="456"/>
              <a:ext cx="2736" cy="3456"/>
            </a:xfrm>
            <a:custGeom>
              <a:avLst/>
              <a:gdLst>
                <a:gd name="T0" fmla="*/ 1 w 21600"/>
                <a:gd name="T1" fmla="*/ 1 h 21600"/>
                <a:gd name="T2" fmla="*/ 0 w 21600"/>
                <a:gd name="T3" fmla="*/ 2 h 21600"/>
                <a:gd name="T4" fmla="*/ 0 w 21600"/>
                <a:gd name="T5" fmla="*/ 1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782 w 21600"/>
                <a:gd name="T13" fmla="*/ 6781 h 21600"/>
                <a:gd name="T14" fmla="*/ 14818 w 21600"/>
                <a:gd name="T15" fmla="*/ 148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958" y="21600"/>
                  </a:lnTo>
                  <a:lnTo>
                    <a:pt x="1164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38" name="AutoShape 4"/>
            <p:cNvSpPr>
              <a:spLocks noChangeArrowheads="1"/>
            </p:cNvSpPr>
            <p:nvPr/>
          </p:nvSpPr>
          <p:spPr bwMode="auto">
            <a:xfrm>
              <a:off x="3838" y="1383"/>
              <a:ext cx="1073" cy="30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  <a:latin typeface="Comic Sans MS" charset="0"/>
                </a:rPr>
                <a:t>Measurement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639" name="AutoShape 5"/>
            <p:cNvSpPr>
              <a:spLocks noChangeArrowheads="1"/>
            </p:cNvSpPr>
            <p:nvPr/>
          </p:nvSpPr>
          <p:spPr bwMode="auto">
            <a:xfrm>
              <a:off x="3999" y="2049"/>
              <a:ext cx="713" cy="30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Comic Sans MS" charset="0"/>
                </a:rPr>
                <a:t>Analysis</a:t>
              </a:r>
              <a:endParaRPr lang="en-US" sz="1800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640" name="AutoShape 6"/>
            <p:cNvSpPr>
              <a:spLocks noChangeArrowheads="1"/>
            </p:cNvSpPr>
            <p:nvPr/>
          </p:nvSpPr>
          <p:spPr bwMode="auto">
            <a:xfrm>
              <a:off x="4023" y="2721"/>
              <a:ext cx="673" cy="30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Comic Sans MS" charset="0"/>
                </a:rPr>
                <a:t>Ranking</a:t>
              </a:r>
              <a:endParaRPr lang="en-US" sz="1800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641" name="AutoShape 7"/>
            <p:cNvSpPr>
              <a:spLocks noChangeArrowheads="1"/>
            </p:cNvSpPr>
            <p:nvPr/>
          </p:nvSpPr>
          <p:spPr bwMode="auto">
            <a:xfrm>
              <a:off x="2718" y="2049"/>
              <a:ext cx="937" cy="30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  <a:latin typeface="Comic Sans MS" charset="0"/>
                </a:rPr>
                <a:t>Refinement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642" name="Arc 8"/>
            <p:cNvSpPr>
              <a:spLocks/>
            </p:cNvSpPr>
            <p:nvPr/>
          </p:nvSpPr>
          <p:spPr bwMode="auto">
            <a:xfrm rot="-5400000" flipH="1" flipV="1">
              <a:off x="3449" y="2695"/>
              <a:ext cx="637" cy="1200"/>
            </a:xfrm>
            <a:custGeom>
              <a:avLst/>
              <a:gdLst>
                <a:gd name="T0" fmla="*/ 0 w 22913"/>
                <a:gd name="T1" fmla="*/ 0 h 43200"/>
                <a:gd name="T2" fmla="*/ 0 w 22913"/>
                <a:gd name="T3" fmla="*/ 0 h 43200"/>
                <a:gd name="T4" fmla="*/ 0 w 22913"/>
                <a:gd name="T5" fmla="*/ 0 h 43200"/>
                <a:gd name="T6" fmla="*/ 0 60000 65536"/>
                <a:gd name="T7" fmla="*/ 0 60000 65536"/>
                <a:gd name="T8" fmla="*/ 0 60000 65536"/>
                <a:gd name="T9" fmla="*/ 0 w 22913"/>
                <a:gd name="T10" fmla="*/ 0 h 43200"/>
                <a:gd name="T11" fmla="*/ 22913 w 2291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13" h="43200" fill="none" extrusionOk="0">
                  <a:moveTo>
                    <a:pt x="1313" y="-1"/>
                  </a:moveTo>
                  <a:cubicBezTo>
                    <a:pt x="13242" y="0"/>
                    <a:pt x="22913" y="9670"/>
                    <a:pt x="22913" y="21600"/>
                  </a:cubicBezTo>
                  <a:cubicBezTo>
                    <a:pt x="22913" y="33529"/>
                    <a:pt x="13242" y="43200"/>
                    <a:pt x="1313" y="43200"/>
                  </a:cubicBezTo>
                  <a:cubicBezTo>
                    <a:pt x="875" y="43199"/>
                    <a:pt x="437" y="43186"/>
                    <a:pt x="-1" y="43160"/>
                  </a:cubicBezTo>
                </a:path>
                <a:path w="22913" h="43200" stroke="0" extrusionOk="0">
                  <a:moveTo>
                    <a:pt x="1313" y="-1"/>
                  </a:moveTo>
                  <a:cubicBezTo>
                    <a:pt x="13242" y="0"/>
                    <a:pt x="22913" y="9670"/>
                    <a:pt x="22913" y="21600"/>
                  </a:cubicBezTo>
                  <a:cubicBezTo>
                    <a:pt x="22913" y="33529"/>
                    <a:pt x="13242" y="43200"/>
                    <a:pt x="1313" y="43200"/>
                  </a:cubicBezTo>
                  <a:cubicBezTo>
                    <a:pt x="875" y="43199"/>
                    <a:pt x="437" y="43186"/>
                    <a:pt x="-1" y="43160"/>
                  </a:cubicBezTo>
                  <a:lnTo>
                    <a:pt x="1313" y="21600"/>
                  </a:lnTo>
                  <a:lnTo>
                    <a:pt x="131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43" name="Line 9"/>
            <p:cNvSpPr>
              <a:spLocks noChangeShapeType="1"/>
            </p:cNvSpPr>
            <p:nvPr/>
          </p:nvSpPr>
          <p:spPr bwMode="auto">
            <a:xfrm flipV="1">
              <a:off x="3168" y="235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44" name="Arc 10"/>
            <p:cNvSpPr>
              <a:spLocks/>
            </p:cNvSpPr>
            <p:nvPr/>
          </p:nvSpPr>
          <p:spPr bwMode="auto">
            <a:xfrm rot="-5400000">
              <a:off x="3449" y="487"/>
              <a:ext cx="637" cy="1200"/>
            </a:xfrm>
            <a:custGeom>
              <a:avLst/>
              <a:gdLst>
                <a:gd name="T0" fmla="*/ 0 w 22913"/>
                <a:gd name="T1" fmla="*/ 0 h 43200"/>
                <a:gd name="T2" fmla="*/ 0 w 22913"/>
                <a:gd name="T3" fmla="*/ 0 h 43200"/>
                <a:gd name="T4" fmla="*/ 0 w 22913"/>
                <a:gd name="T5" fmla="*/ 0 h 43200"/>
                <a:gd name="T6" fmla="*/ 0 60000 65536"/>
                <a:gd name="T7" fmla="*/ 0 60000 65536"/>
                <a:gd name="T8" fmla="*/ 0 60000 65536"/>
                <a:gd name="T9" fmla="*/ 0 w 22913"/>
                <a:gd name="T10" fmla="*/ 0 h 43200"/>
                <a:gd name="T11" fmla="*/ 22913 w 2291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13" h="43200" fill="none" extrusionOk="0">
                  <a:moveTo>
                    <a:pt x="1313" y="-1"/>
                  </a:moveTo>
                  <a:cubicBezTo>
                    <a:pt x="13242" y="0"/>
                    <a:pt x="22913" y="9670"/>
                    <a:pt x="22913" y="21600"/>
                  </a:cubicBezTo>
                  <a:cubicBezTo>
                    <a:pt x="22913" y="33529"/>
                    <a:pt x="13242" y="43200"/>
                    <a:pt x="1313" y="43200"/>
                  </a:cubicBezTo>
                  <a:cubicBezTo>
                    <a:pt x="875" y="43199"/>
                    <a:pt x="437" y="43186"/>
                    <a:pt x="-1" y="43160"/>
                  </a:cubicBezTo>
                </a:path>
                <a:path w="22913" h="43200" stroke="0" extrusionOk="0">
                  <a:moveTo>
                    <a:pt x="1313" y="-1"/>
                  </a:moveTo>
                  <a:cubicBezTo>
                    <a:pt x="13242" y="0"/>
                    <a:pt x="22913" y="9670"/>
                    <a:pt x="22913" y="21600"/>
                  </a:cubicBezTo>
                  <a:cubicBezTo>
                    <a:pt x="22913" y="33529"/>
                    <a:pt x="13242" y="43200"/>
                    <a:pt x="1313" y="43200"/>
                  </a:cubicBezTo>
                  <a:cubicBezTo>
                    <a:pt x="875" y="43199"/>
                    <a:pt x="437" y="43186"/>
                    <a:pt x="-1" y="43160"/>
                  </a:cubicBezTo>
                  <a:lnTo>
                    <a:pt x="1313" y="21600"/>
                  </a:lnTo>
                  <a:lnTo>
                    <a:pt x="131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45" name="Line 11"/>
            <p:cNvSpPr>
              <a:spLocks noChangeShapeType="1"/>
            </p:cNvSpPr>
            <p:nvPr/>
          </p:nvSpPr>
          <p:spPr bwMode="auto">
            <a:xfrm>
              <a:off x="3168" y="1344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46" name="Line 12"/>
            <p:cNvSpPr>
              <a:spLocks noChangeShapeType="1"/>
            </p:cNvSpPr>
            <p:nvPr/>
          </p:nvSpPr>
          <p:spPr bwMode="auto">
            <a:xfrm>
              <a:off x="4368" y="16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47" name="Line 13"/>
            <p:cNvSpPr>
              <a:spLocks noChangeShapeType="1"/>
            </p:cNvSpPr>
            <p:nvPr/>
          </p:nvSpPr>
          <p:spPr bwMode="auto">
            <a:xfrm>
              <a:off x="4368" y="235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Parallel </a:t>
            </a:r>
            <a:r>
              <a:rPr lang="en-US" dirty="0">
                <a:ea typeface="ＭＳ Ｐゴシック" charset="-128"/>
                <a:cs typeface="ＭＳ Ｐゴシック" charset="-128"/>
              </a:rPr>
              <a:t>Performance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Engineering Process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27" name="Arc 15"/>
          <p:cNvSpPr>
            <a:spLocks/>
          </p:cNvSpPr>
          <p:nvPr/>
        </p:nvSpPr>
        <p:spPr bwMode="auto">
          <a:xfrm rot="-5400000" flipH="1" flipV="1">
            <a:off x="-750887" y="2970212"/>
            <a:ext cx="2832100" cy="1006475"/>
          </a:xfrm>
          <a:custGeom>
            <a:avLst/>
            <a:gdLst>
              <a:gd name="T0" fmla="*/ 2147483647 w 43200"/>
              <a:gd name="T1" fmla="*/ 2147483647 h 36429"/>
              <a:gd name="T2" fmla="*/ 2147483647 w 43200"/>
              <a:gd name="T3" fmla="*/ 0 h 36429"/>
              <a:gd name="T4" fmla="*/ 2147483647 w 43200"/>
              <a:gd name="T5" fmla="*/ 2147483647 h 36429"/>
              <a:gd name="T6" fmla="*/ 0 60000 65536"/>
              <a:gd name="T7" fmla="*/ 0 60000 65536"/>
              <a:gd name="T8" fmla="*/ 0 60000 65536"/>
              <a:gd name="T9" fmla="*/ 0 w 43200"/>
              <a:gd name="T10" fmla="*/ 0 h 36429"/>
              <a:gd name="T11" fmla="*/ 43200 w 43200"/>
              <a:gd name="T12" fmla="*/ 36429 h 36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6429" fill="none" extrusionOk="0">
                <a:moveTo>
                  <a:pt x="38121" y="915"/>
                </a:moveTo>
                <a:cubicBezTo>
                  <a:pt x="41401" y="4809"/>
                  <a:pt x="43200" y="9737"/>
                  <a:pt x="43200" y="14829"/>
                </a:cubicBezTo>
                <a:cubicBezTo>
                  <a:pt x="43200" y="26758"/>
                  <a:pt x="33529" y="36429"/>
                  <a:pt x="21600" y="36429"/>
                </a:cubicBezTo>
                <a:cubicBezTo>
                  <a:pt x="9670" y="36429"/>
                  <a:pt x="0" y="26758"/>
                  <a:pt x="0" y="14829"/>
                </a:cubicBezTo>
                <a:cubicBezTo>
                  <a:pt x="0" y="9314"/>
                  <a:pt x="2108" y="4009"/>
                  <a:pt x="5894" y="0"/>
                </a:cubicBezTo>
              </a:path>
              <a:path w="43200" h="36429" stroke="0" extrusionOk="0">
                <a:moveTo>
                  <a:pt x="38121" y="915"/>
                </a:moveTo>
                <a:cubicBezTo>
                  <a:pt x="41401" y="4809"/>
                  <a:pt x="43200" y="9737"/>
                  <a:pt x="43200" y="14829"/>
                </a:cubicBezTo>
                <a:cubicBezTo>
                  <a:pt x="43200" y="26758"/>
                  <a:pt x="33529" y="36429"/>
                  <a:pt x="21600" y="36429"/>
                </a:cubicBezTo>
                <a:cubicBezTo>
                  <a:pt x="9670" y="36429"/>
                  <a:pt x="0" y="26758"/>
                  <a:pt x="0" y="14829"/>
                </a:cubicBezTo>
                <a:cubicBezTo>
                  <a:pt x="0" y="9314"/>
                  <a:pt x="2108" y="4009"/>
                  <a:pt x="5894" y="0"/>
                </a:cubicBezTo>
                <a:lnTo>
                  <a:pt x="21600" y="14829"/>
                </a:lnTo>
                <a:lnTo>
                  <a:pt x="38121" y="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AutoShape 16"/>
          <p:cNvSpPr>
            <a:spLocks noChangeArrowheads="1"/>
          </p:cNvSpPr>
          <p:nvPr/>
        </p:nvSpPr>
        <p:spPr bwMode="auto">
          <a:xfrm>
            <a:off x="917575" y="1423988"/>
            <a:ext cx="1925638" cy="4746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Comic Sans MS" charset="0"/>
              </a:rPr>
              <a:t>Implementation</a:t>
            </a:r>
            <a:endParaRPr lang="en-US" sz="14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6629" name="AutoShape 17"/>
          <p:cNvSpPr>
            <a:spLocks noChangeArrowheads="1"/>
          </p:cNvSpPr>
          <p:nvPr/>
        </p:nvSpPr>
        <p:spPr bwMode="auto">
          <a:xfrm>
            <a:off x="603250" y="3076575"/>
            <a:ext cx="2549525" cy="82867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Comic Sans MS" charset="0"/>
              </a:rPr>
              <a:t>Performance Analysis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30" name="AutoShape 18"/>
          <p:cNvSpPr>
            <a:spLocks noChangeArrowheads="1"/>
          </p:cNvSpPr>
          <p:nvPr/>
        </p:nvSpPr>
        <p:spPr bwMode="auto">
          <a:xfrm>
            <a:off x="1185863" y="5081588"/>
            <a:ext cx="1385887" cy="4746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Comic Sans MS" charset="0"/>
              </a:rPr>
              <a:t>Production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31" name="AutoShape 19"/>
          <p:cNvSpPr>
            <a:spLocks noChangeArrowheads="1"/>
          </p:cNvSpPr>
          <p:nvPr/>
        </p:nvSpPr>
        <p:spPr bwMode="auto">
          <a:xfrm>
            <a:off x="930275" y="4167188"/>
            <a:ext cx="1895475" cy="4746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Comic Sans MS" charset="0"/>
              </a:rPr>
              <a:t>Program Tuning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32" name="AutoShape 20"/>
          <p:cNvSpPr>
            <a:spLocks noChangeArrowheads="1"/>
          </p:cNvSpPr>
          <p:nvPr/>
        </p:nvSpPr>
        <p:spPr bwMode="auto">
          <a:xfrm>
            <a:off x="1135063" y="2338388"/>
            <a:ext cx="1485900" cy="4746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Comic Sans MS" charset="0"/>
              </a:rPr>
              <a:t>Preparation</a:t>
            </a:r>
            <a:endParaRPr lang="en-US" sz="14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26633" name="AutoShape 21"/>
          <p:cNvCxnSpPr>
            <a:cxnSpLocks noChangeShapeType="1"/>
            <a:stCxn id="26628" idx="2"/>
            <a:endCxn id="26632" idx="0"/>
          </p:cNvCxnSpPr>
          <p:nvPr/>
        </p:nvCxnSpPr>
        <p:spPr bwMode="auto">
          <a:xfrm flipH="1">
            <a:off x="1878013" y="1912938"/>
            <a:ext cx="3175" cy="411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4" name="AutoShape 22"/>
          <p:cNvCxnSpPr>
            <a:cxnSpLocks noChangeShapeType="1"/>
            <a:stCxn id="26632" idx="2"/>
            <a:endCxn id="26629" idx="0"/>
          </p:cNvCxnSpPr>
          <p:nvPr/>
        </p:nvCxnSpPr>
        <p:spPr bwMode="auto">
          <a:xfrm>
            <a:off x="1878013" y="2827338"/>
            <a:ext cx="0" cy="23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5" name="AutoShape 23"/>
          <p:cNvCxnSpPr>
            <a:cxnSpLocks noChangeShapeType="1"/>
            <a:stCxn id="26629" idx="2"/>
            <a:endCxn id="26631" idx="0"/>
          </p:cNvCxnSpPr>
          <p:nvPr/>
        </p:nvCxnSpPr>
        <p:spPr bwMode="auto">
          <a:xfrm>
            <a:off x="1878013" y="3919538"/>
            <a:ext cx="0" cy="233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6" name="AutoShape 24"/>
          <p:cNvCxnSpPr>
            <a:cxnSpLocks noChangeShapeType="1"/>
            <a:stCxn id="26631" idx="2"/>
            <a:endCxn id="26630" idx="0"/>
          </p:cNvCxnSpPr>
          <p:nvPr/>
        </p:nvCxnSpPr>
        <p:spPr bwMode="auto">
          <a:xfrm>
            <a:off x="1878013" y="4656138"/>
            <a:ext cx="1587" cy="411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Performance evaluation problems define the requirements for performance analysis methods</a:t>
            </a:r>
          </a:p>
          <a:p>
            <a:r>
              <a:rPr lang="en-US" smtClean="0"/>
              <a:t>Performance observability is the ability to </a:t>
            </a:r>
            <a:r>
              <a:rPr lang="ja-JP" altLang="en-US" smtClean="0"/>
              <a:t>“</a:t>
            </a:r>
            <a:r>
              <a:rPr lang="en-US" altLang="ja-JP" smtClean="0"/>
              <a:t>accurately</a:t>
            </a:r>
            <a:r>
              <a:rPr lang="ja-JP" altLang="en-US" smtClean="0"/>
              <a:t>”</a:t>
            </a:r>
            <a:r>
              <a:rPr lang="en-US" altLang="ja-JP" smtClean="0"/>
              <a:t> capture, analyze, and present (collectively observe) information about computer system/software performance</a:t>
            </a:r>
          </a:p>
          <a:p>
            <a:r>
              <a:rPr lang="en-US" smtClean="0"/>
              <a:t>Tools for performance observability must balance the need for performance data against the cost of obtaining it (environment complexity, performance intrusion)</a:t>
            </a:r>
          </a:p>
          <a:p>
            <a:pPr lvl="1"/>
            <a:r>
              <a:rPr lang="en-US" smtClean="0"/>
              <a:t>Too little performance data makes analysis difficult</a:t>
            </a:r>
          </a:p>
          <a:p>
            <a:pPr lvl="1"/>
            <a:r>
              <a:rPr lang="en-US" smtClean="0"/>
              <a:t>Too much data perturbs the measured system. </a:t>
            </a:r>
          </a:p>
          <a:p>
            <a:r>
              <a:rPr lang="en-US" smtClean="0"/>
              <a:t>Important to understand performance observability complexity and develop technology to address it</a:t>
            </a:r>
            <a:endParaRPr lang="en-US"/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Observability</a:t>
            </a:r>
            <a:r>
              <a:rPr lang="en-US" dirty="0" smtClean="0"/>
              <a:t> (Guiding Thesis)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Traditionally an empirically-based approach</a:t>
            </a:r>
          </a:p>
          <a:p>
            <a:pPr lvl="1"/>
            <a:r>
              <a:rPr lang="en-US" sz="2400" dirty="0" smtClean="0"/>
              <a:t>observation      experimentation      diagnosis      tuning</a:t>
            </a:r>
          </a:p>
          <a:p>
            <a:r>
              <a:rPr lang="en-US" dirty="0" smtClean="0"/>
              <a:t>Performance technology developed for each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4351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 Engineering Process</a:t>
            </a:r>
            <a:endParaRPr lang="en-US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76277" y="2639816"/>
            <a:ext cx="7240511" cy="3565208"/>
            <a:chOff x="676275" y="2514600"/>
            <a:chExt cx="7621589" cy="3752850"/>
          </a:xfrm>
        </p:grpSpPr>
        <p:sp>
          <p:nvSpPr>
            <p:cNvPr id="14338" name="Text Box 5"/>
            <p:cNvSpPr txBox="1">
              <a:spLocks noChangeArrowheads="1"/>
            </p:cNvSpPr>
            <p:nvPr/>
          </p:nvSpPr>
          <p:spPr bwMode="auto">
            <a:xfrm>
              <a:off x="2540000" y="5222875"/>
              <a:ext cx="1774825" cy="37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r"/>
              <a:r>
                <a:rPr lang="en-US" sz="1800" i="0">
                  <a:latin typeface="Times" charset="0"/>
                </a:rPr>
                <a:t>characterization</a:t>
              </a:r>
              <a:endParaRPr lang="en-US" sz="1400" i="0">
                <a:latin typeface="Times" charset="0"/>
              </a:endParaRPr>
            </a:p>
          </p:txBody>
        </p:sp>
        <p:sp>
          <p:nvSpPr>
            <p:cNvPr id="14339" name="Text Box 6"/>
            <p:cNvSpPr txBox="1">
              <a:spLocks noChangeArrowheads="1"/>
            </p:cNvSpPr>
            <p:nvPr/>
          </p:nvSpPr>
          <p:spPr bwMode="auto">
            <a:xfrm>
              <a:off x="3090863" y="2590800"/>
              <a:ext cx="2519362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latin typeface="Times" charset="0"/>
                </a:rPr>
                <a:t>Performance</a:t>
              </a:r>
              <a:br>
                <a:rPr lang="en-US" sz="2000" dirty="0">
                  <a:latin typeface="Times" charset="0"/>
                </a:rPr>
              </a:br>
              <a:r>
                <a:rPr lang="en-US" sz="2000" dirty="0">
                  <a:latin typeface="Times" charset="0"/>
                </a:rPr>
                <a:t>Tuning</a:t>
              </a:r>
              <a:endParaRPr lang="en-US" sz="1400" dirty="0">
                <a:latin typeface="Times" charset="0"/>
              </a:endParaRPr>
            </a:p>
          </p:txBody>
        </p:sp>
        <p:sp>
          <p:nvSpPr>
            <p:cNvPr id="14340" name="Text Box 7"/>
            <p:cNvSpPr txBox="1">
              <a:spLocks noChangeArrowheads="1"/>
            </p:cNvSpPr>
            <p:nvPr/>
          </p:nvSpPr>
          <p:spPr bwMode="auto">
            <a:xfrm>
              <a:off x="3090863" y="3581400"/>
              <a:ext cx="2519362" cy="6826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Times" charset="0"/>
                </a:rPr>
                <a:t>Performance</a:t>
              </a:r>
            </a:p>
            <a:p>
              <a:pPr algn="ctr"/>
              <a:r>
                <a:rPr lang="en-US" sz="2000">
                  <a:latin typeface="Times" charset="0"/>
                </a:rPr>
                <a:t>Diagnosis</a:t>
              </a:r>
              <a:endParaRPr lang="en-US" sz="1400">
                <a:latin typeface="Times" charset="0"/>
              </a:endParaRPr>
            </a:p>
          </p:txBody>
        </p:sp>
        <p:sp>
          <p:nvSpPr>
            <p:cNvPr id="14341" name="Text Box 8"/>
            <p:cNvSpPr txBox="1">
              <a:spLocks noChangeArrowheads="1"/>
            </p:cNvSpPr>
            <p:nvPr/>
          </p:nvSpPr>
          <p:spPr bwMode="auto">
            <a:xfrm>
              <a:off x="3090863" y="4572000"/>
              <a:ext cx="2519362" cy="684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Times" charset="0"/>
                </a:rPr>
                <a:t>Performance</a:t>
              </a:r>
            </a:p>
            <a:p>
              <a:pPr algn="ctr"/>
              <a:r>
                <a:rPr lang="en-US" sz="2000">
                  <a:latin typeface="Times" charset="0"/>
                </a:rPr>
                <a:t>Experimentation</a:t>
              </a:r>
              <a:endParaRPr lang="en-US" sz="1400">
                <a:latin typeface="Times" charset="0"/>
              </a:endParaRPr>
            </a:p>
          </p:txBody>
        </p:sp>
        <p:sp>
          <p:nvSpPr>
            <p:cNvPr id="14342" name="Text Box 9"/>
            <p:cNvSpPr txBox="1">
              <a:spLocks noChangeArrowheads="1"/>
            </p:cNvSpPr>
            <p:nvPr/>
          </p:nvSpPr>
          <p:spPr bwMode="auto">
            <a:xfrm>
              <a:off x="3090863" y="5562600"/>
              <a:ext cx="2519362" cy="685800"/>
            </a:xfrm>
            <a:prstGeom prst="rect">
              <a:avLst/>
            </a:prstGeom>
            <a:solidFill>
              <a:srgbClr val="2EBDB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Times" charset="0"/>
                </a:rPr>
                <a:t>Performance</a:t>
              </a:r>
            </a:p>
            <a:p>
              <a:pPr algn="ctr"/>
              <a:r>
                <a:rPr lang="en-US" sz="2000">
                  <a:latin typeface="Times" charset="0"/>
                </a:rPr>
                <a:t>Observation</a:t>
              </a:r>
              <a:endParaRPr lang="en-US" sz="1400">
                <a:latin typeface="Times" charset="0"/>
              </a:endParaRPr>
            </a:p>
          </p:txBody>
        </p:sp>
        <p:sp>
          <p:nvSpPr>
            <p:cNvPr id="14343" name="Text Box 10"/>
            <p:cNvSpPr txBox="1">
              <a:spLocks noChangeArrowheads="1"/>
            </p:cNvSpPr>
            <p:nvPr/>
          </p:nvSpPr>
          <p:spPr bwMode="auto">
            <a:xfrm>
              <a:off x="3043238" y="3225800"/>
              <a:ext cx="1271587" cy="37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r"/>
              <a:r>
                <a:rPr lang="en-US" sz="1800" i="0">
                  <a:latin typeface="Times" charset="0"/>
                </a:rPr>
                <a:t>hypotheses</a:t>
              </a:r>
              <a:endParaRPr lang="en-US" sz="1400" i="0">
                <a:latin typeface="Times" charset="0"/>
              </a:endParaRPr>
            </a:p>
          </p:txBody>
        </p:sp>
        <p:sp>
          <p:nvSpPr>
            <p:cNvPr id="14344" name="Text Box 11"/>
            <p:cNvSpPr txBox="1">
              <a:spLocks noChangeArrowheads="1"/>
            </p:cNvSpPr>
            <p:nvPr/>
          </p:nvSpPr>
          <p:spPr bwMode="auto">
            <a:xfrm>
              <a:off x="3195638" y="4224338"/>
              <a:ext cx="1119187" cy="373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r"/>
              <a:r>
                <a:rPr lang="en-US" sz="1800" i="0">
                  <a:latin typeface="Times" charset="0"/>
                </a:rPr>
                <a:t>properties</a:t>
              </a:r>
              <a:endParaRPr lang="en-US" sz="1400" i="0">
                <a:latin typeface="Times" charset="0"/>
              </a:endParaRPr>
            </a:p>
          </p:txBody>
        </p:sp>
        <p:cxnSp>
          <p:nvCxnSpPr>
            <p:cNvPr id="14345" name="AutoShape 12"/>
            <p:cNvCxnSpPr>
              <a:cxnSpLocks noChangeShapeType="1"/>
              <a:stCxn id="14339" idx="2"/>
              <a:endCxn id="14340" idx="0"/>
            </p:cNvCxnSpPr>
            <p:nvPr/>
          </p:nvCxnSpPr>
          <p:spPr bwMode="auto">
            <a:xfrm>
              <a:off x="4351338" y="3276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4346" name="AutoShape 13"/>
            <p:cNvCxnSpPr>
              <a:cxnSpLocks noChangeShapeType="1"/>
              <a:stCxn id="14340" idx="2"/>
              <a:endCxn id="14341" idx="0"/>
            </p:cNvCxnSpPr>
            <p:nvPr/>
          </p:nvCxnSpPr>
          <p:spPr bwMode="auto">
            <a:xfrm>
              <a:off x="4351338" y="4264025"/>
              <a:ext cx="0" cy="307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4347" name="AutoShape 14"/>
            <p:cNvCxnSpPr>
              <a:cxnSpLocks noChangeShapeType="1"/>
              <a:stCxn id="14341" idx="2"/>
              <a:endCxn id="14342" idx="0"/>
            </p:cNvCxnSpPr>
            <p:nvPr/>
          </p:nvCxnSpPr>
          <p:spPr bwMode="auto">
            <a:xfrm>
              <a:off x="4351338" y="5256213"/>
              <a:ext cx="0" cy="306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2" name="Group 31"/>
            <p:cNvGrpSpPr>
              <a:grpSpLocks/>
            </p:cNvGrpSpPr>
            <p:nvPr/>
          </p:nvGrpSpPr>
          <p:grpSpPr bwMode="auto">
            <a:xfrm>
              <a:off x="5599114" y="4327525"/>
              <a:ext cx="2698750" cy="1939925"/>
              <a:chOff x="3657" y="2774"/>
              <a:chExt cx="1700" cy="1222"/>
            </a:xfrm>
          </p:grpSpPr>
          <p:sp>
            <p:nvSpPr>
              <p:cNvPr id="14363" name="Rectangle 16"/>
              <p:cNvSpPr>
                <a:spLocks noChangeArrowheads="1"/>
              </p:cNvSpPr>
              <p:nvPr/>
            </p:nvSpPr>
            <p:spPr bwMode="auto">
              <a:xfrm>
                <a:off x="4121" y="3200"/>
                <a:ext cx="1236" cy="796"/>
              </a:xfrm>
              <a:prstGeom prst="rect">
                <a:avLst/>
              </a:prstGeom>
              <a:solidFill>
                <a:srgbClr val="2EBDB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173038" indent="-173038">
                  <a:buFontTx/>
                  <a:buChar char="•"/>
                </a:pPr>
                <a:r>
                  <a:rPr lang="en-US" i="0" dirty="0"/>
                  <a:t>Instrumentation</a:t>
                </a:r>
              </a:p>
              <a:p>
                <a:pPr marL="173038" indent="-173038">
                  <a:buFontTx/>
                  <a:buChar char="•"/>
                </a:pPr>
                <a:r>
                  <a:rPr lang="en-US" i="0" dirty="0"/>
                  <a:t>Measurement</a:t>
                </a:r>
              </a:p>
              <a:p>
                <a:pPr marL="173038" indent="-173038">
                  <a:buFontTx/>
                  <a:buChar char="•"/>
                </a:pPr>
                <a:r>
                  <a:rPr lang="en-US" i="0" dirty="0"/>
                  <a:t>Analysis</a:t>
                </a:r>
              </a:p>
              <a:p>
                <a:pPr marL="173038" indent="-173038">
                  <a:buFontTx/>
                  <a:buChar char="•"/>
                </a:pPr>
                <a:r>
                  <a:rPr lang="en-US" i="0" dirty="0"/>
                  <a:t>Visualization</a:t>
                </a:r>
              </a:p>
            </p:txBody>
          </p:sp>
          <p:sp>
            <p:nvSpPr>
              <p:cNvPr id="14364" name="Line 17"/>
              <p:cNvSpPr>
                <a:spLocks noChangeShapeType="1"/>
              </p:cNvSpPr>
              <p:nvPr/>
            </p:nvSpPr>
            <p:spPr bwMode="auto">
              <a:xfrm flipV="1">
                <a:off x="3658" y="3201"/>
                <a:ext cx="469" cy="3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5" name="Line 18"/>
              <p:cNvSpPr>
                <a:spLocks noChangeShapeType="1"/>
              </p:cNvSpPr>
              <p:nvPr/>
            </p:nvSpPr>
            <p:spPr bwMode="auto">
              <a:xfrm>
                <a:off x="3657" y="3973"/>
                <a:ext cx="448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6" name="Rectangle 19"/>
              <p:cNvSpPr>
                <a:spLocks noChangeArrowheads="1"/>
              </p:cNvSpPr>
              <p:nvPr/>
            </p:nvSpPr>
            <p:spPr bwMode="auto">
              <a:xfrm>
                <a:off x="4121" y="2774"/>
                <a:ext cx="93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i="0"/>
                  <a:t>Performance</a:t>
                </a:r>
                <a:br>
                  <a:rPr lang="en-US" sz="2000" i="0"/>
                </a:br>
                <a:r>
                  <a:rPr lang="en-US" sz="2000" i="0"/>
                  <a:t>Technology</a:t>
                </a:r>
              </a:p>
            </p:txBody>
          </p:sp>
        </p:grp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676275" y="3276600"/>
              <a:ext cx="2416175" cy="1987550"/>
              <a:chOff x="556" y="2112"/>
              <a:chExt cx="1522" cy="1252"/>
            </a:xfrm>
          </p:grpSpPr>
          <p:sp>
            <p:nvSpPr>
              <p:cNvPr id="14359" name="Rectangle 21"/>
              <p:cNvSpPr>
                <a:spLocks noChangeArrowheads="1"/>
              </p:cNvSpPr>
              <p:nvPr/>
            </p:nvSpPr>
            <p:spPr bwMode="auto">
              <a:xfrm flipH="1">
                <a:off x="576" y="2544"/>
                <a:ext cx="1063" cy="7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173038" indent="-173038">
                  <a:buFontTx/>
                  <a:buChar char="•"/>
                </a:pPr>
                <a:r>
                  <a:rPr lang="en-US" i="0" dirty="0"/>
                  <a:t>Experiment</a:t>
                </a:r>
                <a:br>
                  <a:rPr lang="en-US" i="0" dirty="0"/>
                </a:br>
                <a:r>
                  <a:rPr lang="en-US" i="0" dirty="0"/>
                  <a:t>management</a:t>
                </a:r>
              </a:p>
              <a:p>
                <a:pPr marL="173038" indent="-173038">
                  <a:buFontTx/>
                  <a:buChar char="•"/>
                </a:pPr>
                <a:r>
                  <a:rPr lang="en-US" i="0" dirty="0"/>
                  <a:t>Performance</a:t>
                </a:r>
                <a:br>
                  <a:rPr lang="en-US" i="0" dirty="0"/>
                </a:br>
                <a:r>
                  <a:rPr lang="en-US" i="0" dirty="0"/>
                  <a:t>storage</a:t>
                </a:r>
              </a:p>
            </p:txBody>
          </p:sp>
          <p:sp>
            <p:nvSpPr>
              <p:cNvPr id="14360" name="Line 22"/>
              <p:cNvSpPr>
                <a:spLocks noChangeShapeType="1"/>
              </p:cNvSpPr>
              <p:nvPr/>
            </p:nvSpPr>
            <p:spPr bwMode="auto">
              <a:xfrm flipH="1" flipV="1">
                <a:off x="1623" y="2549"/>
                <a:ext cx="455" cy="3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1" name="Line 23"/>
              <p:cNvSpPr>
                <a:spLocks noChangeShapeType="1"/>
              </p:cNvSpPr>
              <p:nvPr/>
            </p:nvSpPr>
            <p:spPr bwMode="auto">
              <a:xfrm flipH="1" flipV="1">
                <a:off x="1632" y="3339"/>
                <a:ext cx="445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2" name="Rectangle 24"/>
              <p:cNvSpPr>
                <a:spLocks noChangeArrowheads="1"/>
              </p:cNvSpPr>
              <p:nvPr/>
            </p:nvSpPr>
            <p:spPr bwMode="auto">
              <a:xfrm flipH="1">
                <a:off x="556" y="2112"/>
                <a:ext cx="93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i="0"/>
                  <a:t>Performance</a:t>
                </a:r>
                <a:br>
                  <a:rPr lang="en-US" sz="2000" i="0"/>
                </a:br>
                <a:r>
                  <a:rPr lang="en-US" sz="2000" i="0"/>
                  <a:t>Technology</a:t>
                </a:r>
              </a:p>
            </p:txBody>
          </p:sp>
        </p:grp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5608638" y="2514600"/>
              <a:ext cx="2590800" cy="1752600"/>
              <a:chOff x="3663" y="1632"/>
              <a:chExt cx="1632" cy="1104"/>
            </a:xfrm>
          </p:grpSpPr>
          <p:sp>
            <p:nvSpPr>
              <p:cNvPr id="14355" name="Rectangle 26"/>
              <p:cNvSpPr>
                <a:spLocks noChangeArrowheads="1"/>
              </p:cNvSpPr>
              <p:nvPr/>
            </p:nvSpPr>
            <p:spPr bwMode="auto">
              <a:xfrm>
                <a:off x="4127" y="2054"/>
                <a:ext cx="1168" cy="6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173038" indent="-173038">
                  <a:buFontTx/>
                  <a:buChar char="•"/>
                </a:pPr>
                <a:r>
                  <a:rPr lang="en-US" i="0" dirty="0"/>
                  <a:t>Data mining</a:t>
                </a:r>
              </a:p>
              <a:p>
                <a:pPr marL="173038" indent="-173038">
                  <a:buFontTx/>
                  <a:buChar char="•"/>
                </a:pPr>
                <a:r>
                  <a:rPr lang="en-US" i="0" dirty="0"/>
                  <a:t>Models</a:t>
                </a:r>
              </a:p>
              <a:p>
                <a:pPr marL="173038" indent="-173038">
                  <a:buFontTx/>
                  <a:buChar char="•"/>
                </a:pPr>
                <a:r>
                  <a:rPr lang="en-US" i="0" dirty="0"/>
                  <a:t>Expert systems</a:t>
                </a:r>
              </a:p>
            </p:txBody>
          </p:sp>
          <p:sp>
            <p:nvSpPr>
              <p:cNvPr id="14356" name="Line 27"/>
              <p:cNvSpPr>
                <a:spLocks noChangeShapeType="1"/>
              </p:cNvSpPr>
              <p:nvPr/>
            </p:nvSpPr>
            <p:spPr bwMode="auto">
              <a:xfrm flipV="1">
                <a:off x="3664" y="2059"/>
                <a:ext cx="464" cy="2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7" name="Line 28"/>
              <p:cNvSpPr>
                <a:spLocks noChangeShapeType="1"/>
              </p:cNvSpPr>
              <p:nvPr/>
            </p:nvSpPr>
            <p:spPr bwMode="auto">
              <a:xfrm flipV="1">
                <a:off x="3663" y="2669"/>
                <a:ext cx="46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8" name="Rectangle 29"/>
              <p:cNvSpPr>
                <a:spLocks noChangeArrowheads="1"/>
              </p:cNvSpPr>
              <p:nvPr/>
            </p:nvSpPr>
            <p:spPr bwMode="auto">
              <a:xfrm>
                <a:off x="4127" y="1632"/>
                <a:ext cx="93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i="0"/>
                  <a:t>Performance</a:t>
                </a:r>
                <a:br>
                  <a:rPr lang="en-US" sz="2000" i="0"/>
                </a:br>
                <a:r>
                  <a:rPr lang="en-US" sz="2000" i="0"/>
                  <a:t>Technology</a:t>
                </a:r>
                <a:endParaRPr lang="en-US" i="0"/>
              </a:p>
            </p:txBody>
          </p:sp>
        </p:grpSp>
      </p:grpSp>
      <p:sp>
        <p:nvSpPr>
          <p:cNvPr id="30" name="Left-Right Arrow 29"/>
          <p:cNvSpPr/>
          <p:nvPr/>
        </p:nvSpPr>
        <p:spPr bwMode="auto">
          <a:xfrm>
            <a:off x="2642438" y="1771148"/>
            <a:ext cx="304800" cy="17938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1" name="Left-Right Arrow 30"/>
          <p:cNvSpPr/>
          <p:nvPr/>
        </p:nvSpPr>
        <p:spPr bwMode="auto">
          <a:xfrm>
            <a:off x="5072247" y="1771147"/>
            <a:ext cx="304800" cy="17938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>
            <a:off x="6663858" y="1771148"/>
            <a:ext cx="304800" cy="17938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and Optimization Cycle</a:t>
            </a:r>
            <a:endParaRPr lang="en-US" dirty="0"/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400800"/>
            <a:ext cx="2057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   </a:t>
            </a:r>
            <a:endParaRPr lang="en-US">
              <a:latin typeface="Tahoma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3352800" y="1524000"/>
            <a:ext cx="5638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Insertion of extra code (probes, hooks)</a:t>
            </a:r>
            <a:br>
              <a:rPr lang="en-US" sz="200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into application 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368300" y="1511300"/>
            <a:ext cx="2298700" cy="4699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rPr>
              <a:t>Instrumentation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7825" y="1524000"/>
            <a:ext cx="8613775" cy="4876800"/>
            <a:chOff x="238" y="960"/>
            <a:chExt cx="5426" cy="3072"/>
          </a:xfrm>
        </p:grpSpPr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2112" y="960"/>
              <a:ext cx="3552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 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endParaRPr lang="en-US" sz="2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6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Transformation of the results into a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representation that can  be easily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understood by a human user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38" y="2672"/>
              <a:ext cx="1440" cy="258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Presentation</a:t>
              </a:r>
            </a:p>
          </p:txBody>
        </p:sp>
        <p:cxnSp>
          <p:nvCxnSpPr>
            <p:cNvPr id="19480" name="AutoShape 8"/>
            <p:cNvCxnSpPr>
              <a:cxnSpLocks noChangeShapeType="1"/>
              <a:stCxn id="63" idx="2"/>
              <a:endCxn id="50" idx="0"/>
            </p:cNvCxnSpPr>
            <p:nvPr/>
          </p:nvCxnSpPr>
          <p:spPr bwMode="auto">
            <a:xfrm>
              <a:off x="958" y="2354"/>
              <a:ext cx="0" cy="31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3352800" y="1524000"/>
            <a:ext cx="5638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75000"/>
              <a:buFont typeface="Wingdings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</a:t>
            </a:r>
          </a:p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75000"/>
              <a:buFont typeface="Wingdings" charset="2"/>
              <a:buChar char="n"/>
            </a:pPr>
            <a:endParaRPr lang="en-US" sz="10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75000"/>
              <a:buFont typeface="Wingdings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75000"/>
              <a:buFont typeface="Wingdings" charset="2"/>
              <a:buChar char="n"/>
            </a:pPr>
            <a:endParaRPr lang="en-US" sz="10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75000"/>
              <a:buFont typeface="Wingdings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 </a:t>
            </a:r>
          </a:p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75000"/>
              <a:buFont typeface="Wingdings" charset="2"/>
              <a:buChar char="n"/>
            </a:pPr>
            <a:endParaRPr lang="en-US" sz="16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75000"/>
              <a:buFont typeface="Wingdings" charset="2"/>
              <a:buNone/>
            </a:pP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7825" y="1524000"/>
            <a:ext cx="8613775" cy="4876800"/>
            <a:chOff x="238" y="960"/>
            <a:chExt cx="5426" cy="3072"/>
          </a:xfrm>
        </p:grpSpPr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238" y="1520"/>
              <a:ext cx="1440" cy="25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Measurement</a:t>
              </a:r>
            </a:p>
          </p:txBody>
        </p:sp>
        <p:cxnSp>
          <p:nvCxnSpPr>
            <p:cNvPr id="19476" name="AutoShape 12"/>
            <p:cNvCxnSpPr>
              <a:cxnSpLocks noChangeShapeType="1"/>
              <a:stCxn id="47" idx="2"/>
              <a:endCxn id="54" idx="0"/>
            </p:cNvCxnSpPr>
            <p:nvPr/>
          </p:nvCxnSpPr>
          <p:spPr bwMode="auto">
            <a:xfrm>
              <a:off x="956" y="1248"/>
              <a:ext cx="2" cy="27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2112" y="960"/>
              <a:ext cx="3552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Collection of data relevant to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performance analysis</a:t>
              </a:r>
            </a:p>
          </p:txBody>
        </p:sp>
      </p:grpSp>
      <p:cxnSp>
        <p:nvCxnSpPr>
          <p:cNvPr id="57" name="AutoShape 14"/>
          <p:cNvCxnSpPr>
            <a:cxnSpLocks noChangeShapeType="1"/>
            <a:stCxn id="59" idx="3"/>
            <a:endCxn id="47" idx="3"/>
          </p:cNvCxnSpPr>
          <p:nvPr/>
        </p:nvCxnSpPr>
        <p:spPr bwMode="auto">
          <a:xfrm flipV="1">
            <a:off x="2663825" y="1746250"/>
            <a:ext cx="3175" cy="3627438"/>
          </a:xfrm>
          <a:prstGeom prst="bentConnector3">
            <a:avLst>
              <a:gd name="adj1" fmla="val 730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77825" y="1524000"/>
            <a:ext cx="8613775" cy="4876800"/>
            <a:chOff x="238" y="960"/>
            <a:chExt cx="5426" cy="3072"/>
          </a:xfrm>
        </p:grpSpPr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238" y="3256"/>
              <a:ext cx="1440" cy="25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Optimization</a:t>
              </a:r>
            </a:p>
          </p:txBody>
        </p:sp>
        <p:cxnSp>
          <p:nvCxnSpPr>
            <p:cNvPr id="19473" name="AutoShape 17"/>
            <p:cNvCxnSpPr>
              <a:cxnSpLocks noChangeShapeType="1"/>
              <a:stCxn id="50" idx="2"/>
              <a:endCxn id="59" idx="0"/>
            </p:cNvCxnSpPr>
            <p:nvPr/>
          </p:nvCxnSpPr>
          <p:spPr bwMode="auto">
            <a:xfrm>
              <a:off x="958" y="2930"/>
              <a:ext cx="0" cy="32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" name="Rectangle 18"/>
            <p:cNvSpPr>
              <a:spLocks noChangeArrowheads="1"/>
            </p:cNvSpPr>
            <p:nvPr/>
          </p:nvSpPr>
          <p:spPr bwMode="auto">
            <a:xfrm>
              <a:off x="2112" y="960"/>
              <a:ext cx="3552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 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endParaRPr lang="en-US" sz="20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600" kern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Elimination of performance problems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77825" y="1524000"/>
            <a:ext cx="8226425" cy="4876800"/>
            <a:chOff x="238" y="960"/>
            <a:chExt cx="5182" cy="3072"/>
          </a:xfrm>
        </p:grpSpPr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238" y="2096"/>
              <a:ext cx="1440" cy="258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Analysis</a:t>
              </a:r>
            </a:p>
          </p:txBody>
        </p:sp>
        <p:cxnSp>
          <p:nvCxnSpPr>
            <p:cNvPr id="19470" name="AutoShape 21"/>
            <p:cNvCxnSpPr>
              <a:cxnSpLocks noChangeShapeType="1"/>
              <a:stCxn id="54" idx="2"/>
              <a:endCxn id="63" idx="0"/>
            </p:cNvCxnSpPr>
            <p:nvPr/>
          </p:nvCxnSpPr>
          <p:spPr bwMode="auto">
            <a:xfrm>
              <a:off x="958" y="1778"/>
              <a:ext cx="0" cy="31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2112" y="960"/>
              <a:ext cx="3308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 </a:t>
              </a:r>
              <a:b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000" kern="0" dirty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b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endParaRPr lang="en-US" sz="1000" kern="0" dirty="0">
                <a:solidFill>
                  <a:sysClr val="windowText" lastClr="000000"/>
                </a:solidFill>
                <a:latin typeface="Arial"/>
                <a:ea typeface="+mn-ea"/>
                <a:cs typeface="Arial" pitchFamily="34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rgbClr val="00007D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Calculation of metrics,  identification of  </a:t>
              </a:r>
              <a:b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</a:br>
              <a:r>
                <a:rPr lang="en-US" sz="2000" kern="0" dirty="0">
                  <a:solidFill>
                    <a:sysClr val="windowText" lastClr="000000"/>
                  </a:solidFill>
                  <a:latin typeface="Arial"/>
                  <a:ea typeface="+mn-ea"/>
                  <a:cs typeface="Arial" pitchFamily="34" charset="0"/>
                </a:rPr>
                <a:t>performance problems </a:t>
              </a:r>
            </a:p>
          </p:txBody>
        </p:sp>
      </p:grp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Observability</a:t>
            </a:r>
            <a:r>
              <a:rPr lang="en-US" dirty="0" smtClean="0"/>
              <a:t> depends on measurement</a:t>
            </a:r>
          </a:p>
          <a:p>
            <a:r>
              <a:rPr lang="en-US" dirty="0" smtClean="0"/>
              <a:t>What is able to be observed and measured?</a:t>
            </a:r>
          </a:p>
          <a:p>
            <a:r>
              <a:rPr lang="en-US" dirty="0" smtClean="0"/>
              <a:t>A metric represents a type of measured data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Count</a:t>
            </a:r>
            <a:r>
              <a:rPr lang="en-US" dirty="0" smtClean="0"/>
              <a:t>: how often some thing occurred</a:t>
            </a:r>
          </a:p>
          <a:p>
            <a:pPr lvl="2"/>
            <a:r>
              <a:rPr lang="en-US" dirty="0" smtClean="0"/>
              <a:t>calls to a routine, cache misses, messages sent, …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Duration</a:t>
            </a:r>
            <a:r>
              <a:rPr lang="en-US" dirty="0" smtClean="0"/>
              <a:t>: how long some thing took place</a:t>
            </a:r>
          </a:p>
          <a:p>
            <a:pPr lvl="2"/>
            <a:r>
              <a:rPr lang="en-US" dirty="0" smtClean="0"/>
              <a:t>execution time of a routine, message communication time, …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Size</a:t>
            </a:r>
            <a:r>
              <a:rPr lang="en-US" dirty="0" smtClean="0"/>
              <a:t>: how big some thing is</a:t>
            </a:r>
          </a:p>
          <a:p>
            <a:pPr lvl="2"/>
            <a:r>
              <a:rPr lang="en-US" dirty="0" smtClean="0"/>
              <a:t>message size, memory allocated, …</a:t>
            </a:r>
          </a:p>
          <a:p>
            <a:r>
              <a:rPr lang="en-US" dirty="0" smtClean="0"/>
              <a:t>A measurement records performance data</a:t>
            </a:r>
          </a:p>
          <a:p>
            <a:r>
              <a:rPr lang="en-US" dirty="0" smtClean="0"/>
              <a:t>Certain quantities can not be measured directly</a:t>
            </a:r>
          </a:p>
          <a:p>
            <a:pPr lvl="1"/>
            <a:r>
              <a:rPr lang="en-US" i="1" dirty="0" smtClean="0"/>
              <a:t>Derived metric</a:t>
            </a:r>
            <a:r>
              <a:rPr lang="en-US" dirty="0" smtClean="0"/>
              <a:t>: calculated from metrics</a:t>
            </a:r>
          </a:p>
          <a:p>
            <a:pPr lvl="2"/>
            <a:r>
              <a:rPr lang="en-US" dirty="0" smtClean="0"/>
              <a:t>rates of some thing (e.g., flops per second) are one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 and Measurement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Benchmarking typically involves the measurement of metrics for a particular type of evaluation</a:t>
            </a:r>
          </a:p>
          <a:p>
            <a:pPr lvl="1"/>
            <a:r>
              <a:rPr lang="en-US" dirty="0" smtClean="0"/>
              <a:t>Standardize on an experimentation methodology</a:t>
            </a:r>
          </a:p>
          <a:p>
            <a:pPr lvl="1"/>
            <a:r>
              <a:rPr lang="en-US" dirty="0" smtClean="0"/>
              <a:t>Standardize on  a collection of benchmark programs</a:t>
            </a:r>
          </a:p>
          <a:p>
            <a:pPr lvl="1"/>
            <a:r>
              <a:rPr lang="en-US" dirty="0" smtClean="0"/>
              <a:t>Standardize on set of metrics</a:t>
            </a:r>
          </a:p>
          <a:p>
            <a:r>
              <a:rPr lang="en-US" dirty="0" smtClean="0"/>
              <a:t>High-Performance </a:t>
            </a:r>
            <a:r>
              <a:rPr lang="en-US" dirty="0" err="1" smtClean="0"/>
              <a:t>Linpack</a:t>
            </a:r>
            <a:r>
              <a:rPr lang="en-US" dirty="0" smtClean="0"/>
              <a:t> (HPL) for Top 500</a:t>
            </a:r>
          </a:p>
          <a:p>
            <a:r>
              <a:rPr lang="en-US" dirty="0" smtClean="0"/>
              <a:t>NAS Parallel Benchmarks</a:t>
            </a:r>
          </a:p>
          <a:p>
            <a:r>
              <a:rPr lang="en-US" dirty="0" smtClean="0"/>
              <a:t>SPEC</a:t>
            </a:r>
          </a:p>
          <a:p>
            <a:r>
              <a:rPr lang="en-US" dirty="0" smtClean="0"/>
              <a:t>Typically look at MIPS and FLOPS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Programming: Are we having fun yet? 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3" y="1062880"/>
            <a:ext cx="5031105" cy="52603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determine where the time goes?</a:t>
            </a:r>
          </a:p>
          <a:p>
            <a:pPr marL="457200" lvl="1" indent="0">
              <a:buNone/>
            </a:pPr>
            <a:r>
              <a:rPr lang="ja-JP" altLang="en-US" i="1" dirty="0" smtClean="0"/>
              <a:t>“</a:t>
            </a:r>
            <a:r>
              <a:rPr lang="en-US" altLang="ja-JP" i="1" dirty="0" smtClean="0"/>
              <a:t>A person with one clock knows what time it is, a person with two clocks is never sure.</a:t>
            </a:r>
            <a:r>
              <a:rPr lang="ja-JP" altLang="en-US" i="1" dirty="0" smtClean="0"/>
              <a:t>”</a:t>
            </a:r>
            <a:r>
              <a:rPr lang="en-US" altLang="ja-JP" i="1" dirty="0" smtClean="0"/>
              <a:t/>
            </a:r>
            <a:br>
              <a:rPr lang="en-US" altLang="ja-JP" i="1" dirty="0" smtClean="0"/>
            </a:br>
            <a:r>
              <a:rPr lang="en-US" altLang="ja-JP" i="1" dirty="0" smtClean="0"/>
              <a:t>       </a:t>
            </a:r>
            <a:r>
              <a:rPr lang="en-US" altLang="ja-JP" i="1" dirty="0" err="1" smtClean="0"/>
              <a:t>Confucious</a:t>
            </a:r>
            <a:r>
              <a:rPr lang="en-US" altLang="ja-JP" i="1" dirty="0" smtClean="0"/>
              <a:t> (attributed)</a:t>
            </a:r>
            <a:endParaRPr lang="en-US" altLang="ja-JP" i="1" dirty="0" smtClean="0"/>
          </a:p>
          <a:p>
            <a:r>
              <a:rPr lang="en-US" dirty="0" smtClean="0"/>
              <a:t>Clocks are not the same</a:t>
            </a:r>
          </a:p>
          <a:p>
            <a:pPr lvl="1"/>
            <a:r>
              <a:rPr lang="en-US" dirty="0" smtClean="0"/>
              <a:t>Have different resolutions and overheads for access</a:t>
            </a:r>
          </a:p>
          <a:p>
            <a:r>
              <a:rPr lang="en-US" dirty="0" smtClean="0"/>
              <a:t>Time is an abstraction based on clock</a:t>
            </a:r>
          </a:p>
          <a:p>
            <a:pPr lvl="1"/>
            <a:r>
              <a:rPr lang="en-US" dirty="0" smtClean="0"/>
              <a:t>Only as good (accurate) as the clock we use</a:t>
            </a:r>
          </a:p>
          <a:p>
            <a:pPr lvl="1"/>
            <a:r>
              <a:rPr lang="en-US" dirty="0" smtClean="0"/>
              <a:t>Only as good as what we use it for</a:t>
            </a:r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Is Time Measured?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Execution Time</a:t>
            </a:r>
          </a:p>
        </p:txBody>
      </p:sp>
      <p:sp>
        <p:nvSpPr>
          <p:cNvPr id="43010" name="Rectangle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There are different types of time</a:t>
            </a:r>
          </a:p>
          <a:p>
            <a:r>
              <a:rPr lang="en-US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Wall</a:t>
            </a:r>
            <a:r>
              <a:rPr lang="en-US" b="1" i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-clock time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smtClean="0"/>
              <a:t>clock (continuously running)</a:t>
            </a:r>
          </a:p>
          <a:p>
            <a:pPr lvl="1"/>
            <a:r>
              <a:rPr lang="en-US" dirty="0" smtClean="0"/>
              <a:t>Includes time spent in all activities</a:t>
            </a:r>
          </a:p>
          <a:p>
            <a:r>
              <a:rPr lang="en-US" b="1" i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Virtual process </a:t>
            </a:r>
            <a:r>
              <a:rPr lang="en-US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time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(aka </a:t>
            </a:r>
            <a:r>
              <a:rPr lang="en-US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CPU time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/>
              <a:t>Time when process is </a:t>
            </a:r>
            <a:r>
              <a:rPr lang="en-US" dirty="0" smtClean="0"/>
              <a:t>executing (CPU is active)</a:t>
            </a:r>
          </a:p>
          <a:p>
            <a:pPr lvl="2"/>
            <a:r>
              <a:rPr lang="en-US" dirty="0" smtClean="0"/>
              <a:t>user </a:t>
            </a:r>
            <a:r>
              <a:rPr lang="en-US" dirty="0"/>
              <a:t>time and</a:t>
            </a:r>
            <a:r>
              <a:rPr lang="en-US" dirty="0" smtClean="0"/>
              <a:t> system time (can mean different things)</a:t>
            </a:r>
          </a:p>
          <a:p>
            <a:pPr lvl="1"/>
            <a:r>
              <a:rPr lang="en-US" dirty="0"/>
              <a:t>Does not include time when process is</a:t>
            </a:r>
            <a:r>
              <a:rPr lang="en-US" dirty="0" smtClean="0"/>
              <a:t> inherently waiting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Parallel </a:t>
            </a:r>
            <a:r>
              <a:rPr lang="en-US" dirty="0">
                <a:ea typeface="ＭＳ Ｐゴシック" charset="-128"/>
                <a:cs typeface="ＭＳ Ｐゴシック" charset="-128"/>
              </a:rPr>
              <a:t>execution time</a:t>
            </a:r>
          </a:p>
          <a:p>
            <a:pPr lvl="1"/>
            <a:r>
              <a:rPr lang="en-US" dirty="0"/>
              <a:t>Runs whenever</a:t>
            </a:r>
            <a:r>
              <a:rPr lang="en-US" dirty="0" smtClean="0"/>
              <a:t> </a:t>
            </a:r>
            <a:r>
              <a:rPr lang="en-US" i="1" dirty="0" smtClean="0"/>
              <a:t>any </a:t>
            </a:r>
            <a:r>
              <a:rPr lang="en-US" dirty="0" smtClean="0"/>
              <a:t>parallel </a:t>
            </a:r>
            <a:r>
              <a:rPr lang="en-US" dirty="0"/>
              <a:t>part is executing</a:t>
            </a:r>
            <a:endParaRPr lang="en-US" dirty="0" smtClean="0"/>
          </a:p>
          <a:p>
            <a:pPr lvl="1"/>
            <a:r>
              <a:rPr lang="en-US" dirty="0" smtClean="0"/>
              <a:t>Need to define a global </a:t>
            </a:r>
            <a:r>
              <a:rPr lang="en-US" dirty="0"/>
              <a:t>time basis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performance observation that determine different measurement methods</a:t>
            </a:r>
          </a:p>
          <a:p>
            <a:pPr lvl="1"/>
            <a:r>
              <a:rPr lang="en-US" dirty="0" smtClean="0"/>
              <a:t>Direct performance observation</a:t>
            </a:r>
          </a:p>
          <a:p>
            <a:pPr lvl="1"/>
            <a:r>
              <a:rPr lang="en-US" dirty="0" smtClean="0"/>
              <a:t>Indirect performance observation</a:t>
            </a:r>
          </a:p>
          <a:p>
            <a:r>
              <a:rPr lang="en-US" i="1" dirty="0" smtClean="0"/>
              <a:t>Direct performance observation </a:t>
            </a:r>
            <a:r>
              <a:rPr lang="en-US" dirty="0" smtClean="0"/>
              <a:t>is based on a scientific theory of measurement that considers the cost (overhead) with respect to accuracy</a:t>
            </a:r>
          </a:p>
          <a:p>
            <a:r>
              <a:rPr lang="en-US" i="1" dirty="0" smtClean="0"/>
              <a:t>Indirect performance observation </a:t>
            </a:r>
            <a:r>
              <a:rPr lang="en-US" dirty="0" smtClean="0"/>
              <a:t>is based on a sampling theory of measurement that assumes some degree of statistical </a:t>
            </a:r>
            <a:r>
              <a:rPr lang="en-US" dirty="0" err="1" smtClean="0"/>
              <a:t>stationarity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Types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Direct Performance Observation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Execution actions exposed as events</a:t>
            </a:r>
          </a:p>
          <a:p>
            <a:pPr lvl="1"/>
            <a:r>
              <a:rPr lang="en-US" dirty="0"/>
              <a:t>In general, actions reflect some execution state</a:t>
            </a:r>
          </a:p>
          <a:p>
            <a:pPr lvl="2"/>
            <a:r>
              <a:rPr lang="en-US" dirty="0"/>
              <a:t>presence at a code location or change in data</a:t>
            </a:r>
          </a:p>
          <a:p>
            <a:pPr lvl="2"/>
            <a:r>
              <a:rPr lang="en-US" dirty="0"/>
              <a:t>occurrence in parallelism context (thread of execution)</a:t>
            </a:r>
          </a:p>
          <a:p>
            <a:pPr lvl="1"/>
            <a:r>
              <a:rPr lang="en-US" dirty="0"/>
              <a:t>Events encode actions for observation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Observation is direct</a:t>
            </a:r>
          </a:p>
          <a:p>
            <a:pPr lvl="1"/>
            <a:r>
              <a:rPr lang="en-US" dirty="0"/>
              <a:t>Direct instrumentation of program code (</a:t>
            </a:r>
            <a:r>
              <a:rPr lang="en-US" i="1" dirty="0">
                <a:solidFill>
                  <a:srgbClr val="000000"/>
                </a:solidFill>
              </a:rPr>
              <a:t>probes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Instrumentation invokes performance measurement</a:t>
            </a:r>
          </a:p>
          <a:p>
            <a:pPr lvl="1"/>
            <a:r>
              <a:rPr lang="en-US" dirty="0"/>
              <a:t>Event measurement = performance data + context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Performance experiment</a:t>
            </a:r>
          </a:p>
          <a:p>
            <a:pPr lvl="1"/>
            <a:r>
              <a:rPr lang="en-US" dirty="0"/>
              <a:t>Actual events + performance measurements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Indirect Performance Observation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Program code instrumentation is not used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Performance is observed indirectly</a:t>
            </a:r>
          </a:p>
          <a:p>
            <a:pPr lvl="1"/>
            <a:r>
              <a:rPr lang="en-US" dirty="0"/>
              <a:t>Execution is interrupted</a:t>
            </a:r>
          </a:p>
          <a:p>
            <a:pPr lvl="2"/>
            <a:r>
              <a:rPr lang="en-US" dirty="0"/>
              <a:t>can be triggered by different events</a:t>
            </a:r>
          </a:p>
          <a:p>
            <a:pPr lvl="1"/>
            <a:r>
              <a:rPr lang="en-US" dirty="0"/>
              <a:t>Execution state is queried (sampled)</a:t>
            </a:r>
          </a:p>
          <a:p>
            <a:pPr lvl="2"/>
            <a:r>
              <a:rPr lang="en-US" dirty="0"/>
              <a:t>different performance data measured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Event-based sampling </a:t>
            </a:r>
            <a:r>
              <a:rPr lang="en-US" dirty="0"/>
              <a:t>(EBS</a:t>
            </a:r>
            <a:r>
              <a:rPr lang="en-US" dirty="0" smtClean="0"/>
              <a:t>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Performance attribution is inferred</a:t>
            </a:r>
          </a:p>
          <a:p>
            <a:pPr lvl="1"/>
            <a:r>
              <a:rPr lang="en-US" dirty="0"/>
              <a:t>Determined by execution context (state)</a:t>
            </a:r>
          </a:p>
          <a:p>
            <a:pPr lvl="1"/>
            <a:r>
              <a:rPr lang="en-US" dirty="0"/>
              <a:t>Observation resolution determined by interrupt period</a:t>
            </a:r>
          </a:p>
          <a:p>
            <a:pPr lvl="1"/>
            <a:r>
              <a:rPr lang="en-US" dirty="0"/>
              <a:t>Performance data associated with context for period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Direct Observation: Events</a:t>
            </a:r>
          </a:p>
        </p:txBody>
      </p:sp>
      <p:sp>
        <p:nvSpPr>
          <p:cNvPr id="47106" name="Rectangle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Event types</a:t>
            </a:r>
          </a:p>
          <a:p>
            <a:pPr lvl="1">
              <a:lnSpc>
                <a:spcPct val="90000"/>
              </a:lnSpc>
            </a:pPr>
            <a:r>
              <a:rPr lang="en-US"/>
              <a:t>Interval events (begin/end events)</a:t>
            </a:r>
          </a:p>
          <a:p>
            <a:pPr lvl="2">
              <a:lnSpc>
                <a:spcPct val="90000"/>
              </a:lnSpc>
            </a:pPr>
            <a:r>
              <a:rPr lang="en-US"/>
              <a:t>measures performance between begin and end</a:t>
            </a:r>
          </a:p>
          <a:p>
            <a:pPr lvl="2">
              <a:lnSpc>
                <a:spcPct val="90000"/>
              </a:lnSpc>
            </a:pPr>
            <a:r>
              <a:rPr lang="en-US"/>
              <a:t>metrics monotonically increase</a:t>
            </a:r>
          </a:p>
          <a:p>
            <a:pPr lvl="1">
              <a:lnSpc>
                <a:spcPct val="90000"/>
              </a:lnSpc>
            </a:pPr>
            <a:r>
              <a:rPr lang="en-US"/>
              <a:t>Atomic events</a:t>
            </a:r>
          </a:p>
          <a:p>
            <a:pPr lvl="2">
              <a:lnSpc>
                <a:spcPct val="90000"/>
              </a:lnSpc>
            </a:pPr>
            <a:r>
              <a:rPr lang="en-US"/>
              <a:t>used to capture performance data state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Code events</a:t>
            </a:r>
          </a:p>
          <a:p>
            <a:pPr lvl="1">
              <a:lnSpc>
                <a:spcPct val="90000"/>
              </a:lnSpc>
            </a:pPr>
            <a:r>
              <a:rPr lang="en-US"/>
              <a:t>Routines, classes, templates</a:t>
            </a:r>
          </a:p>
          <a:p>
            <a:pPr lvl="1">
              <a:lnSpc>
                <a:spcPct val="90000"/>
              </a:lnSpc>
            </a:pPr>
            <a:r>
              <a:rPr lang="en-US"/>
              <a:t>Statement-level blocks, loops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User-defined events</a:t>
            </a:r>
          </a:p>
          <a:p>
            <a:pPr lvl="1">
              <a:lnSpc>
                <a:spcPct val="90000"/>
              </a:lnSpc>
            </a:pPr>
            <a:r>
              <a:rPr lang="en-US"/>
              <a:t>Specified by the user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Abstract mapping events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>
                <a:ea typeface="ＭＳ Ｐゴシック" charset="-128"/>
                <a:cs typeface="ＭＳ Ｐゴシック" charset="-128"/>
              </a:rPr>
              <a:t>Direct Observation: Instrumentation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tabLst>
                <a:tab pos="4111625" algn="l"/>
              </a:tabLst>
            </a:pPr>
            <a:r>
              <a:rPr lang="en-US" dirty="0">
                <a:ea typeface="ＭＳ Ｐゴシック" charset="-128"/>
                <a:cs typeface="ＭＳ Ｐゴシック" charset="-128"/>
              </a:rPr>
              <a:t>Events defined by instrumentation access</a:t>
            </a:r>
          </a:p>
          <a:p>
            <a:pPr eaLnBrk="1" hangingPunct="1">
              <a:tabLst>
                <a:tab pos="4111625" algn="l"/>
              </a:tabLst>
            </a:pPr>
            <a:r>
              <a:rPr lang="en-US" dirty="0">
                <a:ea typeface="ＭＳ Ｐゴシック" charset="-128"/>
                <a:cs typeface="ＭＳ Ｐゴシック" charset="-128"/>
              </a:rPr>
              <a:t>Instrumentation levels</a:t>
            </a:r>
          </a:p>
          <a:p>
            <a:pPr lvl="1" eaLnBrk="1" hangingPunct="1">
              <a:tabLst>
                <a:tab pos="4111625" algn="l"/>
              </a:tabLst>
            </a:pPr>
            <a:r>
              <a:rPr lang="en-US" dirty="0">
                <a:cs typeface="ＭＳ Ｐゴシック" charset="-128"/>
              </a:rPr>
              <a:t>Source </a:t>
            </a:r>
            <a:r>
              <a:rPr lang="en-US" dirty="0" smtClean="0">
                <a:cs typeface="ＭＳ Ｐゴシック" charset="-128"/>
              </a:rPr>
              <a:t>code</a:t>
            </a:r>
          </a:p>
          <a:p>
            <a:pPr lvl="1" eaLnBrk="1" hangingPunct="1">
              <a:tabLst>
                <a:tab pos="4111625" algn="l"/>
              </a:tabLst>
            </a:pPr>
            <a:r>
              <a:rPr lang="en-US" dirty="0">
                <a:cs typeface="ＭＳ Ｐゴシック" charset="-128"/>
              </a:rPr>
              <a:t>Library code</a:t>
            </a:r>
          </a:p>
          <a:p>
            <a:pPr lvl="1" eaLnBrk="1" hangingPunct="1">
              <a:tabLst>
                <a:tab pos="4111625" algn="l"/>
              </a:tabLst>
            </a:pPr>
            <a:r>
              <a:rPr lang="en-US" dirty="0">
                <a:cs typeface="ＭＳ Ｐゴシック" charset="-128"/>
              </a:rPr>
              <a:t>Object code</a:t>
            </a:r>
          </a:p>
          <a:p>
            <a:pPr lvl="1" eaLnBrk="1" hangingPunct="1">
              <a:tabLst>
                <a:tab pos="4111625" algn="l"/>
              </a:tabLst>
            </a:pPr>
            <a:r>
              <a:rPr lang="en-US" dirty="0">
                <a:cs typeface="ＭＳ Ｐゴシック" charset="-128"/>
              </a:rPr>
              <a:t>Executable code</a:t>
            </a:r>
          </a:p>
          <a:p>
            <a:pPr lvl="1" eaLnBrk="1" hangingPunct="1">
              <a:tabLst>
                <a:tab pos="4111625" algn="l"/>
              </a:tabLst>
            </a:pPr>
            <a:r>
              <a:rPr lang="en-US" dirty="0">
                <a:cs typeface="ＭＳ Ｐゴシック" charset="-128"/>
              </a:rPr>
              <a:t>Runtime system</a:t>
            </a:r>
          </a:p>
          <a:p>
            <a:pPr lvl="1" eaLnBrk="1" hangingPunct="1">
              <a:tabLst>
                <a:tab pos="4111625" algn="l"/>
              </a:tabLst>
            </a:pPr>
            <a:r>
              <a:rPr lang="en-US" dirty="0">
                <a:cs typeface="ＭＳ Ｐゴシック" charset="-128"/>
              </a:rPr>
              <a:t>Operating system</a:t>
            </a:r>
            <a:endParaRPr lang="en-US" dirty="0" smtClean="0">
              <a:cs typeface="ＭＳ Ｐゴシック" charset="-128"/>
            </a:endParaRPr>
          </a:p>
          <a:p>
            <a:pPr eaLnBrk="1" hangingPunct="1">
              <a:tabLst>
                <a:tab pos="4111625" algn="l"/>
              </a:tabLst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Levels provide different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information / semantics</a:t>
            </a:r>
          </a:p>
          <a:p>
            <a:pPr eaLnBrk="1" hangingPunct="1">
              <a:tabLst>
                <a:tab pos="4111625" algn="l"/>
              </a:tabLst>
            </a:pPr>
            <a:r>
              <a:rPr lang="en-US" dirty="0">
                <a:ea typeface="ＭＳ Ｐゴシック" charset="-128"/>
                <a:cs typeface="ＭＳ Ｐゴシック" charset="-128"/>
              </a:rPr>
              <a:t>Different tools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needed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for </a:t>
            </a:r>
            <a:r>
              <a:rPr lang="en-US" dirty="0">
                <a:ea typeface="ＭＳ Ｐゴシック" charset="-128"/>
                <a:cs typeface="ＭＳ Ｐゴシック" charset="-128"/>
              </a:rPr>
              <a:t>each level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eaLnBrk="1" hangingPunct="1">
              <a:tabLst>
                <a:tab pos="4111625" algn="l"/>
              </a:tabLst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Often instrumentation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on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multiple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levels required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72" descr="blah.jpg                                                       000A4F52Macintosh HD                   C4094A7D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642" y="1457912"/>
            <a:ext cx="4592403" cy="47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Direct Observation: Techniques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Static instrumentation</a:t>
            </a:r>
          </a:p>
          <a:p>
            <a:pPr lvl="1"/>
            <a:r>
              <a:rPr lang="en-US" dirty="0"/>
              <a:t>Program instrumented prior to execution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Dynamic instrumentation</a:t>
            </a:r>
          </a:p>
          <a:p>
            <a:pPr lvl="1"/>
            <a:r>
              <a:rPr lang="en-US" dirty="0"/>
              <a:t>Program instrumented at runtime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Manual and automatic mechanisms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Tool required for automatic support</a:t>
            </a:r>
          </a:p>
          <a:p>
            <a:pPr lvl="1"/>
            <a:r>
              <a:rPr lang="en-US" dirty="0"/>
              <a:t>Source time: preprocessor, translator, compiler</a:t>
            </a:r>
          </a:p>
          <a:p>
            <a:pPr lvl="1"/>
            <a:r>
              <a:rPr lang="en-US" dirty="0"/>
              <a:t>Link time: wrapper library, preload</a:t>
            </a:r>
          </a:p>
          <a:p>
            <a:pPr lvl="1"/>
            <a:r>
              <a:rPr lang="en-US" dirty="0"/>
              <a:t>Execution time: binary rewrite, dynamic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Advantages / disadvantages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Indirect Observation: Events/Triggers</a:t>
            </a: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Events are actions external to program code</a:t>
            </a:r>
          </a:p>
          <a:p>
            <a:pPr lvl="1"/>
            <a:r>
              <a:rPr lang="en-US" dirty="0"/>
              <a:t>Timer countdown, HW counter overflow, …</a:t>
            </a:r>
          </a:p>
          <a:p>
            <a:pPr lvl="1"/>
            <a:r>
              <a:rPr lang="en-US" dirty="0"/>
              <a:t>Consequence of program execution</a:t>
            </a:r>
          </a:p>
          <a:p>
            <a:pPr lvl="1"/>
            <a:r>
              <a:rPr lang="en-US" dirty="0"/>
              <a:t>Event frequency determined by:</a:t>
            </a:r>
            <a:endParaRPr lang="en-US" dirty="0" smtClean="0"/>
          </a:p>
          <a:p>
            <a:pPr lvl="2"/>
            <a:r>
              <a:rPr lang="en-US" dirty="0" smtClean="0"/>
              <a:t>type</a:t>
            </a:r>
            <a:r>
              <a:rPr lang="en-US" dirty="0"/>
              <a:t>, setup, number enabled (exposed)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Triggers used to invoke measurement tool</a:t>
            </a:r>
          </a:p>
          <a:p>
            <a:pPr lvl="1"/>
            <a:r>
              <a:rPr lang="en-US" dirty="0"/>
              <a:t>Traps when events occur (interrupt)</a:t>
            </a:r>
          </a:p>
          <a:p>
            <a:pPr lvl="1"/>
            <a:r>
              <a:rPr lang="en-US" dirty="0"/>
              <a:t>Associated with events</a:t>
            </a:r>
          </a:p>
          <a:p>
            <a:pPr lvl="1"/>
            <a:r>
              <a:rPr lang="en-US" dirty="0"/>
              <a:t>May add differentiation to events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Indirect Observation: Context</a:t>
            </a:r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When events trigger, execution context determined at time of trap (interrupt)</a:t>
            </a:r>
          </a:p>
          <a:p>
            <a:pPr lvl="1"/>
            <a:r>
              <a:rPr lang="en-US" dirty="0"/>
              <a:t>Access to PC from interrupt frame</a:t>
            </a:r>
          </a:p>
          <a:p>
            <a:pPr lvl="1"/>
            <a:r>
              <a:rPr lang="en-US" dirty="0"/>
              <a:t>Access to information about process/thread</a:t>
            </a:r>
          </a:p>
          <a:p>
            <a:pPr lvl="1"/>
            <a:r>
              <a:rPr lang="en-US" dirty="0"/>
              <a:t>Possible access to call stack</a:t>
            </a:r>
          </a:p>
          <a:p>
            <a:pPr lvl="2"/>
            <a:r>
              <a:rPr lang="en-US" dirty="0"/>
              <a:t>requires call stack </a:t>
            </a:r>
            <a:r>
              <a:rPr lang="en-US" dirty="0" err="1"/>
              <a:t>unwinder</a:t>
            </a:r>
            <a:endParaRPr lang="en-US" dirty="0"/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Assumption is that the context was the same during the preceding period</a:t>
            </a:r>
          </a:p>
          <a:p>
            <a:pPr lvl="1"/>
            <a:r>
              <a:rPr lang="en-US" dirty="0"/>
              <a:t>Between successive triggers</a:t>
            </a:r>
          </a:p>
          <a:p>
            <a:pPr lvl="1"/>
            <a:r>
              <a:rPr lang="en-US" dirty="0"/>
              <a:t>Statistical approximation valid for long running </a:t>
            </a:r>
            <a:r>
              <a:rPr lang="en-US" dirty="0" smtClean="0"/>
              <a:t>programs assuming repeated behavior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Parallel Programming Models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Two general models of parallel program</a:t>
            </a:r>
          </a:p>
          <a:p>
            <a:pPr lvl="1"/>
            <a:r>
              <a:rPr lang="en-US" dirty="0"/>
              <a:t>Task parallel</a:t>
            </a:r>
            <a:endParaRPr lang="en-US" dirty="0" smtClean="0"/>
          </a:p>
          <a:p>
            <a:pPr lvl="2"/>
            <a:r>
              <a:rPr lang="en-US" dirty="0" smtClean="0"/>
              <a:t>problem </a:t>
            </a:r>
            <a:r>
              <a:rPr lang="en-US" dirty="0"/>
              <a:t>is broken down into tasks to be performed</a:t>
            </a:r>
            <a:endParaRPr lang="en-US" dirty="0" smtClean="0"/>
          </a:p>
          <a:p>
            <a:pPr lvl="2"/>
            <a:r>
              <a:rPr lang="en-US" dirty="0" smtClean="0"/>
              <a:t>individual </a:t>
            </a:r>
            <a:r>
              <a:rPr lang="en-US" dirty="0"/>
              <a:t>tasks are created and communicate to coordinate operations</a:t>
            </a:r>
          </a:p>
          <a:p>
            <a:pPr lvl="1"/>
            <a:r>
              <a:rPr lang="en-US" dirty="0"/>
              <a:t>Data parallel</a:t>
            </a:r>
            <a:endParaRPr lang="en-US" dirty="0" smtClean="0"/>
          </a:p>
          <a:p>
            <a:pPr lvl="2"/>
            <a:r>
              <a:rPr lang="en-US" dirty="0" smtClean="0"/>
              <a:t>problem </a:t>
            </a:r>
            <a:r>
              <a:rPr lang="en-US" dirty="0"/>
              <a:t>is viewed as operations of parallel data</a:t>
            </a:r>
            <a:endParaRPr lang="en-US" dirty="0" smtClean="0"/>
          </a:p>
          <a:p>
            <a:pPr lvl="2"/>
            <a:r>
              <a:rPr lang="en-US" dirty="0" smtClean="0"/>
              <a:t>data </a:t>
            </a:r>
            <a:r>
              <a:rPr lang="en-US" dirty="0"/>
              <a:t>distributed across processes and computed locally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Characteristics of scalable parallel programs</a:t>
            </a:r>
          </a:p>
          <a:p>
            <a:pPr lvl="1"/>
            <a:r>
              <a:rPr lang="en-US" dirty="0"/>
              <a:t>Data domain decomposition to improve data locality</a:t>
            </a:r>
          </a:p>
          <a:p>
            <a:pPr lvl="1"/>
            <a:r>
              <a:rPr lang="en-US" dirty="0"/>
              <a:t>Communication and latency do not grow significantly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Direct / Indirect Comparison</a:t>
            </a:r>
          </a:p>
        </p:txBody>
      </p:sp>
      <p:sp>
        <p:nvSpPr>
          <p:cNvPr id="54274" name="Rectangle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Direct performance observation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	</a:t>
            </a:r>
            <a:r>
              <a:rPr lang="en-US"/>
              <a:t>Measures performance data exactly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</a:t>
            </a:r>
            <a:r>
              <a:rPr lang="en-US"/>
              <a:t>	Links performance data with application events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</a:t>
            </a:r>
            <a:r>
              <a:rPr lang="en-US"/>
              <a:t>	Requires instrumentation of code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</a:t>
            </a:r>
            <a:r>
              <a:rPr lang="en-US"/>
              <a:t>	Measurement overhead can cause execution</a:t>
            </a:r>
            <a:br>
              <a:rPr lang="en-US"/>
            </a:br>
            <a:r>
              <a:rPr lang="en-US"/>
              <a:t>		intrusion and possibly performance perturbation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Indirect performance observation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	</a:t>
            </a:r>
            <a:r>
              <a:rPr lang="en-US"/>
              <a:t>Argued to have less overhead and intrusion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	</a:t>
            </a:r>
            <a:r>
              <a:rPr lang="en-US"/>
              <a:t>Can observe finer granularity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</a:t>
            </a:r>
            <a:r>
              <a:rPr lang="en-US"/>
              <a:t>	No code modification required (may need</a:t>
            </a:r>
            <a:br>
              <a:rPr lang="en-US"/>
            </a:br>
            <a:r>
              <a:rPr lang="en-US"/>
              <a:t>		symbols)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" charset="2"/>
              </a:rPr>
              <a:t>	</a:t>
            </a:r>
            <a:r>
              <a:rPr lang="en-US"/>
              <a:t>Inexact measurement and attribution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Measurement Techniques</a:t>
            </a:r>
          </a:p>
        </p:txBody>
      </p:sp>
      <p:sp>
        <p:nvSpPr>
          <p:cNvPr id="55298" name="Rectangle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When is measurement triggered?</a:t>
            </a:r>
          </a:p>
          <a:p>
            <a:pPr lvl="1"/>
            <a:r>
              <a:rPr lang="en-US" dirty="0"/>
              <a:t>External agent (indirect, asynchronous)</a:t>
            </a:r>
            <a:endParaRPr lang="en-US" dirty="0" smtClean="0"/>
          </a:p>
          <a:p>
            <a:pPr lvl="2"/>
            <a:r>
              <a:rPr lang="en-US" dirty="0" smtClean="0"/>
              <a:t>sampling via interrupts</a:t>
            </a:r>
            <a:r>
              <a:rPr lang="en-US" dirty="0"/>
              <a:t>, hardware counter overflow, …</a:t>
            </a:r>
          </a:p>
          <a:p>
            <a:pPr lvl="1"/>
            <a:r>
              <a:rPr lang="en-US" dirty="0"/>
              <a:t>Internal agent (direct, synchronous)</a:t>
            </a:r>
          </a:p>
          <a:p>
            <a:pPr lvl="2"/>
            <a:r>
              <a:rPr lang="en-US" dirty="0"/>
              <a:t>through code </a:t>
            </a:r>
            <a:r>
              <a:rPr lang="en-US" dirty="0" smtClean="0"/>
              <a:t>modification (instrumentation)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are measurements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made (data recorded)?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/>
              <a:t>Profiling</a:t>
            </a:r>
          </a:p>
          <a:p>
            <a:pPr lvl="2"/>
            <a:r>
              <a:rPr lang="en-US" dirty="0"/>
              <a:t>summarizes performance data during execution</a:t>
            </a:r>
          </a:p>
          <a:p>
            <a:pPr lvl="2"/>
            <a:r>
              <a:rPr lang="en-US" dirty="0"/>
              <a:t>per process / thread and organized with respect to context</a:t>
            </a:r>
          </a:p>
          <a:p>
            <a:pPr lvl="1"/>
            <a:r>
              <a:rPr lang="en-US" dirty="0"/>
              <a:t>Tracing</a:t>
            </a:r>
          </a:p>
          <a:p>
            <a:pPr lvl="2"/>
            <a:r>
              <a:rPr lang="en-US" dirty="0"/>
              <a:t>trace record with performance data and timestamp</a:t>
            </a:r>
          </a:p>
          <a:p>
            <a:pPr lvl="2"/>
            <a:r>
              <a:rPr lang="en-US" dirty="0"/>
              <a:t>per process / thread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Critical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Issues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346" name="Rectangle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Accuracy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Timing and counting accuracy depends on resolution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performance measurement generates </a:t>
            </a:r>
            <a:r>
              <a:rPr lang="en-US" i="1" dirty="0">
                <a:solidFill>
                  <a:srgbClr val="000000"/>
                </a:solidFill>
              </a:rPr>
              <a:t>overhead</a:t>
            </a:r>
            <a:endParaRPr lang="en-US" i="1" dirty="0" smtClean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dirty="0"/>
              <a:t>on performance measurement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Measurement overhead can lead to </a:t>
            </a:r>
            <a:r>
              <a:rPr lang="en-US" i="1" dirty="0">
                <a:solidFill>
                  <a:srgbClr val="000000"/>
                </a:solidFill>
              </a:rPr>
              <a:t>intrusion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Intrusion can cause </a:t>
            </a:r>
            <a:r>
              <a:rPr lang="en-US" i="1" dirty="0">
                <a:solidFill>
                  <a:srgbClr val="000000"/>
                </a:solidFill>
              </a:rPr>
              <a:t>perturbation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alters program behavior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Granularity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many measurements are made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much overhead per measurement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Tradeoff (general wisdom)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Accuracy is inversely correlated with granularity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Measured Performance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Counts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Durations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Communication costs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Synchronization costs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Memory use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Hardware counts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System calls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Profiling</a:t>
            </a:r>
          </a:p>
        </p:txBody>
      </p:sp>
      <p:sp>
        <p:nvSpPr>
          <p:cNvPr id="58370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Recording of aggregated information</a:t>
            </a:r>
          </a:p>
          <a:p>
            <a:pPr lvl="1" eaLnBrk="1" hangingPunct="1"/>
            <a:r>
              <a:rPr lang="en-US">
                <a:cs typeface="ＭＳ Ｐゴシック" charset="-128"/>
              </a:rPr>
              <a:t>Counts, time, …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… about program and system entities</a:t>
            </a:r>
          </a:p>
          <a:p>
            <a:pPr lvl="1" eaLnBrk="1" hangingPunct="1"/>
            <a:r>
              <a:rPr lang="en-US">
                <a:cs typeface="ＭＳ Ｐゴシック" charset="-128"/>
              </a:rPr>
              <a:t>Functions, loops, basic blocks, …</a:t>
            </a:r>
          </a:p>
          <a:p>
            <a:pPr lvl="1" eaLnBrk="1" hangingPunct="1"/>
            <a:r>
              <a:rPr lang="en-US">
                <a:cs typeface="ＭＳ Ｐゴシック" charset="-128"/>
              </a:rPr>
              <a:t>Processes, threads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Methods</a:t>
            </a:r>
          </a:p>
          <a:p>
            <a:pPr lvl="1" eaLnBrk="1" hangingPunct="1"/>
            <a:r>
              <a:rPr lang="en-US">
                <a:cs typeface="ＭＳ Ｐゴシック" charset="-128"/>
              </a:rPr>
              <a:t>Event-based sampling (indirect, statistical)</a:t>
            </a:r>
          </a:p>
          <a:p>
            <a:pPr lvl="1" eaLnBrk="1" hangingPunct="1"/>
            <a:r>
              <a:rPr lang="en-US">
                <a:cs typeface="ＭＳ Ｐゴシック" charset="-128"/>
              </a:rPr>
              <a:t>Direct measurement (deterministic) 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Inclusive and Exclusive Profiles</a:t>
            </a:r>
          </a:p>
        </p:txBody>
      </p:sp>
      <p:sp>
        <p:nvSpPr>
          <p:cNvPr id="59394" name="Rectangle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Performance with respect to code regions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Exclusive measurements for region only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Inclusive measurements includes child regions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595142" y="3111081"/>
            <a:ext cx="2286000" cy="28956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Lucida Console" charset="0"/>
            </a:endParaRP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023143" y="3528594"/>
            <a:ext cx="6553202" cy="2216150"/>
            <a:chOff x="960" y="1100"/>
            <a:chExt cx="4128" cy="1396"/>
          </a:xfrm>
        </p:grpSpPr>
        <p:sp>
          <p:nvSpPr>
            <p:cNvPr id="24" name="AutoShape 6"/>
            <p:cNvSpPr>
              <a:spLocks/>
            </p:cNvSpPr>
            <p:nvPr/>
          </p:nvSpPr>
          <p:spPr bwMode="auto">
            <a:xfrm>
              <a:off x="1747" y="1100"/>
              <a:ext cx="240" cy="1392"/>
            </a:xfrm>
            <a:prstGeom prst="leftBrace">
              <a:avLst>
                <a:gd name="adj1" fmla="val 48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960" y="1584"/>
              <a:ext cx="751" cy="45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inclusive</a:t>
              </a:r>
            </a:p>
            <a:p>
              <a:pPr eaLnBrk="0" hangingPunct="0"/>
              <a:r>
                <a:rPr lang="en-US" sz="2000"/>
                <a:t>duration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4038" y="1104"/>
              <a:ext cx="1050" cy="13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147353" y="4316001"/>
            <a:ext cx="3217871" cy="708026"/>
            <a:chOff x="2832" y="3072"/>
            <a:chExt cx="2027" cy="446"/>
          </a:xfrm>
        </p:grpSpPr>
        <p:sp>
          <p:nvSpPr>
            <p:cNvPr id="21" name="AutoShape 23"/>
            <p:cNvSpPr>
              <a:spLocks/>
            </p:cNvSpPr>
            <p:nvPr/>
          </p:nvSpPr>
          <p:spPr bwMode="auto">
            <a:xfrm>
              <a:off x="3572" y="3213"/>
              <a:ext cx="129" cy="167"/>
            </a:xfrm>
            <a:prstGeom prst="leftBrace">
              <a:avLst>
                <a:gd name="adj1" fmla="val 1078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832" y="3072"/>
              <a:ext cx="700" cy="44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child</a:t>
              </a:r>
            </a:p>
            <a:p>
              <a:pPr eaLnBrk="0" hangingPunct="0"/>
              <a:r>
                <a:rPr lang="en-US" sz="2000"/>
                <a:t>duration</a:t>
              </a: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4001" y="3172"/>
              <a:ext cx="858" cy="2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547142" y="3620669"/>
            <a:ext cx="4953000" cy="2047875"/>
            <a:chOff x="1920" y="1158"/>
            <a:chExt cx="3120" cy="129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1920" y="1158"/>
              <a:ext cx="3120" cy="1290"/>
              <a:chOff x="1920" y="1158"/>
              <a:chExt cx="3120" cy="1290"/>
            </a:xfrm>
          </p:grpSpPr>
          <p:sp>
            <p:nvSpPr>
              <p:cNvPr id="14" name="AutoShape 10"/>
              <p:cNvSpPr>
                <a:spLocks/>
              </p:cNvSpPr>
              <p:nvPr/>
            </p:nvSpPr>
            <p:spPr bwMode="auto">
              <a:xfrm>
                <a:off x="3600" y="1200"/>
                <a:ext cx="144" cy="288"/>
              </a:xfrm>
              <a:prstGeom prst="leftBrace">
                <a:avLst>
                  <a:gd name="adj1" fmla="val 16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804" cy="45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000"/>
                  <a:t>exclusive</a:t>
                </a:r>
              </a:p>
              <a:p>
                <a:pPr eaLnBrk="0" hangingPunct="0"/>
                <a:r>
                  <a:rPr lang="en-US" sz="2000"/>
                  <a:t>duration</a:t>
                </a:r>
              </a:p>
            </p:txBody>
          </p:sp>
          <p:sp>
            <p:nvSpPr>
              <p:cNvPr id="16" name="AutoShape 12"/>
              <p:cNvSpPr>
                <a:spLocks/>
              </p:cNvSpPr>
              <p:nvPr/>
            </p:nvSpPr>
            <p:spPr bwMode="auto">
              <a:xfrm>
                <a:off x="3600" y="2160"/>
                <a:ext cx="144" cy="288"/>
              </a:xfrm>
              <a:prstGeom prst="leftBrace">
                <a:avLst>
                  <a:gd name="adj1" fmla="val 16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AutoShape 13"/>
              <p:cNvSpPr>
                <a:spLocks/>
              </p:cNvSpPr>
              <p:nvPr/>
            </p:nvSpPr>
            <p:spPr bwMode="auto">
              <a:xfrm>
                <a:off x="2736" y="1344"/>
                <a:ext cx="192" cy="96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4080" y="1158"/>
                <a:ext cx="960" cy="1290"/>
                <a:chOff x="4080" y="1158"/>
                <a:chExt cx="1008" cy="1290"/>
              </a:xfrm>
            </p:grpSpPr>
            <p:sp>
              <p:nvSpPr>
                <p:cNvPr id="19" name="Rectangle 15"/>
                <p:cNvSpPr>
                  <a:spLocks noChangeArrowheads="1"/>
                </p:cNvSpPr>
                <p:nvPr/>
              </p:nvSpPr>
              <p:spPr bwMode="auto">
                <a:xfrm>
                  <a:off x="4080" y="1158"/>
                  <a:ext cx="1008" cy="432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4080" y="2016"/>
                  <a:ext cx="1008" cy="432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2928" y="134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928" y="230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671342" y="3111081"/>
            <a:ext cx="18415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</a:rPr>
              <a:t>f1</a:t>
            </a:r>
            <a:r>
              <a:rPr lang="en-US" dirty="0">
                <a:latin typeface="Lucida Console" charset="0"/>
              </a:rPr>
              <a:t>() </a:t>
            </a:r>
          </a:p>
          <a:p>
            <a:pPr eaLnBrk="0" hangingPunct="0"/>
            <a:r>
              <a:rPr lang="en-US" dirty="0">
                <a:latin typeface="Lucida Console" charset="0"/>
              </a:rPr>
              <a:t>{</a:t>
            </a:r>
          </a:p>
          <a:p>
            <a:pPr eaLnBrk="0" hangingPunct="0"/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a;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  a = a + 1;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>
                <a:latin typeface="Lucida Console" charset="0"/>
              </a:rPr>
              <a:t>  f2();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>
                <a:latin typeface="Lucida Console" charset="0"/>
              </a:rPr>
              <a:t>  a = a + 1;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  return a;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}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Flat and Callpath Profiles</a:t>
            </a:r>
          </a:p>
        </p:txBody>
      </p:sp>
      <p:sp>
        <p:nvSpPr>
          <p:cNvPr id="60418" name="Rectangle 1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Static call graph</a:t>
            </a:r>
          </a:p>
          <a:p>
            <a:pPr lvl="1">
              <a:lnSpc>
                <a:spcPct val="90000"/>
              </a:lnSpc>
            </a:pPr>
            <a:r>
              <a:rPr lang="en-US"/>
              <a:t>Shows all parent-child calling relationships in a program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Dynamic call graph</a:t>
            </a:r>
          </a:p>
          <a:p>
            <a:pPr lvl="1">
              <a:lnSpc>
                <a:spcPct val="90000"/>
              </a:lnSpc>
            </a:pPr>
            <a:r>
              <a:rPr lang="en-US"/>
              <a:t>Reflects actual execution time calling relationships 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Flat profile</a:t>
            </a:r>
          </a:p>
          <a:p>
            <a:pPr lvl="1">
              <a:lnSpc>
                <a:spcPct val="90000"/>
              </a:lnSpc>
            </a:pPr>
            <a:r>
              <a:rPr lang="en-US"/>
              <a:t>Performance metrics for when event is active</a:t>
            </a:r>
          </a:p>
          <a:p>
            <a:pPr lvl="1">
              <a:lnSpc>
                <a:spcPct val="90000"/>
              </a:lnSpc>
            </a:pPr>
            <a:r>
              <a:rPr lang="en-US"/>
              <a:t>Exclusive and inclusive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Callpath profile</a:t>
            </a:r>
          </a:p>
          <a:p>
            <a:pPr lvl="1">
              <a:lnSpc>
                <a:spcPct val="90000"/>
              </a:lnSpc>
            </a:pPr>
            <a:r>
              <a:rPr lang="en-US"/>
              <a:t>Performance metrics for calling path (event chain)</a:t>
            </a:r>
          </a:p>
          <a:p>
            <a:pPr lvl="1">
              <a:lnSpc>
                <a:spcPct val="90000"/>
              </a:lnSpc>
            </a:pPr>
            <a:r>
              <a:rPr lang="en-US"/>
              <a:t>Differentiate performance with respect to program execution state</a:t>
            </a:r>
          </a:p>
          <a:p>
            <a:pPr lvl="1">
              <a:lnSpc>
                <a:spcPct val="90000"/>
              </a:lnSpc>
            </a:pPr>
            <a:r>
              <a:rPr lang="en-US"/>
              <a:t>Exclusive and inclusive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Recording information about significant points (events) during execution of the program</a:t>
            </a:r>
          </a:p>
          <a:p>
            <a:pPr lvl="1"/>
            <a:r>
              <a:rPr lang="en-US" dirty="0" smtClean="0"/>
              <a:t>Enter/leave a code region (function, loop, …)</a:t>
            </a:r>
          </a:p>
          <a:p>
            <a:pPr lvl="1"/>
            <a:r>
              <a:rPr lang="en-US" dirty="0" smtClean="0"/>
              <a:t>Send/receive a message ...</a:t>
            </a:r>
          </a:p>
          <a:p>
            <a:r>
              <a:rPr lang="en-US" dirty="0" smtClean="0"/>
              <a:t>Save information in </a:t>
            </a:r>
            <a:r>
              <a:rPr lang="en-US" i="1" dirty="0" smtClean="0">
                <a:solidFill>
                  <a:srgbClr val="3366FF"/>
                </a:solidFill>
              </a:rPr>
              <a:t>event record</a:t>
            </a:r>
          </a:p>
          <a:p>
            <a:pPr lvl="1"/>
            <a:r>
              <a:rPr lang="en-US" dirty="0" smtClean="0"/>
              <a:t>Timestamp, location ID, event type</a:t>
            </a:r>
          </a:p>
          <a:p>
            <a:pPr lvl="1"/>
            <a:r>
              <a:rPr lang="en-US" dirty="0" smtClean="0"/>
              <a:t>Any event specific information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i="1" dirty="0" smtClean="0">
                <a:solidFill>
                  <a:srgbClr val="3366FF"/>
                </a:solidFill>
              </a:rPr>
              <a:t>event trace</a:t>
            </a:r>
          </a:p>
          <a:p>
            <a:pPr lvl="1"/>
            <a:r>
              <a:rPr lang="en-US" dirty="0" smtClean="0"/>
              <a:t>Stream of event records sorted by time</a:t>
            </a:r>
          </a:p>
          <a:p>
            <a:r>
              <a:rPr lang="en-US" dirty="0" smtClean="0"/>
              <a:t>Main advantage is that it can be used to reconstruct the dynamic behavior of the parallel execution</a:t>
            </a:r>
          </a:p>
          <a:p>
            <a:pPr lvl="1"/>
            <a:r>
              <a:rPr lang="en-US" dirty="0" smtClean="0"/>
              <a:t>Abstract execution model on level of defined events</a:t>
            </a:r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Measurement Methods: Tracing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9600"/>
            <a:ext cx="7491344" cy="5707691"/>
          </a:xfrm>
          <a:prstGeom prst="rect">
            <a:avLst/>
          </a:prstGeom>
        </p:spPr>
      </p:pic>
      <p:sp>
        <p:nvSpPr>
          <p:cNvPr id="634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" charset="0"/>
                <a:cs typeface="Arial" charset="0"/>
              </a:rPr>
              <a:t>Event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</a:t>
            </a:r>
            <a:r>
              <a:rPr dirty="0" smtClean="0">
                <a:latin typeface="Arial" charset="0"/>
                <a:cs typeface="Arial" charset="0"/>
              </a:rPr>
              <a:t>racing</a:t>
            </a:r>
            <a:endParaRPr dirty="0">
              <a:latin typeface="Arial" charset="0"/>
              <a:cs typeface="Arial" charset="0"/>
            </a:endParaRPr>
          </a:p>
        </p:txBody>
      </p:sp>
      <p:sp>
        <p:nvSpPr>
          <p:cNvPr id="1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Arial" charset="0"/>
                <a:cs typeface="Arial" charset="0"/>
              </a:rPr>
              <a:t>Tracing: Time-line Visualization</a:t>
            </a:r>
          </a:p>
        </p:txBody>
      </p:sp>
      <p:sp>
        <p:nvSpPr>
          <p:cNvPr id="64514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400800"/>
            <a:ext cx="2057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   </a:t>
            </a:r>
            <a:endParaRPr lang="en-US">
              <a:latin typeface="Tahoma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443038"/>
            <a:ext cx="1600200" cy="1143000"/>
            <a:chOff x="4128" y="1056"/>
            <a:chExt cx="1008" cy="7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28" y="1056"/>
              <a:ext cx="1008" cy="240"/>
              <a:chOff x="4128" y="1056"/>
              <a:chExt cx="1008" cy="240"/>
            </a:xfrm>
          </p:grpSpPr>
          <p:sp>
            <p:nvSpPr>
              <p:cNvPr id="64610" name="Rectangle 5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240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</a:t>
                </a:r>
                <a:endParaRPr lang="en-US"/>
              </a:p>
            </p:txBody>
          </p:sp>
          <p:sp>
            <p:nvSpPr>
              <p:cNvPr id="64611" name="Rectangle 6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76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600"/>
                  <a:t>master</a:t>
                </a:r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4128" y="1296"/>
              <a:ext cx="1008" cy="240"/>
              <a:chOff x="4128" y="1056"/>
              <a:chExt cx="1008" cy="240"/>
            </a:xfrm>
          </p:grpSpPr>
          <p:sp>
            <p:nvSpPr>
              <p:cNvPr id="64608" name="Rectangle 8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240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2</a:t>
                </a:r>
                <a:endParaRPr lang="en-US"/>
              </a:p>
            </p:txBody>
          </p:sp>
          <p:sp>
            <p:nvSpPr>
              <p:cNvPr id="64609" name="Rectangle 9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76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600"/>
                  <a:t>slave</a:t>
                </a:r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128" y="1536"/>
              <a:ext cx="1008" cy="240"/>
              <a:chOff x="4128" y="1056"/>
              <a:chExt cx="1008" cy="240"/>
            </a:xfrm>
          </p:grpSpPr>
          <p:sp>
            <p:nvSpPr>
              <p:cNvPr id="64606" name="Rectangle 11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240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3</a:t>
                </a:r>
                <a:endParaRPr lang="en-US"/>
              </a:p>
            </p:txBody>
          </p:sp>
          <p:sp>
            <p:nvSpPr>
              <p:cNvPr id="64607" name="Rectangle 12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76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2400" b="1"/>
                  <a:t>...</a:t>
                </a:r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685800" y="3271838"/>
            <a:ext cx="2057400" cy="381000"/>
            <a:chOff x="4032" y="2160"/>
            <a:chExt cx="1296" cy="240"/>
          </a:xfrm>
        </p:grpSpPr>
        <p:sp>
          <p:nvSpPr>
            <p:cNvPr id="64599" name="Rectangle 14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F7150F"/>
                  </a:solidFill>
                </a:rPr>
                <a:t>58</a:t>
              </a:r>
              <a:endParaRPr lang="en-US">
                <a:solidFill>
                  <a:srgbClr val="F7150F"/>
                </a:solidFill>
              </a:endParaRPr>
            </a:p>
          </p:txBody>
        </p:sp>
        <p:sp>
          <p:nvSpPr>
            <p:cNvPr id="64600" name="Rectangle 15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F7150F"/>
                  </a:solidFill>
                </a:rPr>
                <a:t>A</a:t>
              </a:r>
              <a:endParaRPr lang="en-US">
                <a:solidFill>
                  <a:srgbClr val="F7150F"/>
                </a:solidFill>
              </a:endParaRPr>
            </a:p>
          </p:txBody>
        </p:sp>
        <p:sp>
          <p:nvSpPr>
            <p:cNvPr id="64601" name="Rectangle 16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solidFill>
                    <a:srgbClr val="F7150F"/>
                  </a:solidFill>
                </a:rPr>
                <a:t>ENTER</a:t>
              </a:r>
              <a:endParaRPr lang="en-US">
                <a:solidFill>
                  <a:srgbClr val="F7150F"/>
                </a:solidFill>
              </a:endParaRPr>
            </a:p>
          </p:txBody>
        </p:sp>
        <p:sp>
          <p:nvSpPr>
            <p:cNvPr id="64602" name="Rectangle 17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F7150F"/>
                  </a:solidFill>
                </a:rPr>
                <a:t>1</a:t>
              </a:r>
              <a:endParaRPr lang="en-US">
                <a:solidFill>
                  <a:srgbClr val="F7150F"/>
                </a:solidFill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85800" y="3652838"/>
            <a:ext cx="2057400" cy="381000"/>
            <a:chOff x="4032" y="2160"/>
            <a:chExt cx="1296" cy="240"/>
          </a:xfrm>
        </p:grpSpPr>
        <p:sp>
          <p:nvSpPr>
            <p:cNvPr id="64595" name="Rectangle 19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3333FF"/>
                  </a:solidFill>
                </a:rPr>
                <a:t>60</a:t>
              </a:r>
              <a:endParaRPr lang="en-US"/>
            </a:p>
          </p:txBody>
        </p:sp>
        <p:sp>
          <p:nvSpPr>
            <p:cNvPr id="64596" name="Rectangle 20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3333FF"/>
                  </a:solidFill>
                </a:rPr>
                <a:t>B</a:t>
              </a:r>
              <a:endParaRPr lang="en-US"/>
            </a:p>
          </p:txBody>
        </p:sp>
        <p:sp>
          <p:nvSpPr>
            <p:cNvPr id="64597" name="Rectangle 21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solidFill>
                    <a:srgbClr val="3333FF"/>
                  </a:solidFill>
                </a:rPr>
                <a:t>ENTER</a:t>
              </a:r>
              <a:endParaRPr lang="en-US"/>
            </a:p>
          </p:txBody>
        </p:sp>
        <p:sp>
          <p:nvSpPr>
            <p:cNvPr id="64598" name="Rectangle 22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3333FF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85800" y="4033838"/>
            <a:ext cx="2057400" cy="381000"/>
            <a:chOff x="4032" y="2160"/>
            <a:chExt cx="1296" cy="240"/>
          </a:xfrm>
        </p:grpSpPr>
        <p:sp>
          <p:nvSpPr>
            <p:cNvPr id="64591" name="Rectangle 24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008000"/>
                  </a:solidFill>
                </a:rPr>
                <a:t>62</a:t>
              </a: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4592" name="Rectangle 25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008000"/>
                  </a:solidFill>
                </a:rPr>
                <a:t>A</a:t>
              </a: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4593" name="Rectangle 26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solidFill>
                    <a:srgbClr val="008000"/>
                  </a:solidFill>
                </a:rPr>
                <a:t>SEND</a:t>
              </a: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4594" name="Rectangle 27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008000"/>
                  </a:solidFill>
                </a:rPr>
                <a:t>B</a:t>
              </a:r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85800" y="4414838"/>
            <a:ext cx="2057400" cy="381000"/>
            <a:chOff x="4032" y="2160"/>
            <a:chExt cx="1296" cy="240"/>
          </a:xfrm>
        </p:grpSpPr>
        <p:sp>
          <p:nvSpPr>
            <p:cNvPr id="64587" name="Rectangle 29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F7150F"/>
                  </a:solidFill>
                </a:rPr>
                <a:t>64</a:t>
              </a:r>
              <a:endParaRPr lang="en-US">
                <a:solidFill>
                  <a:srgbClr val="F7150F"/>
                </a:solidFill>
              </a:endParaRPr>
            </a:p>
          </p:txBody>
        </p:sp>
        <p:sp>
          <p:nvSpPr>
            <p:cNvPr id="64588" name="Rectangle 30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F7150F"/>
                  </a:solidFill>
                </a:rPr>
                <a:t>A</a:t>
              </a:r>
              <a:endParaRPr lang="en-US">
                <a:solidFill>
                  <a:srgbClr val="F7150F"/>
                </a:solidFill>
              </a:endParaRPr>
            </a:p>
          </p:txBody>
        </p:sp>
        <p:sp>
          <p:nvSpPr>
            <p:cNvPr id="64589" name="Rectangle 31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solidFill>
                    <a:srgbClr val="F7150F"/>
                  </a:solidFill>
                </a:rPr>
                <a:t>EXIT</a:t>
              </a:r>
              <a:endParaRPr lang="en-US">
                <a:solidFill>
                  <a:srgbClr val="F7150F"/>
                </a:solidFill>
              </a:endParaRPr>
            </a:p>
          </p:txBody>
        </p:sp>
        <p:sp>
          <p:nvSpPr>
            <p:cNvPr id="64590" name="Rectangle 32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F7150F"/>
                  </a:solidFill>
                </a:rPr>
                <a:t>1</a:t>
              </a:r>
              <a:endParaRPr lang="en-US">
                <a:solidFill>
                  <a:srgbClr val="F7150F"/>
                </a:solidFill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85800" y="4795838"/>
            <a:ext cx="2057400" cy="381000"/>
            <a:chOff x="4032" y="2160"/>
            <a:chExt cx="1296" cy="240"/>
          </a:xfrm>
        </p:grpSpPr>
        <p:sp>
          <p:nvSpPr>
            <p:cNvPr id="64583" name="Rectangle 34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008000"/>
                  </a:solidFill>
                </a:rPr>
                <a:t>68</a:t>
              </a: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4584" name="Rectangle 35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008000"/>
                  </a:solidFill>
                </a:rPr>
                <a:t>B</a:t>
              </a: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4585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solidFill>
                    <a:srgbClr val="008000"/>
                  </a:solidFill>
                </a:rPr>
                <a:t>RECV</a:t>
              </a: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4586" name="Rectangle 37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008000"/>
                  </a:solidFill>
                </a:rPr>
                <a:t>A</a:t>
              </a:r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85800" y="2890838"/>
            <a:ext cx="2057400" cy="381000"/>
            <a:chOff x="4032" y="2160"/>
            <a:chExt cx="1296" cy="240"/>
          </a:xfrm>
        </p:grpSpPr>
        <p:sp>
          <p:nvSpPr>
            <p:cNvPr id="64579" name="Rectangle 39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/>
                <a:t>...</a:t>
              </a:r>
              <a:endParaRPr lang="en-US"/>
            </a:p>
          </p:txBody>
        </p:sp>
        <p:sp>
          <p:nvSpPr>
            <p:cNvPr id="64580" name="Rectangle 40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64581" name="Rectangle 41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4582" name="Rectangle 42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685800" y="5176838"/>
            <a:ext cx="2057400" cy="381000"/>
            <a:chOff x="4032" y="2160"/>
            <a:chExt cx="1296" cy="240"/>
          </a:xfrm>
        </p:grpSpPr>
        <p:sp>
          <p:nvSpPr>
            <p:cNvPr id="64575" name="Rectangle 44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3333FF"/>
                  </a:solidFill>
                </a:rPr>
                <a:t>69</a:t>
              </a:r>
              <a:endParaRPr lang="en-US"/>
            </a:p>
          </p:txBody>
        </p:sp>
        <p:sp>
          <p:nvSpPr>
            <p:cNvPr id="64576" name="Rectangle 45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3333FF"/>
                  </a:solidFill>
                </a:rPr>
                <a:t>B</a:t>
              </a:r>
              <a:endParaRPr lang="en-US"/>
            </a:p>
          </p:txBody>
        </p:sp>
        <p:sp>
          <p:nvSpPr>
            <p:cNvPr id="64577" name="Rectangle 46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solidFill>
                    <a:srgbClr val="3333FF"/>
                  </a:solidFill>
                </a:rPr>
                <a:t>EXIT</a:t>
              </a:r>
              <a:endParaRPr lang="en-US"/>
            </a:p>
          </p:txBody>
        </p:sp>
        <p:sp>
          <p:nvSpPr>
            <p:cNvPr id="64578" name="Rectangle 47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solidFill>
                    <a:srgbClr val="3333FF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685800" y="5557838"/>
            <a:ext cx="2057400" cy="381000"/>
            <a:chOff x="4032" y="2160"/>
            <a:chExt cx="1296" cy="240"/>
          </a:xfrm>
        </p:grpSpPr>
        <p:sp>
          <p:nvSpPr>
            <p:cNvPr id="64571" name="Rectangle 49"/>
            <p:cNvSpPr>
              <a:spLocks noChangeArrowheads="1"/>
            </p:cNvSpPr>
            <p:nvPr/>
          </p:nvSpPr>
          <p:spPr bwMode="auto">
            <a:xfrm>
              <a:off x="403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/>
                <a:t>...</a:t>
              </a:r>
              <a:endParaRPr lang="en-US"/>
            </a:p>
          </p:txBody>
        </p:sp>
        <p:sp>
          <p:nvSpPr>
            <p:cNvPr id="64572" name="Rectangle 50"/>
            <p:cNvSpPr>
              <a:spLocks noChangeArrowheads="1"/>
            </p:cNvSpPr>
            <p:nvPr/>
          </p:nvSpPr>
          <p:spPr bwMode="auto">
            <a:xfrm>
              <a:off x="4272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64573" name="Rectangle 51"/>
            <p:cNvSpPr>
              <a:spLocks noChangeArrowheads="1"/>
            </p:cNvSpPr>
            <p:nvPr/>
          </p:nvSpPr>
          <p:spPr bwMode="auto">
            <a:xfrm>
              <a:off x="4512" y="2160"/>
              <a:ext cx="57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4574" name="Rectangle 52"/>
            <p:cNvSpPr>
              <a:spLocks noChangeArrowheads="1"/>
            </p:cNvSpPr>
            <p:nvPr/>
          </p:nvSpPr>
          <p:spPr bwMode="auto">
            <a:xfrm>
              <a:off x="5088" y="2160"/>
              <a:ext cx="24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4724400" y="4110038"/>
            <a:ext cx="3429000" cy="1066800"/>
            <a:chOff x="2976" y="2589"/>
            <a:chExt cx="2160" cy="672"/>
          </a:xfrm>
        </p:grpSpPr>
        <p:sp>
          <p:nvSpPr>
            <p:cNvPr id="64569" name="Rectangle 53"/>
            <p:cNvSpPr>
              <a:spLocks noChangeArrowheads="1"/>
            </p:cNvSpPr>
            <p:nvPr/>
          </p:nvSpPr>
          <p:spPr bwMode="auto">
            <a:xfrm>
              <a:off x="2976" y="3069"/>
              <a:ext cx="2160" cy="192"/>
            </a:xfrm>
            <a:prstGeom prst="rect">
              <a:avLst/>
            </a:prstGeom>
            <a:solidFill>
              <a:srgbClr val="FFCC00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0" name="Rectangle 54"/>
            <p:cNvSpPr>
              <a:spLocks noChangeArrowheads="1"/>
            </p:cNvSpPr>
            <p:nvPr/>
          </p:nvSpPr>
          <p:spPr bwMode="auto">
            <a:xfrm>
              <a:off x="2976" y="2589"/>
              <a:ext cx="2160" cy="192"/>
            </a:xfrm>
            <a:prstGeom prst="rect">
              <a:avLst/>
            </a:prstGeom>
            <a:solidFill>
              <a:srgbClr val="FFCC00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5105400" y="4110038"/>
            <a:ext cx="1371600" cy="304800"/>
          </a:xfrm>
          <a:prstGeom prst="rect">
            <a:avLst/>
          </a:prstGeom>
          <a:solidFill>
            <a:srgbClr val="CC0000"/>
          </a:solidFill>
          <a:ln w="254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5562600" y="4872038"/>
            <a:ext cx="2057400" cy="304800"/>
          </a:xfrm>
          <a:prstGeom prst="rect">
            <a:avLst/>
          </a:prstGeom>
          <a:solidFill>
            <a:srgbClr val="3333FF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6019800" y="4262438"/>
            <a:ext cx="13716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30" name="Rectangle 58"/>
          <p:cNvSpPr>
            <a:spLocks noChangeArrowheads="1"/>
          </p:cNvSpPr>
          <p:nvPr/>
        </p:nvSpPr>
        <p:spPr bwMode="auto">
          <a:xfrm>
            <a:off x="7086600" y="1603375"/>
            <a:ext cx="228600" cy="228600"/>
          </a:xfrm>
          <a:prstGeom prst="rect">
            <a:avLst/>
          </a:prstGeom>
          <a:solidFill>
            <a:srgbClr val="FFCC00"/>
          </a:solidFill>
          <a:ln w="254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31" name="Text Box 59"/>
          <p:cNvSpPr txBox="1">
            <a:spLocks noChangeArrowheads="1"/>
          </p:cNvSpPr>
          <p:nvPr/>
        </p:nvSpPr>
        <p:spPr bwMode="auto">
          <a:xfrm>
            <a:off x="7315200" y="1519238"/>
            <a:ext cx="735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main</a:t>
            </a:r>
            <a:endParaRPr lang="en-US"/>
          </a:p>
        </p:txBody>
      </p:sp>
      <p:sp>
        <p:nvSpPr>
          <p:cNvPr id="64532" name="Text Box 60"/>
          <p:cNvSpPr txBox="1">
            <a:spLocks noChangeArrowheads="1"/>
          </p:cNvSpPr>
          <p:nvPr/>
        </p:nvSpPr>
        <p:spPr bwMode="auto">
          <a:xfrm>
            <a:off x="7315200" y="1824038"/>
            <a:ext cx="9588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master</a:t>
            </a:r>
            <a:endParaRPr lang="en-US"/>
          </a:p>
        </p:txBody>
      </p:sp>
      <p:sp>
        <p:nvSpPr>
          <p:cNvPr id="64533" name="Rectangle 61"/>
          <p:cNvSpPr>
            <a:spLocks noChangeArrowheads="1"/>
          </p:cNvSpPr>
          <p:nvPr/>
        </p:nvSpPr>
        <p:spPr bwMode="auto">
          <a:xfrm>
            <a:off x="7086600" y="2212975"/>
            <a:ext cx="228600" cy="225425"/>
          </a:xfrm>
          <a:prstGeom prst="rect">
            <a:avLst/>
          </a:prstGeom>
          <a:solidFill>
            <a:srgbClr val="3333FF"/>
          </a:solidFill>
          <a:ln w="254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34" name="Text Box 62"/>
          <p:cNvSpPr txBox="1">
            <a:spLocks noChangeArrowheads="1"/>
          </p:cNvSpPr>
          <p:nvPr/>
        </p:nvSpPr>
        <p:spPr bwMode="auto">
          <a:xfrm>
            <a:off x="7315200" y="2128838"/>
            <a:ext cx="7778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slave</a:t>
            </a:r>
            <a:endParaRPr lang="en-US"/>
          </a:p>
        </p:txBody>
      </p:sp>
      <p:sp>
        <p:nvSpPr>
          <p:cNvPr id="64535" name="Rectangle 63"/>
          <p:cNvSpPr>
            <a:spLocks noChangeArrowheads="1"/>
          </p:cNvSpPr>
          <p:nvPr/>
        </p:nvSpPr>
        <p:spPr bwMode="auto">
          <a:xfrm>
            <a:off x="6934200" y="1519238"/>
            <a:ext cx="14478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724400" y="5634038"/>
            <a:ext cx="3657600" cy="614362"/>
            <a:chOff x="3024" y="3312"/>
            <a:chExt cx="2304" cy="387"/>
          </a:xfrm>
        </p:grpSpPr>
        <p:sp>
          <p:nvSpPr>
            <p:cNvPr id="64547" name="Line 65"/>
            <p:cNvSpPr>
              <a:spLocks noChangeShapeType="1"/>
            </p:cNvSpPr>
            <p:nvPr/>
          </p:nvSpPr>
          <p:spPr bwMode="auto">
            <a:xfrm>
              <a:off x="3024" y="3312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3129" y="3312"/>
              <a:ext cx="294" cy="387"/>
              <a:chOff x="2486" y="3312"/>
              <a:chExt cx="294" cy="387"/>
            </a:xfrm>
          </p:grpSpPr>
          <p:sp>
            <p:nvSpPr>
              <p:cNvPr id="64567" name="Line 67"/>
              <p:cNvSpPr>
                <a:spLocks noChangeShapeType="1"/>
              </p:cNvSpPr>
              <p:nvPr/>
            </p:nvSpPr>
            <p:spPr bwMode="auto">
              <a:xfrm>
                <a:off x="2633" y="331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68" name="Text Box 68"/>
              <p:cNvSpPr txBox="1">
                <a:spLocks noChangeArrowheads="1"/>
              </p:cNvSpPr>
              <p:nvPr/>
            </p:nvSpPr>
            <p:spPr bwMode="auto">
              <a:xfrm>
                <a:off x="2486" y="3449"/>
                <a:ext cx="294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58</a:t>
                </a:r>
                <a:endParaRPr lang="en-US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>
              <a:off x="3417" y="3312"/>
              <a:ext cx="294" cy="387"/>
              <a:chOff x="2486" y="3312"/>
              <a:chExt cx="294" cy="387"/>
            </a:xfrm>
          </p:grpSpPr>
          <p:sp>
            <p:nvSpPr>
              <p:cNvPr id="64565" name="Line 70"/>
              <p:cNvSpPr>
                <a:spLocks noChangeShapeType="1"/>
              </p:cNvSpPr>
              <p:nvPr/>
            </p:nvSpPr>
            <p:spPr bwMode="auto">
              <a:xfrm>
                <a:off x="2633" y="331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66" name="Text Box 71"/>
              <p:cNvSpPr txBox="1">
                <a:spLocks noChangeArrowheads="1"/>
              </p:cNvSpPr>
              <p:nvPr/>
            </p:nvSpPr>
            <p:spPr bwMode="auto">
              <a:xfrm>
                <a:off x="2486" y="3449"/>
                <a:ext cx="294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60</a:t>
                </a:r>
                <a:endParaRPr lang="en-US"/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3705" y="3312"/>
              <a:ext cx="294" cy="387"/>
              <a:chOff x="2486" y="3312"/>
              <a:chExt cx="294" cy="387"/>
            </a:xfrm>
          </p:grpSpPr>
          <p:sp>
            <p:nvSpPr>
              <p:cNvPr id="64563" name="Line 73"/>
              <p:cNvSpPr>
                <a:spLocks noChangeShapeType="1"/>
              </p:cNvSpPr>
              <p:nvPr/>
            </p:nvSpPr>
            <p:spPr bwMode="auto">
              <a:xfrm>
                <a:off x="2633" y="331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64" name="Text Box 74"/>
              <p:cNvSpPr txBox="1">
                <a:spLocks noChangeArrowheads="1"/>
              </p:cNvSpPr>
              <p:nvPr/>
            </p:nvSpPr>
            <p:spPr bwMode="auto">
              <a:xfrm>
                <a:off x="2486" y="3449"/>
                <a:ext cx="294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62</a:t>
                </a:r>
                <a:endParaRPr lang="en-US"/>
              </a:p>
            </p:txBody>
          </p:sp>
        </p:grp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>
              <a:off x="3993" y="3312"/>
              <a:ext cx="294" cy="387"/>
              <a:chOff x="2486" y="3312"/>
              <a:chExt cx="294" cy="387"/>
            </a:xfrm>
          </p:grpSpPr>
          <p:sp>
            <p:nvSpPr>
              <p:cNvPr id="64561" name="Line 76"/>
              <p:cNvSpPr>
                <a:spLocks noChangeShapeType="1"/>
              </p:cNvSpPr>
              <p:nvPr/>
            </p:nvSpPr>
            <p:spPr bwMode="auto">
              <a:xfrm>
                <a:off x="2633" y="331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62" name="Text Box 77"/>
              <p:cNvSpPr txBox="1">
                <a:spLocks noChangeArrowheads="1"/>
              </p:cNvSpPr>
              <p:nvPr/>
            </p:nvSpPr>
            <p:spPr bwMode="auto">
              <a:xfrm>
                <a:off x="2486" y="3449"/>
                <a:ext cx="294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64</a:t>
                </a:r>
                <a:endParaRPr lang="en-US"/>
              </a:p>
            </p:txBody>
          </p:sp>
        </p:grpSp>
        <p:grpSp>
          <p:nvGrpSpPr>
            <p:cNvPr id="20" name="Group 78"/>
            <p:cNvGrpSpPr>
              <a:grpSpLocks/>
            </p:cNvGrpSpPr>
            <p:nvPr/>
          </p:nvGrpSpPr>
          <p:grpSpPr bwMode="auto">
            <a:xfrm>
              <a:off x="4281" y="3312"/>
              <a:ext cx="294" cy="387"/>
              <a:chOff x="2486" y="3312"/>
              <a:chExt cx="294" cy="387"/>
            </a:xfrm>
          </p:grpSpPr>
          <p:sp>
            <p:nvSpPr>
              <p:cNvPr id="64559" name="Line 79"/>
              <p:cNvSpPr>
                <a:spLocks noChangeShapeType="1"/>
              </p:cNvSpPr>
              <p:nvPr/>
            </p:nvSpPr>
            <p:spPr bwMode="auto">
              <a:xfrm>
                <a:off x="2633" y="331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60" name="Text Box 80"/>
              <p:cNvSpPr txBox="1">
                <a:spLocks noChangeArrowheads="1"/>
              </p:cNvSpPr>
              <p:nvPr/>
            </p:nvSpPr>
            <p:spPr bwMode="auto">
              <a:xfrm>
                <a:off x="2486" y="3449"/>
                <a:ext cx="294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66</a:t>
                </a:r>
                <a:endParaRPr lang="en-US"/>
              </a:p>
            </p:txBody>
          </p:sp>
        </p:grpSp>
        <p:grpSp>
          <p:nvGrpSpPr>
            <p:cNvPr id="21" name="Group 81"/>
            <p:cNvGrpSpPr>
              <a:grpSpLocks/>
            </p:cNvGrpSpPr>
            <p:nvPr/>
          </p:nvGrpSpPr>
          <p:grpSpPr bwMode="auto">
            <a:xfrm>
              <a:off x="4569" y="3312"/>
              <a:ext cx="294" cy="387"/>
              <a:chOff x="2486" y="3312"/>
              <a:chExt cx="294" cy="387"/>
            </a:xfrm>
          </p:grpSpPr>
          <p:sp>
            <p:nvSpPr>
              <p:cNvPr id="64557" name="Line 82"/>
              <p:cNvSpPr>
                <a:spLocks noChangeShapeType="1"/>
              </p:cNvSpPr>
              <p:nvPr/>
            </p:nvSpPr>
            <p:spPr bwMode="auto">
              <a:xfrm>
                <a:off x="2633" y="331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58" name="Text Box 83"/>
              <p:cNvSpPr txBox="1">
                <a:spLocks noChangeArrowheads="1"/>
              </p:cNvSpPr>
              <p:nvPr/>
            </p:nvSpPr>
            <p:spPr bwMode="auto">
              <a:xfrm>
                <a:off x="2486" y="3449"/>
                <a:ext cx="294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68</a:t>
                </a:r>
                <a:endParaRPr lang="en-US"/>
              </a:p>
            </p:txBody>
          </p:sp>
        </p:grpSp>
        <p:grpSp>
          <p:nvGrpSpPr>
            <p:cNvPr id="22" name="Group 84"/>
            <p:cNvGrpSpPr>
              <a:grpSpLocks/>
            </p:cNvGrpSpPr>
            <p:nvPr/>
          </p:nvGrpSpPr>
          <p:grpSpPr bwMode="auto">
            <a:xfrm>
              <a:off x="4857" y="3312"/>
              <a:ext cx="294" cy="387"/>
              <a:chOff x="2486" y="3312"/>
              <a:chExt cx="294" cy="387"/>
            </a:xfrm>
          </p:grpSpPr>
          <p:sp>
            <p:nvSpPr>
              <p:cNvPr id="64555" name="Line 85"/>
              <p:cNvSpPr>
                <a:spLocks noChangeShapeType="1"/>
              </p:cNvSpPr>
              <p:nvPr/>
            </p:nvSpPr>
            <p:spPr bwMode="auto">
              <a:xfrm>
                <a:off x="2633" y="331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56" name="Text Box 86"/>
              <p:cNvSpPr txBox="1">
                <a:spLocks noChangeArrowheads="1"/>
              </p:cNvSpPr>
              <p:nvPr/>
            </p:nvSpPr>
            <p:spPr bwMode="auto">
              <a:xfrm>
                <a:off x="2486" y="3449"/>
                <a:ext cx="294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70</a:t>
                </a:r>
                <a:endParaRPr lang="en-US"/>
              </a:p>
            </p:txBody>
          </p:sp>
        </p:grpSp>
      </p:grpSp>
      <p:grpSp>
        <p:nvGrpSpPr>
          <p:cNvPr id="23" name="Group 87"/>
          <p:cNvGrpSpPr>
            <a:grpSpLocks/>
          </p:cNvGrpSpPr>
          <p:nvPr/>
        </p:nvGrpSpPr>
        <p:grpSpPr bwMode="auto">
          <a:xfrm>
            <a:off x="4173538" y="3729038"/>
            <a:ext cx="565150" cy="1905000"/>
            <a:chOff x="2677" y="2112"/>
            <a:chExt cx="356" cy="1200"/>
          </a:xfrm>
        </p:grpSpPr>
        <p:grpSp>
          <p:nvGrpSpPr>
            <p:cNvPr id="24" name="Group 88"/>
            <p:cNvGrpSpPr>
              <a:grpSpLocks/>
            </p:cNvGrpSpPr>
            <p:nvPr/>
          </p:nvGrpSpPr>
          <p:grpSpPr bwMode="auto">
            <a:xfrm>
              <a:off x="2677" y="2805"/>
              <a:ext cx="347" cy="250"/>
              <a:chOff x="2677" y="2805"/>
              <a:chExt cx="347" cy="250"/>
            </a:xfrm>
          </p:grpSpPr>
          <p:sp>
            <p:nvSpPr>
              <p:cNvPr id="64545" name="Line 89"/>
              <p:cNvSpPr>
                <a:spLocks noChangeShapeType="1"/>
              </p:cNvSpPr>
              <p:nvPr/>
            </p:nvSpPr>
            <p:spPr bwMode="auto">
              <a:xfrm rot="-5400000">
                <a:off x="2952" y="285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6" name="Text Box 90"/>
              <p:cNvSpPr txBox="1">
                <a:spLocks noChangeArrowheads="1"/>
              </p:cNvSpPr>
              <p:nvPr/>
            </p:nvSpPr>
            <p:spPr bwMode="auto">
              <a:xfrm>
                <a:off x="2677" y="2805"/>
                <a:ext cx="22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B</a:t>
                </a:r>
                <a:endParaRPr lang="en-US"/>
              </a:p>
            </p:txBody>
          </p:sp>
        </p:grpSp>
        <p:grpSp>
          <p:nvGrpSpPr>
            <p:cNvPr id="25" name="Group 91"/>
            <p:cNvGrpSpPr>
              <a:grpSpLocks/>
            </p:cNvGrpSpPr>
            <p:nvPr/>
          </p:nvGrpSpPr>
          <p:grpSpPr bwMode="auto">
            <a:xfrm>
              <a:off x="2686" y="2323"/>
              <a:ext cx="347" cy="250"/>
              <a:chOff x="2677" y="2805"/>
              <a:chExt cx="347" cy="250"/>
            </a:xfrm>
          </p:grpSpPr>
          <p:sp>
            <p:nvSpPr>
              <p:cNvPr id="64543" name="Line 92"/>
              <p:cNvSpPr>
                <a:spLocks noChangeShapeType="1"/>
              </p:cNvSpPr>
              <p:nvPr/>
            </p:nvSpPr>
            <p:spPr bwMode="auto">
              <a:xfrm rot="-5400000">
                <a:off x="2952" y="285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4" name="Text Box 93"/>
              <p:cNvSpPr txBox="1">
                <a:spLocks noChangeArrowheads="1"/>
              </p:cNvSpPr>
              <p:nvPr/>
            </p:nvSpPr>
            <p:spPr bwMode="auto">
              <a:xfrm>
                <a:off x="2677" y="2805"/>
                <a:ext cx="22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000"/>
                  <a:t>A</a:t>
                </a:r>
                <a:endParaRPr lang="en-US"/>
              </a:p>
            </p:txBody>
          </p:sp>
        </p:grpSp>
        <p:sp>
          <p:nvSpPr>
            <p:cNvPr id="64542" name="Line 94"/>
            <p:cNvSpPr>
              <a:spLocks noChangeShapeType="1"/>
            </p:cNvSpPr>
            <p:nvPr/>
          </p:nvSpPr>
          <p:spPr bwMode="auto">
            <a:xfrm>
              <a:off x="3024" y="2112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4538" name="Line 95"/>
          <p:cNvSpPr>
            <a:spLocks noChangeShapeType="1"/>
          </p:cNvSpPr>
          <p:nvPr/>
        </p:nvSpPr>
        <p:spPr bwMode="auto">
          <a:xfrm>
            <a:off x="3048000" y="45672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39" name="Rectangle 98"/>
          <p:cNvSpPr>
            <a:spLocks noChangeArrowheads="1"/>
          </p:cNvSpPr>
          <p:nvPr/>
        </p:nvSpPr>
        <p:spPr bwMode="auto">
          <a:xfrm>
            <a:off x="7086600" y="1905000"/>
            <a:ext cx="228600" cy="225425"/>
          </a:xfrm>
          <a:prstGeom prst="rect">
            <a:avLst/>
          </a:prstGeom>
          <a:solidFill>
            <a:srgbClr val="CC0000"/>
          </a:solidFill>
          <a:ln w="254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5" grpId="0" animBg="1"/>
      <p:bldP spid="51256" grpId="0" animBg="1"/>
      <p:bldP spid="512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Shared Memory Parallel Programming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10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Shared memory address space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(Typically) easier to program</a:t>
            </a:r>
          </a:p>
          <a:p>
            <a:pPr lvl="1"/>
            <a:r>
              <a:rPr lang="en-US" dirty="0"/>
              <a:t>Implicit communication via (shared) data</a:t>
            </a:r>
          </a:p>
          <a:p>
            <a:pPr lvl="1"/>
            <a:r>
              <a:rPr lang="en-US" dirty="0"/>
              <a:t>Explicit synchronization to access data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Programming methodology</a:t>
            </a:r>
          </a:p>
          <a:p>
            <a:pPr lvl="1"/>
            <a:r>
              <a:rPr lang="en-US" dirty="0"/>
              <a:t>Manual</a:t>
            </a:r>
            <a:endParaRPr lang="en-US" dirty="0" smtClean="0"/>
          </a:p>
          <a:p>
            <a:pPr lvl="2"/>
            <a:r>
              <a:rPr lang="en-US" dirty="0" smtClean="0"/>
              <a:t>multi</a:t>
            </a:r>
            <a:r>
              <a:rPr lang="en-US" dirty="0"/>
              <a:t>-threading using standard thread libraries</a:t>
            </a:r>
          </a:p>
          <a:p>
            <a:pPr lvl="1"/>
            <a:r>
              <a:rPr lang="en-US" dirty="0"/>
              <a:t>Automatic</a:t>
            </a:r>
            <a:endParaRPr lang="en-US" dirty="0" smtClean="0"/>
          </a:p>
          <a:p>
            <a:pPr lvl="2"/>
            <a:r>
              <a:rPr lang="en-US" dirty="0" smtClean="0"/>
              <a:t>parallelizing </a:t>
            </a:r>
            <a:r>
              <a:rPr lang="en-US" dirty="0"/>
              <a:t>compilers</a:t>
            </a:r>
          </a:p>
          <a:p>
            <a:pPr lvl="2"/>
            <a:r>
              <a:rPr lang="en-US" dirty="0" err="1"/>
              <a:t>OpenMP</a:t>
            </a:r>
            <a:r>
              <a:rPr lang="en-US" dirty="0"/>
              <a:t> parallelism directives</a:t>
            </a:r>
          </a:p>
          <a:p>
            <a:pPr lvl="1"/>
            <a:r>
              <a:rPr lang="en-US" dirty="0"/>
              <a:t>Explicit threading (e.g. POSIX threads)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have been a variety of tracing formats developed over the years and supported in different tools</a:t>
            </a:r>
          </a:p>
          <a:p>
            <a:r>
              <a:rPr lang="en-US" dirty="0" err="1" smtClean="0"/>
              <a:t>Vampir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VTF</a:t>
            </a:r>
            <a:r>
              <a:rPr lang="en-US" dirty="0" smtClean="0">
                <a:solidFill>
                  <a:srgbClr val="000000"/>
                </a:solidFill>
              </a:rPr>
              <a:t>:  family of historical ASCII and binary formats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MPICH / </a:t>
            </a:r>
            <a:r>
              <a:rPr lang="en-US" dirty="0" err="1" smtClean="0">
                <a:solidFill>
                  <a:srgbClr val="000000"/>
                </a:solidFill>
              </a:rPr>
              <a:t>JumpShot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ALOG, CLOG, SLOG, SLOG-2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Scalasca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EPILOG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Jülich</a:t>
            </a:r>
            <a:r>
              <a:rPr lang="en-US" dirty="0" smtClean="0">
                <a:solidFill>
                  <a:srgbClr val="000000"/>
                </a:solidFill>
              </a:rPr>
              <a:t> open-source trace format)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Paraver</a:t>
            </a:r>
            <a:r>
              <a:rPr lang="en-GB" dirty="0" smtClean="0">
                <a:solidFill>
                  <a:srgbClr val="000000"/>
                </a:solidFill>
              </a:rPr>
              <a:t> (BSC, CEPBA)‏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TAU Performance System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Convergence on </a:t>
            </a:r>
            <a:r>
              <a:rPr lang="en-GB" i="1" dirty="0" smtClean="0">
                <a:solidFill>
                  <a:srgbClr val="000000"/>
                </a:solidFill>
              </a:rPr>
              <a:t>Open Trace Format (OTF)</a:t>
            </a:r>
          </a:p>
        </p:txBody>
      </p:sp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File Formats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Profiling / Tracing Comparison</a:t>
            </a:r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Profiling</a:t>
            </a:r>
          </a:p>
          <a:p>
            <a:pPr lvl="1"/>
            <a:r>
              <a:rPr lang="en-US" dirty="0" err="1">
                <a:sym typeface="Wingdings" charset="2"/>
              </a:rPr>
              <a:t>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Finite, bounded performance data size</a:t>
            </a:r>
          </a:p>
          <a:p>
            <a:pPr lvl="1"/>
            <a:r>
              <a:rPr lang="en-US" dirty="0" err="1">
                <a:sym typeface="Wingdings" charset="2"/>
              </a:rPr>
              <a:t>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Applicable to both direct and indirect methods</a:t>
            </a:r>
          </a:p>
          <a:p>
            <a:pPr lvl="1"/>
            <a:r>
              <a:rPr lang="en-US" dirty="0" err="1">
                <a:sym typeface="Wingdings" charset="2"/>
              </a:rPr>
              <a:t>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Loses time dimension (not entirely)</a:t>
            </a:r>
          </a:p>
          <a:p>
            <a:pPr lvl="1"/>
            <a:r>
              <a:rPr lang="en-US" dirty="0" err="1">
                <a:sym typeface="Wingdings" charset="2"/>
              </a:rPr>
              <a:t>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Lacks ability to fully describe process interaction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Tracing</a:t>
            </a:r>
          </a:p>
          <a:p>
            <a:pPr lvl="1"/>
            <a:r>
              <a:rPr lang="en-US" dirty="0" err="1">
                <a:sym typeface="Wingdings" charset="2"/>
              </a:rPr>
              <a:t>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Temporal and spatial dimension to performance data</a:t>
            </a:r>
          </a:p>
          <a:p>
            <a:pPr lvl="1"/>
            <a:r>
              <a:rPr lang="en-US" dirty="0" err="1">
                <a:sym typeface="Wingdings" charset="2"/>
              </a:rPr>
              <a:t>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Capture parallel dynamics and process interaction</a:t>
            </a:r>
            <a:endParaRPr lang="en-US" dirty="0" smtClean="0"/>
          </a:p>
          <a:p>
            <a:pPr lvl="1"/>
            <a:r>
              <a:rPr lang="en-US" dirty="0" err="1" smtClean="0">
                <a:sym typeface="Wingdings" charset="2"/>
              </a:rPr>
              <a:t>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 smtClean="0"/>
              <a:t>Can derive parallel profiles for any time region</a:t>
            </a:r>
          </a:p>
          <a:p>
            <a:pPr lvl="1"/>
            <a:r>
              <a:rPr lang="en-US" dirty="0" err="1" smtClean="0">
                <a:sym typeface="Wingdings" charset="2"/>
              </a:rPr>
              <a:t>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/>
              <a:t>Some inconsistencies with indirect methods</a:t>
            </a:r>
          </a:p>
          <a:p>
            <a:pPr lvl="1"/>
            <a:r>
              <a:rPr lang="en-US" dirty="0" err="1">
                <a:sym typeface="Wingdings" charset="2"/>
              </a:rPr>
              <a:t>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Unbounded performance data size (large)</a:t>
            </a:r>
          </a:p>
          <a:p>
            <a:pPr lvl="1"/>
            <a:r>
              <a:rPr lang="en-US" dirty="0" err="1">
                <a:sym typeface="Wingdings" charset="2"/>
              </a:rPr>
              <a:t>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Complex event buffering and clock synchronization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Gathering performance data is not enough</a:t>
            </a:r>
          </a:p>
          <a:p>
            <a:r>
              <a:rPr lang="en-US" dirty="0" smtClean="0"/>
              <a:t>Need to analyze the data to derive performance understanding</a:t>
            </a:r>
          </a:p>
          <a:p>
            <a:r>
              <a:rPr lang="en-US" dirty="0" smtClean="0"/>
              <a:t>Need to present the performance information in meaningful ways for investigation and insight</a:t>
            </a:r>
          </a:p>
          <a:p>
            <a:r>
              <a:rPr lang="en-US" dirty="0" smtClean="0"/>
              <a:t>Single-experiment performance analysis</a:t>
            </a:r>
          </a:p>
          <a:p>
            <a:pPr lvl="1"/>
            <a:r>
              <a:rPr lang="en-US" dirty="0" smtClean="0"/>
              <a:t>Identifies performance behavior within an execution</a:t>
            </a:r>
          </a:p>
          <a:p>
            <a:r>
              <a:rPr lang="en-US" dirty="0" smtClean="0"/>
              <a:t>Multi-experiment performance analysis</a:t>
            </a:r>
          </a:p>
          <a:p>
            <a:pPr lvl="1"/>
            <a:r>
              <a:rPr lang="en-US" dirty="0" smtClean="0"/>
              <a:t>Compares and correlates across different runs to expose key factors and relationships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Performance Tools: A Short Course, Beihang University, December 2-4,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and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3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Distributed Memory Parallel Programming</a:t>
            </a:r>
          </a:p>
        </p:txBody>
      </p:sp>
      <p:sp>
        <p:nvSpPr>
          <p:cNvPr id="1638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Distributed memory address space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(Relatively) harder to program</a:t>
            </a:r>
          </a:p>
          <a:p>
            <a:pPr lvl="1"/>
            <a:r>
              <a:rPr lang="en-US" dirty="0"/>
              <a:t>Explicit data distribution</a:t>
            </a:r>
          </a:p>
          <a:p>
            <a:pPr lvl="1"/>
            <a:r>
              <a:rPr lang="en-US" dirty="0"/>
              <a:t>Explicit communication via messages</a:t>
            </a:r>
          </a:p>
          <a:p>
            <a:pPr lvl="1"/>
            <a:r>
              <a:rPr lang="en-US" dirty="0"/>
              <a:t>Explicit synchronization via messages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Programming methodology</a:t>
            </a:r>
          </a:p>
          <a:p>
            <a:pPr lvl="1"/>
            <a:r>
              <a:rPr lang="en-US" dirty="0"/>
              <a:t>Message passing</a:t>
            </a:r>
            <a:endParaRPr lang="en-US" dirty="0" smtClean="0"/>
          </a:p>
          <a:p>
            <a:pPr lvl="2"/>
            <a:r>
              <a:rPr lang="en-US" dirty="0" smtClean="0"/>
              <a:t>plenty </a:t>
            </a:r>
            <a:r>
              <a:rPr lang="en-US" dirty="0"/>
              <a:t>of libraries to chose from (MPI dominates)</a:t>
            </a:r>
            <a:endParaRPr lang="en-US" dirty="0" smtClean="0"/>
          </a:p>
          <a:p>
            <a:pPr lvl="2"/>
            <a:r>
              <a:rPr lang="en-US" dirty="0" smtClean="0"/>
              <a:t>send</a:t>
            </a:r>
            <a:r>
              <a:rPr lang="en-US" dirty="0"/>
              <a:t>-receive, one-sided, active messages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parallelism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Basic Parallel Programming Paradigm:  SPMD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SPMD:  Single Program Multiple Data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One program executes on all processors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Basic paradigm for implementing parallel programs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Process-dependent cases are handled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in </a:t>
            </a:r>
            <a:r>
              <a:rPr lang="en-US" dirty="0">
                <a:ea typeface="ＭＳ Ｐゴシック" charset="-128"/>
                <a:cs typeface="ＭＳ Ｐゴシック" charset="-128"/>
              </a:rPr>
              <a:t>the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program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Parallelism is </a:t>
            </a:r>
            <a:r>
              <a:rPr lang="ja-JP" altLang="en-US" dirty="0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programmed in</a:t>
            </a:r>
            <a:r>
              <a:rPr lang="ja-JP" altLang="en-US" dirty="0">
                <a:ea typeface="ＭＳ Ｐゴシック" charset="-128"/>
                <a:cs typeface="ＭＳ Ｐゴシック" charset="-128"/>
              </a:rPr>
              <a:t>”</a:t>
            </a:r>
            <a:endParaRPr lang="en-US" altLang="ja-JP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Easier to manage program for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scalability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MPMD: Multiple Program Multiple Data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Support compositing of multiple program together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Parallel Programming: Still a Problem?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931989" y="1044266"/>
            <a:ext cx="5016022" cy="5266373"/>
            <a:chOff x="1931988" y="990600"/>
            <a:chExt cx="5280025" cy="5543550"/>
          </a:xfrm>
        </p:grpSpPr>
        <p:pic>
          <p:nvPicPr>
            <p:cNvPr id="10" name="Picture 3" descr="H:\vorhe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36750" y="1019175"/>
              <a:ext cx="5267325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1931988" y="990600"/>
              <a:ext cx="5276850" cy="5543550"/>
              <a:chOff x="1217" y="672"/>
              <a:chExt cx="3324" cy="3492"/>
            </a:xfrm>
          </p:grpSpPr>
          <p:pic>
            <p:nvPicPr>
              <p:cNvPr id="13" name="Picture 5" descr="H:\nachher1.gi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17" y="672"/>
                <a:ext cx="3324" cy="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 rot="-1500000">
                <a:off x="2900" y="872"/>
                <a:ext cx="322" cy="37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mic Sans MS" charset="0"/>
                  </a:rPr>
                  <a:t>CIS</a:t>
                </a:r>
              </a:p>
              <a:p>
                <a:r>
                  <a:rPr lang="en-US" sz="1400">
                    <a:latin typeface="Comic Sans MS" charset="0"/>
                  </a:rPr>
                  <a:t>631</a:t>
                </a:r>
                <a:endParaRPr lang="en-US" sz="800"/>
              </a:p>
            </p:txBody>
          </p:sp>
        </p:grp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5562600" y="6248400"/>
              <a:ext cx="1649413" cy="257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en-US" sz="1200">
                  <a:solidFill>
                    <a:srgbClr val="94144C"/>
                  </a:solidFill>
                  <a:latin typeface="Arial" charset="0"/>
                </a:rPr>
                <a:t>Source: Bernd Mohr</a:t>
              </a:r>
            </a:p>
          </p:txBody>
        </p:sp>
      </p:grp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Scalability in parallel architecture</a:t>
            </a:r>
          </a:p>
          <a:p>
            <a:pPr lvl="1"/>
            <a:r>
              <a:rPr lang="en-US" smtClean="0"/>
              <a:t>Processor numbers</a:t>
            </a:r>
          </a:p>
          <a:p>
            <a:pPr lvl="1"/>
            <a:r>
              <a:rPr lang="en-US" smtClean="0"/>
              <a:t>Memory architecture</a:t>
            </a:r>
          </a:p>
          <a:p>
            <a:pPr lvl="1"/>
            <a:r>
              <a:rPr lang="en-US" smtClean="0"/>
              <a:t>Interconnection network</a:t>
            </a:r>
          </a:p>
          <a:p>
            <a:pPr lvl="1"/>
            <a:r>
              <a:rPr lang="en-US" smtClean="0"/>
              <a:t>Avoid critical architecture bottlenecks</a:t>
            </a:r>
          </a:p>
          <a:p>
            <a:r>
              <a:rPr lang="en-US" smtClean="0"/>
              <a:t>Scalability in computational problem</a:t>
            </a:r>
          </a:p>
          <a:p>
            <a:pPr lvl="1"/>
            <a:r>
              <a:rPr lang="en-US" smtClean="0"/>
              <a:t>Problem size</a:t>
            </a:r>
          </a:p>
          <a:p>
            <a:pPr lvl="1"/>
            <a:r>
              <a:rPr lang="en-US" smtClean="0"/>
              <a:t>Computational algorithms</a:t>
            </a:r>
          </a:p>
          <a:p>
            <a:pPr lvl="2"/>
            <a:r>
              <a:rPr lang="en-US" smtClean="0"/>
              <a:t>computation to memory access ratio</a:t>
            </a:r>
          </a:p>
          <a:p>
            <a:pPr lvl="2"/>
            <a:r>
              <a:rPr lang="en-US" smtClean="0"/>
              <a:t>computation to communication ratio</a:t>
            </a:r>
          </a:p>
          <a:p>
            <a:r>
              <a:rPr lang="en-US" smtClean="0"/>
              <a:t>Parallel programming models and tools</a:t>
            </a:r>
          </a:p>
          <a:p>
            <a:r>
              <a:rPr lang="en-US" smtClean="0"/>
              <a:t>Performance scalability</a:t>
            </a:r>
            <a:endParaRPr lang="en-US" dirty="0"/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Computing and Scalability</a:t>
            </a: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fld id="{F8E865A7-7678-F840-B2ED-A6879803B9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3204</TotalTime>
  <Words>3809</Words>
  <Application>Microsoft Macintosh PowerPoint</Application>
  <PresentationFormat>On-screen Show (4:3)</PresentationFormat>
  <Paragraphs>718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NewTemplate</vt:lpstr>
      <vt:lpstr>Lecture 2: Principles and Methods</vt:lpstr>
      <vt:lpstr>Parallel Programming </vt:lpstr>
      <vt:lpstr>Parallel Programming: Are we having fun yet? </vt:lpstr>
      <vt:lpstr>Parallel Programming Models</vt:lpstr>
      <vt:lpstr>Shared Memory Parallel Programming</vt:lpstr>
      <vt:lpstr>Distributed Memory Parallel Programming</vt:lpstr>
      <vt:lpstr>Basic Parallel Programming Paradigm:  SPMD</vt:lpstr>
      <vt:lpstr>Parallel Programming: Still a Problem?</vt:lpstr>
      <vt:lpstr>Parallel Computing and Scalability</vt:lpstr>
      <vt:lpstr>Amdahl’s Law</vt:lpstr>
      <vt:lpstr>Amdahl’s Law and Scaled Speedup</vt:lpstr>
      <vt:lpstr>Parallel Performance and Complexity </vt:lpstr>
      <vt:lpstr>Parallel Performance Evaluation</vt:lpstr>
      <vt:lpstr>Parallel Performance Engineering and Productivity  </vt:lpstr>
      <vt:lpstr>Motivation</vt:lpstr>
      <vt:lpstr>Performance Factors</vt:lpstr>
      <vt:lpstr>Utilization of Computational Resources</vt:lpstr>
      <vt:lpstr>Performance Analysis and Tuning: The Basics</vt:lpstr>
      <vt:lpstr>Sequential Performance</vt:lpstr>
      <vt:lpstr>Parallel Performance</vt:lpstr>
      <vt:lpstr>Sequential Performance Tuning</vt:lpstr>
      <vt:lpstr>Parallel Performance Tuning</vt:lpstr>
      <vt:lpstr>Interesting Performance Phenomena</vt:lpstr>
      <vt:lpstr>Parallel Performance Engineering Process</vt:lpstr>
      <vt:lpstr>Performance Observability (Guiding Thesis)</vt:lpstr>
      <vt:lpstr>Parallel Performance Engineering Process</vt:lpstr>
      <vt:lpstr>Performance Analysis and Optimization Cycle</vt:lpstr>
      <vt:lpstr>Performance Metrics and Measurement</vt:lpstr>
      <vt:lpstr>Performance Benchmarking</vt:lpstr>
      <vt:lpstr>How Is Time Measured?</vt:lpstr>
      <vt:lpstr>Execution Time</vt:lpstr>
      <vt:lpstr>Observation Types</vt:lpstr>
      <vt:lpstr>Direct Performance Observation</vt:lpstr>
      <vt:lpstr>Indirect Performance Observation</vt:lpstr>
      <vt:lpstr>Direct Observation: Events</vt:lpstr>
      <vt:lpstr>Direct Observation: Instrumentation</vt:lpstr>
      <vt:lpstr>Direct Observation: Techniques</vt:lpstr>
      <vt:lpstr>Indirect Observation: Events/Triggers</vt:lpstr>
      <vt:lpstr>Indirect Observation: Context</vt:lpstr>
      <vt:lpstr>Direct / Indirect Comparison</vt:lpstr>
      <vt:lpstr>Measurement Techniques</vt:lpstr>
      <vt:lpstr>Critical Issues</vt:lpstr>
      <vt:lpstr>Measured Performance</vt:lpstr>
      <vt:lpstr>Profiling</vt:lpstr>
      <vt:lpstr>Inclusive and Exclusive Profiles</vt:lpstr>
      <vt:lpstr>Flat and Callpath Profiles</vt:lpstr>
      <vt:lpstr>Measurement Methods: Tracing</vt:lpstr>
      <vt:lpstr>Event Tracing</vt:lpstr>
      <vt:lpstr>Tracing: Time-line Visualization</vt:lpstr>
      <vt:lpstr>Trace File Formats</vt:lpstr>
      <vt:lpstr>Profiling / Tracing Comparison</vt:lpstr>
      <vt:lpstr>Performance Analysis and Visualization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Allen Malony</cp:lastModifiedBy>
  <cp:revision>118</cp:revision>
  <dcterms:created xsi:type="dcterms:W3CDTF">2013-11-11T01:31:57Z</dcterms:created>
  <dcterms:modified xsi:type="dcterms:W3CDTF">2013-12-03T00:40:52Z</dcterms:modified>
</cp:coreProperties>
</file>