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351" r:id="rId3"/>
    <p:sldId id="288" r:id="rId4"/>
    <p:sldId id="352" r:id="rId5"/>
    <p:sldId id="289" r:id="rId6"/>
    <p:sldId id="290" r:id="rId7"/>
    <p:sldId id="291" r:id="rId8"/>
    <p:sldId id="292" r:id="rId9"/>
    <p:sldId id="293" r:id="rId10"/>
    <p:sldId id="294" r:id="rId11"/>
    <p:sldId id="300" r:id="rId12"/>
    <p:sldId id="296" r:id="rId13"/>
    <p:sldId id="297" r:id="rId14"/>
    <p:sldId id="298" r:id="rId15"/>
    <p:sldId id="299" r:id="rId16"/>
    <p:sldId id="301" r:id="rId17"/>
    <p:sldId id="302" r:id="rId18"/>
    <p:sldId id="303" r:id="rId19"/>
    <p:sldId id="304" r:id="rId20"/>
    <p:sldId id="305" r:id="rId21"/>
    <p:sldId id="306" r:id="rId22"/>
    <p:sldId id="309" r:id="rId23"/>
    <p:sldId id="310" r:id="rId24"/>
    <p:sldId id="313" r:id="rId25"/>
    <p:sldId id="314" r:id="rId26"/>
    <p:sldId id="353" r:id="rId27"/>
    <p:sldId id="316" r:id="rId28"/>
    <p:sldId id="317" r:id="rId29"/>
    <p:sldId id="319" r:id="rId30"/>
    <p:sldId id="328" r:id="rId31"/>
    <p:sldId id="320" r:id="rId32"/>
    <p:sldId id="321" r:id="rId33"/>
    <p:sldId id="322" r:id="rId34"/>
    <p:sldId id="346" r:id="rId35"/>
    <p:sldId id="347" r:id="rId36"/>
    <p:sldId id="348" r:id="rId37"/>
    <p:sldId id="323" r:id="rId38"/>
    <p:sldId id="334" r:id="rId39"/>
    <p:sldId id="332" r:id="rId40"/>
    <p:sldId id="335" r:id="rId41"/>
    <p:sldId id="331" r:id="rId42"/>
    <p:sldId id="329" r:id="rId43"/>
    <p:sldId id="330" r:id="rId44"/>
    <p:sldId id="327" r:id="rId45"/>
    <p:sldId id="324" r:id="rId46"/>
    <p:sldId id="325" r:id="rId47"/>
    <p:sldId id="326" r:id="rId48"/>
    <p:sldId id="341" r:id="rId49"/>
    <p:sldId id="342" r:id="rId50"/>
    <p:sldId id="349" r:id="rId51"/>
    <p:sldId id="350" r:id="rId52"/>
    <p:sldId id="311" r:id="rId53"/>
    <p:sldId id="312" r:id="rId54"/>
    <p:sldId id="354" r:id="rId5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22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595" autoAdjust="0"/>
  </p:normalViewPr>
  <p:slideViewPr>
    <p:cSldViewPr>
      <p:cViewPr varScale="1">
        <p:scale>
          <a:sx n="101" d="100"/>
          <a:sy n="101" d="100"/>
        </p:scale>
        <p:origin x="-1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>
                <a:latin typeface="Times New Roman"/>
              </a:rPr>
              <a:pPr>
                <a:defRPr/>
              </a:pPr>
              <a:t>12/2/13</a:t>
            </a:fld>
            <a:endParaRPr lang="en-US" dirty="0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 smtClean="0"/>
              <a:pPr>
                <a:defRPr/>
              </a:pPr>
              <a:t>12/2/13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563585-BB9C-B546-AD8F-0C6CF33506A3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C8F99-EE79-5C45-87A7-7C6EF53EB0D3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3BF729-38AA-1E41-A46B-8C9A523DC191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306BF-F4EF-1A42-BB63-B8504F10D9CB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D06310-23C9-F74B-85A4-261B425956F0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C4DCCF-C49E-4947-883A-CCDA9AA1AC02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3CC853-1F2D-D542-852E-D29BED3B514A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4229F2-82F0-9A47-8148-047162CAC115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898F6-32B5-C14B-A032-D2122EA7A7DD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B21B-C4A8-074D-9814-036C399CD0E4}" type="slidenum">
              <a:rPr lang="en-US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F05222-5D8B-47AF-A035-0D3BEF5E013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97DF8-D558-0143-9F30-706F3C6F533E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F05222-5D8B-47AF-A035-0D3BEF5E013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96210-27CF-D54F-ACFF-C0A0AFBE8500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A780EC-4957-C94E-8E03-2910E5CA2633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011F8-8C95-E249-AE63-4D4E9AA7441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0F16E0-DD2C-EB45-AA46-7BD2DD962781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6CCD3D-3D86-0E40-8C3B-305B60C92EC1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AC8C12-7DC7-AC41-A22A-4978D6A078E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  <a:cs typeface="Arial" charset="0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01A2A1-14F9-F342-9F3C-AEFD405EFF45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22778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E9D-7EE0-A64C-88B9-5C80C428C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7ACE-2A84-A441-B7E5-D72799696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D27D-FC7F-E54B-9AF3-B188FB6C3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914400"/>
            <a:ext cx="8905875" cy="5461853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A90-E327-C84D-81B5-071D4C5C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E1AC-38F6-0C44-A89D-462547A2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C19F-FBA3-6448-9956-C92266020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B1A-0B04-9641-AD35-E9E87377D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C330-DDAB-D147-AB28-D77F6DAC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0"/>
            <a:ext cx="86868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219201"/>
            <a:ext cx="8651875" cy="520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6019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fld id="{35D977DA-7179-4E4A-8476-A426C303D2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UO_Signature_stckd_4c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6369050"/>
            <a:ext cx="3778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user.it.uu.se/~mikpe/linux/perfctr/" TargetMode="External"/><Relationship Id="rId4" Type="http://schemas.openxmlformats.org/officeDocument/2006/relationships/hyperlink" Target="http://www.hpl.hp.com/research/linux/perfm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cl.cs.utk.edu/papi/" TargetMode="External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au.uoregon.edu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yninst.org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dsc.edu/PMaC/projects/pebil.html" TargetMode="External"/><Relationship Id="rId3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20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qao.org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://maqao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.org/software/binutils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vannah.nongnu.org/projects/libunwind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yninst.org/stackwalker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.org/software/libc/manual/html_node/Backtraces.html" TargetMode="External"/><Relationship Id="rId3" Type="http://schemas.openxmlformats.org/officeDocument/2006/relationships/hyperlink" Target="http://man7.org/linux/man-pages/man3/backtrace.3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3:</a:t>
            </a:r>
            <a:br>
              <a:rPr lang="en-US" dirty="0" smtClean="0"/>
            </a:b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D. Malony</a:t>
            </a:r>
          </a:p>
          <a:p>
            <a:r>
              <a:rPr lang="en-US" dirty="0" smtClean="0"/>
              <a:t>Department of Computer and Information Science</a:t>
            </a:r>
          </a:p>
        </p:txBody>
      </p:sp>
      <p:pic>
        <p:nvPicPr>
          <p:cNvPr id="13315" name="Picture 5" descr="U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5299075"/>
            <a:ext cx="47259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Performance Counters</a:t>
            </a:r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Extra processor logic inserted to count specific events</a:t>
            </a:r>
          </a:p>
          <a:p>
            <a:r>
              <a:rPr lang="en-US" dirty="0" smtClean="0"/>
              <a:t>Updated at every </a:t>
            </a:r>
            <a:r>
              <a:rPr lang="en-US" dirty="0" smtClean="0"/>
              <a:t>cycle (or when some event occurs)</a:t>
            </a:r>
            <a:endParaRPr lang="en-US" dirty="0" smtClean="0"/>
          </a:p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Non-intrusive</a:t>
            </a:r>
          </a:p>
          <a:p>
            <a:pPr lvl="1"/>
            <a:r>
              <a:rPr lang="en-US" dirty="0" smtClean="0"/>
              <a:t>Very accurate</a:t>
            </a:r>
          </a:p>
          <a:p>
            <a:pPr lvl="1"/>
            <a:r>
              <a:rPr lang="en-US" dirty="0" smtClean="0"/>
              <a:t>Low overhead</a:t>
            </a:r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Provides only hard counts</a:t>
            </a:r>
          </a:p>
          <a:p>
            <a:pPr lvl="1"/>
            <a:r>
              <a:rPr lang="en-US" dirty="0" smtClean="0"/>
              <a:t>Specific for each processor</a:t>
            </a:r>
          </a:p>
          <a:p>
            <a:pPr lvl="1"/>
            <a:r>
              <a:rPr lang="en-US" dirty="0" smtClean="0"/>
              <a:t>Access is not appropriate for the end </a:t>
            </a:r>
            <a:r>
              <a:rPr lang="en-US" dirty="0" smtClean="0"/>
              <a:t>user</a:t>
            </a:r>
            <a:endParaRPr lang="en-US" dirty="0"/>
          </a:p>
          <a:p>
            <a:pPr lvl="2"/>
            <a:r>
              <a:rPr lang="en-US" dirty="0" smtClean="0"/>
              <a:t>nor is it well </a:t>
            </a:r>
            <a:r>
              <a:rPr lang="en-US" dirty="0" smtClean="0"/>
              <a:t>documented</a:t>
            </a:r>
          </a:p>
          <a:p>
            <a:pPr lvl="1"/>
            <a:r>
              <a:rPr lang="en-US" dirty="0" smtClean="0"/>
              <a:t>Lack of standard on what is counted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Counter Issues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Kernel level</a:t>
            </a:r>
          </a:p>
          <a:p>
            <a:pPr lvl="1"/>
            <a:r>
              <a:rPr lang="en-US" dirty="0" smtClean="0"/>
              <a:t>Handling of overflows</a:t>
            </a:r>
          </a:p>
          <a:p>
            <a:pPr lvl="1"/>
            <a:r>
              <a:rPr lang="en-US" dirty="0" smtClean="0"/>
              <a:t>Thread accumulation</a:t>
            </a:r>
          </a:p>
          <a:p>
            <a:pPr lvl="1"/>
            <a:r>
              <a:rPr lang="en-US" dirty="0" smtClean="0"/>
              <a:t>Thread migration</a:t>
            </a:r>
          </a:p>
          <a:p>
            <a:pPr lvl="1"/>
            <a:r>
              <a:rPr lang="en-US" dirty="0" smtClean="0"/>
              <a:t>State inheritance</a:t>
            </a:r>
          </a:p>
          <a:p>
            <a:pPr lvl="1"/>
            <a:r>
              <a:rPr lang="en-US" dirty="0" smtClean="0"/>
              <a:t>Multiplexing</a:t>
            </a:r>
          </a:p>
          <a:p>
            <a:pPr lvl="1"/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Atomicity</a:t>
            </a:r>
          </a:p>
          <a:p>
            <a:r>
              <a:rPr lang="en-US" dirty="0" smtClean="0"/>
              <a:t>Multi-platform interfaces</a:t>
            </a:r>
          </a:p>
          <a:p>
            <a:pPr lvl="1"/>
            <a:r>
              <a:rPr lang="en-US" dirty="0" smtClean="0"/>
              <a:t>Performance API (</a:t>
            </a:r>
            <a:r>
              <a:rPr lang="en-US" i="1" dirty="0" smtClean="0"/>
              <a:t>PAPI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University of Tennessee, USA</a:t>
            </a:r>
          </a:p>
          <a:p>
            <a:pPr lvl="1"/>
            <a:r>
              <a:rPr lang="en-US" dirty="0" smtClean="0"/>
              <a:t>Lightweight Performance Tools (</a:t>
            </a:r>
            <a:r>
              <a:rPr lang="en-US" i="1" dirty="0" smtClean="0"/>
              <a:t>LIKWID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University of Erlangen, Germany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21A90-E327-C84D-81B5-071D4C5C9FC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5458766" y="1260979"/>
            <a:ext cx="3200400" cy="3048000"/>
          </a:xfrm>
          <a:prstGeom prst="octagon">
            <a:avLst>
              <a:gd name="adj" fmla="val 2928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Lucida Console" charset="0"/>
              </a:rPr>
              <a:t>Multi</a:t>
            </a:r>
          </a:p>
          <a:p>
            <a:pPr algn="ctr"/>
            <a:r>
              <a:rPr lang="en-US">
                <a:latin typeface="Lucida Console" charset="0"/>
              </a:rPr>
              <a:t>platform</a:t>
            </a:r>
          </a:p>
          <a:p>
            <a:pPr algn="ctr"/>
            <a:endParaRPr lang="en-US">
              <a:latin typeface="Lucida Console" charset="0"/>
            </a:endParaRPr>
          </a:p>
          <a:p>
            <a:pPr algn="ctr"/>
            <a:endParaRPr lang="en-US">
              <a:latin typeface="Lucida Console" charset="0"/>
            </a:endParaRPr>
          </a:p>
          <a:p>
            <a:pPr algn="ctr"/>
            <a:endParaRPr lang="en-US" sz="1200">
              <a:latin typeface="Tahoma" charset="0"/>
            </a:endParaRPr>
          </a:p>
          <a:p>
            <a:pPr algn="ctr"/>
            <a:endParaRPr lang="en-US" sz="1200">
              <a:latin typeface="Tahoma" charset="0"/>
            </a:endParaRPr>
          </a:p>
          <a:p>
            <a:pPr algn="ctr"/>
            <a:endParaRPr lang="en-US" sz="1200">
              <a:latin typeface="Tahoma" charset="0"/>
            </a:endParaRPr>
          </a:p>
          <a:p>
            <a:pPr algn="ctr"/>
            <a:endParaRPr lang="en-US" sz="1200">
              <a:latin typeface="Tahoma" charset="0"/>
            </a:endParaRPr>
          </a:p>
          <a:p>
            <a:pPr algn="ctr"/>
            <a:endParaRPr lang="en-US" sz="1200">
              <a:latin typeface="Tahoma" charset="0"/>
            </a:endParaRPr>
          </a:p>
          <a:p>
            <a:pPr algn="ctr"/>
            <a:endParaRPr lang="en-US" sz="1200">
              <a:latin typeface="Tahoma" charset="0"/>
            </a:endParaRPr>
          </a:p>
          <a:p>
            <a:pPr algn="ctr"/>
            <a:endParaRPr lang="en-US" sz="1200">
              <a:latin typeface="Tahoma" charset="0"/>
            </a:endParaRPr>
          </a:p>
          <a:p>
            <a:pPr algn="ctr"/>
            <a:endParaRPr lang="en-US" sz="1200">
              <a:latin typeface="Tahoma" charset="0"/>
            </a:endParaRPr>
          </a:p>
          <a:p>
            <a:pPr algn="ctr"/>
            <a:endParaRPr lang="en-US" sz="1200">
              <a:latin typeface="Tahoma" charset="0"/>
            </a:endParaRPr>
          </a:p>
          <a:p>
            <a:pPr algn="ctr"/>
            <a:r>
              <a:rPr lang="en-US">
                <a:latin typeface="Lucida Console" charset="0"/>
              </a:rPr>
              <a:t>interface</a:t>
            </a:r>
          </a:p>
        </p:txBody>
      </p: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6126855" y="2004271"/>
            <a:ext cx="1981200" cy="19050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latin typeface="Tahoma" charset="0"/>
            </a:endParaRPr>
          </a:p>
          <a:p>
            <a:pPr algn="ctr"/>
            <a:endParaRPr lang="en-US" sz="4000">
              <a:latin typeface="Tahoma" charset="0"/>
            </a:endParaRPr>
          </a:p>
          <a:p>
            <a:pPr algn="ctr"/>
            <a:r>
              <a:rPr lang="en-US">
                <a:latin typeface="Lucida Console" charset="0"/>
              </a:rPr>
              <a:t>Kernel</a:t>
            </a:r>
          </a:p>
        </p:txBody>
      </p: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6525566" y="2327779"/>
            <a:ext cx="1219200" cy="609600"/>
            <a:chOff x="1200" y="1440"/>
            <a:chExt cx="768" cy="384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248" y="1440"/>
              <a:ext cx="720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Tahoma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200" y="1488"/>
              <a:ext cx="720" cy="336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Tahoma" charset="0"/>
              </a:endParaRPr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449366" y="2480179"/>
            <a:ext cx="11430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Lucida Console" charset="0"/>
              </a:rPr>
              <a:t>Hardware</a:t>
            </a:r>
          </a:p>
          <a:p>
            <a:pPr algn="ctr"/>
            <a:r>
              <a:rPr lang="en-US" sz="1600" dirty="0">
                <a:latin typeface="Lucida Console" charset="0"/>
              </a:rPr>
              <a:t>counters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Measurement</a:t>
            </a:r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 measured events account for:</a:t>
            </a:r>
          </a:p>
          <a:p>
            <a:pPr lvl="1"/>
            <a:r>
              <a:rPr lang="en-US" dirty="0" smtClean="0"/>
              <a:t>Functional units status</a:t>
            </a:r>
          </a:p>
          <a:p>
            <a:pPr lvl="2"/>
            <a:r>
              <a:rPr lang="en-US" dirty="0" smtClean="0"/>
              <a:t>float point operations</a:t>
            </a:r>
          </a:p>
          <a:p>
            <a:pPr lvl="2"/>
            <a:r>
              <a:rPr lang="en-US" dirty="0" smtClean="0"/>
              <a:t>fixed point operations</a:t>
            </a:r>
          </a:p>
          <a:p>
            <a:pPr lvl="2"/>
            <a:r>
              <a:rPr lang="en-US" dirty="0" smtClean="0"/>
              <a:t>load/stores</a:t>
            </a:r>
          </a:p>
          <a:p>
            <a:pPr lvl="1"/>
            <a:r>
              <a:rPr lang="en-US" dirty="0" smtClean="0"/>
              <a:t>Access to memory hierarchy</a:t>
            </a:r>
          </a:p>
          <a:p>
            <a:pPr lvl="1"/>
            <a:r>
              <a:rPr lang="en-US" dirty="0" smtClean="0"/>
              <a:t>Cache coherence protocol events</a:t>
            </a:r>
          </a:p>
          <a:p>
            <a:pPr lvl="1"/>
            <a:r>
              <a:rPr lang="en-US" dirty="0" smtClean="0"/>
              <a:t>Cycles and instructions counts</a:t>
            </a:r>
          </a:p>
          <a:p>
            <a:pPr lvl="1"/>
            <a:r>
              <a:rPr lang="en-US" dirty="0" smtClean="0"/>
              <a:t>Speculative execution information</a:t>
            </a:r>
          </a:p>
          <a:p>
            <a:pPr lvl="2"/>
            <a:r>
              <a:rPr lang="en-US" dirty="0" smtClean="0"/>
              <a:t>instructions dispatched</a:t>
            </a:r>
          </a:p>
          <a:p>
            <a:pPr lvl="2"/>
            <a:r>
              <a:rPr lang="en-US" dirty="0" smtClean="0"/>
              <a:t>branches </a:t>
            </a:r>
            <a:r>
              <a:rPr lang="en-US" dirty="0" err="1" smtClean="0"/>
              <a:t>mispredicted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dirty="0">
                <a:cs typeface="Times New Roman"/>
              </a:rPr>
              <a:t>Hardware Metrics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4111625" algn="l"/>
              </a:tabLst>
            </a:pPr>
            <a:r>
              <a:rPr lang="en-US" sz="2000" b="1" u="sng" dirty="0">
                <a:cs typeface="Times New Roman"/>
              </a:rPr>
              <a:t>Typical</a:t>
            </a:r>
            <a:r>
              <a:rPr lang="en-US" sz="2000" b="1" u="sng" dirty="0" smtClean="0">
                <a:cs typeface="Times New Roman"/>
              </a:rPr>
              <a:t> hardware counter</a:t>
            </a:r>
            <a:r>
              <a:rPr lang="en-US" sz="2000" dirty="0" smtClean="0">
                <a:cs typeface="Times New Roman"/>
              </a:rPr>
              <a:t>	</a:t>
            </a:r>
            <a:r>
              <a:rPr lang="en-US" sz="2000" b="1" u="sng" dirty="0" smtClean="0">
                <a:cs typeface="Times New Roman"/>
              </a:rPr>
              <a:t>Useful derived metrics</a:t>
            </a:r>
          </a:p>
          <a:p>
            <a:pPr marL="457200" lvl="1" indent="0" eaLnBrk="1" hangingPunct="1">
              <a:buNone/>
              <a:tabLst>
                <a:tab pos="4111625" algn="l"/>
              </a:tabLst>
            </a:pPr>
            <a:r>
              <a:rPr lang="en-US" sz="2000" dirty="0">
                <a:cs typeface="Times New Roman"/>
              </a:rPr>
              <a:t>Cycles / </a:t>
            </a:r>
            <a:r>
              <a:rPr lang="en-US" sz="2000" dirty="0" smtClean="0">
                <a:cs typeface="Times New Roman"/>
              </a:rPr>
              <a:t>Instructions	IPC</a:t>
            </a:r>
          </a:p>
          <a:p>
            <a:pPr marL="457200" lvl="1" indent="0" eaLnBrk="1" hangingPunct="1">
              <a:buNone/>
              <a:tabLst>
                <a:tab pos="4111625" algn="l"/>
              </a:tabLst>
            </a:pPr>
            <a:r>
              <a:rPr lang="en-US" sz="2000" dirty="0">
                <a:cs typeface="Times New Roman"/>
              </a:rPr>
              <a:t>Floating point </a:t>
            </a:r>
            <a:r>
              <a:rPr lang="en-US" sz="2000" dirty="0" smtClean="0">
                <a:cs typeface="Times New Roman"/>
              </a:rPr>
              <a:t>instructions	FLOPS</a:t>
            </a:r>
          </a:p>
          <a:p>
            <a:pPr marL="457200" lvl="1" indent="0" eaLnBrk="1" hangingPunct="1">
              <a:buNone/>
              <a:tabLst>
                <a:tab pos="4111625" algn="l"/>
              </a:tabLst>
            </a:pPr>
            <a:r>
              <a:rPr lang="en-US" sz="2000" dirty="0">
                <a:cs typeface="Times New Roman"/>
              </a:rPr>
              <a:t>Integer </a:t>
            </a:r>
            <a:r>
              <a:rPr lang="en-US" sz="2000" dirty="0" smtClean="0">
                <a:cs typeface="Times New Roman"/>
              </a:rPr>
              <a:t>instructions	computation intensity</a:t>
            </a:r>
          </a:p>
          <a:p>
            <a:pPr marL="457200" lvl="1" indent="0" eaLnBrk="1" hangingPunct="1">
              <a:buNone/>
              <a:tabLst>
                <a:tab pos="4111625" algn="l"/>
              </a:tabLst>
            </a:pPr>
            <a:r>
              <a:rPr lang="en-US" sz="2000" dirty="0">
                <a:cs typeface="Times New Roman"/>
              </a:rPr>
              <a:t>Load/</a:t>
            </a:r>
            <a:r>
              <a:rPr lang="en-US" sz="2000" dirty="0" smtClean="0">
                <a:cs typeface="Times New Roman"/>
              </a:rPr>
              <a:t>stores	instructions per load/store</a:t>
            </a:r>
          </a:p>
          <a:p>
            <a:pPr marL="457200" lvl="1" indent="0" eaLnBrk="1" hangingPunct="1">
              <a:buNone/>
              <a:tabLst>
                <a:tab pos="4111625" algn="l"/>
              </a:tabLst>
            </a:pPr>
            <a:r>
              <a:rPr lang="en-US" sz="2000" dirty="0">
                <a:cs typeface="Times New Roman"/>
              </a:rPr>
              <a:t>Cache </a:t>
            </a:r>
            <a:r>
              <a:rPr lang="en-US" sz="2000" dirty="0" smtClean="0">
                <a:cs typeface="Times New Roman"/>
              </a:rPr>
              <a:t>misses	load/stores per cache miss</a:t>
            </a:r>
          </a:p>
          <a:p>
            <a:pPr marL="457200" lvl="1" indent="0">
              <a:buNone/>
              <a:tabLst>
                <a:tab pos="4111625" algn="l"/>
              </a:tabLst>
            </a:pPr>
            <a:r>
              <a:rPr lang="en-US" sz="2000" dirty="0" smtClean="0">
                <a:cs typeface="Times New Roman"/>
              </a:rPr>
              <a:t>Cache misses	cache hit rate</a:t>
            </a:r>
          </a:p>
          <a:p>
            <a:pPr marL="457200" lvl="1" indent="0">
              <a:buNone/>
              <a:tabLst>
                <a:tab pos="4111625" algn="l"/>
              </a:tabLst>
            </a:pPr>
            <a:r>
              <a:rPr lang="en-US" sz="2000" dirty="0" smtClean="0">
                <a:cs typeface="Times New Roman"/>
              </a:rPr>
              <a:t>Cache misses	loads per load miss</a:t>
            </a:r>
          </a:p>
          <a:p>
            <a:pPr marL="457200" lvl="1" indent="0" eaLnBrk="1" hangingPunct="1">
              <a:buNone/>
              <a:tabLst>
                <a:tab pos="4111625" algn="l"/>
              </a:tabLst>
            </a:pPr>
            <a:r>
              <a:rPr lang="en-US" sz="2000" dirty="0" smtClean="0">
                <a:cs typeface="Times New Roman"/>
              </a:rPr>
              <a:t>TLB misses	loads per TLB miss</a:t>
            </a:r>
          </a:p>
          <a:p>
            <a:pPr>
              <a:tabLst>
                <a:tab pos="4111625" algn="l"/>
              </a:tabLst>
            </a:pPr>
            <a:r>
              <a:rPr lang="en-US" sz="2400" dirty="0" smtClean="0">
                <a:cs typeface="Times New Roman"/>
              </a:rPr>
              <a:t>Derived metrics allow users to correlate the behavior of the application to hardware components</a:t>
            </a:r>
          </a:p>
          <a:p>
            <a:pPr>
              <a:tabLst>
                <a:tab pos="4111625" algn="l"/>
              </a:tabLst>
            </a:pPr>
            <a:r>
              <a:rPr lang="en-US" sz="2400" dirty="0" smtClean="0">
                <a:cs typeface="Times New Roman"/>
              </a:rPr>
              <a:t>Define threshold values acceptable for metrics and take actions regarding optimization when below/above thresholds</a:t>
            </a:r>
            <a:endParaRPr lang="en-US" sz="2400" dirty="0">
              <a:cs typeface="Times New Roman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Accuracy Issues</a:t>
            </a:r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Granularity of the measured code</a:t>
            </a:r>
          </a:p>
          <a:p>
            <a:pPr lvl="1"/>
            <a:r>
              <a:rPr lang="en-US" dirty="0" smtClean="0"/>
              <a:t>If not sufficiently large enough, overhead of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counter </a:t>
            </a:r>
            <a:r>
              <a:rPr lang="en-US" dirty="0" smtClean="0"/>
              <a:t>interfaces may </a:t>
            </a:r>
            <a:r>
              <a:rPr lang="en-US" dirty="0" smtClean="0"/>
              <a:t>dominate</a:t>
            </a:r>
          </a:p>
          <a:p>
            <a:pPr lvl="1"/>
            <a:r>
              <a:rPr lang="en-US" dirty="0" smtClean="0"/>
              <a:t>Mainly applies to time</a:t>
            </a:r>
          </a:p>
          <a:p>
            <a:r>
              <a:rPr lang="en-US" dirty="0"/>
              <a:t>Pay attention to what is not measured:</a:t>
            </a:r>
          </a:p>
          <a:p>
            <a:pPr lvl="1"/>
            <a:r>
              <a:rPr lang="en-US" dirty="0"/>
              <a:t>Out-of-order processors</a:t>
            </a:r>
          </a:p>
          <a:p>
            <a:pPr lvl="1"/>
            <a:r>
              <a:rPr lang="en-US" dirty="0"/>
              <a:t>Sometimes speculation is included</a:t>
            </a:r>
          </a:p>
          <a:p>
            <a:pPr lvl="1"/>
            <a:r>
              <a:rPr lang="en-US" dirty="0"/>
              <a:t>Lack of standard on what is counted</a:t>
            </a:r>
          </a:p>
          <a:p>
            <a:pPr lvl="2"/>
            <a:r>
              <a:rPr lang="en-US" dirty="0" err="1"/>
              <a:t>microbenchmarks</a:t>
            </a:r>
            <a:r>
              <a:rPr lang="en-US" dirty="0"/>
              <a:t> can help determine accuracy</a:t>
            </a:r>
            <a:br>
              <a:rPr lang="en-US" dirty="0"/>
            </a:br>
            <a:r>
              <a:rPr lang="en-US" dirty="0"/>
              <a:t>of the hardware counters</a:t>
            </a:r>
          </a:p>
          <a:p>
            <a:r>
              <a:rPr lang="en-US" dirty="0" smtClean="0"/>
              <a:t>Impact of measurement on counters themselves</a:t>
            </a:r>
          </a:p>
          <a:p>
            <a:pPr lvl="1"/>
            <a:r>
              <a:rPr lang="en-US" dirty="0" smtClean="0"/>
              <a:t>Typically less of an issue</a:t>
            </a:r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Counters Access on Linux</a:t>
            </a:r>
            <a:endParaRPr lang="en-US"/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Linux had not defined an out-of-the-box interface to access the hardware counters! </a:t>
            </a:r>
          </a:p>
          <a:p>
            <a:pPr lvl="1"/>
            <a:r>
              <a:rPr lang="en-US" dirty="0" smtClean="0"/>
              <a:t>Linux Performance Monitoring Counters Driver (</a:t>
            </a:r>
            <a:r>
              <a:rPr lang="en-US" dirty="0" err="1" smtClean="0"/>
              <a:t>PerfCtr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 err="1" smtClean="0"/>
              <a:t>Mikael</a:t>
            </a:r>
            <a:r>
              <a:rPr lang="en-US" dirty="0" smtClean="0"/>
              <a:t> </a:t>
            </a:r>
            <a:r>
              <a:rPr lang="en-US" dirty="0" err="1" smtClean="0"/>
              <a:t>Pettersson</a:t>
            </a:r>
            <a:r>
              <a:rPr lang="en-US" dirty="0" smtClean="0"/>
              <a:t> from Uppsala X86 + X86-64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eeds </a:t>
            </a:r>
            <a:r>
              <a:rPr lang="en-US" dirty="0" smtClean="0"/>
              <a:t>kernel patching!</a:t>
            </a:r>
          </a:p>
          <a:p>
            <a:pPr marL="1371600" lvl="3" indent="0">
              <a:buNone/>
            </a:pPr>
            <a:r>
              <a:rPr lang="en-US" dirty="0" smtClean="0">
                <a:hlinkClick r:id="rId3"/>
              </a:rPr>
              <a:t>http://user.it.uu.se/~mikpe/linux/perfctr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Perfmon</a:t>
            </a:r>
            <a:r>
              <a:rPr lang="en-US" dirty="0" smtClean="0"/>
              <a:t> by </a:t>
            </a:r>
            <a:r>
              <a:rPr lang="en-US" dirty="0" err="1" smtClean="0"/>
              <a:t>Stephane</a:t>
            </a:r>
            <a:r>
              <a:rPr lang="en-US" dirty="0" smtClean="0"/>
              <a:t> </a:t>
            </a:r>
            <a:r>
              <a:rPr lang="en-US" dirty="0" err="1" smtClean="0"/>
              <a:t>Eranian</a:t>
            </a:r>
            <a:r>
              <a:rPr lang="en-US" dirty="0" smtClean="0"/>
              <a:t> from HP – IA64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 smtClean="0"/>
              <a:t>was being evaluated to be added to Linux</a:t>
            </a:r>
          </a:p>
          <a:p>
            <a:pPr marL="1371600" lvl="3" indent="0">
              <a:buNone/>
            </a:pPr>
            <a:r>
              <a:rPr lang="en-US" dirty="0" smtClean="0">
                <a:hlinkClick r:id="rId4"/>
              </a:rPr>
              <a:t>http://www.hpl.hp.com/research/linux/perfmon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Linux 2.6.31</a:t>
            </a:r>
          </a:p>
          <a:p>
            <a:pPr lvl="1"/>
            <a:r>
              <a:rPr lang="en-US" dirty="0" smtClean="0"/>
              <a:t>Performance Counter subsystem provides an abstraction of special performance counter hardware registers</a:t>
            </a:r>
          </a:p>
          <a:p>
            <a:pPr lvl="2"/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Utilities to Count Hardware Events</a:t>
            </a:r>
            <a:endParaRPr 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utilities that start a program and at the end of the execution provide overall event counts </a:t>
            </a:r>
          </a:p>
          <a:p>
            <a:pPr lvl="1"/>
            <a:r>
              <a:rPr lang="en-US" i="1" dirty="0" err="1" smtClean="0"/>
              <a:t>hpmcount</a:t>
            </a:r>
            <a:r>
              <a:rPr lang="en-US" dirty="0" smtClean="0"/>
              <a:t> (IBM)</a:t>
            </a:r>
          </a:p>
          <a:p>
            <a:pPr lvl="1"/>
            <a:r>
              <a:rPr lang="en-US" i="1" dirty="0" err="1" smtClean="0"/>
              <a:t>CrayPat</a:t>
            </a:r>
            <a:r>
              <a:rPr lang="en-US" dirty="0" smtClean="0"/>
              <a:t> (Cray) </a:t>
            </a:r>
          </a:p>
          <a:p>
            <a:pPr lvl="1"/>
            <a:r>
              <a:rPr lang="en-US" i="1" dirty="0" err="1" smtClean="0"/>
              <a:t>pfmon</a:t>
            </a:r>
            <a:r>
              <a:rPr lang="en-US" dirty="0" smtClean="0"/>
              <a:t> from HP (part of </a:t>
            </a:r>
            <a:r>
              <a:rPr lang="en-US" dirty="0" err="1" smtClean="0"/>
              <a:t>Perfmon</a:t>
            </a:r>
            <a:r>
              <a:rPr lang="en-US" dirty="0" smtClean="0"/>
              <a:t> for AI64)</a:t>
            </a:r>
          </a:p>
          <a:p>
            <a:pPr lvl="1"/>
            <a:r>
              <a:rPr lang="en-US" i="1" dirty="0" err="1" smtClean="0"/>
              <a:t>psrun</a:t>
            </a:r>
            <a:r>
              <a:rPr lang="en-US" dirty="0" smtClean="0"/>
              <a:t> (NCSA)</a:t>
            </a:r>
          </a:p>
          <a:p>
            <a:pPr lvl="1"/>
            <a:r>
              <a:rPr lang="en-US" i="1" dirty="0" err="1" smtClean="0"/>
              <a:t>cputrack</a:t>
            </a:r>
            <a:r>
              <a:rPr lang="en-US" dirty="0" smtClean="0"/>
              <a:t>, </a:t>
            </a:r>
            <a:r>
              <a:rPr lang="en-US" i="1" dirty="0" err="1" smtClean="0"/>
              <a:t>har</a:t>
            </a:r>
            <a:r>
              <a:rPr lang="en-US" dirty="0" smtClean="0"/>
              <a:t> (Sun)</a:t>
            </a:r>
          </a:p>
          <a:p>
            <a:pPr lvl="1"/>
            <a:r>
              <a:rPr lang="en-US" i="1" dirty="0" err="1" smtClean="0"/>
              <a:t>perfex</a:t>
            </a:r>
            <a:r>
              <a:rPr lang="en-US" dirty="0" smtClean="0"/>
              <a:t>, </a:t>
            </a:r>
            <a:r>
              <a:rPr lang="en-US" i="1" dirty="0" err="1" smtClean="0"/>
              <a:t>ssrun</a:t>
            </a:r>
            <a:r>
              <a:rPr lang="en-US" dirty="0" smtClean="0"/>
              <a:t> (SGI)</a:t>
            </a:r>
          </a:p>
          <a:p>
            <a:pPr lvl="1"/>
            <a:r>
              <a:rPr lang="en-US" i="1" dirty="0" err="1" smtClean="0"/>
              <a:t>perf</a:t>
            </a:r>
            <a:r>
              <a:rPr lang="en-US" dirty="0" smtClean="0"/>
              <a:t> (Linux 2.6.31)</a:t>
            </a:r>
          </a:p>
          <a:p>
            <a:pPr lvl="1"/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PAPI – Performance API</a:t>
            </a:r>
            <a:endParaRPr 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Middleware to provide a </a:t>
            </a:r>
            <a:r>
              <a:rPr lang="en-US" dirty="0" smtClean="0"/>
              <a:t>consistent and portable API for </a:t>
            </a:r>
            <a:r>
              <a:rPr lang="en-US" dirty="0" smtClean="0"/>
              <a:t>the performance counter hardware in microprocessors</a:t>
            </a:r>
          </a:p>
          <a:p>
            <a:r>
              <a:rPr lang="en-US" dirty="0" smtClean="0"/>
              <a:t>Countable events are defined in two ways:</a:t>
            </a:r>
          </a:p>
          <a:p>
            <a:pPr lvl="1"/>
            <a:r>
              <a:rPr lang="en-US" dirty="0" smtClean="0"/>
              <a:t>Platform-neutral </a:t>
            </a:r>
            <a:r>
              <a:rPr lang="en-US" i="1" dirty="0" smtClean="0"/>
              <a:t>preset</a:t>
            </a:r>
            <a:r>
              <a:rPr lang="en-US" dirty="0" smtClean="0"/>
              <a:t> events </a:t>
            </a:r>
          </a:p>
          <a:p>
            <a:pPr lvl="1"/>
            <a:r>
              <a:rPr lang="en-US" dirty="0" smtClean="0"/>
              <a:t>Platform-dependent </a:t>
            </a:r>
            <a:r>
              <a:rPr lang="en-US" i="1" dirty="0" smtClean="0"/>
              <a:t>native</a:t>
            </a:r>
            <a:r>
              <a:rPr lang="en-US" dirty="0" smtClean="0"/>
              <a:t> events</a:t>
            </a:r>
          </a:p>
          <a:p>
            <a:r>
              <a:rPr lang="en-US" dirty="0" smtClean="0"/>
              <a:t>Presets can be derived from multiple native events</a:t>
            </a:r>
          </a:p>
          <a:p>
            <a:r>
              <a:rPr lang="en-US" dirty="0" smtClean="0"/>
              <a:t>Two interfaces to the underlying counter hardware:</a:t>
            </a:r>
          </a:p>
          <a:p>
            <a:pPr lvl="1"/>
            <a:r>
              <a:rPr lang="en-US" i="1" dirty="0" smtClean="0"/>
              <a:t>High-level </a:t>
            </a:r>
            <a:r>
              <a:rPr lang="en-US" dirty="0" smtClean="0"/>
              <a:t>interface simply provides the ability to start, stop and read the counters for a specified list of events</a:t>
            </a:r>
          </a:p>
          <a:p>
            <a:pPr lvl="1"/>
            <a:r>
              <a:rPr lang="en-US" dirty="0" smtClean="0"/>
              <a:t>Low-level interface manages hardware events in user defined groups called </a:t>
            </a:r>
            <a:r>
              <a:rPr lang="en-US" i="1" dirty="0" err="1" smtClean="0"/>
              <a:t>EventSets</a:t>
            </a:r>
            <a:endParaRPr lang="en-US" i="1" dirty="0" smtClean="0"/>
          </a:p>
          <a:p>
            <a:r>
              <a:rPr lang="en-US" dirty="0" smtClean="0"/>
              <a:t>Events can be multiplexed if counters are </a:t>
            </a:r>
            <a:r>
              <a:rPr lang="en-US" dirty="0" smtClean="0"/>
              <a:t>limited</a:t>
            </a:r>
            <a:br>
              <a:rPr lang="en-US" dirty="0" smtClean="0"/>
            </a:br>
            <a:r>
              <a:rPr lang="en-US" dirty="0" smtClean="0"/>
              <a:t>					</a:t>
            </a:r>
            <a:r>
              <a:rPr lang="en-US" u="sng" dirty="0">
                <a:hlinkClick r:id="rId3"/>
              </a:rPr>
              <a:t>http://icl.cs.utk.edu/papi/</a:t>
            </a:r>
            <a:endParaRPr lang="en-US" u="sng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1750" name="Picture 5" descr="papilogo5"/>
          <p:cNvPicPr>
            <a:picLocks noChangeAspect="1" noChangeArrowheads="1"/>
          </p:cNvPicPr>
          <p:nvPr/>
        </p:nvPicPr>
        <p:blipFill>
          <a:blip r:embed="rId4"/>
          <a:srcRect l="19115" t="16901" r="19115" b="6761"/>
          <a:stretch>
            <a:fillRect/>
          </a:stretch>
        </p:blipFill>
        <p:spPr bwMode="auto">
          <a:xfrm>
            <a:off x="8206703" y="0"/>
            <a:ext cx="899506" cy="104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latin typeface="Arial" charset="0"/>
                <a:cs typeface="Arial" charset="0"/>
              </a:rPr>
              <a:t>PAPI Architecture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25700" y="3596545"/>
            <a:ext cx="5638800" cy="2560638"/>
            <a:chOff x="1720" y="2352"/>
            <a:chExt cx="3552" cy="1613"/>
          </a:xfrm>
        </p:grpSpPr>
        <p:sp>
          <p:nvSpPr>
            <p:cNvPr id="32783" name="Rectangle 3"/>
            <p:cNvSpPr>
              <a:spLocks noChangeArrowheads="1"/>
            </p:cNvSpPr>
            <p:nvPr/>
          </p:nvSpPr>
          <p:spPr bwMode="auto">
            <a:xfrm>
              <a:off x="1720" y="2352"/>
              <a:ext cx="3552" cy="1613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100000">
                  <a:srgbClr val="9B3E9B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 dirty="0">
                <a:latin typeface="Times New Roman"/>
              </a:endParaRPr>
            </a:p>
          </p:txBody>
        </p:sp>
        <p:sp>
          <p:nvSpPr>
            <p:cNvPr id="32784" name="Text Box 4"/>
            <p:cNvSpPr txBox="1">
              <a:spLocks noChangeArrowheads="1"/>
            </p:cNvSpPr>
            <p:nvPr/>
          </p:nvSpPr>
          <p:spPr bwMode="auto">
            <a:xfrm>
              <a:off x="1770" y="2409"/>
              <a:ext cx="1245" cy="7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latin typeface="Times New Roman"/>
                </a:rPr>
                <a:t>PAPI Machine</a:t>
              </a:r>
              <a:br>
                <a:rPr lang="en-US" sz="2400" dirty="0">
                  <a:latin typeface="Times New Roman"/>
                </a:rPr>
              </a:br>
              <a:r>
                <a:rPr lang="en-US" sz="2400" dirty="0">
                  <a:latin typeface="Times New Roman"/>
                </a:rPr>
                <a:t>Dependent</a:t>
              </a:r>
              <a:br>
                <a:rPr lang="en-US" sz="2400" dirty="0">
                  <a:latin typeface="Times New Roman"/>
                </a:rPr>
              </a:br>
              <a:r>
                <a:rPr lang="en-US" sz="2400" dirty="0">
                  <a:latin typeface="Times New Roman"/>
                </a:rPr>
                <a:t>Substrate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990601" y="1635983"/>
            <a:ext cx="7086600" cy="1963737"/>
            <a:chOff x="816" y="1117"/>
            <a:chExt cx="4464" cy="1237"/>
          </a:xfrm>
        </p:grpSpPr>
        <p:sp>
          <p:nvSpPr>
            <p:cNvPr id="32780" name="Rectangle 6"/>
            <p:cNvSpPr>
              <a:spLocks noChangeArrowheads="1"/>
            </p:cNvSpPr>
            <p:nvPr/>
          </p:nvSpPr>
          <p:spPr bwMode="auto">
            <a:xfrm>
              <a:off x="1720" y="1117"/>
              <a:ext cx="3552" cy="1237"/>
            </a:xfrm>
            <a:prstGeom prst="rect">
              <a:avLst/>
            </a:prstGeom>
            <a:gradFill rotWithShape="0">
              <a:gsLst>
                <a:gs pos="0">
                  <a:srgbClr val="95C2EB"/>
                </a:gs>
                <a:gs pos="100000">
                  <a:srgbClr val="7EA4C7"/>
                </a:gs>
              </a:gsLst>
              <a:lin ang="5400000" scaled="1"/>
            </a:gra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2400" dirty="0">
                  <a:latin typeface="Times New Roman"/>
                </a:rPr>
                <a:t>PAPI Low Level</a:t>
              </a:r>
            </a:p>
          </p:txBody>
        </p:sp>
        <p:sp>
          <p:nvSpPr>
            <p:cNvPr id="32781" name="Line 7"/>
            <p:cNvSpPr>
              <a:spLocks noChangeShapeType="1"/>
            </p:cNvSpPr>
            <p:nvPr/>
          </p:nvSpPr>
          <p:spPr bwMode="auto">
            <a:xfrm flipV="1">
              <a:off x="816" y="2349"/>
              <a:ext cx="4464" cy="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Times New Roman"/>
              </a:endParaRPr>
            </a:p>
          </p:txBody>
        </p:sp>
        <p:sp>
          <p:nvSpPr>
            <p:cNvPr id="32782" name="Text Box 8"/>
            <p:cNvSpPr txBox="1">
              <a:spLocks noChangeArrowheads="1"/>
            </p:cNvSpPr>
            <p:nvPr/>
          </p:nvSpPr>
          <p:spPr bwMode="auto">
            <a:xfrm>
              <a:off x="835" y="1421"/>
              <a:ext cx="76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400" dirty="0">
                  <a:latin typeface="Times New Roman"/>
                </a:rPr>
                <a:t>Portable</a:t>
              </a:r>
            </a:p>
            <a:p>
              <a:pPr algn="ctr" eaLnBrk="0" hangingPunct="0"/>
              <a:r>
                <a:rPr lang="en-US" sz="2400" dirty="0">
                  <a:latin typeface="Times New Roman"/>
                </a:rPr>
                <a:t>Layer</a:t>
              </a:r>
            </a:p>
          </p:txBody>
        </p:sp>
      </p:grpSp>
      <p:sp>
        <p:nvSpPr>
          <p:cNvPr id="396297" name="Text Box 9"/>
          <p:cNvSpPr txBox="1">
            <a:spLocks noChangeArrowheads="1"/>
          </p:cNvSpPr>
          <p:nvPr/>
        </p:nvSpPr>
        <p:spPr bwMode="auto">
          <a:xfrm>
            <a:off x="3265488" y="1047385"/>
            <a:ext cx="1090763" cy="584776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AAAA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3200" dirty="0">
                <a:latin typeface="Times New Roman"/>
              </a:rPr>
              <a:t>Tools</a:t>
            </a: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2425700" y="5450745"/>
            <a:ext cx="5638800" cy="706438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8C8C8C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/>
              </a:rPr>
              <a:t>Hardware Performance Counters</a:t>
            </a:r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4014788" y="4745895"/>
            <a:ext cx="4049712" cy="704850"/>
          </a:xfrm>
          <a:prstGeom prst="rect">
            <a:avLst/>
          </a:prstGeom>
          <a:gradFill rotWithShape="0">
            <a:gsLst>
              <a:gs pos="0">
                <a:srgbClr val="99FF33"/>
              </a:gs>
              <a:gs pos="100000">
                <a:srgbClr val="477618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/>
              </a:rPr>
              <a:t>Operating System</a:t>
            </a:r>
          </a:p>
        </p:txBody>
      </p:sp>
      <p:sp>
        <p:nvSpPr>
          <p:cNvPr id="396300" name="Rectangle 12"/>
          <p:cNvSpPr>
            <a:spLocks noChangeArrowheads="1"/>
          </p:cNvSpPr>
          <p:nvPr/>
        </p:nvSpPr>
        <p:spPr bwMode="auto">
          <a:xfrm>
            <a:off x="5443538" y="4128358"/>
            <a:ext cx="2620962" cy="617537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/>
              </a:rPr>
              <a:t>Kernel Extensions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995677" y="4069620"/>
            <a:ext cx="1261433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dirty="0">
                <a:latin typeface="Times New Roman"/>
              </a:rPr>
              <a:t>Machine </a:t>
            </a:r>
          </a:p>
          <a:p>
            <a:pPr algn="ctr" eaLnBrk="0" hangingPunct="0"/>
            <a:r>
              <a:rPr lang="en-US" sz="2400" dirty="0">
                <a:latin typeface="Times New Roman"/>
              </a:rPr>
              <a:t>Specific</a:t>
            </a:r>
          </a:p>
          <a:p>
            <a:pPr algn="ctr" eaLnBrk="0" hangingPunct="0"/>
            <a:r>
              <a:rPr lang="en-US" sz="2400" dirty="0">
                <a:latin typeface="Times New Roman"/>
              </a:rPr>
              <a:t>Layer</a:t>
            </a:r>
          </a:p>
        </p:txBody>
      </p:sp>
      <p:sp>
        <p:nvSpPr>
          <p:cNvPr id="396302" name="Rectangle 14"/>
          <p:cNvSpPr>
            <a:spLocks noChangeArrowheads="1"/>
          </p:cNvSpPr>
          <p:nvPr/>
        </p:nvSpPr>
        <p:spPr bwMode="auto">
          <a:xfrm>
            <a:off x="5676900" y="1635983"/>
            <a:ext cx="2382838" cy="1322387"/>
          </a:xfrm>
          <a:prstGeom prst="rect">
            <a:avLst/>
          </a:prstGeom>
          <a:gradFill rotWithShape="0">
            <a:gsLst>
              <a:gs pos="0">
                <a:srgbClr val="FFD1C3"/>
              </a:gs>
              <a:gs pos="100000">
                <a:srgbClr val="E0B8AB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/>
              </a:rPr>
              <a:t>PAPI High Level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7" grpId="0" animBg="1" autoUpdateAnimBg="0"/>
      <p:bldP spid="396299" grpId="0" animBg="1" autoUpdateAnimBg="0"/>
      <p:bldP spid="396300" grpId="0" animBg="1" autoUpdateAnimBg="0"/>
      <p:bldP spid="396301" grpId="0" autoUpdateAnimBg="0"/>
      <p:bldP spid="39630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PAPI Predefined Events</a:t>
            </a:r>
            <a:endParaRPr lang="en-US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Common set of events deemed relevant and useful</a:t>
            </a:r>
            <a:br>
              <a:rPr lang="en-US" smtClean="0"/>
            </a:br>
            <a:r>
              <a:rPr lang="en-US" smtClean="0"/>
              <a:t>for application performance tuning (wish list)</a:t>
            </a:r>
          </a:p>
          <a:p>
            <a:pPr lvl="1"/>
            <a:r>
              <a:rPr lang="en-US" smtClean="0"/>
              <a:t>papiStdEventDefs.h</a:t>
            </a:r>
          </a:p>
          <a:p>
            <a:pPr lvl="1"/>
            <a:r>
              <a:rPr lang="en-US" smtClean="0"/>
              <a:t>Accesses to the memory hierarchy, cache coherence protocol events, cycle and instruction counts, functional unit and pipeline status </a:t>
            </a:r>
          </a:p>
          <a:p>
            <a:pPr lvl="1"/>
            <a:r>
              <a:rPr lang="en-US" smtClean="0"/>
              <a:t>Run PAPI papi_avail utility to determine which predefined events are available on a given platform</a:t>
            </a:r>
          </a:p>
          <a:p>
            <a:pPr lvl="1"/>
            <a:r>
              <a:rPr lang="en-US" smtClean="0"/>
              <a:t>Semantics may differ on different platforms!</a:t>
            </a:r>
          </a:p>
          <a:p>
            <a:r>
              <a:rPr lang="en-US" smtClean="0"/>
              <a:t>PAPI also provides access to native events on all supported platforms through the low-level interface</a:t>
            </a:r>
          </a:p>
          <a:p>
            <a:pPr lvl="1"/>
            <a:r>
              <a:rPr lang="en-US" smtClean="0"/>
              <a:t>Run PAPI papi_native_avail utility to determine which predefined events are available on a given platform</a:t>
            </a:r>
          </a:p>
          <a:p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never the case that performance tools are developed from scratch</a:t>
            </a:r>
          </a:p>
          <a:p>
            <a:r>
              <a:rPr lang="en-US" dirty="0" smtClean="0"/>
              <a:t>They depend on a range of technologies that can themselves be significant engineering efforts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ven simple conceptual things can be hard</a:t>
            </a:r>
          </a:p>
          <a:p>
            <a:r>
              <a:rPr lang="en-US" dirty="0" smtClean="0"/>
              <a:t>Most technologies deal with how to observe performance metrics or state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i="1" dirty="0"/>
              <a:t>"If I have seen further it is by standing</a:t>
            </a:r>
            <a:br>
              <a:rPr lang="en-US" i="1" dirty="0"/>
            </a:br>
            <a:r>
              <a:rPr lang="en-US" i="1" dirty="0"/>
              <a:t>on the shoulders of giants.</a:t>
            </a:r>
            <a:r>
              <a:rPr lang="en-US" i="1" dirty="0" smtClean="0"/>
              <a:t>”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										- Sir Isaac </a:t>
            </a:r>
            <a:r>
              <a:rPr lang="en-US" dirty="0" smtClean="0"/>
              <a:t>Newton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 New Roman"/>
              </a:rPr>
              <a:t>Parallel Performance Tools: A Short Course, Beihang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68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Arial" charset="0"/>
                <a:cs typeface="Arial" charset="0"/>
              </a:rPr>
              <a:t>papi_</a:t>
            </a:r>
            <a:r>
              <a:rPr dirty="0" err="1" smtClean="0">
                <a:latin typeface="Arial" charset="0"/>
                <a:cs typeface="Arial" charset="0"/>
              </a:rPr>
              <a:t>avail</a:t>
            </a:r>
            <a:r>
              <a:rPr dirty="0" smtClean="0">
                <a:latin typeface="Arial" charset="0"/>
                <a:cs typeface="Arial" charset="0"/>
              </a:rPr>
              <a:t> </a:t>
            </a:r>
            <a:r>
              <a:rPr dirty="0">
                <a:latin typeface="Arial" charset="0"/>
                <a:cs typeface="Arial" charset="0"/>
              </a:rPr>
              <a:t>Utility</a:t>
            </a:r>
            <a:endParaRPr b="0" dirty="0">
              <a:latin typeface="Courier New" charset="0"/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information on what events are available on a particular hardware platform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22915" name="AutoShape 3"/>
          <p:cNvSpPr>
            <a:spLocks noChangeArrowheads="1"/>
          </p:cNvSpPr>
          <p:nvPr/>
        </p:nvSpPr>
        <p:spPr bwMode="auto">
          <a:xfrm>
            <a:off x="533400" y="2467656"/>
            <a:ext cx="8153400" cy="34566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1400" b="1" dirty="0" smtClean="0">
              <a:solidFill>
                <a:schemeClr val="tx2"/>
              </a:solidFill>
              <a:latin typeface="Lucida Console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1400" b="1" dirty="0" smtClean="0">
              <a:solidFill>
                <a:schemeClr val="tx2"/>
              </a:solidFill>
              <a:latin typeface="Lucida Console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2"/>
                </a:solidFill>
                <a:latin typeface="Lucida Console" charset="0"/>
              </a:rPr>
              <a:t>% </a:t>
            </a:r>
            <a:r>
              <a:rPr lang="en-US" sz="1400" b="1" dirty="0" err="1">
                <a:solidFill>
                  <a:schemeClr val="tx2"/>
                </a:solidFill>
                <a:latin typeface="Lucida Console" charset="0"/>
              </a:rPr>
              <a:t>papi_avail</a:t>
            </a: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 -</a:t>
            </a:r>
            <a:r>
              <a:rPr lang="en-US" sz="1400" b="1" dirty="0" err="1">
                <a:solidFill>
                  <a:schemeClr val="tx2"/>
                </a:solidFill>
                <a:latin typeface="Lucida Console" charset="0"/>
              </a:rPr>
              <a:t>h</a:t>
            </a:r>
            <a:endParaRPr lang="en-US" sz="1400" b="1" dirty="0">
              <a:solidFill>
                <a:schemeClr val="tx2"/>
              </a:solidFill>
              <a:latin typeface="Lucida Console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This is the PAPI avail program.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It provides availability and detail information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for PAPI preset and native events.  Usage: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Lucida Console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Lucida Console" charset="0"/>
              </a:rPr>
              <a:t>papi_avail</a:t>
            </a: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 [options] [event name]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    </a:t>
            </a:r>
            <a:r>
              <a:rPr lang="en-US" sz="1400" b="1" dirty="0" err="1">
                <a:solidFill>
                  <a:schemeClr val="tx2"/>
                </a:solidFill>
                <a:latin typeface="Lucida Console" charset="0"/>
              </a:rPr>
              <a:t>papi_avail</a:t>
            </a: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 TESTS_QUIET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1400" b="1" dirty="0">
              <a:solidFill>
                <a:schemeClr val="tx2"/>
              </a:solidFill>
              <a:latin typeface="Lucida Console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Options</a:t>
            </a:r>
            <a:r>
              <a:rPr lang="en-US" sz="1400" b="1" dirty="0" smtClean="0">
                <a:solidFill>
                  <a:schemeClr val="tx2"/>
                </a:solidFill>
                <a:latin typeface="Lucida Console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  -a            display only available PAPI preset events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  -</a:t>
            </a:r>
            <a:r>
              <a:rPr lang="en-US" sz="1400" b="1" dirty="0" err="1">
                <a:solidFill>
                  <a:schemeClr val="tx2"/>
                </a:solidFill>
                <a:latin typeface="Lucida Console" charset="0"/>
              </a:rPr>
              <a:t>d</a:t>
            </a: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            display PAPI preset event info in detailed format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  -</a:t>
            </a:r>
            <a:r>
              <a:rPr lang="en-US" sz="1400" b="1" dirty="0" err="1">
                <a:solidFill>
                  <a:schemeClr val="tx2"/>
                </a:solidFill>
                <a:latin typeface="Lucida Console" charset="0"/>
              </a:rPr>
              <a:t>e</a:t>
            </a: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 EVENTNAME  display full detail for named preset or native event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  -</a:t>
            </a:r>
            <a:r>
              <a:rPr lang="en-US" sz="1400" b="1" dirty="0" err="1">
                <a:solidFill>
                  <a:schemeClr val="tx2"/>
                </a:solidFill>
                <a:latin typeface="Lucida Console" charset="0"/>
              </a:rPr>
              <a:t>h</a:t>
            </a: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            print this help message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  -</a:t>
            </a:r>
            <a:r>
              <a:rPr lang="en-US" sz="1400" b="1" dirty="0" err="1">
                <a:solidFill>
                  <a:schemeClr val="tx2"/>
                </a:solidFill>
                <a:latin typeface="Lucida Console" charset="0"/>
              </a:rPr>
              <a:t>t</a:t>
            </a:r>
            <a:r>
              <a:rPr lang="en-US" sz="1400" b="1" dirty="0">
                <a:solidFill>
                  <a:schemeClr val="tx2"/>
                </a:solidFill>
                <a:latin typeface="Lucida Console" charset="0"/>
              </a:rPr>
              <a:t>            display PAPI preset event info in tabular format (default</a:t>
            </a:r>
            <a:r>
              <a:rPr lang="en-US" sz="1400" b="1" dirty="0" smtClean="0">
                <a:solidFill>
                  <a:schemeClr val="tx2"/>
                </a:solidFill>
                <a:latin typeface="Lucida Console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1400" b="1" dirty="0" smtClean="0">
              <a:solidFill>
                <a:schemeClr val="tx2"/>
              </a:solidFill>
              <a:latin typeface="Lucida Console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 Level API</a:t>
            </a:r>
            <a:endParaRPr lang="en-US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Meant for application programmers wanting</a:t>
            </a:r>
            <a:br>
              <a:rPr lang="en-US" dirty="0" smtClean="0"/>
            </a:br>
            <a:r>
              <a:rPr lang="en-US" dirty="0" smtClean="0"/>
              <a:t>simple but accurate measurements</a:t>
            </a:r>
          </a:p>
          <a:p>
            <a:r>
              <a:rPr lang="en-US" dirty="0" smtClean="0"/>
              <a:t>Calls the lower level API</a:t>
            </a:r>
          </a:p>
          <a:p>
            <a:r>
              <a:rPr lang="en-US" dirty="0" smtClean="0"/>
              <a:t>Allows only PAPI preset events</a:t>
            </a:r>
          </a:p>
          <a:p>
            <a:r>
              <a:rPr lang="en-US" dirty="0" smtClean="0"/>
              <a:t>Eight functions:</a:t>
            </a:r>
          </a:p>
          <a:p>
            <a:pPr lvl="1"/>
            <a:r>
              <a:rPr lang="en-US" i="1" dirty="0" err="1" smtClean="0"/>
              <a:t>PAPI_num_counters</a:t>
            </a:r>
            <a:endParaRPr lang="en-US" i="1" dirty="0" smtClean="0"/>
          </a:p>
          <a:p>
            <a:pPr lvl="1"/>
            <a:r>
              <a:rPr lang="en-US" i="1" dirty="0" err="1" smtClean="0"/>
              <a:t>PAPI_start_counters</a:t>
            </a:r>
            <a:r>
              <a:rPr lang="en-US" i="1" dirty="0" smtClean="0"/>
              <a:t>,  </a:t>
            </a:r>
            <a:r>
              <a:rPr lang="en-US" i="1" dirty="0" err="1" smtClean="0"/>
              <a:t>PAPI_stop_counters</a:t>
            </a:r>
            <a:endParaRPr lang="en-US" i="1" dirty="0" smtClean="0"/>
          </a:p>
          <a:p>
            <a:pPr lvl="1"/>
            <a:r>
              <a:rPr lang="en-US" i="1" dirty="0" err="1" smtClean="0"/>
              <a:t>PAPI_read_counters</a:t>
            </a:r>
            <a:endParaRPr lang="en-US" i="1" dirty="0" smtClean="0"/>
          </a:p>
          <a:p>
            <a:pPr lvl="1"/>
            <a:r>
              <a:rPr lang="en-US" i="1" dirty="0" err="1" smtClean="0"/>
              <a:t>PAPI_accum_counters</a:t>
            </a:r>
            <a:endParaRPr lang="en-US" i="1" dirty="0" smtClean="0"/>
          </a:p>
          <a:p>
            <a:pPr lvl="1"/>
            <a:r>
              <a:rPr lang="en-US" i="1" dirty="0" err="1" smtClean="0"/>
              <a:t>PAPI_flops</a:t>
            </a:r>
            <a:endParaRPr lang="en-US" i="1" dirty="0" smtClean="0"/>
          </a:p>
          <a:p>
            <a:pPr lvl="1"/>
            <a:r>
              <a:rPr lang="en-US" i="1" dirty="0" err="1" smtClean="0"/>
              <a:t>PAPI_flips</a:t>
            </a:r>
            <a:r>
              <a:rPr lang="en-US" i="1" dirty="0" smtClean="0"/>
              <a:t>, </a:t>
            </a:r>
            <a:r>
              <a:rPr lang="en-US" i="1" dirty="0" err="1" smtClean="0"/>
              <a:t>PAPI_ipc</a:t>
            </a:r>
            <a:r>
              <a:rPr lang="en-US" i="1" dirty="0" smtClean="0"/>
              <a:t> </a:t>
            </a:r>
            <a:r>
              <a:rPr lang="en-US" dirty="0" smtClean="0"/>
              <a:t> (New in Version 3.x)</a:t>
            </a:r>
          </a:p>
          <a:p>
            <a:r>
              <a:rPr lang="en-US" dirty="0" smtClean="0"/>
              <a:t>Not thread-safe (Version 2.x)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Low Level API</a:t>
            </a:r>
            <a:endParaRPr lang="en-US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Increased efficiency and functionality</a:t>
            </a:r>
            <a:br>
              <a:rPr lang="en-US" dirty="0" smtClean="0"/>
            </a:br>
            <a:r>
              <a:rPr lang="en-US" dirty="0" smtClean="0"/>
              <a:t>over the high level PAPI interface</a:t>
            </a:r>
          </a:p>
          <a:p>
            <a:r>
              <a:rPr lang="en-US" dirty="0" smtClean="0"/>
              <a:t>54 functions</a:t>
            </a:r>
          </a:p>
          <a:p>
            <a:r>
              <a:rPr lang="en-US" dirty="0" smtClean="0"/>
              <a:t>Access to native events</a:t>
            </a:r>
          </a:p>
          <a:p>
            <a:r>
              <a:rPr lang="en-US" dirty="0" smtClean="0"/>
              <a:t>Obtain information </a:t>
            </a:r>
            <a:r>
              <a:rPr lang="en-US" dirty="0" smtClean="0"/>
              <a:t>about the </a:t>
            </a:r>
            <a:r>
              <a:rPr lang="en-US" dirty="0" smtClean="0"/>
              <a:t>executable, the hardware, and memory</a:t>
            </a:r>
          </a:p>
          <a:p>
            <a:r>
              <a:rPr lang="en-US" dirty="0" smtClean="0"/>
              <a:t>Set options for </a:t>
            </a:r>
            <a:r>
              <a:rPr lang="en-US" dirty="0" smtClean="0"/>
              <a:t>multiplexing and </a:t>
            </a:r>
            <a:r>
              <a:rPr lang="en-US" dirty="0" smtClean="0"/>
              <a:t>overflow handling</a:t>
            </a:r>
          </a:p>
          <a:p>
            <a:r>
              <a:rPr lang="en-US" dirty="0" smtClean="0"/>
              <a:t>System V style sampling (</a:t>
            </a:r>
            <a:r>
              <a:rPr lang="en-US" dirty="0" err="1" smtClean="0"/>
              <a:t>profil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Thread safe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746" name="Picture 2" descr="Component-Gray2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20025" y="5619867"/>
            <a:ext cx="1173861" cy="61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4" descr="PAPI Layer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2971800"/>
            <a:ext cx="4410075" cy="1465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 descr="Component-DarkGree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62350" y="5185009"/>
            <a:ext cx="2011363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4200" y="2003425"/>
            <a:ext cx="11096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2003425"/>
            <a:ext cx="1109663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2438400" y="3356209"/>
            <a:ext cx="426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/>
              </a:rPr>
              <a:t>PAPI</a:t>
            </a:r>
            <a:r>
              <a:rPr lang="en-US" dirty="0">
                <a:solidFill>
                  <a:schemeClr val="bg1"/>
                </a:solidFill>
                <a:latin typeface="Times New Roman"/>
              </a:rPr>
              <a:t> FRAMEWORK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2819400" y="2155825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latin typeface="Times New Roman"/>
              </a:rPr>
              <a:t>Low Level</a:t>
            </a:r>
          </a:p>
          <a:p>
            <a:pPr algn="ctr"/>
            <a:r>
              <a:rPr lang="en-US" sz="1200" b="1" dirty="0">
                <a:latin typeface="Times New Roman"/>
              </a:rPr>
              <a:t>User API</a:t>
            </a:r>
            <a:endParaRPr lang="en-US" sz="1200" dirty="0">
              <a:latin typeface="Times New Roman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4572000" y="2155825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latin typeface="Times New Roman"/>
              </a:rPr>
              <a:t>High Level</a:t>
            </a:r>
          </a:p>
          <a:p>
            <a:pPr algn="ctr"/>
            <a:r>
              <a:rPr lang="en-US" sz="1200" b="1" dirty="0">
                <a:latin typeface="Times New Roman"/>
              </a:rPr>
              <a:t>User API</a:t>
            </a:r>
            <a:endParaRPr lang="en-US" sz="1200" dirty="0">
              <a:latin typeface="Times New Roman"/>
            </a:endParaRPr>
          </a:p>
        </p:txBody>
      </p:sp>
      <p:pic>
        <p:nvPicPr>
          <p:cNvPr id="59403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30675" y="4148372"/>
            <a:ext cx="881063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3697401" y="5261209"/>
            <a:ext cx="17491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/>
              </a:rPr>
              <a:t>PAPI</a:t>
            </a:r>
            <a:r>
              <a:rPr lang="en-US" sz="1400" dirty="0">
                <a:solidFill>
                  <a:schemeClr val="bg1"/>
                </a:solidFill>
                <a:latin typeface="Times New Roman"/>
              </a:rPr>
              <a:t> COMPONENT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/>
              </a:rPr>
              <a:t>(CPU)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4343400" y="5732697"/>
            <a:ext cx="1257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latin typeface="Times New Roman"/>
              </a:rPr>
              <a:t>Operating System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3886200" y="6007334"/>
            <a:ext cx="167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latin typeface="Times New Roman"/>
              </a:rPr>
              <a:t>Counter Hardware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927475" y="4575409"/>
            <a:ext cx="12731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latin typeface="Times New Roman"/>
              </a:rPr>
              <a:t>Developer API</a:t>
            </a:r>
            <a:endParaRPr lang="en-US" sz="1200" dirty="0">
              <a:latin typeface="Times New Roman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447800" y="4148372"/>
            <a:ext cx="2133600" cy="2103437"/>
            <a:chOff x="1824" y="1987"/>
            <a:chExt cx="1344" cy="1325"/>
          </a:xfrm>
        </p:grpSpPr>
        <p:pic>
          <p:nvPicPr>
            <p:cNvPr id="59418" name="Picture 18" descr="Component-Green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824" y="2640"/>
              <a:ext cx="1267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419" name="Picture 1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498" y="1987"/>
              <a:ext cx="555" cy="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20" name="Text Box 20"/>
            <p:cNvSpPr txBox="1">
              <a:spLocks noChangeArrowheads="1"/>
            </p:cNvSpPr>
            <p:nvPr/>
          </p:nvSpPr>
          <p:spPr bwMode="auto">
            <a:xfrm>
              <a:off x="2366" y="2256"/>
              <a:ext cx="8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2"/>
                  </a:solidFill>
                  <a:latin typeface="Times New Roman"/>
                </a:rPr>
                <a:t>Developer API</a:t>
              </a:r>
              <a:endParaRPr lang="en-US" sz="1200" dirty="0">
                <a:solidFill>
                  <a:schemeClr val="bg2"/>
                </a:solidFill>
                <a:latin typeface="Times New Roman"/>
              </a:endParaRPr>
            </a:p>
          </p:txBody>
        </p:sp>
        <p:sp>
          <p:nvSpPr>
            <p:cNvPr id="59421" name="Text Box 21"/>
            <p:cNvSpPr txBox="1">
              <a:spLocks noChangeArrowheads="1"/>
            </p:cNvSpPr>
            <p:nvPr/>
          </p:nvSpPr>
          <p:spPr bwMode="auto">
            <a:xfrm>
              <a:off x="1891" y="2688"/>
              <a:ext cx="110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Times New Roman"/>
                </a:rPr>
                <a:t>PAPI</a:t>
              </a:r>
              <a:r>
                <a:rPr lang="en-US" sz="1400" dirty="0">
                  <a:solidFill>
                    <a:schemeClr val="bg1"/>
                  </a:solidFill>
                  <a:latin typeface="Times New Roman"/>
                </a:rPr>
                <a:t> COMPONENT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Times New Roman"/>
                </a:rPr>
                <a:t>(Network)</a:t>
              </a:r>
            </a:p>
          </p:txBody>
        </p:sp>
        <p:sp>
          <p:nvSpPr>
            <p:cNvPr id="59422" name="Text Box 22"/>
            <p:cNvSpPr txBox="1">
              <a:spLocks noChangeArrowheads="1"/>
            </p:cNvSpPr>
            <p:nvPr/>
          </p:nvSpPr>
          <p:spPr bwMode="auto">
            <a:xfrm>
              <a:off x="2354" y="2985"/>
              <a:ext cx="7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  <a:latin typeface="Times New Roman"/>
                </a:rPr>
                <a:t>Operating System</a:t>
              </a:r>
            </a:p>
          </p:txBody>
        </p:sp>
        <p:sp>
          <p:nvSpPr>
            <p:cNvPr id="59423" name="Text Box 23"/>
            <p:cNvSpPr txBox="1">
              <a:spLocks noChangeArrowheads="1"/>
            </p:cNvSpPr>
            <p:nvPr/>
          </p:nvSpPr>
          <p:spPr bwMode="auto">
            <a:xfrm>
              <a:off x="2066" y="3158"/>
              <a:ext cx="10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  <a:latin typeface="Times New Roman"/>
                </a:rPr>
                <a:t>Counter Hardware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586413" y="4118209"/>
            <a:ext cx="2184400" cy="2133600"/>
            <a:chOff x="3520" y="1968"/>
            <a:chExt cx="1376" cy="1344"/>
          </a:xfrm>
        </p:grpSpPr>
        <p:pic>
          <p:nvPicPr>
            <p:cNvPr id="59412" name="Picture 25" descr="Component-Green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600" y="2640"/>
              <a:ext cx="1267" cy="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413" name="Picture 2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648" y="1968"/>
              <a:ext cx="555" cy="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14" name="Text Box 27"/>
            <p:cNvSpPr txBox="1">
              <a:spLocks noChangeArrowheads="1"/>
            </p:cNvSpPr>
            <p:nvPr/>
          </p:nvSpPr>
          <p:spPr bwMode="auto">
            <a:xfrm>
              <a:off x="3665" y="2688"/>
              <a:ext cx="110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Times New Roman"/>
                </a:rPr>
                <a:t>PAPI</a:t>
              </a:r>
              <a:r>
                <a:rPr lang="en-US" sz="1400" dirty="0">
                  <a:solidFill>
                    <a:schemeClr val="bg1"/>
                  </a:solidFill>
                  <a:latin typeface="Times New Roman"/>
                </a:rPr>
                <a:t> COMPONENT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Times New Roman"/>
                </a:rPr>
                <a:t>(System Health)</a:t>
              </a:r>
            </a:p>
          </p:txBody>
        </p:sp>
        <p:sp>
          <p:nvSpPr>
            <p:cNvPr id="59415" name="Text Box 28"/>
            <p:cNvSpPr txBox="1">
              <a:spLocks noChangeArrowheads="1"/>
            </p:cNvSpPr>
            <p:nvPr/>
          </p:nvSpPr>
          <p:spPr bwMode="auto">
            <a:xfrm>
              <a:off x="4104" y="2985"/>
              <a:ext cx="7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  <a:latin typeface="Times New Roman"/>
                </a:rPr>
                <a:t>Operating System</a:t>
              </a:r>
            </a:p>
          </p:txBody>
        </p:sp>
        <p:sp>
          <p:nvSpPr>
            <p:cNvPr id="59416" name="Text Box 29"/>
            <p:cNvSpPr txBox="1">
              <a:spLocks noChangeArrowheads="1"/>
            </p:cNvSpPr>
            <p:nvPr/>
          </p:nvSpPr>
          <p:spPr bwMode="auto">
            <a:xfrm>
              <a:off x="3816" y="3158"/>
              <a:ext cx="10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  <a:latin typeface="Times New Roman"/>
                </a:rPr>
                <a:t>Counter Hardware</a:t>
              </a:r>
            </a:p>
          </p:txBody>
        </p:sp>
        <p:sp>
          <p:nvSpPr>
            <p:cNvPr id="59417" name="Text Box 30"/>
            <p:cNvSpPr txBox="1">
              <a:spLocks noChangeArrowheads="1"/>
            </p:cNvSpPr>
            <p:nvPr/>
          </p:nvSpPr>
          <p:spPr bwMode="auto">
            <a:xfrm>
              <a:off x="3520" y="2256"/>
              <a:ext cx="8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2"/>
                  </a:solidFill>
                  <a:latin typeface="Times New Roman"/>
                </a:rPr>
                <a:t>Developer API</a:t>
              </a:r>
              <a:endParaRPr lang="en-US" sz="1200" dirty="0">
                <a:solidFill>
                  <a:schemeClr val="bg2"/>
                </a:solidFill>
                <a:latin typeface="Times New Roman"/>
              </a:endParaRPr>
            </a:p>
          </p:txBody>
        </p:sp>
      </p:grp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PAPI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for the purpose of extending counter sets while providing a common interface </a:t>
            </a:r>
            <a:endParaRPr lang="en-US" dirty="0"/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2" name="Picture 2" descr="Component-Gray2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327" y="5625387"/>
            <a:ext cx="1173861" cy="61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Instrumentation with Timers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performance using timers requires instrumentation</a:t>
            </a:r>
          </a:p>
          <a:p>
            <a:pPr lvl="1"/>
            <a:r>
              <a:rPr lang="en-US" dirty="0"/>
              <a:t>Have to uniquely identify code </a:t>
            </a:r>
            <a:r>
              <a:rPr lang="en-US" dirty="0" smtClean="0"/>
              <a:t>region (name)</a:t>
            </a:r>
            <a:endParaRPr lang="en-US" dirty="0"/>
          </a:p>
          <a:p>
            <a:pPr lvl="1"/>
            <a:r>
              <a:rPr lang="en-US" dirty="0" smtClean="0"/>
              <a:t>Have to add code for timer start </a:t>
            </a:r>
            <a:r>
              <a:rPr lang="en-US" dirty="0" smtClean="0"/>
              <a:t>and </a:t>
            </a:r>
            <a:r>
              <a:rPr lang="en-US" dirty="0" smtClean="0"/>
              <a:t>stop</a:t>
            </a:r>
          </a:p>
          <a:p>
            <a:pPr lvl="1"/>
            <a:r>
              <a:rPr lang="en-US" dirty="0" smtClean="0"/>
              <a:t>Have to compute delta and accumulate statistics</a:t>
            </a:r>
          </a:p>
          <a:p>
            <a:r>
              <a:rPr lang="en-US" dirty="0" smtClean="0"/>
              <a:t>Hand-instrumenting becomes tedious very quickly, even for small software projects</a:t>
            </a:r>
            <a:endParaRPr lang="en-US" dirty="0"/>
          </a:p>
          <a:p>
            <a:r>
              <a:rPr lang="en-US" dirty="0" smtClean="0"/>
              <a:t>Also a requirement for enabling instrumentation only when wanted</a:t>
            </a:r>
          </a:p>
          <a:p>
            <a:pPr lvl="1"/>
            <a:r>
              <a:rPr lang="en-US" dirty="0" smtClean="0"/>
              <a:t>Avoids unnecessary overheads when not needed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Database Toolkit (PDT)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University of Oregon, </a:t>
            </a:r>
            <a:r>
              <a:rPr lang="en-US" dirty="0"/>
              <a:t>Research Center </a:t>
            </a:r>
            <a:r>
              <a:rPr lang="en-US" dirty="0" err="1" smtClean="0"/>
              <a:t>Juelich</a:t>
            </a:r>
            <a:r>
              <a:rPr lang="en-US" dirty="0" smtClean="0"/>
              <a:t> (FZJ Germany), </a:t>
            </a:r>
            <a:r>
              <a:rPr lang="en-US" dirty="0"/>
              <a:t>Edison Design Group, Inc</a:t>
            </a:r>
            <a:r>
              <a:rPr lang="en-US" dirty="0" smtClean="0"/>
              <a:t>. (USA), LLNL (USA)</a:t>
            </a:r>
          </a:p>
          <a:p>
            <a:r>
              <a:rPr lang="en-US" dirty="0" smtClean="0"/>
              <a:t>Automated instrumentation of C/C++, Fortran source code</a:t>
            </a:r>
          </a:p>
          <a:p>
            <a:r>
              <a:rPr lang="en-US" dirty="0" smtClean="0"/>
              <a:t>Source code parser(s) identify blocks such as function boundaries, loop boundaries, generates a .PDB file for each source file</a:t>
            </a:r>
          </a:p>
          <a:p>
            <a:r>
              <a:rPr lang="en-US" dirty="0" err="1" smtClean="0"/>
              <a:t>Instrumentor</a:t>
            </a:r>
            <a:r>
              <a:rPr lang="en-US" dirty="0" smtClean="0"/>
              <a:t> uses .PDB file to insert API calls into source code files at block enter/exit, outputs an instrumented code file</a:t>
            </a:r>
          </a:p>
          <a:p>
            <a:r>
              <a:rPr lang="en-US" dirty="0" smtClean="0"/>
              <a:t>Instrumented source passed to compiler for compilation to object file</a:t>
            </a:r>
          </a:p>
          <a:p>
            <a:r>
              <a:rPr lang="en-US" dirty="0" smtClean="0"/>
              <a:t>Linker links application with measurement library providing definitions for API calls</a:t>
            </a:r>
          </a:p>
          <a:p>
            <a:r>
              <a:rPr lang="en-US" dirty="0" smtClean="0"/>
              <a:t>Free download: </a:t>
            </a:r>
            <a:r>
              <a:rPr lang="en-US" dirty="0" smtClean="0">
                <a:hlinkClick r:id="rId2"/>
              </a:rPr>
              <a:t>http://tau.uoregon.edu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 New Roman"/>
              </a:rPr>
              <a:t>Parallel Performance Tools: A Short Course, Beihang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PDT Architecture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533400" y="1600200"/>
            <a:ext cx="1295400" cy="1371600"/>
          </a:xfrm>
          <a:prstGeom prst="foldedCorner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latin typeface="Times New Roman"/>
              </a:rPr>
              <a:t>Application/Library</a:t>
            </a:r>
          </a:p>
          <a:p>
            <a:pPr algn="ctr"/>
            <a:r>
              <a:rPr lang="en-US" dirty="0" smtClean="0">
                <a:latin typeface="Times New Roman"/>
              </a:rPr>
              <a:t>Source</a:t>
            </a:r>
          </a:p>
          <a:p>
            <a:pPr algn="ctr"/>
            <a:r>
              <a:rPr lang="en-US" dirty="0" smtClean="0">
                <a:latin typeface="Times New Roman"/>
              </a:rPr>
              <a:t>code</a:t>
            </a:r>
            <a:endParaRPr lang="en-US" dirty="0">
              <a:latin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71800"/>
            <a:ext cx="1181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</a:rPr>
              <a:t>Fortran</a:t>
            </a:r>
          </a:p>
          <a:p>
            <a:r>
              <a:rPr lang="en-US" sz="2400" dirty="0" smtClean="0">
                <a:latin typeface="Times New Roman"/>
              </a:rPr>
              <a:t>C / C++</a:t>
            </a:r>
            <a:endParaRPr lang="en-US" sz="2400" dirty="0">
              <a:latin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14600" y="1828800"/>
            <a:ext cx="251460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Commercial grade frontend parsers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6629400" y="1752600"/>
            <a:ext cx="1371600" cy="1066800"/>
          </a:xfrm>
          <a:prstGeom prst="can">
            <a:avLst>
              <a:gd name="adj" fmla="val 17928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database (PDB)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7" idx="2"/>
          </p:cNvCxnSpPr>
          <p:nvPr/>
        </p:nvCxnSpPr>
        <p:spPr>
          <a:xfrm>
            <a:off x="1828800" y="2286000"/>
            <a:ext cx="685800" cy="0"/>
          </a:xfrm>
          <a:prstGeom prst="straightConnector1">
            <a:avLst/>
          </a:prstGeom>
          <a:ln>
            <a:solidFill>
              <a:srgbClr val="4F622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8" idx="2"/>
          </p:cNvCxnSpPr>
          <p:nvPr/>
        </p:nvCxnSpPr>
        <p:spPr>
          <a:xfrm>
            <a:off x="5029200" y="2286000"/>
            <a:ext cx="1600200" cy="0"/>
          </a:xfrm>
          <a:prstGeom prst="straightConnector1">
            <a:avLst/>
          </a:prstGeom>
          <a:ln>
            <a:solidFill>
              <a:srgbClr val="4F622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laque 13"/>
          <p:cNvSpPr/>
          <p:nvPr/>
        </p:nvSpPr>
        <p:spPr>
          <a:xfrm>
            <a:off x="6629400" y="3556250"/>
            <a:ext cx="1447800" cy="609600"/>
          </a:xfrm>
          <a:prstGeom prst="plaque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DUCTAPE</a:t>
            </a:r>
            <a:endParaRPr lang="en-US" sz="2000" dirty="0"/>
          </a:p>
        </p:txBody>
      </p:sp>
      <p:sp>
        <p:nvSpPr>
          <p:cNvPr id="15" name="Up-Down Arrow 14"/>
          <p:cNvSpPr/>
          <p:nvPr/>
        </p:nvSpPr>
        <p:spPr>
          <a:xfrm>
            <a:off x="7086600" y="2819400"/>
            <a:ext cx="533400" cy="685800"/>
          </a:xfrm>
          <a:prstGeom prst="upDownArrow">
            <a:avLst>
              <a:gd name="adj1" fmla="val 50000"/>
              <a:gd name="adj2" fmla="val 40570"/>
            </a:avLst>
          </a:prstGeom>
          <a:solidFill>
            <a:schemeClr val="bg1">
              <a:lumMod val="75000"/>
            </a:schemeClr>
          </a:solidFill>
          <a:ln>
            <a:solidFill>
              <a:srgbClr val="4F622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981200" y="5105400"/>
            <a:ext cx="1524000" cy="685800"/>
          </a:xfrm>
          <a:prstGeom prst="roundRect">
            <a:avLst/>
          </a:prstGeom>
          <a:solidFill>
            <a:srgbClr val="CCFFCC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733800" y="5105400"/>
            <a:ext cx="1524000" cy="685800"/>
          </a:xfrm>
          <a:prstGeom prst="roundRect">
            <a:avLst/>
          </a:prstGeom>
          <a:solidFill>
            <a:srgbClr val="CCFFCC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591681" y="5105400"/>
            <a:ext cx="1524000" cy="685800"/>
          </a:xfrm>
          <a:prstGeom prst="roundRect">
            <a:avLst/>
          </a:prstGeom>
          <a:solidFill>
            <a:srgbClr val="CCFFCC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08689" y="4699337"/>
            <a:ext cx="71591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6000" dirty="0" smtClean="0"/>
              <a:t>…</a:t>
            </a:r>
            <a:endParaRPr lang="en-US" sz="6000" dirty="0"/>
          </a:p>
        </p:txBody>
      </p:sp>
      <p:cxnSp>
        <p:nvCxnSpPr>
          <p:cNvPr id="21" name="Straight Arrow Connector 20"/>
          <p:cNvCxnSpPr>
            <a:stCxn id="14" idx="2"/>
            <a:endCxn id="18" idx="0"/>
          </p:cNvCxnSpPr>
          <p:nvPr/>
        </p:nvCxnSpPr>
        <p:spPr>
          <a:xfrm>
            <a:off x="7353300" y="4165850"/>
            <a:ext cx="381" cy="939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10200" y="5791200"/>
            <a:ext cx="864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</a:rPr>
              <a:t>Tools</a:t>
            </a:r>
            <a:endParaRPr lang="en-US" sz="2400" dirty="0">
              <a:latin typeface="Times New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743200" y="4648200"/>
            <a:ext cx="4572000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0"/>
          </p:cNvCxnSpPr>
          <p:nvPr/>
        </p:nvCxnSpPr>
        <p:spPr>
          <a:xfrm>
            <a:off x="4495800" y="4648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43200" y="46482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4600" y="2895600"/>
            <a:ext cx="2595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</a:rPr>
              <a:t>EDG, </a:t>
            </a:r>
            <a:r>
              <a:rPr lang="en-US" sz="2400" dirty="0" err="1" smtClean="0">
                <a:latin typeface="Times New Roman"/>
              </a:rPr>
              <a:t>Mutek</a:t>
            </a:r>
            <a:r>
              <a:rPr lang="en-US" sz="2400" dirty="0" smtClean="0">
                <a:latin typeface="Times New Roman"/>
              </a:rPr>
              <a:t>, GNU</a:t>
            </a:r>
            <a:endParaRPr lang="en-US" sz="2400" dirty="0">
              <a:latin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7000" y="5066925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</a:rPr>
              <a:t>TAU</a:t>
            </a:r>
          </a:p>
          <a:p>
            <a:pPr algn="ctr"/>
            <a:r>
              <a:rPr lang="en-US" sz="2000" dirty="0" err="1" smtClean="0">
                <a:latin typeface="Times New Roman"/>
              </a:rPr>
              <a:t>Instrumentor</a:t>
            </a:r>
            <a:endParaRPr lang="en-US" sz="20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8020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PMPI – MPI Standard Profiling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MPI (Message Passing Interface) standard defines a mechanism for instrumenting all API calls in an MPI implementation</a:t>
            </a:r>
          </a:p>
          <a:p>
            <a:r>
              <a:rPr lang="en-US" dirty="0" smtClean="0"/>
              <a:t>Each MPI_* function call is actually a weakly defined interface that can be re-defined by performance tools</a:t>
            </a:r>
          </a:p>
          <a:p>
            <a:r>
              <a:rPr lang="en-US" dirty="0" smtClean="0"/>
              <a:t>Each MPI_* function call eventually calls a corresponding PMPI_* function call which provides the expected MPI functionality</a:t>
            </a:r>
          </a:p>
          <a:p>
            <a:r>
              <a:rPr lang="en-US" dirty="0" smtClean="0"/>
              <a:t>Performance tools can redefine MPI_* calls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MPI_Send</a:t>
            </a:r>
            <a:r>
              <a:rPr lang="en-US" dirty="0" smtClean="0"/>
              <a:t>() definition: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r>
              <a:rPr lang="en-US" i="1" dirty="0" smtClean="0"/>
              <a:t>Possible</a:t>
            </a:r>
            <a:r>
              <a:rPr lang="en-US" dirty="0" smtClean="0"/>
              <a:t> Performance tool definition: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091" y="1789544"/>
            <a:ext cx="8890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__attribute__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((weak)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MPI_Send</a:t>
            </a:r>
            <a:r>
              <a:rPr lang="en-US" dirty="0">
                <a:latin typeface="Courier"/>
                <a:cs typeface="Courier"/>
              </a:rPr>
              <a:t>(void *</a:t>
            </a:r>
            <a:r>
              <a:rPr lang="en-US" dirty="0" err="1">
                <a:latin typeface="Courier"/>
                <a:cs typeface="Courier"/>
              </a:rPr>
              <a:t>buf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count, </a:t>
            </a:r>
            <a:r>
              <a:rPr lang="en-US" dirty="0" err="1">
                <a:latin typeface="Courier"/>
                <a:cs typeface="Courier"/>
              </a:rPr>
              <a:t>MPI_Datatype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datatype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dest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tag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MPI_Comm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comm</a:t>
            </a:r>
            <a:r>
              <a:rPr lang="en-US" dirty="0" smtClean="0">
                <a:latin typeface="Courier"/>
                <a:cs typeface="Courier"/>
              </a:rPr>
              <a:t>) {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PMPI_Send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buf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count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datatype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dest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tag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comm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854" y="4089395"/>
            <a:ext cx="8890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 err="1" smtClean="0">
                <a:latin typeface="Courier"/>
                <a:cs typeface="Courier"/>
              </a:rPr>
              <a:t>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MPI_Send</a:t>
            </a:r>
            <a:r>
              <a:rPr lang="en-US" dirty="0">
                <a:latin typeface="Courier"/>
                <a:cs typeface="Courier"/>
              </a:rPr>
              <a:t>(void *</a:t>
            </a:r>
            <a:r>
              <a:rPr lang="en-US" dirty="0" err="1">
                <a:latin typeface="Courier"/>
                <a:cs typeface="Courier"/>
              </a:rPr>
              <a:t>buf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count, </a:t>
            </a:r>
            <a:r>
              <a:rPr lang="en-US" dirty="0" err="1">
                <a:latin typeface="Courier"/>
                <a:cs typeface="Courier"/>
              </a:rPr>
              <a:t>MPI_Datatype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datatype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dest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tag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MPI_Comm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comm</a:t>
            </a:r>
            <a:r>
              <a:rPr lang="en-US" dirty="0" smtClean="0">
                <a:latin typeface="Courier"/>
                <a:cs typeface="Courier"/>
              </a:rPr>
              <a:t>) {</a:t>
            </a:r>
          </a:p>
          <a:p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MYTOOL_Timer_Start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(“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MPI_Send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”);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PMPI_Send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buf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count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datatype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dest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tag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comm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MYTOOL_Timer_Stop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“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MPI_Send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”)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MYTOOL_Message_Size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(“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MPI_Send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”, count * 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sizeof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"/>
                <a:cs typeface="Courier"/>
              </a:rPr>
              <a:t>datatype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));</a:t>
            </a:r>
            <a:endParaRPr lang="en-US" b="1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96196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compilers provide the ability to instrument functions at compile time</a:t>
            </a:r>
          </a:p>
          <a:p>
            <a:r>
              <a:rPr lang="en-US" dirty="0"/>
              <a:t>Can exclude files, functions</a:t>
            </a:r>
          </a:p>
          <a:p>
            <a:r>
              <a:rPr lang="en-US" dirty="0" smtClean="0"/>
              <a:t>GCC example: 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 err="1" smtClean="0">
                <a:latin typeface="Courier"/>
                <a:cs typeface="Courier"/>
              </a:rPr>
              <a:t>finstrument</a:t>
            </a:r>
            <a:r>
              <a:rPr lang="en-US" dirty="0" smtClean="0">
                <a:latin typeface="Courier"/>
                <a:cs typeface="Courier"/>
              </a:rPr>
              <a:t>-functions </a:t>
            </a:r>
            <a:r>
              <a:rPr lang="en-US" dirty="0" smtClean="0"/>
              <a:t>parameter</a:t>
            </a:r>
          </a:p>
          <a:p>
            <a:pPr lvl="1"/>
            <a:r>
              <a:rPr lang="en-US" dirty="0" smtClean="0"/>
              <a:t>Instruments function entry and exit(s)</a:t>
            </a:r>
          </a:p>
          <a:p>
            <a:pPr lvl="1"/>
            <a:endParaRPr lang="en-US" dirty="0" smtClean="0"/>
          </a:p>
          <a:p>
            <a:pPr marL="0" lvl="1" indent="0">
              <a:buNone/>
            </a:pPr>
            <a:r>
              <a:rPr lang="fi-FI" sz="1800" dirty="0" err="1" smtClean="0">
                <a:latin typeface="Courier"/>
                <a:cs typeface="Courier"/>
              </a:rPr>
              <a:t>void</a:t>
            </a:r>
            <a:r>
              <a:rPr lang="fi-FI" sz="1800" dirty="0" smtClean="0">
                <a:latin typeface="Courier"/>
                <a:cs typeface="Courier"/>
              </a:rPr>
              <a:t> __</a:t>
            </a:r>
            <a:r>
              <a:rPr lang="fi-FI" sz="1800" dirty="0" err="1" smtClean="0">
                <a:latin typeface="Courier"/>
                <a:cs typeface="Courier"/>
              </a:rPr>
              <a:t>cyg_profile_func_enter</a:t>
            </a:r>
            <a:r>
              <a:rPr lang="fi-FI" sz="1800" dirty="0" smtClean="0">
                <a:latin typeface="Courier"/>
                <a:cs typeface="Courier"/>
              </a:rPr>
              <a:t> (</a:t>
            </a:r>
            <a:r>
              <a:rPr lang="fi-FI" sz="1800" dirty="0" err="1" smtClean="0">
                <a:latin typeface="Courier"/>
                <a:cs typeface="Courier"/>
              </a:rPr>
              <a:t>void</a:t>
            </a:r>
            <a:r>
              <a:rPr lang="fi-FI" sz="1800" dirty="0" smtClean="0">
                <a:latin typeface="Courier"/>
                <a:cs typeface="Courier"/>
              </a:rPr>
              <a:t> *</a:t>
            </a:r>
            <a:r>
              <a:rPr lang="fi-FI" sz="1800" dirty="0" err="1" smtClean="0">
                <a:latin typeface="Courier"/>
                <a:cs typeface="Courier"/>
              </a:rPr>
              <a:t>this_fn</a:t>
            </a:r>
            <a:r>
              <a:rPr lang="fi-FI" sz="1800" dirty="0" smtClean="0">
                <a:latin typeface="Courier"/>
                <a:cs typeface="Courier"/>
              </a:rPr>
              <a:t>, </a:t>
            </a:r>
            <a:r>
              <a:rPr lang="fi-FI" sz="1800" dirty="0" err="1" smtClean="0">
                <a:latin typeface="Courier"/>
                <a:cs typeface="Courier"/>
              </a:rPr>
              <a:t>void</a:t>
            </a:r>
            <a:r>
              <a:rPr lang="fi-FI" sz="1800" dirty="0" smtClean="0">
                <a:latin typeface="Courier"/>
                <a:cs typeface="Courier"/>
              </a:rPr>
              <a:t> *</a:t>
            </a:r>
            <a:r>
              <a:rPr lang="fi-FI" sz="1800" dirty="0" err="1" smtClean="0">
                <a:latin typeface="Courier"/>
                <a:cs typeface="Courier"/>
              </a:rPr>
              <a:t>call_site</a:t>
            </a:r>
            <a:r>
              <a:rPr lang="fi-FI" sz="1800" dirty="0" smtClean="0">
                <a:latin typeface="Courier"/>
                <a:cs typeface="Courier"/>
              </a:rPr>
              <a:t>);</a:t>
            </a:r>
          </a:p>
          <a:p>
            <a:pPr marL="0" lvl="1" indent="0">
              <a:buNone/>
            </a:pPr>
            <a:r>
              <a:rPr lang="fi-FI" sz="1800" dirty="0" err="1" smtClean="0">
                <a:latin typeface="Courier"/>
                <a:cs typeface="Courier"/>
              </a:rPr>
              <a:t>void</a:t>
            </a:r>
            <a:r>
              <a:rPr lang="fi-FI" sz="1800" dirty="0" smtClean="0">
                <a:latin typeface="Courier"/>
                <a:cs typeface="Courier"/>
              </a:rPr>
              <a:t> </a:t>
            </a:r>
            <a:r>
              <a:rPr lang="fi-FI" sz="1800" dirty="0">
                <a:latin typeface="Courier"/>
                <a:cs typeface="Courier"/>
              </a:rPr>
              <a:t>__</a:t>
            </a:r>
            <a:r>
              <a:rPr lang="fi-FI" sz="1800" dirty="0" err="1">
                <a:latin typeface="Courier"/>
                <a:cs typeface="Courier"/>
              </a:rPr>
              <a:t>cyg_profile_func_exit</a:t>
            </a:r>
            <a:r>
              <a:rPr lang="fi-FI" sz="1800" dirty="0">
                <a:latin typeface="Courier"/>
                <a:cs typeface="Courier"/>
              </a:rPr>
              <a:t>  (</a:t>
            </a:r>
            <a:r>
              <a:rPr lang="fi-FI" sz="1800" dirty="0" err="1">
                <a:latin typeface="Courier"/>
                <a:cs typeface="Courier"/>
              </a:rPr>
              <a:t>void</a:t>
            </a:r>
            <a:r>
              <a:rPr lang="fi-FI" sz="1800" dirty="0">
                <a:latin typeface="Courier"/>
                <a:cs typeface="Courier"/>
              </a:rPr>
              <a:t> *</a:t>
            </a:r>
            <a:r>
              <a:rPr lang="fi-FI" sz="1800" dirty="0" err="1">
                <a:latin typeface="Courier"/>
                <a:cs typeface="Courier"/>
              </a:rPr>
              <a:t>this_fn</a:t>
            </a:r>
            <a:r>
              <a:rPr lang="fi-FI" sz="1800" dirty="0" smtClean="0">
                <a:latin typeface="Courier"/>
                <a:cs typeface="Courier"/>
              </a:rPr>
              <a:t>, </a:t>
            </a:r>
            <a:r>
              <a:rPr lang="fi-FI" sz="1800" dirty="0" err="1" smtClean="0">
                <a:latin typeface="Courier"/>
                <a:cs typeface="Courier"/>
              </a:rPr>
              <a:t>void</a:t>
            </a:r>
            <a:r>
              <a:rPr lang="fi-FI" sz="1800" dirty="0" smtClean="0">
                <a:latin typeface="Courier"/>
                <a:cs typeface="Courier"/>
              </a:rPr>
              <a:t> </a:t>
            </a:r>
            <a:r>
              <a:rPr lang="fi-FI" sz="1800" dirty="0">
                <a:latin typeface="Courier"/>
                <a:cs typeface="Courier"/>
              </a:rPr>
              <a:t>*</a:t>
            </a:r>
            <a:r>
              <a:rPr lang="fi-FI" sz="1800" dirty="0" err="1">
                <a:latin typeface="Courier"/>
                <a:cs typeface="Courier"/>
              </a:rPr>
              <a:t>call_site</a:t>
            </a:r>
            <a:r>
              <a:rPr lang="fi-FI" sz="1800" dirty="0">
                <a:latin typeface="Courier"/>
                <a:cs typeface="Courier"/>
              </a:rPr>
              <a:t>)</a:t>
            </a:r>
            <a:r>
              <a:rPr lang="fi-FI" sz="1800" dirty="0" smtClean="0">
                <a:latin typeface="Courier"/>
                <a:cs typeface="Courier"/>
              </a:rPr>
              <a:t>;</a:t>
            </a:r>
          </a:p>
          <a:p>
            <a:pPr marL="457200" lvl="1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Timers</a:t>
            </a:r>
          </a:p>
          <a:p>
            <a:r>
              <a:rPr lang="en-US" dirty="0" smtClean="0"/>
              <a:t>Counters</a:t>
            </a:r>
            <a:endParaRPr lang="en-US" dirty="0" smtClean="0"/>
          </a:p>
          <a:p>
            <a:r>
              <a:rPr lang="en-US" dirty="0" smtClean="0"/>
              <a:t>Instrumentation</a:t>
            </a:r>
          </a:p>
          <a:p>
            <a:pPr lvl="1"/>
            <a:r>
              <a:rPr lang="en-US" dirty="0" smtClean="0"/>
              <a:t>Source (PDT)</a:t>
            </a:r>
          </a:p>
          <a:p>
            <a:pPr lvl="1"/>
            <a:r>
              <a:rPr lang="en-US" dirty="0" smtClean="0"/>
              <a:t>PMPI</a:t>
            </a:r>
          </a:p>
          <a:p>
            <a:pPr lvl="1"/>
            <a:r>
              <a:rPr lang="en-US" dirty="0" smtClean="0"/>
              <a:t>Compiler instrumentation</a:t>
            </a:r>
          </a:p>
          <a:p>
            <a:pPr lvl="1"/>
            <a:r>
              <a:rPr lang="en-US" dirty="0" smtClean="0"/>
              <a:t>Binary</a:t>
            </a:r>
          </a:p>
          <a:p>
            <a:pPr lvl="2"/>
            <a:r>
              <a:rPr lang="en-US" dirty="0" err="1" smtClean="0"/>
              <a:t>Dyninst</a:t>
            </a:r>
            <a:endParaRPr lang="en-US" dirty="0" smtClean="0"/>
          </a:p>
          <a:p>
            <a:pPr lvl="2"/>
            <a:r>
              <a:rPr lang="en-US" dirty="0" smtClean="0"/>
              <a:t>PEBIL</a:t>
            </a:r>
          </a:p>
          <a:p>
            <a:pPr lvl="2"/>
            <a:r>
              <a:rPr lang="en-US" dirty="0" smtClean="0"/>
              <a:t>MAQAO</a:t>
            </a:r>
          </a:p>
          <a:p>
            <a:pPr lvl="1"/>
            <a:r>
              <a:rPr lang="en-US" dirty="0" smtClean="0"/>
              <a:t>Runtime Interfaces</a:t>
            </a:r>
          </a:p>
          <a:p>
            <a:r>
              <a:rPr lang="en-US" dirty="0" smtClean="0"/>
              <a:t>Program Address Resolution: </a:t>
            </a:r>
            <a:r>
              <a:rPr lang="en-US" dirty="0" err="1" smtClean="0"/>
              <a:t>Binutils</a:t>
            </a:r>
            <a:endParaRPr lang="en-US" dirty="0" smtClean="0"/>
          </a:p>
          <a:p>
            <a:r>
              <a:rPr lang="en-US" dirty="0" smtClean="0"/>
              <a:t>Stack Walking</a:t>
            </a:r>
          </a:p>
          <a:p>
            <a:pPr lvl="1"/>
            <a:r>
              <a:rPr lang="en-US" dirty="0" err="1" smtClean="0"/>
              <a:t>StackwalkerAPI</a:t>
            </a:r>
            <a:endParaRPr lang="en-US" dirty="0" smtClean="0"/>
          </a:p>
          <a:p>
            <a:pPr lvl="1"/>
            <a:r>
              <a:rPr lang="en-US" dirty="0" err="1" smtClean="0"/>
              <a:t>Libunwind</a:t>
            </a:r>
            <a:endParaRPr lang="en-US" dirty="0" smtClean="0"/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Heterogeneous (accelerator) timers and counters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Instrumentation – </a:t>
            </a:r>
            <a:r>
              <a:rPr lang="en-US" dirty="0" smtClean="0"/>
              <a:t>Tool </a:t>
            </a:r>
            <a:r>
              <a:rPr lang="en-US" dirty="0"/>
              <a:t>I</a:t>
            </a:r>
            <a:r>
              <a:rPr lang="en-US" dirty="0" smtClean="0"/>
              <a:t>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Measurement libraries have to implement those two functions:</a:t>
            </a:r>
          </a:p>
          <a:p>
            <a:pPr marL="0" lvl="1" indent="0">
              <a:buNone/>
            </a:pPr>
            <a:r>
              <a:rPr lang="fi-FI" sz="1800" dirty="0" err="1" smtClean="0">
                <a:latin typeface="Courier"/>
                <a:cs typeface="Courier"/>
              </a:rPr>
              <a:t>void</a:t>
            </a:r>
            <a:r>
              <a:rPr lang="fi-FI" sz="1800" dirty="0" smtClean="0">
                <a:latin typeface="Courier"/>
                <a:cs typeface="Courier"/>
              </a:rPr>
              <a:t> __</a:t>
            </a:r>
            <a:r>
              <a:rPr lang="fi-FI" sz="1800" dirty="0" err="1" smtClean="0">
                <a:latin typeface="Courier"/>
                <a:cs typeface="Courier"/>
              </a:rPr>
              <a:t>cyg_profile_func_enter</a:t>
            </a:r>
            <a:r>
              <a:rPr lang="fi-FI" sz="1800" dirty="0" smtClean="0">
                <a:latin typeface="Courier"/>
                <a:cs typeface="Courier"/>
              </a:rPr>
              <a:t> (</a:t>
            </a:r>
            <a:r>
              <a:rPr lang="fi-FI" sz="1800" dirty="0" err="1" smtClean="0">
                <a:latin typeface="Courier"/>
                <a:cs typeface="Courier"/>
              </a:rPr>
              <a:t>void</a:t>
            </a:r>
            <a:r>
              <a:rPr lang="fi-FI" sz="1800" dirty="0" smtClean="0">
                <a:latin typeface="Courier"/>
                <a:cs typeface="Courier"/>
              </a:rPr>
              <a:t> *</a:t>
            </a:r>
            <a:r>
              <a:rPr lang="fi-FI" sz="1800" dirty="0" err="1" smtClean="0">
                <a:latin typeface="Courier"/>
                <a:cs typeface="Courier"/>
              </a:rPr>
              <a:t>this_fn</a:t>
            </a:r>
            <a:r>
              <a:rPr lang="fi-FI" sz="1800" dirty="0" smtClean="0">
                <a:latin typeface="Courier"/>
                <a:cs typeface="Courier"/>
              </a:rPr>
              <a:t>, </a:t>
            </a:r>
            <a:r>
              <a:rPr lang="fi-FI" sz="1800" dirty="0" err="1" smtClean="0">
                <a:latin typeface="Courier"/>
                <a:cs typeface="Courier"/>
              </a:rPr>
              <a:t>void</a:t>
            </a:r>
            <a:r>
              <a:rPr lang="fi-FI" sz="1800" dirty="0" smtClean="0">
                <a:latin typeface="Courier"/>
                <a:cs typeface="Courier"/>
              </a:rPr>
              <a:t> *</a:t>
            </a:r>
            <a:r>
              <a:rPr lang="fi-FI" sz="1800" dirty="0" err="1" smtClean="0">
                <a:latin typeface="Courier"/>
                <a:cs typeface="Courier"/>
              </a:rPr>
              <a:t>call_site</a:t>
            </a:r>
            <a:r>
              <a:rPr lang="fi-FI" sz="1800" dirty="0" smtClean="0">
                <a:latin typeface="Courier"/>
                <a:cs typeface="Courier"/>
              </a:rPr>
              <a:t>);</a:t>
            </a:r>
          </a:p>
          <a:p>
            <a:pPr marL="0" lvl="1" indent="0">
              <a:buNone/>
            </a:pPr>
            <a:r>
              <a:rPr lang="fi-FI" sz="1800" dirty="0" err="1" smtClean="0">
                <a:latin typeface="Courier"/>
                <a:cs typeface="Courier"/>
              </a:rPr>
              <a:t>void</a:t>
            </a:r>
            <a:r>
              <a:rPr lang="fi-FI" sz="1800" dirty="0" smtClean="0">
                <a:latin typeface="Courier"/>
                <a:cs typeface="Courier"/>
              </a:rPr>
              <a:t> </a:t>
            </a:r>
            <a:r>
              <a:rPr lang="fi-FI" sz="1800" dirty="0">
                <a:latin typeface="Courier"/>
                <a:cs typeface="Courier"/>
              </a:rPr>
              <a:t>__</a:t>
            </a:r>
            <a:r>
              <a:rPr lang="fi-FI" sz="1800" dirty="0" err="1">
                <a:latin typeface="Courier"/>
                <a:cs typeface="Courier"/>
              </a:rPr>
              <a:t>cyg_profile_func_exit</a:t>
            </a:r>
            <a:r>
              <a:rPr lang="fi-FI" sz="1800" dirty="0">
                <a:latin typeface="Courier"/>
                <a:cs typeface="Courier"/>
              </a:rPr>
              <a:t>  (</a:t>
            </a:r>
            <a:r>
              <a:rPr lang="fi-FI" sz="1800" dirty="0" err="1">
                <a:latin typeface="Courier"/>
                <a:cs typeface="Courier"/>
              </a:rPr>
              <a:t>void</a:t>
            </a:r>
            <a:r>
              <a:rPr lang="fi-FI" sz="1800" dirty="0">
                <a:latin typeface="Courier"/>
                <a:cs typeface="Courier"/>
              </a:rPr>
              <a:t> *</a:t>
            </a:r>
            <a:r>
              <a:rPr lang="fi-FI" sz="1800" dirty="0" err="1">
                <a:latin typeface="Courier"/>
                <a:cs typeface="Courier"/>
              </a:rPr>
              <a:t>this_fn</a:t>
            </a:r>
            <a:r>
              <a:rPr lang="fi-FI" sz="1800" dirty="0" smtClean="0">
                <a:latin typeface="Courier"/>
                <a:cs typeface="Courier"/>
              </a:rPr>
              <a:t>, </a:t>
            </a:r>
            <a:r>
              <a:rPr lang="fi-FI" sz="1800" dirty="0" err="1" smtClean="0">
                <a:latin typeface="Courier"/>
                <a:cs typeface="Courier"/>
              </a:rPr>
              <a:t>void</a:t>
            </a:r>
            <a:r>
              <a:rPr lang="fi-FI" sz="1800" dirty="0" smtClean="0">
                <a:latin typeface="Courier"/>
                <a:cs typeface="Courier"/>
              </a:rPr>
              <a:t> </a:t>
            </a:r>
            <a:r>
              <a:rPr lang="fi-FI" sz="1800" dirty="0">
                <a:latin typeface="Courier"/>
                <a:cs typeface="Courier"/>
              </a:rPr>
              <a:t>*</a:t>
            </a:r>
            <a:r>
              <a:rPr lang="fi-FI" sz="1800" dirty="0" err="1">
                <a:latin typeface="Courier"/>
                <a:cs typeface="Courier"/>
              </a:rPr>
              <a:t>call_site</a:t>
            </a:r>
            <a:r>
              <a:rPr lang="fi-FI" sz="1800" dirty="0">
                <a:latin typeface="Courier"/>
                <a:cs typeface="Courier"/>
              </a:rPr>
              <a:t>)</a:t>
            </a:r>
            <a:r>
              <a:rPr lang="fi-FI" sz="1800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cs typeface="Courier"/>
              </a:rPr>
              <a:t>The function and call site pointers are instruction addresses</a:t>
            </a:r>
          </a:p>
          <a:p>
            <a:r>
              <a:rPr lang="en-US" dirty="0" smtClean="0">
                <a:cs typeface="Courier"/>
              </a:rPr>
              <a:t>How to resolve those addresses to source code locations?</a:t>
            </a:r>
            <a:endParaRPr lang="en-US" dirty="0">
              <a:cs typeface="Courier"/>
            </a:endParaRPr>
          </a:p>
          <a:p>
            <a:pPr lvl="1"/>
            <a:r>
              <a:rPr lang="en-US" dirty="0" err="1" smtClean="0">
                <a:cs typeface="Courier"/>
              </a:rPr>
              <a:t>Binutils</a:t>
            </a:r>
            <a:r>
              <a:rPr lang="en-US" dirty="0" smtClean="0">
                <a:cs typeface="Courier"/>
              </a:rPr>
              <a:t>: </a:t>
            </a:r>
            <a:r>
              <a:rPr lang="en-US" dirty="0" err="1" smtClean="0">
                <a:cs typeface="Courier"/>
              </a:rPr>
              <a:t>libbfd</a:t>
            </a:r>
            <a:r>
              <a:rPr lang="en-US" dirty="0" smtClean="0">
                <a:cs typeface="Courier"/>
              </a:rPr>
              <a:t>, </a:t>
            </a:r>
            <a:r>
              <a:rPr lang="en-US" dirty="0" err="1" smtClean="0">
                <a:cs typeface="Courier"/>
              </a:rPr>
              <a:t>libiberty</a:t>
            </a:r>
            <a:r>
              <a:rPr lang="en-US" dirty="0" smtClean="0">
                <a:cs typeface="Courier"/>
              </a:rPr>
              <a:t> (discussed later)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1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Instrumentation not possible in all cases</a:t>
            </a:r>
          </a:p>
          <a:p>
            <a:pPr lvl="1"/>
            <a:r>
              <a:rPr lang="en-US" dirty="0" smtClean="0"/>
              <a:t>Exotic / </a:t>
            </a:r>
            <a:r>
              <a:rPr lang="en-US" dirty="0"/>
              <a:t>D</a:t>
            </a:r>
            <a:r>
              <a:rPr lang="en-US" dirty="0" smtClean="0"/>
              <a:t>omain </a:t>
            </a:r>
            <a:r>
              <a:rPr lang="en-US" dirty="0"/>
              <a:t>S</a:t>
            </a:r>
            <a:r>
              <a:rPr lang="en-US" dirty="0" smtClean="0"/>
              <a:t>pecific </a:t>
            </a:r>
            <a:r>
              <a:rPr lang="en-US" dirty="0"/>
              <a:t>L</a:t>
            </a:r>
            <a:r>
              <a:rPr lang="en-US" dirty="0" smtClean="0"/>
              <a:t>anguages (no parser support)</a:t>
            </a:r>
          </a:p>
          <a:p>
            <a:pPr lvl="1"/>
            <a:r>
              <a:rPr lang="en-US" dirty="0" smtClean="0"/>
              <a:t>Pre-compiled system libraries</a:t>
            </a:r>
          </a:p>
          <a:p>
            <a:pPr lvl="1"/>
            <a:r>
              <a:rPr lang="en-US" dirty="0" smtClean="0"/>
              <a:t>Utility libraries without source available</a:t>
            </a:r>
          </a:p>
          <a:p>
            <a:r>
              <a:rPr lang="en-US" dirty="0" smtClean="0"/>
              <a:t>Binary instrumentation modifies the existing executable and all libraries, adding user-specified  function entry/exit API calls</a:t>
            </a:r>
          </a:p>
          <a:p>
            <a:r>
              <a:rPr lang="en-US" dirty="0" smtClean="0"/>
              <a:t>Can be done once, or as first step of execution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69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Instrumentation: </a:t>
            </a:r>
            <a:r>
              <a:rPr lang="en-US" dirty="0" err="1" smtClean="0"/>
              <a:t>Dyninst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University of Wisconsin, University of Maryland</a:t>
            </a:r>
          </a:p>
          <a:p>
            <a:r>
              <a:rPr lang="en-US" dirty="0" smtClean="0"/>
              <a:t>Provides binary instrumentation for runtime code patching: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Measurement Tools</a:t>
            </a:r>
          </a:p>
          <a:p>
            <a:pPr lvl="1"/>
            <a:r>
              <a:rPr lang="en-US" dirty="0"/>
              <a:t>Correctness Debuggers (efficient data breakpoints)</a:t>
            </a:r>
          </a:p>
          <a:p>
            <a:pPr lvl="1"/>
            <a:r>
              <a:rPr lang="en-US" dirty="0"/>
              <a:t>Execution drive simulations</a:t>
            </a:r>
          </a:p>
          <a:p>
            <a:pPr lvl="1"/>
            <a:r>
              <a:rPr lang="en-US" dirty="0"/>
              <a:t>Computational </a:t>
            </a:r>
            <a:r>
              <a:rPr lang="en-US" dirty="0" smtClean="0"/>
              <a:t>Steering</a:t>
            </a:r>
          </a:p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www.dyninst.org</a:t>
            </a:r>
            <a:r>
              <a:rPr lang="en-US" u="sng" dirty="0" smtClean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7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Instrumentation: PEBIL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San Diego Supercomputing Center / </a:t>
            </a:r>
            <a:r>
              <a:rPr lang="en-US" dirty="0" err="1" smtClean="0"/>
              <a:t>PMaC</a:t>
            </a:r>
            <a:r>
              <a:rPr lang="en-US" dirty="0" smtClean="0"/>
              <a:t> group</a:t>
            </a:r>
          </a:p>
          <a:p>
            <a:r>
              <a:rPr lang="en-US" dirty="0" smtClean="0"/>
              <a:t>Static binary instrumentation for x86_64 Linux</a:t>
            </a:r>
          </a:p>
          <a:p>
            <a:r>
              <a:rPr lang="en-US" dirty="0"/>
              <a:t>PEBIL = </a:t>
            </a:r>
            <a:r>
              <a:rPr lang="en-US" b="1" u="sng" dirty="0" err="1"/>
              <a:t>P</a:t>
            </a:r>
            <a:r>
              <a:rPr lang="en-US" dirty="0" err="1"/>
              <a:t>MaC’s</a:t>
            </a:r>
            <a:r>
              <a:rPr lang="en-US" dirty="0"/>
              <a:t> </a:t>
            </a:r>
            <a:r>
              <a:rPr lang="en-US" b="1" u="sng" dirty="0"/>
              <a:t>E</a:t>
            </a:r>
            <a:r>
              <a:rPr lang="en-US" dirty="0"/>
              <a:t>fficient </a:t>
            </a:r>
            <a:r>
              <a:rPr lang="en-US" b="1" u="sng" dirty="0"/>
              <a:t>B</a:t>
            </a:r>
            <a:r>
              <a:rPr lang="en-US" dirty="0"/>
              <a:t>inary </a:t>
            </a:r>
            <a:r>
              <a:rPr lang="en-US" b="1" u="sng" dirty="0"/>
              <a:t>I</a:t>
            </a:r>
            <a:r>
              <a:rPr lang="en-US" dirty="0"/>
              <a:t>nstrumentation for </a:t>
            </a:r>
            <a:r>
              <a:rPr lang="en-US" b="1" u="sng" dirty="0"/>
              <a:t>L</a:t>
            </a:r>
            <a:r>
              <a:rPr lang="en-US" dirty="0"/>
              <a:t>inux/</a:t>
            </a:r>
            <a:r>
              <a:rPr lang="en-US" dirty="0" smtClean="0"/>
              <a:t>x86</a:t>
            </a:r>
          </a:p>
          <a:p>
            <a:r>
              <a:rPr lang="en-US" dirty="0" smtClean="0"/>
              <a:t>Lightweight </a:t>
            </a:r>
            <a:r>
              <a:rPr lang="en-US" dirty="0"/>
              <a:t>binary instrumentation tool that can be used to capture information about the behavior of a running </a:t>
            </a:r>
            <a:r>
              <a:rPr lang="en-US" dirty="0" smtClean="0"/>
              <a:t>executable</a:t>
            </a:r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://www.sdsc.edu/PMaC/projects/</a:t>
            </a:r>
            <a:r>
              <a:rPr lang="en-US" dirty="0" smtClean="0">
                <a:hlinkClick r:id="rId2"/>
              </a:rPr>
              <a:t>pebil.html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451" y="4302189"/>
            <a:ext cx="3620864" cy="1046027"/>
          </a:xfrm>
          <a:prstGeom prst="rect">
            <a:avLst/>
          </a:prstGeom>
          <a:solidFill>
            <a:srgbClr val="022048"/>
          </a:solidFill>
        </p:spPr>
      </p:pic>
    </p:spTree>
    <p:extLst>
      <p:ext uri="{BB962C8B-B14F-4D97-AF65-F5344CB8AC3E}">
        <p14:creationId xmlns:p14="http://schemas.microsoft.com/office/powerpoint/2010/main" val="75361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PEBIL Design</a:t>
            </a:r>
          </a:p>
        </p:txBody>
      </p:sp>
      <p:sp>
        <p:nvSpPr>
          <p:cNvPr id="2867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a typeface="ＭＳ Ｐゴシック" pitchFamily="34" charset="-128"/>
              </a:rPr>
              <a:t>Efficiency is priority #1</a:t>
            </a:r>
          </a:p>
          <a:p>
            <a:r>
              <a:rPr lang="en-US" dirty="0" smtClean="0">
                <a:ea typeface="ＭＳ Ｐゴシック" pitchFamily="34" charset="-128"/>
              </a:rPr>
              <a:t>Designed around a few use cases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Execution counting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Memory tracing </a:t>
            </a:r>
          </a:p>
          <a:p>
            <a:r>
              <a:rPr lang="en-US" dirty="0" smtClean="0">
                <a:ea typeface="ＭＳ Ｐゴシック" pitchFamily="34" charset="-128"/>
              </a:rPr>
              <a:t>Static binary rewriter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Write instrumented + </a:t>
            </a:r>
            <a:r>
              <a:rPr lang="en-US" dirty="0" err="1" smtClean="0">
                <a:ea typeface="ＭＳ Ｐゴシック" pitchFamily="34" charset="-128"/>
              </a:rPr>
              <a:t>runnable</a:t>
            </a:r>
            <a:r>
              <a:rPr lang="en-US" dirty="0" smtClean="0">
                <a:ea typeface="ＭＳ Ｐゴシック" pitchFamily="34" charset="-128"/>
              </a:rPr>
              <a:t> executable to disk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k</a:t>
            </a:r>
            <a:r>
              <a:rPr lang="en-US" dirty="0" smtClean="0">
                <a:ea typeface="ＭＳ Ｐゴシック" pitchFamily="34" charset="-128"/>
              </a:rPr>
              <a:t>eep </a:t>
            </a:r>
            <a:r>
              <a:rPr lang="en-US" dirty="0" smtClean="0">
                <a:ea typeface="ＭＳ Ｐゴシック" pitchFamily="34" charset="-128"/>
              </a:rPr>
              <a:t>original behavior intact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g</a:t>
            </a:r>
            <a:r>
              <a:rPr lang="en-US" dirty="0" smtClean="0">
                <a:ea typeface="ＭＳ Ｐゴシック" pitchFamily="34" charset="-128"/>
              </a:rPr>
              <a:t>ather </a:t>
            </a:r>
            <a:r>
              <a:rPr lang="en-US" dirty="0" smtClean="0">
                <a:ea typeface="ＭＳ Ｐゴシック" pitchFamily="34" charset="-128"/>
              </a:rPr>
              <a:t>information as a side-effect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Instrument once, run many times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No instrumentation cost at runtime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Code patching (not just-in-time compiled!)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2"/>
            <a:endParaRPr lang="en-US" dirty="0" smtClean="0">
              <a:ea typeface="ＭＳ Ｐゴシック" pitchFamily="34" charset="-128"/>
            </a:endParaRPr>
          </a:p>
          <a:p>
            <a:pPr lvl="3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How Binary Instrumentation Works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 algn="ctr">
              <a:buNone/>
            </a:pPr>
            <a:r>
              <a:rPr lang="en-US" sz="2400" dirty="0" smtClean="0">
                <a:ea typeface="ＭＳ Ｐゴシック" pitchFamily="34" charset="-128"/>
              </a:rPr>
              <a:t>Original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pPr algn="ctr"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 algn="ctr">
              <a:buNone/>
            </a:pPr>
            <a:r>
              <a:rPr lang="en-US" sz="2400" dirty="0" smtClean="0">
                <a:ea typeface="ＭＳ Ｐゴシック" pitchFamily="34" charset="-128"/>
              </a:rPr>
              <a:t>Instrumented</a:t>
            </a:r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pPr lvl="2">
              <a:buNone/>
            </a:pPr>
            <a:endParaRPr lang="en-US" sz="1800" dirty="0" smtClean="0">
              <a:ea typeface="ＭＳ Ｐゴシック" pitchFamily="34" charset="-128"/>
            </a:endParaRPr>
          </a:p>
          <a:p>
            <a:pPr lvl="3"/>
            <a:endParaRPr lang="en-US" sz="1600" dirty="0" smtClean="0">
              <a:ea typeface="ＭＳ Ｐゴシック" pitchFamily="34" charset="-128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27" name="Rectangle 1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03438" y="1828800"/>
            <a:ext cx="5592762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1200" dirty="0" smtClean="0">
                <a:latin typeface="Courier New" pitchFamily="49" charset="0"/>
              </a:rPr>
              <a:t>0000c000 &lt;</a:t>
            </a:r>
            <a:r>
              <a:rPr lang="en-US" sz="1200" dirty="0" err="1" smtClean="0">
                <a:latin typeface="Courier New" pitchFamily="49" charset="0"/>
              </a:rPr>
              <a:t>foo</a:t>
            </a:r>
            <a:r>
              <a:rPr lang="en-US" sz="1200" dirty="0" smtClean="0">
                <a:latin typeface="Courier New" pitchFamily="49" charset="0"/>
              </a:rPr>
              <a:t>&gt;:</a:t>
            </a:r>
          </a:p>
          <a:p>
            <a:pPr>
              <a:defRPr/>
            </a:pPr>
            <a:r>
              <a:rPr lang="en-US" sz="1200" dirty="0" smtClean="0">
                <a:latin typeface="Courier New" pitchFamily="49" charset="0"/>
              </a:rPr>
              <a:t> c000:  48 89 7d f8  </a:t>
            </a:r>
            <a:r>
              <a:rPr lang="en-US" sz="1200" dirty="0" err="1" smtClean="0">
                <a:latin typeface="Courier New" pitchFamily="49" charset="0"/>
              </a:rPr>
              <a:t>mov</a:t>
            </a:r>
            <a:r>
              <a:rPr lang="en-US" sz="1200" dirty="0" smtClean="0">
                <a:latin typeface="Courier New" pitchFamily="49" charset="0"/>
              </a:rPr>
              <a:t>    %rdi,-0x8(%</a:t>
            </a:r>
            <a:r>
              <a:rPr lang="en-US" sz="1200" dirty="0" err="1" smtClean="0">
                <a:latin typeface="Courier New" pitchFamily="49" charset="0"/>
              </a:rPr>
              <a:t>rbp</a:t>
            </a:r>
            <a:r>
              <a:rPr lang="en-US" sz="1200" dirty="0" smtClean="0"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200" dirty="0" smtClean="0">
                <a:latin typeface="Courier New" pitchFamily="49" charset="0"/>
              </a:rPr>
              <a:t> c004:  5e           pop    %</a:t>
            </a:r>
            <a:r>
              <a:rPr lang="en-US" sz="1200" dirty="0" err="1" smtClean="0">
                <a:latin typeface="Courier New" pitchFamily="49" charset="0"/>
              </a:rPr>
              <a:t>rsi</a:t>
            </a:r>
            <a:endParaRPr lang="en-US" sz="1200" dirty="0" smtClean="0">
              <a:latin typeface="Courier New" pitchFamily="49" charset="0"/>
            </a:endParaRPr>
          </a:p>
          <a:p>
            <a:pPr>
              <a:defRPr/>
            </a:pPr>
            <a:r>
              <a:rPr lang="en-US" sz="1200" dirty="0" smtClean="0">
                <a:latin typeface="Courier New" pitchFamily="49" charset="0"/>
              </a:rPr>
              <a:t> c005:  75 f8        </a:t>
            </a:r>
            <a:r>
              <a:rPr lang="en-US" sz="1200" dirty="0" err="1" smtClean="0">
                <a:latin typeface="Courier New" pitchFamily="49" charset="0"/>
              </a:rPr>
              <a:t>jne</a:t>
            </a:r>
            <a:r>
              <a:rPr lang="en-US" sz="1200" dirty="0" smtClean="0">
                <a:latin typeface="Courier New" pitchFamily="49" charset="0"/>
              </a:rPr>
              <a:t>    0xc004</a:t>
            </a:r>
          </a:p>
          <a:p>
            <a:pPr>
              <a:defRPr/>
            </a:pPr>
            <a:r>
              <a:rPr lang="en-US" sz="1200" dirty="0" smtClean="0">
                <a:latin typeface="Courier New" pitchFamily="49" charset="0"/>
              </a:rPr>
              <a:t> c007:  c9           </a:t>
            </a:r>
            <a:r>
              <a:rPr lang="en-US" sz="1200" dirty="0" err="1" smtClean="0">
                <a:latin typeface="Courier New" pitchFamily="49" charset="0"/>
              </a:rPr>
              <a:t>leaveq</a:t>
            </a:r>
            <a:endParaRPr lang="en-US" sz="1200" dirty="0" smtClean="0">
              <a:latin typeface="Courier New" pitchFamily="49" charset="0"/>
            </a:endParaRPr>
          </a:p>
          <a:p>
            <a:pPr>
              <a:defRPr/>
            </a:pPr>
            <a:r>
              <a:rPr lang="en-US" sz="1200" dirty="0" smtClean="0">
                <a:latin typeface="Courier New" pitchFamily="49" charset="0"/>
              </a:rPr>
              <a:t> c008:  c3           </a:t>
            </a:r>
            <a:r>
              <a:rPr lang="en-US" sz="1200" dirty="0" err="1" smtClean="0">
                <a:latin typeface="Courier New" pitchFamily="49" charset="0"/>
              </a:rPr>
              <a:t>retq</a:t>
            </a:r>
            <a:endParaRPr lang="en-US" sz="1200" dirty="0" smtClean="0">
              <a:latin typeface="Courier New" pitchFamily="49" charset="0"/>
            </a:endParaRPr>
          </a:p>
        </p:txBody>
      </p:sp>
      <p:sp>
        <p:nvSpPr>
          <p:cNvPr id="10" name="Rectangle 1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4114800"/>
            <a:ext cx="5576887" cy="1743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1200" dirty="0">
                <a:latin typeface="Courier New" pitchFamily="49" charset="0"/>
              </a:rPr>
              <a:t>0000d000 </a:t>
            </a:r>
            <a:r>
              <a:rPr lang="en-US" sz="1200" dirty="0" smtClean="0">
                <a:latin typeface="Courier New" pitchFamily="49" charset="0"/>
              </a:rPr>
              <a:t>&lt;</a:t>
            </a:r>
            <a:r>
              <a:rPr lang="en-US" sz="1200" dirty="0" err="1" smtClean="0">
                <a:latin typeface="Courier New" pitchFamily="49" charset="0"/>
              </a:rPr>
              <a:t>foo</a:t>
            </a:r>
            <a:r>
              <a:rPr lang="en-US" sz="1200" dirty="0">
                <a:latin typeface="Courier New" pitchFamily="49" charset="0"/>
              </a:rPr>
              <a:t>&gt;:</a:t>
            </a:r>
          </a:p>
          <a:p>
            <a:pPr>
              <a:defRPr/>
            </a:pPr>
            <a:r>
              <a:rPr lang="en-US" sz="1200" dirty="0">
                <a:solidFill>
                  <a:srgbClr val="C00000"/>
                </a:solidFill>
                <a:latin typeface="Courier New" pitchFamily="49" charset="0"/>
              </a:rPr>
              <a:t> d000:  e9 de ad be 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</a:rPr>
              <a:t>ef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C00000"/>
                </a:solidFill>
                <a:latin typeface="Courier New" pitchFamily="49" charset="0"/>
              </a:rPr>
              <a:t>jmp</a:t>
            </a:r>
            <a:r>
              <a:rPr lang="en-US" sz="1200" dirty="0">
                <a:solidFill>
                  <a:srgbClr val="C00000"/>
                </a:solidFill>
                <a:latin typeface="Courier New" pitchFamily="49" charset="0"/>
              </a:rPr>
              <a:t>    0x1000 # to instrumentation</a:t>
            </a:r>
          </a:p>
          <a:p>
            <a:pPr>
              <a:defRPr/>
            </a:pPr>
            <a:r>
              <a:rPr lang="en-US" sz="1200" dirty="0">
                <a:latin typeface="Courier New" pitchFamily="49" charset="0"/>
              </a:rPr>
              <a:t> d005:  48 89 7d f8    </a:t>
            </a:r>
            <a:r>
              <a:rPr lang="en-US" sz="1200" dirty="0" err="1">
                <a:latin typeface="Courier New" pitchFamily="49" charset="0"/>
              </a:rPr>
              <a:t>mov</a:t>
            </a:r>
            <a:r>
              <a:rPr lang="en-US" sz="1200" dirty="0">
                <a:latin typeface="Courier New" pitchFamily="49" charset="0"/>
              </a:rPr>
              <a:t>    %rdi,-0x8(%</a:t>
            </a:r>
            <a:r>
              <a:rPr lang="en-US" sz="1200" dirty="0" err="1">
                <a:latin typeface="Courier New" pitchFamily="49" charset="0"/>
              </a:rPr>
              <a:t>rbp</a:t>
            </a:r>
            <a:r>
              <a:rPr lang="en-US" sz="1200" dirty="0"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200" dirty="0" smtClean="0">
                <a:solidFill>
                  <a:srgbClr val="C00000"/>
                </a:solidFill>
                <a:latin typeface="Courier New" pitchFamily="49" charset="0"/>
              </a:rPr>
              <a:t> d000:  e9 de ad be </a:t>
            </a:r>
            <a:r>
              <a:rPr lang="en-US" sz="1200" dirty="0" err="1" smtClean="0">
                <a:solidFill>
                  <a:srgbClr val="C00000"/>
                </a:solidFill>
                <a:latin typeface="Courier New" pitchFamily="49" charset="0"/>
              </a:rPr>
              <a:t>ef</a:t>
            </a:r>
            <a:r>
              <a:rPr lang="en-US" sz="1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  <a:latin typeface="Courier New" pitchFamily="49" charset="0"/>
              </a:rPr>
              <a:t>jmp</a:t>
            </a:r>
            <a:r>
              <a:rPr lang="en-US" sz="1200" dirty="0" smtClean="0">
                <a:solidFill>
                  <a:srgbClr val="C00000"/>
                </a:solidFill>
                <a:latin typeface="Courier New" pitchFamily="49" charset="0"/>
              </a:rPr>
              <a:t>    0x1010 # to instrumentation</a:t>
            </a:r>
          </a:p>
          <a:p>
            <a:pPr>
              <a:defRPr/>
            </a:pPr>
            <a:r>
              <a:rPr lang="en-US" sz="1200" dirty="0" smtClean="0">
                <a:latin typeface="Courier New" pitchFamily="49" charset="0"/>
              </a:rPr>
              <a:t> </a:t>
            </a:r>
            <a:r>
              <a:rPr lang="en-US" sz="1200" dirty="0">
                <a:latin typeface="Courier New" pitchFamily="49" charset="0"/>
              </a:rPr>
              <a:t>d00a:  5e             pop    %</a:t>
            </a:r>
            <a:r>
              <a:rPr lang="en-US" sz="1200" dirty="0" err="1">
                <a:latin typeface="Courier New" pitchFamily="49" charset="0"/>
              </a:rPr>
              <a:t>rsi</a:t>
            </a:r>
            <a:endParaRPr lang="en-US" sz="1200" dirty="0">
              <a:latin typeface="Courier New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itchFamily="49" charset="0"/>
              </a:rPr>
              <a:t> d00b:  75 00 00 00 f8 </a:t>
            </a:r>
            <a:r>
              <a:rPr lang="en-US" sz="1200" dirty="0" err="1">
                <a:latin typeface="Courier New" pitchFamily="49" charset="0"/>
              </a:rPr>
              <a:t>jne</a:t>
            </a:r>
            <a:r>
              <a:rPr lang="en-US" sz="1200" dirty="0">
                <a:latin typeface="Courier New" pitchFamily="49" charset="0"/>
              </a:rPr>
              <a:t>    0xd009</a:t>
            </a:r>
          </a:p>
          <a:p>
            <a:pPr>
              <a:defRPr/>
            </a:pPr>
            <a:r>
              <a:rPr lang="en-US" sz="1200" dirty="0" smtClean="0">
                <a:solidFill>
                  <a:srgbClr val="C00000"/>
                </a:solidFill>
                <a:latin typeface="Courier New" pitchFamily="49" charset="0"/>
              </a:rPr>
              <a:t> d000:  e9 de ad be </a:t>
            </a:r>
            <a:r>
              <a:rPr lang="en-US" sz="1200" dirty="0" err="1" smtClean="0">
                <a:solidFill>
                  <a:srgbClr val="C00000"/>
                </a:solidFill>
                <a:latin typeface="Courier New" pitchFamily="49" charset="0"/>
              </a:rPr>
              <a:t>ef</a:t>
            </a:r>
            <a:r>
              <a:rPr lang="en-US" sz="120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  <a:latin typeface="Courier New" pitchFamily="49" charset="0"/>
              </a:rPr>
              <a:t>jmp</a:t>
            </a:r>
            <a:r>
              <a:rPr lang="en-US" sz="1200" dirty="0" smtClean="0">
                <a:solidFill>
                  <a:srgbClr val="C00000"/>
                </a:solidFill>
                <a:latin typeface="Courier New" pitchFamily="49" charset="0"/>
              </a:rPr>
              <a:t>    0x1020 # to instrumentation</a:t>
            </a:r>
            <a:endParaRPr lang="en-US" sz="1200" dirty="0">
              <a:latin typeface="Courier New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d00a:  </a:t>
            </a:r>
            <a:r>
              <a:rPr lang="en-US" sz="1200" dirty="0">
                <a:latin typeface="Courier New" pitchFamily="49" charset="0"/>
              </a:rPr>
              <a:t>c9             </a:t>
            </a:r>
            <a:r>
              <a:rPr lang="en-US" sz="1200" dirty="0" err="1">
                <a:latin typeface="Courier New" pitchFamily="49" charset="0"/>
              </a:rPr>
              <a:t>leaveq</a:t>
            </a:r>
            <a:endParaRPr lang="en-US" sz="1200" dirty="0">
              <a:latin typeface="Courier New" pitchFamily="49" charset="0"/>
            </a:endParaRPr>
          </a:p>
          <a:p>
            <a:pPr>
              <a:defRPr/>
            </a:pP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</a:rPr>
              <a:t>d00b:  </a:t>
            </a:r>
            <a:r>
              <a:rPr lang="en-US" sz="1200" dirty="0">
                <a:latin typeface="Courier New" pitchFamily="49" charset="0"/>
              </a:rPr>
              <a:t>c3             </a:t>
            </a:r>
            <a:r>
              <a:rPr lang="en-US" sz="1200" dirty="0" err="1">
                <a:latin typeface="Courier New" pitchFamily="49" charset="0"/>
              </a:rPr>
              <a:t>retq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12" name="Rectangle 11"/>
          <p:cNvSpPr/>
          <p:nvPr>
            <p:custDataLst>
              <p:tags r:id="rId4"/>
            </p:custDataLst>
          </p:nvPr>
        </p:nvSpPr>
        <p:spPr bwMode="auto">
          <a:xfrm>
            <a:off x="765175" y="2023119"/>
            <a:ext cx="5775325" cy="233564"/>
          </a:xfrm>
          <a:prstGeom prst="rect">
            <a:avLst/>
          </a:prstGeom>
          <a:solidFill>
            <a:schemeClr val="accent5">
              <a:lumMod val="40000"/>
              <a:lumOff val="60000"/>
              <a:alpha val="2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1100" dirty="0">
                <a:latin typeface="Arial" pitchFamily="-108" charset="0"/>
                <a:ea typeface="ＭＳ Ｐゴシック"/>
                <a:cs typeface="ＭＳ Ｐゴシック"/>
              </a:rPr>
              <a:t>Basic Block 1</a:t>
            </a:r>
          </a:p>
        </p:txBody>
      </p:sp>
      <p:sp>
        <p:nvSpPr>
          <p:cNvPr id="13" name="Rectangle 12"/>
          <p:cNvSpPr/>
          <p:nvPr>
            <p:custDataLst>
              <p:tags r:id="rId5"/>
            </p:custDataLst>
          </p:nvPr>
        </p:nvSpPr>
        <p:spPr bwMode="auto">
          <a:xfrm>
            <a:off x="759769" y="2256685"/>
            <a:ext cx="5781675" cy="343220"/>
          </a:xfrm>
          <a:prstGeom prst="rect">
            <a:avLst/>
          </a:prstGeom>
          <a:solidFill>
            <a:schemeClr val="accent5">
              <a:lumMod val="40000"/>
              <a:lumOff val="60000"/>
              <a:alpha val="2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1100" dirty="0">
                <a:latin typeface="Arial" pitchFamily="-108" charset="0"/>
                <a:ea typeface="ＭＳ Ｐゴシック"/>
                <a:cs typeface="ＭＳ Ｐゴシック"/>
              </a:rPr>
              <a:t>Basic Block 2</a:t>
            </a:r>
          </a:p>
        </p:txBody>
      </p:sp>
      <p:sp>
        <p:nvSpPr>
          <p:cNvPr id="14" name="Rectangle 13"/>
          <p:cNvSpPr/>
          <p:nvPr>
            <p:custDataLst>
              <p:tags r:id="rId6"/>
            </p:custDataLst>
          </p:nvPr>
        </p:nvSpPr>
        <p:spPr bwMode="auto">
          <a:xfrm>
            <a:off x="762000" y="2599724"/>
            <a:ext cx="5781675" cy="341312"/>
          </a:xfrm>
          <a:prstGeom prst="rect">
            <a:avLst/>
          </a:prstGeom>
          <a:solidFill>
            <a:schemeClr val="accent5">
              <a:lumMod val="40000"/>
              <a:lumOff val="60000"/>
              <a:alpha val="2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1100" dirty="0">
                <a:latin typeface="Arial" pitchFamily="-108" charset="0"/>
                <a:ea typeface="ＭＳ Ｐゴシック"/>
                <a:cs typeface="ＭＳ Ｐゴシック"/>
              </a:rPr>
              <a:t>Basic Block 3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553200" y="4191000"/>
            <a:ext cx="9144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6553200" y="4572000"/>
            <a:ext cx="838200" cy="76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543800" y="4114800"/>
            <a:ext cx="1295399" cy="533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sz="1200" dirty="0" smtClean="0">
                <a:solidFill>
                  <a:srgbClr val="C00000"/>
                </a:solidFill>
                <a:latin typeface="Courier New" pitchFamily="49" charset="0"/>
              </a:rPr>
              <a:t>// do stuff</a:t>
            </a:r>
          </a:p>
          <a:p>
            <a:pPr>
              <a:defRPr/>
            </a:pPr>
            <a:r>
              <a:rPr lang="en-US" sz="1200" dirty="0" smtClean="0">
                <a:solidFill>
                  <a:srgbClr val="C00000"/>
                </a:solidFill>
                <a:latin typeface="Courier New" pitchFamily="49" charset="0"/>
              </a:rPr>
              <a:t>// jump back</a:t>
            </a:r>
            <a:endParaRPr lang="en-US" sz="1200" dirty="0">
              <a:solidFill>
                <a:srgbClr val="C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7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Use case: Memory Address Collection</a:t>
            </a:r>
          </a:p>
        </p:txBody>
      </p:sp>
      <p:sp>
        <p:nvSpPr>
          <p:cNvPr id="2867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Collect the address of every load/store issued by the application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Put addresses in a buffer, process addresses in batch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Fewer function calls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Less cache pollution</a:t>
            </a:r>
          </a:p>
          <a:p>
            <a:pPr lvl="2"/>
            <a:endParaRPr lang="en-US" dirty="0" smtClean="0">
              <a:ea typeface="ＭＳ Ｐゴシック" pitchFamily="34" charset="-128"/>
            </a:endParaRPr>
          </a:p>
          <a:p>
            <a:pPr lvl="3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3619" y="3919116"/>
            <a:ext cx="5029200" cy="1600200"/>
          </a:xfrm>
          <a:prstGeom prst="rect">
            <a:avLst/>
          </a:prstGeom>
          <a:noFill/>
          <a:ln>
            <a:solidFill>
              <a:schemeClr val="accent4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++){</a:t>
            </a:r>
            <a:b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endParaRPr lang="en-US" sz="1600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 A[</a:t>
            </a:r>
            <a:r>
              <a:rPr lang="en-US" sz="16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 = B[</a:t>
            </a:r>
            <a:r>
              <a:rPr lang="en-US" sz="16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3619" y="3919117"/>
            <a:ext cx="50292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if (cur + 2 &gt; BUF_SIZE)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clear_buf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buffer[cur + 0] = &amp;(A[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buffer[cur + 1] = &amp;(B[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endParaRPr lang="en-US" sz="16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Instrumentation: MAQAO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 Assembly Quality Analyzer and </a:t>
            </a:r>
            <a:r>
              <a:rPr lang="en-US" dirty="0" smtClean="0"/>
              <a:t>Optimizer</a:t>
            </a:r>
          </a:p>
          <a:p>
            <a:r>
              <a:rPr lang="en-US" dirty="0" smtClean="0"/>
              <a:t>Tool for analyzing and optimizing binary code</a:t>
            </a:r>
          </a:p>
          <a:p>
            <a:r>
              <a:rPr lang="en-US" dirty="0" smtClean="0"/>
              <a:t>Intel64 and Xeon Phi architectures supported</a:t>
            </a:r>
          </a:p>
          <a:p>
            <a:r>
              <a:rPr lang="en-US" dirty="0" smtClean="0"/>
              <a:t>Binary release only (for now)</a:t>
            </a:r>
          </a:p>
          <a:p>
            <a:pPr marL="914400" lvl="2" indent="0">
              <a:buNone/>
            </a:pPr>
            <a:r>
              <a:rPr lang="en-US" sz="3200" dirty="0" smtClean="0">
                <a:hlinkClick r:id="rId2"/>
              </a:rPr>
              <a:t>http</a:t>
            </a:r>
            <a:r>
              <a:rPr lang="en-US" sz="3200" dirty="0">
                <a:hlinkClick r:id="rId2"/>
              </a:rPr>
              <a:t>://</a:t>
            </a:r>
            <a:r>
              <a:rPr lang="en-US" sz="3200" dirty="0" smtClean="0">
                <a:hlinkClick r:id="rId2"/>
              </a:rPr>
              <a:t>maqao.org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2" descr="C:\Users\ascr\Desktop\logo_maqa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061" y="4221401"/>
            <a:ext cx="3167752" cy="82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36" y="5408769"/>
            <a:ext cx="1971675" cy="81915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3276" y="5507839"/>
            <a:ext cx="1944784" cy="7200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15608" y="5507839"/>
            <a:ext cx="1209735" cy="7200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" name="Picture 3" descr="C:\Users\ascr\Desktop\CEA_logo_nouveau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7051" y="5507839"/>
            <a:ext cx="1007864" cy="7118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203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MAQAO: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install</a:t>
            </a:r>
          </a:p>
          <a:p>
            <a:pPr lvl="1"/>
            <a:r>
              <a:rPr lang="en-US" dirty="0"/>
              <a:t>Packaging : ONE (static) standalone binary</a:t>
            </a:r>
          </a:p>
          <a:p>
            <a:pPr lvl="1"/>
            <a:r>
              <a:rPr lang="en-US" dirty="0"/>
              <a:t>Easy to </a:t>
            </a:r>
            <a:r>
              <a:rPr lang="en-US" dirty="0" smtClean="0"/>
              <a:t>embed</a:t>
            </a:r>
            <a:endParaRPr lang="en-US" dirty="0"/>
          </a:p>
          <a:p>
            <a:r>
              <a:rPr lang="en-US" dirty="0" smtClean="0"/>
              <a:t>Audience</a:t>
            </a:r>
            <a:endParaRPr lang="en-US" dirty="0"/>
          </a:p>
          <a:p>
            <a:pPr lvl="1"/>
            <a:r>
              <a:rPr lang="en-US" dirty="0"/>
              <a:t>User/Tool developer: analysis and </a:t>
            </a:r>
            <a:r>
              <a:rPr lang="en-US" dirty="0" smtClean="0"/>
              <a:t>optimization </a:t>
            </a:r>
            <a:r>
              <a:rPr lang="en-US" dirty="0"/>
              <a:t>tool </a:t>
            </a:r>
          </a:p>
          <a:p>
            <a:pPr lvl="1"/>
            <a:r>
              <a:rPr lang="en-US" dirty="0"/>
              <a:t>Performance tool developer: framework services</a:t>
            </a:r>
          </a:p>
          <a:p>
            <a:pPr lvl="1"/>
            <a:r>
              <a:rPr lang="en-US" dirty="0"/>
              <a:t>TAU: </a:t>
            </a:r>
            <a:r>
              <a:rPr lang="en-US" dirty="0" err="1"/>
              <a:t>tau_rewrite</a:t>
            </a:r>
            <a:r>
              <a:rPr lang="en-US" dirty="0"/>
              <a:t> (MIL)</a:t>
            </a:r>
          </a:p>
          <a:p>
            <a:pPr lvl="1"/>
            <a:r>
              <a:rPr lang="en-US" dirty="0" err="1"/>
              <a:t>ScoreP</a:t>
            </a:r>
            <a:r>
              <a:rPr lang="en-US" dirty="0"/>
              <a:t>: on-going effort (MIL)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 New Roman"/>
              </a:rPr>
              <a:t>Parallel Performance Tools: A Short Course, Beihang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5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MAQAO: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30" r="-530"/>
          <a:stretch/>
        </p:blipFill>
        <p:spPr>
          <a:xfrm>
            <a:off x="94960" y="1377011"/>
            <a:ext cx="8915400" cy="42251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56729" y="5994443"/>
            <a:ext cx="325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</a:rPr>
              <a:t>Image source</a:t>
            </a:r>
            <a:r>
              <a:rPr lang="en-US" dirty="0">
                <a:latin typeface="Times New Roman"/>
              </a:rPr>
              <a:t>:  </a:t>
            </a:r>
            <a:r>
              <a:rPr lang="en-US" dirty="0">
                <a:latin typeface="Times New Roman"/>
                <a:hlinkClick r:id="rId3"/>
              </a:rPr>
              <a:t>http://</a:t>
            </a:r>
            <a:r>
              <a:rPr lang="en-US" dirty="0" smtClean="0">
                <a:latin typeface="Times New Roman"/>
                <a:hlinkClick r:id="rId3"/>
              </a:rPr>
              <a:t>maqao.org</a:t>
            </a:r>
            <a:r>
              <a:rPr lang="en-US" dirty="0" smtClean="0">
                <a:latin typeface="Times New Roman"/>
              </a:rPr>
              <a:t> </a:t>
            </a: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390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time measured in a computer system?</a:t>
            </a:r>
          </a:p>
          <a:p>
            <a:r>
              <a:rPr lang="en-US" dirty="0" smtClean="0"/>
              <a:t>How do we derive time from a clock?</a:t>
            </a:r>
          </a:p>
          <a:p>
            <a:r>
              <a:rPr lang="en-US" dirty="0" smtClean="0"/>
              <a:t>What clock/time technologies are available to a measurement system?</a:t>
            </a:r>
          </a:p>
          <a:p>
            <a:r>
              <a:rPr lang="en-US" dirty="0" smtClean="0"/>
              <a:t>How are clocks synchronized in a parallel computer in order to provide a “global time” common between nodes?</a:t>
            </a:r>
          </a:p>
          <a:p>
            <a:r>
              <a:rPr lang="en-US" dirty="0"/>
              <a:t>Different technologies are available</a:t>
            </a:r>
          </a:p>
          <a:p>
            <a:pPr lvl="1"/>
            <a:r>
              <a:rPr lang="en-US" dirty="0" smtClean="0"/>
              <a:t>Issues of resolution and accuracy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 New Roman"/>
              </a:rPr>
              <a:t>Parallel Performance Tools: A Short Course, Beihang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16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MAQAO: Measurement and Analysis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Scripting </a:t>
            </a:r>
            <a:r>
              <a:rPr lang="en-US" dirty="0" smtClean="0"/>
              <a:t>language</a:t>
            </a:r>
            <a:endParaRPr lang="en-US" dirty="0"/>
          </a:p>
          <a:p>
            <a:pPr lvl="1"/>
            <a:r>
              <a:rPr lang="en-US" dirty="0" err="1"/>
              <a:t>Lua</a:t>
            </a:r>
            <a:r>
              <a:rPr lang="en-US" dirty="0"/>
              <a:t> language : simplicity and </a:t>
            </a:r>
            <a:r>
              <a:rPr lang="en-US" dirty="0" smtClean="0"/>
              <a:t>productivity</a:t>
            </a:r>
            <a:endParaRPr lang="en-US" dirty="0"/>
          </a:p>
          <a:p>
            <a:pPr lvl="1"/>
            <a:r>
              <a:rPr lang="en-US" dirty="0"/>
              <a:t>Fast </a:t>
            </a:r>
            <a:r>
              <a:rPr lang="en-US" dirty="0" smtClean="0"/>
              <a:t>prototyping</a:t>
            </a:r>
            <a:endParaRPr lang="en-US" dirty="0"/>
          </a:p>
          <a:p>
            <a:pPr lvl="1"/>
            <a:r>
              <a:rPr lang="en-US" dirty="0"/>
              <a:t>MAQAO </a:t>
            </a:r>
            <a:r>
              <a:rPr lang="en-US" dirty="0" err="1"/>
              <a:t>Lua</a:t>
            </a:r>
            <a:r>
              <a:rPr lang="en-US" dirty="0"/>
              <a:t> API : Access to services</a:t>
            </a:r>
          </a:p>
          <a:p>
            <a:r>
              <a:rPr lang="en-US" dirty="0"/>
              <a:t>Built on top of the </a:t>
            </a:r>
            <a:r>
              <a:rPr lang="en-US" dirty="0" smtClean="0"/>
              <a:t>Framework</a:t>
            </a:r>
            <a:endParaRPr lang="en-US" dirty="0"/>
          </a:p>
          <a:p>
            <a:r>
              <a:rPr lang="en-US" dirty="0"/>
              <a:t>Loop-centric approach</a:t>
            </a:r>
          </a:p>
          <a:p>
            <a:r>
              <a:rPr lang="en-US" dirty="0" smtClean="0"/>
              <a:t>Output: reports</a:t>
            </a:r>
            <a:endParaRPr lang="en-US" dirty="0"/>
          </a:p>
          <a:p>
            <a:pPr lvl="1"/>
            <a:r>
              <a:rPr lang="en-US" dirty="0" smtClean="0"/>
              <a:t>System deals </a:t>
            </a:r>
            <a:r>
              <a:rPr lang="en-US" dirty="0"/>
              <a:t>with low level details</a:t>
            </a:r>
          </a:p>
          <a:p>
            <a:pPr lvl="1"/>
            <a:r>
              <a:rPr lang="en-US" dirty="0" smtClean="0"/>
              <a:t>User gets </a:t>
            </a:r>
            <a:r>
              <a:rPr lang="en-US" dirty="0"/>
              <a:t>high level </a:t>
            </a:r>
            <a:r>
              <a:rPr lang="en-US" dirty="0" smtClean="0"/>
              <a:t>reports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 New Roman"/>
              </a:rPr>
              <a:t>Parallel Performance Tools: A Short Course, Beihang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33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</a:t>
            </a:r>
            <a:r>
              <a:rPr lang="en-US" dirty="0"/>
              <a:t>M</a:t>
            </a:r>
            <a:r>
              <a:rPr lang="en-US" dirty="0" smtClean="0"/>
              <a:t>easurement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runtime systems provide callback mechanisms for function entry / exit or state transitions</a:t>
            </a:r>
          </a:p>
          <a:p>
            <a:pPr lvl="1"/>
            <a:r>
              <a:rPr lang="en-US" dirty="0" smtClean="0"/>
              <a:t>Java JVM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Some </a:t>
            </a:r>
            <a:r>
              <a:rPr lang="en-US" dirty="0" err="1" smtClean="0"/>
              <a:t>OpenMP</a:t>
            </a:r>
            <a:r>
              <a:rPr lang="en-US" dirty="0" smtClean="0"/>
              <a:t> runtimes (Collector API, OMPT)</a:t>
            </a:r>
          </a:p>
          <a:p>
            <a:pPr lvl="2"/>
            <a:r>
              <a:rPr lang="en-US" dirty="0" smtClean="0"/>
              <a:t>Sun/Oracle, </a:t>
            </a:r>
            <a:r>
              <a:rPr lang="en-US" dirty="0" err="1" smtClean="0"/>
              <a:t>OpenUH</a:t>
            </a:r>
            <a:r>
              <a:rPr lang="en-US" dirty="0" smtClean="0"/>
              <a:t>, Intel (in development)</a:t>
            </a:r>
          </a:p>
          <a:p>
            <a:r>
              <a:rPr lang="en-US" dirty="0" smtClean="0"/>
              <a:t>Measurement tools / libraries:</a:t>
            </a:r>
          </a:p>
          <a:p>
            <a:pPr lvl="1"/>
            <a:r>
              <a:rPr lang="en-US" dirty="0" smtClean="0"/>
              <a:t>implement event handlers for callback functions</a:t>
            </a:r>
          </a:p>
          <a:p>
            <a:pPr lvl="1"/>
            <a:r>
              <a:rPr lang="en-US" dirty="0" smtClean="0"/>
              <a:t>register </a:t>
            </a:r>
            <a:r>
              <a:rPr lang="en-US" dirty="0"/>
              <a:t>with the runtime, are notified when events happen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0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Sampling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application is interrupted after a specified period of time</a:t>
            </a:r>
          </a:p>
          <a:p>
            <a:r>
              <a:rPr lang="en-US" dirty="0" smtClean="0"/>
              <a:t>Interruption handler queries the program state</a:t>
            </a:r>
          </a:p>
          <a:p>
            <a:r>
              <a:rPr lang="en-US" dirty="0" smtClean="0"/>
              <a:t>The timer is reset and the process repeats until program termination</a:t>
            </a:r>
          </a:p>
          <a:p>
            <a:r>
              <a:rPr lang="en-US" dirty="0" smtClean="0"/>
              <a:t>Either at termination or during handler, a statistical profile is constructed</a:t>
            </a:r>
          </a:p>
          <a:p>
            <a:r>
              <a:rPr lang="en-US" dirty="0" smtClean="0"/>
              <a:t>Sampling theory states that the state (function) sampled the most frequently is the most time consuming state (function)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Sampling – how to do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ANSI C / POSIX signaling and signal handling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igaction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Specify a handler for when a signal is raised</a:t>
            </a:r>
          </a:p>
          <a:p>
            <a:pPr lvl="1"/>
            <a:r>
              <a:rPr lang="en-US" dirty="0" smtClean="0"/>
              <a:t>Handler has to be signal-safe*</a:t>
            </a:r>
          </a:p>
          <a:p>
            <a:pPr lvl="1"/>
            <a:r>
              <a:rPr lang="en-US" dirty="0" smtClean="0"/>
              <a:t>Handler gets program state context pointer, including current instruction pointer address and full program stack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etitimer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Portable (POSIX) interval timer</a:t>
            </a:r>
          </a:p>
          <a:p>
            <a:pPr lvl="1"/>
            <a:r>
              <a:rPr lang="en-US" dirty="0" smtClean="0"/>
              <a:t>A signal is raised when the timer expires</a:t>
            </a:r>
          </a:p>
          <a:p>
            <a:pPr lvl="1"/>
            <a:r>
              <a:rPr lang="en-US" dirty="0" smtClean="0"/>
              <a:t>Timers: real time (process-level only), user CPU time, or user CPU + system CPU time counters</a:t>
            </a:r>
          </a:p>
          <a:p>
            <a:pPr lvl="1"/>
            <a:r>
              <a:rPr lang="en-US" smtClean="0"/>
              <a:t>Undefined </a:t>
            </a:r>
            <a:r>
              <a:rPr lang="en-US" dirty="0" smtClean="0"/>
              <a:t>behavior for threaded applications</a:t>
            </a:r>
          </a:p>
          <a:p>
            <a:r>
              <a:rPr lang="en-US" dirty="0" err="1" smtClean="0"/>
              <a:t>timer_create</a:t>
            </a:r>
            <a:r>
              <a:rPr lang="en-US" dirty="0"/>
              <a:t>() / </a:t>
            </a:r>
            <a:r>
              <a:rPr lang="en-US" dirty="0" err="1"/>
              <a:t>timer_settime</a:t>
            </a:r>
            <a:r>
              <a:rPr lang="en-US" dirty="0"/>
              <a:t>()</a:t>
            </a:r>
          </a:p>
          <a:p>
            <a:pPr lvl="1"/>
            <a:r>
              <a:rPr lang="en-US" dirty="0" smtClean="0"/>
              <a:t>POSIX function like </a:t>
            </a:r>
            <a:r>
              <a:rPr lang="en-US" dirty="0" err="1" smtClean="0"/>
              <a:t>setitimer</a:t>
            </a:r>
            <a:r>
              <a:rPr lang="en-US" dirty="0" smtClean="0"/>
              <a:t>(), but with a Linux</a:t>
            </a:r>
            <a:r>
              <a:rPr lang="en-US" dirty="0"/>
              <a:t>-specific interval </a:t>
            </a:r>
            <a:r>
              <a:rPr lang="en-US" dirty="0" smtClean="0"/>
              <a:t>timer with threaded support for real time counter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35332" y="6119088"/>
            <a:ext cx="354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*POSIX</a:t>
            </a:r>
            <a:r>
              <a:rPr lang="en-US" sz="1200" dirty="0">
                <a:latin typeface="Times New Roman"/>
              </a:rPr>
              <a:t>.1-</a:t>
            </a:r>
            <a:r>
              <a:rPr lang="en-US" sz="1200" dirty="0" smtClean="0">
                <a:latin typeface="Times New Roman"/>
              </a:rPr>
              <a:t>2004 lists the functions that are signal-safe</a:t>
            </a:r>
            <a:endParaRPr lang="en-US" sz="12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084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Resolution: GNU </a:t>
            </a:r>
            <a:r>
              <a:rPr lang="en-US" dirty="0" err="1" smtClean="0"/>
              <a:t>Binutils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Compiler instrumentation and signal handling deal with instruction pointer addresses</a:t>
            </a:r>
          </a:p>
          <a:p>
            <a:r>
              <a:rPr lang="en-US" dirty="0" err="1" smtClean="0"/>
              <a:t>Binutils</a:t>
            </a:r>
            <a:r>
              <a:rPr lang="en-US" dirty="0" smtClean="0"/>
              <a:t> provides utilities and libraries for looking up addresses and getting function name, source code file and line number</a:t>
            </a:r>
          </a:p>
          <a:p>
            <a:pPr lvl="1"/>
            <a:r>
              <a:rPr lang="en-US" dirty="0" smtClean="0"/>
              <a:t>Source info available if code compiled with –g</a:t>
            </a:r>
          </a:p>
          <a:p>
            <a:r>
              <a:rPr lang="en-US" dirty="0" smtClean="0"/>
              <a:t>Iterates over executable and any shared object libraries (if applicable) to find address</a:t>
            </a:r>
          </a:p>
          <a:p>
            <a:r>
              <a:rPr lang="en-US" dirty="0" smtClean="0"/>
              <a:t>Command line version:</a:t>
            </a:r>
          </a:p>
          <a:p>
            <a:pPr lvl="1"/>
            <a:r>
              <a:rPr lang="en-US" dirty="0" smtClean="0"/>
              <a:t>addr2line –f –e &lt;executable&gt; &lt;address_1&gt; … &lt;</a:t>
            </a:r>
            <a:r>
              <a:rPr lang="en-US" dirty="0" err="1" smtClean="0"/>
              <a:t>address_n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://www.gnu.org/software/binutils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5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Walking – how did I get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 sampling freezes the program state</a:t>
            </a:r>
          </a:p>
          <a:p>
            <a:r>
              <a:rPr lang="en-US" dirty="0" smtClean="0"/>
              <a:t>“Walking the stack” answers the question: how did I get here?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3947" y="2657760"/>
            <a:ext cx="537787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3"/>
                </a:solidFill>
                <a:latin typeface="Courier"/>
                <a:cs typeface="Courier"/>
              </a:rPr>
              <a:t>int</a:t>
            </a:r>
            <a:r>
              <a:rPr lang="en-US" b="1" dirty="0" smtClean="0">
                <a:solidFill>
                  <a:schemeClr val="accent3"/>
                </a:solidFill>
                <a:latin typeface="Courier"/>
                <a:cs typeface="Courier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Courier"/>
                <a:cs typeface="Courier"/>
              </a:rPr>
              <a:t>func_c</a:t>
            </a:r>
            <a:r>
              <a:rPr lang="en-US" b="1" dirty="0" smtClean="0">
                <a:solidFill>
                  <a:schemeClr val="accent3"/>
                </a:solidFill>
                <a:latin typeface="Courier"/>
                <a:cs typeface="Courier"/>
              </a:rPr>
              <a:t>(</a:t>
            </a:r>
            <a:r>
              <a:rPr lang="en-US" b="1" dirty="0" err="1" smtClean="0">
                <a:solidFill>
                  <a:schemeClr val="accent3"/>
                </a:solidFill>
                <a:latin typeface="Courier"/>
                <a:cs typeface="Courier"/>
              </a:rPr>
              <a:t>int</a:t>
            </a:r>
            <a:r>
              <a:rPr lang="en-US" b="1" dirty="0" smtClean="0">
                <a:solidFill>
                  <a:schemeClr val="accent3"/>
                </a:solidFill>
                <a:latin typeface="Courier"/>
                <a:cs typeface="Courier"/>
              </a:rPr>
              <a:t> c) {</a:t>
            </a:r>
          </a:p>
          <a:p>
            <a:r>
              <a:rPr lang="en-US" b="1" dirty="0">
                <a:solidFill>
                  <a:schemeClr val="accent3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chemeClr val="accent3"/>
                </a:solidFill>
                <a:latin typeface="Courier"/>
                <a:cs typeface="Courier"/>
              </a:rPr>
              <a:t> return (c+3);</a:t>
            </a:r>
          </a:p>
          <a:p>
            <a:r>
              <a:rPr lang="en-US" b="1" dirty="0">
                <a:solidFill>
                  <a:schemeClr val="accent3"/>
                </a:solidFill>
                <a:latin typeface="Courier"/>
                <a:cs typeface="Courier"/>
              </a:rPr>
              <a:t>}</a:t>
            </a:r>
            <a:endParaRPr lang="en-US" b="1" dirty="0" smtClean="0">
              <a:solidFill>
                <a:schemeClr val="accent3"/>
              </a:solidFill>
              <a:latin typeface="Courier"/>
              <a:cs typeface="Courier"/>
            </a:endParaRPr>
          </a:p>
          <a:p>
            <a:r>
              <a:rPr lang="en-US" b="1" dirty="0" err="1" smtClean="0">
                <a:solidFill>
                  <a:schemeClr val="accent2"/>
                </a:solidFill>
                <a:latin typeface="Courier"/>
                <a:cs typeface="Courier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"/>
                <a:cs typeface="Courier"/>
              </a:rPr>
              <a:t>func_b</a:t>
            </a:r>
            <a:r>
              <a:rPr lang="en-US" b="1" dirty="0" smtClean="0">
                <a:solidFill>
                  <a:schemeClr val="accent2"/>
                </a:solidFill>
                <a:latin typeface="Courier"/>
                <a:cs typeface="Courier"/>
              </a:rPr>
              <a:t>(</a:t>
            </a:r>
            <a:r>
              <a:rPr lang="en-US" b="1" dirty="0" err="1" smtClean="0">
                <a:solidFill>
                  <a:schemeClr val="accent2"/>
                </a:solidFill>
                <a:latin typeface="Courier"/>
                <a:cs typeface="Courier"/>
              </a:rPr>
              <a:t>int</a:t>
            </a:r>
            <a:r>
              <a:rPr lang="en-US" b="1" dirty="0" smtClean="0">
                <a:solidFill>
                  <a:schemeClr val="accent2"/>
                </a:solidFill>
                <a:latin typeface="Courier"/>
                <a:cs typeface="Courier"/>
              </a:rPr>
              <a:t> b) {</a:t>
            </a:r>
          </a:p>
          <a:p>
            <a:r>
              <a:rPr lang="en-US" b="1" dirty="0">
                <a:solidFill>
                  <a:schemeClr val="accent2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"/>
                <a:cs typeface="Courier"/>
              </a:rPr>
              <a:t> return </a:t>
            </a:r>
            <a:r>
              <a:rPr lang="en-US" b="1" dirty="0" err="1" smtClean="0">
                <a:solidFill>
                  <a:schemeClr val="accent2"/>
                </a:solidFill>
                <a:latin typeface="Courier"/>
                <a:cs typeface="Courier"/>
              </a:rPr>
              <a:t>func_c</a:t>
            </a:r>
            <a:r>
              <a:rPr lang="en-US" b="1" dirty="0" smtClean="0">
                <a:solidFill>
                  <a:schemeClr val="accent2"/>
                </a:solidFill>
                <a:latin typeface="Courier"/>
                <a:cs typeface="Courier"/>
              </a:rPr>
              <a:t>(b+2);</a:t>
            </a:r>
          </a:p>
          <a:p>
            <a:r>
              <a:rPr lang="en-US" b="1" dirty="0" smtClean="0">
                <a:solidFill>
                  <a:schemeClr val="accent2"/>
                </a:solidFill>
                <a:latin typeface="Courier"/>
                <a:cs typeface="Courier"/>
              </a:rPr>
              <a:t>}</a:t>
            </a:r>
          </a:p>
          <a:p>
            <a:r>
              <a:rPr lang="en-US" b="1" dirty="0" err="1">
                <a:solidFill>
                  <a:schemeClr val="accent1"/>
                </a:solidFill>
                <a:latin typeface="Courier"/>
                <a:cs typeface="Courier"/>
              </a:rPr>
              <a:t>i</a:t>
            </a:r>
            <a:r>
              <a:rPr lang="en-US" b="1" dirty="0" err="1" smtClean="0">
                <a:solidFill>
                  <a:schemeClr val="accent1"/>
                </a:solidFill>
                <a:latin typeface="Courier"/>
                <a:cs typeface="Courier"/>
              </a:rPr>
              <a:t>nt</a:t>
            </a:r>
            <a:r>
              <a:rPr lang="en-US" b="1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Courier"/>
                <a:cs typeface="Courier"/>
              </a:rPr>
              <a:t>func_a</a:t>
            </a:r>
            <a:r>
              <a:rPr lang="en-US" b="1" dirty="0" smtClean="0">
                <a:solidFill>
                  <a:schemeClr val="accent1"/>
                </a:solidFill>
                <a:latin typeface="Courier"/>
                <a:cs typeface="Courier"/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  <a:latin typeface="Courier"/>
                <a:cs typeface="Courier"/>
              </a:rPr>
              <a:t>int</a:t>
            </a:r>
            <a:r>
              <a:rPr lang="en-US" b="1" dirty="0" smtClean="0">
                <a:solidFill>
                  <a:schemeClr val="accent1"/>
                </a:solidFill>
                <a:latin typeface="Courier"/>
                <a:cs typeface="Courier"/>
              </a:rPr>
              <a:t> a) {</a:t>
            </a:r>
          </a:p>
          <a:p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Courier"/>
                <a:cs typeface="Courier"/>
              </a:rPr>
              <a:t> return </a:t>
            </a:r>
            <a:r>
              <a:rPr lang="en-US" b="1" dirty="0" err="1" smtClean="0">
                <a:solidFill>
                  <a:schemeClr val="accent1"/>
                </a:solidFill>
                <a:latin typeface="Courier"/>
                <a:cs typeface="Courier"/>
              </a:rPr>
              <a:t>func_b</a:t>
            </a:r>
            <a:r>
              <a:rPr lang="en-US" b="1" dirty="0" smtClean="0">
                <a:solidFill>
                  <a:schemeClr val="accent1"/>
                </a:solidFill>
                <a:latin typeface="Courier"/>
                <a:cs typeface="Courier"/>
              </a:rPr>
              <a:t>(a+1);</a:t>
            </a:r>
          </a:p>
          <a:p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}</a:t>
            </a:r>
            <a:endParaRPr lang="en-US" b="1" dirty="0" smtClean="0">
              <a:solidFill>
                <a:schemeClr val="accent1"/>
              </a:solidFill>
              <a:latin typeface="Courier"/>
              <a:cs typeface="Courier"/>
            </a:endParaRPr>
          </a:p>
          <a:p>
            <a:r>
              <a:rPr lang="en-US" b="1" dirty="0" err="1" smtClean="0">
                <a:latin typeface="Courier"/>
                <a:cs typeface="Courier"/>
              </a:rPr>
              <a:t>int</a:t>
            </a:r>
            <a:r>
              <a:rPr lang="en-US" b="1" dirty="0" smtClean="0">
                <a:latin typeface="Courier"/>
                <a:cs typeface="Courier"/>
              </a:rPr>
              <a:t> main(</a:t>
            </a:r>
            <a:r>
              <a:rPr lang="en-US" b="1" dirty="0" err="1" smtClean="0">
                <a:latin typeface="Courier"/>
                <a:cs typeface="Courier"/>
              </a:rPr>
              <a:t>int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argc</a:t>
            </a:r>
            <a:r>
              <a:rPr lang="en-US" b="1" dirty="0" smtClean="0">
                <a:latin typeface="Courier"/>
                <a:cs typeface="Courier"/>
              </a:rPr>
              <a:t>, char* </a:t>
            </a:r>
            <a:r>
              <a:rPr lang="en-US" b="1" dirty="0" err="1" smtClean="0">
                <a:latin typeface="Courier"/>
                <a:cs typeface="Courier"/>
              </a:rPr>
              <a:t>argv</a:t>
            </a:r>
            <a:r>
              <a:rPr lang="en-US" b="1" dirty="0" smtClean="0">
                <a:latin typeface="Courier"/>
                <a:cs typeface="Courier"/>
              </a:rPr>
              <a:t>[]) {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int</a:t>
            </a:r>
            <a:r>
              <a:rPr lang="en-US" b="1" dirty="0" smtClean="0">
                <a:latin typeface="Courier"/>
                <a:cs typeface="Courier"/>
              </a:rPr>
              <a:t> in = </a:t>
            </a:r>
            <a:r>
              <a:rPr lang="en-US" b="1" dirty="0" err="1" smtClean="0">
                <a:latin typeface="Courier"/>
                <a:cs typeface="Courier"/>
              </a:rPr>
              <a:t>atoi</a:t>
            </a:r>
            <a:r>
              <a:rPr lang="en-US" b="1" dirty="0" smtClean="0">
                <a:latin typeface="Courier"/>
                <a:cs typeface="Courier"/>
              </a:rPr>
              <a:t>(</a:t>
            </a:r>
            <a:r>
              <a:rPr lang="en-US" b="1" dirty="0" err="1" smtClean="0">
                <a:latin typeface="Courier"/>
                <a:cs typeface="Courier"/>
              </a:rPr>
              <a:t>argv</a:t>
            </a:r>
            <a:r>
              <a:rPr lang="en-US" b="1" dirty="0" smtClean="0">
                <a:latin typeface="Courier"/>
                <a:cs typeface="Courier"/>
              </a:rPr>
              <a:t>[1]);</a:t>
            </a:r>
          </a:p>
          <a:p>
            <a:r>
              <a:rPr lang="en-US" b="1" dirty="0" smtClean="0">
                <a:latin typeface="Courier"/>
                <a:cs typeface="Courier"/>
              </a:rPr>
              <a:t>  </a:t>
            </a:r>
            <a:r>
              <a:rPr lang="en-US" b="1" dirty="0" err="1" smtClean="0">
                <a:latin typeface="Courier"/>
                <a:cs typeface="Courier"/>
              </a:rPr>
              <a:t>printf</a:t>
            </a:r>
            <a:r>
              <a:rPr lang="en-US" b="1" dirty="0" smtClean="0">
                <a:latin typeface="Courier"/>
                <a:cs typeface="Courier"/>
              </a:rPr>
              <a:t>(“%d: %d\n”, in, </a:t>
            </a:r>
            <a:r>
              <a:rPr lang="en-US" b="1" dirty="0" err="1" smtClean="0">
                <a:latin typeface="Courier"/>
                <a:cs typeface="Courier"/>
              </a:rPr>
              <a:t>func_a</a:t>
            </a:r>
            <a:r>
              <a:rPr lang="en-US" b="1" dirty="0" smtClean="0">
                <a:latin typeface="Courier"/>
                <a:cs typeface="Courier"/>
              </a:rPr>
              <a:t>(in));</a:t>
            </a:r>
          </a:p>
          <a:p>
            <a:r>
              <a:rPr lang="en-US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Left Arrow 6"/>
          <p:cNvSpPr/>
          <p:nvPr/>
        </p:nvSpPr>
        <p:spPr>
          <a:xfrm>
            <a:off x="2863273" y="2863273"/>
            <a:ext cx="2470727" cy="600364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</a:rPr>
              <a:t>Signal interrupt here</a:t>
            </a:r>
            <a:endParaRPr lang="en-US" dirty="0">
              <a:latin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76637" y="5253183"/>
            <a:ext cx="2574637" cy="68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</a:rPr>
              <a:t>main(2, [“main”,”5”])</a:t>
            </a:r>
            <a:endParaRPr lang="en-US" dirty="0">
              <a:latin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78946" y="4574310"/>
            <a:ext cx="2574637" cy="681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/>
              </a:rPr>
              <a:t>f</a:t>
            </a:r>
            <a:r>
              <a:rPr lang="en-US" dirty="0" err="1" smtClean="0">
                <a:latin typeface="Times New Roman"/>
              </a:rPr>
              <a:t>unc_a</a:t>
            </a:r>
            <a:r>
              <a:rPr lang="en-US" dirty="0" smtClean="0">
                <a:latin typeface="Times New Roman"/>
              </a:rPr>
              <a:t>(5)</a:t>
            </a:r>
            <a:endParaRPr lang="en-US" dirty="0">
              <a:latin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81255" y="3895437"/>
            <a:ext cx="2574637" cy="6811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/>
              </a:rPr>
              <a:t>func_b</a:t>
            </a:r>
            <a:r>
              <a:rPr lang="en-US" dirty="0" smtClean="0">
                <a:latin typeface="Times New Roman"/>
              </a:rPr>
              <a:t>(6)</a:t>
            </a:r>
            <a:endParaRPr lang="en-US" dirty="0">
              <a:latin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83563" y="3193473"/>
            <a:ext cx="2574637" cy="681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/>
              </a:rPr>
              <a:t>func_c</a:t>
            </a:r>
            <a:r>
              <a:rPr lang="en-US" dirty="0" smtClean="0">
                <a:latin typeface="Times New Roman"/>
              </a:rPr>
              <a:t>(8)</a:t>
            </a:r>
            <a:endParaRPr lang="en-US" dirty="0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5182" y="2655455"/>
            <a:ext cx="235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</a:rPr>
              <a:t>Current program stack:</a:t>
            </a: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519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Walking: </a:t>
            </a:r>
            <a:r>
              <a:rPr lang="en-US" dirty="0" err="1" smtClean="0"/>
              <a:t>libunwind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Libunwind</a:t>
            </a:r>
            <a:r>
              <a:rPr lang="en-US" dirty="0"/>
              <a:t> defines a portable and efficient C programming interface (API) to determine the call-chain of a </a:t>
            </a:r>
            <a:r>
              <a:rPr lang="en-US" dirty="0" smtClean="0"/>
              <a:t>program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the means to manipulate the preserved (</a:t>
            </a:r>
            <a:r>
              <a:rPr lang="en-US" dirty="0" err="1"/>
              <a:t>callee</a:t>
            </a:r>
            <a:r>
              <a:rPr lang="en-US" dirty="0"/>
              <a:t>-saved) state of each call-frame and to resume execution at any point in the call-chain (non-local </a:t>
            </a:r>
            <a:r>
              <a:rPr lang="en-US" dirty="0" err="1"/>
              <a:t>goto</a:t>
            </a:r>
            <a:r>
              <a:rPr lang="en-US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upports </a:t>
            </a:r>
            <a:r>
              <a:rPr lang="en-US" dirty="0"/>
              <a:t>both local (same-process) and remote (across-process) operation. </a:t>
            </a:r>
            <a:endParaRPr lang="en-US" dirty="0" smtClean="0"/>
          </a:p>
          <a:p>
            <a:r>
              <a:rPr lang="en-US" dirty="0" smtClean="0"/>
              <a:t>Developed and supported by the Free Software Foundation (FSF)</a:t>
            </a:r>
          </a:p>
          <a:p>
            <a:r>
              <a:rPr lang="en-US" dirty="0">
                <a:hlinkClick r:id="rId2"/>
              </a:rPr>
              <a:t>https://savannah.nongnu.org/projects/libunwind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9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Walking: </a:t>
            </a:r>
            <a:r>
              <a:rPr lang="en-US" dirty="0" err="1" smtClean="0"/>
              <a:t>StackWalkerAPI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University of Wisconsin, University of Maryland</a:t>
            </a:r>
          </a:p>
          <a:p>
            <a:r>
              <a:rPr lang="en-US" dirty="0" smtClean="0"/>
              <a:t>An API that allows users to collect a call stack and access information about its stack frames</a:t>
            </a:r>
          </a:p>
          <a:p>
            <a:r>
              <a:rPr lang="en-US" dirty="0" smtClean="0"/>
              <a:t>Support for Linux (x86_64, AMD-64, Power, Power-64), </a:t>
            </a:r>
            <a:r>
              <a:rPr lang="en-US" dirty="0" err="1" smtClean="0"/>
              <a:t>BlueGene</a:t>
            </a:r>
            <a:r>
              <a:rPr lang="en-US" dirty="0" smtClean="0"/>
              <a:t>/L and </a:t>
            </a:r>
            <a:r>
              <a:rPr lang="en-US" dirty="0" err="1" smtClean="0"/>
              <a:t>BlueGene</a:t>
            </a:r>
            <a:r>
              <a:rPr lang="en-US" dirty="0" smtClean="0"/>
              <a:t>/P</a:t>
            </a:r>
            <a:endParaRPr lang="en-US" dirty="0"/>
          </a:p>
          <a:p>
            <a:r>
              <a:rPr lang="en-US" dirty="0">
                <a:hlinkClick r:id="rId2"/>
              </a:rPr>
              <a:t>http://www.dyninst.org/</a:t>
            </a:r>
            <a:r>
              <a:rPr lang="en-US" dirty="0" smtClean="0">
                <a:hlinkClick r:id="rId2"/>
              </a:rPr>
              <a:t>stackwalker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Walking: Linux </a:t>
            </a:r>
            <a:r>
              <a:rPr lang="en-US" dirty="0" err="1" smtClean="0"/>
              <a:t>Backtrace</a:t>
            </a:r>
            <a:r>
              <a:rPr lang="en-US" dirty="0" smtClean="0"/>
              <a:t> (</a:t>
            </a:r>
            <a:r>
              <a:rPr lang="en-US" dirty="0" err="1" smtClean="0"/>
              <a:t>libc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err="1"/>
              <a:t>backtrace</a:t>
            </a:r>
            <a:r>
              <a:rPr lang="en-US" dirty="0"/>
              <a:t> is a list of the function calls that are currently active in a </a:t>
            </a:r>
            <a:r>
              <a:rPr lang="en-US" dirty="0" smtClean="0"/>
              <a:t>thread</a:t>
            </a:r>
          </a:p>
          <a:p>
            <a:r>
              <a:rPr lang="en-US" dirty="0" smtClean="0"/>
              <a:t>2 steps: get array of </a:t>
            </a:r>
            <a:r>
              <a:rPr lang="en-US" i="1" dirty="0" smtClean="0"/>
              <a:t>n</a:t>
            </a:r>
            <a:r>
              <a:rPr lang="en-US" dirty="0" smtClean="0"/>
              <a:t> addresses, resolve them to symbols</a:t>
            </a:r>
          </a:p>
          <a:p>
            <a:r>
              <a:rPr lang="en-US" dirty="0" smtClean="0"/>
              <a:t>Warning! By default, address resolution is not signal-safe</a:t>
            </a:r>
          </a:p>
          <a:p>
            <a:r>
              <a:rPr lang="en-US" dirty="0" smtClean="0"/>
              <a:t>Signal-safe option writes to file descriptor (no </a:t>
            </a:r>
            <a:r>
              <a:rPr lang="en-US" dirty="0" err="1" smtClean="0"/>
              <a:t>malloc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http://www.gnu.org/software/libc/manual/html_node/</a:t>
            </a:r>
            <a:r>
              <a:rPr lang="en-US" sz="2800" dirty="0" smtClean="0">
                <a:hlinkClick r:id="rId2"/>
              </a:rPr>
              <a:t>Backtraces.html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http://man7.org/linux/man-pages/man3/backtrace.3.</a:t>
            </a:r>
            <a:r>
              <a:rPr lang="en-US" sz="2800" dirty="0" smtClean="0">
                <a:hlinkClick r:id="rId3"/>
              </a:rPr>
              <a:t>html</a:t>
            </a: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Times New Roman"/>
              </a:rPr>
              <a:t>Parallel Performance Tools: A Short Course, Beihang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22779" y="4716698"/>
            <a:ext cx="8363236" cy="1360586"/>
          </a:xfrm>
          <a:prstGeom prst="foldedCorner">
            <a:avLst>
              <a:gd name="adj" fmla="val 12500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sz="1600" dirty="0">
                <a:latin typeface="Lucida Console" charset="0"/>
              </a:rPr>
              <a:t>#include &lt;</a:t>
            </a:r>
            <a:r>
              <a:rPr lang="en-US" sz="1600" dirty="0" err="1">
                <a:latin typeface="Lucida Console" charset="0"/>
              </a:rPr>
              <a:t>execinfo.h</a:t>
            </a:r>
            <a:r>
              <a:rPr lang="en-US" sz="1600" dirty="0">
                <a:latin typeface="Lucida Console" charset="0"/>
              </a:rPr>
              <a:t>&gt;</a:t>
            </a:r>
          </a:p>
          <a:p>
            <a:pPr eaLnBrk="0" hangingPunct="0"/>
            <a:endParaRPr lang="en-US" sz="1600" dirty="0">
              <a:latin typeface="Lucida Console" charset="0"/>
            </a:endParaRPr>
          </a:p>
          <a:p>
            <a:pPr eaLnBrk="0" hangingPunct="0"/>
            <a:r>
              <a:rPr lang="en-US" sz="1600" dirty="0" err="1" smtClean="0">
                <a:latin typeface="Lucida Console" charset="0"/>
              </a:rPr>
              <a:t>int</a:t>
            </a:r>
            <a:r>
              <a:rPr lang="en-US" sz="1600" dirty="0" smtClean="0">
                <a:latin typeface="Lucida Console" charset="0"/>
              </a:rPr>
              <a:t> </a:t>
            </a:r>
            <a:r>
              <a:rPr lang="en-US" sz="1600" dirty="0" err="1">
                <a:latin typeface="Lucida Console" charset="0"/>
              </a:rPr>
              <a:t>backtrace</a:t>
            </a:r>
            <a:r>
              <a:rPr lang="en-US" sz="1600" dirty="0">
                <a:latin typeface="Lucida Console" charset="0"/>
              </a:rPr>
              <a:t>(void **buffer, </a:t>
            </a:r>
            <a:r>
              <a:rPr lang="en-US" sz="1600" dirty="0" err="1">
                <a:latin typeface="Lucida Console" charset="0"/>
              </a:rPr>
              <a:t>int</a:t>
            </a:r>
            <a:r>
              <a:rPr lang="en-US" sz="1600" dirty="0">
                <a:latin typeface="Lucida Console" charset="0"/>
              </a:rPr>
              <a:t> size)</a:t>
            </a:r>
            <a:r>
              <a:rPr lang="en-US" sz="1600" dirty="0" smtClean="0">
                <a:latin typeface="Lucida Console" charset="0"/>
              </a:rPr>
              <a:t>;</a:t>
            </a:r>
            <a:endParaRPr lang="en-US" sz="1600" dirty="0">
              <a:latin typeface="Lucida Console" charset="0"/>
            </a:endParaRPr>
          </a:p>
          <a:p>
            <a:pPr eaLnBrk="0" hangingPunct="0"/>
            <a:r>
              <a:rPr lang="en-US" sz="1600" dirty="0" smtClean="0">
                <a:latin typeface="Lucida Console" charset="0"/>
              </a:rPr>
              <a:t>char </a:t>
            </a:r>
            <a:r>
              <a:rPr lang="en-US" sz="1600" dirty="0">
                <a:latin typeface="Lucida Console" charset="0"/>
              </a:rPr>
              <a:t>**</a:t>
            </a:r>
            <a:r>
              <a:rPr lang="en-US" sz="1600" dirty="0" err="1">
                <a:latin typeface="Lucida Console" charset="0"/>
              </a:rPr>
              <a:t>backtrace_symbols</a:t>
            </a:r>
            <a:r>
              <a:rPr lang="en-US" sz="1600" dirty="0">
                <a:latin typeface="Lucida Console" charset="0"/>
              </a:rPr>
              <a:t>(void *</a:t>
            </a:r>
            <a:r>
              <a:rPr lang="en-US" sz="1600" dirty="0" err="1">
                <a:latin typeface="Lucida Console" charset="0"/>
              </a:rPr>
              <a:t>const</a:t>
            </a:r>
            <a:r>
              <a:rPr lang="en-US" sz="1600" dirty="0">
                <a:latin typeface="Lucida Console" charset="0"/>
              </a:rPr>
              <a:t> *</a:t>
            </a:r>
            <a:r>
              <a:rPr lang="en-US" sz="1600" dirty="0" smtClean="0">
                <a:latin typeface="Lucida Console" charset="0"/>
              </a:rPr>
              <a:t>buffer</a:t>
            </a:r>
            <a:r>
              <a:rPr lang="en-US" sz="1600" dirty="0">
                <a:latin typeface="Lucida Console" charset="0"/>
              </a:rPr>
              <a:t>, </a:t>
            </a:r>
            <a:r>
              <a:rPr lang="en-US" sz="1600" dirty="0" err="1">
                <a:latin typeface="Lucida Console" charset="0"/>
              </a:rPr>
              <a:t>int</a:t>
            </a:r>
            <a:r>
              <a:rPr lang="en-US" sz="1600" dirty="0">
                <a:latin typeface="Lucida Console" charset="0"/>
              </a:rPr>
              <a:t> size)</a:t>
            </a:r>
            <a:r>
              <a:rPr lang="en-US" sz="1600" dirty="0" smtClean="0">
                <a:latin typeface="Lucida Console" charset="0"/>
              </a:rPr>
              <a:t>;</a:t>
            </a:r>
          </a:p>
          <a:p>
            <a:pPr eaLnBrk="0" hangingPunct="0"/>
            <a:r>
              <a:rPr lang="en-US" sz="1600" dirty="0" smtClean="0">
                <a:latin typeface="Lucida Console" charset="0"/>
              </a:rPr>
              <a:t>void </a:t>
            </a:r>
            <a:r>
              <a:rPr lang="en-US" sz="1600" dirty="0" err="1">
                <a:latin typeface="Lucida Console" charset="0"/>
              </a:rPr>
              <a:t>backtrace_symbols_fd</a:t>
            </a:r>
            <a:r>
              <a:rPr lang="en-US" sz="1600" dirty="0">
                <a:latin typeface="Lucida Console" charset="0"/>
              </a:rPr>
              <a:t>(void *</a:t>
            </a:r>
            <a:r>
              <a:rPr lang="en-US" sz="1600" dirty="0" err="1">
                <a:latin typeface="Lucida Console" charset="0"/>
              </a:rPr>
              <a:t>const</a:t>
            </a:r>
            <a:r>
              <a:rPr lang="en-US" sz="1600" dirty="0">
                <a:latin typeface="Lucida Console" charset="0"/>
              </a:rPr>
              <a:t> *buffer, </a:t>
            </a:r>
            <a:r>
              <a:rPr lang="en-US" sz="1600" dirty="0" err="1">
                <a:latin typeface="Lucida Console" charset="0"/>
              </a:rPr>
              <a:t>int</a:t>
            </a:r>
            <a:r>
              <a:rPr lang="en-US" sz="1600" dirty="0">
                <a:latin typeface="Lucida Console" charset="0"/>
              </a:rPr>
              <a:t> size, </a:t>
            </a:r>
            <a:r>
              <a:rPr lang="en-US" sz="1600" dirty="0" err="1">
                <a:latin typeface="Lucida Console" charset="0"/>
              </a:rPr>
              <a:t>int</a:t>
            </a:r>
            <a:r>
              <a:rPr lang="en-US" sz="1600" dirty="0">
                <a:latin typeface="Lucida Console" charset="0"/>
              </a:rPr>
              <a:t> </a:t>
            </a:r>
            <a:r>
              <a:rPr lang="en-US" sz="1600" dirty="0" err="1">
                <a:latin typeface="Lucida Console" charset="0"/>
              </a:rPr>
              <a:t>fd</a:t>
            </a:r>
            <a:r>
              <a:rPr lang="en-US" sz="1600" dirty="0">
                <a:latin typeface="Lucida Console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8965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Backtrace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93757" y="1002993"/>
            <a:ext cx="8363236" cy="5247972"/>
          </a:xfrm>
          <a:prstGeom prst="foldedCorner">
            <a:avLst>
              <a:gd name="adj" fmla="val 12500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#</a:t>
            </a:r>
            <a:r>
              <a:rPr lang="en-US" b="1" dirty="0">
                <a:latin typeface="Courier New"/>
                <a:cs typeface="Courier New"/>
              </a:rPr>
              <a:t>include &lt;</a:t>
            </a:r>
            <a:r>
              <a:rPr lang="en-US" b="1" dirty="0" err="1">
                <a:latin typeface="Courier New"/>
                <a:cs typeface="Courier New"/>
              </a:rPr>
              <a:t>execinfo.h</a:t>
            </a:r>
            <a:r>
              <a:rPr lang="en-US" b="1" dirty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#</a:t>
            </a:r>
            <a:r>
              <a:rPr lang="en-US" dirty="0">
                <a:latin typeface="Courier New"/>
                <a:cs typeface="Courier New"/>
              </a:rPr>
              <a:t>include &lt;</a:t>
            </a:r>
            <a:r>
              <a:rPr lang="en-US" dirty="0" err="1">
                <a:latin typeface="Courier New"/>
                <a:cs typeface="Courier New"/>
              </a:rPr>
              <a:t>stdio.h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>
                <a:latin typeface="Courier New"/>
                <a:cs typeface="Courier New"/>
              </a:rPr>
              <a:t>#</a:t>
            </a:r>
            <a:r>
              <a:rPr lang="en-US" dirty="0">
                <a:latin typeface="Courier New"/>
                <a:cs typeface="Courier New"/>
              </a:rPr>
              <a:t>include &lt;</a:t>
            </a:r>
            <a:r>
              <a:rPr lang="en-US" dirty="0" err="1">
                <a:latin typeface="Courier New"/>
                <a:cs typeface="Courier New"/>
              </a:rPr>
              <a:t>stdlib.h</a:t>
            </a:r>
            <a:r>
              <a:rPr lang="en-US" dirty="0">
                <a:latin typeface="Courier New"/>
                <a:cs typeface="Courier New"/>
              </a:rPr>
              <a:t>&gt;</a:t>
            </a:r>
          </a:p>
          <a:p>
            <a:r>
              <a:rPr lang="en-US" dirty="0">
                <a:latin typeface="Courier New"/>
                <a:cs typeface="Courier New"/>
              </a:rPr>
              <a:t>     </a:t>
            </a:r>
          </a:p>
          <a:p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>
                <a:latin typeface="Courier New"/>
                <a:cs typeface="Courier New"/>
              </a:rPr>
              <a:t>* Obtain a </a:t>
            </a:r>
            <a:r>
              <a:rPr lang="en-US" dirty="0" err="1">
                <a:latin typeface="Courier New"/>
                <a:cs typeface="Courier New"/>
              </a:rPr>
              <a:t>backtrace</a:t>
            </a:r>
            <a:r>
              <a:rPr lang="en-US" dirty="0">
                <a:latin typeface="Courier New"/>
                <a:cs typeface="Courier New"/>
              </a:rPr>
              <a:t> and print it to </a:t>
            </a:r>
            <a:r>
              <a:rPr lang="en-US" dirty="0" err="1">
                <a:latin typeface="Courier New"/>
                <a:cs typeface="Courier New"/>
              </a:rPr>
              <a:t>stdout</a:t>
            </a:r>
            <a:r>
              <a:rPr lang="en-US" dirty="0">
                <a:latin typeface="Courier New"/>
                <a:cs typeface="Courier New"/>
              </a:rPr>
              <a:t>. */</a:t>
            </a:r>
          </a:p>
          <a:p>
            <a:r>
              <a:rPr lang="fi-FI" dirty="0" err="1" smtClean="0">
                <a:latin typeface="Courier New"/>
                <a:cs typeface="Courier New"/>
              </a:rPr>
              <a:t>void</a:t>
            </a:r>
            <a:r>
              <a:rPr lang="fi-FI" dirty="0" smtClean="0">
                <a:latin typeface="Courier New"/>
                <a:cs typeface="Courier New"/>
              </a:rPr>
              <a:t> </a:t>
            </a:r>
            <a:r>
              <a:rPr lang="fi-FI" dirty="0" err="1" smtClean="0">
                <a:latin typeface="Courier New"/>
                <a:cs typeface="Courier New"/>
              </a:rPr>
              <a:t>print_trace</a:t>
            </a:r>
            <a:r>
              <a:rPr lang="fi-FI" dirty="0" smtClean="0">
                <a:latin typeface="Courier New"/>
                <a:cs typeface="Courier New"/>
              </a:rPr>
              <a:t> </a:t>
            </a:r>
            <a:r>
              <a:rPr lang="fi-FI" dirty="0">
                <a:latin typeface="Courier New"/>
                <a:cs typeface="Courier New"/>
              </a:rPr>
              <a:t>(</a:t>
            </a:r>
            <a:r>
              <a:rPr lang="fi-FI" dirty="0" err="1">
                <a:latin typeface="Courier New"/>
                <a:cs typeface="Courier New"/>
              </a:rPr>
              <a:t>void</a:t>
            </a:r>
            <a:r>
              <a:rPr lang="fi-FI" dirty="0" smtClean="0">
                <a:latin typeface="Courier New"/>
                <a:cs typeface="Courier New"/>
              </a:rPr>
              <a:t>) {</a:t>
            </a:r>
          </a:p>
          <a:p>
            <a:r>
              <a:rPr lang="fi-FI" dirty="0">
                <a:latin typeface="Courier New"/>
                <a:cs typeface="Courier New"/>
              </a:rPr>
              <a:t> </a:t>
            </a:r>
            <a:r>
              <a:rPr lang="fi-FI" dirty="0" smtClean="0">
                <a:latin typeface="Courier New"/>
                <a:cs typeface="Courier New"/>
              </a:rPr>
              <a:t>   </a:t>
            </a:r>
            <a:r>
              <a:rPr lang="fi-FI" dirty="0" err="1" smtClean="0">
                <a:latin typeface="Courier New"/>
                <a:cs typeface="Courier New"/>
              </a:rPr>
              <a:t>void</a:t>
            </a:r>
            <a:r>
              <a:rPr lang="fi-FI" dirty="0" smtClean="0">
                <a:latin typeface="Courier New"/>
                <a:cs typeface="Courier New"/>
              </a:rPr>
              <a:t> </a:t>
            </a:r>
            <a:r>
              <a:rPr lang="fi-FI" dirty="0">
                <a:latin typeface="Courier New"/>
                <a:cs typeface="Courier New"/>
              </a:rPr>
              <a:t>*array[10];</a:t>
            </a:r>
          </a:p>
          <a:p>
            <a:r>
              <a:rPr lang="it-IT" dirty="0">
                <a:latin typeface="Courier New"/>
                <a:cs typeface="Courier New"/>
              </a:rPr>
              <a:t>    </a:t>
            </a:r>
            <a:r>
              <a:rPr lang="it-IT" dirty="0" err="1" smtClean="0">
                <a:latin typeface="Courier New"/>
                <a:cs typeface="Courier New"/>
              </a:rPr>
              <a:t>size_t</a:t>
            </a:r>
            <a:r>
              <a:rPr lang="it-IT" dirty="0" smtClean="0">
                <a:latin typeface="Courier New"/>
                <a:cs typeface="Courier New"/>
              </a:rPr>
              <a:t> </a:t>
            </a:r>
            <a:r>
              <a:rPr lang="it-IT" dirty="0" err="1">
                <a:latin typeface="Courier New"/>
                <a:cs typeface="Courier New"/>
              </a:rPr>
              <a:t>size</a:t>
            </a:r>
            <a:r>
              <a:rPr lang="it-IT" dirty="0">
                <a:latin typeface="Courier New"/>
                <a:cs typeface="Courier New"/>
              </a:rPr>
              <a:t>;</a:t>
            </a:r>
          </a:p>
          <a:p>
            <a:r>
              <a:rPr lang="da-DK" dirty="0">
                <a:latin typeface="Courier New"/>
                <a:cs typeface="Courier New"/>
              </a:rPr>
              <a:t>    </a:t>
            </a:r>
            <a:r>
              <a:rPr lang="da-DK" dirty="0" err="1" smtClean="0">
                <a:latin typeface="Courier New"/>
                <a:cs typeface="Courier New"/>
              </a:rPr>
              <a:t>char</a:t>
            </a:r>
            <a:r>
              <a:rPr lang="da-DK" dirty="0" smtClean="0">
                <a:latin typeface="Courier New"/>
                <a:cs typeface="Courier New"/>
              </a:rPr>
              <a:t> </a:t>
            </a:r>
            <a:r>
              <a:rPr lang="da-DK" dirty="0">
                <a:latin typeface="Courier New"/>
                <a:cs typeface="Courier New"/>
              </a:rPr>
              <a:t>**</a:t>
            </a:r>
            <a:r>
              <a:rPr lang="da-DK" dirty="0" err="1">
                <a:latin typeface="Courier New"/>
                <a:cs typeface="Courier New"/>
              </a:rPr>
              <a:t>strings</a:t>
            </a:r>
            <a:r>
              <a:rPr lang="da-DK" dirty="0">
                <a:latin typeface="Courier New"/>
                <a:cs typeface="Courier New"/>
              </a:rPr>
              <a:t>;</a:t>
            </a:r>
          </a:p>
          <a:p>
            <a:r>
              <a:rPr lang="it-IT" dirty="0">
                <a:latin typeface="Courier New"/>
                <a:cs typeface="Courier New"/>
              </a:rPr>
              <a:t>    </a:t>
            </a:r>
            <a:r>
              <a:rPr lang="it-IT" dirty="0" err="1" smtClean="0">
                <a:latin typeface="Courier New"/>
                <a:cs typeface="Courier New"/>
              </a:rPr>
              <a:t>size_t</a:t>
            </a:r>
            <a:r>
              <a:rPr lang="it-IT" dirty="0" smtClean="0">
                <a:latin typeface="Courier New"/>
                <a:cs typeface="Courier New"/>
              </a:rPr>
              <a:t> </a:t>
            </a:r>
            <a:r>
              <a:rPr lang="it-IT" dirty="0">
                <a:latin typeface="Courier New"/>
                <a:cs typeface="Courier New"/>
              </a:rPr>
              <a:t>i;</a:t>
            </a:r>
          </a:p>
          <a:p>
            <a:r>
              <a:rPr lang="it-IT" dirty="0">
                <a:latin typeface="Courier New"/>
                <a:cs typeface="Courier New"/>
              </a:rPr>
              <a:t>     </a:t>
            </a: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size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backtrace</a:t>
            </a:r>
            <a:r>
              <a:rPr lang="en-US" b="1" dirty="0">
                <a:latin typeface="Courier New"/>
                <a:cs typeface="Courier New"/>
              </a:rPr>
              <a:t> (array, 10)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// not signal safe!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actrace_symbols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calls “</a:t>
            </a:r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malloc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”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 smtClean="0">
                <a:latin typeface="Courier New"/>
                <a:cs typeface="Courier New"/>
              </a:rPr>
              <a:t>strings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>
                <a:latin typeface="Courier New"/>
                <a:cs typeface="Courier New"/>
              </a:rPr>
              <a:t>backtrace_symbols</a:t>
            </a:r>
            <a:r>
              <a:rPr lang="en-US" b="1" dirty="0">
                <a:latin typeface="Courier New"/>
                <a:cs typeface="Courier New"/>
              </a:rPr>
              <a:t> (array, size);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("Obtained %</a:t>
            </a:r>
            <a:r>
              <a:rPr lang="en-US" dirty="0" err="1">
                <a:latin typeface="Courier New"/>
                <a:cs typeface="Courier New"/>
              </a:rPr>
              <a:t>zd</a:t>
            </a:r>
            <a:r>
              <a:rPr lang="en-US" dirty="0">
                <a:latin typeface="Courier New"/>
                <a:cs typeface="Courier New"/>
              </a:rPr>
              <a:t> stack frames.\n", size);</a:t>
            </a:r>
          </a:p>
          <a:p>
            <a:r>
              <a:rPr lang="en-US" dirty="0" smtClean="0">
                <a:latin typeface="Courier New"/>
                <a:cs typeface="Courier New"/>
              </a:rPr>
              <a:t>    for 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size;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</a:t>
            </a:r>
          </a:p>
          <a:p>
            <a:r>
              <a:rPr lang="ro-RO" dirty="0">
                <a:latin typeface="Courier New"/>
                <a:cs typeface="Courier New"/>
              </a:rPr>
              <a:t>    </a:t>
            </a:r>
            <a:r>
              <a:rPr lang="ro-RO" dirty="0" smtClean="0">
                <a:latin typeface="Courier New"/>
                <a:cs typeface="Courier New"/>
              </a:rPr>
              <a:t>    </a:t>
            </a:r>
            <a:r>
              <a:rPr lang="ro-RO" dirty="0">
                <a:latin typeface="Courier New"/>
                <a:cs typeface="Courier New"/>
              </a:rPr>
              <a:t>printf ("%s\n", strings[i]);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    free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(strings)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003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Timer: gettimeofday()</a:t>
            </a:r>
            <a:endParaRPr lang="en-US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1031842"/>
            <a:ext cx="8905875" cy="2602919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UNIX function</a:t>
            </a:r>
          </a:p>
          <a:p>
            <a:r>
              <a:rPr lang="en-US" smtClean="0"/>
              <a:t>Returns wall-clock time in seconds and microseconds </a:t>
            </a:r>
          </a:p>
          <a:p>
            <a:r>
              <a:rPr lang="en-US" smtClean="0"/>
              <a:t>Actual resolution is hardware-dependent</a:t>
            </a:r>
          </a:p>
          <a:p>
            <a:r>
              <a:rPr lang="en-US" smtClean="0"/>
              <a:t>Base value is 00:00 UTC, January 1, 1970</a:t>
            </a:r>
          </a:p>
          <a:p>
            <a:r>
              <a:rPr lang="en-US" smtClean="0"/>
              <a:t>Some implementations also return the timezone </a:t>
            </a:r>
            <a:endParaRPr lang="en-US" dirty="0"/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808038" y="3727500"/>
            <a:ext cx="7620000" cy="25908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Lucida Console" charset="0"/>
              </a:rPr>
              <a:t>#include &lt;sys/</a:t>
            </a:r>
            <a:r>
              <a:rPr lang="en-US" dirty="0" err="1">
                <a:latin typeface="Lucida Console" charset="0"/>
              </a:rPr>
              <a:t>time.h</a:t>
            </a:r>
            <a:r>
              <a:rPr lang="en-US" dirty="0">
                <a:latin typeface="Lucida Console" charset="0"/>
              </a:rPr>
              <a:t>&gt;</a:t>
            </a:r>
          </a:p>
          <a:p>
            <a:pPr eaLnBrk="0" hangingPunct="0"/>
            <a:endParaRPr lang="en-US" dirty="0">
              <a:latin typeface="Lucida Console" charset="0"/>
            </a:endParaRPr>
          </a:p>
          <a:p>
            <a:pPr eaLnBrk="0" hangingPunct="0"/>
            <a:r>
              <a:rPr lang="en-US" dirty="0" err="1">
                <a:latin typeface="Lucida Console" charset="0"/>
              </a:rPr>
              <a:t>struct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timeval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tv</a:t>
            </a:r>
            <a:r>
              <a:rPr lang="en-US" dirty="0">
                <a:latin typeface="Lucida Console" charset="0"/>
              </a:rPr>
              <a:t>;</a:t>
            </a:r>
          </a:p>
          <a:p>
            <a:pPr eaLnBrk="0" hangingPunct="0"/>
            <a:r>
              <a:rPr lang="en-US" dirty="0">
                <a:latin typeface="Lucida Console" charset="0"/>
              </a:rPr>
              <a:t>double </a:t>
            </a:r>
            <a:r>
              <a:rPr lang="en-US" dirty="0" err="1">
                <a:latin typeface="Lucida Console" charset="0"/>
              </a:rPr>
              <a:t>walltime</a:t>
            </a:r>
            <a:r>
              <a:rPr lang="en-US" dirty="0">
                <a:latin typeface="Lucida Console" charset="0"/>
              </a:rPr>
              <a:t>;  </a:t>
            </a:r>
            <a:r>
              <a:rPr lang="en-US" b="1" dirty="0">
                <a:latin typeface="Comic Sans MS" charset="0"/>
              </a:rPr>
              <a:t>/* seconds */</a:t>
            </a:r>
          </a:p>
          <a:p>
            <a:pPr eaLnBrk="0" hangingPunct="0"/>
            <a:endParaRPr lang="en-US" dirty="0">
              <a:latin typeface="Lucida Console" charset="0"/>
            </a:endParaRPr>
          </a:p>
          <a:p>
            <a:pPr eaLnBrk="0" hangingPunct="0"/>
            <a:r>
              <a:rPr lang="en-US" dirty="0" err="1">
                <a:latin typeface="Lucida Console" charset="0"/>
              </a:rPr>
              <a:t>gettimeofday(&amp;tv</a:t>
            </a:r>
            <a:r>
              <a:rPr lang="en-US" dirty="0">
                <a:latin typeface="Lucida Console" charset="0"/>
              </a:rPr>
              <a:t>, NULL);</a:t>
            </a:r>
          </a:p>
          <a:p>
            <a:pPr eaLnBrk="0" hangingPunct="0"/>
            <a:r>
              <a:rPr lang="en-US" dirty="0" err="1">
                <a:latin typeface="Lucida Console" charset="0"/>
              </a:rPr>
              <a:t>walltime</a:t>
            </a:r>
            <a:r>
              <a:rPr lang="en-US" dirty="0">
                <a:latin typeface="Lucida Console" charset="0"/>
              </a:rPr>
              <a:t> = </a:t>
            </a:r>
            <a:r>
              <a:rPr lang="en-US" dirty="0" err="1">
                <a:latin typeface="Lucida Console" charset="0"/>
              </a:rPr>
              <a:t>tv.tv_sec</a:t>
            </a:r>
            <a:r>
              <a:rPr lang="en-US" dirty="0">
                <a:latin typeface="Lucida Console" charset="0"/>
              </a:rPr>
              <a:t> + </a:t>
            </a:r>
            <a:r>
              <a:rPr lang="en-US" dirty="0" err="1">
                <a:latin typeface="Lucida Console" charset="0"/>
              </a:rPr>
              <a:t>tv.tv_usec</a:t>
            </a:r>
            <a:r>
              <a:rPr lang="en-US" dirty="0">
                <a:latin typeface="Lucida Console" charset="0"/>
              </a:rPr>
              <a:t> * 1.0e-6;</a:t>
            </a:r>
          </a:p>
          <a:p>
            <a:pPr eaLnBrk="0" hangingPunct="0"/>
            <a:endParaRPr lang="en-US" sz="2400" dirty="0">
              <a:latin typeface="Lucida Console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NVIDIA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CUDA Performance Tool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Interface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charset="0"/>
              </a:rPr>
              <a:t>Use of accelerator and coprocessor hardware also requires access to timer and counting information</a:t>
            </a:r>
          </a:p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NVIDIA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is developing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CUDA Performance Tool </a:t>
            </a:r>
            <a:r>
              <a:rPr lang="en-US" dirty="0" smtClean="0">
                <a:latin typeface="Times New Roman" charset="0"/>
              </a:rPr>
              <a:t>Interface (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CUPTI)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to enable the creation of profiling and tracing tools</a:t>
            </a:r>
          </a:p>
          <a:p>
            <a:pPr lvl="1"/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CUPTI support was released with CUDA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4.0</a:t>
            </a:r>
          </a:p>
          <a:p>
            <a:pPr lvl="1"/>
            <a:r>
              <a:rPr lang="en-US" dirty="0" smtClean="0">
                <a:latin typeface="Times New Roman" charset="0"/>
                <a:cs typeface="ＭＳ Ｐゴシック" charset="0"/>
              </a:rPr>
              <a:t>Capabilities have steadily improved</a:t>
            </a: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Current version is released with CUDA </a:t>
            </a:r>
            <a:r>
              <a:rPr lang="en-US" dirty="0" smtClean="0">
                <a:latin typeface="Times New Roman" charset="0"/>
                <a:cs typeface="ＭＳ Ｐゴシック" charset="0"/>
              </a:rPr>
              <a:t>5.x and the just announced CUDA 6</a:t>
            </a:r>
            <a:endParaRPr lang="en-US" dirty="0">
              <a:latin typeface="Times New Roman" charset="0"/>
              <a:ea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CUPTI is delivered as a dynamic library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98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NVIDIA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CUPTI APIs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Callback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API</a:t>
            </a:r>
          </a:p>
          <a:p>
            <a:pPr lvl="1"/>
            <a:r>
              <a:rPr lang="en-US" dirty="0">
                <a:latin typeface="Times New Roman" charset="0"/>
              </a:rPr>
              <a:t>I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nterject </a:t>
            </a:r>
            <a:r>
              <a:rPr lang="en-US" dirty="0">
                <a:latin typeface="Times New Roman" charset="0"/>
                <a:ea typeface="ＭＳ Ｐゴシック" charset="0"/>
              </a:rPr>
              <a:t>tool callback code at the entry and exist to each CUDA runtime and driver API call</a:t>
            </a:r>
          </a:p>
          <a:p>
            <a:pPr lvl="1"/>
            <a:r>
              <a:rPr lang="en-US" dirty="0">
                <a:latin typeface="Times New Roman" charset="0"/>
              </a:rPr>
              <a:t>R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egistered </a:t>
            </a:r>
            <a:r>
              <a:rPr lang="en-US" dirty="0">
                <a:latin typeface="Times New Roman" charset="0"/>
                <a:ea typeface="ＭＳ Ｐゴシック" charset="0"/>
              </a:rPr>
              <a:t>tools are invoked for selected events</a:t>
            </a:r>
          </a:p>
          <a:p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Counter API</a:t>
            </a:r>
          </a:p>
          <a:p>
            <a:pPr lvl="1"/>
            <a:r>
              <a:rPr lang="en-US" dirty="0">
                <a:latin typeface="Times New Roman" charset="0"/>
              </a:rPr>
              <a:t>Q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uery</a:t>
            </a:r>
            <a:r>
              <a:rPr lang="en-US" dirty="0">
                <a:latin typeface="Times New Roman" charset="0"/>
                <a:ea typeface="ＭＳ Ｐゴシック" charset="0"/>
              </a:rPr>
              <a:t>, configure, start, stop, read counters on CUDA devices</a:t>
            </a:r>
          </a:p>
          <a:p>
            <a:pPr lvl="1"/>
            <a:r>
              <a:rPr lang="en-US" dirty="0">
                <a:latin typeface="Times New Roman" charset="0"/>
              </a:rPr>
              <a:t>D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evice</a:t>
            </a:r>
            <a:r>
              <a:rPr lang="en-US" dirty="0">
                <a:latin typeface="Times New Roman" charset="0"/>
                <a:ea typeface="ＭＳ Ｐゴシック" charset="0"/>
              </a:rPr>
              <a:t>-level counter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access</a:t>
            </a:r>
          </a:p>
          <a:p>
            <a:r>
              <a:rPr lang="en-US" i="1" dirty="0" smtClean="0">
                <a:latin typeface="Times New Roman" charset="0"/>
                <a:ea typeface="ＭＳ Ｐゴシック" charset="0"/>
              </a:rPr>
              <a:t>Activity API</a:t>
            </a:r>
          </a:p>
          <a:p>
            <a:pPr lvl="1"/>
            <a:r>
              <a:rPr lang="en-US" dirty="0"/>
              <a:t>GPU kernel and memory copy timing information is stored in a buffer until a synchronization point is encounter and </a:t>
            </a:r>
            <a:r>
              <a:rPr lang="en-US" dirty="0" smtClean="0"/>
              <a:t>these </a:t>
            </a:r>
            <a:r>
              <a:rPr lang="en-US" dirty="0"/>
              <a:t>timings are </a:t>
            </a:r>
            <a:r>
              <a:rPr lang="en-US" dirty="0" smtClean="0"/>
              <a:t>recorded by the CPU</a:t>
            </a:r>
            <a:endParaRPr lang="en-US" dirty="0"/>
          </a:p>
          <a:p>
            <a:pPr lvl="1"/>
            <a:r>
              <a:rPr lang="en-US" dirty="0"/>
              <a:t>Synchronization can be either be within a device, stream or occur during some synchronous memory copies and event </a:t>
            </a:r>
            <a:r>
              <a:rPr lang="en-US" dirty="0" smtClean="0"/>
              <a:t>synchronizations</a:t>
            </a:r>
          </a:p>
          <a:p>
            <a:r>
              <a:rPr lang="en-US" dirty="0" smtClean="0"/>
              <a:t>Can also get information on kernel registers and instructions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69050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0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PAPI CUDA Component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HW performance counter measurement technology for </a:t>
            </a:r>
            <a:br>
              <a:rPr lang="en-US" dirty="0" smtClean="0"/>
            </a:br>
            <a:r>
              <a:rPr lang="en-US" dirty="0" smtClean="0"/>
              <a:t>NVIDIA CUDA platform</a:t>
            </a:r>
          </a:p>
          <a:p>
            <a:r>
              <a:rPr lang="en-US" dirty="0" smtClean="0">
                <a:sym typeface="Wingdings"/>
              </a:rPr>
              <a:t>Access to HW counters inside the </a:t>
            </a:r>
            <a:r>
              <a:rPr lang="en-US" dirty="0" err="1" smtClean="0">
                <a:sym typeface="Wingdings"/>
              </a:rPr>
              <a:t>GPUs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Based on CUPTI (CUDA Performance Tool Interface)</a:t>
            </a:r>
          </a:p>
          <a:p>
            <a:r>
              <a:rPr lang="en-US" dirty="0" smtClean="0"/>
              <a:t>PAPI CUDA component can provide detailed performance counter info regarding execution of GPU kernel</a:t>
            </a:r>
          </a:p>
          <a:p>
            <a:pPr lvl="1"/>
            <a:r>
              <a:rPr lang="en-US" dirty="0" smtClean="0"/>
              <a:t>Initialization, device management and context management are enabled by CUDA driver API</a:t>
            </a:r>
          </a:p>
          <a:p>
            <a:pPr lvl="1"/>
            <a:r>
              <a:rPr lang="en-US" dirty="0" smtClean="0"/>
              <a:t>Domain and event management are enabled by CUPTI</a:t>
            </a:r>
          </a:p>
          <a:p>
            <a:r>
              <a:rPr lang="en-US" dirty="0" smtClean="0">
                <a:sym typeface="Wingdings"/>
              </a:rPr>
              <a:t>Names of events are established by the following hierarchy:</a:t>
            </a:r>
            <a:br>
              <a:rPr lang="en-US" dirty="0" smtClean="0">
                <a:sym typeface="Wingdings"/>
              </a:rPr>
            </a:b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</a:t>
            </a:r>
            <a:r>
              <a:rPr lang="en-US" dirty="0" err="1" smtClean="0">
                <a:sym typeface="Wingdings"/>
              </a:rPr>
              <a:t>Component.Device.Domain.Event</a:t>
            </a:r>
            <a:endParaRPr lang="en-US" dirty="0" smtClean="0">
              <a:sym typeface="Wingding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65A7-7678-F840-B2ED-A6879803B906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Portion of CUDA Events on Tesla C870</a:t>
            </a:r>
            <a:endParaRPr lang="en-US" dirty="0"/>
          </a:p>
        </p:txBody>
      </p:sp>
      <p:pic>
        <p:nvPicPr>
          <p:cNvPr id="6" name="Picture 7" descr="events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998"/>
            <a:ext cx="9144000" cy="358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Course 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1: Introduction and Fundamentals</a:t>
            </a:r>
          </a:p>
          <a:p>
            <a:r>
              <a:rPr lang="en-US" dirty="0" smtClean="0"/>
              <a:t>Lecture 2: </a:t>
            </a:r>
            <a:r>
              <a:rPr lang="en-US" dirty="0" smtClean="0"/>
              <a:t>Methodology</a:t>
            </a:r>
            <a:endParaRPr lang="en-US" dirty="0" smtClean="0"/>
          </a:p>
          <a:p>
            <a:r>
              <a:rPr lang="en-US" dirty="0" smtClean="0"/>
              <a:t>Lecture 3: Tools Technology</a:t>
            </a:r>
          </a:p>
          <a:p>
            <a:r>
              <a:rPr lang="en-US" dirty="0" smtClean="0"/>
              <a:t>Lecture 4: Tools Landscape – Part 1</a:t>
            </a:r>
          </a:p>
          <a:p>
            <a:r>
              <a:rPr lang="en-US" dirty="0"/>
              <a:t>Lecture </a:t>
            </a:r>
            <a:r>
              <a:rPr lang="en-US" dirty="0" smtClean="0"/>
              <a:t>5: </a:t>
            </a:r>
            <a:r>
              <a:rPr lang="en-US" dirty="0"/>
              <a:t>Tools Landscape – Part 2</a:t>
            </a:r>
          </a:p>
          <a:p>
            <a:r>
              <a:rPr lang="en-US" dirty="0" smtClean="0"/>
              <a:t>Lecture 6: TAU Performance System</a:t>
            </a:r>
          </a:p>
          <a:p>
            <a:r>
              <a:rPr lang="en-US" dirty="0" smtClean="0"/>
              <a:t>Lecture </a:t>
            </a:r>
            <a:r>
              <a:rPr lang="en-US" dirty="0"/>
              <a:t>7</a:t>
            </a:r>
            <a:r>
              <a:rPr lang="en-US" dirty="0" smtClean="0"/>
              <a:t>: TAU Applications</a:t>
            </a:r>
          </a:p>
          <a:p>
            <a:r>
              <a:rPr lang="en-US" dirty="0" smtClean="0"/>
              <a:t>Lecture 8: Advances in TAU</a:t>
            </a:r>
          </a:p>
          <a:p>
            <a:r>
              <a:rPr lang="en-US" dirty="0" smtClean="0"/>
              <a:t>Lecture 9: Future Directions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Parallel Performance Tools: A Short Course, </a:t>
            </a:r>
            <a:r>
              <a:rPr lang="en-US" dirty="0" err="1" smtClean="0"/>
              <a:t>Beihang</a:t>
            </a:r>
            <a:r>
              <a:rPr lang="en-US" dirty="0" smtClean="0"/>
              <a:t> University, December 2-4,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7559447" y="1001302"/>
            <a:ext cx="403008" cy="1563007"/>
          </a:xfrm>
          <a:prstGeom prst="rightBrace">
            <a:avLst>
              <a:gd name="adj1" fmla="val 7196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543800" y="2780393"/>
            <a:ext cx="403008" cy="1563007"/>
          </a:xfrm>
          <a:prstGeom prst="rightBrace">
            <a:avLst>
              <a:gd name="adj1" fmla="val 7196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543800" y="4609193"/>
            <a:ext cx="403008" cy="1563007"/>
          </a:xfrm>
          <a:prstGeom prst="rightBrace">
            <a:avLst>
              <a:gd name="adj1" fmla="val 7196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7620127" y="1523874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Tuesday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7402122" y="33484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Wednesday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7562421" y="5177261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Thursday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3538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Timer: clock_gettime()</a:t>
            </a:r>
            <a:endParaRPr lang="en-US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38125" y="1031843"/>
            <a:ext cx="8905875" cy="27199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POSIX function</a:t>
            </a:r>
          </a:p>
          <a:p>
            <a:r>
              <a:rPr lang="en-US" dirty="0" smtClean="0"/>
              <a:t>For </a:t>
            </a:r>
            <a:r>
              <a:rPr lang="en-US" i="1" dirty="0" err="1" smtClean="0"/>
              <a:t>clock_id</a:t>
            </a:r>
            <a:r>
              <a:rPr lang="en-US" dirty="0" smtClean="0"/>
              <a:t> </a:t>
            </a:r>
            <a:r>
              <a:rPr lang="en-US" dirty="0" smtClean="0"/>
              <a:t>CLOCK_REALTIME</a:t>
            </a: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 smtClean="0"/>
              <a:t>returns</a:t>
            </a:r>
            <a:br>
              <a:rPr lang="en-US" dirty="0" smtClean="0"/>
            </a:br>
            <a:r>
              <a:rPr lang="en-US" dirty="0" smtClean="0"/>
              <a:t>wall</a:t>
            </a:r>
            <a:r>
              <a:rPr lang="en-US" dirty="0" smtClean="0"/>
              <a:t>-clock time in seconds and nanoseconds</a:t>
            </a:r>
          </a:p>
          <a:p>
            <a:r>
              <a:rPr lang="en-US" dirty="0" smtClean="0"/>
              <a:t>More clocks may be implemented but are not standardized </a:t>
            </a:r>
          </a:p>
          <a:p>
            <a:r>
              <a:rPr lang="en-US" dirty="0" smtClean="0"/>
              <a:t>Actual resolution is hardware-dependent</a:t>
            </a:r>
            <a:endParaRPr lang="en-US" dirty="0"/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798513" y="3727824"/>
            <a:ext cx="7620000" cy="25908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Lucida Console" charset="0"/>
              </a:rPr>
              <a:t>#include &lt;</a:t>
            </a:r>
            <a:r>
              <a:rPr lang="en-US" dirty="0" err="1">
                <a:latin typeface="Lucida Console" charset="0"/>
              </a:rPr>
              <a:t>time.h</a:t>
            </a:r>
            <a:r>
              <a:rPr lang="en-US" dirty="0">
                <a:latin typeface="Lucida Console" charset="0"/>
              </a:rPr>
              <a:t>&gt;</a:t>
            </a:r>
          </a:p>
          <a:p>
            <a:pPr eaLnBrk="0" hangingPunct="0"/>
            <a:endParaRPr lang="en-US" dirty="0">
              <a:latin typeface="Lucida Console" charset="0"/>
            </a:endParaRPr>
          </a:p>
          <a:p>
            <a:pPr eaLnBrk="0" hangingPunct="0"/>
            <a:r>
              <a:rPr lang="en-US" dirty="0" err="1">
                <a:latin typeface="Lucida Console" charset="0"/>
              </a:rPr>
              <a:t>struct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timespec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tv</a:t>
            </a:r>
            <a:r>
              <a:rPr lang="en-US" dirty="0">
                <a:latin typeface="Lucida Console" charset="0"/>
              </a:rPr>
              <a:t>;</a:t>
            </a:r>
          </a:p>
          <a:p>
            <a:pPr eaLnBrk="0" hangingPunct="0"/>
            <a:r>
              <a:rPr lang="en-US" dirty="0">
                <a:latin typeface="Lucida Console" charset="0"/>
              </a:rPr>
              <a:t>double </a:t>
            </a:r>
            <a:r>
              <a:rPr lang="en-US" dirty="0" err="1">
                <a:latin typeface="Lucida Console" charset="0"/>
              </a:rPr>
              <a:t>walltime</a:t>
            </a:r>
            <a:r>
              <a:rPr lang="en-US" dirty="0">
                <a:latin typeface="Lucida Console" charset="0"/>
              </a:rPr>
              <a:t>;  </a:t>
            </a:r>
            <a:r>
              <a:rPr lang="en-US" b="1" dirty="0">
                <a:latin typeface="Comic Sans MS" charset="0"/>
              </a:rPr>
              <a:t>/* seconds */</a:t>
            </a:r>
          </a:p>
          <a:p>
            <a:pPr eaLnBrk="0" hangingPunct="0"/>
            <a:endParaRPr lang="en-US" dirty="0">
              <a:latin typeface="Lucida Console" charset="0"/>
            </a:endParaRPr>
          </a:p>
          <a:p>
            <a:pPr eaLnBrk="0" hangingPunct="0"/>
            <a:r>
              <a:rPr lang="en-US" dirty="0" err="1">
                <a:latin typeface="Lucida Console" charset="0"/>
              </a:rPr>
              <a:t>Clock_gettime(CLOCK_REALTIME</a:t>
            </a:r>
            <a:r>
              <a:rPr lang="en-US" dirty="0">
                <a:latin typeface="Lucida Console" charset="0"/>
              </a:rPr>
              <a:t>, &amp;</a:t>
            </a:r>
            <a:r>
              <a:rPr lang="en-US" dirty="0" err="1">
                <a:latin typeface="Lucida Console" charset="0"/>
              </a:rPr>
              <a:t>tv</a:t>
            </a:r>
            <a:r>
              <a:rPr lang="en-US" dirty="0">
                <a:latin typeface="Lucida Console" charset="0"/>
              </a:rPr>
              <a:t>);</a:t>
            </a:r>
          </a:p>
          <a:p>
            <a:pPr eaLnBrk="0" hangingPunct="0"/>
            <a:r>
              <a:rPr lang="en-US" dirty="0" err="1">
                <a:latin typeface="Lucida Console" charset="0"/>
              </a:rPr>
              <a:t>walltime</a:t>
            </a:r>
            <a:r>
              <a:rPr lang="en-US" dirty="0">
                <a:latin typeface="Lucida Console" charset="0"/>
              </a:rPr>
              <a:t> = </a:t>
            </a:r>
            <a:r>
              <a:rPr lang="en-US" dirty="0" err="1">
                <a:latin typeface="Lucida Console" charset="0"/>
              </a:rPr>
              <a:t>tv.tv_sec</a:t>
            </a:r>
            <a:r>
              <a:rPr lang="en-US" dirty="0">
                <a:latin typeface="Lucida Console" charset="0"/>
              </a:rPr>
              <a:t> + </a:t>
            </a:r>
            <a:r>
              <a:rPr lang="en-US" dirty="0" err="1">
                <a:latin typeface="Lucida Console" charset="0"/>
              </a:rPr>
              <a:t>tv.tv_nsec</a:t>
            </a:r>
            <a:r>
              <a:rPr lang="en-US" dirty="0">
                <a:latin typeface="Lucida Console" charset="0"/>
              </a:rPr>
              <a:t> * 1.0e-9;</a:t>
            </a:r>
          </a:p>
          <a:p>
            <a:pPr eaLnBrk="0" hangingPunct="0"/>
            <a:endParaRPr lang="en-US" sz="2400" dirty="0">
              <a:latin typeface="Lucida Console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Timer: getrusage()</a:t>
            </a:r>
            <a:endParaRPr 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1031843"/>
            <a:ext cx="8905875" cy="21684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UNIX function</a:t>
            </a:r>
          </a:p>
          <a:p>
            <a:r>
              <a:rPr lang="en-US" dirty="0" smtClean="0"/>
              <a:t>Provides a variety of different information</a:t>
            </a:r>
          </a:p>
          <a:p>
            <a:pPr lvl="1"/>
            <a:r>
              <a:rPr lang="en-US" dirty="0" smtClean="0"/>
              <a:t>Including user time, system time, memory usage, page faults, </a:t>
            </a:r>
            <a:r>
              <a:rPr lang="en-US" dirty="0" smtClean="0"/>
              <a:t>and other </a:t>
            </a:r>
            <a:r>
              <a:rPr lang="en-US" i="1" dirty="0" smtClean="0"/>
              <a:t>resource use </a:t>
            </a:r>
            <a:r>
              <a:rPr lang="en-US" dirty="0" smtClean="0"/>
              <a:t>information</a:t>
            </a:r>
            <a:endParaRPr lang="en-US" dirty="0" smtClean="0"/>
          </a:p>
          <a:p>
            <a:pPr lvl="1"/>
            <a:r>
              <a:rPr lang="en-US" dirty="0" smtClean="0"/>
              <a:t>Information provided system-dependent!</a:t>
            </a:r>
            <a:endParaRPr lang="en-US" dirty="0"/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914400" y="3190052"/>
            <a:ext cx="7391400" cy="31242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Lucida Console" charset="0"/>
              </a:rPr>
              <a:t>#include &lt;sys/</a:t>
            </a:r>
            <a:r>
              <a:rPr lang="en-US" dirty="0" err="1">
                <a:latin typeface="Lucida Console" charset="0"/>
              </a:rPr>
              <a:t>resource.h</a:t>
            </a:r>
            <a:r>
              <a:rPr lang="en-US" dirty="0">
                <a:latin typeface="Lucida Console" charset="0"/>
              </a:rPr>
              <a:t>&gt;</a:t>
            </a:r>
          </a:p>
          <a:p>
            <a:pPr eaLnBrk="0" hangingPunct="0"/>
            <a:endParaRPr lang="en-US" dirty="0">
              <a:latin typeface="Lucida Console" charset="0"/>
            </a:endParaRPr>
          </a:p>
          <a:p>
            <a:pPr eaLnBrk="0" hangingPunct="0"/>
            <a:r>
              <a:rPr lang="en-US" dirty="0" err="1">
                <a:latin typeface="Lucida Console" charset="0"/>
              </a:rPr>
              <a:t>struct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rusage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ru</a:t>
            </a:r>
            <a:r>
              <a:rPr lang="en-US" dirty="0">
                <a:latin typeface="Lucida Console" charset="0"/>
              </a:rPr>
              <a:t>;</a:t>
            </a:r>
          </a:p>
          <a:p>
            <a:pPr eaLnBrk="0" hangingPunct="0"/>
            <a:r>
              <a:rPr lang="en-US" dirty="0">
                <a:latin typeface="Lucida Console" charset="0"/>
              </a:rPr>
              <a:t>double </a:t>
            </a:r>
            <a:r>
              <a:rPr lang="en-US" dirty="0" err="1">
                <a:latin typeface="Lucida Console" charset="0"/>
              </a:rPr>
              <a:t>usrtime</a:t>
            </a:r>
            <a:r>
              <a:rPr lang="en-US" dirty="0">
                <a:latin typeface="Lucida Console" charset="0"/>
              </a:rPr>
              <a:t>;  </a:t>
            </a:r>
            <a:r>
              <a:rPr lang="en-US" b="1" dirty="0">
                <a:latin typeface="Comic Sans MS" charset="0"/>
              </a:rPr>
              <a:t>/* seconds */</a:t>
            </a:r>
          </a:p>
          <a:p>
            <a:pPr eaLnBrk="0" hangingPunct="0"/>
            <a:r>
              <a:rPr lang="en-US" dirty="0" err="1">
                <a:latin typeface="Lucida Console" charset="0"/>
              </a:rPr>
              <a:t>int</a:t>
            </a:r>
            <a:r>
              <a:rPr lang="en-US" dirty="0">
                <a:latin typeface="Lucida Console" charset="0"/>
              </a:rPr>
              <a:t> </a:t>
            </a:r>
            <a:r>
              <a:rPr lang="en-US" dirty="0" err="1">
                <a:latin typeface="Lucida Console" charset="0"/>
              </a:rPr>
              <a:t>memused</a:t>
            </a:r>
            <a:r>
              <a:rPr lang="en-US" dirty="0">
                <a:latin typeface="Lucida Console" charset="0"/>
              </a:rPr>
              <a:t>;</a:t>
            </a:r>
          </a:p>
          <a:p>
            <a:pPr eaLnBrk="0" hangingPunct="0"/>
            <a:endParaRPr lang="en-US" dirty="0">
              <a:latin typeface="Lucida Console" charset="0"/>
            </a:endParaRPr>
          </a:p>
          <a:p>
            <a:pPr eaLnBrk="0" hangingPunct="0"/>
            <a:r>
              <a:rPr lang="en-US" dirty="0" err="1">
                <a:latin typeface="Lucida Console" charset="0"/>
              </a:rPr>
              <a:t>getrusage(RUSAGE_SELF</a:t>
            </a:r>
            <a:r>
              <a:rPr lang="en-US" dirty="0">
                <a:latin typeface="Lucida Console" charset="0"/>
              </a:rPr>
              <a:t>, &amp;</a:t>
            </a:r>
            <a:r>
              <a:rPr lang="en-US" dirty="0" err="1">
                <a:latin typeface="Lucida Console" charset="0"/>
              </a:rPr>
              <a:t>ru</a:t>
            </a:r>
            <a:r>
              <a:rPr lang="en-US" dirty="0">
                <a:latin typeface="Lucida Console" charset="0"/>
              </a:rPr>
              <a:t>);</a:t>
            </a:r>
          </a:p>
          <a:p>
            <a:pPr eaLnBrk="0" hangingPunct="0"/>
            <a:r>
              <a:rPr lang="en-US" dirty="0" err="1">
                <a:latin typeface="Lucida Console" charset="0"/>
              </a:rPr>
              <a:t>usrtime</a:t>
            </a:r>
            <a:r>
              <a:rPr lang="en-US" dirty="0">
                <a:latin typeface="Lucida Console" charset="0"/>
              </a:rPr>
              <a:t> = </a:t>
            </a:r>
            <a:r>
              <a:rPr lang="en-US" dirty="0" err="1">
                <a:latin typeface="Lucida Console" charset="0"/>
              </a:rPr>
              <a:t>ru.ru_utime.tv_sec</a:t>
            </a:r>
            <a:r>
              <a:rPr lang="en-US" dirty="0">
                <a:latin typeface="Lucida Console" charset="0"/>
              </a:rPr>
              <a:t> +</a:t>
            </a:r>
            <a:br>
              <a:rPr lang="en-US" dirty="0">
                <a:latin typeface="Lucida Console" charset="0"/>
              </a:rPr>
            </a:br>
            <a:r>
              <a:rPr lang="en-US" dirty="0">
                <a:latin typeface="Lucida Console" charset="0"/>
              </a:rPr>
              <a:t>          </a:t>
            </a:r>
            <a:r>
              <a:rPr lang="en-US" dirty="0" err="1">
                <a:latin typeface="Lucida Console" charset="0"/>
              </a:rPr>
              <a:t>ru.ru_utime.tv_usec</a:t>
            </a:r>
            <a:r>
              <a:rPr lang="en-US" dirty="0">
                <a:latin typeface="Lucida Console" charset="0"/>
              </a:rPr>
              <a:t> * 1.0e-6;</a:t>
            </a:r>
            <a:br>
              <a:rPr lang="en-US" dirty="0">
                <a:latin typeface="Lucida Console" charset="0"/>
              </a:rPr>
            </a:br>
            <a:r>
              <a:rPr lang="en-US" dirty="0" err="1">
                <a:latin typeface="Lucida Console" charset="0"/>
              </a:rPr>
              <a:t>memused</a:t>
            </a:r>
            <a:r>
              <a:rPr lang="en-US" dirty="0">
                <a:latin typeface="Lucida Console" charset="0"/>
              </a:rPr>
              <a:t> = </a:t>
            </a:r>
            <a:r>
              <a:rPr lang="en-US" dirty="0" err="1">
                <a:latin typeface="Lucida Console" charset="0"/>
              </a:rPr>
              <a:t>ru.ru_maxrss</a:t>
            </a:r>
            <a:r>
              <a:rPr lang="en-US" dirty="0">
                <a:latin typeface="Lucida Console" charset="0"/>
              </a:rPr>
              <a:t>;</a:t>
            </a:r>
            <a:endParaRPr lang="en-US" sz="2400" dirty="0">
              <a:latin typeface="Lucida Console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Timer:  Others</a:t>
            </a:r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MPI provides portable MPI wall-clock timer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Not required to be consistent/synchronized across ranks!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 2.0 also provides a library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Hybrid MPI/</a:t>
            </a:r>
            <a:r>
              <a:rPr lang="en-US" dirty="0" err="1" smtClean="0"/>
              <a:t>OpenMP</a:t>
            </a:r>
            <a:r>
              <a:rPr lang="en-US" dirty="0" smtClean="0"/>
              <a:t> programming?</a:t>
            </a:r>
          </a:p>
          <a:p>
            <a:pPr lvl="1"/>
            <a:r>
              <a:rPr lang="en-US" dirty="0" smtClean="0"/>
              <a:t>Interactions between both standards (yet) undefined</a:t>
            </a:r>
            <a:endParaRPr lang="en-US" dirty="0"/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792163" y="1518632"/>
            <a:ext cx="7391400" cy="12954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Lucida Console" charset="0"/>
              </a:rPr>
              <a:t>#include &lt;</a:t>
            </a:r>
            <a:r>
              <a:rPr lang="en-US" dirty="0" err="1">
                <a:latin typeface="Lucida Console" charset="0"/>
              </a:rPr>
              <a:t>mpi.h</a:t>
            </a:r>
            <a:r>
              <a:rPr lang="en-US" dirty="0">
                <a:latin typeface="Lucida Console" charset="0"/>
              </a:rPr>
              <a:t>&gt;</a:t>
            </a:r>
          </a:p>
          <a:p>
            <a:pPr eaLnBrk="0" hangingPunct="0"/>
            <a:r>
              <a:rPr lang="en-US" dirty="0">
                <a:latin typeface="Lucida Console" charset="0"/>
              </a:rPr>
              <a:t>double </a:t>
            </a:r>
            <a:r>
              <a:rPr lang="en-US" dirty="0" err="1">
                <a:latin typeface="Lucida Console" charset="0"/>
              </a:rPr>
              <a:t>walltime</a:t>
            </a:r>
            <a:r>
              <a:rPr lang="en-US" dirty="0">
                <a:latin typeface="Lucida Console" charset="0"/>
              </a:rPr>
              <a:t>;  </a:t>
            </a:r>
            <a:r>
              <a:rPr lang="en-US" b="1" dirty="0">
                <a:latin typeface="Comic Sans MS" charset="0"/>
              </a:rPr>
              <a:t>/* seconds */</a:t>
            </a:r>
          </a:p>
          <a:p>
            <a:pPr eaLnBrk="0" hangingPunct="0"/>
            <a:endParaRPr lang="en-US" dirty="0">
              <a:latin typeface="Lucida Console" charset="0"/>
            </a:endParaRPr>
          </a:p>
          <a:p>
            <a:pPr eaLnBrk="0" hangingPunct="0"/>
            <a:r>
              <a:rPr lang="en-US" dirty="0" err="1">
                <a:latin typeface="Lucida Console" charset="0"/>
              </a:rPr>
              <a:t>walltime</a:t>
            </a:r>
            <a:r>
              <a:rPr lang="en-US" dirty="0">
                <a:latin typeface="Lucida Console" charset="0"/>
              </a:rPr>
              <a:t> = </a:t>
            </a:r>
            <a:r>
              <a:rPr lang="en-US" dirty="0" err="1">
                <a:latin typeface="Lucida Console" charset="0"/>
              </a:rPr>
              <a:t>MPI_Wtime</a:t>
            </a:r>
            <a:r>
              <a:rPr lang="en-US" dirty="0">
                <a:latin typeface="Lucida Console" charset="0"/>
              </a:rPr>
              <a:t>();</a:t>
            </a:r>
            <a:endParaRPr lang="en-US" sz="2400" dirty="0">
              <a:latin typeface="Lucida Console" charset="0"/>
            </a:endParaRPr>
          </a:p>
        </p:txBody>
      </p:sp>
      <p:sp>
        <p:nvSpPr>
          <p:cNvPr id="22534" name="AutoShape 5"/>
          <p:cNvSpPr>
            <a:spLocks noChangeArrowheads="1"/>
          </p:cNvSpPr>
          <p:nvPr/>
        </p:nvSpPr>
        <p:spPr bwMode="auto">
          <a:xfrm>
            <a:off x="798513" y="3728432"/>
            <a:ext cx="7391400" cy="12954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Lucida Console" charset="0"/>
              </a:rPr>
              <a:t>#include &lt;</a:t>
            </a:r>
            <a:r>
              <a:rPr lang="en-US" dirty="0" err="1">
                <a:latin typeface="Lucida Console" charset="0"/>
              </a:rPr>
              <a:t>omp.h</a:t>
            </a:r>
            <a:r>
              <a:rPr lang="en-US" dirty="0">
                <a:latin typeface="Lucida Console" charset="0"/>
              </a:rPr>
              <a:t>&gt;</a:t>
            </a:r>
          </a:p>
          <a:p>
            <a:pPr eaLnBrk="0" hangingPunct="0"/>
            <a:r>
              <a:rPr lang="en-US" dirty="0">
                <a:latin typeface="Lucida Console" charset="0"/>
              </a:rPr>
              <a:t>double </a:t>
            </a:r>
            <a:r>
              <a:rPr lang="en-US" dirty="0" err="1">
                <a:latin typeface="Lucida Console" charset="0"/>
              </a:rPr>
              <a:t>walltime</a:t>
            </a:r>
            <a:r>
              <a:rPr lang="en-US" dirty="0">
                <a:latin typeface="Lucida Console" charset="0"/>
              </a:rPr>
              <a:t>;  </a:t>
            </a:r>
            <a:r>
              <a:rPr lang="en-US" b="1" dirty="0">
                <a:latin typeface="Comic Sans MS" charset="0"/>
              </a:rPr>
              <a:t>/* seconds */</a:t>
            </a:r>
          </a:p>
          <a:p>
            <a:pPr eaLnBrk="0" hangingPunct="0"/>
            <a:endParaRPr lang="en-US" b="1" dirty="0">
              <a:latin typeface="Comic Sans MS" charset="0"/>
            </a:endParaRPr>
          </a:p>
          <a:p>
            <a:pPr eaLnBrk="0" hangingPunct="0"/>
            <a:r>
              <a:rPr lang="en-US" dirty="0" err="1">
                <a:latin typeface="Lucida Console" charset="0"/>
              </a:rPr>
              <a:t>walltime</a:t>
            </a:r>
            <a:r>
              <a:rPr lang="en-US" dirty="0">
                <a:latin typeface="Lucida Console" charset="0"/>
              </a:rPr>
              <a:t> = </a:t>
            </a:r>
            <a:r>
              <a:rPr lang="en-US" dirty="0" err="1">
                <a:latin typeface="Lucida Console" charset="0"/>
              </a:rPr>
              <a:t>omp_get_wtime</a:t>
            </a:r>
            <a:r>
              <a:rPr lang="en-US" dirty="0">
                <a:latin typeface="Lucida Console" charset="0"/>
              </a:rPr>
              <a:t>();</a:t>
            </a:r>
            <a:endParaRPr lang="en-US" sz="2400" dirty="0">
              <a:latin typeface="Lucida Console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Timer: Others</a:t>
            </a:r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Fortran 90 intrinsic subroutines</a:t>
            </a:r>
          </a:p>
          <a:p>
            <a:pPr lvl="1"/>
            <a:r>
              <a:rPr lang="en-US" dirty="0" err="1" smtClean="0"/>
              <a:t>cpu_time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system_clock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Hardware </a:t>
            </a:r>
            <a:r>
              <a:rPr lang="en-US" dirty="0" smtClean="0"/>
              <a:t>counter </a:t>
            </a:r>
            <a:r>
              <a:rPr lang="en-US" dirty="0" smtClean="0"/>
              <a:t>l</a:t>
            </a:r>
            <a:r>
              <a:rPr lang="en-US" dirty="0" smtClean="0"/>
              <a:t>ibraries typically provide “timers” because underlying them are cycle counters</a:t>
            </a:r>
            <a:endParaRPr lang="en-US" dirty="0" smtClean="0"/>
          </a:p>
          <a:p>
            <a:pPr lvl="1"/>
            <a:r>
              <a:rPr lang="en-US" dirty="0" smtClean="0"/>
              <a:t>Vendor APIs</a:t>
            </a:r>
          </a:p>
          <a:p>
            <a:pPr lvl="2"/>
            <a:r>
              <a:rPr lang="en-US" dirty="0" smtClean="0"/>
              <a:t>PMAPI, HWPC, </a:t>
            </a:r>
            <a:r>
              <a:rPr lang="en-US" dirty="0" err="1" smtClean="0"/>
              <a:t>libhpm</a:t>
            </a:r>
            <a:r>
              <a:rPr lang="en-US" dirty="0" smtClean="0"/>
              <a:t>, </a:t>
            </a:r>
            <a:r>
              <a:rPr lang="en-US" dirty="0" err="1" smtClean="0"/>
              <a:t>libpfm</a:t>
            </a:r>
            <a:r>
              <a:rPr lang="en-US" dirty="0" smtClean="0"/>
              <a:t>, </a:t>
            </a:r>
            <a:r>
              <a:rPr lang="en-US" dirty="0" err="1" smtClean="0"/>
              <a:t>libperf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PAPI (Performance API)</a:t>
            </a:r>
          </a:p>
          <a:p>
            <a:pPr lvl="2"/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377994"/>
            <a:ext cx="6019800" cy="4889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/>
              </a:rPr>
              <a:t>Parallel Performance Tools: A Short Course, </a:t>
            </a:r>
            <a:r>
              <a:rPr lang="en-US" dirty="0" err="1" smtClean="0">
                <a:latin typeface="Times New Roman"/>
              </a:rPr>
              <a:t>Beihang</a:t>
            </a:r>
            <a:r>
              <a:rPr lang="en-US" dirty="0" smtClean="0">
                <a:latin typeface="Times New Roman"/>
              </a:rPr>
              <a:t> University, December 2-4, 2013</a:t>
            </a:r>
            <a:endParaRPr lang="en-US" dirty="0">
              <a:latin typeface="Times New Roman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9050"/>
            <a:ext cx="2133600" cy="488950"/>
          </a:xfrm>
        </p:spPr>
        <p:txBody>
          <a:bodyPr/>
          <a:lstStyle/>
          <a:p>
            <a:pPr>
              <a:defRPr/>
            </a:pPr>
            <a:fld id="{F8E865A7-7678-F840-B2ED-A6879803B9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4237</TotalTime>
  <Words>4341</Words>
  <Application>Microsoft Macintosh PowerPoint</Application>
  <PresentationFormat>On-screen Show (4:3)</PresentationFormat>
  <Paragraphs>746</Paragraphs>
  <Slides>54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NewTemplate</vt:lpstr>
      <vt:lpstr>Lecture 3: Technologies</vt:lpstr>
      <vt:lpstr>Performance Tools and Technologies</vt:lpstr>
      <vt:lpstr>Technologies</vt:lpstr>
      <vt:lpstr>Time</vt:lpstr>
      <vt:lpstr>Timer: gettimeofday()</vt:lpstr>
      <vt:lpstr>Timer: clock_gettime()</vt:lpstr>
      <vt:lpstr>Timer: getrusage()</vt:lpstr>
      <vt:lpstr>Timer:  Others</vt:lpstr>
      <vt:lpstr>Timer: Others</vt:lpstr>
      <vt:lpstr>What Are Performance Counters</vt:lpstr>
      <vt:lpstr>Hardware Counter Issues</vt:lpstr>
      <vt:lpstr>Hardware Measurement</vt:lpstr>
      <vt:lpstr>Hardware Metrics</vt:lpstr>
      <vt:lpstr>Accuracy Issues</vt:lpstr>
      <vt:lpstr>Hardware Counters Access on Linux</vt:lpstr>
      <vt:lpstr>Utilities to Count Hardware Events</vt:lpstr>
      <vt:lpstr>PAPI – Performance API</vt:lpstr>
      <vt:lpstr>PAPI Architecture</vt:lpstr>
      <vt:lpstr>PAPI Predefined Events</vt:lpstr>
      <vt:lpstr>papi_avail Utility</vt:lpstr>
      <vt:lpstr>High Level API</vt:lpstr>
      <vt:lpstr>Low Level API</vt:lpstr>
      <vt:lpstr>Component PAPI</vt:lpstr>
      <vt:lpstr>Source Instrumentation with Timers</vt:lpstr>
      <vt:lpstr>Program Database Toolkit (PDT)</vt:lpstr>
      <vt:lpstr>PDT Architecture</vt:lpstr>
      <vt:lpstr>PMPI – MPI Standard Profiling Interface</vt:lpstr>
      <vt:lpstr>PMPI Example</vt:lpstr>
      <vt:lpstr>Compiler Instrumentation</vt:lpstr>
      <vt:lpstr>Compiler Instrumentation – Tool Interface</vt:lpstr>
      <vt:lpstr>Binary Instrumentation</vt:lpstr>
      <vt:lpstr>Binary Instrumentation: Dyninst API</vt:lpstr>
      <vt:lpstr>Binary Instrumentation: PEBIL</vt:lpstr>
      <vt:lpstr>PEBIL Design</vt:lpstr>
      <vt:lpstr>How Binary Instrumentation Works</vt:lpstr>
      <vt:lpstr>Use case: Memory Address Collection</vt:lpstr>
      <vt:lpstr>Binary Instrumentation: MAQAO</vt:lpstr>
      <vt:lpstr>MAQAO: Introduction</vt:lpstr>
      <vt:lpstr>MAQAO: Architecture</vt:lpstr>
      <vt:lpstr>MAQAO: Measurement and Analysis Tool</vt:lpstr>
      <vt:lpstr>Runtime Measurement Support</vt:lpstr>
      <vt:lpstr>Periodic Sampling – what is it?</vt:lpstr>
      <vt:lpstr>Periodic Sampling – how to do it?</vt:lpstr>
      <vt:lpstr>Address Resolution: GNU Binutils</vt:lpstr>
      <vt:lpstr>Stack Walking – how did I get here?</vt:lpstr>
      <vt:lpstr>Stack Walking: libunwind</vt:lpstr>
      <vt:lpstr>Stack Walking: StackWalkerAPI</vt:lpstr>
      <vt:lpstr>Stack Walking: Linux Backtrace (libc)</vt:lpstr>
      <vt:lpstr>Backtrace example</vt:lpstr>
      <vt:lpstr>NVIDIA CUDA Performance Tool Interface</vt:lpstr>
      <vt:lpstr>NVIDIA CUPTI APIs</vt:lpstr>
      <vt:lpstr>PAPI CUDA Component</vt:lpstr>
      <vt:lpstr>Portion of CUDA Events on Tesla C870</vt:lpstr>
      <vt:lpstr>Short Course Outline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Allen Malony</cp:lastModifiedBy>
  <cp:revision>207</cp:revision>
  <cp:lastPrinted>2013-12-03T00:38:10Z</cp:lastPrinted>
  <dcterms:created xsi:type="dcterms:W3CDTF">2013-11-11T02:15:00Z</dcterms:created>
  <dcterms:modified xsi:type="dcterms:W3CDTF">2013-12-03T00:38:43Z</dcterms:modified>
</cp:coreProperties>
</file>