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58" r:id="rId5"/>
    <p:sldId id="270" r:id="rId6"/>
    <p:sldId id="271" r:id="rId7"/>
    <p:sldId id="272" r:id="rId8"/>
    <p:sldId id="276" r:id="rId9"/>
    <p:sldId id="277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4" r:id="rId18"/>
    <p:sldId id="283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59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32E"/>
    <a:srgbClr val="3366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7257" autoAdjust="0"/>
  </p:normalViewPr>
  <p:slideViewPr>
    <p:cSldViewPr>
      <p:cViewPr varScale="1">
        <p:scale>
          <a:sx n="114" d="100"/>
          <a:sy n="114" d="100"/>
        </p:scale>
        <p:origin x="-16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30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3525980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800" y="1524000"/>
            <a:ext cx="44958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n=0;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n&lt;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++n){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process(array[n]);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8768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parallel_for_each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in array){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process(x);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62200"/>
            <a:ext cx="4038600" cy="28932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Maps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0" y="1600200"/>
            <a:ext cx="3525980" cy="452596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3581400" cy="25656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3400" y="1600200"/>
            <a:ext cx="0" cy="44196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-908566" y="338866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05800" y="1621872"/>
            <a:ext cx="0" cy="44196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7338809" y="338866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38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Map is independence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Modifying shared state breaks perfect independence</a:t>
            </a:r>
          </a:p>
          <a:p>
            <a:r>
              <a:rPr lang="en-US" dirty="0" smtClean="0"/>
              <a:t>Accidentally violating independence may result in non-determinism, data-races, undefined behavior, </a:t>
            </a:r>
            <a:r>
              <a:rPr lang="en-US" dirty="0" err="1" smtClean="0"/>
              <a:t>segfaults</a:t>
            </a:r>
            <a:r>
              <a:rPr lang="en-US" dirty="0" smtClean="0"/>
              <a:t>, etc.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3485" y="1600200"/>
            <a:ext cx="8153400" cy="1371600"/>
            <a:chOff x="532804" y="2771565"/>
            <a:chExt cx="8153400" cy="1371600"/>
          </a:xfrm>
        </p:grpSpPr>
        <p:sp>
          <p:nvSpPr>
            <p:cNvPr id="7" name="Rounded Rectangle 6"/>
            <p:cNvSpPr/>
            <p:nvPr/>
          </p:nvSpPr>
          <p:spPr>
            <a:xfrm>
              <a:off x="532804" y="2771567"/>
              <a:ext cx="8153400" cy="137159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805" y="3371024"/>
              <a:ext cx="81533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Map function should be “pure” (or “pure-</a:t>
              </a:r>
              <a:r>
                <a:rPr lang="en-US" sz="2000" dirty="0" err="1" smtClean="0"/>
                <a:t>ish</a:t>
              </a:r>
              <a:r>
                <a:rPr lang="en-US" sz="2000" dirty="0" smtClean="0"/>
                <a:t>”) and should not modify shared states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2804" y="2771565"/>
              <a:ext cx="8153397" cy="574020"/>
            </a:xfrm>
            <a:prstGeom prst="round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844" y="2819400"/>
              <a:ext cx="797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Warning: No shared state!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52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3"/>
            <a:ext cx="8905875" cy="37516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OpenMP</a:t>
            </a:r>
            <a:r>
              <a:rPr lang="en-US" dirty="0" smtClean="0"/>
              <a:t> and </a:t>
            </a:r>
            <a:r>
              <a:rPr lang="en-US" dirty="0" err="1" smtClean="0"/>
              <a:t>CilkPlus</a:t>
            </a:r>
            <a:r>
              <a:rPr lang="en-US" dirty="0" smtClean="0"/>
              <a:t> we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construct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is a mode of use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lambda expressions/”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CilkPlus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Fortran) provide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notation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makes some maps more concise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3273" y="4790459"/>
            <a:ext cx="8153400" cy="1307345"/>
            <a:chOff x="532804" y="2771565"/>
            <a:chExt cx="8153400" cy="1307345"/>
          </a:xfrm>
        </p:grpSpPr>
        <p:sp>
          <p:nvSpPr>
            <p:cNvPr id="7" name="Rounded Rectangle 6"/>
            <p:cNvSpPr/>
            <p:nvPr/>
          </p:nvSpPr>
          <p:spPr>
            <a:xfrm>
              <a:off x="532804" y="2771567"/>
              <a:ext cx="8153400" cy="1307343"/>
            </a:xfrm>
            <a:prstGeom prst="roundRect">
              <a:avLst/>
            </a:prstGeom>
            <a:solidFill>
              <a:srgbClr val="27632E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805" y="3371024"/>
              <a:ext cx="81533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a[:] = a[:]*5;</a:t>
              </a:r>
            </a:p>
            <a:p>
              <a:r>
                <a:rPr lang="en-US" sz="2000" dirty="0" smtClean="0">
                  <a:latin typeface="+mn-lt"/>
                  <a:cs typeface="Courier New" panose="02070309020205020404" pitchFamily="49" charset="0"/>
                </a:rPr>
                <a:t>is </a:t>
              </a:r>
              <a:r>
                <a:rPr lang="en-US" sz="2000" dirty="0" err="1" smtClean="0">
                  <a:latin typeface="+mn-lt"/>
                  <a:cs typeface="Courier New" panose="02070309020205020404" pitchFamily="49" charset="0"/>
                </a:rPr>
                <a:t>CilkPlus</a:t>
              </a:r>
              <a:r>
                <a:rPr lang="en-US" sz="2000" dirty="0" smtClean="0">
                  <a:latin typeface="+mn-lt"/>
                  <a:cs typeface="Courier New" panose="02070309020205020404" pitchFamily="49" charset="0"/>
                </a:rPr>
                <a:t> array notation for “multiply every element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2000" dirty="0" smtClean="0">
                  <a:latin typeface="+mn-lt"/>
                  <a:cs typeface="Courier New" panose="02070309020205020404" pitchFamily="49" charset="0"/>
                </a:rPr>
                <a:t> by 5”</a:t>
              </a:r>
              <a:endParaRPr lang="en-US" sz="2000" dirty="0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2804" y="2771565"/>
              <a:ext cx="8153397" cy="574020"/>
            </a:xfrm>
            <a:prstGeom prst="roundRect">
              <a:avLst/>
            </a:prstGeom>
            <a:solidFill>
              <a:srgbClr val="27632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844" y="2819400"/>
              <a:ext cx="797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Array Notation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49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2804" y="2771565"/>
            <a:ext cx="8153400" cy="1190834"/>
            <a:chOff x="532804" y="2771565"/>
            <a:chExt cx="8153400" cy="1190834"/>
          </a:xfrm>
        </p:grpSpPr>
        <p:sp>
          <p:nvSpPr>
            <p:cNvPr id="7" name="Rounded Rectangle 6"/>
            <p:cNvSpPr/>
            <p:nvPr/>
          </p:nvSpPr>
          <p:spPr>
            <a:xfrm>
              <a:off x="532804" y="2771566"/>
              <a:ext cx="8153400" cy="1190833"/>
            </a:xfrm>
            <a:prstGeom prst="roundRect">
              <a:avLst/>
            </a:prstGeom>
            <a:solidFill>
              <a:srgbClr val="27632E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805" y="3371024"/>
              <a:ext cx="8153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So far we have only dealt with mapping over a single collection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2804" y="2771565"/>
              <a:ext cx="8153397" cy="574020"/>
            </a:xfrm>
            <a:prstGeom prst="roundRect">
              <a:avLst/>
            </a:prstGeom>
            <a:solidFill>
              <a:srgbClr val="27632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844" y="2819400"/>
              <a:ext cx="797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Unary Maps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39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to 1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20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2804" y="2771565"/>
            <a:ext cx="8153400" cy="1190834"/>
            <a:chOff x="532804" y="2771565"/>
            <a:chExt cx="8153400" cy="1190834"/>
          </a:xfrm>
        </p:grpSpPr>
        <p:sp>
          <p:nvSpPr>
            <p:cNvPr id="7" name="Rounded Rectangle 6"/>
            <p:cNvSpPr/>
            <p:nvPr/>
          </p:nvSpPr>
          <p:spPr>
            <a:xfrm>
              <a:off x="532804" y="2771566"/>
              <a:ext cx="8153400" cy="1190833"/>
            </a:xfrm>
            <a:prstGeom prst="roundRect">
              <a:avLst/>
            </a:prstGeom>
            <a:solidFill>
              <a:srgbClr val="27632E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805" y="3371024"/>
              <a:ext cx="8153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So far we have only dealt with mapping over a single collection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2804" y="2771565"/>
              <a:ext cx="8153397" cy="574020"/>
            </a:xfrm>
            <a:prstGeom prst="roundRect">
              <a:avLst/>
            </a:prstGeom>
            <a:solidFill>
              <a:srgbClr val="27632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844" y="2819400"/>
              <a:ext cx="797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Unary Maps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5844" y="4114800"/>
            <a:ext cx="78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programming languages call this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zipWith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or sometimes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4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7" y="896938"/>
            <a:ext cx="7115704" cy="53367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Patterns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Map</a:t>
            </a:r>
          </a:p>
          <a:p>
            <a:r>
              <a:rPr lang="en-US" dirty="0" smtClean="0"/>
              <a:t>Scaled Vector Addition (SAXPY) Example</a:t>
            </a:r>
          </a:p>
          <a:p>
            <a:pPr lvl="1"/>
            <a:r>
              <a:rPr lang="en-US" dirty="0" smtClean="0"/>
              <a:t>Problem Description</a:t>
            </a:r>
          </a:p>
          <a:p>
            <a:pPr lvl="1"/>
            <a:r>
              <a:rPr lang="en-US" dirty="0" smtClean="0"/>
              <a:t>SAXPY Implementations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Sequences of Maps</a:t>
            </a:r>
          </a:p>
          <a:p>
            <a:pPr lvl="1"/>
            <a:r>
              <a:rPr lang="en-US" dirty="0" smtClean="0"/>
              <a:t>Code Fusion</a:t>
            </a:r>
          </a:p>
          <a:p>
            <a:pPr lvl="1"/>
            <a:r>
              <a:rPr lang="en-US" dirty="0" smtClean="0"/>
              <a:t>Cache Fusion</a:t>
            </a:r>
          </a:p>
          <a:p>
            <a:r>
              <a:rPr lang="en-US" dirty="0" smtClean="0"/>
              <a:t>Related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“Do the same thing many time”</a:t>
                </a:r>
              </a:p>
              <a:p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foo in Foo: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 something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 known higher order function in languages like ML, Haskell, Scala</a:t>
                </a:r>
              </a:p>
              <a:p>
                <a:pPr marL="0" indent="0">
                  <a:buNone/>
                </a:pPr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𝑚𝑎𝑝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 : ∀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𝐿𝑖𝑠𝑡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𝐿𝑖𝑠𝑡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a function to each element in a list and returns a list of results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1557" r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3"/>
            <a:ext cx="8905875" cy="3065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1 to every item in an array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every item in an array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list of temperatures from Celsius to Fahrenheit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animation: render each frame in a sequence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point on the complex plane, compute if in Mandelbrot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C:\Users\Brandon\Dropbox\mapPics\Mandelset_hi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87704"/>
            <a:ext cx="3469482" cy="254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137643" y="4191000"/>
            <a:ext cx="3438525" cy="1814451"/>
            <a:chOff x="638175" y="4370606"/>
            <a:chExt cx="2895600" cy="1383863"/>
          </a:xfrm>
        </p:grpSpPr>
        <p:sp>
          <p:nvSpPr>
            <p:cNvPr id="13" name="Rounded Rectangle 12"/>
            <p:cNvSpPr/>
            <p:nvPr/>
          </p:nvSpPr>
          <p:spPr>
            <a:xfrm>
              <a:off x="638175" y="4370606"/>
              <a:ext cx="2895600" cy="1383863"/>
            </a:xfrm>
            <a:prstGeom prst="roundRect">
              <a:avLst/>
            </a:prstGeom>
            <a:solidFill>
              <a:srgbClr val="27632E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14375" y="4827807"/>
                  <a:ext cx="2638426" cy="915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Point </a:t>
                  </a: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if the sequence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400" dirty="0" smtClean="0"/>
                    <a:t> starting at zero is bounded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75" y="4827807"/>
                  <a:ext cx="2638426" cy="91547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18" t="-4061" r="-3113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37643" y="4191000"/>
            <a:ext cx="4267200" cy="627461"/>
            <a:chOff x="1676400" y="4038600"/>
            <a:chExt cx="4267200" cy="499765"/>
          </a:xfrm>
        </p:grpSpPr>
        <p:sp>
          <p:nvSpPr>
            <p:cNvPr id="8" name="Rounded Rectangle 7"/>
            <p:cNvSpPr/>
            <p:nvPr/>
          </p:nvSpPr>
          <p:spPr>
            <a:xfrm>
              <a:off x="1676400" y="4038600"/>
              <a:ext cx="3438524" cy="457200"/>
            </a:xfrm>
            <a:prstGeom prst="roundRect">
              <a:avLst/>
            </a:prstGeom>
            <a:solidFill>
              <a:srgbClr val="27632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2600" y="4076700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Famous Fractal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0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Maps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3"/>
            <a:ext cx="8905875" cy="35992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Some things might not look like maps at first, but can often be implemented as </a:t>
            </a:r>
            <a:r>
              <a:rPr lang="en-US" dirty="0" err="1" smtClean="0"/>
              <a:t>map+some</a:t>
            </a:r>
            <a:r>
              <a:rPr lang="en-US" dirty="0" smtClean="0"/>
              <a:t> pre and/or post processing</a:t>
            </a:r>
          </a:p>
          <a:p>
            <a:pPr lvl="1"/>
            <a:r>
              <a:rPr lang="en-US" dirty="0" smtClean="0"/>
              <a:t>Password cracking</a:t>
            </a:r>
          </a:p>
          <a:p>
            <a:pPr lvl="1"/>
            <a:r>
              <a:rPr lang="en-US" dirty="0" err="1" smtClean="0"/>
              <a:t>Bitcoin</a:t>
            </a:r>
            <a:r>
              <a:rPr lang="en-US" dirty="0" smtClean="0"/>
              <a:t> mining</a:t>
            </a:r>
          </a:p>
          <a:p>
            <a:pPr lvl="1"/>
            <a:r>
              <a:rPr lang="en-US" dirty="0" smtClean="0"/>
              <a:t>Procedural Terrain </a:t>
            </a:r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Number Theoretic Problems (e.g. </a:t>
            </a:r>
            <a:r>
              <a:rPr lang="en-US" dirty="0" smtClean="0"/>
              <a:t>Quadratic Field Sieve used in fast factoring)</a:t>
            </a:r>
          </a:p>
          <a:p>
            <a:pPr lvl="1"/>
            <a:r>
              <a:rPr lang="en-US" dirty="0" smtClean="0"/>
              <a:t>Parameter Estimation for scientific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95400" y="4565304"/>
            <a:ext cx="6454673" cy="1615121"/>
            <a:chOff x="638175" y="4370607"/>
            <a:chExt cx="2895600" cy="1231836"/>
          </a:xfrm>
        </p:grpSpPr>
        <p:sp>
          <p:nvSpPr>
            <p:cNvPr id="7" name="Rounded Rectangle 6"/>
            <p:cNvSpPr/>
            <p:nvPr/>
          </p:nvSpPr>
          <p:spPr>
            <a:xfrm>
              <a:off x="638175" y="4370607"/>
              <a:ext cx="2895600" cy="1214464"/>
            </a:xfrm>
            <a:prstGeom prst="roundRect">
              <a:avLst/>
            </a:prstGeom>
            <a:solidFill>
              <a:srgbClr val="27632E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8175" y="4827807"/>
              <a:ext cx="2895599" cy="77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Map pattern is </a:t>
              </a:r>
              <a:r>
                <a:rPr lang="en-US" sz="2000" dirty="0" err="1" smtClean="0"/>
                <a:t>datatype</a:t>
              </a:r>
              <a:r>
                <a:rPr lang="en-US" sz="2000" dirty="0" smtClean="0"/>
                <a:t> independent. With various levels of efficiency we can map over lists, trees, graphs, etc. Even abstract “collection” like sequences of numbers. </a:t>
              </a:r>
              <a:endParaRPr lang="en-US" sz="2000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295400" y="4565302"/>
            <a:ext cx="6454671" cy="574020"/>
          </a:xfrm>
          <a:prstGeom prst="roundRect">
            <a:avLst/>
          </a:prstGeom>
          <a:solidFill>
            <a:srgbClr val="2763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8440" y="4613137"/>
            <a:ext cx="631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Not Just Arrays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is a “</a:t>
            </a:r>
            <a:r>
              <a:rPr lang="en-US" dirty="0" err="1" smtClean="0"/>
              <a:t>foreach</a:t>
            </a:r>
            <a:r>
              <a:rPr lang="en-US" dirty="0" smtClean="0"/>
              <a:t> loop”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is a “</a:t>
            </a:r>
            <a:r>
              <a:rPr lang="en-US" dirty="0" err="1" smtClean="0"/>
              <a:t>foreach</a:t>
            </a:r>
            <a:r>
              <a:rPr lang="en-US" dirty="0" smtClean="0"/>
              <a:t> loop” </a:t>
            </a:r>
            <a:r>
              <a:rPr lang="en-US" dirty="0" smtClean="0">
                <a:solidFill>
                  <a:srgbClr val="FF0000"/>
                </a:solidFill>
              </a:rPr>
              <a:t>where each iteration is independent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is a “</a:t>
            </a:r>
            <a:r>
              <a:rPr lang="en-US" dirty="0" err="1"/>
              <a:t>foreach</a:t>
            </a:r>
            <a:r>
              <a:rPr lang="en-US" dirty="0"/>
              <a:t> loop” </a:t>
            </a:r>
            <a:r>
              <a:rPr lang="en-US" dirty="0">
                <a:solidFill>
                  <a:srgbClr val="FF0000"/>
                </a:solidFill>
              </a:rPr>
              <a:t>where each iteration is independent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2804" y="2771565"/>
            <a:ext cx="8153400" cy="2057402"/>
            <a:chOff x="532804" y="2771565"/>
            <a:chExt cx="8153400" cy="2057402"/>
          </a:xfrm>
        </p:grpSpPr>
        <p:sp>
          <p:nvSpPr>
            <p:cNvPr id="7" name="Rounded Rectangle 6"/>
            <p:cNvSpPr/>
            <p:nvPr/>
          </p:nvSpPr>
          <p:spPr>
            <a:xfrm>
              <a:off x="532804" y="2771567"/>
              <a:ext cx="8153400" cy="2057400"/>
            </a:xfrm>
            <a:prstGeom prst="roundRect">
              <a:avLst/>
            </a:prstGeom>
            <a:solidFill>
              <a:srgbClr val="27632E">
                <a:alpha val="1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2805" y="3371024"/>
                  <a:ext cx="8153396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Independence is big win. We can run map completely in parallel. Significant speedups: </a:t>
                  </a:r>
                </a:p>
                <a:p>
                  <a:r>
                    <a:rPr lang="en-US" sz="2000" dirty="0" smtClean="0"/>
                    <a:t>More precisely: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</m:oMath>
                  </a14:m>
                  <a:r>
                    <a:rPr lang="en-US" sz="2000" dirty="0" smtClean="0"/>
                    <a:t> is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(1)</m:t>
                      </m:r>
                    </m:oMath>
                  </a14:m>
                  <a:r>
                    <a:rPr lang="en-US" sz="2000" dirty="0" smtClean="0"/>
                    <a:t> plus implementation overhead that is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𝑙𝑜𝑔𝑛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… so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∈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𝑙𝑜𝑔𝑛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  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05" y="3371024"/>
                  <a:ext cx="8153396" cy="132343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47" t="-2304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532804" y="2771565"/>
              <a:ext cx="8153397" cy="574020"/>
            </a:xfrm>
            <a:prstGeom prst="roundRect">
              <a:avLst/>
            </a:prstGeom>
            <a:solidFill>
              <a:srgbClr val="27632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844" y="2819400"/>
              <a:ext cx="797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Embarrassingly Parallel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1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13762</TotalTime>
  <Words>1083</Words>
  <Application>Microsoft Office PowerPoint</Application>
  <PresentationFormat>On-screen Show (4:3)</PresentationFormat>
  <Paragraphs>235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NewTemplate</vt:lpstr>
      <vt:lpstr>Map Pattern</vt:lpstr>
      <vt:lpstr>Table of Contents</vt:lpstr>
      <vt:lpstr>Table of Contents</vt:lpstr>
      <vt:lpstr>Mapping</vt:lpstr>
      <vt:lpstr>Example Maps</vt:lpstr>
      <vt:lpstr>Example Maps cont.</vt:lpstr>
      <vt:lpstr>Key Idea</vt:lpstr>
      <vt:lpstr>Key Idea</vt:lpstr>
      <vt:lpstr>Key Idea</vt:lpstr>
      <vt:lpstr>Sequential Map</vt:lpstr>
      <vt:lpstr>Parallel Map</vt:lpstr>
      <vt:lpstr>Comparing Maps</vt:lpstr>
      <vt:lpstr>Independence</vt:lpstr>
      <vt:lpstr>Implementation and API</vt:lpstr>
      <vt:lpstr>Generalization?</vt:lpstr>
      <vt:lpstr>1 to 1 Map</vt:lpstr>
      <vt:lpstr>Generalization?</vt:lpstr>
      <vt:lpstr>Slide Title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Brandon</cp:lastModifiedBy>
  <cp:revision>150</cp:revision>
  <dcterms:created xsi:type="dcterms:W3CDTF">2013-11-24T21:03:34Z</dcterms:created>
  <dcterms:modified xsi:type="dcterms:W3CDTF">2014-03-10T09:20:28Z</dcterms:modified>
</cp:coreProperties>
</file>