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08" autoAdjust="0"/>
    <p:restoredTop sz="94595" autoAdjust="0"/>
  </p:normalViewPr>
  <p:slideViewPr>
    <p:cSldViewPr>
      <p:cViewPr varScale="1">
        <p:scale>
          <a:sx n="122" d="100"/>
          <a:sy n="122" d="100"/>
        </p:scale>
        <p:origin x="-120" y="-824"/>
      </p:cViewPr>
      <p:guideLst>
        <p:guide orient="horz" pos="2160"/>
        <p:guide pos="4272"/>
      </p:guideLst>
    </p:cSldViewPr>
  </p:slideViewPr>
  <p:outlineViewPr>
    <p:cViewPr>
      <p:scale>
        <a:sx n="33" d="100"/>
        <a:sy n="33" d="100"/>
      </p:scale>
      <p:origin x="0" y="97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9EFB781-F10A-8A4F-A12A-3C2C71F64A5A}" type="datetimeFigureOut">
              <a:rPr lang="en-US"/>
              <a:pPr>
                <a:defRPr/>
              </a:pPr>
              <a:t>3/11/14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7056B38-26E9-CB40-A38E-0AF1742DD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416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58E4B2-B471-D345-83CC-798ED0FDA91E}" type="datetimeFigureOut">
              <a:rPr lang="en-US"/>
              <a:pPr>
                <a:defRPr/>
              </a:pPr>
              <a:t>3/11/14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E7FAE9D-A0A7-8442-9C01-C9B544F094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04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0053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14"/>
            <a:ext cx="9144000" cy="1470025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65500"/>
            <a:ext cx="9144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68E9D-7EE0-A64C-88B9-5C80C428C5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three-sisters.png"/>
          <p:cNvPicPr>
            <a:picLocks noChangeAspect="1"/>
          </p:cNvPicPr>
          <p:nvPr userDrawn="1"/>
        </p:nvPicPr>
        <p:blipFill>
          <a:blip r:embed="rId2"/>
          <a:srcRect b="19512"/>
          <a:stretch>
            <a:fillRect/>
          </a:stretch>
        </p:blipFill>
        <p:spPr>
          <a:xfrm>
            <a:off x="0" y="-3009"/>
            <a:ext cx="9144000" cy="12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6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97ACE-2A84-A441-B7E5-D72799696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ED27D-FC7F-E54B-9AF3-B188FB6C3E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6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5024"/>
            <a:ext cx="8905875" cy="874346"/>
          </a:xfrm>
        </p:spPr>
        <p:txBody>
          <a:bodyPr/>
          <a:lstStyle>
            <a:lvl1pPr>
              <a:defRPr sz="3600" b="1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896552"/>
            <a:ext cx="8905875" cy="5479701"/>
          </a:xfrm>
        </p:spPr>
        <p:txBody>
          <a:bodyPr/>
          <a:lstStyle>
            <a:lvl1pPr>
              <a:buSzPct val="65000"/>
              <a:buFont typeface="Wingdings" charset="2"/>
              <a:buChar char="q"/>
              <a:defRPr/>
            </a:lvl1pPr>
            <a:lvl2pPr>
              <a:buSzPct val="65000"/>
              <a:buFont typeface="Lucida Grande"/>
              <a:buChar char="❍"/>
              <a:defRPr/>
            </a:lvl2pPr>
            <a:lvl3pPr>
              <a:buSzPct val="90000"/>
              <a:buFont typeface="Lucida Grande"/>
              <a:buChar char="◆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21A90-E327-C84D-81B5-071D4C5C9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44090-53BA-A642-97F1-42151C567A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0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0"/>
            <a:ext cx="8905875" cy="874346"/>
          </a:xfrm>
        </p:spPr>
        <p:txBody>
          <a:bodyPr/>
          <a:lstStyle>
            <a:lvl1pPr>
              <a:defRPr b="1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84237"/>
            <a:ext cx="4453128" cy="5516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0872" y="884237"/>
            <a:ext cx="4453128" cy="5516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1E1AC-38F6-0C44-A89D-462547A2D2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0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0"/>
            <a:ext cx="8905875" cy="874346"/>
          </a:xfrm>
        </p:spPr>
        <p:txBody>
          <a:bodyPr/>
          <a:lstStyle>
            <a:lvl1pPr>
              <a:defRPr b="1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95350"/>
            <a:ext cx="445312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535112"/>
            <a:ext cx="4453128" cy="4865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0872" y="895350"/>
            <a:ext cx="445312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0872" y="1535112"/>
            <a:ext cx="4453128" cy="4865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ABFDE-B9DE-0347-8949-80A077F734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1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865A7-7678-F840-B2ED-A6879803B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125" y="5024"/>
            <a:ext cx="8651875" cy="874346"/>
          </a:xfrm>
        </p:spPr>
        <p:txBody>
          <a:bodyPr/>
          <a:lstStyle>
            <a:lvl1pPr>
              <a:defRPr sz="3600" b="1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1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BC19F-FBA3-6448-9956-C92266020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A6B1A-0B04-9641-AD35-E9E87377D3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9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3C330-DDAB-D147-AB28-D77F6DACB5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5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56350"/>
            <a:ext cx="8686800" cy="501650"/>
          </a:xfrm>
          <a:prstGeom prst="rect">
            <a:avLst/>
          </a:prstGeom>
          <a:solidFill>
            <a:srgbClr val="0053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38125" y="274638"/>
            <a:ext cx="8651875" cy="87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38125" y="1158047"/>
            <a:ext cx="8651875" cy="5263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69050"/>
            <a:ext cx="60198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err="1" smtClean="0">
                <a:ln>
                  <a:noFill/>
                </a:ln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69050"/>
            <a:ext cx="21336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pPr>
              <a:defRPr/>
            </a:pPr>
            <a:fld id="{35D977DA-7179-4E4A-8476-A426C303D2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7" descr="UO_Signature_stckd_4c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075" y="6369050"/>
            <a:ext cx="3778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Fork-Join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24200"/>
            <a:ext cx="9144000" cy="1993900"/>
          </a:xfrm>
        </p:spPr>
        <p:txBody>
          <a:bodyPr/>
          <a:lstStyle/>
          <a:p>
            <a:r>
              <a:rPr lang="en-US" dirty="0" smtClean="0"/>
              <a:t>Parallel Computing</a:t>
            </a:r>
          </a:p>
          <a:p>
            <a:r>
              <a:rPr lang="en-US" dirty="0" smtClean="0"/>
              <a:t>CIS </a:t>
            </a:r>
            <a:r>
              <a:rPr lang="en-US" dirty="0"/>
              <a:t>410/</a:t>
            </a:r>
            <a:r>
              <a:rPr lang="en-US" dirty="0" smtClean="0"/>
              <a:t>510</a:t>
            </a:r>
          </a:p>
          <a:p>
            <a:r>
              <a:rPr lang="en-US" dirty="0" smtClean="0"/>
              <a:t>Department of Computer and Information Science</a:t>
            </a:r>
          </a:p>
        </p:txBody>
      </p:sp>
      <p:pic>
        <p:nvPicPr>
          <p:cNvPr id="13315" name="Picture 5" descr="UO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8" y="5299075"/>
            <a:ext cx="4725987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Steal Continuation vs. Steal Child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TBB and </a:t>
            </a:r>
            <a:r>
              <a:rPr lang="en-US" dirty="0" err="1" smtClean="0"/>
              <a:t>CilkPlus</a:t>
            </a:r>
            <a:r>
              <a:rPr lang="en-US" dirty="0" smtClean="0"/>
              <a:t> handle fork in different ways</a:t>
            </a:r>
          </a:p>
          <a:p>
            <a:r>
              <a:rPr lang="en-US" dirty="0" smtClean="0"/>
              <a:t>Given code of the form: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latin typeface="Courier New"/>
                <a:cs typeface="Courier New"/>
              </a:rPr>
              <a:t>fork f();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g();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join;</a:t>
            </a:r>
          </a:p>
          <a:p>
            <a:r>
              <a:rPr lang="en-US" dirty="0" smtClean="0"/>
              <a:t>A TBB thread would put f() on its queue and then execute g(). It would only start working on the queue when it got to the join.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Cilk</a:t>
            </a:r>
            <a:r>
              <a:rPr lang="en-US" dirty="0" smtClean="0"/>
              <a:t> thread would put </a:t>
            </a:r>
            <a:r>
              <a:rPr lang="en-US" b="1" dirty="0" smtClean="0"/>
              <a:t>both</a:t>
            </a:r>
            <a:r>
              <a:rPr lang="en-US" dirty="0" smtClean="0"/>
              <a:t> f() and the remainder of the program (g(); join; </a:t>
            </a:r>
            <a:r>
              <a:rPr lang="en-US" dirty="0" err="1" smtClean="0"/>
              <a:t>etc</a:t>
            </a:r>
            <a:r>
              <a:rPr lang="en-US" dirty="0" smtClean="0"/>
              <a:t>) on its queue. It is probable that it will execute f() before g().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79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Steal Continuation vs. Steal Child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4468" t="3113" r="59046" b="8629"/>
          <a:stretch/>
        </p:blipFill>
        <p:spPr>
          <a:xfrm>
            <a:off x="1143000" y="1219200"/>
            <a:ext cx="2286000" cy="510540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 rotWithShape="1">
          <a:blip r:embed="rId2"/>
          <a:srcRect l="51488" t="3407" r="12027" b="8629"/>
          <a:stretch/>
        </p:blipFill>
        <p:spPr>
          <a:xfrm>
            <a:off x="5562600" y="1219200"/>
            <a:ext cx="2286000" cy="5111496"/>
          </a:xfrm>
          <a:prstGeom prst="rect">
            <a:avLst/>
          </a:prstGeom>
          <a:ln>
            <a:noFill/>
          </a:ln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238125" y="820353"/>
            <a:ext cx="4029075" cy="32264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b="0" i="0" kern="1200">
                <a:solidFill>
                  <a:schemeClr val="tx1"/>
                </a:solidFill>
                <a:latin typeface="Times New Roman"/>
                <a:ea typeface="ＭＳ Ｐゴシック" charset="0"/>
                <a:cs typeface="Times New Roman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0" i="0" kern="1200">
                <a:solidFill>
                  <a:schemeClr val="tx1"/>
                </a:solidFill>
                <a:latin typeface="Times New Roman"/>
                <a:ea typeface="ＭＳ Ｐゴシック" charset="0"/>
                <a:cs typeface="Times New Roman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0" i="0" kern="1200">
                <a:solidFill>
                  <a:schemeClr val="tx1"/>
                </a:solidFill>
                <a:latin typeface="Times New Roman"/>
                <a:ea typeface="ＭＳ Ｐゴシック" charset="0"/>
                <a:cs typeface="Times New Roman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Times New Roman"/>
                <a:ea typeface="ＭＳ Ｐゴシック" charset="0"/>
                <a:cs typeface="Times New Roman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Times New Roman"/>
                <a:ea typeface="ＭＳ Ｐゴシック" charset="0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2000" b="1" dirty="0" smtClean="0"/>
              <a:t>Steal Continuation</a:t>
            </a:r>
            <a:endParaRPr lang="en-US" sz="2000" b="1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718582" y="762000"/>
            <a:ext cx="3968218" cy="32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SzPct val="65000"/>
              <a:buFont typeface="Wingdings" charset="2"/>
              <a:buChar char="q"/>
              <a:defRPr sz="3200" b="0" i="0" kern="1200">
                <a:solidFill>
                  <a:schemeClr val="tx1"/>
                </a:solidFill>
                <a:latin typeface="Times New Roman"/>
                <a:ea typeface="ＭＳ Ｐゴシック" charset="0"/>
                <a:cs typeface="Times New Roman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SzPct val="65000"/>
              <a:buFont typeface="Lucida Grande"/>
              <a:buChar char="❍"/>
              <a:defRPr sz="2800" b="0" i="0" kern="1200">
                <a:solidFill>
                  <a:schemeClr val="tx1"/>
                </a:solidFill>
                <a:latin typeface="Times New Roman"/>
                <a:ea typeface="ＭＳ Ｐゴシック" charset="0"/>
                <a:cs typeface="Times New Roman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Lucida Grande"/>
              <a:buChar char="◆"/>
              <a:defRPr sz="2400" b="0" i="0" kern="1200">
                <a:solidFill>
                  <a:schemeClr val="tx1"/>
                </a:solidFill>
                <a:latin typeface="Times New Roman"/>
                <a:ea typeface="ＭＳ Ｐゴシック" charset="0"/>
                <a:cs typeface="Times New Roman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Times New Roman"/>
                <a:ea typeface="ＭＳ Ｐゴシック" charset="0"/>
                <a:cs typeface="Times New Roman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Times New Roman"/>
                <a:ea typeface="ＭＳ Ｐゴシック" charset="0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2000" b="1" dirty="0" smtClean="0"/>
              <a:t>Steal Child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01715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Forking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8125" y="896552"/>
            <a:ext cx="5095875" cy="5479701"/>
          </a:xfrm>
        </p:spPr>
        <p:txBody>
          <a:bodyPr/>
          <a:lstStyle/>
          <a:p>
            <a:r>
              <a:rPr lang="en-US" dirty="0" smtClean="0"/>
              <a:t>Simple Idea for Concurrency</a:t>
            </a:r>
          </a:p>
          <a:p>
            <a:pPr lvl="1"/>
            <a:r>
              <a:rPr lang="en-US" dirty="0" smtClean="0"/>
              <a:t>“fork” new tasks</a:t>
            </a:r>
          </a:p>
          <a:p>
            <a:pPr lvl="1"/>
            <a:r>
              <a:rPr lang="en-US" dirty="0" smtClean="0"/>
              <a:t>“join” to delay execution until forked tasks have finished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E865A7-7678-F840-B2ED-A6879803B9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876800" y="838200"/>
            <a:ext cx="4256150" cy="4724400"/>
          </a:xfrm>
          <a:prstGeom prst="rect">
            <a:avLst/>
          </a:prstGeom>
          <a:ln>
            <a:noFill/>
          </a:ln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876801" y="5562600"/>
            <a:ext cx="4253352" cy="533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b="0" i="0" kern="1200">
                <a:solidFill>
                  <a:schemeClr val="tx1"/>
                </a:solidFill>
                <a:latin typeface="Times New Roman"/>
                <a:ea typeface="ＭＳ Ｐゴシック" charset="0"/>
                <a:cs typeface="Times New Roman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0" i="0" kern="1200">
                <a:solidFill>
                  <a:schemeClr val="tx1"/>
                </a:solidFill>
                <a:latin typeface="Times New Roman"/>
                <a:ea typeface="ＭＳ Ｐゴシック" charset="0"/>
                <a:cs typeface="Times New Roman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0" i="0" kern="1200">
                <a:solidFill>
                  <a:schemeClr val="tx1"/>
                </a:solidFill>
                <a:latin typeface="Times New Roman"/>
                <a:ea typeface="ＭＳ Ｐゴシック" charset="0"/>
                <a:cs typeface="Times New Roman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Times New Roman"/>
                <a:ea typeface="ＭＳ Ｐゴシック" charset="0"/>
                <a:cs typeface="Times New Roman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Times New Roman"/>
                <a:ea typeface="ＭＳ Ｐゴシック" charset="0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3500" b="1" dirty="0" smtClean="0">
                <a:solidFill>
                  <a:srgbClr val="FF0000"/>
                </a:solidFill>
              </a:rPr>
              <a:t>Don’t do this!</a:t>
            </a:r>
            <a:endParaRPr lang="en-US" sz="3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970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Fork/Join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 A||B be interpreted as “fork A, do B, and join”</a:t>
            </a:r>
          </a:p>
          <a:p>
            <a:pPr marL="0" indent="0">
              <a:buNone/>
            </a:pPr>
            <a:r>
              <a:rPr lang="en-US" dirty="0" smtClean="0"/>
              <a:t>	Work: T(A||B)</a:t>
            </a:r>
            <a:r>
              <a:rPr lang="en-US" baseline="-25000" dirty="0" smtClean="0"/>
              <a:t>1</a:t>
            </a:r>
            <a:r>
              <a:rPr lang="en-US" dirty="0" smtClean="0"/>
              <a:t> = T(A)</a:t>
            </a:r>
            <a:r>
              <a:rPr lang="en-US" baseline="-25000" dirty="0" smtClean="0"/>
              <a:t>1</a:t>
            </a:r>
            <a:r>
              <a:rPr lang="en-US" dirty="0" smtClean="0"/>
              <a:t> + T(B)</a:t>
            </a:r>
            <a:r>
              <a:rPr lang="en-US" baseline="-25000" dirty="0" smtClean="0"/>
              <a:t>1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Span: T(A||B)</a:t>
            </a:r>
            <a:r>
              <a:rPr lang="en-US" baseline="-25000" dirty="0" smtClean="0"/>
              <a:t>∞</a:t>
            </a:r>
            <a:r>
              <a:rPr lang="en-US" dirty="0" smtClean="0"/>
              <a:t> = max(T(A)</a:t>
            </a:r>
            <a:r>
              <a:rPr lang="en-US" baseline="-25000" dirty="0" smtClean="0"/>
              <a:t>∞</a:t>
            </a:r>
            <a:r>
              <a:rPr lang="en-US" dirty="0" smtClean="0"/>
              <a:t>, T(B)</a:t>
            </a:r>
            <a:r>
              <a:rPr lang="en-US" baseline="-25000" dirty="0" smtClean="0"/>
              <a:t>∞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these you can figure out the Work/Span of algorithms using the asymptotic analysis technique you learned in CIS 315/621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33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Recursive Fibonacci is simple and inefficient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l</a:t>
            </a:r>
            <a:r>
              <a:rPr lang="en-US" dirty="0" smtClean="0">
                <a:latin typeface="Courier New"/>
                <a:cs typeface="Courier New"/>
              </a:rPr>
              <a:t>ong fib (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n ) {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if (n &lt; 2) return 1;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else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long x = fib (n-1);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long y = fib(n-2);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return x + y;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}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  <a:r>
              <a:rPr lang="en-US" dirty="0">
                <a:latin typeface="Courier New"/>
                <a:cs typeface="Courier New"/>
              </a:rPr>
              <a:t>	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6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Fibonacci is simple and inefficient</a:t>
            </a:r>
          </a:p>
          <a:p>
            <a:r>
              <a:rPr lang="en-US" dirty="0" smtClean="0"/>
              <a:t>But it does have the property that the sub-calls are independent</a:t>
            </a:r>
          </a:p>
          <a:p>
            <a:r>
              <a:rPr lang="en-US" dirty="0" smtClean="0"/>
              <a:t>Can we parallelize it?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4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Fibonacci…in Parallel?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long fib (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n 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if (n &lt; 2) return 1;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else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    long x = </a:t>
            </a:r>
            <a:r>
              <a:rPr lang="en-US" dirty="0" smtClean="0">
                <a:latin typeface="Courier New"/>
                <a:cs typeface="Courier New"/>
              </a:rPr>
              <a:t>fork fib </a:t>
            </a:r>
            <a:r>
              <a:rPr lang="en-US" dirty="0">
                <a:latin typeface="Courier New"/>
                <a:cs typeface="Courier New"/>
              </a:rPr>
              <a:t>(n-1);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    long y = fib(n-2)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    join;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    return x + y;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}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7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438400" y="914400"/>
            <a:ext cx="4343400" cy="5410200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Fork Join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9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Idea for Concurrency</a:t>
            </a:r>
          </a:p>
          <a:p>
            <a:pPr lvl="1"/>
            <a:r>
              <a:rPr lang="en-US" dirty="0" smtClean="0"/>
              <a:t>“fork” new tasks</a:t>
            </a:r>
          </a:p>
          <a:p>
            <a:pPr lvl="1"/>
            <a:r>
              <a:rPr lang="en-US" dirty="0" smtClean="0"/>
              <a:t>“join to delay execution until forked tasks have finished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54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 Join 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ork B();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C();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join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474720" y="914400"/>
            <a:ext cx="4983480" cy="5410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1999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Map as Fork/Join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981200" y="883920"/>
            <a:ext cx="5334000" cy="5440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2120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Stealing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runtimes for TBB/</a:t>
            </a:r>
            <a:r>
              <a:rPr lang="en-US" dirty="0" err="1" smtClean="0"/>
              <a:t>CilkPlus</a:t>
            </a:r>
            <a:r>
              <a:rPr lang="en-US" dirty="0" smtClean="0"/>
              <a:t> do something known as work stealing</a:t>
            </a:r>
          </a:p>
          <a:p>
            <a:r>
              <a:rPr lang="en-US" dirty="0" smtClean="0"/>
              <a:t>Each </a:t>
            </a:r>
            <a:r>
              <a:rPr lang="en-US" b="1" dirty="0" smtClean="0"/>
              <a:t>worker thread </a:t>
            </a:r>
            <a:r>
              <a:rPr lang="en-US" dirty="0" smtClean="0"/>
              <a:t>has a queue of tasks</a:t>
            </a:r>
          </a:p>
          <a:p>
            <a:r>
              <a:rPr lang="en-US" dirty="0" smtClean="0"/>
              <a:t>When a call to fork is executed, the thread puts the task on its queue</a:t>
            </a:r>
          </a:p>
          <a:p>
            <a:r>
              <a:rPr lang="en-US" dirty="0" smtClean="0"/>
              <a:t>This provides good locality…but can cause starvation</a:t>
            </a:r>
          </a:p>
          <a:p>
            <a:r>
              <a:rPr lang="en-US" dirty="0" smtClean="0"/>
              <a:t>So, if a thread runs out of work, it “steals” some tasks from a different queue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77110"/>
      </p:ext>
    </p:extLst>
  </p:cSld>
  <p:clrMapOvr>
    <a:masterClrMapping/>
  </p:clrMapOvr>
</p:sld>
</file>

<file path=ppt/theme/theme1.xml><?xml version="1.0" encoding="utf-8"?>
<a:theme xmlns:a="http://schemas.openxmlformats.org/drawingml/2006/main" name="New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NewTemplate.pot</Template>
  <TotalTime>11976</TotalTime>
  <Words>518</Words>
  <Application>Microsoft Macintosh PowerPoint</Application>
  <PresentationFormat>On-screen Show (4:3)</PresentationFormat>
  <Paragraphs>91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NewTemplate</vt:lpstr>
      <vt:lpstr>Fork-Join Pattern</vt:lpstr>
      <vt:lpstr>Fibonacci</vt:lpstr>
      <vt:lpstr>Fibonacci…</vt:lpstr>
      <vt:lpstr>Fibonacci…in Parallel?</vt:lpstr>
      <vt:lpstr>Recursive Fork Join</vt:lpstr>
      <vt:lpstr>Fork Join</vt:lpstr>
      <vt:lpstr>Fork Join Control Flow</vt:lpstr>
      <vt:lpstr>Executing Map as Fork/Join</vt:lpstr>
      <vt:lpstr>Work Stealing</vt:lpstr>
      <vt:lpstr>Steal Continuation vs. Steal Child</vt:lpstr>
      <vt:lpstr>Steal Continuation vs. Steal Child</vt:lpstr>
      <vt:lpstr>Extra Forking</vt:lpstr>
      <vt:lpstr>Performance of Fork/Join</vt:lpstr>
    </vt:vector>
  </TitlesOfParts>
  <Company>ParaTools,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Huck</dc:creator>
  <cp:lastModifiedBy>stephanie</cp:lastModifiedBy>
  <cp:revision>166</cp:revision>
  <dcterms:created xsi:type="dcterms:W3CDTF">2013-11-24T21:03:34Z</dcterms:created>
  <dcterms:modified xsi:type="dcterms:W3CDTF">2014-03-11T16:59:10Z</dcterms:modified>
</cp:coreProperties>
</file>