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jpeg" ContentType="image/jpeg"/>
  <Override PartName="/ppt/media/image8.png" ContentType="image/png"/>
  <Override PartName="/ppt/media/image5.wmf" ContentType="image/x-wmf"/>
  <Override PartName="/ppt/media/image13.jpeg" ContentType="image/jpeg"/>
  <Override PartName="/ppt/media/image12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6.png" ContentType="image/png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890568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7960" y="3758040"/>
            <a:ext cx="890568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00960" y="375804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237960" y="375804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6280" y="3757680"/>
            <a:ext cx="3274560" cy="2613240"/>
          </a:xfrm>
          <a:prstGeom prst="rect">
            <a:avLst/>
          </a:prstGeom>
          <a:ln>
            <a:noFill/>
          </a:ln>
        </p:spPr>
      </p:pic>
      <p:pic>
        <p:nvPicPr>
          <p:cNvPr descr="" id="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3280" y="3757680"/>
            <a:ext cx="3274560" cy="2613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37960" y="896400"/>
            <a:ext cx="8905680" cy="5479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37960" y="5040"/>
            <a:ext cx="8905680" cy="637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37960" y="375804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37960" y="896400"/>
            <a:ext cx="8905680" cy="5479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800960" y="375804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37960" y="3758040"/>
            <a:ext cx="89049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890568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37960" y="3758040"/>
            <a:ext cx="890568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800960" y="375804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37960" y="375804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6280" y="3757680"/>
            <a:ext cx="3274560" cy="2613240"/>
          </a:xfrm>
          <a:prstGeom prst="rect">
            <a:avLst/>
          </a:prstGeom>
          <a:ln>
            <a:noFill/>
          </a:ln>
        </p:spPr>
      </p:pic>
      <p:pic>
        <p:nvPicPr>
          <p:cNvPr descr="" id="8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3280" y="3757680"/>
            <a:ext cx="3274560" cy="2613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37960" y="5040"/>
            <a:ext cx="8905680" cy="637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37960" y="375804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5479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00960" y="375804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37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00960" y="896400"/>
            <a:ext cx="43455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37960" y="3758040"/>
            <a:ext cx="8904960" cy="261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56520"/>
            <a:ext cx="8686440" cy="501120"/>
          </a:xfrm>
          <a:prstGeom prst="rect">
            <a:avLst/>
          </a:prstGeom>
          <a:solidFill>
            <a:srgbClr val="005334"/>
          </a:solidFill>
          <a:ln w="9360">
            <a:noFill/>
          </a:ln>
        </p:spPr>
      </p:sp>
      <p:pic>
        <p:nvPicPr>
          <p:cNvPr descr="" id="1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28200" y="6369120"/>
            <a:ext cx="377640" cy="4554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356520"/>
            <a:ext cx="9143640" cy="501120"/>
          </a:xfrm>
          <a:prstGeom prst="rect">
            <a:avLst/>
          </a:prstGeom>
          <a:solidFill>
            <a:srgbClr val="005334"/>
          </a:solidFill>
          <a:ln w="9360">
            <a:noFill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0" y="1316880"/>
            <a:ext cx="91436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Times New Roman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4FC61A96-511B-43E6-90A1-BCA2FB53F8DF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  <p:pic>
        <p:nvPicPr>
          <p:cNvPr descr="" id="6" name="Picture 7"/>
          <p:cNvPicPr/>
          <p:nvPr/>
        </p:nvPicPr>
        <p:blipFill>
          <a:blip r:embed="rId3"/>
          <a:srcRect b="19508" l="0" r="0" t="0"/>
          <a:stretch>
            <a:fillRect/>
          </a:stretch>
        </p:blipFill>
        <p:spPr>
          <a:xfrm>
            <a:off x="0" y="-2880"/>
            <a:ext cx="9143640" cy="128124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356520"/>
            <a:ext cx="8686440" cy="501120"/>
          </a:xfrm>
          <a:prstGeom prst="rect">
            <a:avLst/>
          </a:prstGeom>
          <a:solidFill>
            <a:srgbClr val="005334"/>
          </a:solidFill>
          <a:ln w="9360">
            <a:noFill/>
          </a:ln>
        </p:spPr>
      </p:sp>
      <p:pic>
        <p:nvPicPr>
          <p:cNvPr descr="" id="4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28200" y="6369120"/>
            <a:ext cx="377640" cy="4554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Lucida Grande"/>
              <a:buChar char="❍"/>
            </a:pP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Lucida Grande"/>
              <a:buChar char="◆"/>
            </a:pP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Times New Roman"/>
                <a:ea typeface="ＭＳ Ｐゴシック"/>
              </a:rPr>
              <a:t>Fifth level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DBC89006-C409-4EAB-B281-E06B72F386F5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1316880"/>
            <a:ext cx="91436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Times New Roman"/>
                <a:ea typeface="ＭＳ Ｐゴシック"/>
              </a:rPr>
              <a:t>Fork-Join Pattern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0" y="3124080"/>
            <a:ext cx="9143640" cy="19936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Times New Roman"/>
                <a:ea typeface="ＭＳ Ｐゴシック"/>
              </a:rPr>
              <a:t>Parallel Computing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Times New Roman"/>
                <a:ea typeface="ＭＳ Ｐゴシック"/>
              </a:rPr>
              <a:t>CIS 410/510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Times New Roman"/>
                <a:ea typeface="ＭＳ Ｐゴシック"/>
              </a:rPr>
              <a:t>Department of Computer and Information Science</a:t>
            </a:r>
            <a:endParaRPr/>
          </a:p>
        </p:txBody>
      </p:sp>
      <p:pic>
        <p:nvPicPr>
          <p:cNvPr descr="" id="8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249640" y="5299200"/>
            <a:ext cx="4725720" cy="8427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Working Stealing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The runtimes for TBB/Cilkplus do something known as work stealing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Each </a:t>
            </a:r>
            <a:r>
              <a:rPr b="1"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worker thread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has a queue of tasks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When a call to fork is executed the thread puts that task on its queue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This provides good locality...but can cause starvation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So, if a thread runs out of work, it “steals” some tasks from a different queue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23" name="TextShape 4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6FD60005-4048-4732-A96A-678009F3C7BE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Steal Continuation vs Steal Child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TBB and Cilkplus handle fork in different ways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Given code of the form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fork f();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g();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join;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A TBB thread would put f() on its queue and then execute g(); It would only starting working on the queue when it got to the join;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A Cilk thread would put </a:t>
            </a:r>
            <a:r>
              <a:rPr b="1"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both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f() and the remainder of the program (g(); join; etc) on its queue.  It is probable that it will execute f() before g()</a:t>
            </a: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27" name="TextShape 4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04CAD364-3507-4E0C-9A0F-AA00BD0BF18C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Steal Continuation vs Steal Child</a:t>
            </a:r>
            <a:endParaRPr/>
          </a:p>
        </p:txBody>
      </p:sp>
      <p:pic>
        <p:nvPicPr>
          <p:cNvPr descr="" id="1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22920" y="896400"/>
            <a:ext cx="5135760" cy="5479200"/>
          </a:xfrm>
          <a:prstGeom prst="rect">
            <a:avLst/>
          </a:prstGeom>
          <a:ln>
            <a:noFill/>
          </a:ln>
        </p:spPr>
      </p:pic>
      <p:sp>
        <p:nvSpPr>
          <p:cNvPr id="130" name="TextShape 2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C15069C1-739B-4B8B-BE8A-C949F0FA1354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Extra Forking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6035040" y="5394960"/>
            <a:ext cx="2011680" cy="274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b="1" lang="en-US" sz="3200">
                <a:solidFill>
                  <a:srgbClr val="ff3333"/>
                </a:solidFill>
                <a:latin typeface="Times New Roman"/>
                <a:ea typeface="ＭＳ Ｐゴシック"/>
              </a:rPr>
              <a:t>Don't do this!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35" name="TextShape 4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8A8DBE10-4A4C-47D4-9D3A-95A1113F3EE1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  <p:pic>
        <p:nvPicPr>
          <p:cNvPr descr="" id="1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0640" y="1500120"/>
            <a:ext cx="3181680" cy="4169160"/>
          </a:xfrm>
          <a:prstGeom prst="rect">
            <a:avLst/>
          </a:prstGeom>
          <a:ln>
            <a:noFill/>
          </a:ln>
        </p:spPr>
      </p:pic>
      <p:sp>
        <p:nvSpPr>
          <p:cNvPr id="137" name="TextShape 5"/>
          <p:cNvSpPr txBox="1"/>
          <p:nvPr/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Simple Idea for Concurrency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fork” new tasks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join” to delay execution until forked tasks have finished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Performance of Fork/Join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Let A||B be interpreted as ``fork A, do B, and join”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Work: T(A||B)_1 = T(A)_1 + T(B)_1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Span: T(A||B)_infintiy = max(T(A)_infinity,T(B)_infinity)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From these you can figure out the Work/Span of algorithms using the asymptotic analysis technique you learned in 315/621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41" name="TextShape 4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B7658A0A-9436-4035-A593-58A408E5A3D8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Fibonacci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Recursive Fibonacci is simple and inefficient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long fib(int n){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if(n &lt; 2) return 1;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else {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long x = fib(n–1);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long y = fib(n-2);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return x+y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}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88" name="TextShape 4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BB780C45-41A4-4BD7-97C2-3D7A9358FD05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Fibonacci...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Recursive Fibonacci is simple and inefficient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But it does have the property that the sub-calls are independent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Can we parallelize it?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92" name="TextShape 4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5DF12AA9-6531-4014-A86C-4306774D8045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Fibonacci...in Parallel?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long fib(int n){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if(n &lt; 2) return 1;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else {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long x = fork fib(n–1);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long y = fib(n-2);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join;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return x+y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}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DE0E31A4-3912-4B63-9B71-87D5C4290E8F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Recursive Fork Join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00" name="TextShape 4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1B97CCDF-4F55-43FB-8AFA-CD281E3740B4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  <p:pic>
        <p:nvPicPr>
          <p:cNvPr descr="" id="1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97720" y="896400"/>
            <a:ext cx="3860280" cy="477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Fork Join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Simple Idea for Concurrency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fork” new tasks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join” to delay execution until forked tasks have finished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05" name="TextShape 4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A6D2FB8E-55F8-470E-9B66-215CCD8512D8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Fork Join Control Flow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2FD460F5-8C11-4A3D-A1C9-22BCF5137BB7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  <p:pic>
        <p:nvPicPr>
          <p:cNvPr descr="" id="11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89120" y="1463040"/>
            <a:ext cx="3840480" cy="4023360"/>
          </a:xfrm>
          <a:prstGeom prst="rect">
            <a:avLst/>
          </a:prstGeom>
          <a:ln>
            <a:noFill/>
          </a:ln>
        </p:spPr>
      </p:pic>
      <p:sp>
        <p:nvSpPr>
          <p:cNvPr id="111" name="TextShape 5"/>
          <p:cNvSpPr txBox="1"/>
          <p:nvPr/>
        </p:nvSpPr>
        <p:spPr>
          <a:xfrm>
            <a:off x="237960" y="896400"/>
            <a:ext cx="415116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fork B();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C();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join;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Executing map as fork/join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B9E2956B-B0BD-42BD-BF6A-FD29BBF1C482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  <p:pic>
        <p:nvPicPr>
          <p:cNvPr descr="" id="11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188720"/>
            <a:ext cx="4754880" cy="475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37960" y="5040"/>
            <a:ext cx="8905680" cy="874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ＭＳ Ｐゴシック"/>
              </a:rPr>
              <a:t>Working Stealing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237960" y="896400"/>
            <a:ext cx="8905680" cy="5479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The runtimes for TBB/Cilkplus do something known as work stealing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Each </a:t>
            </a:r>
            <a:r>
              <a:rPr b="1"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worker thread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has a queue of tasks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When a call to fork is executed the thread puts that task on its queue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This provides good locality...but can cause starvation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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So, if a thread runs out of work, it “steals” some tasks from a different queue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0" y="6369120"/>
            <a:ext cx="60195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Times New Roman"/>
              </a:rPr>
              <a:t>CIS 410/510: Parallel Computing, University of Oregon, Spring 2014</a:t>
            </a:r>
            <a:endParaRPr/>
          </a:p>
        </p:txBody>
      </p:sp>
      <p:sp>
        <p:nvSpPr>
          <p:cNvPr id="119" name="TextShape 4"/>
          <p:cNvSpPr txBox="1"/>
          <p:nvPr/>
        </p:nvSpPr>
        <p:spPr>
          <a:xfrm>
            <a:off x="6553080" y="6369120"/>
            <a:ext cx="2133360" cy="4885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41BF52C3-76F8-4EDD-A8E7-4FC033B41CCA}" type="slidenum">
              <a:rPr lang="en-US" sz="1200">
                <a:solidFill>
                  <a:srgbClr val="ffffff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