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6.jpeg" ContentType="image/jpeg"/>
  <Override PartName="/ppt/media/image15.jpeg" ContentType="image/jpeg"/>
  <Override PartName="/ppt/media/image14.jpeg" ContentType="image/jpeg"/>
  <Override PartName="/ppt/media/image11.png" ContentType="image/png"/>
  <Override PartName="/ppt/media/image10.png" ContentType="image/png"/>
  <Override PartName="/ppt/media/image9.png" ContentType="image/png"/>
  <Override PartName="/ppt/media/image8.wmf" ContentType="image/x-wmf"/>
  <Override PartName="/ppt/media/image5.wmf" ContentType="image/x-wmf"/>
  <Override PartName="/ppt/media/image13.jpeg" ContentType="image/jpeg"/>
  <Override PartName="/ppt/media/image12.jpeg" ContentType="image/jpe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6.png" ContentType="image/png"/>
  <Override PartName="/ppt/media/image1.wmf" ContentType="image/x-wmf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880" y="3681360"/>
            <a:ext cx="2376720" cy="1896840"/>
          </a:xfrm>
          <a:prstGeom prst="rect">
            <a:avLst/>
          </a:prstGeom>
          <a:ln>
            <a:noFill/>
          </a:ln>
        </p:spPr>
      </p:pic>
      <p:pic>
        <p:nvPicPr>
          <p:cNvPr descr="" id="39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560" y="3681360"/>
            <a:ext cx="237672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880" y="3681360"/>
            <a:ext cx="2376720" cy="1896840"/>
          </a:xfrm>
          <a:prstGeom prst="rect">
            <a:avLst/>
          </a:prstGeom>
          <a:ln>
            <a:noFill/>
          </a:ln>
        </p:spPr>
      </p:pic>
      <p:pic>
        <p:nvPicPr>
          <p:cNvPr descr="" id="7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560" y="3681360"/>
            <a:ext cx="237672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1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880" y="3681360"/>
            <a:ext cx="2376720" cy="1896840"/>
          </a:xfrm>
          <a:prstGeom prst="rect">
            <a:avLst/>
          </a:prstGeom>
          <a:ln>
            <a:noFill/>
          </a:ln>
        </p:spPr>
      </p:pic>
      <p:pic>
        <p:nvPicPr>
          <p:cNvPr descr="" id="11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560" y="3681360"/>
            <a:ext cx="237672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356520"/>
            <a:ext cx="8686080" cy="500760"/>
          </a:xfrm>
          <a:prstGeom prst="rect">
            <a:avLst/>
          </a:prstGeom>
          <a:solidFill>
            <a:srgbClr val="005334"/>
          </a:solidFill>
          <a:ln w="9360">
            <a:noFill/>
          </a:ln>
        </p:spPr>
      </p:sp>
      <p:pic>
        <p:nvPicPr>
          <p:cNvPr descr="" id="1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8728200" y="6369120"/>
            <a:ext cx="377280" cy="45504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6356520"/>
            <a:ext cx="9143280" cy="500760"/>
          </a:xfrm>
          <a:prstGeom prst="rect">
            <a:avLst/>
          </a:prstGeom>
          <a:solidFill>
            <a:srgbClr val="005334"/>
          </a:solidFill>
          <a:ln w="9360">
            <a:noFill/>
          </a:ln>
        </p:spPr>
      </p:sp>
      <p:pic>
        <p:nvPicPr>
          <p:cNvPr descr="" id="3" name="Picture 7"/>
          <p:cNvPicPr/>
          <p:nvPr/>
        </p:nvPicPr>
        <p:blipFill>
          <a:blip r:embed="rId3"/>
          <a:srcRect b="19500" l="0" r="0" t="0"/>
          <a:stretch>
            <a:fillRect/>
          </a:stretch>
        </p:blipFill>
        <p:spPr>
          <a:xfrm>
            <a:off x="0" y="-2880"/>
            <a:ext cx="9143280" cy="128088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237960" y="5040"/>
            <a:ext cx="8905320" cy="87408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6356520"/>
            <a:ext cx="8686080" cy="500760"/>
          </a:xfrm>
          <a:prstGeom prst="rect">
            <a:avLst/>
          </a:prstGeom>
          <a:solidFill>
            <a:srgbClr val="005334"/>
          </a:solidFill>
          <a:ln w="9360">
            <a:noFill/>
          </a:ln>
        </p:spPr>
      </p:sp>
      <p:pic>
        <p:nvPicPr>
          <p:cNvPr descr="" id="41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8728200" y="6369120"/>
            <a:ext cx="377280" cy="45504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6356520"/>
            <a:ext cx="8686080" cy="500760"/>
          </a:xfrm>
          <a:prstGeom prst="rect">
            <a:avLst/>
          </a:prstGeom>
          <a:solidFill>
            <a:srgbClr val="005334"/>
          </a:solidFill>
          <a:ln w="9360">
            <a:noFill/>
          </a:ln>
        </p:spPr>
      </p:sp>
      <p:pic>
        <p:nvPicPr>
          <p:cNvPr descr="" id="79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8728200" y="6369120"/>
            <a:ext cx="377280" cy="455040"/>
          </a:xfrm>
          <a:prstGeom prst="rect">
            <a:avLst/>
          </a:prstGeom>
          <a:ln>
            <a:noFill/>
          </a:ln>
        </p:spPr>
      </p:pic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1316880"/>
            <a:ext cx="9143280" cy="14691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Times New Roman"/>
                <a:ea typeface="ＭＳ Ｐゴシック"/>
              </a:rPr>
              <a:t>Collectives Pattern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0" y="3124080"/>
            <a:ext cx="9143280" cy="1993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Times New Roman"/>
                <a:ea typeface="ＭＳ Ｐゴシック"/>
              </a:rPr>
              <a:t>Parallel Computing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Times New Roman"/>
                <a:ea typeface="ＭＳ Ｐゴシック"/>
              </a:rPr>
              <a:t>CIS 410/510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Times New Roman"/>
                <a:ea typeface="ＭＳ Ｐゴシック"/>
              </a:rPr>
              <a:t>Department of Computer and Information Science</a:t>
            </a:r>
            <a:endParaRPr/>
          </a:p>
        </p:txBody>
      </p:sp>
      <p:pic>
        <p:nvPicPr>
          <p:cNvPr descr="" id="118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2249640" y="5299200"/>
            <a:ext cx="4725360" cy="84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37960" y="5040"/>
            <a:ext cx="8905320" cy="8737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i="1" lang="en-US" sz="3600">
                <a:solidFill>
                  <a:srgbClr val="000000"/>
                </a:solidFill>
                <a:latin typeface="Times New Roman"/>
                <a:ea typeface="ＭＳ Ｐゴシック"/>
              </a:rPr>
              <a:t>Sum Simple Algebra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237960" y="896400"/>
            <a:ext cx="8905320" cy="5478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Associativity property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(x + y) + z = x + (y + z)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Examples: Addition, Multiplication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Commutativity Property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x + y = y + z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Examples: Addition, Multiplication of Integers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Counter Examples: Multiplication of Matrices </a:t>
            </a:r>
            <a:endParaRPr/>
          </a:p>
        </p:txBody>
      </p:sp>
      <p:sp>
        <p:nvSpPr>
          <p:cNvPr id="151" name="CustomShape 3"/>
          <p:cNvSpPr/>
          <p:nvPr/>
        </p:nvSpPr>
        <p:spPr>
          <a:xfrm>
            <a:off x="0" y="6369120"/>
            <a:ext cx="6019200" cy="488160"/>
          </a:xfrm>
          <a:prstGeom prst="rect">
            <a:avLst/>
          </a:prstGeom>
          <a:noFill/>
          <a:ln>
            <a:noFill/>
          </a:ln>
        </p:spPr>
        <p:txBody>
          <a:bodyPr anchor="ctr" bIns="91440" lIns="90000" rIns="90000" t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imes New Roman"/>
              </a:rPr>
              <a:t>CIS 410/510: Parallel Computing, University of Oregon, Spring 2014</a:t>
            </a:r>
            <a:endParaRPr/>
          </a:p>
        </p:txBody>
      </p:sp>
      <p:sp>
        <p:nvSpPr>
          <p:cNvPr id="152" name="CustomShape 4"/>
          <p:cNvSpPr/>
          <p:nvPr/>
        </p:nvSpPr>
        <p:spPr>
          <a:xfrm>
            <a:off x="6553080" y="6369120"/>
            <a:ext cx="2133000" cy="4881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37960" y="5040"/>
            <a:ext cx="8905320" cy="8737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i="1" lang="en-US" sz="3600">
                <a:solidFill>
                  <a:srgbClr val="000000"/>
                </a:solidFill>
                <a:latin typeface="Times New Roman"/>
                <a:ea typeface="ＭＳ Ｐゴシック"/>
              </a:rPr>
              <a:t>Monoids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237960" y="896400"/>
            <a:ext cx="8905320" cy="5478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</a:rPr>
              <a:t>A monoid is a triple (S,+,0) S is a set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S is a set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+ is an operation on S (not necessarily addition)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0 is an elements of S (not necessarily 1)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Such that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Associativity: forall x,y,z in S, (x + y) + z = x + (y + z)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Identity: forall x in S, 0 + x = x + 0 = x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Not necessarily commutative</a:t>
            </a:r>
            <a:endParaRPr/>
          </a:p>
        </p:txBody>
      </p:sp>
      <p:sp>
        <p:nvSpPr>
          <p:cNvPr id="155" name="CustomShape 3"/>
          <p:cNvSpPr/>
          <p:nvPr/>
        </p:nvSpPr>
        <p:spPr>
          <a:xfrm>
            <a:off x="0" y="6369120"/>
            <a:ext cx="6019200" cy="488160"/>
          </a:xfrm>
          <a:prstGeom prst="rect">
            <a:avLst/>
          </a:prstGeom>
          <a:noFill/>
          <a:ln>
            <a:noFill/>
          </a:ln>
        </p:spPr>
        <p:txBody>
          <a:bodyPr anchor="ctr" bIns="91440" lIns="90000" rIns="90000" t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imes New Roman"/>
              </a:rPr>
              <a:t>CIS 410/510: Parallel Computing, University of Oregon, Spring 2014</a:t>
            </a:r>
            <a:endParaRPr/>
          </a:p>
        </p:txBody>
      </p:sp>
      <p:sp>
        <p:nvSpPr>
          <p:cNvPr id="156" name="CustomShape 4"/>
          <p:cNvSpPr/>
          <p:nvPr/>
        </p:nvSpPr>
        <p:spPr>
          <a:xfrm>
            <a:off x="6553080" y="6369120"/>
            <a:ext cx="2133000" cy="4881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237960" y="5040"/>
            <a:ext cx="8905320" cy="8737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i="1" lang="en-US" sz="3600">
                <a:solidFill>
                  <a:srgbClr val="000000"/>
                </a:solidFill>
                <a:latin typeface="Times New Roman"/>
                <a:ea typeface="ＭＳ Ｐゴシック"/>
              </a:rPr>
              <a:t>Many Many Monoids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237960" y="896400"/>
            <a:ext cx="8905320" cy="5478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</a:rPr>
              <a:t>(Z,+,0) where Z is the integers and +,0 are the usual meaning of those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(R,+,0) where R is the reals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(Z,*,1)  that is, multiplication of integers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(Real Valued 2-2 matrices,matrix multiplication,the identity matrix)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For any set S: ({f | f : S → S},function composition, the identity function)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(Strings over an alphabet, string concatenation, empty string)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 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...</a:t>
            </a:r>
            <a:endParaRPr/>
          </a:p>
        </p:txBody>
      </p:sp>
      <p:sp>
        <p:nvSpPr>
          <p:cNvPr id="159" name="CustomShape 3"/>
          <p:cNvSpPr/>
          <p:nvPr/>
        </p:nvSpPr>
        <p:spPr>
          <a:xfrm>
            <a:off x="0" y="6369120"/>
            <a:ext cx="6019200" cy="488160"/>
          </a:xfrm>
          <a:prstGeom prst="rect">
            <a:avLst/>
          </a:prstGeom>
          <a:noFill/>
          <a:ln>
            <a:noFill/>
          </a:ln>
        </p:spPr>
        <p:txBody>
          <a:bodyPr anchor="ctr" bIns="91440" lIns="90000" rIns="90000" t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imes New Roman"/>
              </a:rPr>
              <a:t>CIS 410/510: Parallel Computing, University of Oregon, Spring 2014</a:t>
            </a:r>
            <a:endParaRPr/>
          </a:p>
        </p:txBody>
      </p:sp>
      <p:sp>
        <p:nvSpPr>
          <p:cNvPr id="160" name="CustomShape 4"/>
          <p:cNvSpPr/>
          <p:nvPr/>
        </p:nvSpPr>
        <p:spPr>
          <a:xfrm>
            <a:off x="6553080" y="6369120"/>
            <a:ext cx="2133000" cy="4881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21" nodeType="tmRoot" restart="never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237960" y="5040"/>
            <a:ext cx="8905320" cy="8737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i="1" lang="en-US" sz="3600">
                <a:solidFill>
                  <a:srgbClr val="000000"/>
                </a:solidFill>
                <a:latin typeface="Times New Roman"/>
                <a:ea typeface="ＭＳ Ｐゴシック"/>
              </a:rPr>
              <a:t>Many Many Monoids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237960" y="896400"/>
            <a:ext cx="8905320" cy="5478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</a:rPr>
              <a:t>(Z,+,0) where Z is the integers and +,0 are the usual meaning of those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(R,+,0) where R is the reals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(Z,*,1)  that is, multiplication of integers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(Real Valued 2-2 matrices,matrix multiplication,the identity matrix)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For any set S: ({f | f : S → S},function composition, the identity function)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(Strings over an alphabet, string concatenation, empty string)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 …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(If you have taken abstract algebra: every </a:t>
            </a:r>
            <a:r>
              <a:rPr b="1"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group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 is a monoid)</a:t>
            </a:r>
            <a:endParaRPr/>
          </a:p>
        </p:txBody>
      </p:sp>
      <p:sp>
        <p:nvSpPr>
          <p:cNvPr id="163" name="CustomShape 3"/>
          <p:cNvSpPr/>
          <p:nvPr/>
        </p:nvSpPr>
        <p:spPr>
          <a:xfrm>
            <a:off x="0" y="6369120"/>
            <a:ext cx="6019200" cy="488160"/>
          </a:xfrm>
          <a:prstGeom prst="rect">
            <a:avLst/>
          </a:prstGeom>
          <a:noFill/>
          <a:ln>
            <a:noFill/>
          </a:ln>
        </p:spPr>
        <p:txBody>
          <a:bodyPr anchor="ctr" bIns="91440" lIns="90000" rIns="90000" t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imes New Roman"/>
              </a:rPr>
              <a:t>CIS 410/510: Parallel Computing, University of Oregon, Spring 2014</a:t>
            </a:r>
            <a:endParaRPr/>
          </a:p>
        </p:txBody>
      </p:sp>
      <p:sp>
        <p:nvSpPr>
          <p:cNvPr id="164" name="CustomShape 4"/>
          <p:cNvSpPr/>
          <p:nvPr/>
        </p:nvSpPr>
        <p:spPr>
          <a:xfrm>
            <a:off x="6553080" y="6369120"/>
            <a:ext cx="2133000" cy="4881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23" nodeType="tmRoot" restart="never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237960" y="5040"/>
            <a:ext cx="8905320" cy="8737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i="1" lang="en-US" sz="3600">
                <a:solidFill>
                  <a:srgbClr val="000000"/>
                </a:solidFill>
                <a:latin typeface="Times New Roman"/>
                <a:ea typeface="ＭＳ Ｐゴシック"/>
              </a:rPr>
              <a:t>Arbitrary Order Reduction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237960" y="896400"/>
            <a:ext cx="8905320" cy="547884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CustomShape 3"/>
          <p:cNvSpPr/>
          <p:nvPr/>
        </p:nvSpPr>
        <p:spPr>
          <a:xfrm>
            <a:off x="0" y="6369120"/>
            <a:ext cx="6019200" cy="488160"/>
          </a:xfrm>
          <a:prstGeom prst="rect">
            <a:avLst/>
          </a:prstGeom>
          <a:noFill/>
          <a:ln>
            <a:noFill/>
          </a:ln>
        </p:spPr>
        <p:txBody>
          <a:bodyPr anchor="ctr" bIns="91440" lIns="90000" rIns="90000" t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imes New Roman"/>
              </a:rPr>
              <a:t>CIS 410/510: Parallel Computing, University of Oregon, Spring 2014</a:t>
            </a:r>
            <a:endParaRPr/>
          </a:p>
        </p:txBody>
      </p:sp>
      <p:sp>
        <p:nvSpPr>
          <p:cNvPr id="168" name="CustomShape 4"/>
          <p:cNvSpPr/>
          <p:nvPr/>
        </p:nvSpPr>
        <p:spPr>
          <a:xfrm>
            <a:off x="6553080" y="6369120"/>
            <a:ext cx="2133000" cy="4881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25" nodeType="tmRoot" restart="never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237960" y="5040"/>
            <a:ext cx="8905320" cy="8737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i="1" lang="en-US" sz="3600">
                <a:solidFill>
                  <a:srgbClr val="000000"/>
                </a:solidFill>
                <a:latin typeface="Times New Roman"/>
                <a:ea typeface="ＭＳ Ｐゴシック"/>
              </a:rPr>
              <a:t>Performance of Parallel Reduction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237960" y="896400"/>
            <a:ext cx="8905320" cy="5478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Looks Like: 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Work : O(n)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Span : O(n*log(n)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But slight nuance...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These numbers are not </a:t>
            </a:r>
            <a:r>
              <a:rPr i="1"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the number of calls to worker function (+)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 </a:t>
            </a:r>
            <a:r>
              <a:rPr b="1"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not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 the total time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We will come back to this!</a:t>
            </a:r>
            <a:endParaRPr/>
          </a:p>
        </p:txBody>
      </p:sp>
      <p:sp>
        <p:nvSpPr>
          <p:cNvPr id="171" name="CustomShape 3"/>
          <p:cNvSpPr/>
          <p:nvPr/>
        </p:nvSpPr>
        <p:spPr>
          <a:xfrm>
            <a:off x="0" y="6369120"/>
            <a:ext cx="6019200" cy="488160"/>
          </a:xfrm>
          <a:prstGeom prst="rect">
            <a:avLst/>
          </a:prstGeom>
          <a:noFill/>
          <a:ln>
            <a:noFill/>
          </a:ln>
        </p:spPr>
        <p:txBody>
          <a:bodyPr anchor="ctr" bIns="91440" lIns="90000" rIns="90000" t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imes New Roman"/>
              </a:rPr>
              <a:t>CIS 410/510: Parallel Computing, University of Oregon, Spring 2014</a:t>
            </a:r>
            <a:endParaRPr/>
          </a:p>
        </p:txBody>
      </p:sp>
      <p:sp>
        <p:nvSpPr>
          <p:cNvPr id="172" name="CustomShape 4"/>
          <p:cNvSpPr/>
          <p:nvPr/>
        </p:nvSpPr>
        <p:spPr>
          <a:xfrm>
            <a:off x="6553080" y="6369120"/>
            <a:ext cx="2133000" cy="4881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27" nodeType="tmRoot" restart="never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237960" y="5040"/>
            <a:ext cx="8905320" cy="8737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i="1" lang="en-US" sz="3600">
                <a:solidFill>
                  <a:srgbClr val="000000"/>
                </a:solidFill>
                <a:latin typeface="Times New Roman"/>
                <a:ea typeface="ＭＳ Ｐゴシック"/>
              </a:rPr>
              <a:t>Map/Reduce Fusion</a:t>
            </a: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237960" y="896400"/>
            <a:ext cx="8905320" cy="5478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Map then Fuse pattern very common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Fuse them!</a:t>
            </a:r>
            <a:endParaRPr/>
          </a:p>
        </p:txBody>
      </p:sp>
      <p:sp>
        <p:nvSpPr>
          <p:cNvPr id="175" name="CustomShape 3"/>
          <p:cNvSpPr/>
          <p:nvPr/>
        </p:nvSpPr>
        <p:spPr>
          <a:xfrm>
            <a:off x="0" y="6369120"/>
            <a:ext cx="6019200" cy="488160"/>
          </a:xfrm>
          <a:prstGeom prst="rect">
            <a:avLst/>
          </a:prstGeom>
          <a:noFill/>
          <a:ln>
            <a:noFill/>
          </a:ln>
        </p:spPr>
        <p:txBody>
          <a:bodyPr anchor="ctr" bIns="91440" lIns="90000" rIns="90000" t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imes New Roman"/>
              </a:rPr>
              <a:t>CIS 410/510: Parallel Computing, University of Oregon, Spring 2014</a:t>
            </a:r>
            <a:endParaRPr/>
          </a:p>
        </p:txBody>
      </p:sp>
      <p:sp>
        <p:nvSpPr>
          <p:cNvPr id="176" name="CustomShape 4"/>
          <p:cNvSpPr/>
          <p:nvPr/>
        </p:nvSpPr>
        <p:spPr>
          <a:xfrm>
            <a:off x="6553080" y="6369120"/>
            <a:ext cx="2133000" cy="48816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" id="17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20240" y="2103120"/>
            <a:ext cx="5211720" cy="365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29" nodeType="tmRoot" restart="never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237960" y="5040"/>
            <a:ext cx="8905320" cy="8737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i="1" lang="en-US" sz="3600">
                <a:solidFill>
                  <a:srgbClr val="000000"/>
                </a:solidFill>
                <a:latin typeface="Times New Roman"/>
                <a:ea typeface="ＭＳ Ｐゴシック"/>
              </a:rPr>
              <a:t>Example: Dot Product</a:t>
            </a:r>
            <a:endParaRPr/>
          </a:p>
        </p:txBody>
      </p:sp>
      <p:sp>
        <p:nvSpPr>
          <p:cNvPr id="179" name="CustomShape 2"/>
          <p:cNvSpPr/>
          <p:nvPr/>
        </p:nvSpPr>
        <p:spPr>
          <a:xfrm>
            <a:off x="237960" y="896400"/>
            <a:ext cx="8905320" cy="5478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2 vectors of same length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Map (*) to multiply the components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Then reduce with (+) to get the final answer</a:t>
            </a:r>
            <a:endParaRPr/>
          </a:p>
        </p:txBody>
      </p:sp>
      <p:sp>
        <p:nvSpPr>
          <p:cNvPr id="180" name="CustomShape 3"/>
          <p:cNvSpPr/>
          <p:nvPr/>
        </p:nvSpPr>
        <p:spPr>
          <a:xfrm>
            <a:off x="0" y="6369120"/>
            <a:ext cx="6019200" cy="488160"/>
          </a:xfrm>
          <a:prstGeom prst="rect">
            <a:avLst/>
          </a:prstGeom>
          <a:noFill/>
          <a:ln>
            <a:noFill/>
          </a:ln>
        </p:spPr>
        <p:txBody>
          <a:bodyPr anchor="ctr" bIns="91440" lIns="90000" rIns="90000" t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imes New Roman"/>
              </a:rPr>
              <a:t>CIS 410/510: Parallel Computing, University of Oregon, Spring 2014</a:t>
            </a:r>
            <a:endParaRPr/>
          </a:p>
        </p:txBody>
      </p:sp>
      <p:sp>
        <p:nvSpPr>
          <p:cNvPr id="181" name="CustomShape 4"/>
          <p:cNvSpPr/>
          <p:nvPr/>
        </p:nvSpPr>
        <p:spPr>
          <a:xfrm>
            <a:off x="6553080" y="6369120"/>
            <a:ext cx="2133000" cy="48816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" id="18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5840" y="3474720"/>
            <a:ext cx="3306600" cy="191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31" nodeType="tmRoot" restart="never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37960" y="5040"/>
            <a:ext cx="8905320" cy="8737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i="1" lang="en-US" sz="3600">
                <a:solidFill>
                  <a:srgbClr val="000000"/>
                </a:solidFill>
                <a:latin typeface="Times New Roman"/>
                <a:ea typeface="ＭＳ Ｐゴシック"/>
              </a:rPr>
              <a:t>Dot Product in TBB</a:t>
            </a:r>
            <a:endParaRPr/>
          </a:p>
        </p:txBody>
      </p:sp>
      <p:pic>
        <p:nvPicPr>
          <p:cNvPr descr="" id="18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1520" y="647280"/>
            <a:ext cx="5847480" cy="5478840"/>
          </a:xfrm>
          <a:prstGeom prst="rect">
            <a:avLst/>
          </a:prstGeom>
          <a:ln>
            <a:noFill/>
          </a:ln>
        </p:spPr>
      </p:pic>
      <p:sp>
        <p:nvSpPr>
          <p:cNvPr id="185" name="CustomShape 2"/>
          <p:cNvSpPr/>
          <p:nvPr/>
        </p:nvSpPr>
        <p:spPr>
          <a:xfrm>
            <a:off x="0" y="6369120"/>
            <a:ext cx="6019200" cy="488160"/>
          </a:xfrm>
          <a:prstGeom prst="rect">
            <a:avLst/>
          </a:prstGeom>
          <a:noFill/>
          <a:ln>
            <a:noFill/>
          </a:ln>
        </p:spPr>
        <p:txBody>
          <a:bodyPr anchor="ctr" bIns="91440" lIns="90000" rIns="90000" t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imes New Roman"/>
              </a:rPr>
              <a:t>CIS 410/510: Parallel Computing, University of Oregon, Spring 2014</a:t>
            </a:r>
            <a:endParaRPr/>
          </a:p>
        </p:txBody>
      </p:sp>
      <p:sp>
        <p:nvSpPr>
          <p:cNvPr id="186" name="CustomShape 3"/>
          <p:cNvSpPr/>
          <p:nvPr/>
        </p:nvSpPr>
        <p:spPr>
          <a:xfrm>
            <a:off x="6553080" y="6369120"/>
            <a:ext cx="2133000" cy="4881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33" nodeType="tmRoot" restart="never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237960" y="5040"/>
            <a:ext cx="8905320" cy="8737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i="1" lang="en-US" sz="3600">
                <a:solidFill>
                  <a:srgbClr val="000000"/>
                </a:solidFill>
                <a:latin typeface="Times New Roman"/>
                <a:ea typeface="ＭＳ Ｐゴシック"/>
              </a:rPr>
              <a:t>Merge Sort as a reduction</a:t>
            </a:r>
            <a:endParaRPr/>
          </a:p>
        </p:txBody>
      </p:sp>
      <p:sp>
        <p:nvSpPr>
          <p:cNvPr id="188" name="CustomShape 2"/>
          <p:cNvSpPr/>
          <p:nvPr/>
        </p:nvSpPr>
        <p:spPr>
          <a:xfrm>
            <a:off x="237960" y="896400"/>
            <a:ext cx="8905320" cy="5478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Define the monoid (S,&lt;&gt;,[]) where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S is the set of in order vectors over some type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&lt;&gt; is the merge operation: [1,3,5,7] &lt;&gt; [2,6,15] = [1,2 ,3,5,6,7,15]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[] is the empty list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We can sort an array via a pair of a map and a reduce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Map each element into a vector containing just that element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Reduce using the monoid above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How fast is this?</a:t>
            </a:r>
            <a:endParaRPr/>
          </a:p>
        </p:txBody>
      </p:sp>
      <p:sp>
        <p:nvSpPr>
          <p:cNvPr id="189" name="CustomShape 3"/>
          <p:cNvSpPr/>
          <p:nvPr/>
        </p:nvSpPr>
        <p:spPr>
          <a:xfrm>
            <a:off x="0" y="6369120"/>
            <a:ext cx="6019200" cy="488160"/>
          </a:xfrm>
          <a:prstGeom prst="rect">
            <a:avLst/>
          </a:prstGeom>
          <a:noFill/>
          <a:ln>
            <a:noFill/>
          </a:ln>
        </p:spPr>
        <p:txBody>
          <a:bodyPr anchor="ctr" bIns="91440" lIns="90000" rIns="90000" t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imes New Roman"/>
              </a:rPr>
              <a:t>CIS 410/510: Parallel Computing, University of Oregon, Spring 2014</a:t>
            </a:r>
            <a:endParaRPr/>
          </a:p>
        </p:txBody>
      </p:sp>
      <p:sp>
        <p:nvSpPr>
          <p:cNvPr id="190" name="CustomShape 4"/>
          <p:cNvSpPr/>
          <p:nvPr/>
        </p:nvSpPr>
        <p:spPr>
          <a:xfrm>
            <a:off x="6553080" y="6369120"/>
            <a:ext cx="2133000" cy="4881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35" nodeType="tmRoot" restart="never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37960" y="5040"/>
            <a:ext cx="8905320" cy="636984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Reduce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237960" y="5040"/>
            <a:ext cx="8905320" cy="8737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i="1" lang="en-US" sz="3600">
                <a:solidFill>
                  <a:srgbClr val="000000"/>
                </a:solidFill>
                <a:latin typeface="Times New Roman"/>
                <a:ea typeface="ＭＳ Ｐゴシック"/>
              </a:rPr>
              <a:t>Right Biased Sort</a:t>
            </a:r>
            <a:endParaRPr/>
          </a:p>
        </p:txBody>
      </p:sp>
      <p:sp>
        <p:nvSpPr>
          <p:cNvPr id="192" name="CustomShape 2"/>
          <p:cNvSpPr/>
          <p:nvPr/>
        </p:nvSpPr>
        <p:spPr>
          <a:xfrm>
            <a:off x="237960" y="896400"/>
            <a:ext cx="8905320" cy="5478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Start with [14,3,4,8,7,52,1]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Map to  [[14],[3],[4],[8],[7],[52],[1]]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Reduce: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[14] &lt;&gt; ([3] &lt;&gt; ([4] &lt;&gt; ([8] &lt;&gt; ([7] &lt;&gt; ([52] &lt;&gt; [1])))))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= [14] &lt;&gt; ([3] &lt;&gt; ([4] &lt;&gt; ([8] &lt;&gt; ([7] &lt;&gt; [1,52]))))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= [14] &lt;&gt; ([3] &lt;&gt; ([4] &lt;&gt; ([8] &lt;&gt; [1,7,52])))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= [14] &lt;&gt; ([3] &lt;&gt; ([4] &lt;&gt; [1,7,8,52]))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= [14] &lt;&gt; ([3] &lt;&gt; [1,4,7,8,52])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= [14] &lt;&gt; [1,3,4,7,8,52]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= [1,3,4,7,8,14,52]</a:t>
            </a:r>
            <a:endParaRPr/>
          </a:p>
        </p:txBody>
      </p:sp>
      <p:sp>
        <p:nvSpPr>
          <p:cNvPr id="193" name="CustomShape 3"/>
          <p:cNvSpPr/>
          <p:nvPr/>
        </p:nvSpPr>
        <p:spPr>
          <a:xfrm>
            <a:off x="0" y="6369120"/>
            <a:ext cx="6019200" cy="488160"/>
          </a:xfrm>
          <a:prstGeom prst="rect">
            <a:avLst/>
          </a:prstGeom>
          <a:noFill/>
          <a:ln>
            <a:noFill/>
          </a:ln>
        </p:spPr>
        <p:txBody>
          <a:bodyPr anchor="ctr" bIns="91440" lIns="90000" rIns="90000" t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imes New Roman"/>
              </a:rPr>
              <a:t>CIS 410/510: Parallel Computing, University of Oregon, Spring 2014</a:t>
            </a:r>
            <a:endParaRPr/>
          </a:p>
        </p:txBody>
      </p:sp>
      <p:sp>
        <p:nvSpPr>
          <p:cNvPr id="194" name="CustomShape 4"/>
          <p:cNvSpPr/>
          <p:nvPr/>
        </p:nvSpPr>
        <p:spPr>
          <a:xfrm>
            <a:off x="6553080" y="6369120"/>
            <a:ext cx="2133000" cy="4881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37" nodeType="tmRoot" restart="never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237960" y="5040"/>
            <a:ext cx="8905320" cy="8737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i="1" lang="en-US" sz="3600">
                <a:solidFill>
                  <a:srgbClr val="000000"/>
                </a:solidFill>
                <a:latin typeface="Times New Roman"/>
                <a:ea typeface="ＭＳ Ｐゴシック"/>
              </a:rPr>
              <a:t>Right Biased Sort Cont</a:t>
            </a:r>
            <a:endParaRPr/>
          </a:p>
        </p:txBody>
      </p:sp>
      <p:sp>
        <p:nvSpPr>
          <p:cNvPr id="196" name="CustomShape 2"/>
          <p:cNvSpPr/>
          <p:nvPr/>
        </p:nvSpPr>
        <p:spPr>
          <a:xfrm>
            <a:off x="237960" y="896400"/>
            <a:ext cx="8905320" cy="5478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How long did that take?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Well we did O(n) merges...but each one took O(n) time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O(n^2)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We wanted merge sort, but instead we got insertion sort!</a:t>
            </a:r>
            <a:endParaRPr/>
          </a:p>
        </p:txBody>
      </p:sp>
      <p:sp>
        <p:nvSpPr>
          <p:cNvPr id="197" name="CustomShape 3"/>
          <p:cNvSpPr/>
          <p:nvPr/>
        </p:nvSpPr>
        <p:spPr>
          <a:xfrm>
            <a:off x="0" y="6369120"/>
            <a:ext cx="6019200" cy="488160"/>
          </a:xfrm>
          <a:prstGeom prst="rect">
            <a:avLst/>
          </a:prstGeom>
          <a:noFill/>
          <a:ln>
            <a:noFill/>
          </a:ln>
        </p:spPr>
        <p:txBody>
          <a:bodyPr anchor="ctr" bIns="91440" lIns="90000" rIns="90000" t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imes New Roman"/>
              </a:rPr>
              <a:t>CIS 410/510: Parallel Computing, University of Oregon, Spring 2014</a:t>
            </a:r>
            <a:endParaRPr/>
          </a:p>
        </p:txBody>
      </p:sp>
      <p:sp>
        <p:nvSpPr>
          <p:cNvPr id="198" name="CustomShape 4"/>
          <p:cNvSpPr/>
          <p:nvPr/>
        </p:nvSpPr>
        <p:spPr>
          <a:xfrm>
            <a:off x="6553080" y="6369120"/>
            <a:ext cx="2133000" cy="4881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39" nodeType="tmRoot" restart="never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237960" y="5040"/>
            <a:ext cx="8905320" cy="8737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i="1" lang="en-US" sz="3600">
                <a:solidFill>
                  <a:srgbClr val="000000"/>
                </a:solidFill>
                <a:latin typeface="Times New Roman"/>
                <a:ea typeface="ＭＳ Ｐゴシック"/>
              </a:rPr>
              <a:t>Tree Shape Sort</a:t>
            </a:r>
            <a:endParaRPr/>
          </a:p>
        </p:txBody>
      </p:sp>
      <p:sp>
        <p:nvSpPr>
          <p:cNvPr id="200" name="CustomShape 2"/>
          <p:cNvSpPr/>
          <p:nvPr/>
        </p:nvSpPr>
        <p:spPr>
          <a:xfrm>
            <a:off x="237960" y="896400"/>
            <a:ext cx="8905320" cy="5478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Start with [14,3,4,8,7,52,1]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Map to  [[14],[3],[4],[8],[7],[52],[1]]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Reduce: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(([14] &lt;&gt; [3]) &lt;&gt; ([4] &lt;&gt; [8])) &lt;&gt; (([7] &lt;&gt; [52]) &lt;&gt; [1])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= ([3,14] &lt;&gt; [4,8]) &lt;&gt; ([7,52] &lt;&gt; [1])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= [3,4,8,14] &lt;&gt; [1,7,52]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= [1,3,4,7,8,14,52]</a:t>
            </a:r>
            <a:endParaRPr/>
          </a:p>
        </p:txBody>
      </p:sp>
      <p:sp>
        <p:nvSpPr>
          <p:cNvPr id="201" name="CustomShape 3"/>
          <p:cNvSpPr/>
          <p:nvPr/>
        </p:nvSpPr>
        <p:spPr>
          <a:xfrm>
            <a:off x="0" y="6369120"/>
            <a:ext cx="6019200" cy="488160"/>
          </a:xfrm>
          <a:prstGeom prst="rect">
            <a:avLst/>
          </a:prstGeom>
          <a:noFill/>
          <a:ln>
            <a:noFill/>
          </a:ln>
        </p:spPr>
        <p:txBody>
          <a:bodyPr anchor="ctr" bIns="91440" lIns="90000" rIns="90000" t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imes New Roman"/>
              </a:rPr>
              <a:t>CIS 410/510: Parallel Computing, University of Oregon, Spring 2014</a:t>
            </a:r>
            <a:endParaRPr/>
          </a:p>
        </p:txBody>
      </p:sp>
      <p:sp>
        <p:nvSpPr>
          <p:cNvPr id="202" name="CustomShape 4"/>
          <p:cNvSpPr/>
          <p:nvPr/>
        </p:nvSpPr>
        <p:spPr>
          <a:xfrm>
            <a:off x="6553080" y="6369120"/>
            <a:ext cx="2133000" cy="4881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41" nodeType="tmRoot" restart="never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37960" y="5040"/>
            <a:ext cx="8905320" cy="8737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i="1" lang="en-US" sz="3600">
                <a:solidFill>
                  <a:srgbClr val="000000"/>
                </a:solidFill>
                <a:latin typeface="Times New Roman"/>
                <a:ea typeface="ＭＳ Ｐゴシック"/>
              </a:rPr>
              <a:t>Tree Shaped Sort Performance</a:t>
            </a:r>
            <a:endParaRPr/>
          </a:p>
        </p:txBody>
      </p:sp>
      <p:sp>
        <p:nvSpPr>
          <p:cNvPr id="204" name="CustomShape 2"/>
          <p:cNvSpPr/>
          <p:nvPr/>
        </p:nvSpPr>
        <p:spPr>
          <a:xfrm>
            <a:off x="237960" y="896400"/>
            <a:ext cx="8905320" cy="5478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Even if we only had a single processor this is better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We do O(log n) merges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Each one is O(n)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So O(n*log(n))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But opportunity for parallelism is not so great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O(n) assuming sequential merge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We will explore parallel merging later in the class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Takeaway: The shape of the Reduction matters!</a:t>
            </a:r>
            <a:endParaRPr/>
          </a:p>
        </p:txBody>
      </p:sp>
      <p:sp>
        <p:nvSpPr>
          <p:cNvPr id="205" name="CustomShape 3"/>
          <p:cNvSpPr/>
          <p:nvPr/>
        </p:nvSpPr>
        <p:spPr>
          <a:xfrm>
            <a:off x="0" y="6369120"/>
            <a:ext cx="6019200" cy="488160"/>
          </a:xfrm>
          <a:prstGeom prst="rect">
            <a:avLst/>
          </a:prstGeom>
          <a:noFill/>
          <a:ln>
            <a:noFill/>
          </a:ln>
        </p:spPr>
        <p:txBody>
          <a:bodyPr anchor="ctr" bIns="91440" lIns="90000" rIns="90000" t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imes New Roman"/>
              </a:rPr>
              <a:t>CIS 410/510: Parallel Computing, University of Oregon, Spring 2014</a:t>
            </a:r>
            <a:endParaRPr/>
          </a:p>
        </p:txBody>
      </p:sp>
      <p:sp>
        <p:nvSpPr>
          <p:cNvPr id="206" name="CustomShape 4"/>
          <p:cNvSpPr/>
          <p:nvPr/>
        </p:nvSpPr>
        <p:spPr>
          <a:xfrm>
            <a:off x="6553080" y="6369120"/>
            <a:ext cx="2133000" cy="4881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43" nodeType="tmRoot" restart="never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237960" y="5040"/>
            <a:ext cx="8905320" cy="8737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i="1" lang="en-US" sz="3600">
                <a:solidFill>
                  <a:srgbClr val="000000"/>
                </a:solidFill>
                <a:latin typeface="Times New Roman"/>
                <a:ea typeface="ＭＳ Ｐゴシック"/>
              </a:rPr>
              <a:t>Shape Matters</a:t>
            </a:r>
            <a:endParaRPr/>
          </a:p>
        </p:txBody>
      </p:sp>
      <p:sp>
        <p:nvSpPr>
          <p:cNvPr id="208" name="CustomShape 2"/>
          <p:cNvSpPr/>
          <p:nvPr/>
        </p:nvSpPr>
        <p:spPr>
          <a:xfrm>
            <a:off x="237960" y="896400"/>
            <a:ext cx="8905320" cy="5478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Often tree based reductions are slower.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In fact, any reduction can be rewritten using monoids...but the cost of the operation won't be a constant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Parallel reduction is suitable for problems where you have 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Cost free associativity (like adding number)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Or tree based reduction is better (like merging)</a:t>
            </a:r>
            <a:endParaRPr/>
          </a:p>
        </p:txBody>
      </p:sp>
      <p:sp>
        <p:nvSpPr>
          <p:cNvPr id="209" name="CustomShape 3"/>
          <p:cNvSpPr/>
          <p:nvPr/>
        </p:nvSpPr>
        <p:spPr>
          <a:xfrm>
            <a:off x="0" y="6369120"/>
            <a:ext cx="6019200" cy="488160"/>
          </a:xfrm>
          <a:prstGeom prst="rect">
            <a:avLst/>
          </a:prstGeom>
          <a:noFill/>
          <a:ln>
            <a:noFill/>
          </a:ln>
        </p:spPr>
        <p:txBody>
          <a:bodyPr anchor="ctr" bIns="91440" lIns="90000" rIns="90000" t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imes New Roman"/>
              </a:rPr>
              <a:t>CIS 410/510: Parallel Computing, University of Oregon, Spring 2014</a:t>
            </a:r>
            <a:endParaRPr/>
          </a:p>
        </p:txBody>
      </p:sp>
      <p:sp>
        <p:nvSpPr>
          <p:cNvPr id="210" name="CustomShape 4"/>
          <p:cNvSpPr/>
          <p:nvPr/>
        </p:nvSpPr>
        <p:spPr>
          <a:xfrm>
            <a:off x="6553080" y="6369120"/>
            <a:ext cx="2133000" cy="4881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45" nodeType="tmRoot" restart="never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237960" y="5040"/>
            <a:ext cx="8905320" cy="636984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Scan</a:t>
            </a:r>
            <a:endParaRPr/>
          </a:p>
        </p:txBody>
      </p:sp>
    </p:spTree>
  </p:cSld>
  <p:timing>
    <p:tnLst>
      <p:par>
        <p:cTn dur="indefinite" id="47" nodeType="tmRoot" restart="never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237960" y="5040"/>
            <a:ext cx="8905320" cy="8737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i="1" lang="en-US" sz="3600">
                <a:solidFill>
                  <a:srgbClr val="000000"/>
                </a:solidFill>
                <a:latin typeface="Times New Roman"/>
                <a:ea typeface="ＭＳ Ｐゴシック"/>
              </a:rPr>
              <a:t>Prefix Sums</a:t>
            </a:r>
            <a:endParaRPr/>
          </a:p>
        </p:txBody>
      </p:sp>
      <p:sp>
        <p:nvSpPr>
          <p:cNvPr id="213" name="CustomShape 2"/>
          <p:cNvSpPr/>
          <p:nvPr/>
        </p:nvSpPr>
        <p:spPr>
          <a:xfrm>
            <a:off x="237960" y="896400"/>
            <a:ext cx="8905320" cy="5478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What if instead of summing a list we wanted to compute all the </a:t>
            </a:r>
            <a:r>
              <a:rPr b="1"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prefix sums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?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int * results = malloc(sizeof(int)*size);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int temp = 0;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for (int n = 0, n &lt; size, ++n){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temp += arr[n];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results[n] = temp;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}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[1,2,3,4,5] → [1,3,6,10,15]</a:t>
            </a:r>
            <a:endParaRPr/>
          </a:p>
        </p:txBody>
      </p:sp>
      <p:sp>
        <p:nvSpPr>
          <p:cNvPr id="214" name="CustomShape 3"/>
          <p:cNvSpPr/>
          <p:nvPr/>
        </p:nvSpPr>
        <p:spPr>
          <a:xfrm>
            <a:off x="0" y="6369120"/>
            <a:ext cx="6019200" cy="488160"/>
          </a:xfrm>
          <a:prstGeom prst="rect">
            <a:avLst/>
          </a:prstGeom>
          <a:noFill/>
          <a:ln>
            <a:noFill/>
          </a:ln>
        </p:spPr>
        <p:txBody>
          <a:bodyPr anchor="ctr" bIns="91440" lIns="90000" rIns="90000" t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imes New Roman"/>
              </a:rPr>
              <a:t>CIS 410/510: Parallel Computing, University of Oregon, Spring 2014</a:t>
            </a:r>
            <a:endParaRPr/>
          </a:p>
        </p:txBody>
      </p:sp>
      <p:sp>
        <p:nvSpPr>
          <p:cNvPr id="215" name="CustomShape 4"/>
          <p:cNvSpPr/>
          <p:nvPr/>
        </p:nvSpPr>
        <p:spPr>
          <a:xfrm>
            <a:off x="6553080" y="6369120"/>
            <a:ext cx="2133000" cy="4881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49" nodeType="tmRoot" restart="never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237960" y="5040"/>
            <a:ext cx="8905320" cy="8737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i="1" lang="en-US" sz="3600">
                <a:solidFill>
                  <a:srgbClr val="000000"/>
                </a:solidFill>
                <a:latin typeface="Times New Roman"/>
                <a:ea typeface="ＭＳ Ｐゴシック"/>
              </a:rPr>
              <a:t>Semi-Groups</a:t>
            </a:r>
            <a:endParaRPr/>
          </a:p>
        </p:txBody>
      </p:sp>
      <p:sp>
        <p:nvSpPr>
          <p:cNvPr id="217" name="CustomShape 2"/>
          <p:cNvSpPr/>
          <p:nvPr/>
        </p:nvSpPr>
        <p:spPr>
          <a:xfrm>
            <a:off x="237960" y="896400"/>
            <a:ext cx="8905320" cy="5478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A pair (S,+) where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S is a set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+ is a binary operation on 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Is a semi-group if + is associative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Unlike Monoids we don't require identity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Every Monoid is a semi-group, but not vice versa!</a:t>
            </a:r>
            <a:endParaRPr/>
          </a:p>
        </p:txBody>
      </p:sp>
      <p:sp>
        <p:nvSpPr>
          <p:cNvPr id="218" name="CustomShape 3"/>
          <p:cNvSpPr/>
          <p:nvPr/>
        </p:nvSpPr>
        <p:spPr>
          <a:xfrm>
            <a:off x="0" y="6369120"/>
            <a:ext cx="6019200" cy="488160"/>
          </a:xfrm>
          <a:prstGeom prst="rect">
            <a:avLst/>
          </a:prstGeom>
          <a:noFill/>
          <a:ln>
            <a:noFill/>
          </a:ln>
        </p:spPr>
        <p:txBody>
          <a:bodyPr anchor="ctr" bIns="91440" lIns="90000" rIns="90000" t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imes New Roman"/>
              </a:rPr>
              <a:t>CIS 410/510: Parallel Computing, University of Oregon, Spring 2014</a:t>
            </a:r>
            <a:endParaRPr/>
          </a:p>
        </p:txBody>
      </p:sp>
      <p:sp>
        <p:nvSpPr>
          <p:cNvPr id="219" name="CustomShape 4"/>
          <p:cNvSpPr/>
          <p:nvPr/>
        </p:nvSpPr>
        <p:spPr>
          <a:xfrm>
            <a:off x="6553080" y="6369120"/>
            <a:ext cx="2133000" cy="4881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51" nodeType="tmRoot" restart="never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237960" y="5040"/>
            <a:ext cx="8905320" cy="8737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i="1" lang="en-US" sz="3600">
                <a:solidFill>
                  <a:srgbClr val="000000"/>
                </a:solidFill>
                <a:latin typeface="Times New Roman"/>
                <a:ea typeface="ＭＳ Ｐゴシック"/>
              </a:rPr>
              <a:t>Scans</a:t>
            </a:r>
            <a:endParaRPr/>
          </a:p>
        </p:txBody>
      </p:sp>
      <p:sp>
        <p:nvSpPr>
          <p:cNvPr id="221" name="CustomShape 2"/>
          <p:cNvSpPr/>
          <p:nvPr/>
        </p:nvSpPr>
        <p:spPr>
          <a:xfrm>
            <a:off x="237960" y="896400"/>
            <a:ext cx="8905320" cy="5478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Scan operation generalizes prefix sum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Parameterized by a semi-group.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Scan is often the trick to turn algorithm that seems to have </a:t>
            </a:r>
            <a:r>
              <a:rPr b="1" lang="en-US"/>
              <a:t>sequential data dependencies</a:t>
            </a:r>
            <a:r>
              <a:rPr lang="en-US"/>
              <a:t> into a parallel algorithm </a:t>
            </a:r>
            <a:endParaRPr/>
          </a:p>
        </p:txBody>
      </p:sp>
      <p:sp>
        <p:nvSpPr>
          <p:cNvPr id="222" name="CustomShape 3"/>
          <p:cNvSpPr/>
          <p:nvPr/>
        </p:nvSpPr>
        <p:spPr>
          <a:xfrm>
            <a:off x="0" y="6369120"/>
            <a:ext cx="6019200" cy="488160"/>
          </a:xfrm>
          <a:prstGeom prst="rect">
            <a:avLst/>
          </a:prstGeom>
          <a:noFill/>
          <a:ln>
            <a:noFill/>
          </a:ln>
        </p:spPr>
        <p:txBody>
          <a:bodyPr anchor="ctr" bIns="91440" lIns="90000" rIns="90000" t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imes New Roman"/>
              </a:rPr>
              <a:t>CIS 410/510: Parallel Computing, University of Oregon, Spring 2014</a:t>
            </a:r>
            <a:endParaRPr/>
          </a:p>
        </p:txBody>
      </p:sp>
      <p:sp>
        <p:nvSpPr>
          <p:cNvPr id="223" name="CustomShape 4"/>
          <p:cNvSpPr/>
          <p:nvPr/>
        </p:nvSpPr>
        <p:spPr>
          <a:xfrm>
            <a:off x="6553080" y="6369120"/>
            <a:ext cx="2133000" cy="4881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53" nodeType="tmRoot" restart="never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237960" y="5040"/>
            <a:ext cx="8905320" cy="8737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i="1" lang="en-US" sz="3600">
                <a:solidFill>
                  <a:srgbClr val="000000"/>
                </a:solidFill>
                <a:latin typeface="Times New Roman"/>
                <a:ea typeface="ＭＳ Ｐゴシック"/>
              </a:rPr>
              <a:t>Scans</a:t>
            </a:r>
            <a:endParaRPr/>
          </a:p>
        </p:txBody>
      </p:sp>
      <p:pic>
        <p:nvPicPr>
          <p:cNvPr descr="" id="22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" y="731520"/>
            <a:ext cx="8896320" cy="5478840"/>
          </a:xfrm>
          <a:prstGeom prst="rect">
            <a:avLst/>
          </a:prstGeom>
          <a:ln>
            <a:noFill/>
          </a:ln>
        </p:spPr>
      </p:pic>
      <p:sp>
        <p:nvSpPr>
          <p:cNvPr id="226" name="CustomShape 2"/>
          <p:cNvSpPr/>
          <p:nvPr/>
        </p:nvSpPr>
        <p:spPr>
          <a:xfrm>
            <a:off x="0" y="6369120"/>
            <a:ext cx="6019200" cy="488160"/>
          </a:xfrm>
          <a:prstGeom prst="rect">
            <a:avLst/>
          </a:prstGeom>
          <a:noFill/>
          <a:ln>
            <a:noFill/>
          </a:ln>
        </p:spPr>
        <p:txBody>
          <a:bodyPr anchor="ctr" bIns="91440" lIns="90000" rIns="90000" t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imes New Roman"/>
              </a:rPr>
              <a:t>CIS 410/510: Parallel Computing, University of Oregon, Spring 2014</a:t>
            </a:r>
            <a:endParaRPr/>
          </a:p>
        </p:txBody>
      </p:sp>
      <p:sp>
        <p:nvSpPr>
          <p:cNvPr id="227" name="CustomShape 3"/>
          <p:cNvSpPr/>
          <p:nvPr/>
        </p:nvSpPr>
        <p:spPr>
          <a:xfrm>
            <a:off x="6553080" y="6369120"/>
            <a:ext cx="2133000" cy="4881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55" nodeType="tmRoot" restart="never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237960" y="5040"/>
            <a:ext cx="8905320" cy="8737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i="1" lang="en-US" sz="3600">
                <a:solidFill>
                  <a:srgbClr val="000000"/>
                </a:solidFill>
                <a:latin typeface="Times New Roman"/>
                <a:ea typeface="ＭＳ Ｐゴシック"/>
              </a:rPr>
              <a:t>Summing an Array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237960" y="896400"/>
            <a:ext cx="8905320" cy="5478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long sum = 0;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for (int n = 0, n &lt; size, ++m){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sum += arr[n]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}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Fully Sequential</a:t>
            </a:r>
            <a:endParaRPr/>
          </a:p>
        </p:txBody>
      </p:sp>
      <p:sp>
        <p:nvSpPr>
          <p:cNvPr id="122" name="CustomShape 3"/>
          <p:cNvSpPr/>
          <p:nvPr/>
        </p:nvSpPr>
        <p:spPr>
          <a:xfrm>
            <a:off x="0" y="6369120"/>
            <a:ext cx="6019200" cy="488160"/>
          </a:xfrm>
          <a:prstGeom prst="rect">
            <a:avLst/>
          </a:prstGeom>
          <a:noFill/>
          <a:ln>
            <a:noFill/>
          </a:ln>
        </p:spPr>
        <p:txBody>
          <a:bodyPr anchor="ctr" bIns="91440" lIns="90000" rIns="90000" t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imes New Roman"/>
              </a:rPr>
              <a:t>CIS 410/510: Parallel Computing, University of Oregon, Spring 2014</a:t>
            </a:r>
            <a:endParaRPr/>
          </a:p>
        </p:txBody>
      </p:sp>
      <p:sp>
        <p:nvSpPr>
          <p:cNvPr id="123" name="CustomShape 4"/>
          <p:cNvSpPr/>
          <p:nvPr/>
        </p:nvSpPr>
        <p:spPr>
          <a:xfrm>
            <a:off x="6553080" y="6369120"/>
            <a:ext cx="2133000" cy="4881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237960" y="5040"/>
            <a:ext cx="8905320" cy="8737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i="1" lang="en-US" sz="3600">
                <a:solidFill>
                  <a:srgbClr val="000000"/>
                </a:solidFill>
                <a:latin typeface="Times New Roman"/>
                <a:ea typeface="ＭＳ Ｐゴシック"/>
              </a:rPr>
              <a:t>Binary Addition</a:t>
            </a:r>
            <a:endParaRPr/>
          </a:p>
        </p:txBody>
      </p:sp>
      <p:sp>
        <p:nvSpPr>
          <p:cNvPr id="229" name="CustomShape 2"/>
          <p:cNvSpPr/>
          <p:nvPr/>
        </p:nvSpPr>
        <p:spPr>
          <a:xfrm>
            <a:off x="237960" y="896400"/>
            <a:ext cx="8905320" cy="5478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Given two bit vectors of length n compute there sum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1010 + 0111 = 10001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Standard Algorithm you learned in elementary school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Add from least significant digit to most significant digit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Keep track of carrying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Very sequential: O(n)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Can we do better?</a:t>
            </a:r>
            <a:endParaRPr/>
          </a:p>
        </p:txBody>
      </p:sp>
      <p:sp>
        <p:nvSpPr>
          <p:cNvPr id="230" name="CustomShape 3"/>
          <p:cNvSpPr/>
          <p:nvPr/>
        </p:nvSpPr>
        <p:spPr>
          <a:xfrm>
            <a:off x="0" y="6369120"/>
            <a:ext cx="6019200" cy="488160"/>
          </a:xfrm>
          <a:prstGeom prst="rect">
            <a:avLst/>
          </a:prstGeom>
          <a:noFill/>
          <a:ln>
            <a:noFill/>
          </a:ln>
        </p:spPr>
        <p:txBody>
          <a:bodyPr anchor="ctr" bIns="91440" lIns="90000" rIns="90000" t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imes New Roman"/>
              </a:rPr>
              <a:t>CIS 410/510: Parallel Computing, University of Oregon, Spring 2014</a:t>
            </a:r>
            <a:endParaRPr/>
          </a:p>
        </p:txBody>
      </p:sp>
      <p:sp>
        <p:nvSpPr>
          <p:cNvPr id="231" name="CustomShape 4"/>
          <p:cNvSpPr/>
          <p:nvPr/>
        </p:nvSpPr>
        <p:spPr>
          <a:xfrm>
            <a:off x="6553080" y="6369120"/>
            <a:ext cx="2133000" cy="4881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57" nodeType="tmRoot" restart="never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237960" y="5040"/>
            <a:ext cx="8905320" cy="8737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i="1" lang="en-US" sz="3600">
                <a:solidFill>
                  <a:srgbClr val="000000"/>
                </a:solidFill>
                <a:latin typeface="Times New Roman"/>
                <a:ea typeface="ＭＳ Ｐゴシック"/>
              </a:rPr>
              <a:t>Binary Addition of Single Bits</a:t>
            </a:r>
            <a:endParaRPr/>
          </a:p>
        </p:txBody>
      </p:sp>
      <p:sp>
        <p:nvSpPr>
          <p:cNvPr id="233" name="CustomShape 2"/>
          <p:cNvSpPr/>
          <p:nvPr/>
        </p:nvSpPr>
        <p:spPr>
          <a:xfrm>
            <a:off x="237960" y="896400"/>
            <a:ext cx="8905320" cy="5478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Single Bit addition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0 + 0 → 00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0 + 1 → 01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1 + 0 → 01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1 + 1 → 10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Note that we produce carries.</a:t>
            </a:r>
            <a:endParaRPr/>
          </a:p>
        </p:txBody>
      </p:sp>
      <p:sp>
        <p:nvSpPr>
          <p:cNvPr id="234" name="CustomShape 3"/>
          <p:cNvSpPr/>
          <p:nvPr/>
        </p:nvSpPr>
        <p:spPr>
          <a:xfrm>
            <a:off x="0" y="6369120"/>
            <a:ext cx="6019200" cy="488160"/>
          </a:xfrm>
          <a:prstGeom prst="rect">
            <a:avLst/>
          </a:prstGeom>
          <a:noFill/>
          <a:ln>
            <a:noFill/>
          </a:ln>
        </p:spPr>
        <p:txBody>
          <a:bodyPr anchor="ctr" bIns="91440" lIns="90000" rIns="90000" t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imes New Roman"/>
              </a:rPr>
              <a:t>CIS 410/510: Parallel Computing, University of Oregon, Spring 2014</a:t>
            </a:r>
            <a:endParaRPr/>
          </a:p>
        </p:txBody>
      </p:sp>
      <p:sp>
        <p:nvSpPr>
          <p:cNvPr id="235" name="CustomShape 4"/>
          <p:cNvSpPr/>
          <p:nvPr/>
        </p:nvSpPr>
        <p:spPr>
          <a:xfrm>
            <a:off x="6553080" y="6369120"/>
            <a:ext cx="2133000" cy="4881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59" nodeType="tmRoot" restart="never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237960" y="5040"/>
            <a:ext cx="8905320" cy="8737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i="1" lang="en-US" sz="3600">
                <a:solidFill>
                  <a:srgbClr val="000000"/>
                </a:solidFill>
                <a:latin typeface="Times New Roman"/>
                <a:ea typeface="ＭＳ Ｐゴシック"/>
              </a:rPr>
              <a:t>Clever Carrying</a:t>
            </a:r>
            <a:endParaRPr/>
          </a:p>
        </p:txBody>
      </p:sp>
      <p:sp>
        <p:nvSpPr>
          <p:cNvPr id="237" name="CustomShape 2"/>
          <p:cNvSpPr/>
          <p:nvPr/>
        </p:nvSpPr>
        <p:spPr>
          <a:xfrm>
            <a:off x="237960" y="896400"/>
            <a:ext cx="8905320" cy="5478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Single Bit addition assumes we don't have a carry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What if we do?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Single Bit addition assuming a carry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0 + 0 → 01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0 + 1 → 10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1 + 0 → 10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1 + 1 → 11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Note that we produce carries. </a:t>
            </a:r>
            <a:endParaRPr/>
          </a:p>
        </p:txBody>
      </p:sp>
      <p:sp>
        <p:nvSpPr>
          <p:cNvPr id="238" name="CustomShape 3"/>
          <p:cNvSpPr/>
          <p:nvPr/>
        </p:nvSpPr>
        <p:spPr>
          <a:xfrm>
            <a:off x="0" y="6369120"/>
            <a:ext cx="6019200" cy="488160"/>
          </a:xfrm>
          <a:prstGeom prst="rect">
            <a:avLst/>
          </a:prstGeom>
          <a:noFill/>
          <a:ln>
            <a:noFill/>
          </a:ln>
        </p:spPr>
        <p:txBody>
          <a:bodyPr anchor="ctr" bIns="91440" lIns="90000" rIns="90000" t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imes New Roman"/>
              </a:rPr>
              <a:t>CIS 410/510: Parallel Computing, University of Oregon, Spring 2014</a:t>
            </a:r>
            <a:endParaRPr/>
          </a:p>
        </p:txBody>
      </p:sp>
      <p:sp>
        <p:nvSpPr>
          <p:cNvPr id="239" name="CustomShape 4"/>
          <p:cNvSpPr/>
          <p:nvPr/>
        </p:nvSpPr>
        <p:spPr>
          <a:xfrm>
            <a:off x="6553080" y="6369120"/>
            <a:ext cx="2133000" cy="4881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61" nodeType="tmRoot" restart="never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37960" y="5040"/>
            <a:ext cx="8905320" cy="8737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i="1" lang="en-US" sz="3600">
                <a:solidFill>
                  <a:srgbClr val="000000"/>
                </a:solidFill>
                <a:latin typeface="Times New Roman"/>
                <a:ea typeface="ＭＳ Ｐゴシック"/>
              </a:rPr>
              <a:t>Clever Carrying</a:t>
            </a:r>
            <a:endParaRPr/>
          </a:p>
        </p:txBody>
      </p:sp>
      <p:sp>
        <p:nvSpPr>
          <p:cNvPr id="241" name="CustomShape 2"/>
          <p:cNvSpPr/>
          <p:nvPr/>
        </p:nvSpPr>
        <p:spPr>
          <a:xfrm>
            <a:off x="237960" y="896400"/>
            <a:ext cx="8905320" cy="5478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Single Bit addition assumes we don't have a carry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What if we do?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Single Bit addition assuming a carry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0 + 0 → 01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0 + 1 → 10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1 + 0 → 10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1 + 1 → 11</a:t>
            </a:r>
            <a:endParaRPr/>
          </a:p>
        </p:txBody>
      </p:sp>
      <p:sp>
        <p:nvSpPr>
          <p:cNvPr id="242" name="CustomShape 3"/>
          <p:cNvSpPr/>
          <p:nvPr/>
        </p:nvSpPr>
        <p:spPr>
          <a:xfrm>
            <a:off x="0" y="6369120"/>
            <a:ext cx="6019200" cy="488160"/>
          </a:xfrm>
          <a:prstGeom prst="rect">
            <a:avLst/>
          </a:prstGeom>
          <a:noFill/>
          <a:ln>
            <a:noFill/>
          </a:ln>
        </p:spPr>
        <p:txBody>
          <a:bodyPr anchor="ctr" bIns="91440" lIns="90000" rIns="90000" t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imes New Roman"/>
              </a:rPr>
              <a:t>CIS 410/510: Parallel Computing, University of Oregon, Spring 2014</a:t>
            </a:r>
            <a:endParaRPr/>
          </a:p>
        </p:txBody>
      </p:sp>
      <p:sp>
        <p:nvSpPr>
          <p:cNvPr id="243" name="CustomShape 4"/>
          <p:cNvSpPr/>
          <p:nvPr/>
        </p:nvSpPr>
        <p:spPr>
          <a:xfrm>
            <a:off x="6553080" y="6369120"/>
            <a:ext cx="2133000" cy="4881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63" nodeType="tmRoot" restart="never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237960" y="5040"/>
            <a:ext cx="8905320" cy="8737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i="1" lang="en-US" sz="3600">
                <a:solidFill>
                  <a:srgbClr val="000000"/>
                </a:solidFill>
                <a:latin typeface="Times New Roman"/>
                <a:ea typeface="ＭＳ Ｐゴシック"/>
              </a:rPr>
              <a:t>Clever Carrying part 2</a:t>
            </a:r>
            <a:endParaRPr/>
          </a:p>
        </p:txBody>
      </p:sp>
      <p:sp>
        <p:nvSpPr>
          <p:cNvPr id="245" name="CustomShape 2"/>
          <p:cNvSpPr/>
          <p:nvPr/>
        </p:nvSpPr>
        <p:spPr>
          <a:xfrm>
            <a:off x="237960" y="896400"/>
            <a:ext cx="8905320" cy="5478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Single Bit addition behavior depends on if we had a carry!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Single Bit with and without carries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0 + 0 → 00,01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0 + 1 → 01,10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1 + 0 → 01,10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1 + 1 → 10,11</a:t>
            </a:r>
            <a:endParaRPr/>
          </a:p>
        </p:txBody>
      </p:sp>
      <p:sp>
        <p:nvSpPr>
          <p:cNvPr id="246" name="CustomShape 3"/>
          <p:cNvSpPr/>
          <p:nvPr/>
        </p:nvSpPr>
        <p:spPr>
          <a:xfrm>
            <a:off x="0" y="6369120"/>
            <a:ext cx="6019200" cy="488160"/>
          </a:xfrm>
          <a:prstGeom prst="rect">
            <a:avLst/>
          </a:prstGeom>
          <a:noFill/>
          <a:ln>
            <a:noFill/>
          </a:ln>
        </p:spPr>
        <p:txBody>
          <a:bodyPr anchor="ctr" bIns="91440" lIns="90000" rIns="90000" t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imes New Roman"/>
              </a:rPr>
              <a:t>CIS 410/510: Parallel Computing, University of Oregon, Spring 2014</a:t>
            </a:r>
            <a:endParaRPr/>
          </a:p>
        </p:txBody>
      </p:sp>
      <p:sp>
        <p:nvSpPr>
          <p:cNvPr id="247" name="CustomShape 4"/>
          <p:cNvSpPr/>
          <p:nvPr/>
        </p:nvSpPr>
        <p:spPr>
          <a:xfrm>
            <a:off x="6553080" y="6369120"/>
            <a:ext cx="2133000" cy="4881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65" nodeType="tmRoot" restart="never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237960" y="5040"/>
            <a:ext cx="8905320" cy="8737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i="1" lang="en-US" sz="3600">
                <a:solidFill>
                  <a:srgbClr val="000000"/>
                </a:solidFill>
                <a:latin typeface="Times New Roman"/>
                <a:ea typeface="ＭＳ Ｐゴシック"/>
              </a:rPr>
              <a:t>Clever Carrying part 3</a:t>
            </a:r>
            <a:endParaRPr/>
          </a:p>
        </p:txBody>
      </p:sp>
      <p:sp>
        <p:nvSpPr>
          <p:cNvPr id="249" name="CustomShape 2"/>
          <p:cNvSpPr/>
          <p:nvPr/>
        </p:nvSpPr>
        <p:spPr>
          <a:xfrm>
            <a:off x="237960" y="896400"/>
            <a:ext cx="8905320" cy="5478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We can classify these pairs in terms of 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“</a:t>
            </a:r>
            <a:r>
              <a:rPr lang="en-US"/>
              <a:t>generates a carry” (G)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“</a:t>
            </a:r>
            <a:r>
              <a:rPr lang="en-US"/>
              <a:t>preserves the carry given to it, but does not produce one” (P)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“</a:t>
            </a:r>
            <a:r>
              <a:rPr lang="en-US"/>
              <a:t>does not produce a carry” N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Single Bit carrying behavior 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0 + 0 → 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0 + 1 → P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1 + 0 → P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1 + 1 → G</a:t>
            </a:r>
            <a:endParaRPr/>
          </a:p>
        </p:txBody>
      </p:sp>
      <p:sp>
        <p:nvSpPr>
          <p:cNvPr id="250" name="CustomShape 3"/>
          <p:cNvSpPr/>
          <p:nvPr/>
        </p:nvSpPr>
        <p:spPr>
          <a:xfrm>
            <a:off x="0" y="6369120"/>
            <a:ext cx="6019200" cy="488160"/>
          </a:xfrm>
          <a:prstGeom prst="rect">
            <a:avLst/>
          </a:prstGeom>
          <a:noFill/>
          <a:ln>
            <a:noFill/>
          </a:ln>
        </p:spPr>
        <p:txBody>
          <a:bodyPr anchor="ctr" bIns="91440" lIns="90000" rIns="90000" t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imes New Roman"/>
              </a:rPr>
              <a:t>CIS 410/510: Parallel Computing, University of Oregon, Spring 2014</a:t>
            </a:r>
            <a:endParaRPr/>
          </a:p>
        </p:txBody>
      </p:sp>
      <p:sp>
        <p:nvSpPr>
          <p:cNvPr id="251" name="CustomShape 4"/>
          <p:cNvSpPr/>
          <p:nvPr/>
        </p:nvSpPr>
        <p:spPr>
          <a:xfrm>
            <a:off x="6553080" y="6369120"/>
            <a:ext cx="2133000" cy="4881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67" nodeType="tmRoot" restart="never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237960" y="5040"/>
            <a:ext cx="8905320" cy="8737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i="1" lang="en-US" sz="3600">
                <a:solidFill>
                  <a:srgbClr val="000000"/>
                </a:solidFill>
                <a:latin typeface="Times New Roman"/>
                <a:ea typeface="ＭＳ Ｐゴシック"/>
              </a:rPr>
              <a:t>The Carrying Semi-Group</a:t>
            </a:r>
            <a:endParaRPr/>
          </a:p>
        </p:txBody>
      </p:sp>
      <p:sp>
        <p:nvSpPr>
          <p:cNvPr id="253" name="CustomShape 2"/>
          <p:cNvSpPr/>
          <p:nvPr/>
        </p:nvSpPr>
        <p:spPr>
          <a:xfrm>
            <a:off x="237960" y="896400"/>
            <a:ext cx="8905320" cy="5478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The set { P,N,G} forms a semi group under the operation &lt;&gt;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P &lt;&gt; x → x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G &lt;&gt; _ → G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N &lt;&gt; _ → 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Here _ means “any element”</a:t>
            </a:r>
            <a:endParaRPr/>
          </a:p>
        </p:txBody>
      </p:sp>
      <p:sp>
        <p:nvSpPr>
          <p:cNvPr id="254" name="CustomShape 3"/>
          <p:cNvSpPr/>
          <p:nvPr/>
        </p:nvSpPr>
        <p:spPr>
          <a:xfrm>
            <a:off x="0" y="6369120"/>
            <a:ext cx="6019200" cy="488160"/>
          </a:xfrm>
          <a:prstGeom prst="rect">
            <a:avLst/>
          </a:prstGeom>
          <a:noFill/>
          <a:ln>
            <a:noFill/>
          </a:ln>
        </p:spPr>
        <p:txBody>
          <a:bodyPr anchor="ctr" bIns="91440" lIns="90000" rIns="90000" t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imes New Roman"/>
              </a:rPr>
              <a:t>CIS 410/510: Parallel Computing, University of Oregon, Spring 2014</a:t>
            </a:r>
            <a:endParaRPr/>
          </a:p>
        </p:txBody>
      </p:sp>
      <p:sp>
        <p:nvSpPr>
          <p:cNvPr id="255" name="CustomShape 4"/>
          <p:cNvSpPr/>
          <p:nvPr/>
        </p:nvSpPr>
        <p:spPr>
          <a:xfrm>
            <a:off x="6553080" y="6369120"/>
            <a:ext cx="2133000" cy="4881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69" nodeType="tmRoot" restart="never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237960" y="5040"/>
            <a:ext cx="8905320" cy="8737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i="1" lang="en-US" sz="3600">
                <a:solidFill>
                  <a:srgbClr val="000000"/>
                </a:solidFill>
                <a:latin typeface="Times New Roman"/>
                <a:ea typeface="ＭＳ Ｐゴシック"/>
              </a:rPr>
              <a:t>Multi Bit Carrying</a:t>
            </a:r>
            <a:endParaRPr/>
          </a:p>
        </p:txBody>
      </p:sp>
      <p:sp>
        <p:nvSpPr>
          <p:cNvPr id="257" name="CustomShape 2"/>
          <p:cNvSpPr/>
          <p:nvPr/>
        </p:nvSpPr>
        <p:spPr>
          <a:xfrm>
            <a:off x="237960" y="896400"/>
            <a:ext cx="8905320" cy="5478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We can expand this to multiple bits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11 + 01 always generates a carry (G)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01 + 01 never generates a carry (N)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01 + 10 preserves a carry (P)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AB + CD works in the following way: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A+B → G means AB + CD → G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A+B → N means AB + CN → 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A+B → P means that AB + CD does the same thing as ever B+D</a:t>
            </a:r>
            <a:endParaRPr/>
          </a:p>
        </p:txBody>
      </p:sp>
      <p:sp>
        <p:nvSpPr>
          <p:cNvPr id="258" name="CustomShape 3"/>
          <p:cNvSpPr/>
          <p:nvPr/>
        </p:nvSpPr>
        <p:spPr>
          <a:xfrm>
            <a:off x="0" y="6369120"/>
            <a:ext cx="6019200" cy="488160"/>
          </a:xfrm>
          <a:prstGeom prst="rect">
            <a:avLst/>
          </a:prstGeom>
          <a:noFill/>
          <a:ln>
            <a:noFill/>
          </a:ln>
        </p:spPr>
        <p:txBody>
          <a:bodyPr anchor="ctr" bIns="91440" lIns="90000" rIns="90000" t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imes New Roman"/>
              </a:rPr>
              <a:t>CIS 410/510: Parallel Computing, University of Oregon, Spring 2014</a:t>
            </a:r>
            <a:endParaRPr/>
          </a:p>
        </p:txBody>
      </p:sp>
      <p:sp>
        <p:nvSpPr>
          <p:cNvPr id="259" name="CustomShape 4"/>
          <p:cNvSpPr/>
          <p:nvPr/>
        </p:nvSpPr>
        <p:spPr>
          <a:xfrm>
            <a:off x="6553080" y="6369120"/>
            <a:ext cx="2133000" cy="488160"/>
          </a:xfrm>
          <a:prstGeom prst="rect">
            <a:avLst/>
          </a:prstGeom>
          <a:noFill/>
          <a:ln>
            <a:noFill/>
          </a:ln>
        </p:spPr>
      </p:sp>
      <p:sp>
        <p:nvSpPr>
          <p:cNvPr id="260" name="CustomShape 5"/>
          <p:cNvSpPr/>
          <p:nvPr/>
        </p:nvSpPr>
        <p:spPr>
          <a:xfrm>
            <a:off x="3735000" y="3433680"/>
            <a:ext cx="1722600" cy="427320"/>
          </a:xfrm>
          <a:prstGeom prst="rect">
            <a:avLst/>
          </a:prstGeom>
          <a:noFill/>
          <a:ln>
            <a:noFill/>
          </a:ln>
        </p:spPr>
        <p:txBody>
          <a:bodyPr bIns="0" lIns="0" rIns="0" tIns="0" wrap="none"/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AB + CD</a:t>
            </a:r>
            <a:endParaRPr/>
          </a:p>
        </p:txBody>
      </p:sp>
    </p:spTree>
  </p:cSld>
  <p:timing>
    <p:tnLst>
      <p:par>
        <p:cTn dur="indefinite" id="71" nodeType="tmRoot" restart="never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237960" y="5040"/>
            <a:ext cx="8905320" cy="8737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i="1" lang="en-US" sz="3600">
                <a:solidFill>
                  <a:srgbClr val="000000"/>
                </a:solidFill>
                <a:latin typeface="Times New Roman"/>
                <a:ea typeface="ＭＳ Ｐゴシック"/>
              </a:rPr>
              <a:t>Computing the carry</a:t>
            </a:r>
            <a:endParaRPr/>
          </a:p>
        </p:txBody>
      </p:sp>
      <p:sp>
        <p:nvSpPr>
          <p:cNvPr id="262" name="CustomShape 2"/>
          <p:cNvSpPr/>
          <p:nvPr/>
        </p:nvSpPr>
        <p:spPr>
          <a:xfrm>
            <a:off x="237960" y="896400"/>
            <a:ext cx="8905320" cy="5478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If we want to compute the carry behavior of the sum of binary numbers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1010100101 + 0101011100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We can do it by first computing the carries pairwise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PPPPPPPGNP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And then using the semi-group structure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((P &lt;&gt; P) &lt;&gt; (P &lt;&gt; P)) &lt;&gt; (((P &lt;&gt; P) &lt;&gt; (P &lt;&gt; G)) &lt;&gt; (N &lt;&gt; P))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= (P &lt;&gt; P) &lt;&gt; (( P &lt;&gt; G) &lt;&gt; N) = P &lt;&gt; (G &lt;&gt; N) = P &lt;&gt; G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= G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Thus we know this example produces a carry</a:t>
            </a:r>
            <a:endParaRPr/>
          </a:p>
        </p:txBody>
      </p:sp>
      <p:sp>
        <p:nvSpPr>
          <p:cNvPr id="263" name="CustomShape 3"/>
          <p:cNvSpPr/>
          <p:nvPr/>
        </p:nvSpPr>
        <p:spPr>
          <a:xfrm>
            <a:off x="0" y="6369120"/>
            <a:ext cx="6019200" cy="488160"/>
          </a:xfrm>
          <a:prstGeom prst="rect">
            <a:avLst/>
          </a:prstGeom>
          <a:noFill/>
          <a:ln>
            <a:noFill/>
          </a:ln>
        </p:spPr>
        <p:txBody>
          <a:bodyPr anchor="ctr" bIns="91440" lIns="90000" rIns="90000" t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imes New Roman"/>
              </a:rPr>
              <a:t>CIS 410/510: Parallel Computing, University of Oregon, Spring 2014</a:t>
            </a:r>
            <a:endParaRPr/>
          </a:p>
        </p:txBody>
      </p:sp>
      <p:sp>
        <p:nvSpPr>
          <p:cNvPr id="264" name="CustomShape 4"/>
          <p:cNvSpPr/>
          <p:nvPr/>
        </p:nvSpPr>
        <p:spPr>
          <a:xfrm>
            <a:off x="6553080" y="6369120"/>
            <a:ext cx="2133000" cy="4881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73" nodeType="tmRoot" restart="never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237960" y="5040"/>
            <a:ext cx="8905320" cy="8737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i="1" lang="en-US" sz="3600">
                <a:solidFill>
                  <a:srgbClr val="000000"/>
                </a:solidFill>
                <a:latin typeface="Times New Roman"/>
                <a:ea typeface="ＭＳ Ｐゴシック"/>
              </a:rPr>
              <a:t>Look Ahead Carry Addition</a:t>
            </a:r>
            <a:endParaRPr/>
          </a:p>
        </p:txBody>
      </p:sp>
      <p:sp>
        <p:nvSpPr>
          <p:cNvPr id="266" name="CustomShape 2"/>
          <p:cNvSpPr/>
          <p:nvPr/>
        </p:nvSpPr>
        <p:spPr>
          <a:xfrm>
            <a:off x="237960" y="896400"/>
            <a:ext cx="8905320" cy="5478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We can take this idea to produce an algorithm for binary addition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We write all numbers “backwards” (least significant digit to most significant)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Use map to compute a {P,N,G} array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Scan over this array with &lt;&gt; producing an array C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Use map to compute the result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parallel_for(int n = 1, n &lt; len, ++n){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if (R[n – 1] == G) R[n] = A[n] ^ B[n];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else R[n] = !(A[n]^B[n])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}</a:t>
            </a:r>
            <a:endParaRPr/>
          </a:p>
        </p:txBody>
      </p:sp>
      <p:sp>
        <p:nvSpPr>
          <p:cNvPr id="267" name="CustomShape 3"/>
          <p:cNvSpPr/>
          <p:nvPr/>
        </p:nvSpPr>
        <p:spPr>
          <a:xfrm>
            <a:off x="0" y="6369120"/>
            <a:ext cx="6019200" cy="488160"/>
          </a:xfrm>
          <a:prstGeom prst="rect">
            <a:avLst/>
          </a:prstGeom>
          <a:noFill/>
          <a:ln>
            <a:noFill/>
          </a:ln>
        </p:spPr>
        <p:txBody>
          <a:bodyPr anchor="ctr" bIns="91440" lIns="90000" rIns="90000" t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imes New Roman"/>
              </a:rPr>
              <a:t>CIS 410/510: Parallel Computing, University of Oregon, Spring 2014</a:t>
            </a:r>
            <a:endParaRPr/>
          </a:p>
        </p:txBody>
      </p:sp>
      <p:sp>
        <p:nvSpPr>
          <p:cNvPr id="268" name="CustomShape 4"/>
          <p:cNvSpPr/>
          <p:nvPr/>
        </p:nvSpPr>
        <p:spPr>
          <a:xfrm>
            <a:off x="6553080" y="6369120"/>
            <a:ext cx="2133000" cy="4881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75" nodeType="tmRoot" restart="never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237960" y="5040"/>
            <a:ext cx="8905320" cy="8737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i="1" lang="en-US" sz="3600">
                <a:solidFill>
                  <a:srgbClr val="000000"/>
                </a:solidFill>
                <a:latin typeface="Times New Roman"/>
                <a:ea typeface="ＭＳ Ｐゴシック"/>
              </a:rPr>
              <a:t>How do we do it in parallel? 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237960" y="896400"/>
            <a:ext cx="8905320" cy="5478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Divide and conquer!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Basic algorithm: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Split array into two parts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Sum each part (in parallel)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Return the sum of the two parts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Why does this work?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How can we generalize?</a:t>
            </a:r>
            <a:endParaRPr/>
          </a:p>
        </p:txBody>
      </p:sp>
      <p:sp>
        <p:nvSpPr>
          <p:cNvPr id="126" name="CustomShape 3"/>
          <p:cNvSpPr/>
          <p:nvPr/>
        </p:nvSpPr>
        <p:spPr>
          <a:xfrm>
            <a:off x="0" y="6369120"/>
            <a:ext cx="6019200" cy="488160"/>
          </a:xfrm>
          <a:prstGeom prst="rect">
            <a:avLst/>
          </a:prstGeom>
          <a:noFill/>
          <a:ln>
            <a:noFill/>
          </a:ln>
        </p:spPr>
        <p:txBody>
          <a:bodyPr anchor="ctr" bIns="91440" lIns="90000" rIns="90000" t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imes New Roman"/>
              </a:rPr>
              <a:t>CIS 410/510: Parallel Computing, University of Oregon, Spring 2014</a:t>
            </a:r>
            <a:endParaRPr/>
          </a:p>
        </p:txBody>
      </p:sp>
      <p:sp>
        <p:nvSpPr>
          <p:cNvPr id="127" name="CustomShape 4"/>
          <p:cNvSpPr/>
          <p:nvPr/>
        </p:nvSpPr>
        <p:spPr>
          <a:xfrm>
            <a:off x="6553080" y="6369120"/>
            <a:ext cx="2133000" cy="4881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237960" y="5040"/>
            <a:ext cx="8905320" cy="8737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i="1" lang="en-US" sz="3600">
                <a:solidFill>
                  <a:srgbClr val="000000"/>
                </a:solidFill>
                <a:latin typeface="Times New Roman"/>
                <a:ea typeface="ＭＳ Ｐゴシック"/>
              </a:rPr>
              <a:t>Scan Performance</a:t>
            </a:r>
            <a:endParaRPr/>
          </a:p>
        </p:txBody>
      </p:sp>
      <p:sp>
        <p:nvSpPr>
          <p:cNvPr id="270" name="CustomShape 2"/>
          <p:cNvSpPr/>
          <p:nvPr/>
        </p:nvSpPr>
        <p:spPr>
          <a:xfrm>
            <a:off x="237960" y="896400"/>
            <a:ext cx="8905320" cy="5478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Sequential scan calls the function O(n) times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Parallel scan is calls the function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Span: O(log n)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Work: O(n*log n)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Unlike other patterns we have to do extra work to be parallel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But, scan is broadly applicable.   If you can't make an algorithm parallel, scan is often a good place to look</a:t>
            </a:r>
            <a:endParaRPr/>
          </a:p>
        </p:txBody>
      </p:sp>
      <p:sp>
        <p:nvSpPr>
          <p:cNvPr id="271" name="CustomShape 3"/>
          <p:cNvSpPr/>
          <p:nvPr/>
        </p:nvSpPr>
        <p:spPr>
          <a:xfrm>
            <a:off x="0" y="6369120"/>
            <a:ext cx="6019200" cy="488160"/>
          </a:xfrm>
          <a:prstGeom prst="rect">
            <a:avLst/>
          </a:prstGeom>
          <a:noFill/>
          <a:ln>
            <a:noFill/>
          </a:ln>
        </p:spPr>
        <p:txBody>
          <a:bodyPr anchor="ctr" bIns="91440" lIns="90000" rIns="90000" t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imes New Roman"/>
              </a:rPr>
              <a:t>CIS 410/510: Parallel Computing, University of Oregon, Spring 2014</a:t>
            </a:r>
            <a:endParaRPr/>
          </a:p>
        </p:txBody>
      </p:sp>
      <p:sp>
        <p:nvSpPr>
          <p:cNvPr id="272" name="CustomShape 4"/>
          <p:cNvSpPr/>
          <p:nvPr/>
        </p:nvSpPr>
        <p:spPr>
          <a:xfrm>
            <a:off x="6553080" y="6369120"/>
            <a:ext cx="2133000" cy="4881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77" nodeType="tmRoot" restart="never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237960" y="5040"/>
            <a:ext cx="8905320" cy="8737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i="1" lang="en-US" sz="3600">
                <a:solidFill>
                  <a:srgbClr val="000000"/>
                </a:solidFill>
                <a:latin typeface="Times New Roman"/>
                <a:ea typeface="ＭＳ Ｐゴシック"/>
              </a:rPr>
              <a:t>Summing an Array Recursively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237960" y="896400"/>
            <a:ext cx="8905320" cy="5478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long sum(int *arr,size_t size){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if (size == 0) return 0;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else return arr[0] + sum(&amp;arr[1],size – 1);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}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Back to being sequential...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0" y="6369120"/>
            <a:ext cx="6019200" cy="488160"/>
          </a:xfrm>
          <a:prstGeom prst="rect">
            <a:avLst/>
          </a:prstGeom>
          <a:noFill/>
          <a:ln>
            <a:noFill/>
          </a:ln>
        </p:spPr>
        <p:txBody>
          <a:bodyPr anchor="ctr" bIns="91440" lIns="90000" rIns="90000" t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imes New Roman"/>
              </a:rPr>
              <a:t>CIS 410/510: Parallel Computing, University of Oregon, Spring 2014</a:t>
            </a:r>
            <a:endParaRPr/>
          </a:p>
        </p:txBody>
      </p:sp>
      <p:sp>
        <p:nvSpPr>
          <p:cNvPr id="131" name="CustomShape 4"/>
          <p:cNvSpPr/>
          <p:nvPr/>
        </p:nvSpPr>
        <p:spPr>
          <a:xfrm>
            <a:off x="6553080" y="6369120"/>
            <a:ext cx="2133000" cy="4881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237960" y="5040"/>
            <a:ext cx="8905320" cy="8737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i="1" lang="en-US" sz="3600">
                <a:solidFill>
                  <a:srgbClr val="000000"/>
                </a:solidFill>
                <a:latin typeface="Times New Roman"/>
                <a:ea typeface="ＭＳ Ｐゴシック"/>
              </a:rPr>
              <a:t>Right to Left Reduction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237960" y="896400"/>
            <a:ext cx="8905320" cy="5478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We can generalize the sum example!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Work over a triple (T,R,h,z)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T is the type of elements in the array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R is the type we want to return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h is a function T*R → R ..that is it takes a T and a R and return an R 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z is an element of type R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We apply h to the first element of array, together with the reduction of the rest of the array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Right to left—computes the sum over the rest of the array first</a:t>
            </a:r>
            <a:endParaRPr/>
          </a:p>
        </p:txBody>
      </p:sp>
      <p:sp>
        <p:nvSpPr>
          <p:cNvPr id="134" name="CustomShape 3"/>
          <p:cNvSpPr/>
          <p:nvPr/>
        </p:nvSpPr>
        <p:spPr>
          <a:xfrm>
            <a:off x="0" y="6369120"/>
            <a:ext cx="6019200" cy="488160"/>
          </a:xfrm>
          <a:prstGeom prst="rect">
            <a:avLst/>
          </a:prstGeom>
          <a:noFill/>
          <a:ln>
            <a:noFill/>
          </a:ln>
        </p:spPr>
        <p:txBody>
          <a:bodyPr anchor="ctr" bIns="91440" lIns="90000" rIns="90000" t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imes New Roman"/>
              </a:rPr>
              <a:t>CIS 410/510: Parallel Computing, University of Oregon, Spring 2014</a:t>
            </a:r>
            <a:endParaRPr/>
          </a:p>
        </p:txBody>
      </p:sp>
      <p:sp>
        <p:nvSpPr>
          <p:cNvPr id="135" name="CustomShape 4"/>
          <p:cNvSpPr/>
          <p:nvPr/>
        </p:nvSpPr>
        <p:spPr>
          <a:xfrm>
            <a:off x="6553080" y="6369120"/>
            <a:ext cx="2133000" cy="4881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237960" y="5040"/>
            <a:ext cx="8905320" cy="8737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i="1" lang="en-US" sz="3600">
                <a:solidFill>
                  <a:srgbClr val="000000"/>
                </a:solidFill>
                <a:latin typeface="Times New Roman"/>
                <a:ea typeface="ＭＳ Ｐゴシック"/>
              </a:rPr>
              <a:t>C++ Right Reduction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237960" y="896400"/>
            <a:ext cx="8905320" cy="5478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template&lt;class T, class R, class H&gt; R reduce(H h,R z,T* arr,size_t size){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if (size == 0) return z;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else return h(arr[0],reduce(h,z&amp;arr[1],size – 1));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}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Generalization! 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sum(arr,size) = reduce([](int n,long m){return n+m},0,arr,size)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Note that we need the z: it is how we handle empty arrays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8" name="CustomShape 3"/>
          <p:cNvSpPr/>
          <p:nvPr/>
        </p:nvSpPr>
        <p:spPr>
          <a:xfrm>
            <a:off x="0" y="6369120"/>
            <a:ext cx="6019200" cy="488160"/>
          </a:xfrm>
          <a:prstGeom prst="rect">
            <a:avLst/>
          </a:prstGeom>
          <a:noFill/>
          <a:ln>
            <a:noFill/>
          </a:ln>
        </p:spPr>
        <p:txBody>
          <a:bodyPr anchor="ctr" bIns="91440" lIns="90000" rIns="90000" t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imes New Roman"/>
              </a:rPr>
              <a:t>CIS 410/510: Parallel Computing, University of Oregon, Spring 2014</a:t>
            </a:r>
            <a:endParaRPr/>
          </a:p>
        </p:txBody>
      </p:sp>
      <p:sp>
        <p:nvSpPr>
          <p:cNvPr id="139" name="CustomShape 4"/>
          <p:cNvSpPr/>
          <p:nvPr/>
        </p:nvSpPr>
        <p:spPr>
          <a:xfrm>
            <a:off x="6553080" y="6369120"/>
            <a:ext cx="2133000" cy="4881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237960" y="5040"/>
            <a:ext cx="8905320" cy="8737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i="1" lang="en-US" sz="3600">
                <a:solidFill>
                  <a:srgbClr val="000000"/>
                </a:solidFill>
                <a:latin typeface="Times New Roman"/>
                <a:ea typeface="ＭＳ Ｐゴシック"/>
              </a:rPr>
              <a:t>What about the parallel sum?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237960" y="896400"/>
            <a:ext cx="8905320" cy="5478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We could make sum happen in parrallel, can we do this in general?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reduce(h,z,[1,2,3,4,5],4) = h(1,h(2,h(3,h(4,h(5,z)))))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The parallel sum would be more like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h(h(h(1,2),h(3,4)),h(5,z))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This might compute something totally different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It is might not even have the same types (requires T = R)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2" name="CustomShape 3"/>
          <p:cNvSpPr/>
          <p:nvPr/>
        </p:nvSpPr>
        <p:spPr>
          <a:xfrm>
            <a:off x="0" y="6369120"/>
            <a:ext cx="6019200" cy="488160"/>
          </a:xfrm>
          <a:prstGeom prst="rect">
            <a:avLst/>
          </a:prstGeom>
          <a:noFill/>
          <a:ln>
            <a:noFill/>
          </a:ln>
        </p:spPr>
        <p:txBody>
          <a:bodyPr anchor="ctr" bIns="91440" lIns="90000" rIns="90000" t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imes New Roman"/>
              </a:rPr>
              <a:t>CIS 410/510: Parallel Computing, University of Oregon, Spring 2014</a:t>
            </a:r>
            <a:endParaRPr/>
          </a:p>
        </p:txBody>
      </p:sp>
      <p:sp>
        <p:nvSpPr>
          <p:cNvPr id="143" name="CustomShape 4"/>
          <p:cNvSpPr/>
          <p:nvPr/>
        </p:nvSpPr>
        <p:spPr>
          <a:xfrm>
            <a:off x="6553080" y="6369120"/>
            <a:ext cx="2133000" cy="4881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237960" y="5040"/>
            <a:ext cx="8905320" cy="8737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i="1" lang="en-US" sz="3600">
                <a:solidFill>
                  <a:srgbClr val="000000"/>
                </a:solidFill>
                <a:latin typeface="Times New Roman"/>
                <a:ea typeface="ＭＳ Ｐゴシック"/>
              </a:rPr>
              <a:t>What is going on?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237960" y="896400"/>
            <a:ext cx="8905320" cy="5478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Right reduce is </a:t>
            </a:r>
            <a:r>
              <a:rPr i="1"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list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 structured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A “parallel reduce” has to be </a:t>
            </a:r>
            <a:r>
              <a:rPr i="1"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tree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 structured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6" name="CustomShape 3"/>
          <p:cNvSpPr/>
          <p:nvPr/>
        </p:nvSpPr>
        <p:spPr>
          <a:xfrm>
            <a:off x="0" y="6369120"/>
            <a:ext cx="6019200" cy="488160"/>
          </a:xfrm>
          <a:prstGeom prst="rect">
            <a:avLst/>
          </a:prstGeom>
          <a:noFill/>
          <a:ln>
            <a:noFill/>
          </a:ln>
        </p:spPr>
        <p:txBody>
          <a:bodyPr anchor="ctr" bIns="91440" lIns="90000" rIns="90000" t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imes New Roman"/>
              </a:rPr>
              <a:t>CIS 410/510: Parallel Computing, University of Oregon, Spring 2014</a:t>
            </a:r>
            <a:endParaRPr/>
          </a:p>
        </p:txBody>
      </p:sp>
      <p:sp>
        <p:nvSpPr>
          <p:cNvPr id="147" name="CustomShape 4"/>
          <p:cNvSpPr/>
          <p:nvPr/>
        </p:nvSpPr>
        <p:spPr>
          <a:xfrm>
            <a:off x="6553080" y="6369120"/>
            <a:ext cx="2133000" cy="48816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" id="14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954360" y="2219400"/>
            <a:ext cx="5903280" cy="335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