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embeddings/Microsoft_Equation13.bin" ContentType="application/vnd.openxmlformats-officedocument.oleObject"/>
  <Override PartName="/ppt/embeddings/Microsoft_Equation14.bin" ContentType="application/vnd.openxmlformats-officedocument.oleObject"/>
  <Override PartName="/ppt/embeddings/Microsoft_Equation15.bin" ContentType="application/vnd.openxmlformats-officedocument.oleObject"/>
  <Override PartName="/ppt/embeddings/Microsoft_Equation16.bin" ContentType="application/vnd.openxmlformats-officedocument.oleObject"/>
  <Override PartName="/ppt/embeddings/Microsoft_Equation17.bin" ContentType="application/vnd.openxmlformats-officedocument.oleObject"/>
  <Override PartName="/ppt/embeddings/Microsoft_Equation18.bin" ContentType="application/vnd.openxmlformats-officedocument.oleObject"/>
  <Override PartName="/ppt/embeddings/Microsoft_Equation19.bin" ContentType="application/vnd.openxmlformats-officedocument.oleObject"/>
  <Override PartName="/ppt/embeddings/Microsoft_Equation20.bin" ContentType="application/vnd.openxmlformats-officedocument.oleObject"/>
  <Override PartName="/ppt/embeddings/Microsoft_Equation21.bin" ContentType="application/vnd.openxmlformats-officedocument.oleObject"/>
  <Override PartName="/ppt/embeddings/Microsoft_Equation22.bin" ContentType="application/vnd.openxmlformats-officedocument.oleObject"/>
  <Override PartName="/ppt/embeddings/Microsoft_Equation23.bin" ContentType="application/vnd.openxmlformats-officedocument.oleObject"/>
  <Override PartName="/ppt/embeddings/Microsoft_Equation24.bin" ContentType="application/vnd.openxmlformats-officedocument.oleObject"/>
  <Override PartName="/ppt/embeddings/Microsoft_Equation25.bin" ContentType="application/vnd.openxmlformats-officedocument.oleObject"/>
  <Override PartName="/ppt/embeddings/Microsoft_Equation26.bin" ContentType="application/vnd.openxmlformats-officedocument.oleObject"/>
  <Override PartName="/ppt/embeddings/Microsoft_Equation27.bin" ContentType="application/vnd.openxmlformats-officedocument.oleObject"/>
  <Override PartName="/ppt/embeddings/Microsoft_Equation28.bin" ContentType="application/vnd.openxmlformats-officedocument.oleObject"/>
  <Override PartName="/ppt/embeddings/Microsoft_Equation29.bin" ContentType="application/vnd.openxmlformats-officedocument.oleObject"/>
  <Override PartName="/ppt/embeddings/Microsoft_Equation30.bin" ContentType="application/vnd.openxmlformats-officedocument.oleObject"/>
  <Override PartName="/ppt/embeddings/Microsoft_Equation31.bin" ContentType="application/vnd.openxmlformats-officedocument.oleObject"/>
  <Override PartName="/ppt/embeddings/Microsoft_Equation3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3" r:id="rId33"/>
    <p:sldId id="287" r:id="rId34"/>
    <p:sldId id="288" r:id="rId35"/>
    <p:sldId id="290" r:id="rId36"/>
    <p:sldId id="291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8" autoAdjust="0"/>
    <p:restoredTop sz="94595" autoAdjust="0"/>
  </p:normalViewPr>
  <p:slideViewPr>
    <p:cSldViewPr>
      <p:cViewPr>
        <p:scale>
          <a:sx n="150" d="100"/>
          <a:sy n="150" d="100"/>
        </p:scale>
        <p:origin x="-136" y="-496"/>
      </p:cViewPr>
      <p:guideLst>
        <p:guide orient="horz" pos="3120"/>
        <p:guide pos="4272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3/11/14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3/11/14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2"/>
            <a:ext cx="8905875" cy="5479701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0"/>
            <a:ext cx="8905875" cy="874346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84237"/>
            <a:ext cx="4453128" cy="551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872" y="884237"/>
            <a:ext cx="4453128" cy="551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0"/>
            <a:ext cx="8905875" cy="874346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95350"/>
            <a:ext cx="44531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35112"/>
            <a:ext cx="4453128" cy="4865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0872" y="895350"/>
            <a:ext cx="44531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872" y="1535112"/>
            <a:ext cx="4453128" cy="4865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158047"/>
            <a:ext cx="8651875" cy="52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fld id="{35D977DA-7179-4E4A-8476-A426C303D2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7" Type="http://schemas.openxmlformats.org/officeDocument/2006/relationships/oleObject" Target="../embeddings/Microsoft_Equation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9.bin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quation10.bin"/><Relationship Id="rId6" Type="http://schemas.openxmlformats.org/officeDocument/2006/relationships/oleObject" Target="../embeddings/Microsoft_Equation11.bin"/><Relationship Id="rId7" Type="http://schemas.openxmlformats.org/officeDocument/2006/relationships/oleObject" Target="../embeddings/Microsoft_Equation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3.bin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quation14.bin"/><Relationship Id="rId6" Type="http://schemas.openxmlformats.org/officeDocument/2006/relationships/oleObject" Target="../embeddings/Microsoft_Equation15.bin"/><Relationship Id="rId7" Type="http://schemas.openxmlformats.org/officeDocument/2006/relationships/oleObject" Target="../embeddings/Microsoft_Equation1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7.bin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quation18.bin"/><Relationship Id="rId6" Type="http://schemas.openxmlformats.org/officeDocument/2006/relationships/oleObject" Target="../embeddings/Microsoft_Equation19.bin"/><Relationship Id="rId7" Type="http://schemas.openxmlformats.org/officeDocument/2006/relationships/oleObject" Target="../embeddings/Microsoft_Equation20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1.bin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quation22.bin"/><Relationship Id="rId6" Type="http://schemas.openxmlformats.org/officeDocument/2006/relationships/oleObject" Target="../embeddings/Microsoft_Equation23.bin"/><Relationship Id="rId7" Type="http://schemas.openxmlformats.org/officeDocument/2006/relationships/oleObject" Target="../embeddings/Microsoft_Equation24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5.bin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quation26.bin"/><Relationship Id="rId6" Type="http://schemas.openxmlformats.org/officeDocument/2006/relationships/oleObject" Target="../embeddings/Microsoft_Equation27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8.bin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quation29.bin"/><Relationship Id="rId6" Type="http://schemas.openxmlformats.org/officeDocument/2006/relationships/oleObject" Target="../embeddings/Microsoft_Equation30.bin"/><Relationship Id="rId7" Type="http://schemas.openxmlformats.org/officeDocument/2006/relationships/oleObject" Target="../embeddings/Microsoft_Equation31.bin"/><Relationship Id="rId8" Type="http://schemas.openxmlformats.org/officeDocument/2006/relationships/oleObject" Target="../embeddings/Microsoft_Equation32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Collectives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993900"/>
          </a:xfrm>
        </p:spPr>
        <p:txBody>
          <a:bodyPr/>
          <a:lstStyle/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CIS </a:t>
            </a:r>
            <a:r>
              <a:rPr lang="en-US" dirty="0"/>
              <a:t>410/</a:t>
            </a:r>
            <a:r>
              <a:rPr lang="en-US" dirty="0" smtClean="0"/>
              <a:t>510</a:t>
            </a:r>
          </a:p>
          <a:p>
            <a:r>
              <a:rPr lang="en-US" dirty="0" smtClean="0"/>
              <a:t>Department of Computer and Information 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Simple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Associativity Property</a:t>
            </a:r>
          </a:p>
          <a:p>
            <a:pPr lvl="1"/>
            <a:r>
              <a:rPr lang="en-US" dirty="0" smtClean="0"/>
              <a:t>(x + y) + z = x + (y + z)</a:t>
            </a:r>
          </a:p>
          <a:p>
            <a:pPr lvl="1"/>
            <a:r>
              <a:rPr lang="en-US" dirty="0" smtClean="0"/>
              <a:t>Examples: addition, multiplication</a:t>
            </a:r>
          </a:p>
          <a:p>
            <a:r>
              <a:rPr lang="en-US" dirty="0" smtClean="0"/>
              <a:t>Commutative Property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+ y = y + z</a:t>
            </a:r>
          </a:p>
          <a:p>
            <a:pPr lvl="1"/>
            <a:r>
              <a:rPr lang="en-US" dirty="0" smtClean="0"/>
              <a:t>Examples: addition, multiplication of integers</a:t>
            </a:r>
          </a:p>
          <a:p>
            <a:pPr lvl="1"/>
            <a:r>
              <a:rPr lang="en-US" dirty="0" smtClean="0"/>
              <a:t>Counter Examples: multiplication of matrices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8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monoid</a:t>
            </a:r>
            <a:r>
              <a:rPr lang="en-US" dirty="0" smtClean="0"/>
              <a:t> is a triple (S, +, 0), where S is a set</a:t>
            </a:r>
          </a:p>
          <a:p>
            <a:pPr lvl="1"/>
            <a:r>
              <a:rPr lang="en-US" dirty="0" smtClean="0"/>
              <a:t>S is a set</a:t>
            </a:r>
          </a:p>
          <a:p>
            <a:pPr lvl="1"/>
            <a:r>
              <a:rPr lang="en-US" dirty="0" smtClean="0"/>
              <a:t>+ is an operation on S (not necessarily addition)</a:t>
            </a:r>
          </a:p>
          <a:p>
            <a:pPr lvl="1"/>
            <a:r>
              <a:rPr lang="en-US" dirty="0" smtClean="0"/>
              <a:t>0 is an element of S (not necessarily 1)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uch that</a:t>
            </a:r>
          </a:p>
          <a:p>
            <a:pPr lvl="1"/>
            <a:r>
              <a:rPr lang="en-US" dirty="0" smtClean="0"/>
              <a:t>Associativity: for all x, y, z in 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(x + y) + z = x + (y + z)</a:t>
            </a:r>
          </a:p>
          <a:p>
            <a:pPr lvl="1"/>
            <a:r>
              <a:rPr lang="en-US" dirty="0" smtClean="0"/>
              <a:t>Identity: for all x in 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0 + x = x + 0 = x</a:t>
            </a:r>
          </a:p>
          <a:p>
            <a:pPr lvl="1"/>
            <a:r>
              <a:rPr lang="en-US" dirty="0" smtClean="0"/>
              <a:t>Not necessarily commutative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5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Many </a:t>
            </a:r>
            <a:r>
              <a:rPr lang="en-US" dirty="0" err="1" smtClean="0"/>
              <a:t>Monoids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(Z, +, 0) where Z is the integers and +, 0 are the usual meaning of those</a:t>
            </a:r>
          </a:p>
          <a:p>
            <a:r>
              <a:rPr lang="en-US" sz="2700" dirty="0" smtClean="0"/>
              <a:t>(R, +, 0) where R is the </a:t>
            </a:r>
            <a:r>
              <a:rPr lang="en-US" sz="2700" dirty="0" err="1" smtClean="0"/>
              <a:t>reals</a:t>
            </a:r>
            <a:endParaRPr lang="en-US" sz="2700" dirty="0" smtClean="0"/>
          </a:p>
          <a:p>
            <a:r>
              <a:rPr lang="en-US" sz="2700" dirty="0" smtClean="0"/>
              <a:t>(Z, *, 1), that is, multiplication of integers</a:t>
            </a:r>
          </a:p>
          <a:p>
            <a:r>
              <a:rPr lang="en-US" sz="2700" dirty="0" smtClean="0"/>
              <a:t>(Real Valued 2-2 </a:t>
            </a:r>
            <a:r>
              <a:rPr lang="en-US" sz="2700" dirty="0" err="1" smtClean="0"/>
              <a:t>matrics</a:t>
            </a:r>
            <a:r>
              <a:rPr lang="en-US" sz="2700" dirty="0" smtClean="0"/>
              <a:t>, matrix multiplication, the identity matrix)</a:t>
            </a:r>
          </a:p>
          <a:p>
            <a:r>
              <a:rPr lang="en-US" sz="2700" dirty="0" smtClean="0"/>
              <a:t>For any set S: ({f | f : S </a:t>
            </a:r>
            <a:r>
              <a:rPr lang="en-US" sz="2700" dirty="0" smtClean="0">
                <a:sym typeface="Wingdings"/>
              </a:rPr>
              <a:t>   S}, function composition, the identity function)</a:t>
            </a:r>
          </a:p>
          <a:p>
            <a:r>
              <a:rPr lang="en-US" sz="2700" dirty="0" smtClean="0">
                <a:sym typeface="Wingdings"/>
              </a:rPr>
              <a:t>(Strings over an alphabet, string concatenation, empty string)</a:t>
            </a:r>
          </a:p>
          <a:p>
            <a:r>
              <a:rPr lang="en-US" sz="2700" dirty="0" smtClean="0">
                <a:sym typeface="Wingdings"/>
              </a:rPr>
              <a:t>….</a:t>
            </a:r>
          </a:p>
          <a:p>
            <a:pPr marL="0" indent="0">
              <a:buNone/>
            </a:pPr>
            <a:endParaRPr lang="en-US" sz="2700" dirty="0"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364065"/>
              </p:ext>
            </p:extLst>
          </p:nvPr>
        </p:nvGraphicFramePr>
        <p:xfrm>
          <a:off x="3886200" y="3246116"/>
          <a:ext cx="353292" cy="259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3" imgW="190500" imgH="127000" progId="Equation.3">
                  <p:embed/>
                </p:oleObj>
              </mc:Choice>
              <mc:Fallback>
                <p:oleObj name="Equation" r:id="rId3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3246116"/>
                        <a:ext cx="353292" cy="259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04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Many </a:t>
            </a:r>
            <a:r>
              <a:rPr lang="en-US" dirty="0" err="1" smtClean="0"/>
              <a:t>Monoids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(Z, +, 0) where Z is the integers and +, 0 are the usual meaning of those</a:t>
            </a:r>
          </a:p>
          <a:p>
            <a:r>
              <a:rPr lang="en-US" dirty="0" smtClean="0"/>
              <a:t>(R, +, 0) where R is the </a:t>
            </a:r>
            <a:r>
              <a:rPr lang="en-US" dirty="0" err="1" smtClean="0"/>
              <a:t>reals</a:t>
            </a:r>
            <a:endParaRPr lang="en-US" dirty="0" smtClean="0"/>
          </a:p>
          <a:p>
            <a:r>
              <a:rPr lang="en-US" dirty="0" smtClean="0"/>
              <a:t>(Z, *, 1), that is, multiplication of integers</a:t>
            </a:r>
          </a:p>
          <a:p>
            <a:r>
              <a:rPr lang="en-US" dirty="0" smtClean="0"/>
              <a:t>(Real Valued 2-2 </a:t>
            </a:r>
            <a:r>
              <a:rPr lang="en-US" dirty="0" err="1" smtClean="0"/>
              <a:t>matrics</a:t>
            </a:r>
            <a:r>
              <a:rPr lang="en-US" dirty="0" smtClean="0"/>
              <a:t>, matrix multiplication, the identity matrix)</a:t>
            </a:r>
          </a:p>
          <a:p>
            <a:r>
              <a:rPr lang="en-US" dirty="0" smtClean="0"/>
              <a:t>For any set S: ({f | f : S </a:t>
            </a:r>
            <a:r>
              <a:rPr lang="en-US" dirty="0" smtClean="0">
                <a:sym typeface="Wingdings"/>
              </a:rPr>
              <a:t>    S}, function composition, the identity function)</a:t>
            </a:r>
          </a:p>
          <a:p>
            <a:r>
              <a:rPr lang="en-US" dirty="0" smtClean="0">
                <a:sym typeface="Wingdings"/>
              </a:rPr>
              <a:t>(Strings over an alphabet, string concatenation, empty string)</a:t>
            </a:r>
          </a:p>
          <a:p>
            <a:r>
              <a:rPr lang="en-US" dirty="0" smtClean="0">
                <a:sym typeface="Wingdings"/>
              </a:rPr>
              <a:t>….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(If you have taken abstract algebra: every </a:t>
            </a:r>
            <a:r>
              <a:rPr lang="en-US" b="1" dirty="0" smtClean="0">
                <a:sym typeface="Wingdings"/>
              </a:rPr>
              <a:t>group </a:t>
            </a:r>
            <a:r>
              <a:rPr lang="en-US" dirty="0" smtClean="0">
                <a:sym typeface="Wingdings"/>
              </a:rPr>
              <a:t>is a </a:t>
            </a:r>
            <a:r>
              <a:rPr lang="en-US" dirty="0" err="1" smtClean="0">
                <a:sym typeface="Wingdings"/>
              </a:rPr>
              <a:t>monoid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474546"/>
              </p:ext>
            </p:extLst>
          </p:nvPr>
        </p:nvGraphicFramePr>
        <p:xfrm>
          <a:off x="3886200" y="3276600"/>
          <a:ext cx="353292" cy="259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190500" imgH="127000" progId="Equation.3">
                  <p:embed/>
                </p:oleObj>
              </mc:Choice>
              <mc:Fallback>
                <p:oleObj name="Equation" r:id="rId3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3276600"/>
                        <a:ext cx="353292" cy="259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1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Arbitrary Order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2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Parallel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Looks like:</a:t>
            </a:r>
          </a:p>
          <a:p>
            <a:pPr lvl="1"/>
            <a:r>
              <a:rPr lang="en-US" dirty="0" smtClean="0"/>
              <a:t>Work: O(n)</a:t>
            </a:r>
          </a:p>
          <a:p>
            <a:pPr lvl="1"/>
            <a:r>
              <a:rPr lang="en-US" dirty="0" smtClean="0"/>
              <a:t>Span: O(n*log(n))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slight nuance…</a:t>
            </a:r>
          </a:p>
          <a:p>
            <a:pPr marL="0" indent="0">
              <a:buNone/>
            </a:pPr>
            <a:r>
              <a:rPr lang="en-US" dirty="0" smtClean="0"/>
              <a:t>These numbers are not </a:t>
            </a:r>
            <a:r>
              <a:rPr lang="en-US" i="1" dirty="0" smtClean="0"/>
              <a:t>the number of calls to worker function (+)</a:t>
            </a:r>
            <a:r>
              <a:rPr lang="en-US" b="1" i="1" dirty="0" smtClean="0"/>
              <a:t> </a:t>
            </a:r>
            <a:r>
              <a:rPr lang="en-US" b="1" dirty="0" smtClean="0"/>
              <a:t>not</a:t>
            </a:r>
            <a:r>
              <a:rPr lang="en-US" dirty="0" smtClean="0"/>
              <a:t> the total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will come back to this!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8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then fuse pattern very common</a:t>
            </a:r>
          </a:p>
          <a:p>
            <a:r>
              <a:rPr lang="en-US" dirty="0" smtClean="0"/>
              <a:t>Fuse them!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33599"/>
            <a:ext cx="5943600" cy="41708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09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Dot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vectors of same length</a:t>
            </a:r>
          </a:p>
          <a:p>
            <a:r>
              <a:rPr lang="en-US" dirty="0" smtClean="0"/>
              <a:t>Map (*) to multiply the components</a:t>
            </a:r>
          </a:p>
          <a:p>
            <a:r>
              <a:rPr lang="en-US" dirty="0" smtClean="0"/>
              <a:t>Then reduce with (+) to get the final answer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71799"/>
            <a:ext cx="4495800" cy="26093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34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 in TBB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45" t="3555" r="8398" b="1562"/>
          <a:stretch/>
        </p:blipFill>
        <p:spPr>
          <a:xfrm>
            <a:off x="228600" y="914400"/>
            <a:ext cx="5401387" cy="541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55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as 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Define the </a:t>
            </a:r>
            <a:r>
              <a:rPr lang="en-US" dirty="0" err="1" smtClean="0"/>
              <a:t>monoid</a:t>
            </a:r>
            <a:r>
              <a:rPr lang="en-US" dirty="0" smtClean="0"/>
              <a:t> (S, &lt;&gt;, []) where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S is the set of in order vectors over some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&lt;&gt; is the merge operation: [1,3,5,7] &lt;&gt; [2,6,15] = [1,2,3,5,6,7,15]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[] is the empty list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We can sort an array via a pair of a map and a reduce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400" dirty="0" smtClean="0"/>
              <a:t> Map each element into a vector containing just that element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Reduce using the </a:t>
            </a:r>
            <a:r>
              <a:rPr lang="en-US" sz="2400" dirty="0" err="1" smtClean="0"/>
              <a:t>monoid</a:t>
            </a:r>
            <a:r>
              <a:rPr lang="en-US" sz="2400" dirty="0" smtClean="0"/>
              <a:t> above</a:t>
            </a:r>
          </a:p>
          <a:p>
            <a:pPr marL="0" indent="0">
              <a:buNone/>
            </a:pPr>
            <a:r>
              <a:rPr lang="en-US" dirty="0" smtClean="0"/>
              <a:t>How fast is this?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8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9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Biased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Pct val="25000"/>
              <a:buNone/>
            </a:pPr>
            <a:r>
              <a:rPr lang="en-US" sz="2800" dirty="0"/>
              <a:t>Start with [14,3,4,8,7,52,1]</a:t>
            </a:r>
          </a:p>
          <a:p>
            <a:pPr marL="0" indent="0">
              <a:lnSpc>
                <a:spcPct val="100000"/>
              </a:lnSpc>
              <a:buSzPct val="25000"/>
              <a:buNone/>
            </a:pPr>
            <a:r>
              <a:rPr lang="en-US" sz="2800" dirty="0"/>
              <a:t>Map to  [[14],[3],[4],[8],[7],[52],[1]]</a:t>
            </a:r>
          </a:p>
          <a:p>
            <a:pPr marL="0" indent="0">
              <a:lnSpc>
                <a:spcPct val="100000"/>
              </a:lnSpc>
              <a:buSzPct val="25000"/>
              <a:buNone/>
            </a:pPr>
            <a:r>
              <a:rPr lang="en-US" sz="2800" dirty="0"/>
              <a:t>Reduce</a:t>
            </a:r>
            <a:r>
              <a:rPr lang="en-US" sz="2800" dirty="0" smtClean="0"/>
              <a:t>:</a:t>
            </a:r>
          </a:p>
          <a:p>
            <a:pPr marL="0" indent="0">
              <a:lnSpc>
                <a:spcPct val="100000"/>
              </a:lnSpc>
              <a:buSzPct val="250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[</a:t>
            </a:r>
            <a:r>
              <a:rPr lang="en-US" sz="2800" dirty="0"/>
              <a:t>14] &lt;&gt; ([3] &lt;&gt; ([4] &lt;&gt; ([8] &lt;&gt; ([7] &lt;&gt; ([52] &lt;&gt; [1]))))</a:t>
            </a:r>
            <a:r>
              <a:rPr lang="en-US" sz="2800" dirty="0" smtClean="0"/>
              <a:t>)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dirty="0" smtClean="0"/>
              <a:t>= [14] &lt;&gt; ([3] &lt;&gt; ([4] &lt;&gt; ([8] &lt;&gt; ([7] &lt;&gt; [1,52]))))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dirty="0" smtClean="0"/>
              <a:t>= </a:t>
            </a:r>
            <a:r>
              <a:rPr lang="en-US" dirty="0"/>
              <a:t>[14] &lt;&gt; ([3] &lt;&gt; ([4] &lt;&gt; ([8] &lt;&gt; [1,7,52])))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dirty="0"/>
              <a:t>= [14] &lt;&gt; ([3] &lt;&gt; ([4] &lt;&gt; [1,7,8,52]))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dirty="0"/>
              <a:t>= [14] &lt;&gt; ([3] &lt;&gt; [1,4,7,8,52])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dirty="0"/>
              <a:t>= [14] &lt;&gt; [1,3,4,7,8,52]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dirty="0"/>
              <a:t>= [1,3,4,7,8,14,52]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49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Biased Sort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did that take?</a:t>
            </a:r>
          </a:p>
          <a:p>
            <a:r>
              <a:rPr lang="en-US" dirty="0" smtClean="0"/>
              <a:t>Well we did O(n) merges…but each one took O(n) time</a:t>
            </a:r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wanted merge sort, but instead we got insertion sort!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Shape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SzPct val="25000"/>
              <a:buNone/>
            </a:pPr>
            <a:r>
              <a:rPr lang="en-US" dirty="0"/>
              <a:t>Start with [14,3,4,8,7,52,1]</a:t>
            </a:r>
          </a:p>
          <a:p>
            <a:pPr marL="0" indent="0">
              <a:lnSpc>
                <a:spcPct val="100000"/>
              </a:lnSpc>
              <a:buSzPct val="25000"/>
              <a:buNone/>
            </a:pPr>
            <a:r>
              <a:rPr lang="en-US" dirty="0"/>
              <a:t>Map to  [[14],[3],[4],[8],[7],[52],[1]]</a:t>
            </a:r>
          </a:p>
          <a:p>
            <a:pPr marL="0" indent="0">
              <a:lnSpc>
                <a:spcPct val="100000"/>
              </a:lnSpc>
              <a:buSzPct val="25000"/>
              <a:buNone/>
            </a:pPr>
            <a:r>
              <a:rPr lang="en-US" dirty="0"/>
              <a:t>Reduce: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dirty="0"/>
              <a:t>(([14] &lt;&gt; [3]) &lt;&gt; ([4] &lt;&gt; [8])) &lt;&gt; (([7] &lt;&gt; [52]) &lt;&gt; [1])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dirty="0"/>
              <a:t>= ([3,14] &lt;&gt; [4,8]) &lt;&gt; ([7,52] &lt;&gt; [1])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dirty="0"/>
              <a:t>= [3,4,8,14] &lt;&gt; [1,7,52]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dirty="0"/>
              <a:t>= [1,3,4,7,8,14,52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6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Shaped Sort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if we only had a single processor this is better</a:t>
            </a:r>
          </a:p>
          <a:p>
            <a:pPr lvl="1"/>
            <a:r>
              <a:rPr lang="en-US" dirty="0" smtClean="0"/>
              <a:t>We do O(log n) merges</a:t>
            </a:r>
          </a:p>
          <a:p>
            <a:pPr lvl="1"/>
            <a:r>
              <a:rPr lang="en-US" dirty="0" smtClean="0"/>
              <a:t>Each one is O(n)</a:t>
            </a:r>
          </a:p>
          <a:p>
            <a:pPr lvl="1"/>
            <a:r>
              <a:rPr lang="en-US" dirty="0" smtClean="0"/>
              <a:t>So O(n*log(n))</a:t>
            </a:r>
          </a:p>
          <a:p>
            <a:r>
              <a:rPr lang="en-US" dirty="0" smtClean="0"/>
              <a:t>But opportunity for parallelism is not so great</a:t>
            </a:r>
          </a:p>
          <a:p>
            <a:pPr lvl="1"/>
            <a:r>
              <a:rPr lang="en-US" dirty="0" smtClean="0"/>
              <a:t>O(n) assuming sequential merge</a:t>
            </a:r>
          </a:p>
          <a:p>
            <a:r>
              <a:rPr lang="en-US" dirty="0" smtClean="0"/>
              <a:t>We will explore parallel merging later in the class</a:t>
            </a:r>
          </a:p>
          <a:p>
            <a:r>
              <a:rPr lang="en-US" dirty="0" smtClean="0"/>
              <a:t>Takeaway: the shape of reduction matters!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9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tree based reductions are slower</a:t>
            </a:r>
          </a:p>
          <a:p>
            <a:r>
              <a:rPr lang="en-US" dirty="0" smtClean="0"/>
              <a:t>In fact, any reduction can be rewritten using </a:t>
            </a:r>
            <a:r>
              <a:rPr lang="en-US" dirty="0" err="1" smtClean="0"/>
              <a:t>monoids</a:t>
            </a:r>
            <a:r>
              <a:rPr lang="en-US" dirty="0" smtClean="0"/>
              <a:t>…but the cost of the operation </a:t>
            </a:r>
            <a:r>
              <a:rPr lang="en-US" b="1" dirty="0" smtClean="0"/>
              <a:t>won’t be a constant</a:t>
            </a:r>
            <a:endParaRPr lang="en-US" dirty="0" smtClean="0"/>
          </a:p>
          <a:p>
            <a:r>
              <a:rPr lang="en-US" dirty="0" smtClean="0"/>
              <a:t>Parallel reduction is suitable for problems where you have</a:t>
            </a:r>
          </a:p>
          <a:p>
            <a:pPr lvl="1"/>
            <a:r>
              <a:rPr lang="en-US" dirty="0" smtClean="0"/>
              <a:t>Cost free associativity (like adding number)</a:t>
            </a:r>
          </a:p>
          <a:p>
            <a:pPr lvl="1"/>
            <a:r>
              <a:rPr lang="en-US" dirty="0" smtClean="0"/>
              <a:t>Or tree based reduction is better (like merging)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95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46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instead of summing a list we wanted to compute all the </a:t>
            </a:r>
            <a:r>
              <a:rPr lang="en-US" b="1" dirty="0" smtClean="0"/>
              <a:t>prefix sums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* results = </a:t>
            </a:r>
            <a:r>
              <a:rPr lang="en-US" dirty="0" err="1" smtClean="0"/>
              <a:t>malloc</a:t>
            </a:r>
            <a:r>
              <a:rPr lang="en-US" dirty="0" smtClean="0"/>
              <a:t> 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)*size);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temp = 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for (</a:t>
            </a:r>
            <a:r>
              <a:rPr lang="en-US" dirty="0" err="1" smtClean="0"/>
              <a:t>int</a:t>
            </a:r>
            <a:r>
              <a:rPr lang="en-US" dirty="0" smtClean="0"/>
              <a:t> n = 0, n &lt; size, ++n)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temp += </a:t>
            </a:r>
            <a:r>
              <a:rPr lang="en-US" dirty="0" err="1" smtClean="0"/>
              <a:t>arr</a:t>
            </a:r>
            <a:r>
              <a:rPr lang="en-US" dirty="0" smtClean="0"/>
              <a:t>[n];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results[n] = temp;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[1,2,3,4,5]     [1,3,6,10,15]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537589"/>
              </p:ext>
            </p:extLst>
          </p:nvPr>
        </p:nvGraphicFramePr>
        <p:xfrm>
          <a:off x="2057400" y="5684516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190500" imgH="127000" progId="Equation.3">
                  <p:embed/>
                </p:oleObj>
              </mc:Choice>
              <mc:Fallback>
                <p:oleObj name="Equation" r:id="rId3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5684516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878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pair (S, +) where</a:t>
            </a:r>
          </a:p>
          <a:p>
            <a:pPr marL="0" indent="0">
              <a:buNone/>
            </a:pPr>
            <a:r>
              <a:rPr lang="en-US" dirty="0" smtClean="0"/>
              <a:t>	S is a set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is a binary operation on S</a:t>
            </a:r>
          </a:p>
          <a:p>
            <a:r>
              <a:rPr lang="en-US" dirty="0" smtClean="0"/>
              <a:t>Is a semi-group if + is associative</a:t>
            </a:r>
          </a:p>
          <a:p>
            <a:r>
              <a:rPr lang="en-US" dirty="0" smtClean="0"/>
              <a:t>Unlike </a:t>
            </a:r>
            <a:r>
              <a:rPr lang="en-US" dirty="0" err="1" smtClean="0"/>
              <a:t>monoids</a:t>
            </a:r>
            <a:r>
              <a:rPr lang="en-US" dirty="0" smtClean="0"/>
              <a:t>, we don’t require identity</a:t>
            </a:r>
          </a:p>
          <a:p>
            <a:r>
              <a:rPr lang="en-US" dirty="0" smtClean="0"/>
              <a:t>Every </a:t>
            </a:r>
            <a:r>
              <a:rPr lang="en-US" dirty="0" err="1" smtClean="0"/>
              <a:t>monoid</a:t>
            </a:r>
            <a:r>
              <a:rPr lang="en-US" dirty="0" smtClean="0"/>
              <a:t> is a semi-group, but not vice versa!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05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operation generalizes prefix sum</a:t>
            </a:r>
          </a:p>
          <a:p>
            <a:r>
              <a:rPr lang="en-US" dirty="0" smtClean="0"/>
              <a:t>Parameterized by a semi-group</a:t>
            </a:r>
          </a:p>
          <a:p>
            <a:r>
              <a:rPr lang="en-US" dirty="0" smtClean="0"/>
              <a:t>Scan is often the trick to turn algorithm that seems to have </a:t>
            </a:r>
            <a:r>
              <a:rPr lang="en-US" b="1" dirty="0" smtClean="0"/>
              <a:t>sequential data dependencies </a:t>
            </a:r>
            <a:r>
              <a:rPr lang="en-US" dirty="0" smtClean="0"/>
              <a:t>into a parallel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0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3"/>
            <a:ext cx="8753475" cy="5428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61" y="914400"/>
            <a:ext cx="8787839" cy="541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78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ong sum = 0;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 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n = 0, n &lt; size; ++n)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sum += </a:t>
            </a:r>
            <a:r>
              <a:rPr lang="en-US" dirty="0" err="1" smtClean="0">
                <a:latin typeface="Courier New"/>
                <a:cs typeface="Courier New"/>
              </a:rPr>
              <a:t>arr</a:t>
            </a:r>
            <a:r>
              <a:rPr lang="en-US" dirty="0" smtClean="0">
                <a:latin typeface="Courier New"/>
                <a:cs typeface="Courier New"/>
              </a:rPr>
              <a:t>[n];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Fully sequential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27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two bit vectors of length n, compute their sum</a:t>
            </a:r>
          </a:p>
          <a:p>
            <a:pPr marL="0" indent="0">
              <a:buNone/>
            </a:pPr>
            <a:r>
              <a:rPr lang="en-US" dirty="0" smtClean="0"/>
              <a:t>	1010 + 0111 = 10001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Standard algorithm you learned in elementary school</a:t>
            </a:r>
          </a:p>
          <a:p>
            <a:pPr lvl="1"/>
            <a:r>
              <a:rPr lang="en-US" dirty="0" smtClean="0"/>
              <a:t>Add from least significant digit to most significant digit</a:t>
            </a:r>
          </a:p>
          <a:p>
            <a:pPr lvl="1"/>
            <a:r>
              <a:rPr lang="en-US" dirty="0" smtClean="0"/>
              <a:t>Keep track of carrying</a:t>
            </a:r>
          </a:p>
          <a:p>
            <a:pPr lvl="1"/>
            <a:r>
              <a:rPr lang="en-US" dirty="0" smtClean="0"/>
              <a:t>Very sequential: 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 of Single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Single bit addition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 + 0 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00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	</a:t>
            </a:r>
            <a:r>
              <a:rPr lang="en-US" dirty="0" smtClean="0">
                <a:sym typeface="Wingdings"/>
              </a:rPr>
              <a:t>0 + 1      01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1 + 0      01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1 + 1      10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Note that we produce carries.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128722"/>
              </p:ext>
            </p:extLst>
          </p:nvPr>
        </p:nvGraphicFramePr>
        <p:xfrm>
          <a:off x="1676400" y="1676400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3" imgW="190500" imgH="127000" progId="Equation.3">
                  <p:embed/>
                </p:oleObj>
              </mc:Choice>
              <mc:Fallback>
                <p:oleObj name="Equation" r:id="rId3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676400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01196"/>
              </p:ext>
            </p:extLst>
          </p:nvPr>
        </p:nvGraphicFramePr>
        <p:xfrm>
          <a:off x="1676400" y="2255516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5" imgW="190500" imgH="127000" progId="Equation.3">
                  <p:embed/>
                </p:oleObj>
              </mc:Choice>
              <mc:Fallback>
                <p:oleObj name="Equation" r:id="rId5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255516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89493"/>
              </p:ext>
            </p:extLst>
          </p:nvPr>
        </p:nvGraphicFramePr>
        <p:xfrm>
          <a:off x="1676400" y="2819400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6" imgW="190500" imgH="127000" progId="Equation.3">
                  <p:embed/>
                </p:oleObj>
              </mc:Choice>
              <mc:Fallback>
                <p:oleObj name="Equation" r:id="rId6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819400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458649"/>
              </p:ext>
            </p:extLst>
          </p:nvPr>
        </p:nvGraphicFramePr>
        <p:xfrm>
          <a:off x="1676400" y="3398516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7" imgW="190500" imgH="127000" progId="Equation.3">
                  <p:embed/>
                </p:oleObj>
              </mc:Choice>
              <mc:Fallback>
                <p:oleObj name="Equation" r:id="rId7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398516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304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 of Single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Single bit addition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 + 0 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00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	</a:t>
            </a:r>
            <a:r>
              <a:rPr lang="en-US" dirty="0" smtClean="0">
                <a:sym typeface="Wingdings"/>
              </a:rPr>
              <a:t>0 + 1      01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1 + 0      01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1 + 1     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394550"/>
              </p:ext>
            </p:extLst>
          </p:nvPr>
        </p:nvGraphicFramePr>
        <p:xfrm>
          <a:off x="1676400" y="1676400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3" imgW="190500" imgH="127000" progId="Equation.3">
                  <p:embed/>
                </p:oleObj>
              </mc:Choice>
              <mc:Fallback>
                <p:oleObj name="Equation" r:id="rId3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676400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225056"/>
              </p:ext>
            </p:extLst>
          </p:nvPr>
        </p:nvGraphicFramePr>
        <p:xfrm>
          <a:off x="1676400" y="2255516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5" imgW="190500" imgH="127000" progId="Equation.3">
                  <p:embed/>
                </p:oleObj>
              </mc:Choice>
              <mc:Fallback>
                <p:oleObj name="Equation" r:id="rId5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255516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530251"/>
              </p:ext>
            </p:extLst>
          </p:nvPr>
        </p:nvGraphicFramePr>
        <p:xfrm>
          <a:off x="1676400" y="2819400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6" imgW="190500" imgH="127000" progId="Equation.3">
                  <p:embed/>
                </p:oleObj>
              </mc:Choice>
              <mc:Fallback>
                <p:oleObj name="Equation" r:id="rId6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819400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849032"/>
              </p:ext>
            </p:extLst>
          </p:nvPr>
        </p:nvGraphicFramePr>
        <p:xfrm>
          <a:off x="1676400" y="3398516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7" imgW="190500" imgH="127000" progId="Equation.3">
                  <p:embed/>
                </p:oleObj>
              </mc:Choice>
              <mc:Fallback>
                <p:oleObj name="Equation" r:id="rId7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398516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090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Clever Carrying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Single bit addition assumes we don’t have a carry</a:t>
            </a:r>
          </a:p>
          <a:p>
            <a:pPr marL="0" indent="0">
              <a:buNone/>
            </a:pPr>
            <a:r>
              <a:rPr lang="en-US" dirty="0" smtClean="0"/>
              <a:t>What if we do?</a:t>
            </a:r>
          </a:p>
          <a:p>
            <a:pPr marL="0" indent="0">
              <a:buNone/>
            </a:pPr>
            <a:r>
              <a:rPr lang="en-US" dirty="0" smtClean="0"/>
              <a:t>Single bit addition assuming a carry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 + 0 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01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0 + 1      10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1 + 0      10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1 + 1      11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Note that we produce carries.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831615"/>
              </p:ext>
            </p:extLst>
          </p:nvPr>
        </p:nvGraphicFramePr>
        <p:xfrm>
          <a:off x="1752600" y="2819400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3" imgW="190500" imgH="127000" progId="Equation.3">
                  <p:embed/>
                </p:oleObj>
              </mc:Choice>
              <mc:Fallback>
                <p:oleObj name="Equation" r:id="rId3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819400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064470"/>
              </p:ext>
            </p:extLst>
          </p:nvPr>
        </p:nvGraphicFramePr>
        <p:xfrm>
          <a:off x="1752600" y="3398516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5" imgW="190500" imgH="127000" progId="Equation.3">
                  <p:embed/>
                </p:oleObj>
              </mc:Choice>
              <mc:Fallback>
                <p:oleObj name="Equation" r:id="rId5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3398516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392519"/>
              </p:ext>
            </p:extLst>
          </p:nvPr>
        </p:nvGraphicFramePr>
        <p:xfrm>
          <a:off x="1752600" y="3962400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6" imgW="190500" imgH="127000" progId="Equation.3">
                  <p:embed/>
                </p:oleObj>
              </mc:Choice>
              <mc:Fallback>
                <p:oleObj name="Equation" r:id="rId6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3962400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38050"/>
              </p:ext>
            </p:extLst>
          </p:nvPr>
        </p:nvGraphicFramePr>
        <p:xfrm>
          <a:off x="1752600" y="4541516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7" imgW="190500" imgH="127000" progId="Equation.3">
                  <p:embed/>
                </p:oleObj>
              </mc:Choice>
              <mc:Fallback>
                <p:oleObj name="Equation" r:id="rId7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4541516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8487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Clever Carrying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Single bit addition behavior depends on if we had a carry!</a:t>
            </a:r>
          </a:p>
          <a:p>
            <a:pPr marL="0" indent="0">
              <a:buNone/>
            </a:pPr>
            <a:r>
              <a:rPr lang="en-US" dirty="0" smtClean="0"/>
              <a:t>Single bit with and without carries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 + 0 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00, 01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0 + 1      01, 10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1 + 0      01, 10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1 + 1      10, 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773085"/>
              </p:ext>
            </p:extLst>
          </p:nvPr>
        </p:nvGraphicFramePr>
        <p:xfrm>
          <a:off x="1752600" y="2743200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3" imgW="190500" imgH="127000" progId="Equation.3">
                  <p:embed/>
                </p:oleObj>
              </mc:Choice>
              <mc:Fallback>
                <p:oleObj name="Equation" r:id="rId3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743200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585515"/>
              </p:ext>
            </p:extLst>
          </p:nvPr>
        </p:nvGraphicFramePr>
        <p:xfrm>
          <a:off x="1752600" y="3322316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5" imgW="190500" imgH="127000" progId="Equation.3">
                  <p:embed/>
                </p:oleObj>
              </mc:Choice>
              <mc:Fallback>
                <p:oleObj name="Equation" r:id="rId5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3322316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173411"/>
              </p:ext>
            </p:extLst>
          </p:nvPr>
        </p:nvGraphicFramePr>
        <p:xfrm>
          <a:off x="1752600" y="3886200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6" imgW="190500" imgH="127000" progId="Equation.3">
                  <p:embed/>
                </p:oleObj>
              </mc:Choice>
              <mc:Fallback>
                <p:oleObj name="Equation" r:id="rId6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3886200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154167"/>
              </p:ext>
            </p:extLst>
          </p:nvPr>
        </p:nvGraphicFramePr>
        <p:xfrm>
          <a:off x="1752600" y="4465316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7" imgW="190500" imgH="127000" progId="Equation.3">
                  <p:embed/>
                </p:oleObj>
              </mc:Choice>
              <mc:Fallback>
                <p:oleObj name="Equation" r:id="rId7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4465316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8198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Clever Carrying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can classify these pairs in terms of</a:t>
            </a:r>
          </a:p>
          <a:p>
            <a:pPr lvl="1"/>
            <a:r>
              <a:rPr lang="en-US" dirty="0" smtClean="0"/>
              <a:t>“generates a carry” (G)</a:t>
            </a:r>
          </a:p>
          <a:p>
            <a:pPr lvl="1"/>
            <a:r>
              <a:rPr lang="en-US" dirty="0" smtClean="0"/>
              <a:t>“preserves the carry given to it, but does not produce one” (P)</a:t>
            </a:r>
          </a:p>
          <a:p>
            <a:pPr lvl="1"/>
            <a:r>
              <a:rPr lang="en-US" dirty="0" smtClean="0"/>
              <a:t>“does not produce a carry” 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Single bit carrying behavior: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 + 0	     </a:t>
            </a:r>
            <a:r>
              <a:rPr lang="en-US" dirty="0" smtClean="0">
                <a:sym typeface="Wingdings"/>
              </a:rPr>
              <a:t>N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0 + 1      P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1 + 0      P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1 + 1      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578782"/>
              </p:ext>
            </p:extLst>
          </p:nvPr>
        </p:nvGraphicFramePr>
        <p:xfrm>
          <a:off x="1676400" y="4160516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3" imgW="190500" imgH="127000" progId="Equation.3">
                  <p:embed/>
                </p:oleObj>
              </mc:Choice>
              <mc:Fallback>
                <p:oleObj name="Equation" r:id="rId3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4160516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078006"/>
              </p:ext>
            </p:extLst>
          </p:nvPr>
        </p:nvGraphicFramePr>
        <p:xfrm>
          <a:off x="1676400" y="4648200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5" imgW="190500" imgH="127000" progId="Equation.3">
                  <p:embed/>
                </p:oleObj>
              </mc:Choice>
              <mc:Fallback>
                <p:oleObj name="Equation" r:id="rId5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4648200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203152"/>
              </p:ext>
            </p:extLst>
          </p:nvPr>
        </p:nvGraphicFramePr>
        <p:xfrm>
          <a:off x="1676400" y="5181600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6" imgW="190500" imgH="127000" progId="Equation.3">
                  <p:embed/>
                </p:oleObj>
              </mc:Choice>
              <mc:Fallback>
                <p:oleObj name="Equation" r:id="rId6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5181600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43934"/>
              </p:ext>
            </p:extLst>
          </p:nvPr>
        </p:nvGraphicFramePr>
        <p:xfrm>
          <a:off x="1676400" y="5638800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7" imgW="190500" imgH="127000" progId="Equation.3">
                  <p:embed/>
                </p:oleObj>
              </mc:Choice>
              <mc:Fallback>
                <p:oleObj name="Equation" r:id="rId7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5638800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040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Carrying Semi-Group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set {P, N, G} forms a semi-group under the operation &lt;&gt;</a:t>
            </a:r>
          </a:p>
          <a:p>
            <a:pPr lvl="1"/>
            <a:r>
              <a:rPr lang="en-US" dirty="0" smtClean="0"/>
              <a:t>P &lt;&gt; x      x</a:t>
            </a:r>
          </a:p>
          <a:p>
            <a:pPr lvl="1"/>
            <a:r>
              <a:rPr lang="en-US" dirty="0" smtClean="0"/>
              <a:t>G &lt;&gt; _     G</a:t>
            </a:r>
          </a:p>
          <a:p>
            <a:pPr lvl="1"/>
            <a:r>
              <a:rPr lang="en-US" dirty="0" smtClean="0"/>
              <a:t>N &lt;&gt; _    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Here _ means “any element”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512341"/>
              </p:ext>
            </p:extLst>
          </p:nvPr>
        </p:nvGraphicFramePr>
        <p:xfrm>
          <a:off x="2237508" y="2133600"/>
          <a:ext cx="353292" cy="259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3" imgW="190500" imgH="127000" progId="Equation.3">
                  <p:embed/>
                </p:oleObj>
              </mc:Choice>
              <mc:Fallback>
                <p:oleObj name="Equation" r:id="rId3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7508" y="2133600"/>
                        <a:ext cx="353292" cy="259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038439"/>
              </p:ext>
            </p:extLst>
          </p:nvPr>
        </p:nvGraphicFramePr>
        <p:xfrm>
          <a:off x="2209800" y="2636516"/>
          <a:ext cx="353292" cy="259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5" imgW="190500" imgH="127000" progId="Equation.3">
                  <p:embed/>
                </p:oleObj>
              </mc:Choice>
              <mc:Fallback>
                <p:oleObj name="Equation" r:id="rId5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2636516"/>
                        <a:ext cx="353292" cy="259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441406"/>
              </p:ext>
            </p:extLst>
          </p:nvPr>
        </p:nvGraphicFramePr>
        <p:xfrm>
          <a:off x="2209800" y="3200400"/>
          <a:ext cx="353292" cy="259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6" imgW="190500" imgH="127000" progId="Equation.3">
                  <p:embed/>
                </p:oleObj>
              </mc:Choice>
              <mc:Fallback>
                <p:oleObj name="Equation" r:id="rId6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3200400"/>
                        <a:ext cx="353292" cy="259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432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Bit Carrying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can expand this to multiple bits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11 + 01 always generates a carry (G)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01 + 01 never generates a carry (N)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01 + 10 preserves a carry (P)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AB + CD works in the following way: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+ B     G means AB + CD     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+ B     N means AB + CN     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 + B     P means AB + CD does the same thing as 				 ever B + D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AB + CD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9209"/>
              </p:ext>
            </p:extLst>
          </p:nvPr>
        </p:nvGraphicFramePr>
        <p:xfrm>
          <a:off x="1676400" y="3520432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3" imgW="190500" imgH="127000" progId="Equation.3">
                  <p:embed/>
                </p:oleObj>
              </mc:Choice>
              <mc:Fallback>
                <p:oleObj name="Equation" r:id="rId3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520432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6381"/>
              </p:ext>
            </p:extLst>
          </p:nvPr>
        </p:nvGraphicFramePr>
        <p:xfrm>
          <a:off x="5029200" y="3505200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5" imgW="190500" imgH="127000" progId="Equation.3">
                  <p:embed/>
                </p:oleObj>
              </mc:Choice>
              <mc:Fallback>
                <p:oleObj name="Equation" r:id="rId5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3505200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43443"/>
              </p:ext>
            </p:extLst>
          </p:nvPr>
        </p:nvGraphicFramePr>
        <p:xfrm>
          <a:off x="1676400" y="3962400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6" imgW="190500" imgH="127000" progId="Equation.3">
                  <p:embed/>
                </p:oleObj>
              </mc:Choice>
              <mc:Fallback>
                <p:oleObj name="Equation" r:id="rId6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962400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883833"/>
              </p:ext>
            </p:extLst>
          </p:nvPr>
        </p:nvGraphicFramePr>
        <p:xfrm>
          <a:off x="5029200" y="4023368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7" imgW="190500" imgH="127000" progId="Equation.3">
                  <p:embed/>
                </p:oleObj>
              </mc:Choice>
              <mc:Fallback>
                <p:oleObj name="Equation" r:id="rId7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4023368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32527"/>
              </p:ext>
            </p:extLst>
          </p:nvPr>
        </p:nvGraphicFramePr>
        <p:xfrm>
          <a:off x="1752600" y="4419600"/>
          <a:ext cx="457200" cy="3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8" imgW="190500" imgH="127000" progId="Equation.3">
                  <p:embed/>
                </p:oleObj>
              </mc:Choice>
              <mc:Fallback>
                <p:oleObj name="Equation" r:id="rId8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4419600"/>
                        <a:ext cx="457200" cy="33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719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Carry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you want to compute the carry behavior of the sum of binary numbers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1010100101 + 0101011100</a:t>
            </a:r>
          </a:p>
          <a:p>
            <a:pPr marL="0" indent="0">
              <a:buNone/>
            </a:pPr>
            <a:r>
              <a:rPr lang="en-US" dirty="0" smtClean="0"/>
              <a:t>We can do it first computing the carries pairwise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PPPPPPPGNP</a:t>
            </a:r>
          </a:p>
          <a:p>
            <a:pPr marL="0" indent="0">
              <a:buNone/>
            </a:pPr>
            <a:r>
              <a:rPr lang="en-US" dirty="0" smtClean="0"/>
              <a:t>And then using the semi-group structure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dirty="0"/>
              <a:t>((P &lt;&gt; P) &lt;&gt; (P &lt;&gt; P)) &lt;&gt; (((P &lt;&gt; P) &lt;&gt; (P &lt;&gt; G)) &lt;&gt; (N &lt;&gt; P))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dirty="0"/>
              <a:t>= (P &lt;&gt; P) &lt;&gt; (( P &lt;&gt; G) &lt;&gt; N) = P &lt;&gt; (G &lt;&gt; N) = P &lt;&gt; G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dirty="0"/>
              <a:t>= </a:t>
            </a:r>
            <a:r>
              <a:rPr lang="en-US" dirty="0" smtClean="0"/>
              <a:t>G</a:t>
            </a:r>
          </a:p>
          <a:p>
            <a:pPr marL="57150" indent="0">
              <a:buSzPct val="25000"/>
              <a:buNone/>
            </a:pPr>
            <a:r>
              <a:rPr lang="en-US" dirty="0" smtClean="0"/>
              <a:t>Thus we know this example produces a carry.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5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Ahead Carry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take this idea to produce an algorithm for binary addition</a:t>
            </a:r>
          </a:p>
          <a:p>
            <a:r>
              <a:rPr lang="en-US" dirty="0" smtClean="0"/>
              <a:t>We write all numbers “backwards” (least significant digit to most significant)</a:t>
            </a:r>
          </a:p>
          <a:p>
            <a:r>
              <a:rPr lang="en-US" dirty="0" smtClean="0"/>
              <a:t>Use map to compute a {P, N, G} array</a:t>
            </a:r>
          </a:p>
          <a:p>
            <a:r>
              <a:rPr lang="en-US" dirty="0" smtClean="0"/>
              <a:t>Scan over this array with &lt;&gt; producing an array C</a:t>
            </a:r>
          </a:p>
          <a:p>
            <a:r>
              <a:rPr lang="en-US" dirty="0" smtClean="0"/>
              <a:t>Use map to compute the result</a:t>
            </a:r>
          </a:p>
          <a:p>
            <a:pPr marL="457200" lvl="1" indent="0">
              <a:buNone/>
            </a:pPr>
            <a:r>
              <a:rPr lang="en-US" sz="2700" dirty="0" err="1">
                <a:latin typeface="Courier New"/>
                <a:cs typeface="Courier New"/>
              </a:rPr>
              <a:t>p</a:t>
            </a:r>
            <a:r>
              <a:rPr lang="en-US" sz="2700" dirty="0" err="1" smtClean="0">
                <a:latin typeface="Courier New"/>
                <a:cs typeface="Courier New"/>
              </a:rPr>
              <a:t>arallel_for</a:t>
            </a:r>
            <a:r>
              <a:rPr lang="en-US" sz="2700" dirty="0" smtClean="0">
                <a:latin typeface="Courier New"/>
                <a:cs typeface="Courier New"/>
              </a:rPr>
              <a:t>(</a:t>
            </a:r>
            <a:r>
              <a:rPr lang="en-US" sz="2700" dirty="0" err="1" smtClean="0">
                <a:latin typeface="Courier New"/>
                <a:cs typeface="Courier New"/>
              </a:rPr>
              <a:t>int</a:t>
            </a:r>
            <a:r>
              <a:rPr lang="en-US" sz="2700" dirty="0" smtClean="0">
                <a:latin typeface="Courier New"/>
                <a:cs typeface="Courier New"/>
              </a:rPr>
              <a:t> n = 1, n &lt; </a:t>
            </a:r>
            <a:r>
              <a:rPr lang="en-US" sz="2700" dirty="0" err="1" smtClean="0">
                <a:latin typeface="Courier New"/>
                <a:cs typeface="Courier New"/>
              </a:rPr>
              <a:t>len</a:t>
            </a:r>
            <a:r>
              <a:rPr lang="en-US" sz="2700" dirty="0" smtClean="0">
                <a:latin typeface="Courier New"/>
                <a:cs typeface="Courier New"/>
              </a:rPr>
              <a:t>, ++n) {</a:t>
            </a:r>
          </a:p>
          <a:p>
            <a:pPr marL="457200" lvl="1" indent="0">
              <a:buNone/>
            </a:pPr>
            <a:r>
              <a:rPr lang="en-US" sz="2700" dirty="0">
                <a:latin typeface="Courier New"/>
                <a:cs typeface="Courier New"/>
              </a:rPr>
              <a:t> </a:t>
            </a:r>
            <a:r>
              <a:rPr lang="en-US" sz="2700" dirty="0" smtClean="0">
                <a:latin typeface="Courier New"/>
                <a:cs typeface="Courier New"/>
              </a:rPr>
              <a:t>  if (R[n-1] == G) R[n] = A[n]^B[n];</a:t>
            </a:r>
          </a:p>
          <a:p>
            <a:pPr marL="457200" lvl="1" indent="0">
              <a:buNone/>
            </a:pPr>
            <a:r>
              <a:rPr lang="en-US" sz="2700" dirty="0">
                <a:latin typeface="Courier New"/>
                <a:cs typeface="Courier New"/>
              </a:rPr>
              <a:t>	 </a:t>
            </a:r>
            <a:r>
              <a:rPr lang="en-US" sz="2700" dirty="0" smtClean="0">
                <a:latin typeface="Courier New"/>
                <a:cs typeface="Courier New"/>
              </a:rPr>
              <a:t>else R[n] = ! (A[n]^B[n]);</a:t>
            </a:r>
          </a:p>
          <a:p>
            <a:pPr marL="457200" lvl="1" indent="0">
              <a:buNone/>
            </a:pPr>
            <a:r>
              <a:rPr lang="en-US" sz="2700" dirty="0" smtClean="0">
                <a:latin typeface="Courier New"/>
                <a:cs typeface="Courier New"/>
              </a:rPr>
              <a:t>}</a:t>
            </a:r>
            <a:endParaRPr lang="en-US" sz="27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it in parallel?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Divide and conquer!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Basic algorithm:</a:t>
            </a:r>
          </a:p>
          <a:p>
            <a:pPr lvl="1"/>
            <a:r>
              <a:rPr lang="en-US" dirty="0" smtClean="0"/>
              <a:t>Split array into two parts</a:t>
            </a:r>
          </a:p>
          <a:p>
            <a:pPr lvl="1"/>
            <a:r>
              <a:rPr lang="en-US" dirty="0" smtClean="0"/>
              <a:t>Sum each part (in parallel)</a:t>
            </a:r>
          </a:p>
          <a:p>
            <a:pPr lvl="1"/>
            <a:r>
              <a:rPr lang="en-US" dirty="0" smtClean="0"/>
              <a:t>Return the sum of the two parts</a:t>
            </a:r>
          </a:p>
          <a:p>
            <a:r>
              <a:rPr lang="en-US" dirty="0" smtClean="0"/>
              <a:t>Why does this work?</a:t>
            </a:r>
          </a:p>
          <a:p>
            <a:r>
              <a:rPr lang="en-US" dirty="0" smtClean="0"/>
              <a:t>How can we generalize?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15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scan calls the function O(n) times</a:t>
            </a:r>
          </a:p>
          <a:p>
            <a:r>
              <a:rPr lang="en-US" dirty="0" smtClean="0"/>
              <a:t>Parallel scan is calls the function</a:t>
            </a:r>
          </a:p>
          <a:p>
            <a:pPr lvl="1"/>
            <a:r>
              <a:rPr lang="en-US" dirty="0" smtClean="0"/>
              <a:t>Span: O(log n)</a:t>
            </a:r>
          </a:p>
          <a:p>
            <a:pPr lvl="1"/>
            <a:r>
              <a:rPr lang="en-US" dirty="0" smtClean="0"/>
              <a:t>Work: O(n*log n)</a:t>
            </a:r>
          </a:p>
          <a:p>
            <a:r>
              <a:rPr lang="en-US" dirty="0" smtClean="0"/>
              <a:t>Unlike other patterns we have to do extra work to be parallel</a:t>
            </a:r>
          </a:p>
          <a:p>
            <a:r>
              <a:rPr lang="en-US" dirty="0" smtClean="0"/>
              <a:t>But, scan is broadly applicable. If you can’t make an algorithm parallel, scan is often a </a:t>
            </a:r>
            <a:r>
              <a:rPr lang="en-US" smtClean="0"/>
              <a:t>good place to look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an Array 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l</a:t>
            </a:r>
            <a:r>
              <a:rPr lang="en-US" sz="2400" dirty="0" smtClean="0">
                <a:latin typeface="Courier New"/>
                <a:cs typeface="Courier New"/>
              </a:rPr>
              <a:t>ong sum(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*</a:t>
            </a:r>
            <a:r>
              <a:rPr lang="en-US" sz="2400" dirty="0" err="1" smtClean="0">
                <a:latin typeface="Courier New"/>
                <a:cs typeface="Courier New"/>
              </a:rPr>
              <a:t>arr</a:t>
            </a:r>
            <a:r>
              <a:rPr lang="en-US" sz="2400" dirty="0" smtClean="0">
                <a:latin typeface="Courier New"/>
                <a:cs typeface="Courier New"/>
              </a:rPr>
              <a:t>, </a:t>
            </a:r>
            <a:r>
              <a:rPr lang="en-US" sz="2400" dirty="0" err="1" smtClean="0">
                <a:latin typeface="Courier New"/>
                <a:cs typeface="Courier New"/>
              </a:rPr>
              <a:t>size_t</a:t>
            </a:r>
            <a:r>
              <a:rPr lang="en-US" sz="2400" dirty="0" smtClean="0">
                <a:latin typeface="Courier New"/>
                <a:cs typeface="Courier New"/>
              </a:rPr>
              <a:t> size)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  if (size == 0) return 0;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else return </a:t>
            </a:r>
            <a:r>
              <a:rPr lang="en-US" sz="2400" dirty="0" err="1" smtClean="0">
                <a:latin typeface="Courier New"/>
                <a:cs typeface="Courier New"/>
              </a:rPr>
              <a:t>arr</a:t>
            </a:r>
            <a:r>
              <a:rPr lang="en-US" sz="2400" dirty="0" smtClean="0">
                <a:latin typeface="Courier New"/>
                <a:cs typeface="Courier New"/>
              </a:rPr>
              <a:t>[0] + sum(&amp;</a:t>
            </a:r>
            <a:r>
              <a:rPr lang="en-US" sz="2400" dirty="0" err="1" smtClean="0">
                <a:latin typeface="Courier New"/>
                <a:cs typeface="Courier New"/>
              </a:rPr>
              <a:t>arr</a:t>
            </a:r>
            <a:r>
              <a:rPr lang="en-US" sz="2400" dirty="0" smtClean="0">
                <a:latin typeface="Courier New"/>
                <a:cs typeface="Courier New"/>
              </a:rPr>
              <a:t>[1], size-1);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Back to being sequential…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8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to Left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e can generalize the sum example!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Work over a triple (T, R, h, z)</a:t>
            </a:r>
          </a:p>
          <a:p>
            <a:pPr lvl="1"/>
            <a:r>
              <a:rPr lang="en-US" dirty="0" smtClean="0"/>
              <a:t>T is the type of elements in the array</a:t>
            </a:r>
          </a:p>
          <a:p>
            <a:pPr lvl="1"/>
            <a:r>
              <a:rPr lang="en-US" dirty="0" smtClean="0"/>
              <a:t>R is the type we want to return</a:t>
            </a:r>
          </a:p>
          <a:p>
            <a:pPr lvl="1"/>
            <a:r>
              <a:rPr lang="en-US" dirty="0" smtClean="0"/>
              <a:t>h is a function T*R </a:t>
            </a:r>
            <a:r>
              <a:rPr lang="en-US" dirty="0" smtClean="0">
                <a:sym typeface="Wingdings"/>
              </a:rPr>
              <a:t>  R…that is, it takes a T and an R and returns an R</a:t>
            </a:r>
          </a:p>
          <a:p>
            <a:pPr lvl="1"/>
            <a:r>
              <a:rPr lang="en-US" dirty="0" smtClean="0">
                <a:sym typeface="Wingdings"/>
              </a:rPr>
              <a:t>z is an element of type R</a:t>
            </a:r>
          </a:p>
          <a:p>
            <a:r>
              <a:rPr lang="en-US" dirty="0" smtClean="0">
                <a:sym typeface="Wingdings"/>
              </a:rPr>
              <a:t>We apply h to the first element of the array, together with the reduction of the rest of the array</a:t>
            </a:r>
          </a:p>
          <a:p>
            <a:r>
              <a:rPr lang="en-US" dirty="0" smtClean="0">
                <a:sym typeface="Wingdings"/>
              </a:rPr>
              <a:t>Right to left – computes the sum over the rest of the array first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369926"/>
              </p:ext>
            </p:extLst>
          </p:nvPr>
        </p:nvGraphicFramePr>
        <p:xfrm>
          <a:off x="3810000" y="3169916"/>
          <a:ext cx="353292" cy="259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190500" imgH="127000" progId="Equation.3">
                  <p:embed/>
                </p:oleObj>
              </mc:Choice>
              <mc:Fallback>
                <p:oleObj name="Equation" r:id="rId3" imgW="1905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3169916"/>
                        <a:ext cx="353292" cy="259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48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Right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template&lt;class T, class R, class H&gt; R reduce(H h, R z, T* </a:t>
            </a:r>
            <a:r>
              <a:rPr lang="en-US" sz="1500" dirty="0" err="1" smtClean="0">
                <a:latin typeface="Courier New"/>
                <a:cs typeface="Courier New"/>
              </a:rPr>
              <a:t>arr</a:t>
            </a:r>
            <a:r>
              <a:rPr lang="en-US" sz="1500" dirty="0" smtClean="0">
                <a:latin typeface="Courier New"/>
                <a:cs typeface="Courier New"/>
              </a:rPr>
              <a:t>, </a:t>
            </a:r>
            <a:r>
              <a:rPr lang="en-US" sz="1500" dirty="0" err="1" smtClean="0">
                <a:latin typeface="Courier New"/>
                <a:cs typeface="Courier New"/>
              </a:rPr>
              <a:t>size_t</a:t>
            </a:r>
            <a:r>
              <a:rPr lang="en-US" sz="1500" dirty="0" smtClean="0">
                <a:latin typeface="Courier New"/>
                <a:cs typeface="Courier New"/>
              </a:rPr>
              <a:t> size)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    if (size == 0) return z;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  else return h(</a:t>
            </a:r>
            <a:r>
              <a:rPr lang="en-US" sz="1500" dirty="0" err="1" smtClean="0">
                <a:latin typeface="Courier New"/>
                <a:cs typeface="Courier New"/>
              </a:rPr>
              <a:t>arr</a:t>
            </a:r>
            <a:r>
              <a:rPr lang="en-US" sz="1500" dirty="0" smtClean="0">
                <a:latin typeface="Courier New"/>
                <a:cs typeface="Courier New"/>
              </a:rPr>
              <a:t>[0], reduce(h, </a:t>
            </a:r>
            <a:r>
              <a:rPr lang="en-US" sz="1500" dirty="0" err="1" smtClean="0">
                <a:latin typeface="Courier New"/>
                <a:cs typeface="Courier New"/>
              </a:rPr>
              <a:t>z&amp;arr</a:t>
            </a:r>
            <a:r>
              <a:rPr lang="en-US" sz="1500" dirty="0" smtClean="0">
                <a:latin typeface="Courier New"/>
                <a:cs typeface="Courier New"/>
              </a:rPr>
              <a:t>[1], size-1));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Generalization!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  sum(</a:t>
            </a:r>
            <a:r>
              <a:rPr lang="en-US" sz="1500" dirty="0" err="1" smtClean="0">
                <a:latin typeface="Courier New"/>
                <a:cs typeface="Courier New"/>
              </a:rPr>
              <a:t>arr</a:t>
            </a:r>
            <a:r>
              <a:rPr lang="en-US" sz="1500" dirty="0" smtClean="0">
                <a:latin typeface="Courier New"/>
                <a:cs typeface="Courier New"/>
              </a:rPr>
              <a:t>, size) = reduce([](</a:t>
            </a:r>
            <a:r>
              <a:rPr lang="en-US" sz="1500" dirty="0" err="1" smtClean="0">
                <a:latin typeface="Courier New"/>
                <a:cs typeface="Courier New"/>
              </a:rPr>
              <a:t>int</a:t>
            </a:r>
            <a:r>
              <a:rPr lang="en-US" sz="1500" dirty="0" smtClean="0">
                <a:latin typeface="Courier New"/>
                <a:cs typeface="Courier New"/>
              </a:rPr>
              <a:t> n, long m) {return n + m}, 0, </a:t>
            </a:r>
            <a:r>
              <a:rPr lang="en-US" sz="1500" dirty="0" err="1" smtClean="0">
                <a:latin typeface="Courier New"/>
                <a:cs typeface="Courier New"/>
              </a:rPr>
              <a:t>arr</a:t>
            </a:r>
            <a:r>
              <a:rPr lang="en-US" sz="1500" dirty="0" smtClean="0">
                <a:latin typeface="Courier New"/>
                <a:cs typeface="Courier New"/>
              </a:rPr>
              <a:t>, size)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 that we need the z: it is how we handle empty arrays.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parallel sum?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could make sum happen in parallel, can we do this in general?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1700" dirty="0" smtClean="0">
                <a:latin typeface="Courier New"/>
                <a:cs typeface="Courier New"/>
              </a:rPr>
              <a:t>reduce(h, z, [1,2,3,4,5], 4) = h(1, h(2, h(3, h(4, h(5,z)))))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parallel sum would be more like: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latin typeface="Courier New"/>
                <a:cs typeface="Courier New"/>
              </a:rPr>
              <a:t>h(h(h(1, 2), h(3, 4)), h(5,z))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might compute something totally different. It might not even have the same types (requires T = R).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9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reduce is </a:t>
            </a:r>
            <a:r>
              <a:rPr lang="en-US" i="1" dirty="0" smtClean="0"/>
              <a:t>list</a:t>
            </a:r>
            <a:r>
              <a:rPr lang="en-US" dirty="0" smtClean="0"/>
              <a:t> structured</a:t>
            </a:r>
          </a:p>
          <a:p>
            <a:r>
              <a:rPr lang="en-US" dirty="0" smtClean="0"/>
              <a:t>A “parallel reduce” has to be </a:t>
            </a:r>
            <a:r>
              <a:rPr lang="en-US" i="1" dirty="0" smtClean="0"/>
              <a:t>tree</a:t>
            </a:r>
            <a:r>
              <a:rPr lang="en-US" dirty="0" smtClean="0"/>
              <a:t> structured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09800"/>
            <a:ext cx="7239000" cy="41179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596576"/>
      </p:ext>
    </p:extLst>
  </p:cSld>
  <p:clrMapOvr>
    <a:masterClrMapping/>
  </p:clrMapOvr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12029</TotalTime>
  <Words>2520</Words>
  <Application>Microsoft Macintosh PowerPoint</Application>
  <PresentationFormat>On-screen Show (4:3)</PresentationFormat>
  <Paragraphs>370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NewTemplate</vt:lpstr>
      <vt:lpstr>Microsoft Equation</vt:lpstr>
      <vt:lpstr>Collectives Pattern</vt:lpstr>
      <vt:lpstr>PowerPoint Presentation</vt:lpstr>
      <vt:lpstr>Summing an Array</vt:lpstr>
      <vt:lpstr>How do we do it in parallel?</vt:lpstr>
      <vt:lpstr>Summing an Array Recursively</vt:lpstr>
      <vt:lpstr>Right to Left Reduction</vt:lpstr>
      <vt:lpstr>C++ Right Reduction</vt:lpstr>
      <vt:lpstr>What about the parallel sum?</vt:lpstr>
      <vt:lpstr>What is going on?</vt:lpstr>
      <vt:lpstr>Sum Simple Algebra</vt:lpstr>
      <vt:lpstr>Monoids</vt:lpstr>
      <vt:lpstr>Many Many Monoids</vt:lpstr>
      <vt:lpstr>Many Many Monoids</vt:lpstr>
      <vt:lpstr>Arbitrary Order Reduction</vt:lpstr>
      <vt:lpstr>Performance of Parallel Reduction</vt:lpstr>
      <vt:lpstr>Map/Reduce Fusion</vt:lpstr>
      <vt:lpstr>Example: Dot Product</vt:lpstr>
      <vt:lpstr>Dot Product in TBB</vt:lpstr>
      <vt:lpstr>Merge Sort as a reduction</vt:lpstr>
      <vt:lpstr>Right Biased Sort</vt:lpstr>
      <vt:lpstr>Right Biased Sort Cont</vt:lpstr>
      <vt:lpstr>Tree Shape Sort</vt:lpstr>
      <vt:lpstr>Tree Shaped Sort Performance</vt:lpstr>
      <vt:lpstr>Shape Matters</vt:lpstr>
      <vt:lpstr>PowerPoint Presentation</vt:lpstr>
      <vt:lpstr>Prefix Scans</vt:lpstr>
      <vt:lpstr>Semi-Groups</vt:lpstr>
      <vt:lpstr>Scans</vt:lpstr>
      <vt:lpstr>Scans</vt:lpstr>
      <vt:lpstr>Binary Addition</vt:lpstr>
      <vt:lpstr>Binary Addition of Single Bits</vt:lpstr>
      <vt:lpstr>Binary Addition of Single Bits</vt:lpstr>
      <vt:lpstr>Clever Carrying</vt:lpstr>
      <vt:lpstr>Clever Carrying Part 2</vt:lpstr>
      <vt:lpstr>Clever Carrying part 3</vt:lpstr>
      <vt:lpstr>The Carrying Semi-Group</vt:lpstr>
      <vt:lpstr>Multi Bit Carrying</vt:lpstr>
      <vt:lpstr>Computing the Carry</vt:lpstr>
      <vt:lpstr>Look Ahead Carry Addition</vt:lpstr>
      <vt:lpstr>Scan Performance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stephanie</cp:lastModifiedBy>
  <cp:revision>229</cp:revision>
  <dcterms:created xsi:type="dcterms:W3CDTF">2013-11-24T21:03:34Z</dcterms:created>
  <dcterms:modified xsi:type="dcterms:W3CDTF">2014-03-11T20:53:31Z</dcterms:modified>
</cp:coreProperties>
</file>