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39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38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08" autoAdjust="0"/>
    <p:restoredTop sz="94595" autoAdjust="0"/>
  </p:normalViewPr>
  <p:slideViewPr>
    <p:cSldViewPr>
      <p:cViewPr varScale="1">
        <p:scale>
          <a:sx n="117" d="100"/>
          <a:sy n="117" d="100"/>
        </p:scale>
        <p:origin x="-160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9EFB781-F10A-8A4F-A12A-3C2C71F64A5A}" type="datetimeFigureOut">
              <a:rPr lang="en-US"/>
              <a:pPr>
                <a:defRPr/>
              </a:pPr>
              <a:t>3/8/2014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7056B38-26E9-CB40-A38E-0AF1742DD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416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58E4B2-B471-D345-83CC-798ED0FDA91E}" type="datetimeFigureOut">
              <a:rPr lang="en-US"/>
              <a:pPr>
                <a:defRPr/>
              </a:pPr>
              <a:t>3/8/2014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E7FAE9D-A0A7-8442-9C01-C9B544F094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04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0053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14"/>
            <a:ext cx="9144000" cy="1470025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65500"/>
            <a:ext cx="9144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68E9D-7EE0-A64C-88B9-5C80C428C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 descr="three-sisters.png"/>
          <p:cNvPicPr>
            <a:picLocks noChangeAspect="1"/>
          </p:cNvPicPr>
          <p:nvPr userDrawn="1"/>
        </p:nvPicPr>
        <p:blipFill>
          <a:blip r:embed="rId2"/>
          <a:srcRect b="19512"/>
          <a:stretch>
            <a:fillRect/>
          </a:stretch>
        </p:blipFill>
        <p:spPr>
          <a:xfrm>
            <a:off x="0" y="-3009"/>
            <a:ext cx="9144000" cy="12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6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97ACE-2A84-A441-B7E5-D72799696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ED27D-FC7F-E54B-9AF3-B188FB6C3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6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5024"/>
            <a:ext cx="8905875" cy="874346"/>
          </a:xfrm>
        </p:spPr>
        <p:txBody>
          <a:bodyPr/>
          <a:lstStyle>
            <a:lvl1pPr>
              <a:defRPr sz="3600" b="1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896552"/>
            <a:ext cx="8905875" cy="5479701"/>
          </a:xfrm>
        </p:spPr>
        <p:txBody>
          <a:bodyPr/>
          <a:lstStyle>
            <a:lvl1pPr>
              <a:buSzPct val="65000"/>
              <a:buFont typeface="Wingdings" charset="2"/>
              <a:buChar char="q"/>
              <a:defRPr/>
            </a:lvl1pPr>
            <a:lvl2pPr>
              <a:buSzPct val="65000"/>
              <a:buFont typeface="Lucida Grande"/>
              <a:buChar char="❍"/>
              <a:defRPr/>
            </a:lvl2pPr>
            <a:lvl3pPr>
              <a:buSzPct val="90000"/>
              <a:buFont typeface="Lucida Grande"/>
              <a:buChar char="◆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21A90-E327-C84D-81B5-071D4C5C9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44090-53BA-A642-97F1-42151C567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0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1E1AC-38F6-0C44-A89D-462547A2D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0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ABFDE-B9DE-0347-8949-80A077F734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1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865A7-7678-F840-B2ED-A6879803B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125" y="5024"/>
            <a:ext cx="8651875" cy="874346"/>
          </a:xfrm>
        </p:spPr>
        <p:txBody>
          <a:bodyPr/>
          <a:lstStyle>
            <a:lvl1pPr>
              <a:defRPr sz="3600" b="1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1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BC19F-FBA3-6448-9956-C92266020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A6B1A-0B04-9641-AD35-E9E87377D3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9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3C330-DDAB-D147-AB28-D77F6DACB5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5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56350"/>
            <a:ext cx="8686800" cy="501650"/>
          </a:xfrm>
          <a:prstGeom prst="rect">
            <a:avLst/>
          </a:prstGeom>
          <a:solidFill>
            <a:srgbClr val="0053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38125" y="274638"/>
            <a:ext cx="8651875" cy="87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38125" y="1158047"/>
            <a:ext cx="8651875" cy="5263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69050"/>
            <a:ext cx="60198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err="1" smtClean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69050"/>
            <a:ext cx="21336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5D977DA-7179-4E4A-8476-A426C303D2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7" descr="UO_Signature_stckd_4c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075" y="6369050"/>
            <a:ext cx="3778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Stencil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24200"/>
            <a:ext cx="9144000" cy="1993900"/>
          </a:xfrm>
        </p:spPr>
        <p:txBody>
          <a:bodyPr/>
          <a:lstStyle/>
          <a:p>
            <a:r>
              <a:rPr lang="en-US" dirty="0" smtClean="0"/>
              <a:t>Parallel Computing</a:t>
            </a:r>
          </a:p>
          <a:p>
            <a:r>
              <a:rPr lang="en-US" dirty="0" smtClean="0"/>
              <a:t>CIS </a:t>
            </a:r>
            <a:r>
              <a:rPr lang="en-US" dirty="0"/>
              <a:t>410/</a:t>
            </a:r>
            <a:r>
              <a:rPr lang="en-US" dirty="0" smtClean="0"/>
              <a:t>510</a:t>
            </a:r>
          </a:p>
          <a:p>
            <a:r>
              <a:rPr lang="en-US" dirty="0" smtClean="0"/>
              <a:t>Department of Computer and Information Science</a:t>
            </a:r>
          </a:p>
        </p:txBody>
      </p:sp>
      <p:pic>
        <p:nvPicPr>
          <p:cNvPr id="13315" name="Picture 5" descr="UO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8" y="5299075"/>
            <a:ext cx="4725987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50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the stencil pattern?</a:t>
            </a:r>
          </a:p>
        </p:txBody>
      </p:sp>
      <p:pic>
        <p:nvPicPr>
          <p:cNvPr id="12291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97063" y="1565275"/>
            <a:ext cx="7094537" cy="3727450"/>
          </a:xfrm>
        </p:spPr>
      </p:pic>
      <p:sp>
        <p:nvSpPr>
          <p:cNvPr id="12292" name="TextBox 2"/>
          <p:cNvSpPr txBox="1">
            <a:spLocks noChangeArrowheads="1"/>
          </p:cNvSpPr>
          <p:nvPr/>
        </p:nvSpPr>
        <p:spPr bwMode="auto">
          <a:xfrm>
            <a:off x="127000" y="3032125"/>
            <a:ext cx="2514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>
                <a:latin typeface="Arial" charset="0"/>
                <a:cs typeface="Arial" charset="0"/>
              </a:rPr>
              <a:t>Applies some function to them…</a:t>
            </a:r>
          </a:p>
        </p:txBody>
      </p:sp>
      <p:sp>
        <p:nvSpPr>
          <p:cNvPr id="12293" name="Oval 8"/>
          <p:cNvSpPr>
            <a:spLocks noChangeArrowheads="1"/>
          </p:cNvSpPr>
          <p:nvPr/>
        </p:nvSpPr>
        <p:spPr bwMode="auto">
          <a:xfrm>
            <a:off x="4745038" y="3101975"/>
            <a:ext cx="706437" cy="70167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the stencil pattern?</a:t>
            </a:r>
          </a:p>
        </p:txBody>
      </p:sp>
      <p:pic>
        <p:nvPicPr>
          <p:cNvPr id="13315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97063" y="1565275"/>
            <a:ext cx="7094537" cy="3727450"/>
          </a:xfrm>
        </p:spPr>
      </p:pic>
      <p:sp>
        <p:nvSpPr>
          <p:cNvPr id="5" name="TextBox 4"/>
          <p:cNvSpPr txBox="1"/>
          <p:nvPr/>
        </p:nvSpPr>
        <p:spPr>
          <a:xfrm>
            <a:off x="142875" y="4271963"/>
            <a:ext cx="2133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outputs to the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i</a:t>
            </a:r>
            <a:r>
              <a:rPr lang="en-US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position of the output array</a:t>
            </a:r>
          </a:p>
        </p:txBody>
      </p:sp>
      <p:sp>
        <p:nvSpPr>
          <p:cNvPr id="13317" name="Oval 6"/>
          <p:cNvSpPr>
            <a:spLocks noChangeArrowheads="1"/>
          </p:cNvSpPr>
          <p:nvPr/>
        </p:nvSpPr>
        <p:spPr bwMode="auto">
          <a:xfrm>
            <a:off x="4745038" y="4545013"/>
            <a:ext cx="706437" cy="70167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is the stencil pattern?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en-US" dirty="0" smtClean="0"/>
              <a:t>Stencils can operate on one dimensional and multidimensional data</a:t>
            </a:r>
          </a:p>
          <a:p>
            <a:r>
              <a:rPr lang="en-US" altLang="en-US" dirty="0" smtClean="0"/>
              <a:t>Stencil neighborhoods can range from compact to sparse, square to cube, and anything else!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the stencil pattern?</a:t>
            </a: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2238375" y="2905125"/>
            <a:ext cx="45386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5400"/>
              <a:t>Practice!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1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the stencil pattern?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60963" y="1852613"/>
            <a:ext cx="3657600" cy="3659187"/>
            <a:chOff x="5160963" y="1852613"/>
            <a:chExt cx="3657600" cy="3659187"/>
          </a:xfrm>
        </p:grpSpPr>
        <p:sp>
          <p:nvSpPr>
            <p:cNvPr id="16405" name="Rectangle 5"/>
            <p:cNvSpPr>
              <a:spLocks noChangeAspect="1"/>
            </p:cNvSpPr>
            <p:nvPr/>
          </p:nvSpPr>
          <p:spPr bwMode="auto">
            <a:xfrm>
              <a:off x="5160963" y="1852613"/>
              <a:ext cx="3657600" cy="3656339"/>
            </a:xfrm>
            <a:prstGeom prst="rect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06" name="Rectangle 6"/>
            <p:cNvSpPr>
              <a:spLocks noChangeAspect="1"/>
            </p:cNvSpPr>
            <p:nvPr/>
          </p:nvSpPr>
          <p:spPr bwMode="auto">
            <a:xfrm>
              <a:off x="6075363" y="2766699"/>
              <a:ext cx="1828800" cy="1828169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16407" name="Straight Connector 7"/>
            <p:cNvCxnSpPr>
              <a:cxnSpLocks noChangeShapeType="1"/>
            </p:cNvCxnSpPr>
            <p:nvPr/>
          </p:nvCxnSpPr>
          <p:spPr bwMode="auto">
            <a:xfrm>
              <a:off x="6075363" y="1852613"/>
              <a:ext cx="0" cy="914085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16408" name="Straight Connector 8"/>
            <p:cNvCxnSpPr>
              <a:cxnSpLocks noChangeShapeType="1"/>
            </p:cNvCxnSpPr>
            <p:nvPr/>
          </p:nvCxnSpPr>
          <p:spPr bwMode="auto">
            <a:xfrm>
              <a:off x="6075363" y="4594868"/>
              <a:ext cx="0" cy="914084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16409" name="Straight Connector 9"/>
            <p:cNvCxnSpPr>
              <a:cxnSpLocks noChangeShapeType="1"/>
            </p:cNvCxnSpPr>
            <p:nvPr/>
          </p:nvCxnSpPr>
          <p:spPr bwMode="auto">
            <a:xfrm flipH="1">
              <a:off x="5160963" y="2766698"/>
              <a:ext cx="914400" cy="0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16410" name="Straight Connector 10"/>
            <p:cNvCxnSpPr>
              <a:cxnSpLocks noChangeShapeType="1"/>
              <a:stCxn id="16405" idx="1"/>
              <a:endCxn id="16406" idx="1"/>
            </p:cNvCxnSpPr>
            <p:nvPr/>
          </p:nvCxnSpPr>
          <p:spPr bwMode="auto">
            <a:xfrm>
              <a:off x="5160963" y="3680782"/>
              <a:ext cx="914400" cy="1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16411" name="Straight Connector 11"/>
            <p:cNvCxnSpPr>
              <a:cxnSpLocks noChangeShapeType="1"/>
            </p:cNvCxnSpPr>
            <p:nvPr/>
          </p:nvCxnSpPr>
          <p:spPr bwMode="auto">
            <a:xfrm>
              <a:off x="5160963" y="4594867"/>
              <a:ext cx="914400" cy="1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16412" name="Straight Connector 12"/>
            <p:cNvCxnSpPr>
              <a:cxnSpLocks noChangeShapeType="1"/>
            </p:cNvCxnSpPr>
            <p:nvPr/>
          </p:nvCxnSpPr>
          <p:spPr bwMode="auto">
            <a:xfrm>
              <a:off x="7865707" y="4594868"/>
              <a:ext cx="914400" cy="1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16413" name="Straight Connector 13"/>
            <p:cNvCxnSpPr>
              <a:cxnSpLocks noChangeShapeType="1"/>
              <a:stCxn id="16405" idx="0"/>
              <a:endCxn id="16406" idx="0"/>
            </p:cNvCxnSpPr>
            <p:nvPr/>
          </p:nvCxnSpPr>
          <p:spPr bwMode="auto">
            <a:xfrm>
              <a:off x="6989763" y="1852613"/>
              <a:ext cx="0" cy="914086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16414" name="Straight Connector 14"/>
            <p:cNvCxnSpPr>
              <a:cxnSpLocks noChangeShapeType="1"/>
            </p:cNvCxnSpPr>
            <p:nvPr/>
          </p:nvCxnSpPr>
          <p:spPr bwMode="auto">
            <a:xfrm>
              <a:off x="7904163" y="1852613"/>
              <a:ext cx="1" cy="917644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16415" name="Straight Connector 15"/>
            <p:cNvCxnSpPr>
              <a:cxnSpLocks noChangeShapeType="1"/>
            </p:cNvCxnSpPr>
            <p:nvPr/>
          </p:nvCxnSpPr>
          <p:spPr bwMode="auto">
            <a:xfrm>
              <a:off x="6989763" y="4594867"/>
              <a:ext cx="0" cy="914084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16416" name="Straight Connector 16"/>
            <p:cNvCxnSpPr>
              <a:cxnSpLocks noChangeShapeType="1"/>
            </p:cNvCxnSpPr>
            <p:nvPr/>
          </p:nvCxnSpPr>
          <p:spPr bwMode="auto">
            <a:xfrm>
              <a:off x="7904163" y="4597716"/>
              <a:ext cx="0" cy="914084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16417" name="Straight Connector 17"/>
            <p:cNvCxnSpPr>
              <a:cxnSpLocks noChangeShapeType="1"/>
            </p:cNvCxnSpPr>
            <p:nvPr/>
          </p:nvCxnSpPr>
          <p:spPr bwMode="auto">
            <a:xfrm flipV="1">
              <a:off x="7904164" y="2766699"/>
              <a:ext cx="875943" cy="3558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16418" name="Straight Connector 18"/>
            <p:cNvCxnSpPr>
              <a:cxnSpLocks noChangeShapeType="1"/>
            </p:cNvCxnSpPr>
            <p:nvPr/>
          </p:nvCxnSpPr>
          <p:spPr bwMode="auto">
            <a:xfrm>
              <a:off x="7904163" y="3680781"/>
              <a:ext cx="914400" cy="1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16419" name="Straight Connector 19"/>
            <p:cNvCxnSpPr>
              <a:cxnSpLocks noChangeShapeType="1"/>
              <a:stCxn id="16406" idx="0"/>
            </p:cNvCxnSpPr>
            <p:nvPr/>
          </p:nvCxnSpPr>
          <p:spPr bwMode="auto">
            <a:xfrm>
              <a:off x="6989763" y="2766699"/>
              <a:ext cx="0" cy="1902920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420" name="Straight Connector 20"/>
            <p:cNvCxnSpPr>
              <a:cxnSpLocks noChangeShapeType="1"/>
              <a:stCxn id="16406" idx="1"/>
            </p:cNvCxnSpPr>
            <p:nvPr/>
          </p:nvCxnSpPr>
          <p:spPr bwMode="auto">
            <a:xfrm flipV="1">
              <a:off x="6075363" y="3680781"/>
              <a:ext cx="1828801" cy="2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6388" name="TextBox 21"/>
            <p:cNvSpPr txBox="1">
              <a:spLocks noChangeArrowheads="1"/>
            </p:cNvSpPr>
            <p:nvPr/>
          </p:nvSpPr>
          <p:spPr bwMode="auto">
            <a:xfrm>
              <a:off x="5160963" y="19558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 dirty="0"/>
                <a:t>0</a:t>
              </a:r>
            </a:p>
          </p:txBody>
        </p:sp>
        <p:sp>
          <p:nvSpPr>
            <p:cNvPr id="16389" name="TextBox 22"/>
            <p:cNvSpPr txBox="1">
              <a:spLocks noChangeArrowheads="1"/>
            </p:cNvSpPr>
            <p:nvPr/>
          </p:nvSpPr>
          <p:spPr bwMode="auto">
            <a:xfrm>
              <a:off x="6075363" y="19558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16390" name="TextBox 23"/>
            <p:cNvSpPr txBox="1">
              <a:spLocks noChangeArrowheads="1"/>
            </p:cNvSpPr>
            <p:nvPr/>
          </p:nvSpPr>
          <p:spPr bwMode="auto">
            <a:xfrm>
              <a:off x="5160963" y="2884488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16391" name="TextBox 24"/>
            <p:cNvSpPr txBox="1">
              <a:spLocks noChangeArrowheads="1"/>
            </p:cNvSpPr>
            <p:nvPr/>
          </p:nvSpPr>
          <p:spPr bwMode="auto">
            <a:xfrm>
              <a:off x="5160963" y="37973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16392" name="TextBox 25"/>
            <p:cNvSpPr txBox="1">
              <a:spLocks noChangeArrowheads="1"/>
            </p:cNvSpPr>
            <p:nvPr/>
          </p:nvSpPr>
          <p:spPr bwMode="auto">
            <a:xfrm>
              <a:off x="5160963" y="46990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16393" name="TextBox 26"/>
            <p:cNvSpPr txBox="1">
              <a:spLocks noChangeArrowheads="1"/>
            </p:cNvSpPr>
            <p:nvPr/>
          </p:nvSpPr>
          <p:spPr bwMode="auto">
            <a:xfrm>
              <a:off x="6075363" y="46990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16394" name="TextBox 27"/>
            <p:cNvSpPr txBox="1">
              <a:spLocks noChangeArrowheads="1"/>
            </p:cNvSpPr>
            <p:nvPr/>
          </p:nvSpPr>
          <p:spPr bwMode="auto">
            <a:xfrm>
              <a:off x="6989763" y="4700588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16395" name="TextBox 28"/>
            <p:cNvSpPr txBox="1">
              <a:spLocks noChangeArrowheads="1"/>
            </p:cNvSpPr>
            <p:nvPr/>
          </p:nvSpPr>
          <p:spPr bwMode="auto">
            <a:xfrm>
              <a:off x="7904163" y="4700588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16396" name="TextBox 29"/>
            <p:cNvSpPr txBox="1">
              <a:spLocks noChangeArrowheads="1"/>
            </p:cNvSpPr>
            <p:nvPr/>
          </p:nvSpPr>
          <p:spPr bwMode="auto">
            <a:xfrm>
              <a:off x="7904163" y="37973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16397" name="TextBox 30"/>
            <p:cNvSpPr txBox="1">
              <a:spLocks noChangeArrowheads="1"/>
            </p:cNvSpPr>
            <p:nvPr/>
          </p:nvSpPr>
          <p:spPr bwMode="auto">
            <a:xfrm>
              <a:off x="7904163" y="2884488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16398" name="TextBox 31"/>
            <p:cNvSpPr txBox="1">
              <a:spLocks noChangeArrowheads="1"/>
            </p:cNvSpPr>
            <p:nvPr/>
          </p:nvSpPr>
          <p:spPr bwMode="auto">
            <a:xfrm>
              <a:off x="7904163" y="1957388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16399" name="TextBox 32"/>
            <p:cNvSpPr txBox="1">
              <a:spLocks noChangeArrowheads="1"/>
            </p:cNvSpPr>
            <p:nvPr/>
          </p:nvSpPr>
          <p:spPr bwMode="auto">
            <a:xfrm>
              <a:off x="6989763" y="19558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16400" name="TextBox 33"/>
            <p:cNvSpPr txBox="1">
              <a:spLocks noChangeArrowheads="1"/>
            </p:cNvSpPr>
            <p:nvPr/>
          </p:nvSpPr>
          <p:spPr bwMode="auto">
            <a:xfrm>
              <a:off x="6075363" y="37973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6</a:t>
              </a:r>
            </a:p>
          </p:txBody>
        </p:sp>
        <p:sp>
          <p:nvSpPr>
            <p:cNvPr id="16401" name="TextBox 34"/>
            <p:cNvSpPr txBox="1">
              <a:spLocks noChangeArrowheads="1"/>
            </p:cNvSpPr>
            <p:nvPr/>
          </p:nvSpPr>
          <p:spPr bwMode="auto">
            <a:xfrm>
              <a:off x="6075363" y="2884488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9</a:t>
              </a:r>
            </a:p>
          </p:txBody>
        </p:sp>
        <p:sp>
          <p:nvSpPr>
            <p:cNvPr id="16402" name="TextBox 35"/>
            <p:cNvSpPr txBox="1">
              <a:spLocks noChangeArrowheads="1"/>
            </p:cNvSpPr>
            <p:nvPr/>
          </p:nvSpPr>
          <p:spPr bwMode="auto">
            <a:xfrm>
              <a:off x="6989763" y="37973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4</a:t>
              </a:r>
            </a:p>
          </p:txBody>
        </p:sp>
        <p:sp>
          <p:nvSpPr>
            <p:cNvPr id="16403" name="TextBox 36"/>
            <p:cNvSpPr txBox="1">
              <a:spLocks noChangeArrowheads="1"/>
            </p:cNvSpPr>
            <p:nvPr/>
          </p:nvSpPr>
          <p:spPr bwMode="auto">
            <a:xfrm>
              <a:off x="6989763" y="2884488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7</a:t>
              </a:r>
            </a:p>
          </p:txBody>
        </p:sp>
      </p:grpSp>
      <p:sp>
        <p:nvSpPr>
          <p:cNvPr id="16404" name="Content Placeholder 2"/>
          <p:cNvSpPr>
            <a:spLocks noGrp="1"/>
          </p:cNvSpPr>
          <p:nvPr>
            <p:ph sz="half" idx="1"/>
          </p:nvPr>
        </p:nvSpPr>
        <p:spPr>
          <a:xfrm>
            <a:off x="161925" y="1852613"/>
            <a:ext cx="4862513" cy="3727450"/>
          </a:xfrm>
        </p:spPr>
        <p:txBody>
          <a:bodyPr/>
          <a:lstStyle/>
          <a:p>
            <a:r>
              <a:rPr lang="en-US" altLang="en-US" smtClean="0"/>
              <a:t>Here is our array, </a:t>
            </a:r>
            <a:r>
              <a:rPr lang="en-US" altLang="en-US" smtClean="0">
                <a:latin typeface="Arial" charset="0"/>
                <a:cs typeface="Arial" charset="0"/>
              </a:rPr>
              <a:t>A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1E1AC-38F6-0C44-A89D-462547A2D24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the stencil pattern?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25" y="1852613"/>
            <a:ext cx="4862513" cy="37274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Here is our array,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Apply a stencil operation to the inner square of the form: </a:t>
            </a:r>
          </a:p>
          <a:p>
            <a:pPr marL="0" indent="0">
              <a:buFont typeface="Wingdings" charset="2"/>
              <a:buNone/>
              <a:defRPr/>
            </a:pPr>
            <a:r>
              <a:rPr lang="en-US" sz="2000" dirty="0" smtClean="0"/>
              <a:t>(</a:t>
            </a:r>
            <a:r>
              <a:rPr lang="en-US" sz="2000" dirty="0" err="1" smtClean="0"/>
              <a:t>i,j</a:t>
            </a:r>
            <a:r>
              <a:rPr lang="en-US" sz="2000" dirty="0" smtClean="0"/>
              <a:t>) =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,j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), (i-1,j), (i+1,j), (i,j-1), (i,j+1)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1E1AC-38F6-0C44-A89D-462547A2D24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160963" y="1852613"/>
            <a:ext cx="3657600" cy="3659187"/>
            <a:chOff x="5160963" y="1852613"/>
            <a:chExt cx="3657600" cy="3659187"/>
          </a:xfrm>
        </p:grpSpPr>
        <p:sp>
          <p:nvSpPr>
            <p:cNvPr id="41" name="Rectangle 5"/>
            <p:cNvSpPr>
              <a:spLocks noChangeAspect="1"/>
            </p:cNvSpPr>
            <p:nvPr/>
          </p:nvSpPr>
          <p:spPr bwMode="auto">
            <a:xfrm>
              <a:off x="5160963" y="1852613"/>
              <a:ext cx="3657600" cy="3656339"/>
            </a:xfrm>
            <a:prstGeom prst="rect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" name="Rectangle 6"/>
            <p:cNvSpPr>
              <a:spLocks noChangeAspect="1"/>
            </p:cNvSpPr>
            <p:nvPr/>
          </p:nvSpPr>
          <p:spPr bwMode="auto">
            <a:xfrm>
              <a:off x="6075363" y="2766699"/>
              <a:ext cx="1828800" cy="1828169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43" name="Straight Connector 7"/>
            <p:cNvCxnSpPr>
              <a:cxnSpLocks noChangeShapeType="1"/>
            </p:cNvCxnSpPr>
            <p:nvPr/>
          </p:nvCxnSpPr>
          <p:spPr bwMode="auto">
            <a:xfrm>
              <a:off x="6075363" y="1852613"/>
              <a:ext cx="0" cy="914085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44" name="Straight Connector 8"/>
            <p:cNvCxnSpPr>
              <a:cxnSpLocks noChangeShapeType="1"/>
            </p:cNvCxnSpPr>
            <p:nvPr/>
          </p:nvCxnSpPr>
          <p:spPr bwMode="auto">
            <a:xfrm>
              <a:off x="6075363" y="4594868"/>
              <a:ext cx="0" cy="914084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45" name="Straight Connector 9"/>
            <p:cNvCxnSpPr>
              <a:cxnSpLocks noChangeShapeType="1"/>
            </p:cNvCxnSpPr>
            <p:nvPr/>
          </p:nvCxnSpPr>
          <p:spPr bwMode="auto">
            <a:xfrm flipH="1">
              <a:off x="5160963" y="2766698"/>
              <a:ext cx="914400" cy="0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46" name="Straight Connector 10"/>
            <p:cNvCxnSpPr>
              <a:cxnSpLocks noChangeShapeType="1"/>
              <a:stCxn id="41" idx="1"/>
              <a:endCxn id="42" idx="1"/>
            </p:cNvCxnSpPr>
            <p:nvPr/>
          </p:nvCxnSpPr>
          <p:spPr bwMode="auto">
            <a:xfrm>
              <a:off x="5160963" y="3680782"/>
              <a:ext cx="914400" cy="1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47" name="Straight Connector 11"/>
            <p:cNvCxnSpPr>
              <a:cxnSpLocks noChangeShapeType="1"/>
            </p:cNvCxnSpPr>
            <p:nvPr/>
          </p:nvCxnSpPr>
          <p:spPr bwMode="auto">
            <a:xfrm>
              <a:off x="5160963" y="4594867"/>
              <a:ext cx="914400" cy="1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48" name="Straight Connector 12"/>
            <p:cNvCxnSpPr>
              <a:cxnSpLocks noChangeShapeType="1"/>
            </p:cNvCxnSpPr>
            <p:nvPr/>
          </p:nvCxnSpPr>
          <p:spPr bwMode="auto">
            <a:xfrm>
              <a:off x="7865707" y="4594868"/>
              <a:ext cx="914400" cy="1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49" name="Straight Connector 13"/>
            <p:cNvCxnSpPr>
              <a:cxnSpLocks noChangeShapeType="1"/>
              <a:stCxn id="41" idx="0"/>
              <a:endCxn id="42" idx="0"/>
            </p:cNvCxnSpPr>
            <p:nvPr/>
          </p:nvCxnSpPr>
          <p:spPr bwMode="auto">
            <a:xfrm>
              <a:off x="6989763" y="1852613"/>
              <a:ext cx="0" cy="914086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50" name="Straight Connector 14"/>
            <p:cNvCxnSpPr>
              <a:cxnSpLocks noChangeShapeType="1"/>
            </p:cNvCxnSpPr>
            <p:nvPr/>
          </p:nvCxnSpPr>
          <p:spPr bwMode="auto">
            <a:xfrm>
              <a:off x="7904163" y="1852613"/>
              <a:ext cx="1" cy="917644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51" name="Straight Connector 15"/>
            <p:cNvCxnSpPr>
              <a:cxnSpLocks noChangeShapeType="1"/>
            </p:cNvCxnSpPr>
            <p:nvPr/>
          </p:nvCxnSpPr>
          <p:spPr bwMode="auto">
            <a:xfrm>
              <a:off x="6989763" y="4594867"/>
              <a:ext cx="0" cy="914084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52" name="Straight Connector 16"/>
            <p:cNvCxnSpPr>
              <a:cxnSpLocks noChangeShapeType="1"/>
            </p:cNvCxnSpPr>
            <p:nvPr/>
          </p:nvCxnSpPr>
          <p:spPr bwMode="auto">
            <a:xfrm>
              <a:off x="7904163" y="4597716"/>
              <a:ext cx="0" cy="914084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53" name="Straight Connector 17"/>
            <p:cNvCxnSpPr>
              <a:cxnSpLocks noChangeShapeType="1"/>
            </p:cNvCxnSpPr>
            <p:nvPr/>
          </p:nvCxnSpPr>
          <p:spPr bwMode="auto">
            <a:xfrm flipV="1">
              <a:off x="7904164" y="2766699"/>
              <a:ext cx="875943" cy="3558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54" name="Straight Connector 18"/>
            <p:cNvCxnSpPr>
              <a:cxnSpLocks noChangeShapeType="1"/>
            </p:cNvCxnSpPr>
            <p:nvPr/>
          </p:nvCxnSpPr>
          <p:spPr bwMode="auto">
            <a:xfrm>
              <a:off x="7904163" y="3680781"/>
              <a:ext cx="914400" cy="1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55" name="Straight Connector 19"/>
            <p:cNvCxnSpPr>
              <a:cxnSpLocks noChangeShapeType="1"/>
              <a:stCxn id="42" idx="0"/>
            </p:cNvCxnSpPr>
            <p:nvPr/>
          </p:nvCxnSpPr>
          <p:spPr bwMode="auto">
            <a:xfrm>
              <a:off x="6989763" y="2766699"/>
              <a:ext cx="0" cy="1902920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6" name="Straight Connector 20"/>
            <p:cNvCxnSpPr>
              <a:cxnSpLocks noChangeShapeType="1"/>
              <a:stCxn id="42" idx="1"/>
            </p:cNvCxnSpPr>
            <p:nvPr/>
          </p:nvCxnSpPr>
          <p:spPr bwMode="auto">
            <a:xfrm flipV="1">
              <a:off x="6075363" y="3680781"/>
              <a:ext cx="1828801" cy="2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7" name="TextBox 21"/>
            <p:cNvSpPr txBox="1">
              <a:spLocks noChangeArrowheads="1"/>
            </p:cNvSpPr>
            <p:nvPr/>
          </p:nvSpPr>
          <p:spPr bwMode="auto">
            <a:xfrm>
              <a:off x="5160963" y="19558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 dirty="0"/>
                <a:t>0</a:t>
              </a:r>
            </a:p>
          </p:txBody>
        </p:sp>
        <p:sp>
          <p:nvSpPr>
            <p:cNvPr id="58" name="TextBox 22"/>
            <p:cNvSpPr txBox="1">
              <a:spLocks noChangeArrowheads="1"/>
            </p:cNvSpPr>
            <p:nvPr/>
          </p:nvSpPr>
          <p:spPr bwMode="auto">
            <a:xfrm>
              <a:off x="6075363" y="19558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59" name="TextBox 23"/>
            <p:cNvSpPr txBox="1">
              <a:spLocks noChangeArrowheads="1"/>
            </p:cNvSpPr>
            <p:nvPr/>
          </p:nvSpPr>
          <p:spPr bwMode="auto">
            <a:xfrm>
              <a:off x="5160963" y="2884488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60" name="TextBox 24"/>
            <p:cNvSpPr txBox="1">
              <a:spLocks noChangeArrowheads="1"/>
            </p:cNvSpPr>
            <p:nvPr/>
          </p:nvSpPr>
          <p:spPr bwMode="auto">
            <a:xfrm>
              <a:off x="5160963" y="37973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61" name="TextBox 25"/>
            <p:cNvSpPr txBox="1">
              <a:spLocks noChangeArrowheads="1"/>
            </p:cNvSpPr>
            <p:nvPr/>
          </p:nvSpPr>
          <p:spPr bwMode="auto">
            <a:xfrm>
              <a:off x="5160963" y="46990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62" name="TextBox 26"/>
            <p:cNvSpPr txBox="1">
              <a:spLocks noChangeArrowheads="1"/>
            </p:cNvSpPr>
            <p:nvPr/>
          </p:nvSpPr>
          <p:spPr bwMode="auto">
            <a:xfrm>
              <a:off x="6075363" y="46990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63" name="TextBox 27"/>
            <p:cNvSpPr txBox="1">
              <a:spLocks noChangeArrowheads="1"/>
            </p:cNvSpPr>
            <p:nvPr/>
          </p:nvSpPr>
          <p:spPr bwMode="auto">
            <a:xfrm>
              <a:off x="6989763" y="4700588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64" name="TextBox 28"/>
            <p:cNvSpPr txBox="1">
              <a:spLocks noChangeArrowheads="1"/>
            </p:cNvSpPr>
            <p:nvPr/>
          </p:nvSpPr>
          <p:spPr bwMode="auto">
            <a:xfrm>
              <a:off x="7904163" y="4700588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65" name="TextBox 29"/>
            <p:cNvSpPr txBox="1">
              <a:spLocks noChangeArrowheads="1"/>
            </p:cNvSpPr>
            <p:nvPr/>
          </p:nvSpPr>
          <p:spPr bwMode="auto">
            <a:xfrm>
              <a:off x="7904163" y="37973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66" name="TextBox 30"/>
            <p:cNvSpPr txBox="1">
              <a:spLocks noChangeArrowheads="1"/>
            </p:cNvSpPr>
            <p:nvPr/>
          </p:nvSpPr>
          <p:spPr bwMode="auto">
            <a:xfrm>
              <a:off x="7904163" y="2884488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67" name="TextBox 31"/>
            <p:cNvSpPr txBox="1">
              <a:spLocks noChangeArrowheads="1"/>
            </p:cNvSpPr>
            <p:nvPr/>
          </p:nvSpPr>
          <p:spPr bwMode="auto">
            <a:xfrm>
              <a:off x="7904163" y="1957388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68" name="TextBox 32"/>
            <p:cNvSpPr txBox="1">
              <a:spLocks noChangeArrowheads="1"/>
            </p:cNvSpPr>
            <p:nvPr/>
          </p:nvSpPr>
          <p:spPr bwMode="auto">
            <a:xfrm>
              <a:off x="6989763" y="19558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69" name="TextBox 33"/>
            <p:cNvSpPr txBox="1">
              <a:spLocks noChangeArrowheads="1"/>
            </p:cNvSpPr>
            <p:nvPr/>
          </p:nvSpPr>
          <p:spPr bwMode="auto">
            <a:xfrm>
              <a:off x="6075363" y="37973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6</a:t>
              </a:r>
            </a:p>
          </p:txBody>
        </p:sp>
        <p:sp>
          <p:nvSpPr>
            <p:cNvPr id="70" name="TextBox 34"/>
            <p:cNvSpPr txBox="1">
              <a:spLocks noChangeArrowheads="1"/>
            </p:cNvSpPr>
            <p:nvPr/>
          </p:nvSpPr>
          <p:spPr bwMode="auto">
            <a:xfrm>
              <a:off x="6075363" y="2884488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9</a:t>
              </a:r>
            </a:p>
          </p:txBody>
        </p:sp>
        <p:sp>
          <p:nvSpPr>
            <p:cNvPr id="71" name="TextBox 35"/>
            <p:cNvSpPr txBox="1">
              <a:spLocks noChangeArrowheads="1"/>
            </p:cNvSpPr>
            <p:nvPr/>
          </p:nvSpPr>
          <p:spPr bwMode="auto">
            <a:xfrm>
              <a:off x="6989763" y="37973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4</a:t>
              </a:r>
            </a:p>
          </p:txBody>
        </p:sp>
        <p:sp>
          <p:nvSpPr>
            <p:cNvPr id="72" name="TextBox 36"/>
            <p:cNvSpPr txBox="1">
              <a:spLocks noChangeArrowheads="1"/>
            </p:cNvSpPr>
            <p:nvPr/>
          </p:nvSpPr>
          <p:spPr bwMode="auto">
            <a:xfrm>
              <a:off x="6989763" y="2884488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764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the stencil pattern?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half" idx="1"/>
          </p:nvPr>
        </p:nvSpPr>
        <p:spPr>
          <a:xfrm>
            <a:off x="161925" y="1852613"/>
            <a:ext cx="4862513" cy="3727450"/>
          </a:xfrm>
        </p:spPr>
        <p:txBody>
          <a:bodyPr/>
          <a:lstStyle/>
          <a:p>
            <a:pPr marL="514350" indent="-514350">
              <a:buSzPct val="100000"/>
              <a:buFont typeface="Times New Roman" charset="0"/>
              <a:buAutoNum type="arabicParenR"/>
            </a:pPr>
            <a:r>
              <a:rPr lang="en-US" altLang="en-US" smtClean="0">
                <a:cs typeface="Arial" charset="0"/>
              </a:rPr>
              <a:t>Average all blue squares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1E1AC-38F6-0C44-A89D-462547A2D24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5160963" y="1852613"/>
            <a:ext cx="3657600" cy="3659187"/>
            <a:chOff x="5160963" y="1852613"/>
            <a:chExt cx="3657600" cy="3659187"/>
          </a:xfrm>
        </p:grpSpPr>
        <p:sp>
          <p:nvSpPr>
            <p:cNvPr id="46" name="Rectangle 5"/>
            <p:cNvSpPr>
              <a:spLocks noChangeAspect="1"/>
            </p:cNvSpPr>
            <p:nvPr/>
          </p:nvSpPr>
          <p:spPr bwMode="auto">
            <a:xfrm>
              <a:off x="5160963" y="1852613"/>
              <a:ext cx="3657600" cy="3656339"/>
            </a:xfrm>
            <a:prstGeom prst="rect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7" name="Rectangle 6"/>
            <p:cNvSpPr>
              <a:spLocks noChangeAspect="1"/>
            </p:cNvSpPr>
            <p:nvPr/>
          </p:nvSpPr>
          <p:spPr bwMode="auto">
            <a:xfrm>
              <a:off x="6075363" y="2766699"/>
              <a:ext cx="1828800" cy="1828169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48" name="Straight Connector 7"/>
            <p:cNvCxnSpPr>
              <a:cxnSpLocks noChangeShapeType="1"/>
            </p:cNvCxnSpPr>
            <p:nvPr/>
          </p:nvCxnSpPr>
          <p:spPr bwMode="auto">
            <a:xfrm>
              <a:off x="6075363" y="1852613"/>
              <a:ext cx="0" cy="914085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49" name="Straight Connector 8"/>
            <p:cNvCxnSpPr>
              <a:cxnSpLocks noChangeShapeType="1"/>
            </p:cNvCxnSpPr>
            <p:nvPr/>
          </p:nvCxnSpPr>
          <p:spPr bwMode="auto">
            <a:xfrm>
              <a:off x="6075363" y="4594868"/>
              <a:ext cx="0" cy="914084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50" name="Straight Connector 9"/>
            <p:cNvCxnSpPr>
              <a:cxnSpLocks noChangeShapeType="1"/>
            </p:cNvCxnSpPr>
            <p:nvPr/>
          </p:nvCxnSpPr>
          <p:spPr bwMode="auto">
            <a:xfrm flipH="1">
              <a:off x="5160963" y="2766698"/>
              <a:ext cx="914400" cy="0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51" name="Straight Connector 10"/>
            <p:cNvCxnSpPr>
              <a:cxnSpLocks noChangeShapeType="1"/>
              <a:stCxn id="46" idx="1"/>
              <a:endCxn id="47" idx="1"/>
            </p:cNvCxnSpPr>
            <p:nvPr/>
          </p:nvCxnSpPr>
          <p:spPr bwMode="auto">
            <a:xfrm>
              <a:off x="5160963" y="3680782"/>
              <a:ext cx="914400" cy="1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52" name="Straight Connector 11"/>
            <p:cNvCxnSpPr>
              <a:cxnSpLocks noChangeShapeType="1"/>
            </p:cNvCxnSpPr>
            <p:nvPr/>
          </p:nvCxnSpPr>
          <p:spPr bwMode="auto">
            <a:xfrm>
              <a:off x="5160963" y="4594867"/>
              <a:ext cx="914400" cy="1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53" name="Straight Connector 12"/>
            <p:cNvCxnSpPr>
              <a:cxnSpLocks noChangeShapeType="1"/>
            </p:cNvCxnSpPr>
            <p:nvPr/>
          </p:nvCxnSpPr>
          <p:spPr bwMode="auto">
            <a:xfrm>
              <a:off x="7865707" y="4594868"/>
              <a:ext cx="914400" cy="1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54" name="Straight Connector 13"/>
            <p:cNvCxnSpPr>
              <a:cxnSpLocks noChangeShapeType="1"/>
              <a:stCxn id="46" idx="0"/>
              <a:endCxn id="47" idx="0"/>
            </p:cNvCxnSpPr>
            <p:nvPr/>
          </p:nvCxnSpPr>
          <p:spPr bwMode="auto">
            <a:xfrm>
              <a:off x="6989763" y="1852613"/>
              <a:ext cx="0" cy="914086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55" name="Straight Connector 14"/>
            <p:cNvCxnSpPr>
              <a:cxnSpLocks noChangeShapeType="1"/>
            </p:cNvCxnSpPr>
            <p:nvPr/>
          </p:nvCxnSpPr>
          <p:spPr bwMode="auto">
            <a:xfrm>
              <a:off x="7904163" y="1852613"/>
              <a:ext cx="1" cy="917644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56" name="Straight Connector 15"/>
            <p:cNvCxnSpPr>
              <a:cxnSpLocks noChangeShapeType="1"/>
            </p:cNvCxnSpPr>
            <p:nvPr/>
          </p:nvCxnSpPr>
          <p:spPr bwMode="auto">
            <a:xfrm>
              <a:off x="6989763" y="4594867"/>
              <a:ext cx="0" cy="914084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57" name="Straight Connector 16"/>
            <p:cNvCxnSpPr>
              <a:cxnSpLocks noChangeShapeType="1"/>
            </p:cNvCxnSpPr>
            <p:nvPr/>
          </p:nvCxnSpPr>
          <p:spPr bwMode="auto">
            <a:xfrm>
              <a:off x="7904163" y="4597716"/>
              <a:ext cx="0" cy="914084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58" name="Straight Connector 17"/>
            <p:cNvCxnSpPr>
              <a:cxnSpLocks noChangeShapeType="1"/>
            </p:cNvCxnSpPr>
            <p:nvPr/>
          </p:nvCxnSpPr>
          <p:spPr bwMode="auto">
            <a:xfrm flipV="1">
              <a:off x="7904164" y="2766699"/>
              <a:ext cx="875943" cy="3558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59" name="Straight Connector 18"/>
            <p:cNvCxnSpPr>
              <a:cxnSpLocks noChangeShapeType="1"/>
            </p:cNvCxnSpPr>
            <p:nvPr/>
          </p:nvCxnSpPr>
          <p:spPr bwMode="auto">
            <a:xfrm>
              <a:off x="7904163" y="3680781"/>
              <a:ext cx="914400" cy="1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60" name="Straight Connector 19"/>
            <p:cNvCxnSpPr>
              <a:cxnSpLocks noChangeShapeType="1"/>
              <a:stCxn id="47" idx="0"/>
            </p:cNvCxnSpPr>
            <p:nvPr/>
          </p:nvCxnSpPr>
          <p:spPr bwMode="auto">
            <a:xfrm>
              <a:off x="6989763" y="2766699"/>
              <a:ext cx="0" cy="1902920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" name="Straight Connector 20"/>
            <p:cNvCxnSpPr>
              <a:cxnSpLocks noChangeShapeType="1"/>
              <a:stCxn id="47" idx="1"/>
            </p:cNvCxnSpPr>
            <p:nvPr/>
          </p:nvCxnSpPr>
          <p:spPr bwMode="auto">
            <a:xfrm flipV="1">
              <a:off x="6075363" y="3680781"/>
              <a:ext cx="1828801" cy="2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2" name="TextBox 21"/>
            <p:cNvSpPr txBox="1">
              <a:spLocks noChangeArrowheads="1"/>
            </p:cNvSpPr>
            <p:nvPr/>
          </p:nvSpPr>
          <p:spPr bwMode="auto">
            <a:xfrm>
              <a:off x="5160963" y="19558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 dirty="0"/>
                <a:t>0</a:t>
              </a:r>
            </a:p>
          </p:txBody>
        </p:sp>
        <p:sp>
          <p:nvSpPr>
            <p:cNvPr id="63" name="TextBox 22"/>
            <p:cNvSpPr txBox="1">
              <a:spLocks noChangeArrowheads="1"/>
            </p:cNvSpPr>
            <p:nvPr/>
          </p:nvSpPr>
          <p:spPr bwMode="auto">
            <a:xfrm>
              <a:off x="6075363" y="19558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64" name="TextBox 23"/>
            <p:cNvSpPr txBox="1">
              <a:spLocks noChangeArrowheads="1"/>
            </p:cNvSpPr>
            <p:nvPr/>
          </p:nvSpPr>
          <p:spPr bwMode="auto">
            <a:xfrm>
              <a:off x="5160963" y="2884488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65" name="TextBox 24"/>
            <p:cNvSpPr txBox="1">
              <a:spLocks noChangeArrowheads="1"/>
            </p:cNvSpPr>
            <p:nvPr/>
          </p:nvSpPr>
          <p:spPr bwMode="auto">
            <a:xfrm>
              <a:off x="5160963" y="37973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66" name="TextBox 25"/>
            <p:cNvSpPr txBox="1">
              <a:spLocks noChangeArrowheads="1"/>
            </p:cNvSpPr>
            <p:nvPr/>
          </p:nvSpPr>
          <p:spPr bwMode="auto">
            <a:xfrm>
              <a:off x="5160963" y="46990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67" name="TextBox 26"/>
            <p:cNvSpPr txBox="1">
              <a:spLocks noChangeArrowheads="1"/>
            </p:cNvSpPr>
            <p:nvPr/>
          </p:nvSpPr>
          <p:spPr bwMode="auto">
            <a:xfrm>
              <a:off x="6075363" y="46990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68" name="TextBox 27"/>
            <p:cNvSpPr txBox="1">
              <a:spLocks noChangeArrowheads="1"/>
            </p:cNvSpPr>
            <p:nvPr/>
          </p:nvSpPr>
          <p:spPr bwMode="auto">
            <a:xfrm>
              <a:off x="6989763" y="4700588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69" name="TextBox 28"/>
            <p:cNvSpPr txBox="1">
              <a:spLocks noChangeArrowheads="1"/>
            </p:cNvSpPr>
            <p:nvPr/>
          </p:nvSpPr>
          <p:spPr bwMode="auto">
            <a:xfrm>
              <a:off x="7904163" y="4700588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70" name="TextBox 29"/>
            <p:cNvSpPr txBox="1">
              <a:spLocks noChangeArrowheads="1"/>
            </p:cNvSpPr>
            <p:nvPr/>
          </p:nvSpPr>
          <p:spPr bwMode="auto">
            <a:xfrm>
              <a:off x="7904163" y="37973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71" name="TextBox 30"/>
            <p:cNvSpPr txBox="1">
              <a:spLocks noChangeArrowheads="1"/>
            </p:cNvSpPr>
            <p:nvPr/>
          </p:nvSpPr>
          <p:spPr bwMode="auto">
            <a:xfrm>
              <a:off x="7904163" y="2884488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72" name="TextBox 31"/>
            <p:cNvSpPr txBox="1">
              <a:spLocks noChangeArrowheads="1"/>
            </p:cNvSpPr>
            <p:nvPr/>
          </p:nvSpPr>
          <p:spPr bwMode="auto">
            <a:xfrm>
              <a:off x="7904163" y="1957388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73" name="TextBox 32"/>
            <p:cNvSpPr txBox="1">
              <a:spLocks noChangeArrowheads="1"/>
            </p:cNvSpPr>
            <p:nvPr/>
          </p:nvSpPr>
          <p:spPr bwMode="auto">
            <a:xfrm>
              <a:off x="6989763" y="19558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74" name="TextBox 33"/>
            <p:cNvSpPr txBox="1">
              <a:spLocks noChangeArrowheads="1"/>
            </p:cNvSpPr>
            <p:nvPr/>
          </p:nvSpPr>
          <p:spPr bwMode="auto">
            <a:xfrm>
              <a:off x="6075363" y="37973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6</a:t>
              </a:r>
            </a:p>
          </p:txBody>
        </p:sp>
        <p:sp>
          <p:nvSpPr>
            <p:cNvPr id="75" name="TextBox 34"/>
            <p:cNvSpPr txBox="1">
              <a:spLocks noChangeArrowheads="1"/>
            </p:cNvSpPr>
            <p:nvPr/>
          </p:nvSpPr>
          <p:spPr bwMode="auto">
            <a:xfrm>
              <a:off x="6075363" y="2884488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9</a:t>
              </a:r>
            </a:p>
          </p:txBody>
        </p:sp>
        <p:sp>
          <p:nvSpPr>
            <p:cNvPr id="76" name="TextBox 35"/>
            <p:cNvSpPr txBox="1">
              <a:spLocks noChangeArrowheads="1"/>
            </p:cNvSpPr>
            <p:nvPr/>
          </p:nvSpPr>
          <p:spPr bwMode="auto">
            <a:xfrm>
              <a:off x="6989763" y="37973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4</a:t>
              </a:r>
            </a:p>
          </p:txBody>
        </p:sp>
        <p:sp>
          <p:nvSpPr>
            <p:cNvPr id="77" name="TextBox 36"/>
            <p:cNvSpPr txBox="1">
              <a:spLocks noChangeArrowheads="1"/>
            </p:cNvSpPr>
            <p:nvPr/>
          </p:nvSpPr>
          <p:spPr bwMode="auto">
            <a:xfrm>
              <a:off x="6989763" y="2884488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7</a:t>
              </a:r>
            </a:p>
          </p:txBody>
        </p:sp>
      </p:grpSp>
      <p:grpSp>
        <p:nvGrpSpPr>
          <p:cNvPr id="18453" name="Group 37"/>
          <p:cNvGrpSpPr>
            <a:grpSpLocks/>
          </p:cNvGrpSpPr>
          <p:nvPr/>
        </p:nvGrpSpPr>
        <p:grpSpPr bwMode="auto">
          <a:xfrm>
            <a:off x="5160964" y="1846905"/>
            <a:ext cx="2743200" cy="2747962"/>
            <a:chOff x="2743202" y="1896791"/>
            <a:chExt cx="2743200" cy="2748880"/>
          </a:xfrm>
        </p:grpSpPr>
        <p:sp>
          <p:nvSpPr>
            <p:cNvPr id="18454" name="Rectangle 38"/>
            <p:cNvSpPr>
              <a:spLocks noChangeArrowheads="1"/>
            </p:cNvSpPr>
            <p:nvPr/>
          </p:nvSpPr>
          <p:spPr bwMode="auto">
            <a:xfrm>
              <a:off x="3657602" y="2814751"/>
              <a:ext cx="914400" cy="917960"/>
            </a:xfrm>
            <a:prstGeom prst="rect">
              <a:avLst/>
            </a:prstGeom>
            <a:solidFill>
              <a:srgbClr val="0070C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55" name="Rectangle 39"/>
            <p:cNvSpPr>
              <a:spLocks noChangeArrowheads="1"/>
            </p:cNvSpPr>
            <p:nvPr/>
          </p:nvSpPr>
          <p:spPr bwMode="auto">
            <a:xfrm>
              <a:off x="3657602" y="3727711"/>
              <a:ext cx="914400" cy="917960"/>
            </a:xfrm>
            <a:prstGeom prst="rect">
              <a:avLst/>
            </a:prstGeom>
            <a:solidFill>
              <a:srgbClr val="0070C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56" name="Rectangle 40"/>
            <p:cNvSpPr>
              <a:spLocks noChangeArrowheads="1"/>
            </p:cNvSpPr>
            <p:nvPr/>
          </p:nvSpPr>
          <p:spPr bwMode="auto">
            <a:xfrm>
              <a:off x="2743202" y="2814751"/>
              <a:ext cx="914400" cy="917960"/>
            </a:xfrm>
            <a:prstGeom prst="rect">
              <a:avLst/>
            </a:prstGeom>
            <a:solidFill>
              <a:srgbClr val="0070C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57" name="Rectangle 41"/>
            <p:cNvSpPr>
              <a:spLocks noChangeArrowheads="1"/>
            </p:cNvSpPr>
            <p:nvPr/>
          </p:nvSpPr>
          <p:spPr bwMode="auto">
            <a:xfrm>
              <a:off x="4572002" y="2814751"/>
              <a:ext cx="914400" cy="917960"/>
            </a:xfrm>
            <a:prstGeom prst="rect">
              <a:avLst/>
            </a:prstGeom>
            <a:solidFill>
              <a:srgbClr val="0070C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58" name="Rectangle 42"/>
            <p:cNvSpPr>
              <a:spLocks noChangeArrowheads="1"/>
            </p:cNvSpPr>
            <p:nvPr/>
          </p:nvSpPr>
          <p:spPr bwMode="auto">
            <a:xfrm>
              <a:off x="3657602" y="1896791"/>
              <a:ext cx="914400" cy="917960"/>
            </a:xfrm>
            <a:prstGeom prst="rect">
              <a:avLst/>
            </a:prstGeom>
            <a:solidFill>
              <a:srgbClr val="0070C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574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the stencil pattern?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half" idx="1"/>
          </p:nvPr>
        </p:nvSpPr>
        <p:spPr>
          <a:xfrm>
            <a:off x="161925" y="1852613"/>
            <a:ext cx="4862513" cy="3727450"/>
          </a:xfrm>
        </p:spPr>
        <p:txBody>
          <a:bodyPr/>
          <a:lstStyle/>
          <a:p>
            <a:pPr marL="514350" indent="-514350">
              <a:buSzPct val="100000"/>
              <a:buFont typeface="Times New Roman" charset="0"/>
              <a:buAutoNum type="arabicParenR"/>
            </a:pPr>
            <a:r>
              <a:rPr lang="en-US" altLang="en-US" smtClean="0">
                <a:cs typeface="Arial" charset="0"/>
              </a:rPr>
              <a:t>Average all blue squares</a:t>
            </a:r>
            <a:endParaRPr lang="en-US" altLang="en-US" smtClean="0">
              <a:latin typeface="Arial" charset="0"/>
              <a:cs typeface="Arial" charset="0"/>
            </a:endParaRPr>
          </a:p>
          <a:p>
            <a:pPr marL="514350" indent="-514350">
              <a:buSzPct val="100000"/>
              <a:buFont typeface="Times New Roman" charset="0"/>
              <a:buAutoNum type="arabicParenR"/>
            </a:pPr>
            <a:r>
              <a:rPr lang="en-US" altLang="en-US" smtClean="0"/>
              <a:t>Store result in red square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1E1AC-38F6-0C44-A89D-462547A2D24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160963" y="1852613"/>
            <a:ext cx="3657600" cy="3659187"/>
            <a:chOff x="5160963" y="1852613"/>
            <a:chExt cx="3657600" cy="3659187"/>
          </a:xfrm>
        </p:grpSpPr>
        <p:sp>
          <p:nvSpPr>
            <p:cNvPr id="41" name="Rectangle 5"/>
            <p:cNvSpPr>
              <a:spLocks noChangeAspect="1"/>
            </p:cNvSpPr>
            <p:nvPr/>
          </p:nvSpPr>
          <p:spPr bwMode="auto">
            <a:xfrm>
              <a:off x="5160963" y="1852613"/>
              <a:ext cx="3657600" cy="3656339"/>
            </a:xfrm>
            <a:prstGeom prst="rect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" name="Rectangle 6"/>
            <p:cNvSpPr>
              <a:spLocks noChangeAspect="1"/>
            </p:cNvSpPr>
            <p:nvPr/>
          </p:nvSpPr>
          <p:spPr bwMode="auto">
            <a:xfrm>
              <a:off x="6075363" y="2766699"/>
              <a:ext cx="1828800" cy="1828169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43" name="Straight Connector 7"/>
            <p:cNvCxnSpPr>
              <a:cxnSpLocks noChangeShapeType="1"/>
            </p:cNvCxnSpPr>
            <p:nvPr/>
          </p:nvCxnSpPr>
          <p:spPr bwMode="auto">
            <a:xfrm>
              <a:off x="6075363" y="1852613"/>
              <a:ext cx="0" cy="914085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44" name="Straight Connector 8"/>
            <p:cNvCxnSpPr>
              <a:cxnSpLocks noChangeShapeType="1"/>
            </p:cNvCxnSpPr>
            <p:nvPr/>
          </p:nvCxnSpPr>
          <p:spPr bwMode="auto">
            <a:xfrm>
              <a:off x="6075363" y="4594868"/>
              <a:ext cx="0" cy="914084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45" name="Straight Connector 9"/>
            <p:cNvCxnSpPr>
              <a:cxnSpLocks noChangeShapeType="1"/>
            </p:cNvCxnSpPr>
            <p:nvPr/>
          </p:nvCxnSpPr>
          <p:spPr bwMode="auto">
            <a:xfrm flipH="1">
              <a:off x="5160963" y="2766698"/>
              <a:ext cx="914400" cy="0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46" name="Straight Connector 10"/>
            <p:cNvCxnSpPr>
              <a:cxnSpLocks noChangeShapeType="1"/>
              <a:stCxn id="41" idx="1"/>
              <a:endCxn id="42" idx="1"/>
            </p:cNvCxnSpPr>
            <p:nvPr/>
          </p:nvCxnSpPr>
          <p:spPr bwMode="auto">
            <a:xfrm>
              <a:off x="5160963" y="3680782"/>
              <a:ext cx="914400" cy="1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47" name="Straight Connector 11"/>
            <p:cNvCxnSpPr>
              <a:cxnSpLocks noChangeShapeType="1"/>
            </p:cNvCxnSpPr>
            <p:nvPr/>
          </p:nvCxnSpPr>
          <p:spPr bwMode="auto">
            <a:xfrm>
              <a:off x="5160963" y="4594867"/>
              <a:ext cx="914400" cy="1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48" name="Straight Connector 12"/>
            <p:cNvCxnSpPr>
              <a:cxnSpLocks noChangeShapeType="1"/>
            </p:cNvCxnSpPr>
            <p:nvPr/>
          </p:nvCxnSpPr>
          <p:spPr bwMode="auto">
            <a:xfrm>
              <a:off x="7865707" y="4594868"/>
              <a:ext cx="914400" cy="1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49" name="Straight Connector 13"/>
            <p:cNvCxnSpPr>
              <a:cxnSpLocks noChangeShapeType="1"/>
              <a:stCxn id="41" idx="0"/>
              <a:endCxn id="42" idx="0"/>
            </p:cNvCxnSpPr>
            <p:nvPr/>
          </p:nvCxnSpPr>
          <p:spPr bwMode="auto">
            <a:xfrm>
              <a:off x="6989763" y="1852613"/>
              <a:ext cx="0" cy="914086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50" name="Straight Connector 14"/>
            <p:cNvCxnSpPr>
              <a:cxnSpLocks noChangeShapeType="1"/>
            </p:cNvCxnSpPr>
            <p:nvPr/>
          </p:nvCxnSpPr>
          <p:spPr bwMode="auto">
            <a:xfrm>
              <a:off x="7904163" y="1852613"/>
              <a:ext cx="1" cy="917644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51" name="Straight Connector 15"/>
            <p:cNvCxnSpPr>
              <a:cxnSpLocks noChangeShapeType="1"/>
            </p:cNvCxnSpPr>
            <p:nvPr/>
          </p:nvCxnSpPr>
          <p:spPr bwMode="auto">
            <a:xfrm>
              <a:off x="6989763" y="4594867"/>
              <a:ext cx="0" cy="914084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52" name="Straight Connector 16"/>
            <p:cNvCxnSpPr>
              <a:cxnSpLocks noChangeShapeType="1"/>
            </p:cNvCxnSpPr>
            <p:nvPr/>
          </p:nvCxnSpPr>
          <p:spPr bwMode="auto">
            <a:xfrm>
              <a:off x="7904163" y="4597716"/>
              <a:ext cx="0" cy="914084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53" name="Straight Connector 17"/>
            <p:cNvCxnSpPr>
              <a:cxnSpLocks noChangeShapeType="1"/>
            </p:cNvCxnSpPr>
            <p:nvPr/>
          </p:nvCxnSpPr>
          <p:spPr bwMode="auto">
            <a:xfrm flipV="1">
              <a:off x="7904164" y="2766699"/>
              <a:ext cx="875943" cy="3558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54" name="Straight Connector 18"/>
            <p:cNvCxnSpPr>
              <a:cxnSpLocks noChangeShapeType="1"/>
            </p:cNvCxnSpPr>
            <p:nvPr/>
          </p:nvCxnSpPr>
          <p:spPr bwMode="auto">
            <a:xfrm>
              <a:off x="7904163" y="3680781"/>
              <a:ext cx="914400" cy="1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55" name="Straight Connector 19"/>
            <p:cNvCxnSpPr>
              <a:cxnSpLocks noChangeShapeType="1"/>
              <a:stCxn id="42" idx="0"/>
            </p:cNvCxnSpPr>
            <p:nvPr/>
          </p:nvCxnSpPr>
          <p:spPr bwMode="auto">
            <a:xfrm>
              <a:off x="6989763" y="2766699"/>
              <a:ext cx="0" cy="1902920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6" name="Straight Connector 20"/>
            <p:cNvCxnSpPr>
              <a:cxnSpLocks noChangeShapeType="1"/>
              <a:stCxn id="42" idx="1"/>
            </p:cNvCxnSpPr>
            <p:nvPr/>
          </p:nvCxnSpPr>
          <p:spPr bwMode="auto">
            <a:xfrm flipV="1">
              <a:off x="6075363" y="3680781"/>
              <a:ext cx="1828801" cy="2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7" name="TextBox 21"/>
            <p:cNvSpPr txBox="1">
              <a:spLocks noChangeArrowheads="1"/>
            </p:cNvSpPr>
            <p:nvPr/>
          </p:nvSpPr>
          <p:spPr bwMode="auto">
            <a:xfrm>
              <a:off x="5160963" y="19558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 dirty="0"/>
                <a:t>0</a:t>
              </a:r>
            </a:p>
          </p:txBody>
        </p:sp>
        <p:sp>
          <p:nvSpPr>
            <p:cNvPr id="58" name="TextBox 22"/>
            <p:cNvSpPr txBox="1">
              <a:spLocks noChangeArrowheads="1"/>
            </p:cNvSpPr>
            <p:nvPr/>
          </p:nvSpPr>
          <p:spPr bwMode="auto">
            <a:xfrm>
              <a:off x="6075363" y="19558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59" name="TextBox 23"/>
            <p:cNvSpPr txBox="1">
              <a:spLocks noChangeArrowheads="1"/>
            </p:cNvSpPr>
            <p:nvPr/>
          </p:nvSpPr>
          <p:spPr bwMode="auto">
            <a:xfrm>
              <a:off x="5160963" y="2884488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60" name="TextBox 24"/>
            <p:cNvSpPr txBox="1">
              <a:spLocks noChangeArrowheads="1"/>
            </p:cNvSpPr>
            <p:nvPr/>
          </p:nvSpPr>
          <p:spPr bwMode="auto">
            <a:xfrm>
              <a:off x="5160963" y="37973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61" name="TextBox 25"/>
            <p:cNvSpPr txBox="1">
              <a:spLocks noChangeArrowheads="1"/>
            </p:cNvSpPr>
            <p:nvPr/>
          </p:nvSpPr>
          <p:spPr bwMode="auto">
            <a:xfrm>
              <a:off x="5160963" y="46990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62" name="TextBox 26"/>
            <p:cNvSpPr txBox="1">
              <a:spLocks noChangeArrowheads="1"/>
            </p:cNvSpPr>
            <p:nvPr/>
          </p:nvSpPr>
          <p:spPr bwMode="auto">
            <a:xfrm>
              <a:off x="6075363" y="46990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63" name="TextBox 27"/>
            <p:cNvSpPr txBox="1">
              <a:spLocks noChangeArrowheads="1"/>
            </p:cNvSpPr>
            <p:nvPr/>
          </p:nvSpPr>
          <p:spPr bwMode="auto">
            <a:xfrm>
              <a:off x="6989763" y="4700588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64" name="TextBox 28"/>
            <p:cNvSpPr txBox="1">
              <a:spLocks noChangeArrowheads="1"/>
            </p:cNvSpPr>
            <p:nvPr/>
          </p:nvSpPr>
          <p:spPr bwMode="auto">
            <a:xfrm>
              <a:off x="7904163" y="4700588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65" name="TextBox 29"/>
            <p:cNvSpPr txBox="1">
              <a:spLocks noChangeArrowheads="1"/>
            </p:cNvSpPr>
            <p:nvPr/>
          </p:nvSpPr>
          <p:spPr bwMode="auto">
            <a:xfrm>
              <a:off x="7904163" y="37973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66" name="TextBox 30"/>
            <p:cNvSpPr txBox="1">
              <a:spLocks noChangeArrowheads="1"/>
            </p:cNvSpPr>
            <p:nvPr/>
          </p:nvSpPr>
          <p:spPr bwMode="auto">
            <a:xfrm>
              <a:off x="7904163" y="2884488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67" name="TextBox 31"/>
            <p:cNvSpPr txBox="1">
              <a:spLocks noChangeArrowheads="1"/>
            </p:cNvSpPr>
            <p:nvPr/>
          </p:nvSpPr>
          <p:spPr bwMode="auto">
            <a:xfrm>
              <a:off x="7904163" y="1957388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68" name="TextBox 32"/>
            <p:cNvSpPr txBox="1">
              <a:spLocks noChangeArrowheads="1"/>
            </p:cNvSpPr>
            <p:nvPr/>
          </p:nvSpPr>
          <p:spPr bwMode="auto">
            <a:xfrm>
              <a:off x="6989763" y="19558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69" name="TextBox 33"/>
            <p:cNvSpPr txBox="1">
              <a:spLocks noChangeArrowheads="1"/>
            </p:cNvSpPr>
            <p:nvPr/>
          </p:nvSpPr>
          <p:spPr bwMode="auto">
            <a:xfrm>
              <a:off x="6075363" y="37973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6</a:t>
              </a:r>
            </a:p>
          </p:txBody>
        </p:sp>
        <p:sp>
          <p:nvSpPr>
            <p:cNvPr id="70" name="TextBox 34"/>
            <p:cNvSpPr txBox="1">
              <a:spLocks noChangeArrowheads="1"/>
            </p:cNvSpPr>
            <p:nvPr/>
          </p:nvSpPr>
          <p:spPr bwMode="auto">
            <a:xfrm>
              <a:off x="6075363" y="2884488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9</a:t>
              </a:r>
            </a:p>
          </p:txBody>
        </p:sp>
        <p:sp>
          <p:nvSpPr>
            <p:cNvPr id="71" name="TextBox 35"/>
            <p:cNvSpPr txBox="1">
              <a:spLocks noChangeArrowheads="1"/>
            </p:cNvSpPr>
            <p:nvPr/>
          </p:nvSpPr>
          <p:spPr bwMode="auto">
            <a:xfrm>
              <a:off x="6989763" y="37973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4</a:t>
              </a:r>
            </a:p>
          </p:txBody>
        </p:sp>
        <p:sp>
          <p:nvSpPr>
            <p:cNvPr id="72" name="TextBox 36"/>
            <p:cNvSpPr txBox="1">
              <a:spLocks noChangeArrowheads="1"/>
            </p:cNvSpPr>
            <p:nvPr/>
          </p:nvSpPr>
          <p:spPr bwMode="auto">
            <a:xfrm>
              <a:off x="6989763" y="2884488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7</a:t>
              </a:r>
            </a:p>
          </p:txBody>
        </p:sp>
      </p:grpSp>
      <p:sp>
        <p:nvSpPr>
          <p:cNvPr id="19477" name="Rectangle 3"/>
          <p:cNvSpPr>
            <a:spLocks noChangeArrowheads="1"/>
          </p:cNvSpPr>
          <p:nvPr/>
        </p:nvSpPr>
        <p:spPr bwMode="auto">
          <a:xfrm>
            <a:off x="6075363" y="2766381"/>
            <a:ext cx="914400" cy="914400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131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the stencil pattern?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half" idx="1"/>
          </p:nvPr>
        </p:nvSpPr>
        <p:spPr>
          <a:xfrm>
            <a:off x="161925" y="1852613"/>
            <a:ext cx="4862513" cy="3727450"/>
          </a:xfrm>
        </p:spPr>
        <p:txBody>
          <a:bodyPr/>
          <a:lstStyle/>
          <a:p>
            <a:pPr marL="514350" indent="-514350">
              <a:buSzPct val="100000"/>
              <a:buFont typeface="Times New Roman" charset="0"/>
              <a:buAutoNum type="arabicParenR"/>
            </a:pPr>
            <a:r>
              <a:rPr lang="en-US" altLang="en-US" smtClean="0">
                <a:cs typeface="Arial" charset="0"/>
              </a:rPr>
              <a:t>Average all blue squares</a:t>
            </a:r>
            <a:endParaRPr lang="en-US" altLang="en-US" smtClean="0">
              <a:latin typeface="Arial" charset="0"/>
              <a:cs typeface="Arial" charset="0"/>
            </a:endParaRPr>
          </a:p>
          <a:p>
            <a:pPr marL="514350" indent="-514350">
              <a:buSzPct val="100000"/>
              <a:buFont typeface="Times New Roman" charset="0"/>
              <a:buAutoNum type="arabicParenR"/>
            </a:pPr>
            <a:r>
              <a:rPr lang="en-US" altLang="en-US" smtClean="0"/>
              <a:t>Store result in red square</a:t>
            </a:r>
          </a:p>
          <a:p>
            <a:pPr marL="514350" indent="-514350">
              <a:buSzPct val="100000"/>
              <a:buFont typeface="Times New Roman" charset="0"/>
              <a:buAutoNum type="arabicParenR"/>
            </a:pPr>
            <a:r>
              <a:rPr lang="en-US" altLang="en-US" smtClean="0"/>
              <a:t>Repeat 1 and 2 for all green squares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1E1AC-38F6-0C44-A89D-462547A2D24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5160963" y="1852613"/>
            <a:ext cx="3657600" cy="3659187"/>
            <a:chOff x="5160963" y="1852613"/>
            <a:chExt cx="3657600" cy="3659187"/>
          </a:xfrm>
        </p:grpSpPr>
        <p:sp>
          <p:nvSpPr>
            <p:cNvPr id="107" name="Rectangle 5"/>
            <p:cNvSpPr>
              <a:spLocks noChangeAspect="1"/>
            </p:cNvSpPr>
            <p:nvPr/>
          </p:nvSpPr>
          <p:spPr bwMode="auto">
            <a:xfrm>
              <a:off x="5160963" y="1852613"/>
              <a:ext cx="3657600" cy="3656339"/>
            </a:xfrm>
            <a:prstGeom prst="rect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" name="Rectangle 6"/>
            <p:cNvSpPr>
              <a:spLocks noChangeAspect="1"/>
            </p:cNvSpPr>
            <p:nvPr/>
          </p:nvSpPr>
          <p:spPr bwMode="auto">
            <a:xfrm>
              <a:off x="6075363" y="2766699"/>
              <a:ext cx="1828800" cy="1828169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109" name="Straight Connector 7"/>
            <p:cNvCxnSpPr>
              <a:cxnSpLocks noChangeShapeType="1"/>
            </p:cNvCxnSpPr>
            <p:nvPr/>
          </p:nvCxnSpPr>
          <p:spPr bwMode="auto">
            <a:xfrm>
              <a:off x="6075363" y="1852613"/>
              <a:ext cx="0" cy="914085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110" name="Straight Connector 8"/>
            <p:cNvCxnSpPr>
              <a:cxnSpLocks noChangeShapeType="1"/>
            </p:cNvCxnSpPr>
            <p:nvPr/>
          </p:nvCxnSpPr>
          <p:spPr bwMode="auto">
            <a:xfrm>
              <a:off x="6075363" y="4594868"/>
              <a:ext cx="0" cy="914084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111" name="Straight Connector 9"/>
            <p:cNvCxnSpPr>
              <a:cxnSpLocks noChangeShapeType="1"/>
            </p:cNvCxnSpPr>
            <p:nvPr/>
          </p:nvCxnSpPr>
          <p:spPr bwMode="auto">
            <a:xfrm flipH="1">
              <a:off x="5160963" y="2766698"/>
              <a:ext cx="914400" cy="0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112" name="Straight Connector 10"/>
            <p:cNvCxnSpPr>
              <a:cxnSpLocks noChangeShapeType="1"/>
              <a:stCxn id="107" idx="1"/>
              <a:endCxn id="108" idx="1"/>
            </p:cNvCxnSpPr>
            <p:nvPr/>
          </p:nvCxnSpPr>
          <p:spPr bwMode="auto">
            <a:xfrm>
              <a:off x="5160963" y="3680782"/>
              <a:ext cx="914400" cy="1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113" name="Straight Connector 11"/>
            <p:cNvCxnSpPr>
              <a:cxnSpLocks noChangeShapeType="1"/>
            </p:cNvCxnSpPr>
            <p:nvPr/>
          </p:nvCxnSpPr>
          <p:spPr bwMode="auto">
            <a:xfrm>
              <a:off x="5160963" y="4594867"/>
              <a:ext cx="914400" cy="1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114" name="Straight Connector 12"/>
            <p:cNvCxnSpPr>
              <a:cxnSpLocks noChangeShapeType="1"/>
            </p:cNvCxnSpPr>
            <p:nvPr/>
          </p:nvCxnSpPr>
          <p:spPr bwMode="auto">
            <a:xfrm>
              <a:off x="7865707" y="4594868"/>
              <a:ext cx="914400" cy="1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115" name="Straight Connector 13"/>
            <p:cNvCxnSpPr>
              <a:cxnSpLocks noChangeShapeType="1"/>
              <a:stCxn id="107" idx="0"/>
              <a:endCxn id="108" idx="0"/>
            </p:cNvCxnSpPr>
            <p:nvPr/>
          </p:nvCxnSpPr>
          <p:spPr bwMode="auto">
            <a:xfrm>
              <a:off x="6989763" y="1852613"/>
              <a:ext cx="0" cy="914086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116" name="Straight Connector 14"/>
            <p:cNvCxnSpPr>
              <a:cxnSpLocks noChangeShapeType="1"/>
            </p:cNvCxnSpPr>
            <p:nvPr/>
          </p:nvCxnSpPr>
          <p:spPr bwMode="auto">
            <a:xfrm>
              <a:off x="7904163" y="1852613"/>
              <a:ext cx="1" cy="917644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117" name="Straight Connector 15"/>
            <p:cNvCxnSpPr>
              <a:cxnSpLocks noChangeShapeType="1"/>
            </p:cNvCxnSpPr>
            <p:nvPr/>
          </p:nvCxnSpPr>
          <p:spPr bwMode="auto">
            <a:xfrm>
              <a:off x="6989763" y="4594867"/>
              <a:ext cx="0" cy="914084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118" name="Straight Connector 16"/>
            <p:cNvCxnSpPr>
              <a:cxnSpLocks noChangeShapeType="1"/>
            </p:cNvCxnSpPr>
            <p:nvPr/>
          </p:nvCxnSpPr>
          <p:spPr bwMode="auto">
            <a:xfrm>
              <a:off x="7904163" y="4597716"/>
              <a:ext cx="0" cy="914084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119" name="Straight Connector 17"/>
            <p:cNvCxnSpPr>
              <a:cxnSpLocks noChangeShapeType="1"/>
            </p:cNvCxnSpPr>
            <p:nvPr/>
          </p:nvCxnSpPr>
          <p:spPr bwMode="auto">
            <a:xfrm flipV="1">
              <a:off x="7904164" y="2766699"/>
              <a:ext cx="875943" cy="3558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120" name="Straight Connector 18"/>
            <p:cNvCxnSpPr>
              <a:cxnSpLocks noChangeShapeType="1"/>
            </p:cNvCxnSpPr>
            <p:nvPr/>
          </p:nvCxnSpPr>
          <p:spPr bwMode="auto">
            <a:xfrm>
              <a:off x="7904163" y="3680781"/>
              <a:ext cx="914400" cy="1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121" name="Straight Connector 19"/>
            <p:cNvCxnSpPr>
              <a:cxnSpLocks noChangeShapeType="1"/>
              <a:stCxn id="108" idx="0"/>
            </p:cNvCxnSpPr>
            <p:nvPr/>
          </p:nvCxnSpPr>
          <p:spPr bwMode="auto">
            <a:xfrm>
              <a:off x="6989763" y="2766699"/>
              <a:ext cx="0" cy="1902920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2" name="Straight Connector 20"/>
            <p:cNvCxnSpPr>
              <a:cxnSpLocks noChangeShapeType="1"/>
              <a:stCxn id="108" idx="1"/>
            </p:cNvCxnSpPr>
            <p:nvPr/>
          </p:nvCxnSpPr>
          <p:spPr bwMode="auto">
            <a:xfrm flipV="1">
              <a:off x="6075363" y="3680781"/>
              <a:ext cx="1828801" cy="2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23" name="TextBox 21"/>
            <p:cNvSpPr txBox="1">
              <a:spLocks noChangeArrowheads="1"/>
            </p:cNvSpPr>
            <p:nvPr/>
          </p:nvSpPr>
          <p:spPr bwMode="auto">
            <a:xfrm>
              <a:off x="5160963" y="19558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 dirty="0"/>
                <a:t>0</a:t>
              </a:r>
            </a:p>
          </p:txBody>
        </p:sp>
        <p:sp>
          <p:nvSpPr>
            <p:cNvPr id="124" name="TextBox 22"/>
            <p:cNvSpPr txBox="1">
              <a:spLocks noChangeArrowheads="1"/>
            </p:cNvSpPr>
            <p:nvPr/>
          </p:nvSpPr>
          <p:spPr bwMode="auto">
            <a:xfrm>
              <a:off x="6075363" y="19558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125" name="TextBox 23"/>
            <p:cNvSpPr txBox="1">
              <a:spLocks noChangeArrowheads="1"/>
            </p:cNvSpPr>
            <p:nvPr/>
          </p:nvSpPr>
          <p:spPr bwMode="auto">
            <a:xfrm>
              <a:off x="5160963" y="2884488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126" name="TextBox 24"/>
            <p:cNvSpPr txBox="1">
              <a:spLocks noChangeArrowheads="1"/>
            </p:cNvSpPr>
            <p:nvPr/>
          </p:nvSpPr>
          <p:spPr bwMode="auto">
            <a:xfrm>
              <a:off x="5160963" y="37973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127" name="TextBox 25"/>
            <p:cNvSpPr txBox="1">
              <a:spLocks noChangeArrowheads="1"/>
            </p:cNvSpPr>
            <p:nvPr/>
          </p:nvSpPr>
          <p:spPr bwMode="auto">
            <a:xfrm>
              <a:off x="5160963" y="46990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128" name="TextBox 26"/>
            <p:cNvSpPr txBox="1">
              <a:spLocks noChangeArrowheads="1"/>
            </p:cNvSpPr>
            <p:nvPr/>
          </p:nvSpPr>
          <p:spPr bwMode="auto">
            <a:xfrm>
              <a:off x="6075363" y="46990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129" name="TextBox 27"/>
            <p:cNvSpPr txBox="1">
              <a:spLocks noChangeArrowheads="1"/>
            </p:cNvSpPr>
            <p:nvPr/>
          </p:nvSpPr>
          <p:spPr bwMode="auto">
            <a:xfrm>
              <a:off x="6989763" y="4700588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130" name="TextBox 28"/>
            <p:cNvSpPr txBox="1">
              <a:spLocks noChangeArrowheads="1"/>
            </p:cNvSpPr>
            <p:nvPr/>
          </p:nvSpPr>
          <p:spPr bwMode="auto">
            <a:xfrm>
              <a:off x="7904163" y="4700588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131" name="TextBox 29"/>
            <p:cNvSpPr txBox="1">
              <a:spLocks noChangeArrowheads="1"/>
            </p:cNvSpPr>
            <p:nvPr/>
          </p:nvSpPr>
          <p:spPr bwMode="auto">
            <a:xfrm>
              <a:off x="7904163" y="37973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132" name="TextBox 30"/>
            <p:cNvSpPr txBox="1">
              <a:spLocks noChangeArrowheads="1"/>
            </p:cNvSpPr>
            <p:nvPr/>
          </p:nvSpPr>
          <p:spPr bwMode="auto">
            <a:xfrm>
              <a:off x="7904163" y="2884488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133" name="TextBox 31"/>
            <p:cNvSpPr txBox="1">
              <a:spLocks noChangeArrowheads="1"/>
            </p:cNvSpPr>
            <p:nvPr/>
          </p:nvSpPr>
          <p:spPr bwMode="auto">
            <a:xfrm>
              <a:off x="7904163" y="1957388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134" name="TextBox 32"/>
            <p:cNvSpPr txBox="1">
              <a:spLocks noChangeArrowheads="1"/>
            </p:cNvSpPr>
            <p:nvPr/>
          </p:nvSpPr>
          <p:spPr bwMode="auto">
            <a:xfrm>
              <a:off x="6989763" y="19558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135" name="TextBox 33"/>
            <p:cNvSpPr txBox="1">
              <a:spLocks noChangeArrowheads="1"/>
            </p:cNvSpPr>
            <p:nvPr/>
          </p:nvSpPr>
          <p:spPr bwMode="auto">
            <a:xfrm>
              <a:off x="6075363" y="37973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6</a:t>
              </a:r>
            </a:p>
          </p:txBody>
        </p:sp>
        <p:sp>
          <p:nvSpPr>
            <p:cNvPr id="136" name="TextBox 34"/>
            <p:cNvSpPr txBox="1">
              <a:spLocks noChangeArrowheads="1"/>
            </p:cNvSpPr>
            <p:nvPr/>
          </p:nvSpPr>
          <p:spPr bwMode="auto">
            <a:xfrm>
              <a:off x="6075363" y="2884488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9</a:t>
              </a:r>
            </a:p>
          </p:txBody>
        </p:sp>
        <p:sp>
          <p:nvSpPr>
            <p:cNvPr id="137" name="TextBox 35"/>
            <p:cNvSpPr txBox="1">
              <a:spLocks noChangeArrowheads="1"/>
            </p:cNvSpPr>
            <p:nvPr/>
          </p:nvSpPr>
          <p:spPr bwMode="auto">
            <a:xfrm>
              <a:off x="6989763" y="37973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4</a:t>
              </a:r>
            </a:p>
          </p:txBody>
        </p:sp>
        <p:sp>
          <p:nvSpPr>
            <p:cNvPr id="138" name="TextBox 36"/>
            <p:cNvSpPr txBox="1">
              <a:spLocks noChangeArrowheads="1"/>
            </p:cNvSpPr>
            <p:nvPr/>
          </p:nvSpPr>
          <p:spPr bwMode="auto">
            <a:xfrm>
              <a:off x="6989763" y="2884488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7</a:t>
              </a:r>
            </a:p>
          </p:txBody>
        </p:sp>
      </p:grpSp>
      <p:sp>
        <p:nvSpPr>
          <p:cNvPr id="20501" name="Rectangle 3"/>
          <p:cNvSpPr>
            <a:spLocks noChangeArrowheads="1"/>
          </p:cNvSpPr>
          <p:nvPr/>
        </p:nvSpPr>
        <p:spPr bwMode="auto">
          <a:xfrm>
            <a:off x="6075364" y="2766067"/>
            <a:ext cx="1828800" cy="1828800"/>
          </a:xfrm>
          <a:prstGeom prst="rect">
            <a:avLst/>
          </a:prstGeom>
          <a:solidFill>
            <a:srgbClr val="00B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89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the stencil pattern?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25" y="1852613"/>
            <a:ext cx="4862513" cy="3727450"/>
          </a:xfrm>
        </p:spPr>
        <p:txBody>
          <a:bodyPr/>
          <a:lstStyle/>
          <a:p>
            <a:pPr marL="514350" indent="-514350">
              <a:buSzPct val="100000"/>
              <a:buFont typeface="+mj-lt"/>
              <a:buAutoNum type="arabicParenR"/>
              <a:defRPr/>
            </a:pPr>
            <a:r>
              <a:rPr lang="en-US" dirty="0" smtClean="0">
                <a:cs typeface="Arial" panose="020B0604020202020204" pitchFamily="34" charset="0"/>
              </a:rPr>
              <a:t>Average all blue squares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SzPct val="100000"/>
              <a:buFont typeface="+mj-lt"/>
              <a:buAutoNum type="arabicParenR"/>
              <a:defRPr/>
            </a:pPr>
            <a:r>
              <a:rPr lang="en-US" dirty="0" smtClean="0"/>
              <a:t>Store result in red square</a:t>
            </a:r>
          </a:p>
          <a:p>
            <a:pPr marL="514350" indent="-514350">
              <a:buSzPct val="100000"/>
              <a:buFont typeface="+mj-lt"/>
              <a:buAutoNum type="arabicParenR"/>
              <a:defRPr/>
            </a:pPr>
            <a:r>
              <a:rPr lang="en-US" dirty="0" smtClean="0"/>
              <a:t>Repeat 1 and 2 for all </a:t>
            </a:r>
            <a:r>
              <a:rPr lang="en-US" smtClean="0"/>
              <a:t>green squares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1E1AC-38F6-0C44-A89D-462547A2D24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160963" y="1852613"/>
            <a:ext cx="3657600" cy="3659187"/>
            <a:chOff x="5160963" y="1852613"/>
            <a:chExt cx="3657600" cy="3659187"/>
          </a:xfrm>
        </p:grpSpPr>
        <p:sp>
          <p:nvSpPr>
            <p:cNvPr id="41" name="Rectangle 5"/>
            <p:cNvSpPr>
              <a:spLocks noChangeAspect="1"/>
            </p:cNvSpPr>
            <p:nvPr/>
          </p:nvSpPr>
          <p:spPr bwMode="auto">
            <a:xfrm>
              <a:off x="5160963" y="1852613"/>
              <a:ext cx="3657600" cy="3656339"/>
            </a:xfrm>
            <a:prstGeom prst="rect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" name="Rectangle 6"/>
            <p:cNvSpPr>
              <a:spLocks noChangeAspect="1"/>
            </p:cNvSpPr>
            <p:nvPr/>
          </p:nvSpPr>
          <p:spPr bwMode="auto">
            <a:xfrm>
              <a:off x="6075363" y="2766699"/>
              <a:ext cx="1828800" cy="1828169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43" name="Straight Connector 7"/>
            <p:cNvCxnSpPr>
              <a:cxnSpLocks noChangeShapeType="1"/>
            </p:cNvCxnSpPr>
            <p:nvPr/>
          </p:nvCxnSpPr>
          <p:spPr bwMode="auto">
            <a:xfrm>
              <a:off x="6075363" y="1852613"/>
              <a:ext cx="0" cy="914085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44" name="Straight Connector 8"/>
            <p:cNvCxnSpPr>
              <a:cxnSpLocks noChangeShapeType="1"/>
            </p:cNvCxnSpPr>
            <p:nvPr/>
          </p:nvCxnSpPr>
          <p:spPr bwMode="auto">
            <a:xfrm>
              <a:off x="6075363" y="4594868"/>
              <a:ext cx="0" cy="914084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45" name="Straight Connector 9"/>
            <p:cNvCxnSpPr>
              <a:cxnSpLocks noChangeShapeType="1"/>
            </p:cNvCxnSpPr>
            <p:nvPr/>
          </p:nvCxnSpPr>
          <p:spPr bwMode="auto">
            <a:xfrm flipH="1">
              <a:off x="5160963" y="2766698"/>
              <a:ext cx="914400" cy="0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46" name="Straight Connector 10"/>
            <p:cNvCxnSpPr>
              <a:cxnSpLocks noChangeShapeType="1"/>
              <a:stCxn id="41" idx="1"/>
              <a:endCxn id="42" idx="1"/>
            </p:cNvCxnSpPr>
            <p:nvPr/>
          </p:nvCxnSpPr>
          <p:spPr bwMode="auto">
            <a:xfrm>
              <a:off x="5160963" y="3680782"/>
              <a:ext cx="914400" cy="1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47" name="Straight Connector 11"/>
            <p:cNvCxnSpPr>
              <a:cxnSpLocks noChangeShapeType="1"/>
            </p:cNvCxnSpPr>
            <p:nvPr/>
          </p:nvCxnSpPr>
          <p:spPr bwMode="auto">
            <a:xfrm>
              <a:off x="5160963" y="4594867"/>
              <a:ext cx="914400" cy="1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48" name="Straight Connector 12"/>
            <p:cNvCxnSpPr>
              <a:cxnSpLocks noChangeShapeType="1"/>
            </p:cNvCxnSpPr>
            <p:nvPr/>
          </p:nvCxnSpPr>
          <p:spPr bwMode="auto">
            <a:xfrm>
              <a:off x="7865707" y="4594868"/>
              <a:ext cx="914400" cy="1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49" name="Straight Connector 13"/>
            <p:cNvCxnSpPr>
              <a:cxnSpLocks noChangeShapeType="1"/>
              <a:stCxn id="41" idx="0"/>
              <a:endCxn id="42" idx="0"/>
            </p:cNvCxnSpPr>
            <p:nvPr/>
          </p:nvCxnSpPr>
          <p:spPr bwMode="auto">
            <a:xfrm>
              <a:off x="6989763" y="1852613"/>
              <a:ext cx="0" cy="914086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50" name="Straight Connector 14"/>
            <p:cNvCxnSpPr>
              <a:cxnSpLocks noChangeShapeType="1"/>
            </p:cNvCxnSpPr>
            <p:nvPr/>
          </p:nvCxnSpPr>
          <p:spPr bwMode="auto">
            <a:xfrm>
              <a:off x="7904163" y="1852613"/>
              <a:ext cx="1" cy="917644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51" name="Straight Connector 15"/>
            <p:cNvCxnSpPr>
              <a:cxnSpLocks noChangeShapeType="1"/>
            </p:cNvCxnSpPr>
            <p:nvPr/>
          </p:nvCxnSpPr>
          <p:spPr bwMode="auto">
            <a:xfrm>
              <a:off x="6989763" y="4594867"/>
              <a:ext cx="0" cy="914084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52" name="Straight Connector 16"/>
            <p:cNvCxnSpPr>
              <a:cxnSpLocks noChangeShapeType="1"/>
            </p:cNvCxnSpPr>
            <p:nvPr/>
          </p:nvCxnSpPr>
          <p:spPr bwMode="auto">
            <a:xfrm>
              <a:off x="7904163" y="4597716"/>
              <a:ext cx="0" cy="914084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53" name="Straight Connector 17"/>
            <p:cNvCxnSpPr>
              <a:cxnSpLocks noChangeShapeType="1"/>
            </p:cNvCxnSpPr>
            <p:nvPr/>
          </p:nvCxnSpPr>
          <p:spPr bwMode="auto">
            <a:xfrm flipV="1">
              <a:off x="7904164" y="2766699"/>
              <a:ext cx="875943" cy="3558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54" name="Straight Connector 18"/>
            <p:cNvCxnSpPr>
              <a:cxnSpLocks noChangeShapeType="1"/>
            </p:cNvCxnSpPr>
            <p:nvPr/>
          </p:nvCxnSpPr>
          <p:spPr bwMode="auto">
            <a:xfrm>
              <a:off x="7904163" y="3680781"/>
              <a:ext cx="914400" cy="1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55" name="Straight Connector 19"/>
            <p:cNvCxnSpPr>
              <a:cxnSpLocks noChangeShapeType="1"/>
              <a:stCxn id="42" idx="0"/>
            </p:cNvCxnSpPr>
            <p:nvPr/>
          </p:nvCxnSpPr>
          <p:spPr bwMode="auto">
            <a:xfrm>
              <a:off x="6989763" y="2766699"/>
              <a:ext cx="0" cy="1902920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6" name="Straight Connector 20"/>
            <p:cNvCxnSpPr>
              <a:cxnSpLocks noChangeShapeType="1"/>
              <a:stCxn id="42" idx="1"/>
            </p:cNvCxnSpPr>
            <p:nvPr/>
          </p:nvCxnSpPr>
          <p:spPr bwMode="auto">
            <a:xfrm flipV="1">
              <a:off x="6075363" y="3680781"/>
              <a:ext cx="1828801" cy="2"/>
            </a:xfrm>
            <a:prstGeom prst="line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7" name="TextBox 21"/>
            <p:cNvSpPr txBox="1">
              <a:spLocks noChangeArrowheads="1"/>
            </p:cNvSpPr>
            <p:nvPr/>
          </p:nvSpPr>
          <p:spPr bwMode="auto">
            <a:xfrm>
              <a:off x="5160963" y="19558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 dirty="0"/>
                <a:t>0</a:t>
              </a:r>
            </a:p>
          </p:txBody>
        </p:sp>
        <p:sp>
          <p:nvSpPr>
            <p:cNvPr id="58" name="TextBox 22"/>
            <p:cNvSpPr txBox="1">
              <a:spLocks noChangeArrowheads="1"/>
            </p:cNvSpPr>
            <p:nvPr/>
          </p:nvSpPr>
          <p:spPr bwMode="auto">
            <a:xfrm>
              <a:off x="6075363" y="19558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59" name="TextBox 23"/>
            <p:cNvSpPr txBox="1">
              <a:spLocks noChangeArrowheads="1"/>
            </p:cNvSpPr>
            <p:nvPr/>
          </p:nvSpPr>
          <p:spPr bwMode="auto">
            <a:xfrm>
              <a:off x="5160963" y="2884488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60" name="TextBox 24"/>
            <p:cNvSpPr txBox="1">
              <a:spLocks noChangeArrowheads="1"/>
            </p:cNvSpPr>
            <p:nvPr/>
          </p:nvSpPr>
          <p:spPr bwMode="auto">
            <a:xfrm>
              <a:off x="5160963" y="37973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61" name="TextBox 25"/>
            <p:cNvSpPr txBox="1">
              <a:spLocks noChangeArrowheads="1"/>
            </p:cNvSpPr>
            <p:nvPr/>
          </p:nvSpPr>
          <p:spPr bwMode="auto">
            <a:xfrm>
              <a:off x="5160963" y="46990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62" name="TextBox 26"/>
            <p:cNvSpPr txBox="1">
              <a:spLocks noChangeArrowheads="1"/>
            </p:cNvSpPr>
            <p:nvPr/>
          </p:nvSpPr>
          <p:spPr bwMode="auto">
            <a:xfrm>
              <a:off x="6075363" y="46990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63" name="TextBox 27"/>
            <p:cNvSpPr txBox="1">
              <a:spLocks noChangeArrowheads="1"/>
            </p:cNvSpPr>
            <p:nvPr/>
          </p:nvSpPr>
          <p:spPr bwMode="auto">
            <a:xfrm>
              <a:off x="6989763" y="4700588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64" name="TextBox 28"/>
            <p:cNvSpPr txBox="1">
              <a:spLocks noChangeArrowheads="1"/>
            </p:cNvSpPr>
            <p:nvPr/>
          </p:nvSpPr>
          <p:spPr bwMode="auto">
            <a:xfrm>
              <a:off x="7904163" y="4700588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65" name="TextBox 29"/>
            <p:cNvSpPr txBox="1">
              <a:spLocks noChangeArrowheads="1"/>
            </p:cNvSpPr>
            <p:nvPr/>
          </p:nvSpPr>
          <p:spPr bwMode="auto">
            <a:xfrm>
              <a:off x="7904163" y="37973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66" name="TextBox 30"/>
            <p:cNvSpPr txBox="1">
              <a:spLocks noChangeArrowheads="1"/>
            </p:cNvSpPr>
            <p:nvPr/>
          </p:nvSpPr>
          <p:spPr bwMode="auto">
            <a:xfrm>
              <a:off x="7904163" y="2884488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67" name="TextBox 31"/>
            <p:cNvSpPr txBox="1">
              <a:spLocks noChangeArrowheads="1"/>
            </p:cNvSpPr>
            <p:nvPr/>
          </p:nvSpPr>
          <p:spPr bwMode="auto">
            <a:xfrm>
              <a:off x="7904163" y="1957388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68" name="TextBox 32"/>
            <p:cNvSpPr txBox="1">
              <a:spLocks noChangeArrowheads="1"/>
            </p:cNvSpPr>
            <p:nvPr/>
          </p:nvSpPr>
          <p:spPr bwMode="auto">
            <a:xfrm>
              <a:off x="6989763" y="19558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0</a:t>
              </a:r>
            </a:p>
          </p:txBody>
        </p:sp>
        <p:sp>
          <p:nvSpPr>
            <p:cNvPr id="69" name="TextBox 33"/>
            <p:cNvSpPr txBox="1">
              <a:spLocks noChangeArrowheads="1"/>
            </p:cNvSpPr>
            <p:nvPr/>
          </p:nvSpPr>
          <p:spPr bwMode="auto">
            <a:xfrm>
              <a:off x="6075363" y="37973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6</a:t>
              </a:r>
            </a:p>
          </p:txBody>
        </p:sp>
        <p:sp>
          <p:nvSpPr>
            <p:cNvPr id="70" name="TextBox 34"/>
            <p:cNvSpPr txBox="1">
              <a:spLocks noChangeArrowheads="1"/>
            </p:cNvSpPr>
            <p:nvPr/>
          </p:nvSpPr>
          <p:spPr bwMode="auto">
            <a:xfrm>
              <a:off x="6075363" y="2884488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9</a:t>
              </a:r>
            </a:p>
          </p:txBody>
        </p:sp>
        <p:sp>
          <p:nvSpPr>
            <p:cNvPr id="71" name="TextBox 35"/>
            <p:cNvSpPr txBox="1">
              <a:spLocks noChangeArrowheads="1"/>
            </p:cNvSpPr>
            <p:nvPr/>
          </p:nvSpPr>
          <p:spPr bwMode="auto">
            <a:xfrm>
              <a:off x="6989763" y="3797300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4</a:t>
              </a:r>
            </a:p>
          </p:txBody>
        </p:sp>
        <p:sp>
          <p:nvSpPr>
            <p:cNvPr id="72" name="TextBox 36"/>
            <p:cNvSpPr txBox="1">
              <a:spLocks noChangeArrowheads="1"/>
            </p:cNvSpPr>
            <p:nvPr/>
          </p:nvSpPr>
          <p:spPr bwMode="auto">
            <a:xfrm>
              <a:off x="6989763" y="2884488"/>
              <a:ext cx="9144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4000"/>
                <a:t>7</a:t>
              </a:r>
            </a:p>
          </p:txBody>
        </p:sp>
      </p:grp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6075364" y="2766067"/>
            <a:ext cx="1828800" cy="1828800"/>
          </a:xfrm>
          <a:prstGeom prst="rect">
            <a:avLst/>
          </a:prstGeom>
          <a:solidFill>
            <a:srgbClr val="00B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806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Table of Contents</a:t>
            </a:r>
            <a:endParaRPr lang="en-US" alt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What is the stencil pattern?</a:t>
            </a:r>
          </a:p>
          <a:p>
            <a:r>
              <a:rPr lang="en-US" altLang="en-US" smtClean="0"/>
              <a:t>Implementing stencil with shift</a:t>
            </a:r>
          </a:p>
          <a:p>
            <a:r>
              <a:rPr lang="en-US" altLang="en-US" smtClean="0"/>
              <a:t>Stencil and cache optimizations</a:t>
            </a:r>
          </a:p>
          <a:p>
            <a:r>
              <a:rPr lang="en-US" altLang="en-US" smtClean="0"/>
              <a:t>Stencil and communication optimizations</a:t>
            </a:r>
          </a:p>
          <a:p>
            <a:r>
              <a:rPr lang="en-US" altLang="en-US" smtClean="0"/>
              <a:t>Recurrence</a:t>
            </a:r>
          </a:p>
          <a:p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3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the stencil pattern?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25" y="1852613"/>
            <a:ext cx="4862513" cy="3727450"/>
          </a:xfrm>
        </p:spPr>
        <p:txBody>
          <a:bodyPr anchor="ctr"/>
          <a:lstStyle/>
          <a:p>
            <a:pPr>
              <a:buSzPct val="100000"/>
              <a:defRPr/>
            </a:pPr>
            <a:r>
              <a:rPr lang="en-US" dirty="0" smtClean="0">
                <a:cs typeface="Arial" panose="020B0604020202020204" pitchFamily="34" charset="0"/>
              </a:rPr>
              <a:t>Output!</a:t>
            </a:r>
            <a:endParaRPr lang="en-US" dirty="0" smtClean="0"/>
          </a:p>
          <a:p>
            <a:pPr>
              <a:buSzPct val="100000"/>
              <a:defRPr/>
            </a:pPr>
            <a:endParaRPr lang="en-US" dirty="0"/>
          </a:p>
          <a:p>
            <a:pPr>
              <a:buSzPct val="100000"/>
              <a:defRPr/>
            </a:pPr>
            <a:r>
              <a:rPr lang="en-US" dirty="0" smtClean="0"/>
              <a:t>How would we parallelize this?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1E1AC-38F6-0C44-A89D-462547A2D24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2" name="Rectangle 6"/>
          <p:cNvSpPr>
            <a:spLocks noChangeAspect="1"/>
          </p:cNvSpPr>
          <p:nvPr/>
        </p:nvSpPr>
        <p:spPr bwMode="auto">
          <a:xfrm>
            <a:off x="6075363" y="2766699"/>
            <a:ext cx="1828800" cy="1828169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cxnSp>
        <p:nvCxnSpPr>
          <p:cNvPr id="55" name="Straight Connector 19"/>
          <p:cNvCxnSpPr>
            <a:cxnSpLocks noChangeShapeType="1"/>
            <a:stCxn id="42" idx="0"/>
          </p:cNvCxnSpPr>
          <p:nvPr/>
        </p:nvCxnSpPr>
        <p:spPr bwMode="auto">
          <a:xfrm>
            <a:off x="6989763" y="2766699"/>
            <a:ext cx="0" cy="1902920"/>
          </a:xfrm>
          <a:prstGeom prst="line">
            <a:avLst/>
          </a:prstGeom>
          <a:pattFill prst="pct25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" name="Straight Connector 20"/>
          <p:cNvCxnSpPr>
            <a:cxnSpLocks noChangeShapeType="1"/>
            <a:stCxn id="42" idx="1"/>
          </p:cNvCxnSpPr>
          <p:nvPr/>
        </p:nvCxnSpPr>
        <p:spPr bwMode="auto">
          <a:xfrm flipV="1">
            <a:off x="6075363" y="3680781"/>
            <a:ext cx="1828801" cy="2"/>
          </a:xfrm>
          <a:prstGeom prst="line">
            <a:avLst/>
          </a:prstGeom>
          <a:pattFill prst="pct25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9" name="TextBox 33"/>
          <p:cNvSpPr txBox="1">
            <a:spLocks noChangeArrowheads="1"/>
          </p:cNvSpPr>
          <p:nvPr/>
        </p:nvSpPr>
        <p:spPr bwMode="auto">
          <a:xfrm>
            <a:off x="6075363" y="3797300"/>
            <a:ext cx="91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4000" dirty="0" smtClean="0"/>
              <a:t>3.8</a:t>
            </a:r>
            <a:endParaRPr lang="en-US" altLang="en-US" sz="4000" dirty="0"/>
          </a:p>
        </p:txBody>
      </p:sp>
      <p:sp>
        <p:nvSpPr>
          <p:cNvPr id="70" name="TextBox 34"/>
          <p:cNvSpPr txBox="1">
            <a:spLocks noChangeArrowheads="1"/>
          </p:cNvSpPr>
          <p:nvPr/>
        </p:nvSpPr>
        <p:spPr bwMode="auto">
          <a:xfrm>
            <a:off x="6075363" y="2884488"/>
            <a:ext cx="91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4000" dirty="0" smtClean="0"/>
              <a:t>4.4</a:t>
            </a:r>
            <a:endParaRPr lang="en-US" altLang="en-US" sz="4000" dirty="0"/>
          </a:p>
        </p:txBody>
      </p:sp>
      <p:sp>
        <p:nvSpPr>
          <p:cNvPr id="71" name="TextBox 35"/>
          <p:cNvSpPr txBox="1">
            <a:spLocks noChangeArrowheads="1"/>
          </p:cNvSpPr>
          <p:nvPr/>
        </p:nvSpPr>
        <p:spPr bwMode="auto">
          <a:xfrm>
            <a:off x="6989763" y="3797300"/>
            <a:ext cx="91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4000" dirty="0" smtClean="0"/>
              <a:t>3.4</a:t>
            </a:r>
            <a:endParaRPr lang="en-US" altLang="en-US" sz="4000" dirty="0"/>
          </a:p>
        </p:txBody>
      </p:sp>
      <p:sp>
        <p:nvSpPr>
          <p:cNvPr id="72" name="TextBox 36"/>
          <p:cNvSpPr txBox="1">
            <a:spLocks noChangeArrowheads="1"/>
          </p:cNvSpPr>
          <p:nvPr/>
        </p:nvSpPr>
        <p:spPr bwMode="auto">
          <a:xfrm>
            <a:off x="6989763" y="2884488"/>
            <a:ext cx="91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4000" dirty="0" smtClean="0"/>
              <a:t>4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3273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Serial Stencil Example (part 1)</a:t>
            </a:r>
          </a:p>
        </p:txBody>
      </p:sp>
      <p:pic>
        <p:nvPicPr>
          <p:cNvPr id="22531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066800"/>
            <a:ext cx="8763000" cy="4724400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Serial Stencil Example (part 2)</a:t>
            </a:r>
          </a:p>
        </p:txBody>
      </p:sp>
      <p:pic>
        <p:nvPicPr>
          <p:cNvPr id="23555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838200"/>
            <a:ext cx="5626100" cy="5486400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Parallel Stencil Example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6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Table of Contents</a:t>
            </a:r>
            <a:endParaRPr lang="en-US" altLang="en-US" dirty="0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What is the stencil pattern?</a:t>
            </a:r>
          </a:p>
          <a:p>
            <a:r>
              <a:rPr lang="en-US" altLang="en-US" smtClean="0">
                <a:solidFill>
                  <a:srgbClr val="FF0000"/>
                </a:solidFill>
              </a:rPr>
              <a:t>Implementing stencil with shift</a:t>
            </a:r>
          </a:p>
          <a:p>
            <a:r>
              <a:rPr lang="en-US" altLang="en-US" smtClean="0"/>
              <a:t>Stencil and cache optimizations</a:t>
            </a:r>
          </a:p>
          <a:p>
            <a:r>
              <a:rPr lang="en-US" altLang="en-US" smtClean="0"/>
              <a:t>Stencil and communication optimizations</a:t>
            </a:r>
          </a:p>
          <a:p>
            <a:r>
              <a:rPr lang="en-US" altLang="en-US" smtClean="0"/>
              <a:t>Recurrence</a:t>
            </a:r>
          </a:p>
          <a:p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3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Implementing Stencil with Shift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en-US" smtClean="0"/>
              <a:t>One possible implementation of the stencil pattern includes shifting the input data</a:t>
            </a:r>
          </a:p>
          <a:p>
            <a:endParaRPr lang="en-US" altLang="en-US" smtClean="0"/>
          </a:p>
          <a:p>
            <a:r>
              <a:rPr lang="en-US" altLang="en-US" smtClean="0"/>
              <a:t>For each offset in the stencil, we gather a new input vector by </a:t>
            </a:r>
            <a:r>
              <a:rPr lang="en-US" altLang="en-US" b="1" smtClean="0"/>
              <a:t>shifting </a:t>
            </a:r>
            <a:r>
              <a:rPr lang="en-US" altLang="en-US" smtClean="0"/>
              <a:t>the original input by the offset amount</a:t>
            </a:r>
          </a:p>
          <a:p>
            <a:endParaRPr lang="en-US" altLang="en-US" b="1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8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Implementing Stencil with Shift</a:t>
            </a:r>
          </a:p>
        </p:txBody>
      </p:sp>
      <p:pic>
        <p:nvPicPr>
          <p:cNvPr id="27651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2781300"/>
            <a:ext cx="8761412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Box 6"/>
          <p:cNvSpPr txBox="1">
            <a:spLocks noChangeArrowheads="1"/>
          </p:cNvSpPr>
          <p:nvPr/>
        </p:nvSpPr>
        <p:spPr bwMode="auto">
          <a:xfrm>
            <a:off x="531813" y="2949576"/>
            <a:ext cx="30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 dirty="0"/>
              <a:t>1</a:t>
            </a:r>
          </a:p>
        </p:txBody>
      </p:sp>
      <p:sp>
        <p:nvSpPr>
          <p:cNvPr id="27653" name="TextBox 7"/>
          <p:cNvSpPr txBox="1">
            <a:spLocks noChangeArrowheads="1"/>
          </p:cNvSpPr>
          <p:nvPr/>
        </p:nvSpPr>
        <p:spPr bwMode="auto">
          <a:xfrm>
            <a:off x="820738" y="2944813"/>
            <a:ext cx="3048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 dirty="0"/>
              <a:t>2</a:t>
            </a:r>
          </a:p>
        </p:txBody>
      </p:sp>
      <p:sp>
        <p:nvSpPr>
          <p:cNvPr id="27654" name="TextBox 8"/>
          <p:cNvSpPr txBox="1">
            <a:spLocks noChangeArrowheads="1"/>
          </p:cNvSpPr>
          <p:nvPr/>
        </p:nvSpPr>
        <p:spPr bwMode="auto">
          <a:xfrm>
            <a:off x="1108076" y="2949576"/>
            <a:ext cx="3810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3</a:t>
            </a:r>
          </a:p>
        </p:txBody>
      </p:sp>
      <p:sp>
        <p:nvSpPr>
          <p:cNvPr id="27655" name="TextBox 9"/>
          <p:cNvSpPr txBox="1">
            <a:spLocks noChangeArrowheads="1"/>
          </p:cNvSpPr>
          <p:nvPr/>
        </p:nvSpPr>
        <p:spPr bwMode="auto">
          <a:xfrm>
            <a:off x="1401763" y="2947988"/>
            <a:ext cx="273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4</a:t>
            </a:r>
          </a:p>
        </p:txBody>
      </p:sp>
      <p:sp>
        <p:nvSpPr>
          <p:cNvPr id="27656" name="TextBox 10"/>
          <p:cNvSpPr txBox="1">
            <a:spLocks noChangeArrowheads="1"/>
          </p:cNvSpPr>
          <p:nvPr/>
        </p:nvSpPr>
        <p:spPr bwMode="auto">
          <a:xfrm>
            <a:off x="1674813" y="2949576"/>
            <a:ext cx="30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5</a:t>
            </a:r>
          </a:p>
        </p:txBody>
      </p:sp>
      <p:sp>
        <p:nvSpPr>
          <p:cNvPr id="27657" name="TextBox 11"/>
          <p:cNvSpPr txBox="1">
            <a:spLocks noChangeArrowheads="1"/>
          </p:cNvSpPr>
          <p:nvPr/>
        </p:nvSpPr>
        <p:spPr bwMode="auto">
          <a:xfrm>
            <a:off x="1976438" y="2949576"/>
            <a:ext cx="30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 dirty="0"/>
              <a:t>6</a:t>
            </a:r>
          </a:p>
        </p:txBody>
      </p:sp>
      <p:sp>
        <p:nvSpPr>
          <p:cNvPr id="27658" name="TextBox 12"/>
          <p:cNvSpPr txBox="1">
            <a:spLocks noChangeArrowheads="1"/>
          </p:cNvSpPr>
          <p:nvPr/>
        </p:nvSpPr>
        <p:spPr bwMode="auto">
          <a:xfrm>
            <a:off x="2259013" y="2944813"/>
            <a:ext cx="30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7</a:t>
            </a:r>
          </a:p>
        </p:txBody>
      </p:sp>
      <p:sp>
        <p:nvSpPr>
          <p:cNvPr id="27659" name="TextBox 13"/>
          <p:cNvSpPr txBox="1">
            <a:spLocks noChangeArrowheads="1"/>
          </p:cNvSpPr>
          <p:nvPr/>
        </p:nvSpPr>
        <p:spPr bwMode="auto">
          <a:xfrm>
            <a:off x="5564188" y="2887663"/>
            <a:ext cx="2889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8</a:t>
            </a:r>
          </a:p>
        </p:txBody>
      </p:sp>
      <p:sp>
        <p:nvSpPr>
          <p:cNvPr id="27660" name="TextBox 14"/>
          <p:cNvSpPr txBox="1">
            <a:spLocks noChangeArrowheads="1"/>
          </p:cNvSpPr>
          <p:nvPr/>
        </p:nvSpPr>
        <p:spPr bwMode="auto">
          <a:xfrm>
            <a:off x="5243513" y="2894013"/>
            <a:ext cx="3048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7</a:t>
            </a:r>
          </a:p>
        </p:txBody>
      </p:sp>
      <p:sp>
        <p:nvSpPr>
          <p:cNvPr id="27661" name="TextBox 15"/>
          <p:cNvSpPr txBox="1">
            <a:spLocks noChangeArrowheads="1"/>
          </p:cNvSpPr>
          <p:nvPr/>
        </p:nvSpPr>
        <p:spPr bwMode="auto">
          <a:xfrm>
            <a:off x="4932363" y="2894012"/>
            <a:ext cx="3048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 dirty="0"/>
              <a:t>6</a:t>
            </a:r>
          </a:p>
        </p:txBody>
      </p:sp>
      <p:sp>
        <p:nvSpPr>
          <p:cNvPr id="27662" name="TextBox 16"/>
          <p:cNvSpPr txBox="1">
            <a:spLocks noChangeArrowheads="1"/>
          </p:cNvSpPr>
          <p:nvPr/>
        </p:nvSpPr>
        <p:spPr bwMode="auto">
          <a:xfrm>
            <a:off x="4614863" y="2890838"/>
            <a:ext cx="2952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5</a:t>
            </a:r>
          </a:p>
        </p:txBody>
      </p:sp>
      <p:sp>
        <p:nvSpPr>
          <p:cNvPr id="27663" name="TextBox 17"/>
          <p:cNvSpPr txBox="1">
            <a:spLocks noChangeArrowheads="1"/>
          </p:cNvSpPr>
          <p:nvPr/>
        </p:nvSpPr>
        <p:spPr bwMode="auto">
          <a:xfrm>
            <a:off x="4294188" y="2887663"/>
            <a:ext cx="2508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4</a:t>
            </a:r>
          </a:p>
        </p:txBody>
      </p:sp>
      <p:sp>
        <p:nvSpPr>
          <p:cNvPr id="27664" name="TextBox 18"/>
          <p:cNvSpPr txBox="1">
            <a:spLocks noChangeArrowheads="1"/>
          </p:cNvSpPr>
          <p:nvPr/>
        </p:nvSpPr>
        <p:spPr bwMode="auto">
          <a:xfrm>
            <a:off x="3976688" y="2887663"/>
            <a:ext cx="3079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3</a:t>
            </a:r>
          </a:p>
        </p:txBody>
      </p:sp>
      <p:sp>
        <p:nvSpPr>
          <p:cNvPr id="27665" name="TextBox 19"/>
          <p:cNvSpPr txBox="1">
            <a:spLocks noChangeArrowheads="1"/>
          </p:cNvSpPr>
          <p:nvPr/>
        </p:nvSpPr>
        <p:spPr bwMode="auto">
          <a:xfrm>
            <a:off x="3675063" y="2882900"/>
            <a:ext cx="30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2</a:t>
            </a:r>
          </a:p>
        </p:txBody>
      </p:sp>
      <p:sp>
        <p:nvSpPr>
          <p:cNvPr id="27666" name="TextBox 20"/>
          <p:cNvSpPr txBox="1">
            <a:spLocks noChangeArrowheads="1"/>
          </p:cNvSpPr>
          <p:nvPr/>
        </p:nvSpPr>
        <p:spPr bwMode="auto">
          <a:xfrm>
            <a:off x="822326" y="4127500"/>
            <a:ext cx="249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 dirty="0"/>
              <a:t>2</a:t>
            </a:r>
          </a:p>
        </p:txBody>
      </p:sp>
      <p:sp>
        <p:nvSpPr>
          <p:cNvPr id="27667" name="TextBox 21"/>
          <p:cNvSpPr txBox="1">
            <a:spLocks noChangeArrowheads="1"/>
          </p:cNvSpPr>
          <p:nvPr/>
        </p:nvSpPr>
        <p:spPr bwMode="auto">
          <a:xfrm>
            <a:off x="3665538" y="4194175"/>
            <a:ext cx="30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2</a:t>
            </a:r>
          </a:p>
        </p:txBody>
      </p:sp>
      <p:sp>
        <p:nvSpPr>
          <p:cNvPr id="27668" name="TextBox 22"/>
          <p:cNvSpPr txBox="1">
            <a:spLocks noChangeArrowheads="1"/>
          </p:cNvSpPr>
          <p:nvPr/>
        </p:nvSpPr>
        <p:spPr bwMode="auto">
          <a:xfrm>
            <a:off x="6669088" y="2944813"/>
            <a:ext cx="30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2</a:t>
            </a:r>
          </a:p>
        </p:txBody>
      </p:sp>
      <p:sp>
        <p:nvSpPr>
          <p:cNvPr id="27669" name="TextBox 23"/>
          <p:cNvSpPr txBox="1">
            <a:spLocks noChangeArrowheads="1"/>
          </p:cNvSpPr>
          <p:nvPr/>
        </p:nvSpPr>
        <p:spPr bwMode="auto">
          <a:xfrm>
            <a:off x="6669088" y="4132263"/>
            <a:ext cx="330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2</a:t>
            </a:r>
          </a:p>
        </p:txBody>
      </p:sp>
      <p:sp>
        <p:nvSpPr>
          <p:cNvPr id="27670" name="TextBox 24"/>
          <p:cNvSpPr txBox="1">
            <a:spLocks noChangeArrowheads="1"/>
          </p:cNvSpPr>
          <p:nvPr/>
        </p:nvSpPr>
        <p:spPr bwMode="auto">
          <a:xfrm>
            <a:off x="531813" y="4124325"/>
            <a:ext cx="30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1</a:t>
            </a:r>
          </a:p>
        </p:txBody>
      </p:sp>
      <p:sp>
        <p:nvSpPr>
          <p:cNvPr id="27671" name="TextBox 25"/>
          <p:cNvSpPr txBox="1">
            <a:spLocks noChangeArrowheads="1"/>
          </p:cNvSpPr>
          <p:nvPr/>
        </p:nvSpPr>
        <p:spPr bwMode="auto">
          <a:xfrm>
            <a:off x="3348038" y="4187823"/>
            <a:ext cx="30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1</a:t>
            </a:r>
          </a:p>
        </p:txBody>
      </p:sp>
      <p:sp>
        <p:nvSpPr>
          <p:cNvPr id="27672" name="TextBox 26"/>
          <p:cNvSpPr txBox="1">
            <a:spLocks noChangeArrowheads="1"/>
          </p:cNvSpPr>
          <p:nvPr/>
        </p:nvSpPr>
        <p:spPr bwMode="auto">
          <a:xfrm>
            <a:off x="3348038" y="2882900"/>
            <a:ext cx="30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1</a:t>
            </a:r>
          </a:p>
        </p:txBody>
      </p:sp>
      <p:sp>
        <p:nvSpPr>
          <p:cNvPr id="27673" name="TextBox 27"/>
          <p:cNvSpPr txBox="1">
            <a:spLocks noChangeArrowheads="1"/>
          </p:cNvSpPr>
          <p:nvPr/>
        </p:nvSpPr>
        <p:spPr bwMode="auto">
          <a:xfrm>
            <a:off x="1103314" y="4130675"/>
            <a:ext cx="320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 dirty="0"/>
              <a:t>3</a:t>
            </a:r>
          </a:p>
        </p:txBody>
      </p:sp>
      <p:sp>
        <p:nvSpPr>
          <p:cNvPr id="27674" name="TextBox 28"/>
          <p:cNvSpPr txBox="1">
            <a:spLocks noChangeArrowheads="1"/>
          </p:cNvSpPr>
          <p:nvPr/>
        </p:nvSpPr>
        <p:spPr bwMode="auto">
          <a:xfrm>
            <a:off x="3979863" y="4202112"/>
            <a:ext cx="333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3</a:t>
            </a:r>
          </a:p>
        </p:txBody>
      </p:sp>
      <p:sp>
        <p:nvSpPr>
          <p:cNvPr id="27675" name="TextBox 29"/>
          <p:cNvSpPr txBox="1">
            <a:spLocks noChangeArrowheads="1"/>
          </p:cNvSpPr>
          <p:nvPr/>
        </p:nvSpPr>
        <p:spPr bwMode="auto">
          <a:xfrm>
            <a:off x="1392238" y="4130675"/>
            <a:ext cx="273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4</a:t>
            </a:r>
          </a:p>
        </p:txBody>
      </p:sp>
      <p:sp>
        <p:nvSpPr>
          <p:cNvPr id="27676" name="TextBox 30"/>
          <p:cNvSpPr txBox="1">
            <a:spLocks noChangeArrowheads="1"/>
          </p:cNvSpPr>
          <p:nvPr/>
        </p:nvSpPr>
        <p:spPr bwMode="auto">
          <a:xfrm>
            <a:off x="4302125" y="4197350"/>
            <a:ext cx="273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 dirty="0"/>
              <a:t>4</a:t>
            </a:r>
          </a:p>
        </p:txBody>
      </p:sp>
      <p:sp>
        <p:nvSpPr>
          <p:cNvPr id="27677" name="TextBox 31"/>
          <p:cNvSpPr txBox="1">
            <a:spLocks noChangeArrowheads="1"/>
          </p:cNvSpPr>
          <p:nvPr/>
        </p:nvSpPr>
        <p:spPr bwMode="auto">
          <a:xfrm>
            <a:off x="7243763" y="4135438"/>
            <a:ext cx="273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4</a:t>
            </a:r>
          </a:p>
        </p:txBody>
      </p:sp>
      <p:sp>
        <p:nvSpPr>
          <p:cNvPr id="27678" name="TextBox 32"/>
          <p:cNvSpPr txBox="1">
            <a:spLocks noChangeArrowheads="1"/>
          </p:cNvSpPr>
          <p:nvPr/>
        </p:nvSpPr>
        <p:spPr bwMode="auto">
          <a:xfrm>
            <a:off x="7243763" y="2941638"/>
            <a:ext cx="273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4</a:t>
            </a:r>
          </a:p>
        </p:txBody>
      </p:sp>
      <p:sp>
        <p:nvSpPr>
          <p:cNvPr id="27679" name="TextBox 34"/>
          <p:cNvSpPr txBox="1">
            <a:spLocks noChangeArrowheads="1"/>
          </p:cNvSpPr>
          <p:nvPr/>
        </p:nvSpPr>
        <p:spPr bwMode="auto">
          <a:xfrm>
            <a:off x="6954838" y="2947988"/>
            <a:ext cx="3079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3</a:t>
            </a:r>
          </a:p>
        </p:txBody>
      </p:sp>
      <p:sp>
        <p:nvSpPr>
          <p:cNvPr id="27680" name="TextBox 35"/>
          <p:cNvSpPr txBox="1">
            <a:spLocks noChangeArrowheads="1"/>
          </p:cNvSpPr>
          <p:nvPr/>
        </p:nvSpPr>
        <p:spPr bwMode="auto">
          <a:xfrm>
            <a:off x="6954838" y="4132263"/>
            <a:ext cx="3079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3</a:t>
            </a:r>
          </a:p>
        </p:txBody>
      </p:sp>
      <p:sp>
        <p:nvSpPr>
          <p:cNvPr id="27681" name="TextBox 36"/>
          <p:cNvSpPr txBox="1">
            <a:spLocks noChangeArrowheads="1"/>
          </p:cNvSpPr>
          <p:nvPr/>
        </p:nvSpPr>
        <p:spPr bwMode="auto">
          <a:xfrm>
            <a:off x="1677988" y="4133850"/>
            <a:ext cx="30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5</a:t>
            </a:r>
          </a:p>
        </p:txBody>
      </p:sp>
      <p:sp>
        <p:nvSpPr>
          <p:cNvPr id="27682" name="TextBox 37"/>
          <p:cNvSpPr txBox="1">
            <a:spLocks noChangeArrowheads="1"/>
          </p:cNvSpPr>
          <p:nvPr/>
        </p:nvSpPr>
        <p:spPr bwMode="auto">
          <a:xfrm>
            <a:off x="4611688" y="4197350"/>
            <a:ext cx="30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 dirty="0"/>
              <a:t>5</a:t>
            </a:r>
          </a:p>
        </p:txBody>
      </p:sp>
      <p:sp>
        <p:nvSpPr>
          <p:cNvPr id="27683" name="TextBox 38"/>
          <p:cNvSpPr txBox="1">
            <a:spLocks noChangeArrowheads="1"/>
          </p:cNvSpPr>
          <p:nvPr/>
        </p:nvSpPr>
        <p:spPr bwMode="auto">
          <a:xfrm>
            <a:off x="7518400" y="4129088"/>
            <a:ext cx="30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5</a:t>
            </a:r>
          </a:p>
        </p:txBody>
      </p:sp>
      <p:sp>
        <p:nvSpPr>
          <p:cNvPr id="27684" name="TextBox 39"/>
          <p:cNvSpPr txBox="1">
            <a:spLocks noChangeArrowheads="1"/>
          </p:cNvSpPr>
          <p:nvPr/>
        </p:nvSpPr>
        <p:spPr bwMode="auto">
          <a:xfrm>
            <a:off x="7539038" y="2935288"/>
            <a:ext cx="30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5</a:t>
            </a:r>
          </a:p>
        </p:txBody>
      </p:sp>
      <p:sp>
        <p:nvSpPr>
          <p:cNvPr id="27685" name="TextBox 40"/>
          <p:cNvSpPr txBox="1">
            <a:spLocks noChangeArrowheads="1"/>
          </p:cNvSpPr>
          <p:nvPr/>
        </p:nvSpPr>
        <p:spPr bwMode="auto">
          <a:xfrm>
            <a:off x="6373813" y="4129088"/>
            <a:ext cx="30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1</a:t>
            </a:r>
          </a:p>
        </p:txBody>
      </p:sp>
      <p:sp>
        <p:nvSpPr>
          <p:cNvPr id="27686" name="TextBox 41"/>
          <p:cNvSpPr txBox="1">
            <a:spLocks noChangeArrowheads="1"/>
          </p:cNvSpPr>
          <p:nvPr/>
        </p:nvSpPr>
        <p:spPr bwMode="auto">
          <a:xfrm>
            <a:off x="1976438" y="4127500"/>
            <a:ext cx="30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 dirty="0"/>
              <a:t>6</a:t>
            </a:r>
          </a:p>
        </p:txBody>
      </p:sp>
      <p:sp>
        <p:nvSpPr>
          <p:cNvPr id="27687" name="TextBox 42"/>
          <p:cNvSpPr txBox="1">
            <a:spLocks noChangeArrowheads="1"/>
          </p:cNvSpPr>
          <p:nvPr/>
        </p:nvSpPr>
        <p:spPr bwMode="auto">
          <a:xfrm>
            <a:off x="4938713" y="4194174"/>
            <a:ext cx="30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6</a:t>
            </a:r>
          </a:p>
        </p:txBody>
      </p:sp>
      <p:sp>
        <p:nvSpPr>
          <p:cNvPr id="27688" name="TextBox 43"/>
          <p:cNvSpPr txBox="1">
            <a:spLocks noChangeArrowheads="1"/>
          </p:cNvSpPr>
          <p:nvPr/>
        </p:nvSpPr>
        <p:spPr bwMode="auto">
          <a:xfrm>
            <a:off x="7800975" y="4124325"/>
            <a:ext cx="30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6</a:t>
            </a:r>
          </a:p>
        </p:txBody>
      </p:sp>
      <p:sp>
        <p:nvSpPr>
          <p:cNvPr id="27689" name="TextBox 44"/>
          <p:cNvSpPr txBox="1">
            <a:spLocks noChangeArrowheads="1"/>
          </p:cNvSpPr>
          <p:nvPr/>
        </p:nvSpPr>
        <p:spPr bwMode="auto">
          <a:xfrm>
            <a:off x="7807325" y="2941638"/>
            <a:ext cx="30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6</a:t>
            </a:r>
          </a:p>
        </p:txBody>
      </p:sp>
      <p:sp>
        <p:nvSpPr>
          <p:cNvPr id="27690" name="TextBox 45"/>
          <p:cNvSpPr txBox="1">
            <a:spLocks noChangeArrowheads="1"/>
          </p:cNvSpPr>
          <p:nvPr/>
        </p:nvSpPr>
        <p:spPr bwMode="auto">
          <a:xfrm>
            <a:off x="2259013" y="4135438"/>
            <a:ext cx="30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7</a:t>
            </a:r>
          </a:p>
        </p:txBody>
      </p:sp>
      <p:sp>
        <p:nvSpPr>
          <p:cNvPr id="27691" name="TextBox 46"/>
          <p:cNvSpPr txBox="1">
            <a:spLocks noChangeArrowheads="1"/>
          </p:cNvSpPr>
          <p:nvPr/>
        </p:nvSpPr>
        <p:spPr bwMode="auto">
          <a:xfrm>
            <a:off x="5259388" y="4202112"/>
            <a:ext cx="30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7</a:t>
            </a:r>
          </a:p>
        </p:txBody>
      </p:sp>
      <p:sp>
        <p:nvSpPr>
          <p:cNvPr id="27692" name="TextBox 47"/>
          <p:cNvSpPr txBox="1">
            <a:spLocks noChangeArrowheads="1"/>
          </p:cNvSpPr>
          <p:nvPr/>
        </p:nvSpPr>
        <p:spPr bwMode="auto">
          <a:xfrm>
            <a:off x="8102600" y="2947988"/>
            <a:ext cx="30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7</a:t>
            </a:r>
          </a:p>
        </p:txBody>
      </p:sp>
      <p:sp>
        <p:nvSpPr>
          <p:cNvPr id="27693" name="TextBox 48"/>
          <p:cNvSpPr txBox="1">
            <a:spLocks noChangeArrowheads="1"/>
          </p:cNvSpPr>
          <p:nvPr/>
        </p:nvSpPr>
        <p:spPr bwMode="auto">
          <a:xfrm>
            <a:off x="8104188" y="4122738"/>
            <a:ext cx="30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7</a:t>
            </a:r>
          </a:p>
        </p:txBody>
      </p:sp>
      <p:sp>
        <p:nvSpPr>
          <p:cNvPr id="27694" name="TextBox 49"/>
          <p:cNvSpPr txBox="1">
            <a:spLocks noChangeArrowheads="1"/>
          </p:cNvSpPr>
          <p:nvPr/>
        </p:nvSpPr>
        <p:spPr bwMode="auto">
          <a:xfrm>
            <a:off x="2532063" y="4130675"/>
            <a:ext cx="288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8</a:t>
            </a:r>
          </a:p>
        </p:txBody>
      </p:sp>
      <p:sp>
        <p:nvSpPr>
          <p:cNvPr id="27695" name="TextBox 50"/>
          <p:cNvSpPr txBox="1">
            <a:spLocks noChangeArrowheads="1"/>
          </p:cNvSpPr>
          <p:nvPr/>
        </p:nvSpPr>
        <p:spPr bwMode="auto">
          <a:xfrm>
            <a:off x="5576888" y="4191000"/>
            <a:ext cx="288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8</a:t>
            </a:r>
          </a:p>
        </p:txBody>
      </p:sp>
      <p:sp>
        <p:nvSpPr>
          <p:cNvPr id="27696" name="TextBox 51"/>
          <p:cNvSpPr txBox="1">
            <a:spLocks noChangeArrowheads="1"/>
          </p:cNvSpPr>
          <p:nvPr/>
        </p:nvSpPr>
        <p:spPr bwMode="auto">
          <a:xfrm>
            <a:off x="8397874" y="2946400"/>
            <a:ext cx="288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8</a:t>
            </a:r>
          </a:p>
        </p:txBody>
      </p:sp>
      <p:sp>
        <p:nvSpPr>
          <p:cNvPr id="27697" name="TextBox 52"/>
          <p:cNvSpPr txBox="1">
            <a:spLocks noChangeArrowheads="1"/>
          </p:cNvSpPr>
          <p:nvPr/>
        </p:nvSpPr>
        <p:spPr bwMode="auto">
          <a:xfrm>
            <a:off x="8397875" y="4132263"/>
            <a:ext cx="288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8</a:t>
            </a:r>
          </a:p>
        </p:txBody>
      </p:sp>
      <p:sp>
        <p:nvSpPr>
          <p:cNvPr id="27698" name="TextBox 53"/>
          <p:cNvSpPr txBox="1">
            <a:spLocks noChangeArrowheads="1"/>
          </p:cNvSpPr>
          <p:nvPr/>
        </p:nvSpPr>
        <p:spPr bwMode="auto">
          <a:xfrm>
            <a:off x="563563" y="1743075"/>
            <a:ext cx="7845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en-US"/>
              <a:t>All input arrays are derived from the same original input array</a:t>
            </a:r>
          </a:p>
        </p:txBody>
      </p:sp>
      <p:cxnSp>
        <p:nvCxnSpPr>
          <p:cNvPr id="27699" name="Straight Arrow Connector 55"/>
          <p:cNvCxnSpPr>
            <a:cxnSpLocks noChangeShapeType="1"/>
            <a:stCxn id="27698" idx="2"/>
          </p:cNvCxnSpPr>
          <p:nvPr/>
        </p:nvCxnSpPr>
        <p:spPr bwMode="auto">
          <a:xfrm flipH="1">
            <a:off x="1401763" y="2143125"/>
            <a:ext cx="3084512" cy="711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700" name="Straight Arrow Connector 57"/>
          <p:cNvCxnSpPr>
            <a:cxnSpLocks noChangeShapeType="1"/>
            <a:stCxn id="27698" idx="2"/>
          </p:cNvCxnSpPr>
          <p:nvPr/>
        </p:nvCxnSpPr>
        <p:spPr bwMode="auto">
          <a:xfrm flipH="1">
            <a:off x="4478338" y="2143125"/>
            <a:ext cx="7937" cy="660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701" name="Straight Arrow Connector 59"/>
          <p:cNvCxnSpPr>
            <a:cxnSpLocks noChangeShapeType="1"/>
            <a:stCxn id="27698" idx="2"/>
          </p:cNvCxnSpPr>
          <p:nvPr/>
        </p:nvCxnSpPr>
        <p:spPr bwMode="auto">
          <a:xfrm>
            <a:off x="4486275" y="2143125"/>
            <a:ext cx="3392488" cy="7286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7702" name="TextBox 4"/>
          <p:cNvSpPr txBox="1">
            <a:spLocks noChangeArrowheads="1"/>
          </p:cNvSpPr>
          <p:nvPr/>
        </p:nvSpPr>
        <p:spPr bwMode="auto">
          <a:xfrm>
            <a:off x="255589" y="2947988"/>
            <a:ext cx="2286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 dirty="0"/>
              <a:t>0</a:t>
            </a:r>
          </a:p>
        </p:txBody>
      </p:sp>
      <p:sp>
        <p:nvSpPr>
          <p:cNvPr id="27703" name="TextBox 33"/>
          <p:cNvSpPr txBox="1">
            <a:spLocks noChangeArrowheads="1"/>
          </p:cNvSpPr>
          <p:nvPr/>
        </p:nvSpPr>
        <p:spPr bwMode="auto">
          <a:xfrm>
            <a:off x="8686800" y="2957513"/>
            <a:ext cx="2667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9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1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Implementing Stencil with Shift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en-US" smtClean="0"/>
              <a:t>This implementation is only beneficial for one dimensional stencils or the memory-contiguous dimension of a multidimensional stencil</a:t>
            </a:r>
          </a:p>
          <a:p>
            <a:endParaRPr lang="en-US" altLang="en-US" smtClean="0"/>
          </a:p>
          <a:p>
            <a:r>
              <a:rPr lang="en-US" altLang="en-US" smtClean="0"/>
              <a:t>Memory traffic to external memory is not reduced with shifts</a:t>
            </a:r>
          </a:p>
          <a:p>
            <a:endParaRPr lang="en-US" altLang="en-US" smtClean="0"/>
          </a:p>
          <a:p>
            <a:r>
              <a:rPr lang="en-US" altLang="en-US" smtClean="0"/>
              <a:t>But, shifts allow vectorization of the data reads, which may reduce the total number of instructions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0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Table of Contents</a:t>
            </a:r>
            <a:endParaRPr lang="en-US" altLang="en-US" dirty="0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What is the stencil pattern?</a:t>
            </a:r>
          </a:p>
          <a:p>
            <a:r>
              <a:rPr lang="en-US" altLang="en-US" smtClean="0"/>
              <a:t>Implementing stencil with shift</a:t>
            </a:r>
          </a:p>
          <a:p>
            <a:r>
              <a:rPr lang="en-US" altLang="en-US" smtClean="0">
                <a:solidFill>
                  <a:srgbClr val="FF0000"/>
                </a:solidFill>
              </a:rPr>
              <a:t>Stencil and cache optimizations</a:t>
            </a:r>
          </a:p>
          <a:p>
            <a:r>
              <a:rPr lang="en-US" altLang="en-US" smtClean="0"/>
              <a:t>Stencil and communication optimizations</a:t>
            </a:r>
          </a:p>
          <a:p>
            <a:r>
              <a:rPr lang="en-US" altLang="en-US" smtClean="0"/>
              <a:t>Recurrence</a:t>
            </a:r>
          </a:p>
          <a:p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Stencil and Cache Optimizations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en-US" smtClean="0"/>
              <a:t>Assuming 2D array where rows are contiguous in memory…</a:t>
            </a:r>
          </a:p>
          <a:p>
            <a:pPr lvl="1"/>
            <a:r>
              <a:rPr lang="en-US" altLang="en-US" smtClean="0"/>
              <a:t>Horizontally related data will tend to belong to the same cache line</a:t>
            </a:r>
          </a:p>
          <a:p>
            <a:pPr lvl="1"/>
            <a:r>
              <a:rPr lang="en-US" altLang="en-US" smtClean="0"/>
              <a:t>Vertical offset accesses will most likely result in cache misses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2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Table of Contents</a:t>
            </a:r>
            <a:endParaRPr lang="en-US" alt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What is the stencil pattern?</a:t>
            </a:r>
          </a:p>
          <a:p>
            <a:r>
              <a:rPr lang="en-US" altLang="en-US" smtClean="0"/>
              <a:t>Implementing stencil with shift</a:t>
            </a:r>
          </a:p>
          <a:p>
            <a:r>
              <a:rPr lang="en-US" altLang="en-US" smtClean="0"/>
              <a:t>Stencil and cache optimizations</a:t>
            </a:r>
          </a:p>
          <a:p>
            <a:r>
              <a:rPr lang="en-US" altLang="en-US" smtClean="0"/>
              <a:t>Stencil and communication optimizations</a:t>
            </a:r>
          </a:p>
          <a:p>
            <a:r>
              <a:rPr lang="en-US" altLang="en-US" smtClean="0"/>
              <a:t>Recurrence</a:t>
            </a:r>
          </a:p>
          <a:p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Stencil and Cache Optimizations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en-US" smtClean="0"/>
              <a:t>Assigning rows to cores:</a:t>
            </a:r>
          </a:p>
          <a:p>
            <a:pPr lvl="1"/>
            <a:r>
              <a:rPr lang="en-US" altLang="en-US" smtClean="0"/>
              <a:t>Maximizes horizontal data locality</a:t>
            </a:r>
          </a:p>
          <a:p>
            <a:pPr lvl="1"/>
            <a:r>
              <a:rPr lang="en-US" altLang="en-US" smtClean="0"/>
              <a:t>Assuming vertical offsets in stencil, this will create redundant reads of adjacent rows from each core</a:t>
            </a:r>
          </a:p>
          <a:p>
            <a:r>
              <a:rPr lang="en-US" altLang="en-US" smtClean="0"/>
              <a:t>Assigning columns to cores:</a:t>
            </a:r>
          </a:p>
          <a:p>
            <a:pPr lvl="1"/>
            <a:r>
              <a:rPr lang="en-US" altLang="en-US" smtClean="0"/>
              <a:t>Redundantly read data from same cache line</a:t>
            </a:r>
          </a:p>
          <a:p>
            <a:pPr lvl="1"/>
            <a:r>
              <a:rPr lang="en-US" altLang="en-US" smtClean="0"/>
              <a:t>Create false sharing as cores write to same cache line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0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Stencil and Cache Optimizations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en-US" smtClean="0"/>
              <a:t>Assigning “strips” to each core can be a better solution</a:t>
            </a:r>
          </a:p>
          <a:p>
            <a:r>
              <a:rPr lang="en-US" altLang="en-US" b="1" smtClean="0"/>
              <a:t>Strip-mining</a:t>
            </a:r>
            <a:r>
              <a:rPr lang="en-US" altLang="en-US" smtClean="0"/>
              <a:t>: an optimization in a stencil computation that groups elements in a way that avoids redundant memory accesses and aligns memory accesses with cache lines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1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Stencil and Cache Optimizations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en-US" smtClean="0"/>
              <a:t>A strip’s size is a multiple of a cache line in width, and the height of the 2D array</a:t>
            </a:r>
          </a:p>
          <a:p>
            <a:r>
              <a:rPr lang="en-US" altLang="en-US" smtClean="0"/>
              <a:t>Strip widths are in increments of the cache line size so as to avoid false sharing and redundant reads</a:t>
            </a:r>
          </a:p>
          <a:p>
            <a:r>
              <a:rPr lang="en-US" altLang="en-US" smtClean="0"/>
              <a:t>Each strip is processed serially from top to bottom within each core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1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Stencil and Cache Optimizations</a:t>
            </a:r>
          </a:p>
        </p:txBody>
      </p:sp>
      <p:pic>
        <p:nvPicPr>
          <p:cNvPr id="34819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20913" y="1538288"/>
            <a:ext cx="4718050" cy="4741862"/>
          </a:xfrm>
        </p:spPr>
      </p:pic>
      <p:cxnSp>
        <p:nvCxnSpPr>
          <p:cNvPr id="34820" name="Straight Arrow Connector 7"/>
          <p:cNvCxnSpPr>
            <a:cxnSpLocks noChangeShapeType="1"/>
          </p:cNvCxnSpPr>
          <p:nvPr/>
        </p:nvCxnSpPr>
        <p:spPr bwMode="auto">
          <a:xfrm flipH="1">
            <a:off x="2043113" y="1614488"/>
            <a:ext cx="7937" cy="45307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34821" name="Straight Arrow Connector 11"/>
          <p:cNvCxnSpPr>
            <a:cxnSpLocks noChangeShapeType="1"/>
          </p:cNvCxnSpPr>
          <p:nvPr/>
        </p:nvCxnSpPr>
        <p:spPr bwMode="auto">
          <a:xfrm>
            <a:off x="2273300" y="1470025"/>
            <a:ext cx="1144588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34822" name="TextBox 13"/>
          <p:cNvSpPr txBox="1">
            <a:spLocks noChangeArrowheads="1"/>
          </p:cNvSpPr>
          <p:nvPr/>
        </p:nvSpPr>
        <p:spPr bwMode="auto">
          <a:xfrm>
            <a:off x="333375" y="3119438"/>
            <a:ext cx="2043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Height of array</a:t>
            </a:r>
          </a:p>
        </p:txBody>
      </p:sp>
      <p:sp>
        <p:nvSpPr>
          <p:cNvPr id="34823" name="TextBox 14"/>
          <p:cNvSpPr txBox="1">
            <a:spLocks noChangeArrowheads="1"/>
          </p:cNvSpPr>
          <p:nvPr/>
        </p:nvSpPr>
        <p:spPr bwMode="auto">
          <a:xfrm>
            <a:off x="2025650" y="1017588"/>
            <a:ext cx="6127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dirty="0"/>
              <a:t>m</a:t>
            </a:r>
            <a:r>
              <a:rPr lang="en-US" altLang="en-US" dirty="0" smtClean="0"/>
              <a:t>*</a:t>
            </a:r>
            <a:r>
              <a:rPr lang="en-US" altLang="en-US" dirty="0" err="1" smtClean="0"/>
              <a:t>sizeof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cacheLine</a:t>
            </a:r>
            <a:r>
              <a:rPr lang="en-US" altLang="en-US" dirty="0"/>
              <a:t>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9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Table of Contents</a:t>
            </a:r>
            <a:endParaRPr lang="en-US" altLang="en-US" dirty="0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What is the stencil pattern?</a:t>
            </a:r>
          </a:p>
          <a:p>
            <a:r>
              <a:rPr lang="en-US" altLang="en-US" smtClean="0"/>
              <a:t>Implementing stencil with shift</a:t>
            </a:r>
          </a:p>
          <a:p>
            <a:r>
              <a:rPr lang="en-US" altLang="en-US" smtClean="0"/>
              <a:t>Stencil and cache optimizations</a:t>
            </a:r>
          </a:p>
          <a:p>
            <a:r>
              <a:rPr lang="en-US" altLang="en-US" smtClean="0">
                <a:solidFill>
                  <a:srgbClr val="FF0000"/>
                </a:solidFill>
              </a:rPr>
              <a:t>Stencil and communication optimizations</a:t>
            </a:r>
          </a:p>
          <a:p>
            <a:r>
              <a:rPr lang="en-US" altLang="en-US" smtClean="0"/>
              <a:t>Recurrence</a:t>
            </a:r>
          </a:p>
          <a:p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7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Stencil and Communication Optimizations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140811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mtClean="0"/>
              <a:t>When data is distributed, overlapping regions (or “</a:t>
            </a:r>
            <a:r>
              <a:rPr lang="en-US" altLang="en-US" b="1" smtClean="0"/>
              <a:t>ghost cells</a:t>
            </a:r>
            <a:r>
              <a:rPr lang="en-US" altLang="en-US" smtClean="0"/>
              <a:t>”) must be explicitly communicated between nodes between loop iterations</a:t>
            </a:r>
          </a:p>
        </p:txBody>
      </p:sp>
      <p:sp>
        <p:nvSpPr>
          <p:cNvPr id="36896" name="Rectangle 4"/>
          <p:cNvSpPr>
            <a:spLocks noChangeAspect="1"/>
          </p:cNvSpPr>
          <p:nvPr/>
        </p:nvSpPr>
        <p:spPr bwMode="auto">
          <a:xfrm>
            <a:off x="5122863" y="2398713"/>
            <a:ext cx="3657600" cy="3657926"/>
          </a:xfrm>
          <a:prstGeom prst="rect">
            <a:avLst/>
          </a:prstGeom>
          <a:pattFill prst="pct25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9525" algn="ctr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cxnSp>
        <p:nvCxnSpPr>
          <p:cNvPr id="36898" name="Straight Connector 6"/>
          <p:cNvCxnSpPr>
            <a:cxnSpLocks noChangeShapeType="1"/>
          </p:cNvCxnSpPr>
          <p:nvPr/>
        </p:nvCxnSpPr>
        <p:spPr bwMode="auto">
          <a:xfrm>
            <a:off x="6037263" y="2398713"/>
            <a:ext cx="0" cy="914481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36899" name="Straight Connector 7"/>
          <p:cNvCxnSpPr>
            <a:cxnSpLocks noChangeShapeType="1"/>
          </p:cNvCxnSpPr>
          <p:nvPr/>
        </p:nvCxnSpPr>
        <p:spPr bwMode="auto">
          <a:xfrm>
            <a:off x="6037263" y="5142158"/>
            <a:ext cx="0" cy="91448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6897" name="Rectangle 5"/>
          <p:cNvSpPr>
            <a:spLocks noChangeAspect="1"/>
          </p:cNvSpPr>
          <p:nvPr/>
        </p:nvSpPr>
        <p:spPr bwMode="auto">
          <a:xfrm>
            <a:off x="6037263" y="3313195"/>
            <a:ext cx="1828800" cy="1828963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cxnSp>
        <p:nvCxnSpPr>
          <p:cNvPr id="36900" name="Straight Connector 8"/>
          <p:cNvCxnSpPr>
            <a:cxnSpLocks noChangeShapeType="1"/>
          </p:cNvCxnSpPr>
          <p:nvPr/>
        </p:nvCxnSpPr>
        <p:spPr bwMode="auto">
          <a:xfrm flipH="1">
            <a:off x="5122863" y="3313194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36901" name="Straight Connector 9"/>
          <p:cNvCxnSpPr>
            <a:cxnSpLocks noChangeShapeType="1"/>
            <a:stCxn id="36896" idx="1"/>
            <a:endCxn id="36897" idx="1"/>
          </p:cNvCxnSpPr>
          <p:nvPr/>
        </p:nvCxnSpPr>
        <p:spPr bwMode="auto">
          <a:xfrm>
            <a:off x="5122863" y="4227676"/>
            <a:ext cx="914400" cy="1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36902" name="Straight Connector 10"/>
          <p:cNvCxnSpPr>
            <a:cxnSpLocks noChangeShapeType="1"/>
          </p:cNvCxnSpPr>
          <p:nvPr/>
        </p:nvCxnSpPr>
        <p:spPr bwMode="auto">
          <a:xfrm>
            <a:off x="5122863" y="5142157"/>
            <a:ext cx="914400" cy="1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36903" name="Straight Connector 11"/>
          <p:cNvCxnSpPr>
            <a:cxnSpLocks noChangeShapeType="1"/>
          </p:cNvCxnSpPr>
          <p:nvPr/>
        </p:nvCxnSpPr>
        <p:spPr bwMode="auto">
          <a:xfrm>
            <a:off x="7827607" y="5142158"/>
            <a:ext cx="914400" cy="1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36904" name="Straight Connector 12"/>
          <p:cNvCxnSpPr>
            <a:cxnSpLocks noChangeShapeType="1"/>
            <a:stCxn id="36896" idx="0"/>
            <a:endCxn id="36897" idx="0"/>
          </p:cNvCxnSpPr>
          <p:nvPr/>
        </p:nvCxnSpPr>
        <p:spPr bwMode="auto">
          <a:xfrm>
            <a:off x="6951663" y="2398713"/>
            <a:ext cx="0" cy="914482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36905" name="Straight Connector 13"/>
          <p:cNvCxnSpPr>
            <a:cxnSpLocks noChangeShapeType="1"/>
          </p:cNvCxnSpPr>
          <p:nvPr/>
        </p:nvCxnSpPr>
        <p:spPr bwMode="auto">
          <a:xfrm>
            <a:off x="7866063" y="2398713"/>
            <a:ext cx="1" cy="918042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36906" name="Straight Connector 14"/>
          <p:cNvCxnSpPr>
            <a:cxnSpLocks noChangeShapeType="1"/>
          </p:cNvCxnSpPr>
          <p:nvPr/>
        </p:nvCxnSpPr>
        <p:spPr bwMode="auto">
          <a:xfrm>
            <a:off x="6951663" y="5142157"/>
            <a:ext cx="0" cy="91448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36907" name="Straight Connector 15"/>
          <p:cNvCxnSpPr>
            <a:cxnSpLocks noChangeShapeType="1"/>
          </p:cNvCxnSpPr>
          <p:nvPr/>
        </p:nvCxnSpPr>
        <p:spPr bwMode="auto">
          <a:xfrm>
            <a:off x="7866063" y="5145008"/>
            <a:ext cx="0" cy="91448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36908" name="Straight Connector 16"/>
          <p:cNvCxnSpPr>
            <a:cxnSpLocks noChangeShapeType="1"/>
          </p:cNvCxnSpPr>
          <p:nvPr/>
        </p:nvCxnSpPr>
        <p:spPr bwMode="auto">
          <a:xfrm flipV="1">
            <a:off x="7866064" y="3313195"/>
            <a:ext cx="875943" cy="3559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36909" name="Straight Connector 17"/>
          <p:cNvCxnSpPr>
            <a:cxnSpLocks noChangeShapeType="1"/>
          </p:cNvCxnSpPr>
          <p:nvPr/>
        </p:nvCxnSpPr>
        <p:spPr bwMode="auto">
          <a:xfrm>
            <a:off x="7866063" y="4227675"/>
            <a:ext cx="914400" cy="1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36910" name="Straight Connector 18"/>
          <p:cNvCxnSpPr>
            <a:cxnSpLocks noChangeShapeType="1"/>
            <a:stCxn id="36897" idx="0"/>
          </p:cNvCxnSpPr>
          <p:nvPr/>
        </p:nvCxnSpPr>
        <p:spPr bwMode="auto">
          <a:xfrm>
            <a:off x="6951663" y="3313195"/>
            <a:ext cx="0" cy="190374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911" name="Straight Connector 19"/>
          <p:cNvCxnSpPr>
            <a:cxnSpLocks noChangeShapeType="1"/>
            <a:stCxn id="36897" idx="1"/>
          </p:cNvCxnSpPr>
          <p:nvPr/>
        </p:nvCxnSpPr>
        <p:spPr bwMode="auto">
          <a:xfrm flipV="1">
            <a:off x="6037263" y="4227675"/>
            <a:ext cx="1828801" cy="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6869" name="TextBox 20"/>
          <p:cNvSpPr txBox="1">
            <a:spLocks noChangeArrowheads="1"/>
          </p:cNvSpPr>
          <p:nvPr/>
        </p:nvSpPr>
        <p:spPr bwMode="auto">
          <a:xfrm>
            <a:off x="5122863" y="2501900"/>
            <a:ext cx="91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4000"/>
              <a:t>0</a:t>
            </a:r>
          </a:p>
        </p:txBody>
      </p:sp>
      <p:sp>
        <p:nvSpPr>
          <p:cNvPr id="36870" name="TextBox 21"/>
          <p:cNvSpPr txBox="1">
            <a:spLocks noChangeArrowheads="1"/>
          </p:cNvSpPr>
          <p:nvPr/>
        </p:nvSpPr>
        <p:spPr bwMode="auto">
          <a:xfrm>
            <a:off x="6037263" y="2501900"/>
            <a:ext cx="91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4000"/>
              <a:t>0</a:t>
            </a:r>
          </a:p>
        </p:txBody>
      </p:sp>
      <p:sp>
        <p:nvSpPr>
          <p:cNvPr id="36871" name="TextBox 22"/>
          <p:cNvSpPr txBox="1">
            <a:spLocks noChangeArrowheads="1"/>
          </p:cNvSpPr>
          <p:nvPr/>
        </p:nvSpPr>
        <p:spPr bwMode="auto">
          <a:xfrm>
            <a:off x="5122863" y="3432175"/>
            <a:ext cx="91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4000"/>
              <a:t>0</a:t>
            </a:r>
          </a:p>
        </p:txBody>
      </p:sp>
      <p:sp>
        <p:nvSpPr>
          <p:cNvPr id="36872" name="TextBox 23"/>
          <p:cNvSpPr txBox="1">
            <a:spLocks noChangeArrowheads="1"/>
          </p:cNvSpPr>
          <p:nvPr/>
        </p:nvSpPr>
        <p:spPr bwMode="auto">
          <a:xfrm>
            <a:off x="5122863" y="4343400"/>
            <a:ext cx="91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4000"/>
              <a:t>0</a:t>
            </a:r>
          </a:p>
        </p:txBody>
      </p:sp>
      <p:sp>
        <p:nvSpPr>
          <p:cNvPr id="36873" name="TextBox 24"/>
          <p:cNvSpPr txBox="1">
            <a:spLocks noChangeArrowheads="1"/>
          </p:cNvSpPr>
          <p:nvPr/>
        </p:nvSpPr>
        <p:spPr bwMode="auto">
          <a:xfrm>
            <a:off x="5122863" y="5245100"/>
            <a:ext cx="91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4000"/>
              <a:t>0</a:t>
            </a:r>
          </a:p>
        </p:txBody>
      </p:sp>
      <p:sp>
        <p:nvSpPr>
          <p:cNvPr id="36874" name="TextBox 25"/>
          <p:cNvSpPr txBox="1">
            <a:spLocks noChangeArrowheads="1"/>
          </p:cNvSpPr>
          <p:nvPr/>
        </p:nvSpPr>
        <p:spPr bwMode="auto">
          <a:xfrm>
            <a:off x="6037263" y="5245100"/>
            <a:ext cx="91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4000"/>
              <a:t>0</a:t>
            </a:r>
          </a:p>
        </p:txBody>
      </p:sp>
      <p:sp>
        <p:nvSpPr>
          <p:cNvPr id="36875" name="TextBox 26"/>
          <p:cNvSpPr txBox="1">
            <a:spLocks noChangeArrowheads="1"/>
          </p:cNvSpPr>
          <p:nvPr/>
        </p:nvSpPr>
        <p:spPr bwMode="auto">
          <a:xfrm>
            <a:off x="6951663" y="5248275"/>
            <a:ext cx="91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4000"/>
              <a:t>0</a:t>
            </a:r>
          </a:p>
        </p:txBody>
      </p:sp>
      <p:sp>
        <p:nvSpPr>
          <p:cNvPr id="36876" name="TextBox 27"/>
          <p:cNvSpPr txBox="1">
            <a:spLocks noChangeArrowheads="1"/>
          </p:cNvSpPr>
          <p:nvPr/>
        </p:nvSpPr>
        <p:spPr bwMode="auto">
          <a:xfrm>
            <a:off x="7866063" y="5248275"/>
            <a:ext cx="91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4000"/>
              <a:t>0</a:t>
            </a:r>
          </a:p>
        </p:txBody>
      </p:sp>
      <p:sp>
        <p:nvSpPr>
          <p:cNvPr id="36877" name="TextBox 28"/>
          <p:cNvSpPr txBox="1">
            <a:spLocks noChangeArrowheads="1"/>
          </p:cNvSpPr>
          <p:nvPr/>
        </p:nvSpPr>
        <p:spPr bwMode="auto">
          <a:xfrm>
            <a:off x="7866063" y="4343400"/>
            <a:ext cx="91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4000"/>
              <a:t>0</a:t>
            </a:r>
          </a:p>
        </p:txBody>
      </p:sp>
      <p:sp>
        <p:nvSpPr>
          <p:cNvPr id="36878" name="TextBox 29"/>
          <p:cNvSpPr txBox="1">
            <a:spLocks noChangeArrowheads="1"/>
          </p:cNvSpPr>
          <p:nvPr/>
        </p:nvSpPr>
        <p:spPr bwMode="auto">
          <a:xfrm>
            <a:off x="7866063" y="3432175"/>
            <a:ext cx="91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4000"/>
              <a:t>0</a:t>
            </a:r>
          </a:p>
        </p:txBody>
      </p:sp>
      <p:sp>
        <p:nvSpPr>
          <p:cNvPr id="36879" name="TextBox 30"/>
          <p:cNvSpPr txBox="1">
            <a:spLocks noChangeArrowheads="1"/>
          </p:cNvSpPr>
          <p:nvPr/>
        </p:nvSpPr>
        <p:spPr bwMode="auto">
          <a:xfrm>
            <a:off x="7866063" y="2503488"/>
            <a:ext cx="91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4000"/>
              <a:t>0</a:t>
            </a:r>
          </a:p>
        </p:txBody>
      </p:sp>
      <p:sp>
        <p:nvSpPr>
          <p:cNvPr id="36880" name="TextBox 31"/>
          <p:cNvSpPr txBox="1">
            <a:spLocks noChangeArrowheads="1"/>
          </p:cNvSpPr>
          <p:nvPr/>
        </p:nvSpPr>
        <p:spPr bwMode="auto">
          <a:xfrm>
            <a:off x="6951663" y="2501900"/>
            <a:ext cx="91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4000"/>
              <a:t>0</a:t>
            </a:r>
          </a:p>
        </p:txBody>
      </p:sp>
      <p:sp>
        <p:nvSpPr>
          <p:cNvPr id="36881" name="TextBox 33"/>
          <p:cNvSpPr txBox="1">
            <a:spLocks noChangeArrowheads="1"/>
          </p:cNvSpPr>
          <p:nvPr/>
        </p:nvSpPr>
        <p:spPr bwMode="auto">
          <a:xfrm>
            <a:off x="6324600" y="3544888"/>
            <a:ext cx="6270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4000"/>
              <a:t>9</a:t>
            </a:r>
          </a:p>
        </p:txBody>
      </p:sp>
      <p:sp>
        <p:nvSpPr>
          <p:cNvPr id="36882" name="TextBox 36"/>
          <p:cNvSpPr txBox="1">
            <a:spLocks noChangeArrowheads="1"/>
          </p:cNvSpPr>
          <p:nvPr/>
        </p:nvSpPr>
        <p:spPr bwMode="auto">
          <a:xfrm>
            <a:off x="7239000" y="3544888"/>
            <a:ext cx="6270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4000"/>
              <a:t>7</a:t>
            </a:r>
          </a:p>
        </p:txBody>
      </p:sp>
      <p:sp>
        <p:nvSpPr>
          <p:cNvPr id="36883" name="TextBox 37"/>
          <p:cNvSpPr txBox="1">
            <a:spLocks noChangeArrowheads="1"/>
          </p:cNvSpPr>
          <p:nvPr/>
        </p:nvSpPr>
        <p:spPr bwMode="auto">
          <a:xfrm>
            <a:off x="6324600" y="4437063"/>
            <a:ext cx="6270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4000"/>
              <a:t>6</a:t>
            </a:r>
          </a:p>
        </p:txBody>
      </p:sp>
      <p:sp>
        <p:nvSpPr>
          <p:cNvPr id="36884" name="TextBox 38"/>
          <p:cNvSpPr txBox="1">
            <a:spLocks noChangeArrowheads="1"/>
          </p:cNvSpPr>
          <p:nvPr/>
        </p:nvSpPr>
        <p:spPr bwMode="auto">
          <a:xfrm>
            <a:off x="7239000" y="4419600"/>
            <a:ext cx="6270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4000"/>
              <a:t>4</a:t>
            </a:r>
          </a:p>
        </p:txBody>
      </p:sp>
      <p:sp>
        <p:nvSpPr>
          <p:cNvPr id="36885" name="TextBox 39"/>
          <p:cNvSpPr txBox="1">
            <a:spLocks noChangeArrowheads="1"/>
          </p:cNvSpPr>
          <p:nvPr/>
        </p:nvSpPr>
        <p:spPr bwMode="auto">
          <a:xfrm>
            <a:off x="6037263" y="3316288"/>
            <a:ext cx="8509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PE 0</a:t>
            </a:r>
          </a:p>
        </p:txBody>
      </p:sp>
      <p:sp>
        <p:nvSpPr>
          <p:cNvPr id="36886" name="TextBox 40"/>
          <p:cNvSpPr txBox="1">
            <a:spLocks noChangeArrowheads="1"/>
          </p:cNvSpPr>
          <p:nvPr/>
        </p:nvSpPr>
        <p:spPr bwMode="auto">
          <a:xfrm>
            <a:off x="6037263" y="4208463"/>
            <a:ext cx="850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PE 2</a:t>
            </a:r>
          </a:p>
        </p:txBody>
      </p:sp>
      <p:sp>
        <p:nvSpPr>
          <p:cNvPr id="36887" name="TextBox 41"/>
          <p:cNvSpPr txBox="1">
            <a:spLocks noChangeArrowheads="1"/>
          </p:cNvSpPr>
          <p:nvPr/>
        </p:nvSpPr>
        <p:spPr bwMode="auto">
          <a:xfrm>
            <a:off x="6951663" y="3311525"/>
            <a:ext cx="850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PE 1</a:t>
            </a:r>
          </a:p>
        </p:txBody>
      </p:sp>
      <p:sp>
        <p:nvSpPr>
          <p:cNvPr id="36888" name="TextBox 42"/>
          <p:cNvSpPr txBox="1">
            <a:spLocks noChangeArrowheads="1"/>
          </p:cNvSpPr>
          <p:nvPr/>
        </p:nvSpPr>
        <p:spPr bwMode="auto">
          <a:xfrm>
            <a:off x="6951663" y="4219575"/>
            <a:ext cx="8509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PE 3</a:t>
            </a:r>
          </a:p>
        </p:txBody>
      </p:sp>
      <p:grpSp>
        <p:nvGrpSpPr>
          <p:cNvPr id="36889" name="Group 43"/>
          <p:cNvGrpSpPr>
            <a:grpSpLocks/>
          </p:cNvGrpSpPr>
          <p:nvPr/>
        </p:nvGrpSpPr>
        <p:grpSpPr bwMode="auto">
          <a:xfrm>
            <a:off x="5122863" y="2393950"/>
            <a:ext cx="2743200" cy="2747963"/>
            <a:chOff x="2743202" y="1896791"/>
            <a:chExt cx="2743200" cy="2748880"/>
          </a:xfrm>
        </p:grpSpPr>
        <p:sp>
          <p:nvSpPr>
            <p:cNvPr id="36891" name="Rectangle 44"/>
            <p:cNvSpPr>
              <a:spLocks noChangeArrowheads="1"/>
            </p:cNvSpPr>
            <p:nvPr/>
          </p:nvSpPr>
          <p:spPr bwMode="auto">
            <a:xfrm>
              <a:off x="3657602" y="2814751"/>
              <a:ext cx="914400" cy="917960"/>
            </a:xfrm>
            <a:prstGeom prst="rect">
              <a:avLst/>
            </a:prstGeom>
            <a:solidFill>
              <a:srgbClr val="0070C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892" name="Rectangle 45"/>
            <p:cNvSpPr>
              <a:spLocks noChangeArrowheads="1"/>
            </p:cNvSpPr>
            <p:nvPr/>
          </p:nvSpPr>
          <p:spPr bwMode="auto">
            <a:xfrm>
              <a:off x="3657602" y="3727711"/>
              <a:ext cx="914400" cy="917960"/>
            </a:xfrm>
            <a:prstGeom prst="rect">
              <a:avLst/>
            </a:prstGeom>
            <a:solidFill>
              <a:srgbClr val="00206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893" name="Rectangle 46"/>
            <p:cNvSpPr>
              <a:spLocks noChangeArrowheads="1"/>
            </p:cNvSpPr>
            <p:nvPr/>
          </p:nvSpPr>
          <p:spPr bwMode="auto">
            <a:xfrm>
              <a:off x="2743202" y="2814751"/>
              <a:ext cx="914400" cy="917960"/>
            </a:xfrm>
            <a:prstGeom prst="rect">
              <a:avLst/>
            </a:prstGeom>
            <a:solidFill>
              <a:srgbClr val="00206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894" name="Rectangle 47"/>
            <p:cNvSpPr>
              <a:spLocks noChangeArrowheads="1"/>
            </p:cNvSpPr>
            <p:nvPr/>
          </p:nvSpPr>
          <p:spPr bwMode="auto">
            <a:xfrm>
              <a:off x="4572002" y="2814751"/>
              <a:ext cx="914400" cy="917960"/>
            </a:xfrm>
            <a:prstGeom prst="rect">
              <a:avLst/>
            </a:prstGeom>
            <a:solidFill>
              <a:srgbClr val="00206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895" name="Rectangle 48"/>
            <p:cNvSpPr>
              <a:spLocks noChangeArrowheads="1"/>
            </p:cNvSpPr>
            <p:nvPr/>
          </p:nvSpPr>
          <p:spPr bwMode="auto">
            <a:xfrm>
              <a:off x="3657602" y="1896791"/>
              <a:ext cx="914400" cy="917960"/>
            </a:xfrm>
            <a:prstGeom prst="rect">
              <a:avLst/>
            </a:prstGeom>
            <a:solidFill>
              <a:srgbClr val="00206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158750" y="2589213"/>
            <a:ext cx="45497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2"/>
              <a:buChar char="r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95338" indent="-338138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2"/>
              <a:buChar char="¦"/>
              <a:defRPr sz="26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1413" indent="-2317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2"/>
              <a:buChar char="Ø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543050" indent="-287338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88912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34632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80352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6072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71792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kern="0" dirty="0" smtClean="0"/>
              <a:t>Darker cells are PE 0’s ghost cells</a:t>
            </a:r>
          </a:p>
          <a:p>
            <a:pPr>
              <a:defRPr/>
            </a:pPr>
            <a:r>
              <a:rPr lang="en-US" kern="0" dirty="0" smtClean="0"/>
              <a:t>After first iteration of stencil computation</a:t>
            </a:r>
          </a:p>
          <a:p>
            <a:pPr lvl="1">
              <a:defRPr/>
            </a:pPr>
            <a:r>
              <a:rPr lang="en-US" kern="0" dirty="0" smtClean="0"/>
              <a:t>PE 1 &amp; PE 2 must send their stencil results to PE 0</a:t>
            </a:r>
          </a:p>
          <a:p>
            <a:pPr lvl="1">
              <a:defRPr/>
            </a:pPr>
            <a:r>
              <a:rPr lang="en-US" kern="0" dirty="0" smtClean="0"/>
              <a:t>PE 0 can perform another iteration of stencil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Stencil and Communication Optimizations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en-US" smtClean="0"/>
              <a:t>Generally better to replicate ghost cells in each local memory and swap after each iteration than to share memory</a:t>
            </a:r>
          </a:p>
          <a:p>
            <a:pPr lvl="1"/>
            <a:r>
              <a:rPr lang="en-US" altLang="en-US" smtClean="0"/>
              <a:t>Fine-grained sharing can lead to increased communication cost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9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Stencil and Communication 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>
              <a:defRPr/>
            </a:pPr>
            <a:r>
              <a:rPr lang="en-US" b="1" dirty="0" smtClean="0"/>
              <a:t>Halo</a:t>
            </a:r>
            <a:r>
              <a:rPr lang="en-US" dirty="0" smtClean="0"/>
              <a:t>: set of all ghost cells</a:t>
            </a:r>
          </a:p>
          <a:p>
            <a:pPr>
              <a:defRPr/>
            </a:pPr>
            <a:r>
              <a:rPr lang="en-US" dirty="0" smtClean="0"/>
              <a:t>Halo must contain all neighbors needed for one iteration</a:t>
            </a:r>
          </a:p>
          <a:p>
            <a:pPr>
              <a:defRPr/>
            </a:pPr>
            <a:r>
              <a:rPr lang="en-US" dirty="0" smtClean="0"/>
              <a:t>Larger halo (</a:t>
            </a:r>
            <a:r>
              <a:rPr lang="en-US" b="1" dirty="0" smtClean="0"/>
              <a:t>deep halo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Less communications</a:t>
            </a:r>
          </a:p>
          <a:p>
            <a:pPr lvl="1">
              <a:defRPr/>
            </a:pPr>
            <a:r>
              <a:rPr lang="en-US" dirty="0" smtClean="0"/>
              <a:t>More redundant local computation</a:t>
            </a:r>
          </a:p>
          <a:p>
            <a:pPr marL="0" indent="0">
              <a:buFont typeface="Wingdings" charset="2"/>
              <a:buNone/>
              <a:defRPr/>
            </a:pPr>
            <a:endParaRPr lang="en-US" b="1" dirty="0"/>
          </a:p>
          <a:p>
            <a:pPr marL="0" indent="0">
              <a:buFont typeface="Wingdings" charset="2"/>
              <a:buNone/>
              <a:defRPr/>
            </a:pPr>
            <a:endParaRPr lang="en-US" b="1" dirty="0"/>
          </a:p>
          <a:p>
            <a:pPr>
              <a:defRPr/>
            </a:pPr>
            <a:r>
              <a:rPr lang="en-US" b="1" dirty="0" smtClean="0"/>
              <a:t>Latency Hiding</a:t>
            </a:r>
            <a:r>
              <a:rPr lang="en-US" dirty="0" smtClean="0"/>
              <a:t>: Compute interior of stencil while waiting for ghost cell updates</a:t>
            </a:r>
            <a:endParaRPr lang="en-US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8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Table of Contents</a:t>
            </a:r>
            <a:endParaRPr lang="en-US" altLang="en-US" dirty="0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What is the stencil pattern?</a:t>
            </a:r>
          </a:p>
          <a:p>
            <a:r>
              <a:rPr lang="en-US" altLang="en-US" smtClean="0"/>
              <a:t>Implementing stencil with shift</a:t>
            </a:r>
          </a:p>
          <a:p>
            <a:r>
              <a:rPr lang="en-US" altLang="en-US" smtClean="0"/>
              <a:t>Stencil and cache optimizations</a:t>
            </a:r>
          </a:p>
          <a:p>
            <a:r>
              <a:rPr lang="en-US" altLang="en-US" smtClean="0"/>
              <a:t>Stencil and communication optimizations</a:t>
            </a:r>
          </a:p>
          <a:p>
            <a:r>
              <a:rPr lang="en-US" altLang="en-US" smtClean="0">
                <a:solidFill>
                  <a:srgbClr val="FF0000"/>
                </a:solidFill>
              </a:rPr>
              <a:t>Recurrence</a:t>
            </a:r>
          </a:p>
          <a:p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2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Recurrence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en-US" smtClean="0"/>
              <a:t>What if we have several nested loops with data dependencies between them when doing a stencil computation?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4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the stencil pattern?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en-US" b="1" smtClean="0"/>
              <a:t>Stencil</a:t>
            </a:r>
            <a:r>
              <a:rPr lang="en-US" altLang="en-US" smtClean="0"/>
              <a:t>: A map where each output depends on a “neighborhood” of inputs. These inputs are a set of fixed offsets relative to the output position.</a:t>
            </a:r>
          </a:p>
          <a:p>
            <a:endParaRPr lang="en-US" altLang="en-US" smtClean="0"/>
          </a:p>
          <a:p>
            <a:r>
              <a:rPr lang="en-US" altLang="en-US" smtClean="0"/>
              <a:t>A stencil output is a function of a “neighborhood” of elements in an input collection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5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Recurrence</a:t>
            </a:r>
          </a:p>
        </p:txBody>
      </p:sp>
      <p:pic>
        <p:nvPicPr>
          <p:cNvPr id="41987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2112963"/>
            <a:ext cx="8763000" cy="3241675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0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Recurrence</a:t>
            </a:r>
          </a:p>
        </p:txBody>
      </p:sp>
      <p:pic>
        <p:nvPicPr>
          <p:cNvPr id="43011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2112963"/>
            <a:ext cx="8763000" cy="3241675"/>
          </a:xfrm>
        </p:spPr>
      </p:pic>
      <p:cxnSp>
        <p:nvCxnSpPr>
          <p:cNvPr id="43012" name="Straight Arrow Connector 7"/>
          <p:cNvCxnSpPr>
            <a:cxnSpLocks noChangeShapeType="1"/>
          </p:cNvCxnSpPr>
          <p:nvPr/>
        </p:nvCxnSpPr>
        <p:spPr bwMode="auto">
          <a:xfrm flipV="1">
            <a:off x="4337050" y="5024438"/>
            <a:ext cx="0" cy="671512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43013" name="Straight Arrow Connector 8"/>
          <p:cNvCxnSpPr>
            <a:cxnSpLocks noChangeShapeType="1"/>
          </p:cNvCxnSpPr>
          <p:nvPr/>
        </p:nvCxnSpPr>
        <p:spPr bwMode="auto">
          <a:xfrm flipV="1">
            <a:off x="6410325" y="5024438"/>
            <a:ext cx="0" cy="671512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43014" name="TextBox 2"/>
          <p:cNvSpPr txBox="1">
            <a:spLocks noChangeArrowheads="1"/>
          </p:cNvSpPr>
          <p:nvPr/>
        </p:nvSpPr>
        <p:spPr bwMode="auto">
          <a:xfrm>
            <a:off x="3481388" y="5629275"/>
            <a:ext cx="3910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u="sng" dirty="0"/>
              <a:t>Data dependencies between loops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1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Recurrence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This can still be parallelized!</a:t>
            </a:r>
          </a:p>
          <a:p>
            <a:r>
              <a:rPr lang="en-US" altLang="en-US" smtClean="0"/>
              <a:t>Trick: find a plane that cuts through grid of intermediate results</a:t>
            </a:r>
          </a:p>
          <a:p>
            <a:pPr lvl="1"/>
            <a:r>
              <a:rPr lang="en-US" altLang="en-US" smtClean="0"/>
              <a:t>Previously computed values on one side of plane</a:t>
            </a:r>
          </a:p>
          <a:p>
            <a:pPr lvl="1"/>
            <a:r>
              <a:rPr lang="en-US" altLang="en-US" smtClean="0"/>
              <a:t>Values to still be computed on other side of plane</a:t>
            </a:r>
          </a:p>
          <a:p>
            <a:pPr lvl="1"/>
            <a:r>
              <a:rPr lang="en-US" altLang="en-US" smtClean="0"/>
              <a:t>Computation proceeds perpendicular to plane through time (this is known as a sweep)</a:t>
            </a:r>
          </a:p>
          <a:p>
            <a:r>
              <a:rPr lang="en-US" altLang="en-US" smtClean="0"/>
              <a:t>This plane is called a </a:t>
            </a:r>
            <a:r>
              <a:rPr lang="en-US" altLang="en-US" i="1" smtClean="0"/>
              <a:t>separating hyperplane</a:t>
            </a:r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8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Recurrence</a:t>
            </a:r>
          </a:p>
        </p:txBody>
      </p:sp>
      <p:pic>
        <p:nvPicPr>
          <p:cNvPr id="45059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12069" y="757238"/>
            <a:ext cx="5537200" cy="5486400"/>
          </a:xfrm>
        </p:spPr>
      </p:pic>
      <p:cxnSp>
        <p:nvCxnSpPr>
          <p:cNvPr id="45060" name="Curved Connector 13"/>
          <p:cNvCxnSpPr>
            <a:cxnSpLocks noChangeShapeType="1"/>
          </p:cNvCxnSpPr>
          <p:nvPr/>
        </p:nvCxnSpPr>
        <p:spPr bwMode="auto">
          <a:xfrm rot="10800000">
            <a:off x="6400007" y="781051"/>
            <a:ext cx="1223962" cy="906462"/>
          </a:xfrm>
          <a:prstGeom prst="curvedConnector3">
            <a:avLst>
              <a:gd name="adj1" fmla="val 24657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61" name="Curved Connector 18"/>
          <p:cNvCxnSpPr>
            <a:cxnSpLocks noChangeShapeType="1"/>
          </p:cNvCxnSpPr>
          <p:nvPr/>
        </p:nvCxnSpPr>
        <p:spPr bwMode="auto">
          <a:xfrm rot="10800000">
            <a:off x="6844507" y="1008063"/>
            <a:ext cx="779462" cy="67945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062" name="Curved Connector 21"/>
          <p:cNvCxnSpPr>
            <a:cxnSpLocks noChangeShapeType="1"/>
          </p:cNvCxnSpPr>
          <p:nvPr/>
        </p:nvCxnSpPr>
        <p:spPr bwMode="auto">
          <a:xfrm rot="10800000">
            <a:off x="6768307" y="1470026"/>
            <a:ext cx="855662" cy="217487"/>
          </a:xfrm>
          <a:prstGeom prst="curvedConnector3">
            <a:avLst>
              <a:gd name="adj1" fmla="val 69606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063" name="TextBox 35"/>
          <p:cNvSpPr txBox="1">
            <a:spLocks noChangeArrowheads="1"/>
          </p:cNvSpPr>
          <p:nvPr/>
        </p:nvSpPr>
        <p:spPr bwMode="auto">
          <a:xfrm>
            <a:off x="7541419" y="1454151"/>
            <a:ext cx="15263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dirty="0" err="1" smtClean="0"/>
              <a:t>Hyperplanes</a:t>
            </a:r>
            <a:endParaRPr lang="en-US" altLang="en-US" dirty="0"/>
          </a:p>
        </p:txBody>
      </p:sp>
      <p:sp>
        <p:nvSpPr>
          <p:cNvPr id="45064" name="TextBox 36"/>
          <p:cNvSpPr txBox="1">
            <a:spLocks noChangeArrowheads="1"/>
          </p:cNvSpPr>
          <p:nvPr/>
        </p:nvSpPr>
        <p:spPr bwMode="auto">
          <a:xfrm rot="-1541500">
            <a:off x="167482" y="2801938"/>
            <a:ext cx="1560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en-US"/>
              <a:t>Iteration 1</a:t>
            </a:r>
          </a:p>
        </p:txBody>
      </p:sp>
      <p:sp>
        <p:nvSpPr>
          <p:cNvPr id="45065" name="TextBox 37"/>
          <p:cNvSpPr txBox="1">
            <a:spLocks noChangeArrowheads="1"/>
          </p:cNvSpPr>
          <p:nvPr/>
        </p:nvSpPr>
        <p:spPr bwMode="auto">
          <a:xfrm rot="-1541500">
            <a:off x="167482" y="3295651"/>
            <a:ext cx="1560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en-US"/>
              <a:t>Iteration 2</a:t>
            </a:r>
          </a:p>
        </p:txBody>
      </p:sp>
      <p:sp>
        <p:nvSpPr>
          <p:cNvPr id="45066" name="TextBox 38"/>
          <p:cNvSpPr txBox="1">
            <a:spLocks noChangeArrowheads="1"/>
          </p:cNvSpPr>
          <p:nvPr/>
        </p:nvSpPr>
        <p:spPr bwMode="auto">
          <a:xfrm rot="-1541500">
            <a:off x="167482" y="3722688"/>
            <a:ext cx="1560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en-US"/>
              <a:t>Iteration 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2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8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525963"/>
          </a:xfrm>
        </p:spPr>
        <p:txBody>
          <a:bodyPr anchor="ctr"/>
          <a:lstStyle/>
          <a:p>
            <a:r>
              <a:rPr lang="en-US" altLang="en-US" dirty="0" smtClean="0"/>
              <a:t>Same grid of intermediate results</a:t>
            </a:r>
          </a:p>
          <a:p>
            <a:r>
              <a:rPr lang="en-US" altLang="en-US" dirty="0" smtClean="0"/>
              <a:t>Each level corresponds to a loop iteration</a:t>
            </a:r>
          </a:p>
          <a:p>
            <a:r>
              <a:rPr lang="en-US" altLang="en-US" dirty="0" smtClean="0"/>
              <a:t>Computation proceeds downward </a:t>
            </a:r>
          </a:p>
        </p:txBody>
      </p:sp>
      <p:sp>
        <p:nvSpPr>
          <p:cNvPr id="460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Recurrence</a:t>
            </a:r>
          </a:p>
        </p:txBody>
      </p:sp>
      <p:pic>
        <p:nvPicPr>
          <p:cNvPr id="46084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62600" y="762000"/>
            <a:ext cx="2565400" cy="5486400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1E1AC-38F6-0C44-A89D-462547A2D24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0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Implementation</a:t>
            </a:r>
            <a:endParaRPr lang="en-US" altLang="en-US" dirty="0" smtClean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7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Conclusion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Examined the stencil and recurrence pattern</a:t>
            </a:r>
          </a:p>
          <a:p>
            <a:pPr lvl="1"/>
            <a:r>
              <a:rPr lang="en-US" altLang="en-US" smtClean="0"/>
              <a:t>Both have a regular pattern of communication and data access</a:t>
            </a:r>
          </a:p>
          <a:p>
            <a:r>
              <a:rPr lang="en-US" altLang="en-US" smtClean="0"/>
              <a:t>In both patterns we can convert a set of offset memory accesses to shifts</a:t>
            </a:r>
          </a:p>
          <a:p>
            <a:r>
              <a:rPr lang="en-US" altLang="en-US" smtClean="0"/>
              <a:t>Stencils can use strip-mining to optimize cache use</a:t>
            </a:r>
          </a:p>
          <a:p>
            <a:r>
              <a:rPr lang="en-US" altLang="en-US" smtClean="0"/>
              <a:t>Ghost cells should be considered when stencil data is distributed across different memory spaces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9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the stencil pattern?</a:t>
            </a:r>
          </a:p>
        </p:txBody>
      </p:sp>
      <p:pic>
        <p:nvPicPr>
          <p:cNvPr id="7171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97063" y="1565275"/>
            <a:ext cx="7094537" cy="3727450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the stencil pattern?</a:t>
            </a:r>
          </a:p>
        </p:txBody>
      </p:sp>
      <p:sp>
        <p:nvSpPr>
          <p:cNvPr id="8195" name="TextBox 2"/>
          <p:cNvSpPr txBox="1">
            <a:spLocks noChangeArrowheads="1"/>
          </p:cNvSpPr>
          <p:nvPr/>
        </p:nvSpPr>
        <p:spPr bwMode="auto">
          <a:xfrm>
            <a:off x="0" y="1776413"/>
            <a:ext cx="190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en-US">
                <a:latin typeface="Arial" charset="0"/>
                <a:cs typeface="Arial" charset="0"/>
              </a:rPr>
              <a:t>Input array</a:t>
            </a:r>
          </a:p>
        </p:txBody>
      </p:sp>
      <p:pic>
        <p:nvPicPr>
          <p:cNvPr id="819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97063" y="1565275"/>
            <a:ext cx="7094537" cy="3727450"/>
          </a:xfrm>
        </p:spPr>
      </p:pic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912938" y="1495425"/>
            <a:ext cx="7112000" cy="93186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1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the stencil pattern?</a:t>
            </a:r>
          </a:p>
        </p:txBody>
      </p:sp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228600" y="3281363"/>
            <a:ext cx="182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en-US">
                <a:latin typeface="Arial" charset="0"/>
                <a:cs typeface="Arial" charset="0"/>
              </a:rPr>
              <a:t>Function</a:t>
            </a:r>
          </a:p>
        </p:txBody>
      </p:sp>
      <p:pic>
        <p:nvPicPr>
          <p:cNvPr id="9220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97063" y="1565275"/>
            <a:ext cx="7094537" cy="3727450"/>
          </a:xfrm>
        </p:spPr>
      </p:pic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2390775" y="2717800"/>
            <a:ext cx="6094413" cy="14605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5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the stencil pattern?</a:t>
            </a:r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152400" y="4676775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en-US">
                <a:latin typeface="Arial" charset="0"/>
                <a:cs typeface="Arial" charset="0"/>
              </a:rPr>
              <a:t>Output Array</a:t>
            </a:r>
          </a:p>
        </p:txBody>
      </p:sp>
      <p:pic>
        <p:nvPicPr>
          <p:cNvPr id="1024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97063" y="1565275"/>
            <a:ext cx="7094537" cy="3727450"/>
          </a:xfrm>
        </p:spPr>
      </p:pic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2460625" y="4398963"/>
            <a:ext cx="5991225" cy="101917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3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the stencil pattern?</a:t>
            </a:r>
          </a:p>
        </p:txBody>
      </p:sp>
      <p:pic>
        <p:nvPicPr>
          <p:cNvPr id="11267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97063" y="1565275"/>
            <a:ext cx="7094537" cy="3727450"/>
          </a:xfrm>
        </p:spPr>
      </p:pic>
      <p:sp>
        <p:nvSpPr>
          <p:cNvPr id="9" name="TextBox 8"/>
          <p:cNvSpPr txBox="1"/>
          <p:nvPr/>
        </p:nvSpPr>
        <p:spPr>
          <a:xfrm>
            <a:off x="9525" y="1752600"/>
            <a:ext cx="1947863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stencil takes the </a:t>
            </a:r>
            <a:r>
              <a:rPr lang="en-US" dirty="0">
                <a:latin typeface="+mn-lt"/>
                <a:cs typeface="Arial" panose="020B0604020202020204" pitchFamily="34" charset="0"/>
              </a:rPr>
              <a:t>i-1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latin typeface="+mn-lt"/>
                <a:cs typeface="Arial" panose="020B0604020202020204" pitchFamily="34" charset="0"/>
              </a:rPr>
              <a:t>i+1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elements…</a:t>
            </a:r>
          </a:p>
        </p:txBody>
      </p:sp>
      <p:sp>
        <p:nvSpPr>
          <p:cNvPr id="11269" name="Oval 2"/>
          <p:cNvSpPr>
            <a:spLocks noChangeArrowheads="1"/>
          </p:cNvSpPr>
          <p:nvPr/>
        </p:nvSpPr>
        <p:spPr bwMode="auto">
          <a:xfrm>
            <a:off x="4035425" y="1614488"/>
            <a:ext cx="708025" cy="70167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962525" y="1282700"/>
            <a:ext cx="304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+mn-lt"/>
                <a:cs typeface="Arial" panose="020B0604020202020204" pitchFamily="34" charset="0"/>
              </a:rPr>
              <a:t>i</a:t>
            </a:r>
            <a:endParaRPr lang="en-US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1271" name="TextBox 10"/>
          <p:cNvSpPr txBox="1">
            <a:spLocks noChangeArrowheads="1"/>
          </p:cNvSpPr>
          <p:nvPr/>
        </p:nvSpPr>
        <p:spPr bwMode="auto">
          <a:xfrm>
            <a:off x="4132263" y="1265238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i-1</a:t>
            </a:r>
          </a:p>
        </p:txBody>
      </p:sp>
      <p:sp>
        <p:nvSpPr>
          <p:cNvPr id="11272" name="TextBox 11"/>
          <p:cNvSpPr txBox="1">
            <a:spLocks noChangeArrowheads="1"/>
          </p:cNvSpPr>
          <p:nvPr/>
        </p:nvSpPr>
        <p:spPr bwMode="auto">
          <a:xfrm>
            <a:off x="5546725" y="1265238"/>
            <a:ext cx="657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i+1</a:t>
            </a:r>
          </a:p>
        </p:txBody>
      </p:sp>
      <p:sp>
        <p:nvSpPr>
          <p:cNvPr id="11273" name="Oval 14"/>
          <p:cNvSpPr>
            <a:spLocks noChangeArrowheads="1"/>
          </p:cNvSpPr>
          <p:nvPr/>
        </p:nvSpPr>
        <p:spPr bwMode="auto">
          <a:xfrm>
            <a:off x="4733925" y="1620838"/>
            <a:ext cx="708025" cy="70167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1274" name="Oval 15"/>
          <p:cNvSpPr>
            <a:spLocks noChangeArrowheads="1"/>
          </p:cNvSpPr>
          <p:nvPr/>
        </p:nvSpPr>
        <p:spPr bwMode="auto">
          <a:xfrm>
            <a:off x="5459413" y="1611313"/>
            <a:ext cx="708025" cy="70167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7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NewTemplate.pot</Template>
  <TotalTime>12018</TotalTime>
  <Words>1837</Words>
  <Application>Microsoft Office PowerPoint</Application>
  <PresentationFormat>On-screen Show (4:3)</PresentationFormat>
  <Paragraphs>431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NewTemplate</vt:lpstr>
      <vt:lpstr>Stencil Pattern</vt:lpstr>
      <vt:lpstr>Table of Contents</vt:lpstr>
      <vt:lpstr>Table of Contents</vt:lpstr>
      <vt:lpstr>What is the stencil pattern?</vt:lpstr>
      <vt:lpstr>What is the stencil pattern?</vt:lpstr>
      <vt:lpstr>What is the stencil pattern?</vt:lpstr>
      <vt:lpstr>What is the stencil pattern?</vt:lpstr>
      <vt:lpstr>What is the stencil pattern?</vt:lpstr>
      <vt:lpstr>What is the stencil pattern?</vt:lpstr>
      <vt:lpstr>What is the stencil pattern?</vt:lpstr>
      <vt:lpstr>What is the stencil pattern?</vt:lpstr>
      <vt:lpstr>What is the stencil pattern?</vt:lpstr>
      <vt:lpstr>What is the stencil pattern?</vt:lpstr>
      <vt:lpstr>What is the stencil pattern?</vt:lpstr>
      <vt:lpstr>What is the stencil pattern?</vt:lpstr>
      <vt:lpstr>What is the stencil pattern?</vt:lpstr>
      <vt:lpstr>What is the stencil pattern?</vt:lpstr>
      <vt:lpstr>What is the stencil pattern?</vt:lpstr>
      <vt:lpstr>What is the stencil pattern?</vt:lpstr>
      <vt:lpstr>What is the stencil pattern?</vt:lpstr>
      <vt:lpstr>Serial Stencil Example (part 1)</vt:lpstr>
      <vt:lpstr>Serial Stencil Example (part 2)</vt:lpstr>
      <vt:lpstr>Parallel Stencil Example</vt:lpstr>
      <vt:lpstr>Table of Contents</vt:lpstr>
      <vt:lpstr>Implementing Stencil with Shift</vt:lpstr>
      <vt:lpstr>Implementing Stencil with Shift</vt:lpstr>
      <vt:lpstr>Implementing Stencil with Shift</vt:lpstr>
      <vt:lpstr>Table of Contents</vt:lpstr>
      <vt:lpstr>Stencil and Cache Optimizations</vt:lpstr>
      <vt:lpstr>Stencil and Cache Optimizations</vt:lpstr>
      <vt:lpstr>Stencil and Cache Optimizations</vt:lpstr>
      <vt:lpstr>Stencil and Cache Optimizations</vt:lpstr>
      <vt:lpstr>Stencil and Cache Optimizations</vt:lpstr>
      <vt:lpstr>Table of Contents</vt:lpstr>
      <vt:lpstr>Stencil and Communication Optimizations</vt:lpstr>
      <vt:lpstr>Stencil and Communication Optimizations</vt:lpstr>
      <vt:lpstr>Stencil and Communication Optimizations</vt:lpstr>
      <vt:lpstr>Table of Contents</vt:lpstr>
      <vt:lpstr>Recurrence</vt:lpstr>
      <vt:lpstr>Recurrence</vt:lpstr>
      <vt:lpstr>Recurrence</vt:lpstr>
      <vt:lpstr>Recurrence</vt:lpstr>
      <vt:lpstr>Recurrence</vt:lpstr>
      <vt:lpstr>Recurrence</vt:lpstr>
      <vt:lpstr>Example Implementation</vt:lpstr>
      <vt:lpstr>Conclusion</vt:lpstr>
      <vt:lpstr>PowerPoint Presentation</vt:lpstr>
    </vt:vector>
  </TitlesOfParts>
  <Company>ParaTools,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Huck</dc:creator>
  <cp:lastModifiedBy>Brandon</cp:lastModifiedBy>
  <cp:revision>121</cp:revision>
  <dcterms:created xsi:type="dcterms:W3CDTF">2013-11-24T21:03:34Z</dcterms:created>
  <dcterms:modified xsi:type="dcterms:W3CDTF">2014-03-09T02:46:34Z</dcterms:modified>
</cp:coreProperties>
</file>