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60" r:id="rId4"/>
    <p:sldId id="258" r:id="rId5"/>
    <p:sldId id="261" r:id="rId6"/>
    <p:sldId id="262" r:id="rId7"/>
    <p:sldId id="263" r:id="rId8"/>
    <p:sldId id="264" r:id="rId9"/>
    <p:sldId id="265" r:id="rId10"/>
    <p:sldId id="266" r:id="rId11"/>
    <p:sldId id="267" r:id="rId12"/>
    <p:sldId id="270" r:id="rId13"/>
    <p:sldId id="268" r:id="rId14"/>
    <p:sldId id="271" r:id="rId15"/>
    <p:sldId id="269"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558FC425-8ABE-A941-9D74-6EC9E158ACEE}">
          <p14:sldIdLst>
            <p14:sldId id="256"/>
            <p14:sldId id="257"/>
          </p14:sldIdLst>
        </p14:section>
        <p14:section name="Concept" id="{95346B79-A02C-0344-959B-425B917CE860}">
          <p14:sldIdLst>
            <p14:sldId id="260"/>
            <p14:sldId id="258"/>
            <p14:sldId id="261"/>
            <p14:sldId id="262"/>
            <p14:sldId id="263"/>
            <p14:sldId id="264"/>
            <p14:sldId id="265"/>
          </p14:sldIdLst>
        </p14:section>
        <p14:section name="Implementation" id="{5A06434E-2013-5446-91B8-64DF94ECEC8E}">
          <p14:sldIdLst>
            <p14:sldId id="266"/>
            <p14:sldId id="267"/>
            <p14:sldId id="270"/>
            <p14:sldId id="268"/>
            <p14:sldId id="271"/>
            <p14:sldId id="269"/>
            <p14:sldId id="272"/>
            <p14:sldId id="274"/>
            <p14:sldId id="273"/>
            <p14:sldId id="275"/>
            <p14:sldId id="276"/>
            <p14:sldId id="277"/>
            <p14:sldId id="278"/>
            <p14:sldId id="279"/>
            <p14:sldId id="280"/>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5" autoAdjust="0"/>
    <p:restoredTop sz="88564" autoAdjust="0"/>
  </p:normalViewPr>
  <p:slideViewPr>
    <p:cSldViewPr>
      <p:cViewPr varScale="1">
        <p:scale>
          <a:sx n="125" d="100"/>
          <a:sy n="125" d="100"/>
        </p:scale>
        <p:origin x="-2072" y="-112"/>
      </p:cViewPr>
      <p:guideLst>
        <p:guide orient="horz" pos="2160"/>
        <p:guide pos="2880"/>
      </p:guideLst>
    </p:cSldViewPr>
  </p:slideViewPr>
  <p:outlineViewPr>
    <p:cViewPr>
      <p:scale>
        <a:sx n="33" d="100"/>
        <a:sy n="33" d="100"/>
      </p:scale>
      <p:origin x="0" y="54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9EFB781-F10A-8A4F-A12A-3C2C71F64A5A}" type="datetimeFigureOut">
              <a:rPr lang="en-US"/>
              <a:pPr>
                <a:defRPr/>
              </a:pPr>
              <a:t>3/7/14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7056B38-26E9-CB40-A38E-0AF1742DD149}" type="slidenum">
              <a:rPr lang="en-US"/>
              <a:pPr>
                <a:defRPr/>
              </a:pPr>
              <a:t>‹#›</a:t>
            </a:fld>
            <a:endParaRPr lang="en-US"/>
          </a:p>
        </p:txBody>
      </p:sp>
    </p:spTree>
    <p:extLst>
      <p:ext uri="{BB962C8B-B14F-4D97-AF65-F5344CB8AC3E}">
        <p14:creationId xmlns:p14="http://schemas.microsoft.com/office/powerpoint/2010/main" val="797041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F58E4B2-B471-D345-83CC-798ED0FDA91E}" type="datetimeFigureOut">
              <a:rPr lang="en-US"/>
              <a:pPr>
                <a:defRPr/>
              </a:pPr>
              <a:t>3/7/14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2E7FAE9D-A0A7-8442-9C01-C9B544F09495}" type="slidenum">
              <a:rPr lang="en-US"/>
              <a:pPr>
                <a:defRPr/>
              </a:pPr>
              <a:t>‹#›</a:t>
            </a:fld>
            <a:endParaRPr lang="en-US"/>
          </a:p>
        </p:txBody>
      </p:sp>
    </p:spTree>
    <p:extLst>
      <p:ext uri="{BB962C8B-B14F-4D97-AF65-F5344CB8AC3E}">
        <p14:creationId xmlns:p14="http://schemas.microsoft.com/office/powerpoint/2010/main" val="194350429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Notably, the book claims that both are monoids (p. 261); this is</a:t>
            </a:r>
            <a:r>
              <a:rPr lang="en-US" baseline="0" dirty="0" smtClean="0"/>
              <a:t> an error </a:t>
            </a:r>
            <a:r>
              <a:rPr lang="en-US" dirty="0" smtClean="0"/>
              <a:t>(acknowledged by Arch Robison). Also, we’re relying on the </a:t>
            </a:r>
            <a:r>
              <a:rPr lang="en-US" dirty="0" err="1" smtClean="0"/>
              <a:t>Cilk</a:t>
            </a:r>
            <a:r>
              <a:rPr lang="en-US" dirty="0" smtClean="0"/>
              <a:t> Plus implementation not to create empty</a:t>
            </a:r>
            <a:r>
              <a:rPr lang="en-US" baseline="0" dirty="0" smtClean="0"/>
              <a:t> views and put them on the left of the “leftmost,” which it has the right to do (but currently no reason to).</a:t>
            </a:r>
            <a:endParaRPr lang="en-US" dirty="0"/>
          </a:p>
        </p:txBody>
      </p:sp>
      <p:sp>
        <p:nvSpPr>
          <p:cNvPr id="4" name="Slide Number Placeholder 3"/>
          <p:cNvSpPr>
            <a:spLocks noGrp="1"/>
          </p:cNvSpPr>
          <p:nvPr>
            <p:ph type="sldNum" sz="quarter" idx="10"/>
          </p:nvPr>
        </p:nvSpPr>
        <p:spPr/>
        <p:txBody>
          <a:bodyPr/>
          <a:lstStyle/>
          <a:p>
            <a:pPr>
              <a:defRPr/>
            </a:pPr>
            <a:fld id="{2E7FAE9D-A0A7-8442-9C01-C9B544F09495}" type="slidenum">
              <a:rPr lang="en-US" smtClean="0"/>
              <a:pPr>
                <a:defRPr/>
              </a:pPr>
              <a:t>23</a:t>
            </a:fld>
            <a:endParaRPr lang="en-US"/>
          </a:p>
        </p:txBody>
      </p:sp>
    </p:spTree>
    <p:extLst>
      <p:ext uri="{BB962C8B-B14F-4D97-AF65-F5344CB8AC3E}">
        <p14:creationId xmlns:p14="http://schemas.microsoft.com/office/powerpoint/2010/main" val="383859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7FAE9D-A0A7-8442-9C01-C9B544F09495}" type="slidenum">
              <a:rPr lang="en-US" smtClean="0"/>
              <a:pPr>
                <a:defRPr/>
              </a:pPr>
              <a:t>24</a:t>
            </a:fld>
            <a:endParaRPr lang="en-US"/>
          </a:p>
        </p:txBody>
      </p:sp>
    </p:spTree>
    <p:extLst>
      <p:ext uri="{BB962C8B-B14F-4D97-AF65-F5344CB8AC3E}">
        <p14:creationId xmlns:p14="http://schemas.microsoft.com/office/powerpoint/2010/main" val="289708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7FAE9D-A0A7-8442-9C01-C9B544F09495}" type="slidenum">
              <a:rPr lang="en-US" smtClean="0"/>
              <a:pPr>
                <a:defRPr/>
              </a:pPr>
              <a:t>25</a:t>
            </a:fld>
            <a:endParaRPr lang="en-US"/>
          </a:p>
        </p:txBody>
      </p:sp>
    </p:spTree>
    <p:extLst>
      <p:ext uri="{BB962C8B-B14F-4D97-AF65-F5344CB8AC3E}">
        <p14:creationId xmlns:p14="http://schemas.microsoft.com/office/powerpoint/2010/main" val="289708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a:t>
            </a:r>
            <a:r>
              <a:rPr lang="en-US" baseline="0" dirty="0" smtClean="0"/>
              <a:t> also be possible to use an arbitrary function object rather than a function pointer, thus avoiding passing around the </a:t>
            </a:r>
            <a:r>
              <a:rPr lang="en-US" baseline="0" smtClean="0"/>
              <a:t>State explicitly.</a:t>
            </a:r>
            <a:endParaRPr lang="en-US"/>
          </a:p>
        </p:txBody>
      </p:sp>
      <p:sp>
        <p:nvSpPr>
          <p:cNvPr id="4" name="Slide Number Placeholder 3"/>
          <p:cNvSpPr>
            <a:spLocks noGrp="1"/>
          </p:cNvSpPr>
          <p:nvPr>
            <p:ph type="sldNum" sz="quarter" idx="10"/>
          </p:nvPr>
        </p:nvSpPr>
        <p:spPr/>
        <p:txBody>
          <a:bodyPr/>
          <a:lstStyle/>
          <a:p>
            <a:pPr>
              <a:defRPr/>
            </a:pPr>
            <a:fld id="{2E7FAE9D-A0A7-8442-9C01-C9B544F09495}" type="slidenum">
              <a:rPr lang="en-US" smtClean="0"/>
              <a:pPr>
                <a:defRPr/>
              </a:pPr>
              <a:t>26</a:t>
            </a:fld>
            <a:endParaRPr lang="en-US"/>
          </a:p>
        </p:txBody>
      </p:sp>
    </p:spTree>
    <p:extLst>
      <p:ext uri="{BB962C8B-B14F-4D97-AF65-F5344CB8AC3E}">
        <p14:creationId xmlns:p14="http://schemas.microsoft.com/office/powerpoint/2010/main" val="289708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unclear from</a:t>
            </a:r>
            <a:r>
              <a:rPr lang="en-US" baseline="0" dirty="0" smtClean="0"/>
              <a:t> the Intel docs exactly when reduce() is called, which makes it impossible to say, for instance, how long the next item to process could remain parked, or whether an item could be parked spuriously. Spurious parking could ruin data locality.</a:t>
            </a:r>
            <a:endParaRPr lang="en-US" dirty="0"/>
          </a:p>
        </p:txBody>
      </p:sp>
      <p:sp>
        <p:nvSpPr>
          <p:cNvPr id="4" name="Slide Number Placeholder 3"/>
          <p:cNvSpPr>
            <a:spLocks noGrp="1"/>
          </p:cNvSpPr>
          <p:nvPr>
            <p:ph type="sldNum" sz="quarter" idx="10"/>
          </p:nvPr>
        </p:nvSpPr>
        <p:spPr/>
        <p:txBody>
          <a:bodyPr/>
          <a:lstStyle/>
          <a:p>
            <a:pPr>
              <a:defRPr/>
            </a:pPr>
            <a:fld id="{2E7FAE9D-A0A7-8442-9C01-C9B544F09495}" type="slidenum">
              <a:rPr lang="en-US" smtClean="0"/>
              <a:pPr>
                <a:defRPr/>
              </a:pPr>
              <a:t>27</a:t>
            </a:fld>
            <a:endParaRPr lang="en-US"/>
          </a:p>
        </p:txBody>
      </p:sp>
    </p:spTree>
    <p:extLst>
      <p:ext uri="{BB962C8B-B14F-4D97-AF65-F5344CB8AC3E}">
        <p14:creationId xmlns:p14="http://schemas.microsoft.com/office/powerpoint/2010/main" val="289708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356350"/>
            <a:ext cx="9144000" cy="501650"/>
          </a:xfrm>
          <a:prstGeom prst="rect">
            <a:avLst/>
          </a:prstGeom>
          <a:solidFill>
            <a:srgbClr val="0053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0" y="1317014"/>
            <a:ext cx="9144000" cy="1470025"/>
          </a:xfrm>
        </p:spPr>
        <p:txBody>
          <a:bodyPr/>
          <a:lstStyle>
            <a:lvl1pPr algn="ctr">
              <a:defRPr sz="4400" b="1"/>
            </a:lvl1pPr>
          </a:lstStyle>
          <a:p>
            <a:r>
              <a:rPr lang="en-US" dirty="0" smtClean="0"/>
              <a:t>Click to edit Master title style</a:t>
            </a:r>
            <a:endParaRPr lang="en-US" dirty="0"/>
          </a:p>
        </p:txBody>
      </p:sp>
      <p:sp>
        <p:nvSpPr>
          <p:cNvPr id="3" name="Subtitle 2"/>
          <p:cNvSpPr>
            <a:spLocks noGrp="1"/>
          </p:cNvSpPr>
          <p:nvPr>
            <p:ph type="subTitle" idx="1"/>
          </p:nvPr>
        </p:nvSpPr>
        <p:spPr>
          <a:xfrm>
            <a:off x="0" y="33655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B668E9D-7EE0-A64C-88B9-5C80C428C524}" type="slidenum">
              <a:rPr lang="en-US"/>
              <a:pPr>
                <a:defRPr/>
              </a:pPr>
              <a:t>‹#›</a:t>
            </a:fld>
            <a:endParaRPr lang="en-US" dirty="0"/>
          </a:p>
        </p:txBody>
      </p:sp>
      <p:pic>
        <p:nvPicPr>
          <p:cNvPr id="8" name="Picture 7" descr="three-sisters.png"/>
          <p:cNvPicPr>
            <a:picLocks noChangeAspect="1"/>
          </p:cNvPicPr>
          <p:nvPr userDrawn="1"/>
        </p:nvPicPr>
        <p:blipFill>
          <a:blip r:embed="rId2"/>
          <a:srcRect b="19512"/>
          <a:stretch>
            <a:fillRect/>
          </a:stretch>
        </p:blipFill>
        <p:spPr>
          <a:xfrm>
            <a:off x="0" y="-3009"/>
            <a:ext cx="9144000" cy="1281768"/>
          </a:xfrm>
          <a:prstGeom prst="rect">
            <a:avLst/>
          </a:prstGeom>
        </p:spPr>
      </p:pic>
    </p:spTree>
    <p:extLst>
      <p:ext uri="{BB962C8B-B14F-4D97-AF65-F5344CB8AC3E}">
        <p14:creationId xmlns:p14="http://schemas.microsoft.com/office/powerpoint/2010/main" val="135196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0E97ACE-2A84-A441-B7E5-D72799696307}" type="slidenum">
              <a:rPr lang="en-US"/>
              <a:pPr>
                <a:defRPr/>
              </a:pPr>
              <a:t>‹#›</a:t>
            </a:fld>
            <a:endParaRPr lang="en-US"/>
          </a:p>
        </p:txBody>
      </p:sp>
    </p:spTree>
    <p:extLst>
      <p:ext uri="{BB962C8B-B14F-4D97-AF65-F5344CB8AC3E}">
        <p14:creationId xmlns:p14="http://schemas.microsoft.com/office/powerpoint/2010/main" val="4077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DED27D-FC7F-E54B-9AF3-B188FB6C3E37}" type="slidenum">
              <a:rPr lang="en-US"/>
              <a:pPr>
                <a:defRPr/>
              </a:pPr>
              <a:t>‹#›</a:t>
            </a:fld>
            <a:endParaRPr lang="en-US" dirty="0"/>
          </a:p>
        </p:txBody>
      </p:sp>
    </p:spTree>
    <p:extLst>
      <p:ext uri="{BB962C8B-B14F-4D97-AF65-F5344CB8AC3E}">
        <p14:creationId xmlns:p14="http://schemas.microsoft.com/office/powerpoint/2010/main" val="81686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25" y="5024"/>
            <a:ext cx="8905875" cy="874346"/>
          </a:xfrm>
        </p:spPr>
        <p:txBody>
          <a:bodyPr/>
          <a:lstStyle>
            <a:lvl1pPr>
              <a:defRPr sz="3600" b="1" i="1"/>
            </a:lvl1pPr>
          </a:lstStyle>
          <a:p>
            <a:r>
              <a:rPr lang="en-US" dirty="0" smtClean="0"/>
              <a:t>Click to edit Master title style</a:t>
            </a:r>
            <a:endParaRPr lang="en-US" dirty="0"/>
          </a:p>
        </p:txBody>
      </p:sp>
      <p:sp>
        <p:nvSpPr>
          <p:cNvPr id="3" name="Content Placeholder 2"/>
          <p:cNvSpPr>
            <a:spLocks noGrp="1"/>
          </p:cNvSpPr>
          <p:nvPr>
            <p:ph idx="1"/>
          </p:nvPr>
        </p:nvSpPr>
        <p:spPr>
          <a:xfrm>
            <a:off x="238125" y="896552"/>
            <a:ext cx="8905875" cy="5479701"/>
          </a:xfrm>
        </p:spPr>
        <p:txBody>
          <a:bodyPr/>
          <a:lstStyle>
            <a:lvl1pPr>
              <a:buSzPct val="65000"/>
              <a:buFont typeface="Wingdings" charset="2"/>
              <a:buChar char="q"/>
              <a:defRPr/>
            </a:lvl1pPr>
            <a:lvl2pPr>
              <a:buSzPct val="65000"/>
              <a:buFont typeface="Lucida Grande"/>
              <a:buChar char="❍"/>
              <a:defRPr/>
            </a:lvl2pPr>
            <a:lvl3pPr>
              <a:buSzPct val="90000"/>
              <a:buFont typeface="Lucida Grande"/>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2F21A90-E327-C84D-81B5-071D4C5C9FC6}" type="slidenum">
              <a:rPr lang="en-US"/>
              <a:pPr>
                <a:defRPr/>
              </a:pPr>
              <a:t>‹#›</a:t>
            </a:fld>
            <a:endParaRPr lang="en-US"/>
          </a:p>
        </p:txBody>
      </p:sp>
    </p:spTree>
    <p:extLst>
      <p:ext uri="{BB962C8B-B14F-4D97-AF65-F5344CB8AC3E}">
        <p14:creationId xmlns:p14="http://schemas.microsoft.com/office/powerpoint/2010/main" val="24792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5D44090-53BA-A642-97F1-42151C567A00}" type="slidenum">
              <a:rPr lang="en-US"/>
              <a:pPr>
                <a:defRPr/>
              </a:pPr>
              <a:t>‹#›</a:t>
            </a:fld>
            <a:endParaRPr lang="en-US" dirty="0"/>
          </a:p>
        </p:txBody>
      </p:sp>
    </p:spTree>
    <p:extLst>
      <p:ext uri="{BB962C8B-B14F-4D97-AF65-F5344CB8AC3E}">
        <p14:creationId xmlns:p14="http://schemas.microsoft.com/office/powerpoint/2010/main" val="28778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B211E1AC-38F6-0C44-A89D-462547A2D242}" type="slidenum">
              <a:rPr lang="en-US"/>
              <a:pPr>
                <a:defRPr/>
              </a:pPr>
              <a:t>‹#›</a:t>
            </a:fld>
            <a:endParaRPr lang="en-US"/>
          </a:p>
        </p:txBody>
      </p:sp>
    </p:spTree>
    <p:extLst>
      <p:ext uri="{BB962C8B-B14F-4D97-AF65-F5344CB8AC3E}">
        <p14:creationId xmlns:p14="http://schemas.microsoft.com/office/powerpoint/2010/main" val="391470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192ABFDE-B9DE-0347-8949-80A077F7341C}" type="slidenum">
              <a:rPr lang="en-US"/>
              <a:pPr>
                <a:defRPr/>
              </a:pPr>
              <a:t>‹#›</a:t>
            </a:fld>
            <a:endParaRPr lang="en-US"/>
          </a:p>
        </p:txBody>
      </p:sp>
    </p:spTree>
    <p:extLst>
      <p:ext uri="{BB962C8B-B14F-4D97-AF65-F5344CB8AC3E}">
        <p14:creationId xmlns:p14="http://schemas.microsoft.com/office/powerpoint/2010/main" val="89691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F8E865A7-7678-F840-B2ED-A6879803B906}" type="slidenum">
              <a:rPr lang="en-US"/>
              <a:pPr>
                <a:defRPr/>
              </a:pPr>
              <a:t>‹#›</a:t>
            </a:fld>
            <a:endParaRPr lang="en-US"/>
          </a:p>
        </p:txBody>
      </p:sp>
      <p:sp>
        <p:nvSpPr>
          <p:cNvPr id="6" name="Title 1"/>
          <p:cNvSpPr>
            <a:spLocks noGrp="1"/>
          </p:cNvSpPr>
          <p:nvPr>
            <p:ph type="title"/>
          </p:nvPr>
        </p:nvSpPr>
        <p:spPr>
          <a:xfrm>
            <a:off x="238125" y="5024"/>
            <a:ext cx="8651875" cy="874346"/>
          </a:xfrm>
        </p:spPr>
        <p:txBody>
          <a:bodyPr/>
          <a:lstStyle>
            <a:lvl1pPr>
              <a:defRPr sz="3600" b="1" i="1"/>
            </a:lvl1pPr>
          </a:lstStyle>
          <a:p>
            <a:r>
              <a:rPr lang="en-US" dirty="0" smtClean="0"/>
              <a:t>Click to edit Master title style</a:t>
            </a:r>
            <a:endParaRPr lang="en-US" dirty="0"/>
          </a:p>
        </p:txBody>
      </p:sp>
    </p:spTree>
    <p:extLst>
      <p:ext uri="{BB962C8B-B14F-4D97-AF65-F5344CB8AC3E}">
        <p14:creationId xmlns:p14="http://schemas.microsoft.com/office/powerpoint/2010/main" val="420431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3ABBC19F-FBA3-6448-9956-C92266020824}" type="slidenum">
              <a:rPr lang="en-US"/>
              <a:pPr>
                <a:defRPr/>
              </a:pPr>
              <a:t>‹#›</a:t>
            </a:fld>
            <a:endParaRPr lang="en-US"/>
          </a:p>
        </p:txBody>
      </p:sp>
    </p:spTree>
    <p:extLst>
      <p:ext uri="{BB962C8B-B14F-4D97-AF65-F5344CB8AC3E}">
        <p14:creationId xmlns:p14="http://schemas.microsoft.com/office/powerpoint/2010/main" val="18476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113A6B1A-0B04-9641-AD35-E9E87377D31D}" type="slidenum">
              <a:rPr lang="en-US"/>
              <a:pPr>
                <a:defRPr/>
              </a:pPr>
              <a:t>‹#›</a:t>
            </a:fld>
            <a:endParaRPr lang="en-US"/>
          </a:p>
        </p:txBody>
      </p:sp>
    </p:spTree>
    <p:extLst>
      <p:ext uri="{BB962C8B-B14F-4D97-AF65-F5344CB8AC3E}">
        <p14:creationId xmlns:p14="http://schemas.microsoft.com/office/powerpoint/2010/main" val="90149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pPr>
              <a:defRPr/>
            </a:pPr>
            <a:r>
              <a:rPr lang="en-US" dirty="0" smtClean="0"/>
              <a:t>CIS 410/510: Parallel Computing, University of Oregon, Spring 2014</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BC3C330-DDAB-D147-AB28-D77F6DACB534}" type="slidenum">
              <a:rPr lang="en-US"/>
              <a:pPr>
                <a:defRPr/>
              </a:pPr>
              <a:t>‹#›</a:t>
            </a:fld>
            <a:endParaRPr lang="en-US"/>
          </a:p>
        </p:txBody>
      </p:sp>
    </p:spTree>
    <p:extLst>
      <p:ext uri="{BB962C8B-B14F-4D97-AF65-F5344CB8AC3E}">
        <p14:creationId xmlns:p14="http://schemas.microsoft.com/office/powerpoint/2010/main" val="5326571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56350"/>
            <a:ext cx="8686800" cy="501650"/>
          </a:xfrm>
          <a:prstGeom prst="rect">
            <a:avLst/>
          </a:prstGeom>
          <a:solidFill>
            <a:srgbClr val="0053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itle Placeholder 1"/>
          <p:cNvSpPr>
            <a:spLocks noGrp="1"/>
          </p:cNvSpPr>
          <p:nvPr>
            <p:ph type="title"/>
          </p:nvPr>
        </p:nvSpPr>
        <p:spPr bwMode="auto">
          <a:xfrm>
            <a:off x="238125" y="274638"/>
            <a:ext cx="8651875" cy="8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8" name="Text Placeholder 2"/>
          <p:cNvSpPr>
            <a:spLocks noGrp="1"/>
          </p:cNvSpPr>
          <p:nvPr>
            <p:ph type="body" idx="1"/>
          </p:nvPr>
        </p:nvSpPr>
        <p:spPr bwMode="auto">
          <a:xfrm>
            <a:off x="238125" y="1158047"/>
            <a:ext cx="8651875" cy="526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0" y="6369050"/>
            <a:ext cx="6019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smtClean="0"/>
              <a:t>CIS 410/510: Parallel Computing, University of Oregon, Spring 2014</a:t>
            </a:r>
            <a:endParaRPr lang="en-US" dirty="0"/>
          </a:p>
        </p:txBody>
      </p:sp>
      <p:sp>
        <p:nvSpPr>
          <p:cNvPr id="6" name="Slide Number Placeholder 5"/>
          <p:cNvSpPr>
            <a:spLocks noGrp="1"/>
          </p:cNvSpPr>
          <p:nvPr>
            <p:ph type="sldNum" sz="quarter" idx="4"/>
          </p:nvPr>
        </p:nvSpPr>
        <p:spPr>
          <a:xfrm>
            <a:off x="6553200" y="6369050"/>
            <a:ext cx="2133600" cy="488950"/>
          </a:xfrm>
          <a:prstGeom prst="rect">
            <a:avLst/>
          </a:prstGeom>
        </p:spPr>
        <p:txBody>
          <a:bodyPr vert="horz" lIns="91440" tIns="91440" rIns="91440" bIns="91440" rtlCol="0" anchor="ctr"/>
          <a:lstStyle>
            <a:lvl1pPr algn="r" fontAlgn="auto">
              <a:spcBef>
                <a:spcPts val="0"/>
              </a:spcBef>
              <a:spcAft>
                <a:spcPts val="0"/>
              </a:spcAft>
              <a:defRPr sz="1200" smtClean="0">
                <a:solidFill>
                  <a:srgbClr val="FFFFFF"/>
                </a:solidFill>
                <a:latin typeface="Times New Roman"/>
                <a:ea typeface="+mn-ea"/>
                <a:cs typeface="Times New Roman"/>
              </a:defRPr>
            </a:lvl1pPr>
          </a:lstStyle>
          <a:p>
            <a:pPr>
              <a:defRPr/>
            </a:pPr>
            <a:fld id="{35D977DA-7179-4E4A-8476-A426C303D23A}" type="slidenum">
              <a:rPr lang="en-US" smtClean="0"/>
              <a:pPr>
                <a:defRPr/>
              </a:pPr>
              <a:t>‹#›</a:t>
            </a:fld>
            <a:endParaRPr lang="en-US" dirty="0"/>
          </a:p>
        </p:txBody>
      </p:sp>
      <p:pic>
        <p:nvPicPr>
          <p:cNvPr id="1031" name="Picture 7" descr="UO_Signature_stckd_4c.pd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728075" y="6369050"/>
            <a:ext cx="3778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defTabSz="457200" rtl="0" eaLnBrk="1" fontAlgn="base" hangingPunct="1">
        <a:spcBef>
          <a:spcPct val="0"/>
        </a:spcBef>
        <a:spcAft>
          <a:spcPct val="0"/>
        </a:spcAft>
        <a:defRPr sz="4000" b="0" i="0" kern="1200">
          <a:solidFill>
            <a:schemeClr val="tx1"/>
          </a:solidFill>
          <a:latin typeface="Times New Roman"/>
          <a:ea typeface="ＭＳ Ｐゴシック" charset="0"/>
          <a:cs typeface="Times New Roman"/>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b="0" i="0" kern="1200">
          <a:solidFill>
            <a:schemeClr val="tx1"/>
          </a:solidFill>
          <a:latin typeface="Times New Roman"/>
          <a:ea typeface="ＭＳ Ｐゴシック" charset="0"/>
          <a:cs typeface="Times New Roman"/>
        </a:defRPr>
      </a:lvl1pPr>
      <a:lvl2pPr marL="742950" indent="-285750" algn="l" defTabSz="457200" rtl="0" eaLnBrk="1" fontAlgn="base" hangingPunct="1">
        <a:spcBef>
          <a:spcPct val="20000"/>
        </a:spcBef>
        <a:spcAft>
          <a:spcPct val="0"/>
        </a:spcAft>
        <a:buFont typeface="Arial" charset="0"/>
        <a:buChar char="–"/>
        <a:defRPr sz="2800" b="0" i="0" kern="1200">
          <a:solidFill>
            <a:schemeClr val="tx1"/>
          </a:solidFill>
          <a:latin typeface="Times New Roman"/>
          <a:ea typeface="ＭＳ Ｐゴシック" charset="0"/>
          <a:cs typeface="Times New Roman"/>
        </a:defRPr>
      </a:lvl2pPr>
      <a:lvl3pPr marL="1143000" indent="-228600" algn="l" defTabSz="457200" rtl="0" eaLnBrk="1" fontAlgn="base" hangingPunct="1">
        <a:spcBef>
          <a:spcPct val="20000"/>
        </a:spcBef>
        <a:spcAft>
          <a:spcPct val="0"/>
        </a:spcAft>
        <a:buFont typeface="Arial" charset="0"/>
        <a:buChar char="•"/>
        <a:defRPr sz="2400" b="0" i="0" kern="1200">
          <a:solidFill>
            <a:schemeClr val="tx1"/>
          </a:solidFill>
          <a:latin typeface="Times New Roman"/>
          <a:ea typeface="ＭＳ Ｐゴシック" charset="0"/>
          <a:cs typeface="Times New Roman"/>
        </a:defRPr>
      </a:lvl3pPr>
      <a:lvl4pPr marL="1600200" indent="-228600" algn="l" defTabSz="457200" rtl="0" eaLnBrk="1" fontAlgn="base" hangingPunct="1">
        <a:spcBef>
          <a:spcPct val="20000"/>
        </a:spcBef>
        <a:spcAft>
          <a:spcPct val="0"/>
        </a:spcAft>
        <a:buFont typeface="Arial" charset="0"/>
        <a:buChar char="–"/>
        <a:defRPr sz="2000" b="0" i="0" kern="1200">
          <a:solidFill>
            <a:schemeClr val="tx1"/>
          </a:solidFill>
          <a:latin typeface="Times New Roman"/>
          <a:ea typeface="ＭＳ Ｐゴシック" charset="0"/>
          <a:cs typeface="Times New Roman"/>
        </a:defRPr>
      </a:lvl4pPr>
      <a:lvl5pPr marL="2057400" indent="-228600" algn="l" defTabSz="457200" rtl="0" eaLnBrk="1" fontAlgn="base" hangingPunct="1">
        <a:spcBef>
          <a:spcPct val="20000"/>
        </a:spcBef>
        <a:spcAft>
          <a:spcPct val="0"/>
        </a:spcAft>
        <a:buFont typeface="Arial" charset="0"/>
        <a:buChar char="»"/>
        <a:defRPr sz="2000" b="0" i="0" kern="1200">
          <a:solidFill>
            <a:schemeClr val="tx1"/>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dirty="0" smtClean="0"/>
              <a:t>Pipeline Pattern</a:t>
            </a:r>
            <a:endParaRPr lang="en-US" dirty="0"/>
          </a:p>
        </p:txBody>
      </p:sp>
      <p:sp>
        <p:nvSpPr>
          <p:cNvPr id="3" name="Subtitle 2"/>
          <p:cNvSpPr>
            <a:spLocks noGrp="1"/>
          </p:cNvSpPr>
          <p:nvPr>
            <p:ph type="subTitle" idx="1"/>
          </p:nvPr>
        </p:nvSpPr>
        <p:spPr>
          <a:xfrm>
            <a:off x="0" y="3124200"/>
            <a:ext cx="9144000" cy="1993900"/>
          </a:xfrm>
        </p:spPr>
        <p:txBody>
          <a:bodyPr/>
          <a:lstStyle/>
          <a:p>
            <a:r>
              <a:rPr lang="en-US" dirty="0" smtClean="0"/>
              <a:t>Parallel Computing</a:t>
            </a:r>
          </a:p>
          <a:p>
            <a:r>
              <a:rPr lang="en-US" dirty="0" smtClean="0"/>
              <a:t>CIS </a:t>
            </a:r>
            <a:r>
              <a:rPr lang="en-US" dirty="0"/>
              <a:t>410/</a:t>
            </a:r>
            <a:r>
              <a:rPr lang="en-US" dirty="0" smtClean="0"/>
              <a:t>510</a:t>
            </a:r>
          </a:p>
          <a:p>
            <a:r>
              <a:rPr lang="en-US" dirty="0" smtClean="0"/>
              <a:t>Department of Computer and Information Science</a:t>
            </a:r>
          </a:p>
        </p:txBody>
      </p:sp>
      <p:pic>
        <p:nvPicPr>
          <p:cNvPr id="13315" name="Picture 5" descr="UO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5299075"/>
            <a:ext cx="4725987"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Implementation</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10</a:t>
            </a:fld>
            <a:endParaRPr lang="en-US"/>
          </a:p>
        </p:txBody>
      </p:sp>
    </p:spTree>
    <p:extLst>
      <p:ext uri="{BB962C8B-B14F-4D97-AF65-F5344CB8AC3E}">
        <p14:creationId xmlns:p14="http://schemas.microsoft.com/office/powerpoint/2010/main" val="20629065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Implementation Strategies</a:t>
            </a:r>
            <a:endParaRPr lang="en-US" dirty="0"/>
          </a:p>
        </p:txBody>
      </p:sp>
      <p:sp>
        <p:nvSpPr>
          <p:cNvPr id="7" name="Content Placeholder 6"/>
          <p:cNvSpPr>
            <a:spLocks noGrp="1"/>
          </p:cNvSpPr>
          <p:nvPr>
            <p:ph idx="1"/>
          </p:nvPr>
        </p:nvSpPr>
        <p:spPr/>
        <p:txBody>
          <a:bodyPr/>
          <a:lstStyle/>
          <a:p>
            <a:r>
              <a:rPr lang="en-US" dirty="0" smtClean="0"/>
              <a:t>Stage-bound workers</a:t>
            </a:r>
          </a:p>
          <a:p>
            <a:pPr lvl="1"/>
            <a:r>
              <a:rPr lang="en-US" dirty="0" smtClean="0"/>
              <a:t>Each stage has a number of workers</a:t>
            </a:r>
          </a:p>
          <a:p>
            <a:pPr lvl="2"/>
            <a:r>
              <a:rPr lang="en-US" dirty="0" smtClean="0"/>
              <a:t>Serial stages have only one</a:t>
            </a:r>
          </a:p>
          <a:p>
            <a:pPr lvl="1"/>
            <a:r>
              <a:rPr lang="en-US" dirty="0" smtClean="0"/>
              <a:t>Each worker takes a waiting item, performs work, then passes item to the next stage</a:t>
            </a:r>
          </a:p>
          <a:p>
            <a:pPr lvl="1"/>
            <a:r>
              <a:rPr lang="en-US" dirty="0" smtClean="0"/>
              <a:t>Essentially the same as map</a:t>
            </a:r>
          </a:p>
          <a:p>
            <a:pPr lvl="1"/>
            <a:r>
              <a:rPr lang="en-US" dirty="0" smtClean="0"/>
              <a:t>Simple, but no data locality for each item</a:t>
            </a:r>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15D44090-53BA-A642-97F1-42151C567A00}" type="slidenum">
              <a:rPr lang="en-US" smtClean="0"/>
              <a:pPr>
                <a:defRPr/>
              </a:pPr>
              <a:t>11</a:t>
            </a:fld>
            <a:endParaRPr lang="en-US" dirty="0"/>
          </a:p>
        </p:txBody>
      </p:sp>
    </p:spTree>
    <p:extLst>
      <p:ext uri="{BB962C8B-B14F-4D97-AF65-F5344CB8AC3E}">
        <p14:creationId xmlns:p14="http://schemas.microsoft.com/office/powerpoint/2010/main" val="780545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ounded Rectangle 23"/>
          <p:cNvSpPr/>
          <p:nvPr/>
        </p:nvSpPr>
        <p:spPr>
          <a:xfrm>
            <a:off x="4191000" y="3124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grpSp>
        <p:nvGrpSpPr>
          <p:cNvPr id="26" name="Group 25"/>
          <p:cNvGrpSpPr/>
          <p:nvPr/>
        </p:nvGrpSpPr>
        <p:grpSpPr>
          <a:xfrm>
            <a:off x="3124200" y="1600200"/>
            <a:ext cx="2514600" cy="838200"/>
            <a:chOff x="3124200" y="1600200"/>
            <a:chExt cx="2514600" cy="838200"/>
          </a:xfrm>
        </p:grpSpPr>
        <p:sp>
          <p:nvSpPr>
            <p:cNvPr id="19" name="Rounded Rectangle 18"/>
            <p:cNvSpPr/>
            <p:nvPr/>
          </p:nvSpPr>
          <p:spPr>
            <a:xfrm>
              <a:off x="36576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 name="Rounded Rectangle 7"/>
            <p:cNvSpPr/>
            <p:nvPr/>
          </p:nvSpPr>
          <p:spPr>
            <a:xfrm>
              <a:off x="31242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20" name="Rounded Rectangle 19"/>
            <p:cNvSpPr/>
            <p:nvPr/>
          </p:nvSpPr>
          <p:spPr>
            <a:xfrm>
              <a:off x="41910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21" name="Rounded Rectangle 20"/>
            <p:cNvSpPr/>
            <p:nvPr/>
          </p:nvSpPr>
          <p:spPr>
            <a:xfrm>
              <a:off x="47244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22" name="Rounded Rectangle 21"/>
            <p:cNvSpPr/>
            <p:nvPr/>
          </p:nvSpPr>
          <p:spPr>
            <a:xfrm>
              <a:off x="52578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grpSp>
      <p:sp>
        <p:nvSpPr>
          <p:cNvPr id="45" name="Rounded Rectangle 44"/>
          <p:cNvSpPr/>
          <p:nvPr/>
        </p:nvSpPr>
        <p:spPr>
          <a:xfrm>
            <a:off x="37338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S2</a:t>
            </a:r>
            <a:endParaRPr lang="en-US" sz="800" dirty="0">
              <a:noFill/>
            </a:endParaRPr>
          </a:p>
        </p:txBody>
      </p:sp>
      <p:sp>
        <p:nvSpPr>
          <p:cNvPr id="23" name="Rounded Rectangle 22"/>
          <p:cNvSpPr/>
          <p:nvPr/>
        </p:nvSpPr>
        <p:spPr>
          <a:xfrm>
            <a:off x="2971800" y="2590800"/>
            <a:ext cx="2819400" cy="381000"/>
          </a:xfrm>
          <a:prstGeom prst="roundRect">
            <a:avLst/>
          </a:prstGeom>
          <a:gradFill flip="none" rotWithShape="1">
            <a:gsLst>
              <a:gs pos="0">
                <a:schemeClr val="accent3">
                  <a:lumMod val="20000"/>
                  <a:lumOff val="80000"/>
                </a:schemeClr>
              </a:gs>
              <a:gs pos="100000">
                <a:schemeClr val="accent2">
                  <a:lumMod val="40000"/>
                  <a:lumOff val="60000"/>
                </a:schemeClr>
              </a:gs>
            </a:gsLst>
            <a:lin ang="5400000" scaled="0"/>
            <a:tileRect/>
          </a:gra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sz="800">
              <a:noFill/>
            </a:endParaRPr>
          </a:p>
        </p:txBody>
      </p:sp>
      <p:sp>
        <p:nvSpPr>
          <p:cNvPr id="37" name="Rounded Rectangle 15"/>
          <p:cNvSpPr/>
          <p:nvPr/>
        </p:nvSpPr>
        <p:spPr>
          <a:xfrm>
            <a:off x="37338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S2</a:t>
            </a:r>
          </a:p>
        </p:txBody>
      </p:sp>
      <p:sp>
        <p:nvSpPr>
          <p:cNvPr id="35" name="Rounded Rectangle 34"/>
          <p:cNvSpPr/>
          <p:nvPr/>
        </p:nvSpPr>
        <p:spPr>
          <a:xfrm>
            <a:off x="32004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S2</a:t>
            </a:r>
            <a:endParaRPr lang="en-US" sz="800" dirty="0">
              <a:noFill/>
            </a:endParaRPr>
          </a:p>
        </p:txBody>
      </p:sp>
      <p:sp>
        <p:nvSpPr>
          <p:cNvPr id="38" name="Rounded Rectangle 37"/>
          <p:cNvSpPr/>
          <p:nvPr/>
        </p:nvSpPr>
        <p:spPr>
          <a:xfrm>
            <a:off x="42672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S2</a:t>
            </a:r>
            <a:endParaRPr lang="en-US" sz="800" dirty="0">
              <a:noFill/>
            </a:endParaRPr>
          </a:p>
        </p:txBody>
      </p:sp>
      <p:sp>
        <p:nvSpPr>
          <p:cNvPr id="39" name="Rounded Rectangle 38"/>
          <p:cNvSpPr/>
          <p:nvPr/>
        </p:nvSpPr>
        <p:spPr>
          <a:xfrm>
            <a:off x="48006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S2</a:t>
            </a:r>
            <a:endParaRPr lang="en-US" sz="800" dirty="0">
              <a:noFill/>
            </a:endParaRPr>
          </a:p>
        </p:txBody>
      </p:sp>
      <p:sp>
        <p:nvSpPr>
          <p:cNvPr id="40" name="Rounded Rectangle 39"/>
          <p:cNvSpPr/>
          <p:nvPr/>
        </p:nvSpPr>
        <p:spPr>
          <a:xfrm>
            <a:off x="53340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S2</a:t>
            </a:r>
            <a:endParaRPr lang="en-US" sz="800" dirty="0">
              <a:noFill/>
            </a:endParaRPr>
          </a:p>
        </p:txBody>
      </p:sp>
      <p:sp>
        <p:nvSpPr>
          <p:cNvPr id="43" name="Rounded Rectangle 42"/>
          <p:cNvSpPr/>
          <p:nvPr/>
        </p:nvSpPr>
        <p:spPr>
          <a:xfrm>
            <a:off x="32004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S3</a:t>
            </a:r>
            <a:endParaRPr lang="en-US" sz="800" dirty="0">
              <a:noFill/>
            </a:endParaRPr>
          </a:p>
        </p:txBody>
      </p:sp>
      <p:sp>
        <p:nvSpPr>
          <p:cNvPr id="9" name="Rounded Rectangle 8"/>
          <p:cNvSpPr/>
          <p:nvPr/>
        </p:nvSpPr>
        <p:spPr>
          <a:xfrm>
            <a:off x="2971800" y="1066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12</a:t>
            </a:fld>
            <a:endParaRPr lang="en-US"/>
          </a:p>
        </p:txBody>
      </p:sp>
      <p:sp>
        <p:nvSpPr>
          <p:cNvPr id="2" name="Title 1"/>
          <p:cNvSpPr>
            <a:spLocks noGrp="1"/>
          </p:cNvSpPr>
          <p:nvPr>
            <p:ph type="title"/>
          </p:nvPr>
        </p:nvSpPr>
        <p:spPr/>
        <p:txBody>
          <a:bodyPr/>
          <a:lstStyle/>
          <a:p>
            <a:r>
              <a:rPr lang="en-US" dirty="0" smtClean="0"/>
              <a:t>Stage-Bound Workers</a:t>
            </a:r>
            <a:endParaRPr lang="en-US" dirty="0"/>
          </a:p>
        </p:txBody>
      </p:sp>
      <p:sp>
        <p:nvSpPr>
          <p:cNvPr id="16" name="Rounded Rectangle 15"/>
          <p:cNvSpPr/>
          <p:nvPr/>
        </p:nvSpPr>
        <p:spPr>
          <a:xfrm>
            <a:off x="4876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7" name="Rounded Rectangle 16"/>
          <p:cNvSpPr/>
          <p:nvPr/>
        </p:nvSpPr>
        <p:spPr>
          <a:xfrm>
            <a:off x="5181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8" name="Rounded Rectangle 17"/>
          <p:cNvSpPr/>
          <p:nvPr/>
        </p:nvSpPr>
        <p:spPr>
          <a:xfrm>
            <a:off x="5486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25" name="Rounded Rectangle 24"/>
          <p:cNvSpPr/>
          <p:nvPr/>
        </p:nvSpPr>
        <p:spPr>
          <a:xfrm>
            <a:off x="2971800" y="4114800"/>
            <a:ext cx="2819400" cy="381000"/>
          </a:xfrm>
          <a:prstGeom prst="roundRect">
            <a:avLst/>
          </a:prstGeom>
          <a:gradFill flip="none" rotWithShape="1">
            <a:gsLst>
              <a:gs pos="0">
                <a:schemeClr val="accent2">
                  <a:lumMod val="40000"/>
                  <a:lumOff val="60000"/>
                </a:schemeClr>
              </a:gs>
              <a:gs pos="100000">
                <a:schemeClr val="accent3">
                  <a:lumMod val="20000"/>
                  <a:lumOff val="80000"/>
                </a:schemeClr>
              </a:gs>
            </a:gsLst>
            <a:lin ang="5400000" scaled="0"/>
            <a:tileRect/>
          </a:gra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grpSp>
        <p:nvGrpSpPr>
          <p:cNvPr id="27" name="Group 26"/>
          <p:cNvGrpSpPr/>
          <p:nvPr/>
        </p:nvGrpSpPr>
        <p:grpSpPr>
          <a:xfrm>
            <a:off x="3124200" y="4648200"/>
            <a:ext cx="2514600" cy="838200"/>
            <a:chOff x="3124200" y="1600200"/>
            <a:chExt cx="2514600" cy="838200"/>
          </a:xfrm>
        </p:grpSpPr>
        <p:sp>
          <p:nvSpPr>
            <p:cNvPr id="28" name="Rounded Rectangle 27"/>
            <p:cNvSpPr/>
            <p:nvPr/>
          </p:nvSpPr>
          <p:spPr>
            <a:xfrm>
              <a:off x="31242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29" name="Rounded Rectangle 28"/>
            <p:cNvSpPr/>
            <p:nvPr/>
          </p:nvSpPr>
          <p:spPr>
            <a:xfrm>
              <a:off x="36576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30" name="Rounded Rectangle 29"/>
            <p:cNvSpPr/>
            <p:nvPr/>
          </p:nvSpPr>
          <p:spPr>
            <a:xfrm>
              <a:off x="41910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31" name="Rounded Rectangle 30"/>
            <p:cNvSpPr/>
            <p:nvPr/>
          </p:nvSpPr>
          <p:spPr>
            <a:xfrm>
              <a:off x="47244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32" name="Rounded Rectangle 31"/>
            <p:cNvSpPr/>
            <p:nvPr/>
          </p:nvSpPr>
          <p:spPr>
            <a:xfrm>
              <a:off x="5257800" y="1600200"/>
              <a:ext cx="381000" cy="838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grpSp>
      <p:sp>
        <p:nvSpPr>
          <p:cNvPr id="33" name="Rounded Rectangle 32"/>
          <p:cNvSpPr/>
          <p:nvPr/>
        </p:nvSpPr>
        <p:spPr>
          <a:xfrm>
            <a:off x="2971800" y="5638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42" name="Rounded Rectangle 41"/>
          <p:cNvSpPr/>
          <p:nvPr/>
        </p:nvSpPr>
        <p:spPr>
          <a:xfrm>
            <a:off x="33528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S4</a:t>
            </a:r>
            <a:endParaRPr lang="en-US" sz="800" dirty="0">
              <a:noFill/>
            </a:endParaRPr>
          </a:p>
        </p:txBody>
      </p:sp>
      <p:sp>
        <p:nvSpPr>
          <p:cNvPr id="44" name="Rounded Rectangle 43"/>
          <p:cNvSpPr/>
          <p:nvPr/>
        </p:nvSpPr>
        <p:spPr>
          <a:xfrm>
            <a:off x="30480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S4</a:t>
            </a:r>
            <a:endParaRPr lang="en-US" sz="800" dirty="0">
              <a:noFill/>
            </a:endParaRPr>
          </a:p>
        </p:txBody>
      </p:sp>
      <p:sp>
        <p:nvSpPr>
          <p:cNvPr id="46" name="Rounded Rectangle 45"/>
          <p:cNvSpPr/>
          <p:nvPr/>
        </p:nvSpPr>
        <p:spPr>
          <a:xfrm>
            <a:off x="4267200" y="3200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S5</a:t>
            </a:r>
            <a:endParaRPr lang="en-US" sz="800" dirty="0">
              <a:noFill/>
            </a:endParaRPr>
          </a:p>
        </p:txBody>
      </p:sp>
      <p:sp>
        <p:nvSpPr>
          <p:cNvPr id="47" name="Rounded Rectangle 46"/>
          <p:cNvSpPr/>
          <p:nvPr/>
        </p:nvSpPr>
        <p:spPr>
          <a:xfrm>
            <a:off x="4267200" y="3657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48" name="Rounded Rectangle 47"/>
          <p:cNvSpPr/>
          <p:nvPr/>
        </p:nvSpPr>
        <p:spPr>
          <a:xfrm>
            <a:off x="30480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S7</a:t>
            </a:r>
            <a:endParaRPr lang="en-US" sz="800" dirty="0">
              <a:noFill/>
            </a:endParaRPr>
          </a:p>
        </p:txBody>
      </p:sp>
      <p:sp>
        <p:nvSpPr>
          <p:cNvPr id="49" name="Rounded Rectangle 48"/>
          <p:cNvSpPr/>
          <p:nvPr/>
        </p:nvSpPr>
        <p:spPr>
          <a:xfrm>
            <a:off x="3200400" y="4724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S8</a:t>
            </a:r>
            <a:endParaRPr lang="en-US" sz="800" dirty="0">
              <a:noFill/>
            </a:endParaRPr>
          </a:p>
        </p:txBody>
      </p:sp>
      <p:sp>
        <p:nvSpPr>
          <p:cNvPr id="50" name="Rounded Rectangle 49"/>
          <p:cNvSpPr/>
          <p:nvPr/>
        </p:nvSpPr>
        <p:spPr>
          <a:xfrm>
            <a:off x="3200400" y="5181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51" name="Rounded Rectangle 50"/>
          <p:cNvSpPr/>
          <p:nvPr/>
        </p:nvSpPr>
        <p:spPr>
          <a:xfrm>
            <a:off x="3048000" y="5715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58" name="Rounded Rectangle 57"/>
          <p:cNvSpPr/>
          <p:nvPr/>
        </p:nvSpPr>
        <p:spPr>
          <a:xfrm>
            <a:off x="37338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S3</a:t>
            </a:r>
            <a:endParaRPr lang="en-US" sz="800" dirty="0">
              <a:noFill/>
            </a:endParaRPr>
          </a:p>
        </p:txBody>
      </p:sp>
      <p:sp>
        <p:nvSpPr>
          <p:cNvPr id="59" name="Rounded Rectangle 58"/>
          <p:cNvSpPr/>
          <p:nvPr/>
        </p:nvSpPr>
        <p:spPr>
          <a:xfrm>
            <a:off x="37338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S3</a:t>
            </a:r>
            <a:endParaRPr lang="en-US" sz="800" dirty="0">
              <a:noFill/>
            </a:endParaRPr>
          </a:p>
        </p:txBody>
      </p:sp>
      <p:sp>
        <p:nvSpPr>
          <p:cNvPr id="60" name="Rounded Rectangle 59"/>
          <p:cNvSpPr/>
          <p:nvPr/>
        </p:nvSpPr>
        <p:spPr>
          <a:xfrm>
            <a:off x="42672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S3</a:t>
            </a:r>
            <a:endParaRPr lang="en-US" sz="800" dirty="0">
              <a:noFill/>
            </a:endParaRPr>
          </a:p>
        </p:txBody>
      </p:sp>
      <p:sp>
        <p:nvSpPr>
          <p:cNvPr id="61" name="Rounded Rectangle 60"/>
          <p:cNvSpPr/>
          <p:nvPr/>
        </p:nvSpPr>
        <p:spPr>
          <a:xfrm>
            <a:off x="48006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S3</a:t>
            </a:r>
            <a:endParaRPr lang="en-US" sz="800" dirty="0">
              <a:noFill/>
            </a:endParaRPr>
          </a:p>
        </p:txBody>
      </p:sp>
      <p:sp>
        <p:nvSpPr>
          <p:cNvPr id="62" name="Rounded Rectangle 61"/>
          <p:cNvSpPr/>
          <p:nvPr/>
        </p:nvSpPr>
        <p:spPr>
          <a:xfrm>
            <a:off x="53340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S3</a:t>
            </a:r>
            <a:endParaRPr lang="en-US" sz="800" dirty="0">
              <a:noFill/>
            </a:endParaRPr>
          </a:p>
        </p:txBody>
      </p:sp>
      <p:sp>
        <p:nvSpPr>
          <p:cNvPr id="63" name="Rounded Rectangle 62"/>
          <p:cNvSpPr/>
          <p:nvPr/>
        </p:nvSpPr>
        <p:spPr>
          <a:xfrm>
            <a:off x="36576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S4</a:t>
            </a:r>
            <a:endParaRPr lang="en-US" sz="800" dirty="0">
              <a:noFill/>
            </a:endParaRPr>
          </a:p>
        </p:txBody>
      </p:sp>
      <p:sp>
        <p:nvSpPr>
          <p:cNvPr id="64" name="Rounded Rectangle 63"/>
          <p:cNvSpPr/>
          <p:nvPr/>
        </p:nvSpPr>
        <p:spPr>
          <a:xfrm>
            <a:off x="39624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S4</a:t>
            </a:r>
            <a:endParaRPr lang="en-US" sz="800" dirty="0">
              <a:noFill/>
            </a:endParaRPr>
          </a:p>
        </p:txBody>
      </p:sp>
      <p:sp>
        <p:nvSpPr>
          <p:cNvPr id="65" name="Rounded Rectangle 64"/>
          <p:cNvSpPr/>
          <p:nvPr/>
        </p:nvSpPr>
        <p:spPr>
          <a:xfrm>
            <a:off x="42672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S4</a:t>
            </a:r>
            <a:endParaRPr lang="en-US" sz="800" dirty="0">
              <a:noFill/>
            </a:endParaRPr>
          </a:p>
        </p:txBody>
      </p:sp>
      <p:sp>
        <p:nvSpPr>
          <p:cNvPr id="67" name="Rounded Rectangle 66"/>
          <p:cNvSpPr/>
          <p:nvPr/>
        </p:nvSpPr>
        <p:spPr>
          <a:xfrm>
            <a:off x="4267200" y="3200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S5</a:t>
            </a:r>
            <a:endParaRPr lang="en-US" sz="800" dirty="0">
              <a:noFill/>
            </a:endParaRPr>
          </a:p>
        </p:txBody>
      </p:sp>
      <p:sp>
        <p:nvSpPr>
          <p:cNvPr id="68" name="Rounded Rectangle 67"/>
          <p:cNvSpPr/>
          <p:nvPr/>
        </p:nvSpPr>
        <p:spPr>
          <a:xfrm>
            <a:off x="4267200" y="3657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S6</a:t>
            </a:r>
            <a:endParaRPr lang="en-US" sz="800" dirty="0">
              <a:noFill/>
            </a:endParaRPr>
          </a:p>
        </p:txBody>
      </p:sp>
      <p:sp>
        <p:nvSpPr>
          <p:cNvPr id="69" name="Rounded Rectangle 68"/>
          <p:cNvSpPr/>
          <p:nvPr/>
        </p:nvSpPr>
        <p:spPr>
          <a:xfrm>
            <a:off x="33528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S7</a:t>
            </a:r>
            <a:endParaRPr lang="en-US" sz="800" dirty="0">
              <a:noFill/>
            </a:endParaRPr>
          </a:p>
        </p:txBody>
      </p:sp>
      <p:sp>
        <p:nvSpPr>
          <p:cNvPr id="71" name="Rounded Rectangle 70"/>
          <p:cNvSpPr/>
          <p:nvPr/>
        </p:nvSpPr>
        <p:spPr>
          <a:xfrm>
            <a:off x="42672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2" name="Rounded Rectangle 71"/>
          <p:cNvSpPr/>
          <p:nvPr/>
        </p:nvSpPr>
        <p:spPr>
          <a:xfrm>
            <a:off x="48006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3" name="Rounded Rectangle 72"/>
          <p:cNvSpPr/>
          <p:nvPr/>
        </p:nvSpPr>
        <p:spPr>
          <a:xfrm>
            <a:off x="5334000" y="16764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4" name="Rounded Rectangle 73"/>
          <p:cNvSpPr/>
          <p:nvPr/>
        </p:nvSpPr>
        <p:spPr>
          <a:xfrm>
            <a:off x="42672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5" name="Rounded Rectangle 74"/>
          <p:cNvSpPr/>
          <p:nvPr/>
        </p:nvSpPr>
        <p:spPr>
          <a:xfrm>
            <a:off x="48006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6" name="Rounded Rectangle 75"/>
          <p:cNvSpPr/>
          <p:nvPr/>
        </p:nvSpPr>
        <p:spPr>
          <a:xfrm>
            <a:off x="5334000" y="21336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7" name="Rounded Rectangle 76"/>
          <p:cNvSpPr/>
          <p:nvPr/>
        </p:nvSpPr>
        <p:spPr>
          <a:xfrm>
            <a:off x="51816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8" name="Rounded Rectangle 77"/>
          <p:cNvSpPr/>
          <p:nvPr/>
        </p:nvSpPr>
        <p:spPr>
          <a:xfrm>
            <a:off x="54864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79" name="Rounded Rectangle 78"/>
          <p:cNvSpPr/>
          <p:nvPr/>
        </p:nvSpPr>
        <p:spPr>
          <a:xfrm>
            <a:off x="48768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80" name="Rounded Rectangle 79"/>
          <p:cNvSpPr/>
          <p:nvPr/>
        </p:nvSpPr>
        <p:spPr>
          <a:xfrm>
            <a:off x="45720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S4</a:t>
            </a:r>
            <a:endParaRPr lang="en-US" sz="800" dirty="0">
              <a:noFill/>
            </a:endParaRPr>
          </a:p>
        </p:txBody>
      </p:sp>
      <p:sp>
        <p:nvSpPr>
          <p:cNvPr id="15" name="Rounded Rectangle 14"/>
          <p:cNvSpPr/>
          <p:nvPr/>
        </p:nvSpPr>
        <p:spPr>
          <a:xfrm>
            <a:off x="4572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S1</a:t>
            </a:r>
            <a:endParaRPr lang="en-US" sz="800" dirty="0">
              <a:noFill/>
            </a:endParaRPr>
          </a:p>
        </p:txBody>
      </p:sp>
      <p:sp>
        <p:nvSpPr>
          <p:cNvPr id="10" name="Rounded Rectangle 9"/>
          <p:cNvSpPr/>
          <p:nvPr/>
        </p:nvSpPr>
        <p:spPr>
          <a:xfrm>
            <a:off x="3048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S1</a:t>
            </a:r>
            <a:endParaRPr lang="en-US" sz="800" dirty="0">
              <a:noFill/>
            </a:endParaRPr>
          </a:p>
        </p:txBody>
      </p:sp>
      <p:sp>
        <p:nvSpPr>
          <p:cNvPr id="11" name="Rounded Rectangle 10"/>
          <p:cNvSpPr/>
          <p:nvPr/>
        </p:nvSpPr>
        <p:spPr>
          <a:xfrm>
            <a:off x="3352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S1</a:t>
            </a:r>
            <a:endParaRPr lang="en-US" sz="800" dirty="0">
              <a:noFill/>
            </a:endParaRPr>
          </a:p>
        </p:txBody>
      </p:sp>
      <p:sp>
        <p:nvSpPr>
          <p:cNvPr id="12" name="Rounded Rectangle 11"/>
          <p:cNvSpPr/>
          <p:nvPr/>
        </p:nvSpPr>
        <p:spPr>
          <a:xfrm>
            <a:off x="3657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S1</a:t>
            </a:r>
            <a:endParaRPr lang="en-US" sz="800" dirty="0">
              <a:noFill/>
            </a:endParaRPr>
          </a:p>
        </p:txBody>
      </p:sp>
      <p:sp>
        <p:nvSpPr>
          <p:cNvPr id="13" name="Rounded Rectangle 12"/>
          <p:cNvSpPr/>
          <p:nvPr/>
        </p:nvSpPr>
        <p:spPr>
          <a:xfrm>
            <a:off x="3962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S1</a:t>
            </a:r>
            <a:endParaRPr lang="en-US" sz="800" dirty="0">
              <a:noFill/>
            </a:endParaRPr>
          </a:p>
        </p:txBody>
      </p:sp>
      <p:sp>
        <p:nvSpPr>
          <p:cNvPr id="14" name="Rounded Rectangle 13"/>
          <p:cNvSpPr/>
          <p:nvPr/>
        </p:nvSpPr>
        <p:spPr>
          <a:xfrm>
            <a:off x="42672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S1</a:t>
            </a:r>
            <a:endParaRPr lang="en-US" sz="800" dirty="0">
              <a:noFill/>
            </a:endParaRPr>
          </a:p>
        </p:txBody>
      </p:sp>
      <p:sp>
        <p:nvSpPr>
          <p:cNvPr id="81" name="TextBox 80"/>
          <p:cNvSpPr txBox="1"/>
          <p:nvPr/>
        </p:nvSpPr>
        <p:spPr>
          <a:xfrm>
            <a:off x="319712" y="1066800"/>
            <a:ext cx="2264177" cy="923330"/>
          </a:xfrm>
          <a:prstGeom prst="rect">
            <a:avLst/>
          </a:prstGeom>
          <a:noFill/>
        </p:spPr>
        <p:txBody>
          <a:bodyPr wrap="square" rtlCol="0">
            <a:spAutoFit/>
          </a:bodyPr>
          <a:lstStyle/>
          <a:p>
            <a:r>
              <a:rPr lang="en-US" dirty="0" smtClean="0">
                <a:latin typeface="Times New Roman"/>
                <a:cs typeface="Times New Roman"/>
              </a:rPr>
              <a:t>First, each worker grabs input and begins processing it.</a:t>
            </a:r>
            <a:endParaRPr lang="en-US" dirty="0">
              <a:latin typeface="Times New Roman"/>
              <a:cs typeface="Times New Roman"/>
            </a:endParaRPr>
          </a:p>
        </p:txBody>
      </p:sp>
      <p:sp>
        <p:nvSpPr>
          <p:cNvPr id="84" name="TextBox 83"/>
          <p:cNvSpPr txBox="1"/>
          <p:nvPr/>
        </p:nvSpPr>
        <p:spPr>
          <a:xfrm>
            <a:off x="304800" y="2133600"/>
            <a:ext cx="2264177" cy="646331"/>
          </a:xfrm>
          <a:prstGeom prst="rect">
            <a:avLst/>
          </a:prstGeom>
          <a:noFill/>
        </p:spPr>
        <p:txBody>
          <a:bodyPr wrap="square" rtlCol="0">
            <a:spAutoFit/>
          </a:bodyPr>
          <a:lstStyle/>
          <a:p>
            <a:r>
              <a:rPr lang="en-US" dirty="0" smtClean="0">
                <a:latin typeface="Times New Roman"/>
              </a:rPr>
              <a:t>Suppose this one </a:t>
            </a:r>
            <a:r>
              <a:rPr lang="en-US" dirty="0">
                <a:latin typeface="Times New Roman"/>
                <a:cs typeface="Times New Roman"/>
              </a:rPr>
              <a:t>finishes</a:t>
            </a:r>
            <a:r>
              <a:rPr lang="en-US" dirty="0" smtClean="0">
                <a:latin typeface="Times New Roman"/>
              </a:rPr>
              <a:t> first.</a:t>
            </a:r>
            <a:endParaRPr lang="en-US" dirty="0">
              <a:latin typeface="Times New Roman"/>
            </a:endParaRPr>
          </a:p>
        </p:txBody>
      </p:sp>
      <p:cxnSp>
        <p:nvCxnSpPr>
          <p:cNvPr id="87" name="Curved Connector 86"/>
          <p:cNvCxnSpPr>
            <a:stCxn id="84" idx="3"/>
            <a:endCxn id="19" idx="1"/>
          </p:cNvCxnSpPr>
          <p:nvPr/>
        </p:nvCxnSpPr>
        <p:spPr>
          <a:xfrm flipV="1">
            <a:off x="2568977" y="2019300"/>
            <a:ext cx="1088623" cy="437466"/>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
        <p:nvSpPr>
          <p:cNvPr id="93" name="TextBox 92"/>
          <p:cNvSpPr txBox="1"/>
          <p:nvPr/>
        </p:nvSpPr>
        <p:spPr>
          <a:xfrm>
            <a:off x="304800" y="2895600"/>
            <a:ext cx="2264177" cy="646331"/>
          </a:xfrm>
          <a:prstGeom prst="rect">
            <a:avLst/>
          </a:prstGeom>
          <a:noFill/>
        </p:spPr>
        <p:txBody>
          <a:bodyPr wrap="square" rtlCol="0">
            <a:spAutoFit/>
          </a:bodyPr>
          <a:lstStyle/>
          <a:p>
            <a:r>
              <a:rPr lang="en-US" dirty="0" smtClean="0">
                <a:latin typeface="Times New Roman"/>
              </a:rPr>
              <a:t>The item gets passed to the serial stage.</a:t>
            </a:r>
            <a:endParaRPr lang="en-US" dirty="0">
              <a:latin typeface="Times New Roman"/>
            </a:endParaRPr>
          </a:p>
        </p:txBody>
      </p:sp>
      <p:cxnSp>
        <p:nvCxnSpPr>
          <p:cNvPr id="94" name="Curved Connector 93"/>
          <p:cNvCxnSpPr>
            <a:stCxn id="93" idx="3"/>
            <a:endCxn id="42" idx="1"/>
          </p:cNvCxnSpPr>
          <p:nvPr/>
        </p:nvCxnSpPr>
        <p:spPr>
          <a:xfrm flipV="1">
            <a:off x="2568977" y="2781300"/>
            <a:ext cx="783823" cy="437466"/>
          </a:xfrm>
          <a:prstGeom prst="curvedConnector3">
            <a:avLst>
              <a:gd name="adj1" fmla="val 23940"/>
            </a:avLst>
          </a:prstGeom>
          <a:ln w="76200" cmpd="sng">
            <a:tailEnd type="arrow"/>
          </a:ln>
        </p:spPr>
        <p:style>
          <a:lnRef idx="2">
            <a:schemeClr val="accent2"/>
          </a:lnRef>
          <a:fillRef idx="0">
            <a:schemeClr val="accent2"/>
          </a:fillRef>
          <a:effectRef idx="1">
            <a:schemeClr val="accent2"/>
          </a:effectRef>
          <a:fontRef idx="minor">
            <a:schemeClr val="tx1"/>
          </a:fontRef>
        </p:style>
      </p:cxnSp>
      <p:sp>
        <p:nvSpPr>
          <p:cNvPr id="104" name="TextBox 103"/>
          <p:cNvSpPr txBox="1"/>
          <p:nvPr/>
        </p:nvSpPr>
        <p:spPr>
          <a:xfrm>
            <a:off x="304800" y="3657600"/>
            <a:ext cx="2264177" cy="923330"/>
          </a:xfrm>
          <a:prstGeom prst="rect">
            <a:avLst/>
          </a:prstGeom>
          <a:noFill/>
        </p:spPr>
        <p:txBody>
          <a:bodyPr wrap="square" rtlCol="0">
            <a:spAutoFit/>
          </a:bodyPr>
          <a:lstStyle/>
          <a:p>
            <a:r>
              <a:rPr lang="en-US" dirty="0" smtClean="0">
                <a:latin typeface="Times New Roman"/>
              </a:rPr>
              <a:t>Since it’s out of order, it must wait to be processed.</a:t>
            </a:r>
            <a:endParaRPr lang="en-US" dirty="0">
              <a:latin typeface="Times New Roman"/>
            </a:endParaRPr>
          </a:p>
        </p:txBody>
      </p:sp>
      <p:sp>
        <p:nvSpPr>
          <p:cNvPr id="107" name="TextBox 106"/>
          <p:cNvSpPr txBox="1"/>
          <p:nvPr/>
        </p:nvSpPr>
        <p:spPr>
          <a:xfrm>
            <a:off x="6248400" y="1066800"/>
            <a:ext cx="2264177" cy="923330"/>
          </a:xfrm>
          <a:prstGeom prst="rect">
            <a:avLst/>
          </a:prstGeom>
          <a:noFill/>
        </p:spPr>
        <p:txBody>
          <a:bodyPr wrap="square" rtlCol="0">
            <a:spAutoFit/>
          </a:bodyPr>
          <a:lstStyle/>
          <a:p>
            <a:r>
              <a:rPr lang="en-US" dirty="0" smtClean="0">
                <a:latin typeface="Times New Roman"/>
              </a:rPr>
              <a:t>Meanwhile, the finished worker grabs more input. </a:t>
            </a:r>
            <a:endParaRPr lang="en-US" dirty="0">
              <a:latin typeface="Times New Roman"/>
            </a:endParaRPr>
          </a:p>
        </p:txBody>
      </p:sp>
      <p:cxnSp>
        <p:nvCxnSpPr>
          <p:cNvPr id="111" name="Curved Connector 110"/>
          <p:cNvCxnSpPr>
            <a:stCxn id="107" idx="1"/>
            <a:endCxn id="37" idx="3"/>
          </p:cNvCxnSpPr>
          <p:nvPr/>
        </p:nvCxnSpPr>
        <p:spPr>
          <a:xfrm rot="10800000" flipV="1">
            <a:off x="3962400" y="1528464"/>
            <a:ext cx="2286000" cy="26223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
        <p:nvSpPr>
          <p:cNvPr id="116" name="TextBox 115"/>
          <p:cNvSpPr txBox="1"/>
          <p:nvPr/>
        </p:nvSpPr>
        <p:spPr>
          <a:xfrm>
            <a:off x="6248400" y="3048000"/>
            <a:ext cx="2264177" cy="646331"/>
          </a:xfrm>
          <a:prstGeom prst="rect">
            <a:avLst/>
          </a:prstGeom>
          <a:noFill/>
        </p:spPr>
        <p:txBody>
          <a:bodyPr wrap="square" rtlCol="0">
            <a:spAutoFit/>
          </a:bodyPr>
          <a:lstStyle/>
          <a:p>
            <a:r>
              <a:rPr lang="en-US" dirty="0" smtClean="0">
                <a:latin typeface="Times New Roman"/>
              </a:rPr>
              <a:t>The serial stage accepts the first item.</a:t>
            </a:r>
            <a:endParaRPr lang="en-US" dirty="0">
              <a:latin typeface="Times New Roman"/>
            </a:endParaRPr>
          </a:p>
        </p:txBody>
      </p:sp>
      <p:cxnSp>
        <p:nvCxnSpPr>
          <p:cNvPr id="117" name="Curved Connector 116"/>
          <p:cNvCxnSpPr>
            <a:stCxn id="116" idx="1"/>
            <a:endCxn id="67" idx="3"/>
          </p:cNvCxnSpPr>
          <p:nvPr/>
        </p:nvCxnSpPr>
        <p:spPr>
          <a:xfrm rot="10800000">
            <a:off x="4495800" y="3314700"/>
            <a:ext cx="1752600" cy="56466"/>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
        <p:nvSpPr>
          <p:cNvPr id="121" name="TextBox 120"/>
          <p:cNvSpPr txBox="1"/>
          <p:nvPr/>
        </p:nvSpPr>
        <p:spPr>
          <a:xfrm>
            <a:off x="6248400" y="3886200"/>
            <a:ext cx="2264177" cy="1200329"/>
          </a:xfrm>
          <a:prstGeom prst="rect">
            <a:avLst/>
          </a:prstGeom>
          <a:noFill/>
        </p:spPr>
        <p:txBody>
          <a:bodyPr wrap="square" rtlCol="0">
            <a:spAutoFit/>
          </a:bodyPr>
          <a:lstStyle/>
          <a:p>
            <a:r>
              <a:rPr lang="en-US" dirty="0" smtClean="0">
                <a:latin typeface="Times New Roman"/>
              </a:rPr>
              <a:t>Now that the first item is processed, the second one can enter the serial stage.</a:t>
            </a:r>
            <a:endParaRPr lang="en-US" dirty="0">
              <a:latin typeface="Times New Roman"/>
            </a:endParaRPr>
          </a:p>
        </p:txBody>
      </p:sp>
      <p:cxnSp>
        <p:nvCxnSpPr>
          <p:cNvPr id="122" name="Curved Connector 121"/>
          <p:cNvCxnSpPr>
            <a:stCxn id="121" idx="1"/>
            <a:endCxn id="67" idx="3"/>
          </p:cNvCxnSpPr>
          <p:nvPr/>
        </p:nvCxnSpPr>
        <p:spPr>
          <a:xfrm rot="10800000">
            <a:off x="4495800" y="3314701"/>
            <a:ext cx="1752600" cy="117166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3949573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22041E-6 -3.15814E-6 L 0.01667 0.07779 " pathEditMode="relative" ptsTypes="AA">
                                      <p:cBhvr>
                                        <p:cTn id="6" dur="2000" fill="hold"/>
                                        <p:tgtEl>
                                          <p:spTgt spid="10"/>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4.77959E-6 -3.15814E-6 L 0.04165 0.07779 " pathEditMode="relative" ptsTypes="AA">
                                      <p:cBhvr>
                                        <p:cTn id="8" dur="2000" fill="hold"/>
                                        <p:tgtEl>
                                          <p:spTgt spid="11"/>
                                        </p:tgtEl>
                                        <p:attrNameLst>
                                          <p:attrName>ppt_x</p:attrName>
                                          <p:attrName>ppt_y</p:attrName>
                                        </p:attrNameLst>
                                      </p:cBhvr>
                                    </p:animMotion>
                                  </p:childTnLst>
                                  <p:subTnLst>
                                    <p:set>
                                      <p:cBhvr override="childStyle">
                                        <p:cTn dur="1" fill="hold" display="0" masterRel="sameClick" afterEffect="1">
                                          <p:stCondLst>
                                            <p:cond evt="end" delay="0">
                                              <p:tn val="7"/>
                                            </p:cond>
                                          </p:stCondLst>
                                        </p:cTn>
                                        <p:tgtEl>
                                          <p:spTgt spid="11"/>
                                        </p:tgtEl>
                                        <p:attrNameLst>
                                          <p:attrName>style.visibility</p:attrName>
                                        </p:attrNameLst>
                                      </p:cBhvr>
                                      <p:to>
                                        <p:strVal val="hidden"/>
                                      </p:to>
                                    </p:set>
                                  </p:subTnLst>
                                </p:cTn>
                              </p:par>
                              <p:par>
                                <p:cTn id="9" presetID="0" presetClass="path" presetSubtype="0" accel="50000" decel="50000" fill="hold" grpId="0" nodeType="withEffect">
                                  <p:stCondLst>
                                    <p:cond delay="0"/>
                                  </p:stCondLst>
                                  <p:childTnLst>
                                    <p:animMotion origin="layout" path="M -4.77959E-6 -3.15814E-6 L 0.06665 0.07779 " pathEditMode="relative" ptsTypes="AA">
                                      <p:cBhvr>
                                        <p:cTn id="10" dur="2000" fill="hold"/>
                                        <p:tgtEl>
                                          <p:spTgt spid="12"/>
                                        </p:tgtEl>
                                        <p:attrNameLst>
                                          <p:attrName>ppt_x</p:attrName>
                                          <p:attrName>ppt_y</p:attrName>
                                        </p:attrNameLst>
                                      </p:cBhvr>
                                    </p:animMotion>
                                  </p:childTnLst>
                                  <p:subTnLst>
                                    <p:set>
                                      <p:cBhvr override="childStyle">
                                        <p:cTn dur="1" fill="hold" display="0" masterRel="sameClick" afterEffect="1">
                                          <p:stCondLst>
                                            <p:cond evt="end" delay="0">
                                              <p:tn val="9"/>
                                            </p:cond>
                                          </p:stCondLst>
                                        </p:cTn>
                                        <p:tgtEl>
                                          <p:spTgt spid="12"/>
                                        </p:tgtEl>
                                        <p:attrNameLst>
                                          <p:attrName>style.visibility</p:attrName>
                                        </p:attrNameLst>
                                      </p:cBhvr>
                                      <p:to>
                                        <p:strVal val="hidden"/>
                                      </p:to>
                                    </p:set>
                                  </p:subTnLst>
                                </p:cTn>
                              </p:par>
                              <p:par>
                                <p:cTn id="11" presetID="0" presetClass="path" presetSubtype="0" accel="50000" decel="50000" fill="hold" grpId="0" nodeType="withEffect">
                                  <p:stCondLst>
                                    <p:cond delay="0"/>
                                  </p:stCondLst>
                                  <p:childTnLst>
                                    <p:animMotion origin="layout" path="M -4.77959E-6 -3.15814E-6 L 0.09164 0.07779 " pathEditMode="relative" ptsTypes="AA">
                                      <p:cBhvr>
                                        <p:cTn id="12" dur="2000" fill="hold"/>
                                        <p:tgtEl>
                                          <p:spTgt spid="13"/>
                                        </p:tgtEl>
                                        <p:attrNameLst>
                                          <p:attrName>ppt_x</p:attrName>
                                          <p:attrName>ppt_y</p:attrName>
                                        </p:attrNameLst>
                                      </p:cBhvr>
                                    </p:animMotion>
                                  </p:childTnLst>
                                  <p:subTnLst>
                                    <p:set>
                                      <p:cBhvr override="childStyle">
                                        <p:cTn dur="1" fill="hold" display="0" masterRel="sameClick" afterEffect="1">
                                          <p:stCondLst>
                                            <p:cond evt="end" delay="0">
                                              <p:tn val="11"/>
                                            </p:cond>
                                          </p:stCondLst>
                                        </p:cTn>
                                        <p:tgtEl>
                                          <p:spTgt spid="13"/>
                                        </p:tgtEl>
                                        <p:attrNameLst>
                                          <p:attrName>style.visibility</p:attrName>
                                        </p:attrNameLst>
                                      </p:cBhvr>
                                      <p:to>
                                        <p:strVal val="hidden"/>
                                      </p:to>
                                    </p:set>
                                  </p:subTnLst>
                                </p:cTn>
                              </p:par>
                              <p:par>
                                <p:cTn id="13" presetID="0" presetClass="path" presetSubtype="0" accel="50000" decel="50000" fill="hold" grpId="0" nodeType="withEffect">
                                  <p:stCondLst>
                                    <p:cond delay="0"/>
                                  </p:stCondLst>
                                  <p:childTnLst>
                                    <p:animMotion origin="layout" path="M 5.22041E-6 -3.15814E-6 L 0.11663 0.07779 " pathEditMode="relative" ptsTypes="AA">
                                      <p:cBhvr>
                                        <p:cTn id="14" dur="2000" fill="hold"/>
                                        <p:tgtEl>
                                          <p:spTgt spid="14"/>
                                        </p:tgtEl>
                                        <p:attrNameLst>
                                          <p:attrName>ppt_x</p:attrName>
                                          <p:attrName>ppt_y</p:attrName>
                                        </p:attrNameLst>
                                      </p:cBhvr>
                                    </p:animMotion>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par>
                                <p:cTn id="31" presetID="10"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childTnLst>
                          </p:cTn>
                        </p:par>
                        <p:par>
                          <p:cTn id="34" fill="hold">
                            <p:stCondLst>
                              <p:cond delay="2500"/>
                            </p:stCondLst>
                            <p:childTnLst>
                              <p:par>
                                <p:cTn id="35" presetID="0" presetClass="path" presetSubtype="0" accel="50000" decel="50000" fill="hold" grpId="1" nodeType="afterEffect">
                                  <p:stCondLst>
                                    <p:cond delay="0"/>
                                  </p:stCondLst>
                                  <p:childTnLst>
                                    <p:animMotion origin="layout" path="M 0 0 L 0 0.06669 " pathEditMode="relative" ptsTypes="AA">
                                      <p:cBhvr>
                                        <p:cTn id="36" dur="2000" fill="hold"/>
                                        <p:tgtEl>
                                          <p:spTgt spid="37"/>
                                        </p:tgtEl>
                                        <p:attrNameLst>
                                          <p:attrName>ppt_x</p:attrName>
                                          <p:attrName>ppt_y</p:attrName>
                                        </p:attrNameLst>
                                      </p:cBhvr>
                                    </p:animMotion>
                                  </p:childTnLst>
                                  <p:subTnLst>
                                    <p:set>
                                      <p:cBhvr override="childStyle">
                                        <p:cTn dur="1" fill="hold" display="0" masterRel="sameClick" afterEffect="1">
                                          <p:stCondLst>
                                            <p:cond evt="end" delay="0">
                                              <p:tn val="35"/>
                                            </p:cond>
                                          </p:stCondLst>
                                        </p:cTn>
                                        <p:tgtEl>
                                          <p:spTgt spid="37"/>
                                        </p:tgtEl>
                                        <p:attrNameLst>
                                          <p:attrName>style.visibility</p:attrName>
                                        </p:attrNameLst>
                                      </p:cBhvr>
                                      <p:to>
                                        <p:strVal val="hidden"/>
                                      </p:to>
                                    </p:set>
                                  </p:subTnLst>
                                </p:cTn>
                              </p:par>
                            </p:childTnLst>
                          </p:cTn>
                        </p:par>
                        <p:par>
                          <p:cTn id="37" fill="hold">
                            <p:stCondLst>
                              <p:cond delay="4500"/>
                            </p:stCondLst>
                            <p:childTnLst>
                              <p:par>
                                <p:cTn id="38" presetID="1" presetClass="entr" presetSubtype="0" fill="hold" grpId="2" nodeType="after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animEffect transition="in" filter="fade">
                                      <p:cBhvr>
                                        <p:cTn id="44" dur="500"/>
                                        <p:tgtEl>
                                          <p:spTgt spid="93"/>
                                        </p:tgtEl>
                                      </p:cBhvr>
                                    </p:animEffect>
                                  </p:childTnLst>
                                </p:cTn>
                              </p:par>
                              <p:par>
                                <p:cTn id="45" presetID="10"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500"/>
                                        <p:tgtEl>
                                          <p:spTgt spid="94"/>
                                        </p:tgtEl>
                                      </p:cBhvr>
                                    </p:animEffect>
                                  </p:childTnLst>
                                </p:cTn>
                              </p:par>
                              <p:par>
                                <p:cTn id="48" presetID="10" presetClass="exit" presetSubtype="0" fill="hold" nodeType="withEffect">
                                  <p:stCondLst>
                                    <p:cond delay="0"/>
                                  </p:stCondLst>
                                  <p:childTnLst>
                                    <p:animEffect transition="out" filter="fade">
                                      <p:cBhvr>
                                        <p:cTn id="49" dur="500"/>
                                        <p:tgtEl>
                                          <p:spTgt spid="87"/>
                                        </p:tgtEl>
                                      </p:cBhvr>
                                    </p:animEffect>
                                    <p:set>
                                      <p:cBhvr>
                                        <p:cTn id="50" dur="1" fill="hold">
                                          <p:stCondLst>
                                            <p:cond delay="499"/>
                                          </p:stCondLst>
                                        </p:cTn>
                                        <p:tgtEl>
                                          <p:spTgt spid="87"/>
                                        </p:tgtEl>
                                        <p:attrNameLst>
                                          <p:attrName>style.visibility</p:attrName>
                                        </p:attrNameLst>
                                      </p:cBhvr>
                                      <p:to>
                                        <p:strVal val="hidden"/>
                                      </p:to>
                                    </p:set>
                                  </p:childTnLst>
                                </p:cTn>
                              </p:par>
                            </p:childTnLst>
                          </p:cTn>
                        </p:par>
                        <p:par>
                          <p:cTn id="51" fill="hold">
                            <p:stCondLst>
                              <p:cond delay="500"/>
                            </p:stCondLst>
                            <p:childTnLst>
                              <p:par>
                                <p:cTn id="52" presetID="0" presetClass="path" presetSubtype="0" accel="50000" decel="50000" fill="hold" grpId="1" nodeType="afterEffect">
                                  <p:stCondLst>
                                    <p:cond delay="0"/>
                                  </p:stCondLst>
                                  <p:childTnLst>
                                    <p:animMotion origin="layout" path="M 1.04478E-6 -4.72563E-6 L 1.04478E-6 0.06669 " pathEditMode="relative" rAng="0" ptsTypes="AA">
                                      <p:cBhvr>
                                        <p:cTn id="53" dur="2000" fill="hold"/>
                                        <p:tgtEl>
                                          <p:spTgt spid="35"/>
                                        </p:tgtEl>
                                        <p:attrNameLst>
                                          <p:attrName>ppt_x</p:attrName>
                                          <p:attrName>ppt_y</p:attrName>
                                        </p:attrNameLst>
                                      </p:cBhvr>
                                      <p:rCtr x="0" y="3334"/>
                                    </p:animMotion>
                                  </p:childTnLst>
                                  <p:subTnLst>
                                    <p:set>
                                      <p:cBhvr override="childStyle">
                                        <p:cTn dur="1" fill="hold" display="0" masterRel="sameClick" afterEffect="1">
                                          <p:stCondLst>
                                            <p:cond evt="end" delay="0">
                                              <p:tn val="52"/>
                                            </p:cond>
                                          </p:stCondLst>
                                        </p:cTn>
                                        <p:tgtEl>
                                          <p:spTgt spid="35"/>
                                        </p:tgtEl>
                                        <p:attrNameLst>
                                          <p:attrName>style.visibility</p:attrName>
                                        </p:attrNameLst>
                                      </p:cBhvr>
                                      <p:to>
                                        <p:strVal val="hidden"/>
                                      </p:to>
                                    </p:set>
                                  </p:subTnLst>
                                </p:cTn>
                              </p:par>
                              <p:par>
                                <p:cTn id="54" presetID="0" presetClass="path" presetSubtype="0" accel="50000" decel="50000" fill="hold" grpId="1" nodeType="withEffect">
                                  <p:stCondLst>
                                    <p:cond delay="0"/>
                                  </p:stCondLst>
                                  <p:childTnLst>
                                    <p:animMotion origin="layout" path="M 2.73863E-6 -3.66983E-6 L -0.04165 0.07803 " pathEditMode="relative" rAng="0" ptsTypes="AA">
                                      <p:cBhvr>
                                        <p:cTn id="55" dur="2000" fill="hold"/>
                                        <p:tgtEl>
                                          <p:spTgt spid="58"/>
                                        </p:tgtEl>
                                        <p:attrNameLst>
                                          <p:attrName>ppt_x</p:attrName>
                                          <p:attrName>ppt_y</p:attrName>
                                        </p:attrNameLst>
                                      </p:cBhvr>
                                      <p:rCtr x="-2083" y="3890"/>
                                    </p:animMotion>
                                  </p:childTnLst>
                                  <p:subTnLst>
                                    <p:set>
                                      <p:cBhvr override="childStyle">
                                        <p:cTn dur="1" fill="hold" display="0" masterRel="sameClick" afterEffect="1">
                                          <p:stCondLst>
                                            <p:cond evt="end" delay="0">
                                              <p:tn val="54"/>
                                            </p:cond>
                                          </p:stCondLst>
                                        </p:cTn>
                                        <p:tgtEl>
                                          <p:spTgt spid="58"/>
                                        </p:tgtEl>
                                        <p:attrNameLst>
                                          <p:attrName>style.visibility</p:attrName>
                                        </p:attrNameLst>
                                      </p:cBhvr>
                                      <p:to>
                                        <p:strVal val="hidden"/>
                                      </p:to>
                                    </p:set>
                                  </p:subTnLst>
                                </p:cTn>
                              </p:par>
                              <p:par>
                                <p:cTn id="56" presetID="0" presetClass="path" presetSubtype="0" accel="50000" decel="50000" fill="hold" grpId="1" nodeType="withEffect">
                                  <p:stCondLst>
                                    <p:cond delay="0"/>
                                  </p:stCondLst>
                                  <p:childTnLst>
                                    <p:animMotion origin="layout" path="M 0 0 L 0 0.06668 " pathEditMode="relative" ptsTypes="AA">
                                      <p:cBhvr>
                                        <p:cTn id="57" dur="2000" fill="hold"/>
                                        <p:tgtEl>
                                          <p:spTgt spid="38"/>
                                        </p:tgtEl>
                                        <p:attrNameLst>
                                          <p:attrName>ppt_x</p:attrName>
                                          <p:attrName>ppt_y</p:attrName>
                                        </p:attrNameLst>
                                      </p:cBhvr>
                                    </p:animMotion>
                                  </p:childTnLst>
                                  <p:subTnLst>
                                    <p:set>
                                      <p:cBhvr override="childStyle">
                                        <p:cTn dur="1" fill="hold" display="0" masterRel="sameClick" afterEffect="1">
                                          <p:stCondLst>
                                            <p:cond evt="end" delay="0">
                                              <p:tn val="56"/>
                                            </p:cond>
                                          </p:stCondLst>
                                        </p:cTn>
                                        <p:tgtEl>
                                          <p:spTgt spid="38"/>
                                        </p:tgtEl>
                                        <p:attrNameLst>
                                          <p:attrName>style.visibility</p:attrName>
                                        </p:attrNameLst>
                                      </p:cBhvr>
                                      <p:to>
                                        <p:strVal val="hidden"/>
                                      </p:to>
                                    </p:set>
                                  </p:subTnLst>
                                </p:cTn>
                              </p:par>
                              <p:par>
                                <p:cTn id="58" presetID="0" presetClass="path" presetSubtype="0" accel="50000" decel="50000" fill="hold" grpId="1" nodeType="withEffect">
                                  <p:stCondLst>
                                    <p:cond delay="0"/>
                                  </p:stCondLst>
                                  <p:childTnLst>
                                    <p:animMotion origin="layout" path="M 0 0 L 0 0.06668 " pathEditMode="relative" ptsTypes="AA">
                                      <p:cBhvr>
                                        <p:cTn id="59" dur="2000" fill="hold"/>
                                        <p:tgtEl>
                                          <p:spTgt spid="39"/>
                                        </p:tgtEl>
                                        <p:attrNameLst>
                                          <p:attrName>ppt_x</p:attrName>
                                          <p:attrName>ppt_y</p:attrName>
                                        </p:attrNameLst>
                                      </p:cBhvr>
                                    </p:animMotion>
                                  </p:childTnLst>
                                  <p:subTnLst>
                                    <p:set>
                                      <p:cBhvr override="childStyle">
                                        <p:cTn dur="1" fill="hold" display="0" masterRel="sameClick" afterEffect="1">
                                          <p:stCondLst>
                                            <p:cond evt="end" delay="0">
                                              <p:tn val="58"/>
                                            </p:cond>
                                          </p:stCondLst>
                                        </p:cTn>
                                        <p:tgtEl>
                                          <p:spTgt spid="39"/>
                                        </p:tgtEl>
                                        <p:attrNameLst>
                                          <p:attrName>style.visibility</p:attrName>
                                        </p:attrNameLst>
                                      </p:cBhvr>
                                      <p:to>
                                        <p:strVal val="hidden"/>
                                      </p:to>
                                    </p:set>
                                  </p:subTnLst>
                                </p:cTn>
                              </p:par>
                              <p:par>
                                <p:cTn id="60" presetID="0" presetClass="path" presetSubtype="0" accel="50000" decel="50000" fill="hold" grpId="1" nodeType="withEffect">
                                  <p:stCondLst>
                                    <p:cond delay="0"/>
                                  </p:stCondLst>
                                  <p:childTnLst>
                                    <p:animMotion origin="layout" path="M -1.29816E-6 1.59065E-6 L -1.29816E-6 0.06668 " pathEditMode="relative" rAng="0" ptsTypes="AA">
                                      <p:cBhvr>
                                        <p:cTn id="61" dur="2000" fill="hold"/>
                                        <p:tgtEl>
                                          <p:spTgt spid="40"/>
                                        </p:tgtEl>
                                        <p:attrNameLst>
                                          <p:attrName>ppt_x</p:attrName>
                                          <p:attrName>ppt_y</p:attrName>
                                        </p:attrNameLst>
                                      </p:cBhvr>
                                      <p:rCtr x="0" y="3334"/>
                                    </p:animMotion>
                                  </p:childTnLst>
                                  <p:subTnLst>
                                    <p:set>
                                      <p:cBhvr override="childStyle">
                                        <p:cTn dur="1" fill="hold" display="0" masterRel="sameClick" afterEffect="1">
                                          <p:stCondLst>
                                            <p:cond evt="end" delay="0">
                                              <p:tn val="60"/>
                                            </p:cond>
                                          </p:stCondLst>
                                        </p:cTn>
                                        <p:tgtEl>
                                          <p:spTgt spid="40"/>
                                        </p:tgtEl>
                                        <p:attrNameLst>
                                          <p:attrName>style.visibility</p:attrName>
                                        </p:attrNameLst>
                                      </p:cBhvr>
                                      <p:to>
                                        <p:strVal val="hidden"/>
                                      </p:to>
                                    </p:set>
                                  </p:subTnLst>
                                </p:cTn>
                              </p:par>
                            </p:childTnLst>
                          </p:cTn>
                        </p:par>
                        <p:par>
                          <p:cTn id="62" fill="hold">
                            <p:stCondLst>
                              <p:cond delay="2500"/>
                            </p:stCondLst>
                            <p:childTnLst>
                              <p:par>
                                <p:cTn id="63" presetID="1" presetClass="entr" presetSubtype="0" fill="hold" grpId="0" nodeType="after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par>
                          <p:cTn id="65" fill="hold">
                            <p:stCondLst>
                              <p:cond delay="2500"/>
                            </p:stCondLst>
                            <p:childTnLst>
                              <p:par>
                                <p:cTn id="66" presetID="1" presetClass="entr" presetSubtype="0" fill="hold" grpId="0" nodeType="after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childTnLst>
                          </p:cTn>
                        </p:par>
                        <p:par>
                          <p:cTn id="68" fill="hold">
                            <p:stCondLst>
                              <p:cond delay="2500"/>
                            </p:stCondLst>
                            <p:childTnLst>
                              <p:par>
                                <p:cTn id="69" presetID="1" presetClass="entr" presetSubtype="0" fill="hold" grpId="2" nodeType="after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par>
                          <p:cTn id="71" fill="hold">
                            <p:stCondLst>
                              <p:cond delay="2500"/>
                            </p:stCondLst>
                            <p:childTnLst>
                              <p:par>
                                <p:cTn id="72" presetID="1" presetClass="entr" presetSubtype="0" fill="hold" grpId="2"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childTnLst>
                          </p:cTn>
                        </p:par>
                        <p:par>
                          <p:cTn id="74" fill="hold">
                            <p:stCondLst>
                              <p:cond delay="2500"/>
                            </p:stCondLst>
                            <p:childTnLst>
                              <p:par>
                                <p:cTn id="75" presetID="1" presetClass="entr" presetSubtype="0" fill="hold" grpId="2" nodeType="after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par>
                                <p:cTn id="82" presetID="10" presetClass="exit" presetSubtype="0" fill="hold" nodeType="withEffect">
                                  <p:stCondLst>
                                    <p:cond delay="0"/>
                                  </p:stCondLst>
                                  <p:childTnLst>
                                    <p:animEffect transition="out" filter="fade">
                                      <p:cBhvr>
                                        <p:cTn id="83" dur="500"/>
                                        <p:tgtEl>
                                          <p:spTgt spid="94"/>
                                        </p:tgtEl>
                                      </p:cBhvr>
                                    </p:animEffect>
                                    <p:set>
                                      <p:cBhvr>
                                        <p:cTn id="84" dur="1" fill="hold">
                                          <p:stCondLst>
                                            <p:cond delay="499"/>
                                          </p:stCondLst>
                                        </p:cTn>
                                        <p:tgtEl>
                                          <p:spTgt spid="9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fade">
                                      <p:cBhvr>
                                        <p:cTn id="89" dur="500"/>
                                        <p:tgtEl>
                                          <p:spTgt spid="107"/>
                                        </p:tgtEl>
                                      </p:cBhvr>
                                    </p:animEffect>
                                  </p:childTnLst>
                                </p:cTn>
                              </p:par>
                              <p:par>
                                <p:cTn id="90" presetID="10" presetClass="entr" presetSubtype="0" fill="hold" nodeType="withEffect">
                                  <p:stCondLst>
                                    <p:cond delay="0"/>
                                  </p:stCondLst>
                                  <p:childTnLst>
                                    <p:set>
                                      <p:cBhvr>
                                        <p:cTn id="91" dur="1" fill="hold">
                                          <p:stCondLst>
                                            <p:cond delay="0"/>
                                          </p:stCondLst>
                                        </p:cTn>
                                        <p:tgtEl>
                                          <p:spTgt spid="111"/>
                                        </p:tgtEl>
                                        <p:attrNameLst>
                                          <p:attrName>style.visibility</p:attrName>
                                        </p:attrNameLst>
                                      </p:cBhvr>
                                      <p:to>
                                        <p:strVal val="visible"/>
                                      </p:to>
                                    </p:set>
                                    <p:animEffect transition="in" filter="fade">
                                      <p:cBhvr>
                                        <p:cTn id="92" dur="500"/>
                                        <p:tgtEl>
                                          <p:spTgt spid="111"/>
                                        </p:tgtEl>
                                      </p:cBhvr>
                                    </p:animEffect>
                                  </p:childTnLst>
                                </p:cTn>
                              </p:par>
                            </p:childTnLst>
                          </p:cTn>
                        </p:par>
                        <p:par>
                          <p:cTn id="93" fill="hold">
                            <p:stCondLst>
                              <p:cond delay="500"/>
                            </p:stCondLst>
                            <p:childTnLst>
                              <p:par>
                                <p:cTn id="94" presetID="0" presetClass="path" presetSubtype="0" accel="50000" decel="50000" fill="hold" grpId="1" nodeType="afterEffect">
                                  <p:stCondLst>
                                    <p:cond delay="0"/>
                                  </p:stCondLst>
                                  <p:childTnLst>
                                    <p:animMotion origin="layout" path="M 0 0 L -0.01666 0.07779 " pathEditMode="relative" ptsTypes="AA">
                                      <p:cBhvr>
                                        <p:cTn id="95" dur="2000" fill="hold"/>
                                        <p:tgtEl>
                                          <p:spTgt spid="43"/>
                                        </p:tgtEl>
                                        <p:attrNameLst>
                                          <p:attrName>ppt_x</p:attrName>
                                          <p:attrName>ppt_y</p:attrName>
                                        </p:attrNameLst>
                                      </p:cBhvr>
                                    </p:animMotion>
                                  </p:childTnLst>
                                  <p:subTnLst>
                                    <p:set>
                                      <p:cBhvr override="childStyle">
                                        <p:cTn dur="1" fill="hold" display="0" masterRel="sameClick" afterEffect="1">
                                          <p:stCondLst>
                                            <p:cond evt="end" delay="0">
                                              <p:tn val="94"/>
                                            </p:cond>
                                          </p:stCondLst>
                                        </p:cTn>
                                        <p:tgtEl>
                                          <p:spTgt spid="43"/>
                                        </p:tgtEl>
                                        <p:attrNameLst>
                                          <p:attrName>style.visibility</p:attrName>
                                        </p:attrNameLst>
                                      </p:cBhvr>
                                      <p:to>
                                        <p:strVal val="hidden"/>
                                      </p:to>
                                    </p:set>
                                  </p:subTnLst>
                                </p:cTn>
                              </p:par>
                              <p:par>
                                <p:cTn id="96" presetID="0" presetClass="path" presetSubtype="0" accel="50000" decel="50000" fill="hold" grpId="0" nodeType="withEffect">
                                  <p:stCondLst>
                                    <p:cond delay="0"/>
                                  </p:stCondLst>
                                  <p:childTnLst>
                                    <p:animMotion origin="layout" path="M 5.22041E-6 -6.84186E-6 L -0.09163 0.07779 " pathEditMode="relative" ptsTypes="AA">
                                      <p:cBhvr>
                                        <p:cTn id="97" dur="2000" fill="hold"/>
                                        <p:tgtEl>
                                          <p:spTgt spid="15"/>
                                        </p:tgtEl>
                                        <p:attrNameLst>
                                          <p:attrName>ppt_x</p:attrName>
                                          <p:attrName>ppt_y</p:attrName>
                                        </p:attrNameLst>
                                      </p:cBhvr>
                                    </p:animMotion>
                                  </p:childTnLst>
                                  <p:subTnLst>
                                    <p:set>
                                      <p:cBhvr override="childStyle">
                                        <p:cTn dur="1" fill="hold" display="0" masterRel="sameClick" afterEffect="1">
                                          <p:stCondLst>
                                            <p:cond evt="end" delay="0">
                                              <p:tn val="96"/>
                                            </p:cond>
                                          </p:stCondLst>
                                        </p:cTn>
                                        <p:tgtEl>
                                          <p:spTgt spid="15"/>
                                        </p:tgtEl>
                                        <p:attrNameLst>
                                          <p:attrName>style.visibility</p:attrName>
                                        </p:attrNameLst>
                                      </p:cBhvr>
                                      <p:to>
                                        <p:strVal val="hidden"/>
                                      </p:to>
                                    </p:set>
                                  </p:subTnLst>
                                </p:cTn>
                              </p:par>
                              <p:par>
                                <p:cTn id="98" presetID="0" presetClass="path" presetSubtype="0" accel="50000" decel="50000" fill="hold" grpId="1" nodeType="withEffect">
                                  <p:stCondLst>
                                    <p:cond delay="0"/>
                                  </p:stCondLst>
                                  <p:childTnLst>
                                    <p:animMotion origin="layout" path="M -3.89795E-6 4.79509E-6 L -0.06681 0.07756 " pathEditMode="relative" rAng="0" ptsTypes="AA">
                                      <p:cBhvr>
                                        <p:cTn id="99" dur="2000" fill="hold"/>
                                        <p:tgtEl>
                                          <p:spTgt spid="60"/>
                                        </p:tgtEl>
                                        <p:attrNameLst>
                                          <p:attrName>ppt_x</p:attrName>
                                          <p:attrName>ppt_y</p:attrName>
                                        </p:attrNameLst>
                                      </p:cBhvr>
                                      <p:rCtr x="-3350" y="3867"/>
                                    </p:animMotion>
                                  </p:childTnLst>
                                  <p:subTnLst>
                                    <p:set>
                                      <p:cBhvr override="childStyle">
                                        <p:cTn dur="1" fill="hold" display="0" masterRel="sameClick" afterEffect="1">
                                          <p:stCondLst>
                                            <p:cond evt="end" delay="0">
                                              <p:tn val="98"/>
                                            </p:cond>
                                          </p:stCondLst>
                                        </p:cTn>
                                        <p:tgtEl>
                                          <p:spTgt spid="60"/>
                                        </p:tgtEl>
                                        <p:attrNameLst>
                                          <p:attrName>style.visibility</p:attrName>
                                        </p:attrNameLst>
                                      </p:cBhvr>
                                      <p:to>
                                        <p:strVal val="hidden"/>
                                      </p:to>
                                    </p:set>
                                  </p:subTnLst>
                                </p:cTn>
                              </p:par>
                              <p:par>
                                <p:cTn id="100" presetID="0" presetClass="path" presetSubtype="0" accel="50000" decel="50000" fill="hold" grpId="1" nodeType="withEffect">
                                  <p:stCondLst>
                                    <p:cond delay="0"/>
                                  </p:stCondLst>
                                  <p:childTnLst>
                                    <p:animMotion origin="layout" path="M -3.43284E-6 -3.66983E-6 L -0.09163 0.07826 " pathEditMode="relative" rAng="0" ptsTypes="AA">
                                      <p:cBhvr>
                                        <p:cTn id="101" dur="2000" fill="hold"/>
                                        <p:tgtEl>
                                          <p:spTgt spid="61"/>
                                        </p:tgtEl>
                                        <p:attrNameLst>
                                          <p:attrName>ppt_x</p:attrName>
                                          <p:attrName>ppt_y</p:attrName>
                                        </p:attrNameLst>
                                      </p:cBhvr>
                                      <p:rCtr x="-4582" y="3913"/>
                                    </p:animMotion>
                                  </p:childTnLst>
                                  <p:subTnLst>
                                    <p:set>
                                      <p:cBhvr override="childStyle">
                                        <p:cTn dur="1" fill="hold" display="0" masterRel="sameClick" afterEffect="1">
                                          <p:stCondLst>
                                            <p:cond evt="end" delay="0">
                                              <p:tn val="100"/>
                                            </p:cond>
                                          </p:stCondLst>
                                        </p:cTn>
                                        <p:tgtEl>
                                          <p:spTgt spid="61"/>
                                        </p:tgtEl>
                                        <p:attrNameLst>
                                          <p:attrName>style.visibility</p:attrName>
                                        </p:attrNameLst>
                                      </p:cBhvr>
                                      <p:to>
                                        <p:strVal val="hidden"/>
                                      </p:to>
                                    </p:set>
                                  </p:subTnLst>
                                </p:cTn>
                              </p:par>
                              <p:par>
                                <p:cTn id="102" presetID="0" presetClass="path" presetSubtype="0" accel="50000" decel="50000" fill="hold" grpId="1" nodeType="withEffect">
                                  <p:stCondLst>
                                    <p:cond delay="0"/>
                                  </p:stCondLst>
                                  <p:childTnLst>
                                    <p:animMotion origin="layout" path="M -6.94203E-8 4.79509E-6 L -0.1168 0.07825 " pathEditMode="relative" rAng="0" ptsTypes="AA">
                                      <p:cBhvr>
                                        <p:cTn id="103" dur="2000" fill="hold"/>
                                        <p:tgtEl>
                                          <p:spTgt spid="62"/>
                                        </p:tgtEl>
                                        <p:attrNameLst>
                                          <p:attrName>ppt_x</p:attrName>
                                          <p:attrName>ppt_y</p:attrName>
                                        </p:attrNameLst>
                                      </p:cBhvr>
                                      <p:rCtr x="-5849" y="3913"/>
                                    </p:animMotion>
                                  </p:childTnLst>
                                  <p:subTnLst>
                                    <p:set>
                                      <p:cBhvr override="childStyle">
                                        <p:cTn dur="1" fill="hold" display="0" masterRel="sameClick" afterEffect="1">
                                          <p:stCondLst>
                                            <p:cond evt="end" delay="0">
                                              <p:tn val="102"/>
                                            </p:cond>
                                          </p:stCondLst>
                                        </p:cTn>
                                        <p:tgtEl>
                                          <p:spTgt spid="62"/>
                                        </p:tgtEl>
                                        <p:attrNameLst>
                                          <p:attrName>style.visibility</p:attrName>
                                        </p:attrNameLst>
                                      </p:cBhvr>
                                      <p:to>
                                        <p:strVal val="hidden"/>
                                      </p:to>
                                    </p:set>
                                  </p:subTnLst>
                                </p:cTn>
                              </p:par>
                            </p:childTnLst>
                          </p:cTn>
                        </p:par>
                        <p:par>
                          <p:cTn id="104" fill="hold">
                            <p:stCondLst>
                              <p:cond delay="2500"/>
                            </p:stCondLst>
                            <p:childTnLst>
                              <p:par>
                                <p:cTn id="105" presetID="1"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par>
                          <p:cTn id="107" fill="hold">
                            <p:stCondLst>
                              <p:cond delay="2500"/>
                            </p:stCondLst>
                            <p:childTnLst>
                              <p:par>
                                <p:cTn id="108" presetID="1" presetClass="entr" presetSubtype="0" fill="hold" grpId="0" nodeType="afterEffect">
                                  <p:stCondLst>
                                    <p:cond delay="0"/>
                                  </p:stCondLst>
                                  <p:childTnLst>
                                    <p:set>
                                      <p:cBhvr>
                                        <p:cTn id="109" dur="1" fill="hold">
                                          <p:stCondLst>
                                            <p:cond delay="0"/>
                                          </p:stCondLst>
                                        </p:cTn>
                                        <p:tgtEl>
                                          <p:spTgt spid="4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3"/>
                                        </p:tgtEl>
                                        <p:attrNameLst>
                                          <p:attrName>style.visibility</p:attrName>
                                        </p:attrNameLst>
                                      </p:cBhvr>
                                      <p:to>
                                        <p:strVal val="visible"/>
                                      </p:to>
                                    </p:set>
                                  </p:childTnLst>
                                </p:cTn>
                              </p:par>
                            </p:childTnLst>
                          </p:cTn>
                        </p:par>
                        <p:par>
                          <p:cTn id="116" fill="hold">
                            <p:stCondLst>
                              <p:cond delay="2500"/>
                            </p:stCondLst>
                            <p:childTnLst>
                              <p:par>
                                <p:cTn id="117" presetID="1" presetClass="entr" presetSubtype="0"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par>
                          <p:cTn id="119" fill="hold">
                            <p:stCondLst>
                              <p:cond delay="2500"/>
                            </p:stCondLst>
                            <p:childTnLst>
                              <p:par>
                                <p:cTn id="120" presetID="1" presetClass="entr" presetSubtype="0" fill="hold" grpId="0" nodeType="afterEffect">
                                  <p:stCondLst>
                                    <p:cond delay="0"/>
                                  </p:stCondLst>
                                  <p:childTnLst>
                                    <p:set>
                                      <p:cBhvr>
                                        <p:cTn id="121" dur="1" fill="hold">
                                          <p:stCondLst>
                                            <p:cond delay="0"/>
                                          </p:stCondLst>
                                        </p:cTn>
                                        <p:tgtEl>
                                          <p:spTgt spid="6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6"/>
                                        </p:tgtEl>
                                        <p:attrNameLst>
                                          <p:attrName>style.visibility</p:attrName>
                                        </p:attrNameLst>
                                      </p:cBhvr>
                                      <p:to>
                                        <p:strVal val="visible"/>
                                      </p:to>
                                    </p:set>
                                    <p:animEffect transition="in" filter="fade">
                                      <p:cBhvr>
                                        <p:cTn id="126" dur="500"/>
                                        <p:tgtEl>
                                          <p:spTgt spid="116"/>
                                        </p:tgtEl>
                                      </p:cBhvr>
                                    </p:animEffect>
                                  </p:childTnLst>
                                </p:cTn>
                              </p:par>
                              <p:par>
                                <p:cTn id="127" presetID="10" presetClass="entr" presetSubtype="0" fill="hold" nodeType="withEffect">
                                  <p:stCondLst>
                                    <p:cond delay="0"/>
                                  </p:stCondLst>
                                  <p:childTnLst>
                                    <p:set>
                                      <p:cBhvr>
                                        <p:cTn id="128" dur="1" fill="hold">
                                          <p:stCondLst>
                                            <p:cond delay="0"/>
                                          </p:stCondLst>
                                        </p:cTn>
                                        <p:tgtEl>
                                          <p:spTgt spid="117"/>
                                        </p:tgtEl>
                                        <p:attrNameLst>
                                          <p:attrName>style.visibility</p:attrName>
                                        </p:attrNameLst>
                                      </p:cBhvr>
                                      <p:to>
                                        <p:strVal val="visible"/>
                                      </p:to>
                                    </p:set>
                                    <p:animEffect transition="in" filter="fade">
                                      <p:cBhvr>
                                        <p:cTn id="129" dur="500"/>
                                        <p:tgtEl>
                                          <p:spTgt spid="117"/>
                                        </p:tgtEl>
                                      </p:cBhvr>
                                    </p:animEffect>
                                  </p:childTnLst>
                                </p:cTn>
                              </p:par>
                              <p:par>
                                <p:cTn id="130" presetID="10" presetClass="exit" presetSubtype="0" fill="hold" nodeType="withEffect">
                                  <p:stCondLst>
                                    <p:cond delay="0"/>
                                  </p:stCondLst>
                                  <p:childTnLst>
                                    <p:animEffect transition="out" filter="fade">
                                      <p:cBhvr>
                                        <p:cTn id="131" dur="500"/>
                                        <p:tgtEl>
                                          <p:spTgt spid="111"/>
                                        </p:tgtEl>
                                      </p:cBhvr>
                                    </p:animEffect>
                                    <p:set>
                                      <p:cBhvr>
                                        <p:cTn id="132" dur="1" fill="hold">
                                          <p:stCondLst>
                                            <p:cond delay="499"/>
                                          </p:stCondLst>
                                        </p:cTn>
                                        <p:tgtEl>
                                          <p:spTgt spid="111"/>
                                        </p:tgtEl>
                                        <p:attrNameLst>
                                          <p:attrName>style.visibility</p:attrName>
                                        </p:attrNameLst>
                                      </p:cBhvr>
                                      <p:to>
                                        <p:strVal val="hidden"/>
                                      </p:to>
                                    </p:set>
                                  </p:childTnLst>
                                </p:cTn>
                              </p:par>
                            </p:childTnLst>
                          </p:cTn>
                        </p:par>
                        <p:par>
                          <p:cTn id="133" fill="hold">
                            <p:stCondLst>
                              <p:cond delay="500"/>
                            </p:stCondLst>
                            <p:childTnLst>
                              <p:par>
                                <p:cTn id="134" presetID="0" presetClass="path" presetSubtype="0" accel="50000" decel="50000" fill="hold" grpId="1" nodeType="afterEffect">
                                  <p:stCondLst>
                                    <p:cond delay="0"/>
                                  </p:stCondLst>
                                  <p:childTnLst>
                                    <p:animMotion origin="layout" path="M -3.294E-6 5.44107E-7 L 0.13312 0.0778 " pathEditMode="relative" rAng="0" ptsTypes="AA">
                                      <p:cBhvr>
                                        <p:cTn id="135" dur="2000" fill="hold"/>
                                        <p:tgtEl>
                                          <p:spTgt spid="44"/>
                                        </p:tgtEl>
                                        <p:attrNameLst>
                                          <p:attrName>ppt_x</p:attrName>
                                          <p:attrName>ppt_y</p:attrName>
                                        </p:attrNameLst>
                                      </p:cBhvr>
                                      <p:rCtr x="6647" y="3890"/>
                                    </p:animMotion>
                                  </p:childTnLst>
                                  <p:subTnLst>
                                    <p:set>
                                      <p:cBhvr override="childStyle">
                                        <p:cTn dur="1" fill="hold" display="0" masterRel="sameClick" afterEffect="1">
                                          <p:stCondLst>
                                            <p:cond evt="end" delay="0">
                                              <p:tn val="134"/>
                                            </p:cond>
                                          </p:stCondLst>
                                        </p:cTn>
                                        <p:tgtEl>
                                          <p:spTgt spid="44"/>
                                        </p:tgtEl>
                                        <p:attrNameLst>
                                          <p:attrName>style.visibility</p:attrName>
                                        </p:attrNameLst>
                                      </p:cBhvr>
                                      <p:to>
                                        <p:strVal val="hidden"/>
                                      </p:to>
                                    </p:set>
                                  </p:subTnLst>
                                </p:cTn>
                              </p:par>
                              <p:par>
                                <p:cTn id="136" presetID="0" presetClass="path" presetSubtype="0" accel="50000" decel="50000" fill="hold" grpId="1" nodeType="withEffect">
                                  <p:stCondLst>
                                    <p:cond delay="0"/>
                                  </p:stCondLst>
                                  <p:childTnLst>
                                    <p:animMotion origin="layout" path="M 0 0 L 0 0.06669 " pathEditMode="relative" ptsTypes="AA">
                                      <p:cBhvr>
                                        <p:cTn id="137" dur="2000" fill="hold"/>
                                        <p:tgtEl>
                                          <p:spTgt spid="45"/>
                                        </p:tgtEl>
                                        <p:attrNameLst>
                                          <p:attrName>ppt_x</p:attrName>
                                          <p:attrName>ppt_y</p:attrName>
                                        </p:attrNameLst>
                                      </p:cBhvr>
                                    </p:animMotion>
                                  </p:childTnLst>
                                  <p:subTnLst>
                                    <p:set>
                                      <p:cBhvr override="childStyle">
                                        <p:cTn dur="1" fill="hold" display="0" masterRel="sameClick" afterEffect="1">
                                          <p:stCondLst>
                                            <p:cond evt="end" delay="0">
                                              <p:tn val="136"/>
                                            </p:cond>
                                          </p:stCondLst>
                                        </p:cTn>
                                        <p:tgtEl>
                                          <p:spTgt spid="45"/>
                                        </p:tgtEl>
                                        <p:attrNameLst>
                                          <p:attrName>style.visibility</p:attrName>
                                        </p:attrNameLst>
                                      </p:cBhvr>
                                      <p:to>
                                        <p:strVal val="hidden"/>
                                      </p:to>
                                    </p:set>
                                  </p:subTnLst>
                                </p:cTn>
                              </p:par>
                              <p:par>
                                <p:cTn id="138" presetID="0" presetClass="path" presetSubtype="0" accel="50000" decel="50000" fill="hold" grpId="0" nodeType="withEffect">
                                  <p:stCondLst>
                                    <p:cond delay="0"/>
                                  </p:stCondLst>
                                  <p:childTnLst>
                                    <p:animMotion origin="layout" path="M 0.00017 4.21857E-6 L -0.06664 0.07779 " pathEditMode="relative" rAng="0" ptsTypes="AA">
                                      <p:cBhvr>
                                        <p:cTn id="139" dur="2000" fill="hold"/>
                                        <p:tgtEl>
                                          <p:spTgt spid="16"/>
                                        </p:tgtEl>
                                        <p:attrNameLst>
                                          <p:attrName>ppt_x</p:attrName>
                                          <p:attrName>ppt_y</p:attrName>
                                        </p:attrNameLst>
                                      </p:cBhvr>
                                      <p:rCtr x="-3350" y="3890"/>
                                    </p:animMotion>
                                  </p:childTnLst>
                                  <p:subTnLst>
                                    <p:set>
                                      <p:cBhvr override="childStyle">
                                        <p:cTn dur="1" fill="hold" display="0" masterRel="sameClick" afterEffect="1">
                                          <p:stCondLst>
                                            <p:cond evt="end" delay="0">
                                              <p:tn val="138"/>
                                            </p:cond>
                                          </p:stCondLst>
                                        </p:cTn>
                                        <p:tgtEl>
                                          <p:spTgt spid="16"/>
                                        </p:tgtEl>
                                        <p:attrNameLst>
                                          <p:attrName>style.visibility</p:attrName>
                                        </p:attrNameLst>
                                      </p:cBhvr>
                                      <p:to>
                                        <p:strVal val="hidden"/>
                                      </p:to>
                                    </p:set>
                                  </p:subTnLst>
                                </p:cTn>
                              </p:par>
                              <p:par>
                                <p:cTn id="140" presetID="0" presetClass="path" presetSubtype="0" accel="50000" decel="50000" fill="hold" grpId="0" nodeType="withEffect">
                                  <p:stCondLst>
                                    <p:cond delay="0"/>
                                  </p:stCondLst>
                                  <p:childTnLst>
                                    <p:animMotion origin="layout" path="M 4.36307E-6 -0.00023 L -0.04166 0.07779 " pathEditMode="relative" rAng="0" ptsTypes="AA">
                                      <p:cBhvr>
                                        <p:cTn id="141" dur="2000" fill="hold"/>
                                        <p:tgtEl>
                                          <p:spTgt spid="17"/>
                                        </p:tgtEl>
                                        <p:attrNameLst>
                                          <p:attrName>ppt_x</p:attrName>
                                          <p:attrName>ppt_y</p:attrName>
                                        </p:attrNameLst>
                                      </p:cBhvr>
                                      <p:rCtr x="-2083" y="3890"/>
                                    </p:animMotion>
                                  </p:childTnLst>
                                  <p:subTnLst>
                                    <p:set>
                                      <p:cBhvr override="childStyle">
                                        <p:cTn dur="1" fill="hold" display="0" masterRel="sameClick" afterEffect="1">
                                          <p:stCondLst>
                                            <p:cond evt="end" delay="0">
                                              <p:tn val="140"/>
                                            </p:cond>
                                          </p:stCondLst>
                                        </p:cTn>
                                        <p:tgtEl>
                                          <p:spTgt spid="17"/>
                                        </p:tgtEl>
                                        <p:attrNameLst>
                                          <p:attrName>style.visibility</p:attrName>
                                        </p:attrNameLst>
                                      </p:cBhvr>
                                      <p:to>
                                        <p:strVal val="hidden"/>
                                      </p:to>
                                    </p:set>
                                  </p:subTnLst>
                                </p:cTn>
                              </p:par>
                              <p:par>
                                <p:cTn id="142" presetID="0" presetClass="path" presetSubtype="0" accel="50000" decel="50000" fill="hold" grpId="0" nodeType="withEffect">
                                  <p:stCondLst>
                                    <p:cond delay="0"/>
                                  </p:stCondLst>
                                  <p:childTnLst>
                                    <p:animMotion origin="layout" path="M -0.00017 4.21857E-6 L -0.01666 0.07779 " pathEditMode="relative" rAng="0" ptsTypes="AA">
                                      <p:cBhvr>
                                        <p:cTn id="143" dur="2000" fill="hold"/>
                                        <p:tgtEl>
                                          <p:spTgt spid="18"/>
                                        </p:tgtEl>
                                        <p:attrNameLst>
                                          <p:attrName>ppt_x</p:attrName>
                                          <p:attrName>ppt_y</p:attrName>
                                        </p:attrNameLst>
                                      </p:cBhvr>
                                      <p:rCtr x="-833" y="3890"/>
                                    </p:animMotion>
                                  </p:childTnLst>
                                  <p:subTnLst>
                                    <p:set>
                                      <p:cBhvr override="childStyle">
                                        <p:cTn dur="1" fill="hold" display="0" masterRel="sameClick" afterEffect="1">
                                          <p:stCondLst>
                                            <p:cond evt="end" delay="0">
                                              <p:tn val="142"/>
                                            </p:cond>
                                          </p:stCondLst>
                                        </p:cTn>
                                        <p:tgtEl>
                                          <p:spTgt spid="18"/>
                                        </p:tgtEl>
                                        <p:attrNameLst>
                                          <p:attrName>style.visibility</p:attrName>
                                        </p:attrNameLst>
                                      </p:cBhvr>
                                      <p:to>
                                        <p:strVal val="hidden"/>
                                      </p:to>
                                    </p:set>
                                  </p:subTnLst>
                                </p:cTn>
                              </p:par>
                            </p:childTnLst>
                          </p:cTn>
                        </p:par>
                        <p:par>
                          <p:cTn id="144" fill="hold">
                            <p:stCondLst>
                              <p:cond delay="2500"/>
                            </p:stCondLst>
                            <p:childTnLst>
                              <p:par>
                                <p:cTn id="145" presetID="1" presetClass="entr" presetSubtype="0" fill="hold" grpId="0" nodeType="afterEffect">
                                  <p:stCondLst>
                                    <p:cond delay="0"/>
                                  </p:stCondLst>
                                  <p:childTnLst>
                                    <p:set>
                                      <p:cBhvr>
                                        <p:cTn id="146" dur="1" fill="hold">
                                          <p:stCondLst>
                                            <p:cond delay="0"/>
                                          </p:stCondLst>
                                        </p:cTn>
                                        <p:tgtEl>
                                          <p:spTgt spid="46"/>
                                        </p:tgtEl>
                                        <p:attrNameLst>
                                          <p:attrName>style.visibility</p:attrName>
                                        </p:attrNameLst>
                                      </p:cBhvr>
                                      <p:to>
                                        <p:strVal val="visible"/>
                                      </p:to>
                                    </p:set>
                                  </p:childTnLst>
                                </p:cTn>
                              </p:par>
                            </p:childTnLst>
                          </p:cTn>
                        </p:par>
                        <p:par>
                          <p:cTn id="147" fill="hold">
                            <p:stCondLst>
                              <p:cond delay="2500"/>
                            </p:stCondLst>
                            <p:childTnLst>
                              <p:par>
                                <p:cTn id="148" presetID="1" presetClass="entr" presetSubtype="0" fill="hold" grpId="0" nodeType="afterEffect">
                                  <p:stCondLst>
                                    <p:cond delay="0"/>
                                  </p:stCondLst>
                                  <p:childTnLst>
                                    <p:set>
                                      <p:cBhvr>
                                        <p:cTn id="149" dur="1" fill="hold">
                                          <p:stCondLst>
                                            <p:cond delay="0"/>
                                          </p:stCondLst>
                                        </p:cTn>
                                        <p:tgtEl>
                                          <p:spTgt spid="59"/>
                                        </p:tgtEl>
                                        <p:attrNameLst>
                                          <p:attrName>style.visibility</p:attrName>
                                        </p:attrNameLst>
                                      </p:cBhvr>
                                      <p:to>
                                        <p:strVal val="visible"/>
                                      </p:to>
                                    </p:set>
                                  </p:childTnLst>
                                </p:cTn>
                              </p:par>
                            </p:childTnLst>
                          </p:cTn>
                        </p:par>
                        <p:par>
                          <p:cTn id="150" fill="hold">
                            <p:stCondLst>
                              <p:cond delay="2500"/>
                            </p:stCondLst>
                            <p:childTnLst>
                              <p:par>
                                <p:cTn id="151" presetID="1" presetClass="entr" presetSubtype="0" fill="hold" grpId="1" nodeType="after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childTnLst>
                          </p:cTn>
                        </p:par>
                        <p:par>
                          <p:cTn id="153" fill="hold">
                            <p:stCondLst>
                              <p:cond delay="2500"/>
                            </p:stCondLst>
                            <p:childTnLst>
                              <p:par>
                                <p:cTn id="154" presetID="1" presetClass="entr" presetSubtype="0" fill="hold" grpId="1" nodeType="afterEffect">
                                  <p:stCondLst>
                                    <p:cond delay="0"/>
                                  </p:stCondLst>
                                  <p:childTnLst>
                                    <p:set>
                                      <p:cBhvr>
                                        <p:cTn id="155" dur="1" fill="hold">
                                          <p:stCondLst>
                                            <p:cond delay="0"/>
                                          </p:stCondLst>
                                        </p:cTn>
                                        <p:tgtEl>
                                          <p:spTgt spid="72"/>
                                        </p:tgtEl>
                                        <p:attrNameLst>
                                          <p:attrName>style.visibility</p:attrName>
                                        </p:attrNameLst>
                                      </p:cBhvr>
                                      <p:to>
                                        <p:strVal val="visible"/>
                                      </p:to>
                                    </p:set>
                                  </p:childTnLst>
                                </p:cTn>
                              </p:par>
                            </p:childTnLst>
                          </p:cTn>
                        </p:par>
                        <p:par>
                          <p:cTn id="156" fill="hold">
                            <p:stCondLst>
                              <p:cond delay="2500"/>
                            </p:stCondLst>
                            <p:childTnLst>
                              <p:par>
                                <p:cTn id="157" presetID="1" presetClass="entr" presetSubtype="0" fill="hold" grpId="1" nodeType="after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0" presetClass="path" presetSubtype="0" accel="50000" decel="50000" fill="hold" grpId="1" nodeType="clickEffect">
                                  <p:stCondLst>
                                    <p:cond delay="0"/>
                                  </p:stCondLst>
                                  <p:childTnLst>
                                    <p:animMotion origin="layout" path="M 4.43249E-6 1.59991E-6 L 4.43249E-6 0.06668 " pathEditMode="relative" rAng="0" ptsTypes="AA">
                                      <p:cBhvr>
                                        <p:cTn id="162" dur="2000" fill="hold"/>
                                        <p:tgtEl>
                                          <p:spTgt spid="46"/>
                                        </p:tgtEl>
                                        <p:attrNameLst>
                                          <p:attrName>ppt_x</p:attrName>
                                          <p:attrName>ppt_y</p:attrName>
                                        </p:attrNameLst>
                                      </p:cBhvr>
                                      <p:rCtr x="0" y="3334"/>
                                    </p:animMotion>
                                  </p:childTnLst>
                                  <p:subTnLst>
                                    <p:set>
                                      <p:cBhvr override="childStyle">
                                        <p:cTn dur="1" fill="hold" display="0" masterRel="sameClick" afterEffect="1">
                                          <p:stCondLst>
                                            <p:cond evt="end" delay="0">
                                              <p:tn val="161"/>
                                            </p:cond>
                                          </p:stCondLst>
                                        </p:cTn>
                                        <p:tgtEl>
                                          <p:spTgt spid="46"/>
                                        </p:tgtEl>
                                        <p:attrNameLst>
                                          <p:attrName>style.visibility</p:attrName>
                                        </p:attrNameLst>
                                      </p:cBhvr>
                                      <p:to>
                                        <p:strVal val="hidden"/>
                                      </p:to>
                                    </p:set>
                                  </p:subTnLst>
                                </p:cTn>
                              </p:par>
                              <p:par>
                                <p:cTn id="163" presetID="0" presetClass="path" presetSubtype="0" accel="50000" decel="50000" fill="hold" grpId="0" nodeType="withEffect">
                                  <p:stCondLst>
                                    <p:cond delay="0"/>
                                  </p:stCondLst>
                                  <p:childTnLst>
                                    <p:animMotion origin="layout" path="M -3.89795E-6 -1.56749E-6 L -3.89795E-6 0.06692 " pathEditMode="relative" rAng="0" ptsTypes="AA">
                                      <p:cBhvr>
                                        <p:cTn id="164" dur="2000" fill="hold"/>
                                        <p:tgtEl>
                                          <p:spTgt spid="71"/>
                                        </p:tgtEl>
                                        <p:attrNameLst>
                                          <p:attrName>ppt_x</p:attrName>
                                          <p:attrName>ppt_y</p:attrName>
                                        </p:attrNameLst>
                                      </p:cBhvr>
                                      <p:rCtr x="0" y="3334"/>
                                    </p:animMotion>
                                  </p:childTnLst>
                                  <p:subTnLst>
                                    <p:set>
                                      <p:cBhvr override="childStyle">
                                        <p:cTn dur="1" fill="hold" display="0" masterRel="sameClick" afterEffect="1">
                                          <p:stCondLst>
                                            <p:cond evt="end" delay="0">
                                              <p:tn val="163"/>
                                            </p:cond>
                                          </p:stCondLst>
                                        </p:cTn>
                                        <p:tgtEl>
                                          <p:spTgt spid="71"/>
                                        </p:tgtEl>
                                        <p:attrNameLst>
                                          <p:attrName>style.visibility</p:attrName>
                                        </p:attrNameLst>
                                      </p:cBhvr>
                                      <p:to>
                                        <p:strVal val="hidden"/>
                                      </p:to>
                                    </p:set>
                                  </p:subTnLst>
                                </p:cTn>
                              </p:par>
                              <p:par>
                                <p:cTn id="165" presetID="0" presetClass="path" presetSubtype="0" accel="50000" decel="50000" fill="hold" grpId="0" nodeType="withEffect">
                                  <p:stCondLst>
                                    <p:cond delay="0"/>
                                  </p:stCondLst>
                                  <p:childTnLst>
                                    <p:animMotion origin="layout" path="M -3.43284E-6 -3.24149E-8 L 0.00018 0.06738 " pathEditMode="relative" rAng="0" ptsTypes="AA">
                                      <p:cBhvr>
                                        <p:cTn id="166" dur="2000" fill="hold"/>
                                        <p:tgtEl>
                                          <p:spTgt spid="72"/>
                                        </p:tgtEl>
                                        <p:attrNameLst>
                                          <p:attrName>ppt_x</p:attrName>
                                          <p:attrName>ppt_y</p:attrName>
                                        </p:attrNameLst>
                                      </p:cBhvr>
                                      <p:rCtr x="0" y="3357"/>
                                    </p:animMotion>
                                  </p:childTnLst>
                                  <p:subTnLst>
                                    <p:set>
                                      <p:cBhvr override="childStyle">
                                        <p:cTn dur="1" fill="hold" display="0" masterRel="sameClick" afterEffect="1">
                                          <p:stCondLst>
                                            <p:cond evt="end" delay="0">
                                              <p:tn val="165"/>
                                            </p:cond>
                                          </p:stCondLst>
                                        </p:cTn>
                                        <p:tgtEl>
                                          <p:spTgt spid="72"/>
                                        </p:tgtEl>
                                        <p:attrNameLst>
                                          <p:attrName>style.visibility</p:attrName>
                                        </p:attrNameLst>
                                      </p:cBhvr>
                                      <p:to>
                                        <p:strVal val="hidden"/>
                                      </p:to>
                                    </p:set>
                                  </p:subTnLst>
                                </p:cTn>
                              </p:par>
                              <p:par>
                                <p:cTn id="167" presetID="0" presetClass="path" presetSubtype="0" accel="50000" decel="50000" fill="hold" grpId="0" nodeType="withEffect">
                                  <p:stCondLst>
                                    <p:cond delay="0"/>
                                  </p:stCondLst>
                                  <p:childTnLst>
                                    <p:animMotion origin="layout" path="M -2.96772E-6 -1.56749E-6 L 0.00018 0.06761 " pathEditMode="relative" rAng="0" ptsTypes="AA">
                                      <p:cBhvr>
                                        <p:cTn id="168" dur="2000" fill="hold"/>
                                        <p:tgtEl>
                                          <p:spTgt spid="73"/>
                                        </p:tgtEl>
                                        <p:attrNameLst>
                                          <p:attrName>ppt_x</p:attrName>
                                          <p:attrName>ppt_y</p:attrName>
                                        </p:attrNameLst>
                                      </p:cBhvr>
                                      <p:rCtr x="0" y="3380"/>
                                    </p:animMotion>
                                  </p:childTnLst>
                                  <p:subTnLst>
                                    <p:set>
                                      <p:cBhvr override="childStyle">
                                        <p:cTn dur="1" fill="hold" display="0" masterRel="sameClick" afterEffect="1">
                                          <p:stCondLst>
                                            <p:cond evt="end" delay="0">
                                              <p:tn val="167"/>
                                            </p:cond>
                                          </p:stCondLst>
                                        </p:cTn>
                                        <p:tgtEl>
                                          <p:spTgt spid="73"/>
                                        </p:tgtEl>
                                        <p:attrNameLst>
                                          <p:attrName>style.visibility</p:attrName>
                                        </p:attrNameLst>
                                      </p:cBhvr>
                                      <p:to>
                                        <p:strVal val="hidden"/>
                                      </p:to>
                                    </p:set>
                                  </p:subTnLst>
                                </p:cTn>
                              </p:par>
                              <p:par>
                                <p:cTn id="169" presetID="0" presetClass="path" presetSubtype="0" accel="50000" decel="50000" fill="hold" grpId="1" nodeType="withEffect">
                                  <p:stCondLst>
                                    <p:cond delay="0"/>
                                  </p:stCondLst>
                                  <p:childTnLst>
                                    <p:animMotion origin="layout" path="M 2.73863E-6 -3.66983E-6 L 0.09181 0.0778 " pathEditMode="relative" rAng="0" ptsTypes="AA">
                                      <p:cBhvr>
                                        <p:cTn id="170" dur="2000" fill="hold"/>
                                        <p:tgtEl>
                                          <p:spTgt spid="59"/>
                                        </p:tgtEl>
                                        <p:attrNameLst>
                                          <p:attrName>ppt_x</p:attrName>
                                          <p:attrName>ppt_y</p:attrName>
                                        </p:attrNameLst>
                                      </p:cBhvr>
                                      <p:rCtr x="4582" y="3890"/>
                                    </p:animMotion>
                                  </p:childTnLst>
                                  <p:subTnLst>
                                    <p:set>
                                      <p:cBhvr override="childStyle">
                                        <p:cTn dur="1" fill="hold" display="0" masterRel="sameClick" afterEffect="1">
                                          <p:stCondLst>
                                            <p:cond evt="end" delay="0">
                                              <p:tn val="169"/>
                                            </p:cond>
                                          </p:stCondLst>
                                        </p:cTn>
                                        <p:tgtEl>
                                          <p:spTgt spid="59"/>
                                        </p:tgtEl>
                                        <p:attrNameLst>
                                          <p:attrName>style.visibility</p:attrName>
                                        </p:attrNameLst>
                                      </p:cBhvr>
                                      <p:to>
                                        <p:strVal val="hidden"/>
                                      </p:to>
                                    </p:set>
                                  </p:subTnLst>
                                </p:cTn>
                              </p:par>
                              <p:par>
                                <p:cTn id="171" presetID="10" presetClass="exit" presetSubtype="0" fill="hold" nodeType="withEffect">
                                  <p:stCondLst>
                                    <p:cond delay="0"/>
                                  </p:stCondLst>
                                  <p:childTnLst>
                                    <p:animEffect transition="out" filter="fade">
                                      <p:cBhvr>
                                        <p:cTn id="172" dur="500"/>
                                        <p:tgtEl>
                                          <p:spTgt spid="117"/>
                                        </p:tgtEl>
                                      </p:cBhvr>
                                    </p:animEffect>
                                    <p:set>
                                      <p:cBhvr>
                                        <p:cTn id="173" dur="1" fill="hold">
                                          <p:stCondLst>
                                            <p:cond delay="499"/>
                                          </p:stCondLst>
                                        </p:cTn>
                                        <p:tgtEl>
                                          <p:spTgt spid="117"/>
                                        </p:tgtEl>
                                        <p:attrNameLst>
                                          <p:attrName>style.visibility</p:attrName>
                                        </p:attrNameLst>
                                      </p:cBhvr>
                                      <p:to>
                                        <p:strVal val="hidden"/>
                                      </p:to>
                                    </p:set>
                                  </p:childTnLst>
                                </p:cTn>
                              </p:par>
                            </p:childTnLst>
                          </p:cTn>
                        </p:par>
                        <p:par>
                          <p:cTn id="174" fill="hold">
                            <p:stCondLst>
                              <p:cond delay="2000"/>
                            </p:stCondLst>
                            <p:childTnLst>
                              <p:par>
                                <p:cTn id="175" presetID="1" presetClass="entr" presetSubtype="0" fill="hold" grpId="0" nodeType="afterEffect">
                                  <p:stCondLst>
                                    <p:cond delay="0"/>
                                  </p:stCondLst>
                                  <p:childTnLst>
                                    <p:set>
                                      <p:cBhvr>
                                        <p:cTn id="176" dur="1" fill="hold">
                                          <p:stCondLst>
                                            <p:cond delay="0"/>
                                          </p:stCondLst>
                                        </p:cTn>
                                        <p:tgtEl>
                                          <p:spTgt spid="47"/>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1" nodeType="afterEffect">
                                  <p:stCondLst>
                                    <p:cond delay="0"/>
                                  </p:stCondLst>
                                  <p:childTnLst>
                                    <p:set>
                                      <p:cBhvr>
                                        <p:cTn id="179" dur="1" fill="hold">
                                          <p:stCondLst>
                                            <p:cond delay="0"/>
                                          </p:stCondLst>
                                        </p:cTn>
                                        <p:tgtEl>
                                          <p:spTgt spid="76"/>
                                        </p:tgtEl>
                                        <p:attrNameLst>
                                          <p:attrName>style.visibility</p:attrName>
                                        </p:attrNameLst>
                                      </p:cBhvr>
                                      <p:to>
                                        <p:strVal val="visible"/>
                                      </p:to>
                                    </p:set>
                                  </p:childTnLst>
                                </p:cTn>
                              </p:par>
                            </p:childTnLst>
                          </p:cTn>
                        </p:par>
                        <p:par>
                          <p:cTn id="180" fill="hold">
                            <p:stCondLst>
                              <p:cond delay="2000"/>
                            </p:stCondLst>
                            <p:childTnLst>
                              <p:par>
                                <p:cTn id="181" presetID="1" presetClass="entr" presetSubtype="0" fill="hold" grpId="1" nodeType="afterEffect">
                                  <p:stCondLst>
                                    <p:cond delay="0"/>
                                  </p:stCondLst>
                                  <p:childTnLst>
                                    <p:set>
                                      <p:cBhvr>
                                        <p:cTn id="182" dur="1" fill="hold">
                                          <p:stCondLst>
                                            <p:cond delay="0"/>
                                          </p:stCondLst>
                                        </p:cTn>
                                        <p:tgtEl>
                                          <p:spTgt spid="75"/>
                                        </p:tgtEl>
                                        <p:attrNameLst>
                                          <p:attrName>style.visibility</p:attrName>
                                        </p:attrNameLst>
                                      </p:cBhvr>
                                      <p:to>
                                        <p:strVal val="visible"/>
                                      </p:to>
                                    </p:set>
                                  </p:childTnLst>
                                </p:cTn>
                              </p:par>
                            </p:childTnLst>
                          </p:cTn>
                        </p:par>
                        <p:par>
                          <p:cTn id="183" fill="hold">
                            <p:stCondLst>
                              <p:cond delay="2000"/>
                            </p:stCondLst>
                            <p:childTnLst>
                              <p:par>
                                <p:cTn id="184" presetID="1" presetClass="entr" presetSubtype="0" fill="hold" grpId="1" nodeType="afterEffect">
                                  <p:stCondLst>
                                    <p:cond delay="0"/>
                                  </p:stCondLst>
                                  <p:childTnLst>
                                    <p:set>
                                      <p:cBhvr>
                                        <p:cTn id="185" dur="1" fill="hold">
                                          <p:stCondLst>
                                            <p:cond delay="0"/>
                                          </p:stCondLst>
                                        </p:cTn>
                                        <p:tgtEl>
                                          <p:spTgt spid="74"/>
                                        </p:tgtEl>
                                        <p:attrNameLst>
                                          <p:attrName>style.visibility</p:attrName>
                                        </p:attrNameLst>
                                      </p:cBhvr>
                                      <p:to>
                                        <p:strVal val="visible"/>
                                      </p:to>
                                    </p:set>
                                  </p:childTnLst>
                                </p:cTn>
                              </p:par>
                            </p:childTnLst>
                          </p:cTn>
                        </p:par>
                        <p:par>
                          <p:cTn id="186" fill="hold">
                            <p:stCondLst>
                              <p:cond delay="2000"/>
                            </p:stCondLst>
                            <p:childTnLst>
                              <p:par>
                                <p:cTn id="187" presetID="1" presetClass="entr" presetSubtype="0" fill="hold" grpId="0" nodeType="afterEffect">
                                  <p:stCondLst>
                                    <p:cond delay="0"/>
                                  </p:stCondLst>
                                  <p:childTnLst>
                                    <p:set>
                                      <p:cBhvr>
                                        <p:cTn id="188" dur="1" fill="hold">
                                          <p:stCondLst>
                                            <p:cond delay="0"/>
                                          </p:stCondLst>
                                        </p:cTn>
                                        <p:tgtEl>
                                          <p:spTgt spid="80"/>
                                        </p:tgtEl>
                                        <p:attrNameLst>
                                          <p:attrName>style.visibility</p:attrName>
                                        </p:attrNameLst>
                                      </p:cBhvr>
                                      <p:to>
                                        <p:strVal val="visible"/>
                                      </p:to>
                                    </p:set>
                                  </p:childTnLst>
                                </p:cTn>
                              </p:par>
                            </p:childTnLst>
                          </p:cTn>
                        </p:par>
                        <p:par>
                          <p:cTn id="189" fill="hold">
                            <p:stCondLst>
                              <p:cond delay="2000"/>
                            </p:stCondLst>
                            <p:childTnLst>
                              <p:par>
                                <p:cTn id="190" presetID="0" presetClass="path" presetSubtype="0" accel="50000" decel="50000" fill="hold" grpId="1" nodeType="afterEffect">
                                  <p:stCondLst>
                                    <p:cond delay="0"/>
                                  </p:stCondLst>
                                  <p:childTnLst>
                                    <p:animMotion origin="layout" path="M -3.47102E-7 2.65571E-6 L -0.13329 0.07779 " pathEditMode="relative" rAng="0" ptsTypes="AA">
                                      <p:cBhvr>
                                        <p:cTn id="191" dur="2000" fill="hold"/>
                                        <p:tgtEl>
                                          <p:spTgt spid="47"/>
                                        </p:tgtEl>
                                        <p:attrNameLst>
                                          <p:attrName>ppt_x</p:attrName>
                                          <p:attrName>ppt_y</p:attrName>
                                        </p:attrNameLst>
                                      </p:cBhvr>
                                      <p:rCtr x="-6664" y="3890"/>
                                    </p:animMotion>
                                  </p:childTnLst>
                                  <p:subTnLst>
                                    <p:set>
                                      <p:cBhvr override="childStyle">
                                        <p:cTn dur="1" fill="hold" display="0" masterRel="sameClick" afterEffect="1">
                                          <p:stCondLst>
                                            <p:cond evt="end" delay="0">
                                              <p:tn val="190"/>
                                            </p:cond>
                                          </p:stCondLst>
                                        </p:cTn>
                                        <p:tgtEl>
                                          <p:spTgt spid="47"/>
                                        </p:tgtEl>
                                        <p:attrNameLst>
                                          <p:attrName>style.visibility</p:attrName>
                                        </p:attrNameLst>
                                      </p:cBhvr>
                                      <p:to>
                                        <p:strVal val="hidden"/>
                                      </p:to>
                                    </p:set>
                                  </p:subTnLst>
                                </p:cTn>
                              </p:par>
                              <p:par>
                                <p:cTn id="192" presetID="0" presetClass="path" presetSubtype="0" accel="50000" decel="50000" fill="hold" grpId="0" nodeType="withEffect">
                                  <p:stCondLst>
                                    <p:cond delay="0"/>
                                  </p:stCondLst>
                                  <p:childTnLst>
                                    <p:animMotion origin="layout" path="M -3.47102E-7 -3.66983E-6 L 0.06699 0.07757 " pathEditMode="relative" rAng="0" ptsTypes="AA">
                                      <p:cBhvr>
                                        <p:cTn id="193" dur="2000" fill="hold"/>
                                        <p:tgtEl>
                                          <p:spTgt spid="74"/>
                                        </p:tgtEl>
                                        <p:attrNameLst>
                                          <p:attrName>ppt_x</p:attrName>
                                          <p:attrName>ppt_y</p:attrName>
                                        </p:attrNameLst>
                                      </p:cBhvr>
                                      <p:rCtr x="3350" y="3867"/>
                                    </p:animMotion>
                                  </p:childTnLst>
                                  <p:subTnLst>
                                    <p:set>
                                      <p:cBhvr override="childStyle">
                                        <p:cTn dur="1" fill="hold" display="0" masterRel="sameClick" afterEffect="1">
                                          <p:stCondLst>
                                            <p:cond evt="end" delay="0">
                                              <p:tn val="192"/>
                                            </p:cond>
                                          </p:stCondLst>
                                        </p:cTn>
                                        <p:tgtEl>
                                          <p:spTgt spid="74"/>
                                        </p:tgtEl>
                                        <p:attrNameLst>
                                          <p:attrName>style.visibility</p:attrName>
                                        </p:attrNameLst>
                                      </p:cBhvr>
                                      <p:to>
                                        <p:strVal val="hidden"/>
                                      </p:to>
                                    </p:set>
                                  </p:subTnLst>
                                </p:cTn>
                              </p:par>
                              <p:par>
                                <p:cTn id="194" presetID="0" presetClass="path" presetSubtype="0" accel="50000" decel="50000" fill="hold" grpId="0" nodeType="withEffect">
                                  <p:stCondLst>
                                    <p:cond delay="0"/>
                                  </p:stCondLst>
                                  <p:childTnLst>
                                    <p:animMotion origin="layout" path="M -3.43284E-6 -3.66983E-6 L 0.04183 0.0778 " pathEditMode="relative" rAng="0" ptsTypes="AA">
                                      <p:cBhvr>
                                        <p:cTn id="195" dur="2000" fill="hold"/>
                                        <p:tgtEl>
                                          <p:spTgt spid="75"/>
                                        </p:tgtEl>
                                        <p:attrNameLst>
                                          <p:attrName>ppt_x</p:attrName>
                                          <p:attrName>ppt_y</p:attrName>
                                        </p:attrNameLst>
                                      </p:cBhvr>
                                      <p:rCtr x="2083" y="3890"/>
                                    </p:animMotion>
                                  </p:childTnLst>
                                  <p:subTnLst>
                                    <p:set>
                                      <p:cBhvr override="childStyle">
                                        <p:cTn dur="1" fill="hold" display="0" masterRel="sameClick" afterEffect="1">
                                          <p:stCondLst>
                                            <p:cond evt="end" delay="0">
                                              <p:tn val="194"/>
                                            </p:cond>
                                          </p:stCondLst>
                                        </p:cTn>
                                        <p:tgtEl>
                                          <p:spTgt spid="75"/>
                                        </p:tgtEl>
                                        <p:attrNameLst>
                                          <p:attrName>style.visibility</p:attrName>
                                        </p:attrNameLst>
                                      </p:cBhvr>
                                      <p:to>
                                        <p:strVal val="hidden"/>
                                      </p:to>
                                    </p:set>
                                  </p:subTnLst>
                                </p:cTn>
                              </p:par>
                              <p:par>
                                <p:cTn id="196" presetID="0" presetClass="path" presetSubtype="0" accel="50000" decel="50000" fill="hold" grpId="0" nodeType="withEffect">
                                  <p:stCondLst>
                                    <p:cond delay="0"/>
                                  </p:stCondLst>
                                  <p:childTnLst>
                                    <p:animMotion origin="layout" path="M 3.48143E-6 -3.66983E-6 L 0.01666 0.0778 " pathEditMode="relative" rAng="0" ptsTypes="AA">
                                      <p:cBhvr>
                                        <p:cTn id="197" dur="2000" fill="hold"/>
                                        <p:tgtEl>
                                          <p:spTgt spid="76"/>
                                        </p:tgtEl>
                                        <p:attrNameLst>
                                          <p:attrName>ppt_x</p:attrName>
                                          <p:attrName>ppt_y</p:attrName>
                                        </p:attrNameLst>
                                      </p:cBhvr>
                                      <p:rCtr x="833" y="3890"/>
                                    </p:animMotion>
                                  </p:childTnLst>
                                  <p:subTnLst>
                                    <p:set>
                                      <p:cBhvr override="childStyle">
                                        <p:cTn dur="1" fill="hold" display="0" masterRel="sameClick" afterEffect="1">
                                          <p:stCondLst>
                                            <p:cond evt="end" delay="0">
                                              <p:tn val="196"/>
                                            </p:cond>
                                          </p:stCondLst>
                                        </p:cTn>
                                        <p:tgtEl>
                                          <p:spTgt spid="76"/>
                                        </p:tgtEl>
                                        <p:attrNameLst>
                                          <p:attrName>style.visibility</p:attrName>
                                        </p:attrNameLst>
                                      </p:cBhvr>
                                      <p:to>
                                        <p:strVal val="hidden"/>
                                      </p:to>
                                    </p:set>
                                  </p:subTnLst>
                                </p:cTn>
                              </p:par>
                            </p:childTnLst>
                          </p:cTn>
                        </p:par>
                        <p:par>
                          <p:cTn id="198" fill="hold">
                            <p:stCondLst>
                              <p:cond delay="4000"/>
                            </p:stCondLst>
                            <p:childTnLst>
                              <p:par>
                                <p:cTn id="199" presetID="1" presetClass="entr" presetSubtype="0" fill="hold" grpId="0" nodeType="afterEffect">
                                  <p:stCondLst>
                                    <p:cond delay="0"/>
                                  </p:stCondLst>
                                  <p:childTnLst>
                                    <p:set>
                                      <p:cBhvr>
                                        <p:cTn id="200" dur="1" fill="hold">
                                          <p:stCondLst>
                                            <p:cond delay="0"/>
                                          </p:stCondLst>
                                        </p:cTn>
                                        <p:tgtEl>
                                          <p:spTgt spid="48"/>
                                        </p:tgtEl>
                                        <p:attrNameLst>
                                          <p:attrName>style.visibility</p:attrName>
                                        </p:attrNameLst>
                                      </p:cBhvr>
                                      <p:to>
                                        <p:strVal val="visible"/>
                                      </p:to>
                                    </p:set>
                                  </p:childTnLst>
                                </p:cTn>
                              </p:par>
                            </p:childTnLst>
                          </p:cTn>
                        </p:par>
                        <p:par>
                          <p:cTn id="201" fill="hold">
                            <p:stCondLst>
                              <p:cond delay="4000"/>
                            </p:stCondLst>
                            <p:childTnLst>
                              <p:par>
                                <p:cTn id="202" presetID="1" presetClass="entr" presetSubtype="0" fill="hold" grpId="1" nodeType="afterEffect">
                                  <p:stCondLst>
                                    <p:cond delay="0"/>
                                  </p:stCondLst>
                                  <p:childTnLst>
                                    <p:set>
                                      <p:cBhvr>
                                        <p:cTn id="203" dur="1" fill="hold">
                                          <p:stCondLst>
                                            <p:cond delay="0"/>
                                          </p:stCondLst>
                                        </p:cTn>
                                        <p:tgtEl>
                                          <p:spTgt spid="77"/>
                                        </p:tgtEl>
                                        <p:attrNameLst>
                                          <p:attrName>style.visibility</p:attrName>
                                        </p:attrNameLst>
                                      </p:cBhvr>
                                      <p:to>
                                        <p:strVal val="visible"/>
                                      </p:to>
                                    </p:set>
                                  </p:childTnLst>
                                </p:cTn>
                              </p:par>
                            </p:childTnLst>
                          </p:cTn>
                        </p:par>
                        <p:par>
                          <p:cTn id="204" fill="hold">
                            <p:stCondLst>
                              <p:cond delay="4000"/>
                            </p:stCondLst>
                            <p:childTnLst>
                              <p:par>
                                <p:cTn id="205" presetID="1" presetClass="entr" presetSubtype="0" fill="hold" grpId="1" nodeType="afterEffect">
                                  <p:stCondLst>
                                    <p:cond delay="0"/>
                                  </p:stCondLst>
                                  <p:childTnLst>
                                    <p:set>
                                      <p:cBhvr>
                                        <p:cTn id="206" dur="1" fill="hold">
                                          <p:stCondLst>
                                            <p:cond delay="0"/>
                                          </p:stCondLst>
                                        </p:cTn>
                                        <p:tgtEl>
                                          <p:spTgt spid="78"/>
                                        </p:tgtEl>
                                        <p:attrNameLst>
                                          <p:attrName>style.visibility</p:attrName>
                                        </p:attrNameLst>
                                      </p:cBhvr>
                                      <p:to>
                                        <p:strVal val="visible"/>
                                      </p:to>
                                    </p:set>
                                  </p:childTnLst>
                                </p:cTn>
                              </p:par>
                            </p:childTnLst>
                          </p:cTn>
                        </p:par>
                        <p:par>
                          <p:cTn id="207" fill="hold">
                            <p:stCondLst>
                              <p:cond delay="4000"/>
                            </p:stCondLst>
                            <p:childTnLst>
                              <p:par>
                                <p:cTn id="208" presetID="1" presetClass="entr" presetSubtype="0" fill="hold" grpId="1" nodeType="afterEffect">
                                  <p:stCondLst>
                                    <p:cond delay="0"/>
                                  </p:stCondLst>
                                  <p:childTnLst>
                                    <p:set>
                                      <p:cBhvr>
                                        <p:cTn id="209" dur="1" fill="hold">
                                          <p:stCondLst>
                                            <p:cond delay="0"/>
                                          </p:stCondLst>
                                        </p:cTn>
                                        <p:tgtEl>
                                          <p:spTgt spid="79"/>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121"/>
                                        </p:tgtEl>
                                        <p:attrNameLst>
                                          <p:attrName>style.visibility</p:attrName>
                                        </p:attrNameLst>
                                      </p:cBhvr>
                                      <p:to>
                                        <p:strVal val="visible"/>
                                      </p:to>
                                    </p:set>
                                    <p:animEffect transition="in" filter="fade">
                                      <p:cBhvr>
                                        <p:cTn id="214" dur="500"/>
                                        <p:tgtEl>
                                          <p:spTgt spid="121"/>
                                        </p:tgtEl>
                                      </p:cBhvr>
                                    </p:animEffect>
                                  </p:childTnLst>
                                </p:cTn>
                              </p:par>
                              <p:par>
                                <p:cTn id="215" presetID="10" presetClass="entr" presetSubtype="0" fill="hold" nodeType="withEffect">
                                  <p:stCondLst>
                                    <p:cond delay="0"/>
                                  </p:stCondLst>
                                  <p:childTnLst>
                                    <p:set>
                                      <p:cBhvr>
                                        <p:cTn id="216" dur="1" fill="hold">
                                          <p:stCondLst>
                                            <p:cond delay="0"/>
                                          </p:stCondLst>
                                        </p:cTn>
                                        <p:tgtEl>
                                          <p:spTgt spid="122"/>
                                        </p:tgtEl>
                                        <p:attrNameLst>
                                          <p:attrName>style.visibility</p:attrName>
                                        </p:attrNameLst>
                                      </p:cBhvr>
                                      <p:to>
                                        <p:strVal val="visible"/>
                                      </p:to>
                                    </p:set>
                                    <p:animEffect transition="in" filter="fade">
                                      <p:cBhvr>
                                        <p:cTn id="217" dur="500"/>
                                        <p:tgtEl>
                                          <p:spTgt spid="122"/>
                                        </p:tgtEl>
                                      </p:cBhvr>
                                    </p:animEffect>
                                  </p:childTnLst>
                                </p:cTn>
                              </p:par>
                            </p:childTnLst>
                          </p:cTn>
                        </p:par>
                        <p:par>
                          <p:cTn id="218" fill="hold">
                            <p:stCondLst>
                              <p:cond delay="500"/>
                            </p:stCondLst>
                            <p:childTnLst>
                              <p:par>
                                <p:cTn id="219" presetID="0" presetClass="path" presetSubtype="0" accel="50000" decel="50000" fill="hold" grpId="1" nodeType="afterEffect">
                                  <p:stCondLst>
                                    <p:cond delay="0"/>
                                  </p:stCondLst>
                                  <p:childTnLst>
                                    <p:animMotion origin="layout" path="M 4.94273E-6 0.00023 L 0.09979 0.07826 " pathEditMode="relative" rAng="0" ptsTypes="AA">
                                      <p:cBhvr>
                                        <p:cTn id="220" dur="2000" fill="hold"/>
                                        <p:tgtEl>
                                          <p:spTgt spid="42"/>
                                        </p:tgtEl>
                                        <p:attrNameLst>
                                          <p:attrName>ppt_x</p:attrName>
                                          <p:attrName>ppt_y</p:attrName>
                                        </p:attrNameLst>
                                      </p:cBhvr>
                                      <p:rCtr x="4981" y="3890"/>
                                    </p:animMotion>
                                  </p:childTnLst>
                                  <p:subTnLst>
                                    <p:set>
                                      <p:cBhvr override="childStyle">
                                        <p:cTn dur="1" fill="hold" display="0" masterRel="sameClick" afterEffect="1">
                                          <p:stCondLst>
                                            <p:cond evt="end" delay="0">
                                              <p:tn val="219"/>
                                            </p:cond>
                                          </p:stCondLst>
                                        </p:cTn>
                                        <p:tgtEl>
                                          <p:spTgt spid="42"/>
                                        </p:tgtEl>
                                        <p:attrNameLst>
                                          <p:attrName>style.visibility</p:attrName>
                                        </p:attrNameLst>
                                      </p:cBhvr>
                                      <p:to>
                                        <p:strVal val="hidden"/>
                                      </p:to>
                                    </p:set>
                                  </p:subTnLst>
                                </p:cTn>
                              </p:par>
                              <p:par>
                                <p:cTn id="221" presetID="0" presetClass="path" presetSubtype="0" accel="50000" decel="50000" fill="hold" grpId="1" nodeType="withEffect">
                                  <p:stCondLst>
                                    <p:cond delay="0"/>
                                  </p:stCondLst>
                                  <p:childTnLst>
                                    <p:animMotion origin="layout" path="M -3.294E-6 -4.66543E-6 L 0.01684 0.07757 " pathEditMode="relative" rAng="0" ptsTypes="AA">
                                      <p:cBhvr>
                                        <p:cTn id="222" dur="2000" fill="hold"/>
                                        <p:tgtEl>
                                          <p:spTgt spid="48"/>
                                        </p:tgtEl>
                                        <p:attrNameLst>
                                          <p:attrName>ppt_x</p:attrName>
                                          <p:attrName>ppt_y</p:attrName>
                                        </p:attrNameLst>
                                      </p:cBhvr>
                                      <p:rCtr x="833" y="3867"/>
                                    </p:animMotion>
                                  </p:childTnLst>
                                  <p:subTnLst>
                                    <p:set>
                                      <p:cBhvr override="childStyle">
                                        <p:cTn dur="1" fill="hold" display="0" masterRel="sameClick" afterEffect="1">
                                          <p:stCondLst>
                                            <p:cond evt="end" delay="0">
                                              <p:tn val="221"/>
                                            </p:cond>
                                          </p:stCondLst>
                                        </p:cTn>
                                        <p:tgtEl>
                                          <p:spTgt spid="48"/>
                                        </p:tgtEl>
                                        <p:attrNameLst>
                                          <p:attrName>style.visibility</p:attrName>
                                        </p:attrNameLst>
                                      </p:cBhvr>
                                      <p:to>
                                        <p:strVal val="hidden"/>
                                      </p:to>
                                    </p:set>
                                  </p:subTnLst>
                                </p:cTn>
                              </p:par>
                            </p:childTnLst>
                          </p:cTn>
                        </p:par>
                        <p:par>
                          <p:cTn id="223" fill="hold">
                            <p:stCondLst>
                              <p:cond delay="2500"/>
                            </p:stCondLst>
                            <p:childTnLst>
                              <p:par>
                                <p:cTn id="224" presetID="1" presetClass="entr" presetSubtype="0" fill="hold" grpId="0" nodeType="afterEffect">
                                  <p:stCondLst>
                                    <p:cond delay="0"/>
                                  </p:stCondLst>
                                  <p:childTnLst>
                                    <p:set>
                                      <p:cBhvr>
                                        <p:cTn id="225" dur="1" fill="hold">
                                          <p:stCondLst>
                                            <p:cond delay="0"/>
                                          </p:stCondLst>
                                        </p:cTn>
                                        <p:tgtEl>
                                          <p:spTgt spid="67"/>
                                        </p:tgtEl>
                                        <p:attrNameLst>
                                          <p:attrName>style.visibility</p:attrName>
                                        </p:attrNameLst>
                                      </p:cBhvr>
                                      <p:to>
                                        <p:strVal val="visible"/>
                                      </p:to>
                                    </p:set>
                                  </p:childTnLst>
                                </p:cTn>
                              </p:par>
                            </p:childTnLst>
                          </p:cTn>
                        </p:par>
                        <p:par>
                          <p:cTn id="226" fill="hold">
                            <p:stCondLst>
                              <p:cond delay="2500"/>
                            </p:stCondLst>
                            <p:childTnLst>
                              <p:par>
                                <p:cTn id="227" presetID="1" presetClass="entr" presetSubtype="0" fill="hold" grpId="0" nodeType="afterEffect">
                                  <p:stCondLst>
                                    <p:cond delay="0"/>
                                  </p:stCondLst>
                                  <p:childTnLst>
                                    <p:set>
                                      <p:cBhvr>
                                        <p:cTn id="228" dur="1" fill="hold">
                                          <p:stCondLst>
                                            <p:cond delay="0"/>
                                          </p:stCondLst>
                                        </p:cTn>
                                        <p:tgtEl>
                                          <p:spTgt spid="4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0" presetClass="path" presetSubtype="0" accel="50000" decel="50000" fill="hold" grpId="1" nodeType="clickEffect">
                                  <p:stCondLst>
                                    <p:cond delay="0"/>
                                  </p:stCondLst>
                                  <p:childTnLst>
                                    <p:animMotion origin="layout" path="M 1.04478E-6 -2.07455E-6 L 1.04478E-6 0.06668 " pathEditMode="relative" rAng="0" ptsTypes="AA">
                                      <p:cBhvr>
                                        <p:cTn id="232" dur="2000" fill="hold"/>
                                        <p:tgtEl>
                                          <p:spTgt spid="49"/>
                                        </p:tgtEl>
                                        <p:attrNameLst>
                                          <p:attrName>ppt_x</p:attrName>
                                          <p:attrName>ppt_y</p:attrName>
                                        </p:attrNameLst>
                                      </p:cBhvr>
                                      <p:rCtr x="0" y="3334"/>
                                    </p:animMotion>
                                  </p:childTnLst>
                                  <p:subTnLst>
                                    <p:set>
                                      <p:cBhvr override="childStyle">
                                        <p:cTn dur="1" fill="hold" display="0" masterRel="sameClick" afterEffect="1">
                                          <p:stCondLst>
                                            <p:cond evt="end" delay="0">
                                              <p:tn val="231"/>
                                            </p:cond>
                                          </p:stCondLst>
                                        </p:cTn>
                                        <p:tgtEl>
                                          <p:spTgt spid="49"/>
                                        </p:tgtEl>
                                        <p:attrNameLst>
                                          <p:attrName>style.visibility</p:attrName>
                                        </p:attrNameLst>
                                      </p:cBhvr>
                                      <p:to>
                                        <p:strVal val="hidden"/>
                                      </p:to>
                                    </p:set>
                                  </p:subTnLst>
                                </p:cTn>
                              </p:par>
                              <p:par>
                                <p:cTn id="233" presetID="0" presetClass="path" presetSubtype="0" accel="50000" decel="50000" fill="hold" grpId="1" nodeType="withEffect">
                                  <p:stCondLst>
                                    <p:cond delay="0"/>
                                  </p:stCondLst>
                                  <p:childTnLst>
                                    <p:animMotion origin="layout" path="M -3.47102E-7 4.75805E-6 L -0.00017 0.06691 " pathEditMode="relative" rAng="0" ptsTypes="AA">
                                      <p:cBhvr>
                                        <p:cTn id="234" dur="2000" fill="hold"/>
                                        <p:tgtEl>
                                          <p:spTgt spid="67"/>
                                        </p:tgtEl>
                                        <p:attrNameLst>
                                          <p:attrName>ppt_x</p:attrName>
                                          <p:attrName>ppt_y</p:attrName>
                                        </p:attrNameLst>
                                      </p:cBhvr>
                                      <p:rCtr x="-17" y="3334"/>
                                    </p:animMotion>
                                  </p:childTnLst>
                                  <p:subTnLst>
                                    <p:set>
                                      <p:cBhvr override="childStyle">
                                        <p:cTn dur="1" fill="hold" display="0" masterRel="sameClick" afterEffect="1">
                                          <p:stCondLst>
                                            <p:cond evt="end" delay="0">
                                              <p:tn val="233"/>
                                            </p:cond>
                                          </p:stCondLst>
                                        </p:cTn>
                                        <p:tgtEl>
                                          <p:spTgt spid="67"/>
                                        </p:tgtEl>
                                        <p:attrNameLst>
                                          <p:attrName>style.visibility</p:attrName>
                                        </p:attrNameLst>
                                      </p:cBhvr>
                                      <p:to>
                                        <p:strVal val="hidden"/>
                                      </p:to>
                                    </p:set>
                                  </p:subTnLst>
                                </p:cTn>
                              </p:par>
                              <p:par>
                                <p:cTn id="235" presetID="10" presetClass="exit" presetSubtype="0" fill="hold" nodeType="withEffect">
                                  <p:stCondLst>
                                    <p:cond delay="0"/>
                                  </p:stCondLst>
                                  <p:childTnLst>
                                    <p:animEffect transition="out" filter="fade">
                                      <p:cBhvr>
                                        <p:cTn id="236" dur="500"/>
                                        <p:tgtEl>
                                          <p:spTgt spid="122"/>
                                        </p:tgtEl>
                                      </p:cBhvr>
                                    </p:animEffect>
                                    <p:set>
                                      <p:cBhvr>
                                        <p:cTn id="237" dur="1" fill="hold">
                                          <p:stCondLst>
                                            <p:cond delay="499"/>
                                          </p:stCondLst>
                                        </p:cTn>
                                        <p:tgtEl>
                                          <p:spTgt spid="122"/>
                                        </p:tgtEl>
                                        <p:attrNameLst>
                                          <p:attrName>style.visibility</p:attrName>
                                        </p:attrNameLst>
                                      </p:cBhvr>
                                      <p:to>
                                        <p:strVal val="hidden"/>
                                      </p:to>
                                    </p:set>
                                  </p:childTnLst>
                                </p:cTn>
                              </p:par>
                            </p:childTnLst>
                          </p:cTn>
                        </p:par>
                        <p:par>
                          <p:cTn id="238" fill="hold">
                            <p:stCondLst>
                              <p:cond delay="2000"/>
                            </p:stCondLst>
                            <p:childTnLst>
                              <p:par>
                                <p:cTn id="239" presetID="1" presetClass="entr" presetSubtype="0" fill="hold" grpId="0" nodeType="afterEffect">
                                  <p:stCondLst>
                                    <p:cond delay="0"/>
                                  </p:stCondLst>
                                  <p:childTnLst>
                                    <p:set>
                                      <p:cBhvr>
                                        <p:cTn id="240" dur="1" fill="hold">
                                          <p:stCondLst>
                                            <p:cond delay="0"/>
                                          </p:stCondLst>
                                        </p:cTn>
                                        <p:tgtEl>
                                          <p:spTgt spid="68"/>
                                        </p:tgtEl>
                                        <p:attrNameLst>
                                          <p:attrName>style.visibility</p:attrName>
                                        </p:attrNameLst>
                                      </p:cBhvr>
                                      <p:to>
                                        <p:strVal val="visible"/>
                                      </p:to>
                                    </p:set>
                                  </p:childTnLst>
                                </p:cTn>
                              </p:par>
                            </p:childTnLst>
                          </p:cTn>
                        </p:par>
                        <p:par>
                          <p:cTn id="241" fill="hold">
                            <p:stCondLst>
                              <p:cond delay="2000"/>
                            </p:stCondLst>
                            <p:childTnLst>
                              <p:par>
                                <p:cTn id="242" presetID="1" presetClass="entr" presetSubtype="0" fill="hold" grpId="0" nodeType="afterEffect">
                                  <p:stCondLst>
                                    <p:cond delay="0"/>
                                  </p:stCondLst>
                                  <p:childTnLst>
                                    <p:set>
                                      <p:cBhvr>
                                        <p:cTn id="243" dur="1" fill="hold">
                                          <p:stCondLst>
                                            <p:cond delay="0"/>
                                          </p:stCondLst>
                                        </p:cTn>
                                        <p:tgtEl>
                                          <p:spTgt spid="5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0" presetClass="path" presetSubtype="0" accel="50000" decel="50000" fill="hold" grpId="1" nodeType="clickEffect">
                                  <p:stCondLst>
                                    <p:cond delay="0"/>
                                  </p:stCondLst>
                                  <p:childTnLst>
                                    <p:animMotion origin="layout" path="M -3.47102E-7 2.65571E-6 L -0.09996 0.07779 " pathEditMode="relative" rAng="0" ptsTypes="AA">
                                      <p:cBhvr>
                                        <p:cTn id="247" dur="2000" fill="hold"/>
                                        <p:tgtEl>
                                          <p:spTgt spid="68"/>
                                        </p:tgtEl>
                                        <p:attrNameLst>
                                          <p:attrName>ppt_x</p:attrName>
                                          <p:attrName>ppt_y</p:attrName>
                                        </p:attrNameLst>
                                      </p:cBhvr>
                                      <p:rCtr x="-4998" y="3890"/>
                                    </p:animMotion>
                                  </p:childTnLst>
                                  <p:subTnLst>
                                    <p:set>
                                      <p:cBhvr override="childStyle">
                                        <p:cTn dur="1" fill="hold" display="0" masterRel="sameClick" afterEffect="1">
                                          <p:stCondLst>
                                            <p:cond evt="end" delay="0">
                                              <p:tn val="246"/>
                                            </p:cond>
                                          </p:stCondLst>
                                        </p:cTn>
                                        <p:tgtEl>
                                          <p:spTgt spid="68"/>
                                        </p:tgtEl>
                                        <p:attrNameLst>
                                          <p:attrName>style.visibility</p:attrName>
                                        </p:attrNameLst>
                                      </p:cBhvr>
                                      <p:to>
                                        <p:strVal val="hidden"/>
                                      </p:to>
                                    </p:set>
                                  </p:subTnLst>
                                </p:cTn>
                              </p:par>
                              <p:par>
                                <p:cTn id="248" presetID="0" presetClass="path" presetSubtype="0" accel="50000" decel="50000" fill="hold" grpId="1" nodeType="withEffect">
                                  <p:stCondLst>
                                    <p:cond delay="0"/>
                                  </p:stCondLst>
                                  <p:childTnLst>
                                    <p:animMotion origin="layout" path="M -4.17563E-6 -2.55383E-6 L -0.01666 0.07757 " pathEditMode="relative" rAng="0" ptsTypes="AA">
                                      <p:cBhvr>
                                        <p:cTn id="249" dur="2000" fill="hold"/>
                                        <p:tgtEl>
                                          <p:spTgt spid="50"/>
                                        </p:tgtEl>
                                        <p:attrNameLst>
                                          <p:attrName>ppt_x</p:attrName>
                                          <p:attrName>ppt_y</p:attrName>
                                        </p:attrNameLst>
                                      </p:cBhvr>
                                      <p:rCtr x="-833" y="3867"/>
                                    </p:animMotion>
                                  </p:childTnLst>
                                  <p:subTnLst>
                                    <p:set>
                                      <p:cBhvr override="childStyle">
                                        <p:cTn dur="1" fill="hold" display="0" masterRel="sameClick" afterEffect="1">
                                          <p:stCondLst>
                                            <p:cond evt="end" delay="0">
                                              <p:tn val="248"/>
                                            </p:cond>
                                          </p:stCondLst>
                                        </p:cTn>
                                        <p:tgtEl>
                                          <p:spTgt spid="50"/>
                                        </p:tgtEl>
                                        <p:attrNameLst>
                                          <p:attrName>style.visibility</p:attrName>
                                        </p:attrNameLst>
                                      </p:cBhvr>
                                      <p:to>
                                        <p:strVal val="hidden"/>
                                      </p:to>
                                    </p:set>
                                  </p:subTnLst>
                                </p:cTn>
                              </p:par>
                              <p:par>
                                <p:cTn id="250" presetID="0" presetClass="path" presetSubtype="0" accel="50000" decel="50000" fill="hold" grpId="1" nodeType="withEffect">
                                  <p:stCondLst>
                                    <p:cond delay="0"/>
                                  </p:stCondLst>
                                  <p:childTnLst>
                                    <p:animMotion origin="layout" path="M -0.00017 -0.00023 L 0.06664 0.07757 " pathEditMode="relative" rAng="0" ptsTypes="AA">
                                      <p:cBhvr>
                                        <p:cTn id="251" dur="2000" fill="hold"/>
                                        <p:tgtEl>
                                          <p:spTgt spid="63"/>
                                        </p:tgtEl>
                                        <p:attrNameLst>
                                          <p:attrName>ppt_x</p:attrName>
                                          <p:attrName>ppt_y</p:attrName>
                                        </p:attrNameLst>
                                      </p:cBhvr>
                                      <p:rCtr x="3332" y="3890"/>
                                    </p:animMotion>
                                  </p:childTnLst>
                                </p:cTn>
                              </p:par>
                            </p:childTnLst>
                          </p:cTn>
                        </p:par>
                        <p:par>
                          <p:cTn id="252" fill="hold">
                            <p:stCondLst>
                              <p:cond delay="2000"/>
                            </p:stCondLst>
                            <p:childTnLst>
                              <p:par>
                                <p:cTn id="253" presetID="1" presetClass="entr" presetSubtype="0" fill="hold" grpId="0" nodeType="afterEffect">
                                  <p:stCondLst>
                                    <p:cond delay="0"/>
                                  </p:stCondLst>
                                  <p:childTnLst>
                                    <p:set>
                                      <p:cBhvr>
                                        <p:cTn id="254" dur="1" fill="hold">
                                          <p:stCondLst>
                                            <p:cond delay="0"/>
                                          </p:stCondLst>
                                        </p:cTn>
                                        <p:tgtEl>
                                          <p:spTgt spid="51"/>
                                        </p:tgtEl>
                                        <p:attrNameLst>
                                          <p:attrName>style.visibility</p:attrName>
                                        </p:attrNameLst>
                                      </p:cBhvr>
                                      <p:to>
                                        <p:strVal val="visible"/>
                                      </p:to>
                                    </p:set>
                                  </p:childTnLst>
                                </p:cTn>
                              </p:par>
                            </p:childTnLst>
                          </p:cTn>
                        </p:par>
                        <p:par>
                          <p:cTn id="255" fill="hold">
                            <p:stCondLst>
                              <p:cond delay="2000"/>
                            </p:stCondLst>
                            <p:childTnLst>
                              <p:par>
                                <p:cTn id="256" presetID="1" presetClass="entr" presetSubtype="0" fill="hold" grpId="0" nodeType="afterEffect">
                                  <p:stCondLst>
                                    <p:cond delay="0"/>
                                  </p:stCondLst>
                                  <p:childTnLst>
                                    <p:set>
                                      <p:cBhvr>
                                        <p:cTn id="257"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37" grpId="0" animBg="1"/>
      <p:bldP spid="37" grpId="1" animBg="1"/>
      <p:bldP spid="35" grpId="0" animBg="1"/>
      <p:bldP spid="35" grpId="1" animBg="1"/>
      <p:bldP spid="38" grpId="0" animBg="1"/>
      <p:bldP spid="38" grpId="1" animBg="1"/>
      <p:bldP spid="39" grpId="0" animBg="1"/>
      <p:bldP spid="39" grpId="1" animBg="1"/>
      <p:bldP spid="40" grpId="0" animBg="1"/>
      <p:bldP spid="40" grpId="1" animBg="1"/>
      <p:bldP spid="43" grpId="0" animBg="1"/>
      <p:bldP spid="43" grpId="1" animBg="1"/>
      <p:bldP spid="16" grpId="0" animBg="1"/>
      <p:bldP spid="17" grpId="0" animBg="1"/>
      <p:bldP spid="18" grpId="0" animBg="1"/>
      <p:bldP spid="42" grpId="0" animBg="1"/>
      <p:bldP spid="42" grpId="1" animBg="1"/>
      <p:bldP spid="44" grpId="0" animBg="1"/>
      <p:bldP spid="44"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8" grpId="1" animBg="1"/>
      <p:bldP spid="58" grpId="2" animBg="1"/>
      <p:bldP spid="59" grpId="0" animBg="1"/>
      <p:bldP spid="59" grpId="1"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4" grpId="0" animBg="1"/>
      <p:bldP spid="65" grpId="0" animBg="1"/>
      <p:bldP spid="67" grpId="0" animBg="1"/>
      <p:bldP spid="67" grpId="1" animBg="1"/>
      <p:bldP spid="68" grpId="0" animBg="1"/>
      <p:bldP spid="68" grpId="1" animBg="1"/>
      <p:bldP spid="69"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1" animBg="1"/>
      <p:bldP spid="78" grpId="1" animBg="1"/>
      <p:bldP spid="79" grpId="1" animBg="1"/>
      <p:bldP spid="80" grpId="0" animBg="1"/>
      <p:bldP spid="15" grpId="0" animBg="1"/>
      <p:bldP spid="10" grpId="0" animBg="1"/>
      <p:bldP spid="11" grpId="0" animBg="1"/>
      <p:bldP spid="12" grpId="0" animBg="1"/>
      <p:bldP spid="13" grpId="0" animBg="1"/>
      <p:bldP spid="14" grpId="0" animBg="1"/>
      <p:bldP spid="84" grpId="0"/>
      <p:bldP spid="93" grpId="0"/>
      <p:bldP spid="104" grpId="0"/>
      <p:bldP spid="107" grpId="0"/>
      <p:bldP spid="116" grpId="0"/>
      <p:bldP spid="1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Implementation Strategies</a:t>
            </a:r>
            <a:endParaRPr lang="en-US" dirty="0"/>
          </a:p>
        </p:txBody>
      </p:sp>
      <p:sp>
        <p:nvSpPr>
          <p:cNvPr id="7" name="Content Placeholder 6"/>
          <p:cNvSpPr>
            <a:spLocks noGrp="1"/>
          </p:cNvSpPr>
          <p:nvPr>
            <p:ph idx="1"/>
          </p:nvPr>
        </p:nvSpPr>
        <p:spPr/>
        <p:txBody>
          <a:bodyPr/>
          <a:lstStyle/>
          <a:p>
            <a:r>
              <a:rPr lang="en-US" dirty="0" smtClean="0"/>
              <a:t>Item-bound workers</a:t>
            </a:r>
          </a:p>
          <a:p>
            <a:pPr lvl="1"/>
            <a:r>
              <a:rPr lang="en-US" dirty="0" smtClean="0"/>
              <a:t>Each worker handles an item at a time</a:t>
            </a:r>
          </a:p>
          <a:p>
            <a:pPr lvl="1"/>
            <a:r>
              <a:rPr lang="en-US" dirty="0" smtClean="0"/>
              <a:t>Worker is responsible for item through whole pipeline</a:t>
            </a:r>
          </a:p>
          <a:p>
            <a:pPr lvl="1"/>
            <a:r>
              <a:rPr lang="en-US" dirty="0" smtClean="0"/>
              <a:t>On finishing last stage, loops back to beginning for next item</a:t>
            </a:r>
          </a:p>
          <a:p>
            <a:pPr lvl="1"/>
            <a:r>
              <a:rPr lang="en-US" dirty="0" smtClean="0"/>
              <a:t>More complex, but has much better data locality for items</a:t>
            </a:r>
          </a:p>
          <a:p>
            <a:pPr lvl="2"/>
            <a:r>
              <a:rPr lang="en-US" dirty="0" smtClean="0"/>
              <a:t>Each item has a better chance of remaining in cache throughout pipeline</a:t>
            </a:r>
          </a:p>
          <a:p>
            <a:pPr lvl="1"/>
            <a:r>
              <a:rPr lang="en-US" dirty="0" smtClean="0"/>
              <a:t>Workers can get stuck waiting at serial stages</a:t>
            </a:r>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15D44090-53BA-A642-97F1-42151C567A00}" type="slidenum">
              <a:rPr lang="en-US" smtClean="0"/>
              <a:pPr>
                <a:defRPr/>
              </a:pPr>
              <a:t>13</a:t>
            </a:fld>
            <a:endParaRPr lang="en-US" dirty="0"/>
          </a:p>
        </p:txBody>
      </p:sp>
    </p:spTree>
    <p:extLst>
      <p:ext uri="{BB962C8B-B14F-4D97-AF65-F5344CB8AC3E}">
        <p14:creationId xmlns:p14="http://schemas.microsoft.com/office/powerpoint/2010/main" val="34981308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971800" y="2590800"/>
            <a:ext cx="2819400" cy="381000"/>
          </a:xfrm>
          <a:prstGeom prst="roundRect">
            <a:avLst/>
          </a:prstGeom>
          <a:gradFill flip="none" rotWithShape="1">
            <a:gsLst>
              <a:gs pos="0">
                <a:schemeClr val="accent3">
                  <a:lumMod val="20000"/>
                  <a:lumOff val="80000"/>
                </a:schemeClr>
              </a:gs>
              <a:gs pos="100000">
                <a:schemeClr val="accent2">
                  <a:lumMod val="40000"/>
                  <a:lumOff val="60000"/>
                </a:schemeClr>
              </a:gs>
            </a:gsLst>
            <a:lin ang="5400000" scaled="0"/>
            <a:tileRect/>
          </a:gra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sz="800">
              <a:noFill/>
            </a:endParaRPr>
          </a:p>
        </p:txBody>
      </p:sp>
      <p:sp>
        <p:nvSpPr>
          <p:cNvPr id="25" name="Rounded Rectangle 24"/>
          <p:cNvSpPr/>
          <p:nvPr/>
        </p:nvSpPr>
        <p:spPr>
          <a:xfrm>
            <a:off x="2971800" y="4114800"/>
            <a:ext cx="2819400" cy="381000"/>
          </a:xfrm>
          <a:prstGeom prst="roundRect">
            <a:avLst/>
          </a:prstGeom>
          <a:gradFill flip="none" rotWithShape="1">
            <a:gsLst>
              <a:gs pos="0">
                <a:schemeClr val="accent2">
                  <a:lumMod val="40000"/>
                  <a:lumOff val="60000"/>
                </a:schemeClr>
              </a:gs>
              <a:gs pos="100000">
                <a:schemeClr val="accent3">
                  <a:lumMod val="20000"/>
                  <a:lumOff val="80000"/>
                </a:schemeClr>
              </a:gs>
            </a:gsLst>
            <a:lin ang="5400000" scaled="0"/>
            <a:tileRect/>
          </a:gra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33" name="Rounded Rectangle 32"/>
          <p:cNvSpPr/>
          <p:nvPr/>
        </p:nvSpPr>
        <p:spPr>
          <a:xfrm>
            <a:off x="2971800" y="5638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9" name="Rounded Rectangle 8"/>
          <p:cNvSpPr/>
          <p:nvPr/>
        </p:nvSpPr>
        <p:spPr>
          <a:xfrm>
            <a:off x="2971800" y="1066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85" name="Rounded Rectangle 84"/>
          <p:cNvSpPr/>
          <p:nvPr/>
        </p:nvSpPr>
        <p:spPr>
          <a:xfrm>
            <a:off x="36576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W3</a:t>
            </a:r>
            <a:endParaRPr lang="en-US" sz="800" dirty="0">
              <a:noFill/>
            </a:endParaRPr>
          </a:p>
        </p:txBody>
      </p:sp>
      <p:sp>
        <p:nvSpPr>
          <p:cNvPr id="110" name="Rounded Rectangle 109"/>
          <p:cNvSpPr/>
          <p:nvPr/>
        </p:nvSpPr>
        <p:spPr>
          <a:xfrm>
            <a:off x="45720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W6</a:t>
            </a:r>
            <a:endParaRPr lang="en-US" sz="800" dirty="0">
              <a:noFill/>
            </a:endParaRPr>
          </a:p>
        </p:txBody>
      </p:sp>
      <p:sp>
        <p:nvSpPr>
          <p:cNvPr id="82" name="Rounded Rectangle 81"/>
          <p:cNvSpPr/>
          <p:nvPr/>
        </p:nvSpPr>
        <p:spPr>
          <a:xfrm>
            <a:off x="30480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3" name="Rounded Rectangle 82"/>
          <p:cNvSpPr/>
          <p:nvPr/>
        </p:nvSpPr>
        <p:spPr>
          <a:xfrm>
            <a:off x="33528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6" name="Rounded Rectangle 85"/>
          <p:cNvSpPr/>
          <p:nvPr/>
        </p:nvSpPr>
        <p:spPr>
          <a:xfrm>
            <a:off x="39624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8" name="Rounded Rectangle 87"/>
          <p:cNvSpPr/>
          <p:nvPr/>
        </p:nvSpPr>
        <p:spPr>
          <a:xfrm>
            <a:off x="42672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14</a:t>
            </a:fld>
            <a:endParaRPr lang="en-US"/>
          </a:p>
        </p:txBody>
      </p:sp>
      <p:sp>
        <p:nvSpPr>
          <p:cNvPr id="2" name="Title 1"/>
          <p:cNvSpPr>
            <a:spLocks noGrp="1"/>
          </p:cNvSpPr>
          <p:nvPr>
            <p:ph type="title"/>
          </p:nvPr>
        </p:nvSpPr>
        <p:spPr/>
        <p:txBody>
          <a:bodyPr/>
          <a:lstStyle/>
          <a:p>
            <a:r>
              <a:rPr lang="en-US" dirty="0" smtClean="0"/>
              <a:t>Item-Bound Workers</a:t>
            </a:r>
            <a:endParaRPr lang="en-US" dirty="0"/>
          </a:p>
        </p:txBody>
      </p:sp>
      <p:sp>
        <p:nvSpPr>
          <p:cNvPr id="16" name="Rounded Rectangle 15"/>
          <p:cNvSpPr/>
          <p:nvPr/>
        </p:nvSpPr>
        <p:spPr>
          <a:xfrm>
            <a:off x="4876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7" name="Rounded Rectangle 16"/>
          <p:cNvSpPr/>
          <p:nvPr/>
        </p:nvSpPr>
        <p:spPr>
          <a:xfrm>
            <a:off x="5181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8" name="Rounded Rectangle 17"/>
          <p:cNvSpPr/>
          <p:nvPr/>
        </p:nvSpPr>
        <p:spPr>
          <a:xfrm>
            <a:off x="5486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1" name="Rounded Rectangle 10"/>
          <p:cNvSpPr/>
          <p:nvPr/>
        </p:nvSpPr>
        <p:spPr>
          <a:xfrm>
            <a:off x="3352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S1</a:t>
            </a:r>
            <a:endParaRPr lang="en-US" sz="800" dirty="0">
              <a:noFill/>
            </a:endParaRPr>
          </a:p>
        </p:txBody>
      </p:sp>
      <p:sp>
        <p:nvSpPr>
          <p:cNvPr id="12" name="Rounded Rectangle 11"/>
          <p:cNvSpPr/>
          <p:nvPr/>
        </p:nvSpPr>
        <p:spPr>
          <a:xfrm>
            <a:off x="3657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S1</a:t>
            </a:r>
            <a:endParaRPr lang="en-US" sz="800" dirty="0">
              <a:noFill/>
            </a:endParaRPr>
          </a:p>
        </p:txBody>
      </p:sp>
      <p:sp>
        <p:nvSpPr>
          <p:cNvPr id="13" name="Rounded Rectangle 12"/>
          <p:cNvSpPr/>
          <p:nvPr/>
        </p:nvSpPr>
        <p:spPr>
          <a:xfrm>
            <a:off x="3962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S1</a:t>
            </a:r>
            <a:endParaRPr lang="en-US" sz="800" dirty="0">
              <a:noFill/>
            </a:endParaRPr>
          </a:p>
        </p:txBody>
      </p:sp>
      <p:sp>
        <p:nvSpPr>
          <p:cNvPr id="14" name="Rounded Rectangle 13"/>
          <p:cNvSpPr/>
          <p:nvPr/>
        </p:nvSpPr>
        <p:spPr>
          <a:xfrm>
            <a:off x="42672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S1</a:t>
            </a:r>
            <a:endParaRPr lang="en-US" sz="800" dirty="0">
              <a:noFill/>
            </a:endParaRPr>
          </a:p>
        </p:txBody>
      </p:sp>
      <p:sp>
        <p:nvSpPr>
          <p:cNvPr id="81" name="TextBox 80"/>
          <p:cNvSpPr txBox="1"/>
          <p:nvPr/>
        </p:nvSpPr>
        <p:spPr>
          <a:xfrm>
            <a:off x="319712" y="1066800"/>
            <a:ext cx="2264177" cy="923330"/>
          </a:xfrm>
          <a:prstGeom prst="rect">
            <a:avLst/>
          </a:prstGeom>
          <a:noFill/>
        </p:spPr>
        <p:txBody>
          <a:bodyPr wrap="square" rtlCol="0">
            <a:spAutoFit/>
          </a:bodyPr>
          <a:lstStyle/>
          <a:p>
            <a:r>
              <a:rPr lang="en-US" dirty="0" smtClean="0">
                <a:latin typeface="Times New Roman"/>
                <a:cs typeface="Times New Roman"/>
              </a:rPr>
              <a:t>Each worker gets an item, which it carries through the pipeline.</a:t>
            </a:r>
            <a:endParaRPr lang="en-US" dirty="0">
              <a:latin typeface="Times New Roman"/>
              <a:cs typeface="Times New Roman"/>
            </a:endParaRPr>
          </a:p>
        </p:txBody>
      </p:sp>
      <p:sp>
        <p:nvSpPr>
          <p:cNvPr id="84" name="TextBox 83"/>
          <p:cNvSpPr txBox="1"/>
          <p:nvPr/>
        </p:nvSpPr>
        <p:spPr>
          <a:xfrm>
            <a:off x="304800" y="2133600"/>
            <a:ext cx="2264177" cy="923330"/>
          </a:xfrm>
          <a:prstGeom prst="rect">
            <a:avLst/>
          </a:prstGeom>
          <a:noFill/>
        </p:spPr>
        <p:txBody>
          <a:bodyPr wrap="square" rtlCol="0">
            <a:spAutoFit/>
          </a:bodyPr>
          <a:lstStyle/>
          <a:p>
            <a:r>
              <a:rPr lang="en-US" dirty="0" smtClean="0">
                <a:latin typeface="Times New Roman"/>
              </a:rPr>
              <a:t>If an item arrives at a serial stage in order, the worker continues.</a:t>
            </a:r>
            <a:endParaRPr lang="en-US" dirty="0">
              <a:latin typeface="Times New Roman"/>
            </a:endParaRPr>
          </a:p>
        </p:txBody>
      </p:sp>
      <p:sp>
        <p:nvSpPr>
          <p:cNvPr id="93" name="TextBox 92"/>
          <p:cNvSpPr txBox="1"/>
          <p:nvPr/>
        </p:nvSpPr>
        <p:spPr>
          <a:xfrm>
            <a:off x="304800" y="3124200"/>
            <a:ext cx="2264177" cy="923330"/>
          </a:xfrm>
          <a:prstGeom prst="rect">
            <a:avLst/>
          </a:prstGeom>
          <a:noFill/>
        </p:spPr>
        <p:txBody>
          <a:bodyPr wrap="square" rtlCol="0">
            <a:spAutoFit/>
          </a:bodyPr>
          <a:lstStyle/>
          <a:p>
            <a:r>
              <a:rPr lang="en-US" dirty="0" smtClean="0">
                <a:latin typeface="Times New Roman"/>
              </a:rPr>
              <a:t>Otherwise, it must block until its turn comes.</a:t>
            </a:r>
            <a:endParaRPr lang="en-US" dirty="0">
              <a:latin typeface="Times New Roman"/>
            </a:endParaRPr>
          </a:p>
        </p:txBody>
      </p:sp>
      <p:sp>
        <p:nvSpPr>
          <p:cNvPr id="104" name="TextBox 103"/>
          <p:cNvSpPr txBox="1"/>
          <p:nvPr/>
        </p:nvSpPr>
        <p:spPr>
          <a:xfrm>
            <a:off x="304800" y="4191000"/>
            <a:ext cx="2264177" cy="1200329"/>
          </a:xfrm>
          <a:prstGeom prst="rect">
            <a:avLst/>
          </a:prstGeom>
          <a:noFill/>
        </p:spPr>
        <p:txBody>
          <a:bodyPr wrap="square" rtlCol="0">
            <a:spAutoFit/>
          </a:bodyPr>
          <a:lstStyle/>
          <a:p>
            <a:r>
              <a:rPr lang="en-US" dirty="0" smtClean="0">
                <a:latin typeface="Times New Roman"/>
              </a:rPr>
              <a:t>When an item reaches the end, its worker starts over at the first stage.</a:t>
            </a:r>
            <a:endParaRPr lang="en-US" dirty="0">
              <a:latin typeface="Times New Roman"/>
            </a:endParaRPr>
          </a:p>
        </p:txBody>
      </p:sp>
      <p:sp>
        <p:nvSpPr>
          <p:cNvPr id="10" name="Rounded Rectangle 9"/>
          <p:cNvSpPr/>
          <p:nvPr/>
        </p:nvSpPr>
        <p:spPr>
          <a:xfrm>
            <a:off x="3048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S1</a:t>
            </a:r>
            <a:endParaRPr lang="en-US" sz="800" dirty="0">
              <a:noFill/>
            </a:endParaRPr>
          </a:p>
        </p:txBody>
      </p:sp>
      <p:sp>
        <p:nvSpPr>
          <p:cNvPr id="89" name="Rounded Rectangle 88"/>
          <p:cNvSpPr/>
          <p:nvPr/>
        </p:nvSpPr>
        <p:spPr>
          <a:xfrm>
            <a:off x="30480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S2</a:t>
            </a:r>
            <a:endParaRPr lang="en-US" sz="800" dirty="0">
              <a:noFill/>
            </a:endParaRPr>
          </a:p>
        </p:txBody>
      </p:sp>
      <p:sp>
        <p:nvSpPr>
          <p:cNvPr id="90" name="Rounded Rectangle 89"/>
          <p:cNvSpPr/>
          <p:nvPr/>
        </p:nvSpPr>
        <p:spPr>
          <a:xfrm>
            <a:off x="33528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S2</a:t>
            </a:r>
            <a:endParaRPr lang="en-US" sz="800" dirty="0">
              <a:noFill/>
            </a:endParaRPr>
          </a:p>
        </p:txBody>
      </p:sp>
      <p:sp>
        <p:nvSpPr>
          <p:cNvPr id="91" name="Rounded Rectangle 90"/>
          <p:cNvSpPr/>
          <p:nvPr/>
        </p:nvSpPr>
        <p:spPr>
          <a:xfrm>
            <a:off x="36576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S2</a:t>
            </a:r>
            <a:endParaRPr lang="en-US" sz="800" dirty="0">
              <a:noFill/>
            </a:endParaRPr>
          </a:p>
        </p:txBody>
      </p:sp>
      <p:sp>
        <p:nvSpPr>
          <p:cNvPr id="92" name="Rounded Rectangle 91"/>
          <p:cNvSpPr/>
          <p:nvPr/>
        </p:nvSpPr>
        <p:spPr>
          <a:xfrm>
            <a:off x="39624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S2</a:t>
            </a:r>
            <a:endParaRPr lang="en-US" sz="800" dirty="0">
              <a:noFill/>
            </a:endParaRPr>
          </a:p>
        </p:txBody>
      </p:sp>
      <p:sp>
        <p:nvSpPr>
          <p:cNvPr id="95" name="Rounded Rectangle 94"/>
          <p:cNvSpPr/>
          <p:nvPr/>
        </p:nvSpPr>
        <p:spPr>
          <a:xfrm>
            <a:off x="42672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S2</a:t>
            </a:r>
            <a:endParaRPr lang="en-US" sz="800" dirty="0">
              <a:noFill/>
            </a:endParaRPr>
          </a:p>
        </p:txBody>
      </p:sp>
      <p:sp>
        <p:nvSpPr>
          <p:cNvPr id="98" name="Rounded Rectangle 97"/>
          <p:cNvSpPr/>
          <p:nvPr/>
        </p:nvSpPr>
        <p:spPr>
          <a:xfrm>
            <a:off x="36576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S3</a:t>
            </a:r>
            <a:endParaRPr lang="en-US" sz="800" dirty="0">
              <a:noFill/>
            </a:endParaRPr>
          </a:p>
        </p:txBody>
      </p:sp>
      <p:sp>
        <p:nvSpPr>
          <p:cNvPr id="101" name="Rounded Rectangle 100"/>
          <p:cNvSpPr/>
          <p:nvPr/>
        </p:nvSpPr>
        <p:spPr>
          <a:xfrm>
            <a:off x="30480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S3</a:t>
            </a:r>
            <a:endParaRPr lang="en-US" sz="800" dirty="0">
              <a:noFill/>
            </a:endParaRPr>
          </a:p>
        </p:txBody>
      </p:sp>
      <p:sp>
        <p:nvSpPr>
          <p:cNvPr id="105" name="Rounded Rectangle 104"/>
          <p:cNvSpPr/>
          <p:nvPr/>
        </p:nvSpPr>
        <p:spPr>
          <a:xfrm>
            <a:off x="3048000" y="3429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S4</a:t>
            </a:r>
            <a:endParaRPr lang="en-US" sz="800" dirty="0">
              <a:noFill/>
            </a:endParaRPr>
          </a:p>
        </p:txBody>
      </p:sp>
      <p:sp>
        <p:nvSpPr>
          <p:cNvPr id="106" name="Rounded Rectangle 105"/>
          <p:cNvSpPr/>
          <p:nvPr/>
        </p:nvSpPr>
        <p:spPr>
          <a:xfrm>
            <a:off x="30480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S5</a:t>
            </a:r>
            <a:endParaRPr lang="en-US" sz="800" dirty="0">
              <a:noFill/>
            </a:endParaRPr>
          </a:p>
        </p:txBody>
      </p:sp>
      <p:sp>
        <p:nvSpPr>
          <p:cNvPr id="108" name="Rounded Rectangle 107"/>
          <p:cNvSpPr/>
          <p:nvPr/>
        </p:nvSpPr>
        <p:spPr>
          <a:xfrm>
            <a:off x="3048000" y="495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S6</a:t>
            </a:r>
            <a:endParaRPr lang="en-US" sz="800" dirty="0">
              <a:noFill/>
            </a:endParaRPr>
          </a:p>
        </p:txBody>
      </p:sp>
      <p:sp>
        <p:nvSpPr>
          <p:cNvPr id="112" name="Rounded Rectangle 111"/>
          <p:cNvSpPr/>
          <p:nvPr/>
        </p:nvSpPr>
        <p:spPr>
          <a:xfrm>
            <a:off x="33528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S3</a:t>
            </a:r>
            <a:endParaRPr lang="en-US" sz="800" dirty="0">
              <a:noFill/>
            </a:endParaRPr>
          </a:p>
        </p:txBody>
      </p:sp>
      <p:sp>
        <p:nvSpPr>
          <p:cNvPr id="113" name="Rounded Rectangle 112"/>
          <p:cNvSpPr/>
          <p:nvPr/>
        </p:nvSpPr>
        <p:spPr>
          <a:xfrm>
            <a:off x="3352800" y="3429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S4</a:t>
            </a:r>
            <a:endParaRPr lang="en-US" sz="800" dirty="0">
              <a:noFill/>
            </a:endParaRPr>
          </a:p>
        </p:txBody>
      </p:sp>
      <p:sp>
        <p:nvSpPr>
          <p:cNvPr id="115" name="Rounded Rectangle 114"/>
          <p:cNvSpPr/>
          <p:nvPr/>
        </p:nvSpPr>
        <p:spPr>
          <a:xfrm>
            <a:off x="4572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S1</a:t>
            </a:r>
          </a:p>
        </p:txBody>
      </p:sp>
      <p:sp>
        <p:nvSpPr>
          <p:cNvPr id="119" name="Rounded Rectangle 118"/>
          <p:cNvSpPr/>
          <p:nvPr/>
        </p:nvSpPr>
        <p:spPr>
          <a:xfrm>
            <a:off x="33528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S5</a:t>
            </a:r>
            <a:endParaRPr lang="en-US" sz="800" dirty="0">
              <a:noFill/>
            </a:endParaRPr>
          </a:p>
        </p:txBody>
      </p:sp>
      <p:cxnSp>
        <p:nvCxnSpPr>
          <p:cNvPr id="127" name="Curved Connector 126"/>
          <p:cNvCxnSpPr>
            <a:stCxn id="84" idx="3"/>
            <a:endCxn id="101" idx="1"/>
          </p:cNvCxnSpPr>
          <p:nvPr/>
        </p:nvCxnSpPr>
        <p:spPr>
          <a:xfrm>
            <a:off x="2568977" y="2595265"/>
            <a:ext cx="479023" cy="186035"/>
          </a:xfrm>
          <a:prstGeom prst="curvedConnector3">
            <a:avLst>
              <a:gd name="adj1" fmla="val 22191"/>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128" name="Curved Connector 127"/>
          <p:cNvCxnSpPr>
            <a:stCxn id="93" idx="3"/>
            <a:endCxn id="98" idx="1"/>
          </p:cNvCxnSpPr>
          <p:nvPr/>
        </p:nvCxnSpPr>
        <p:spPr>
          <a:xfrm flipV="1">
            <a:off x="2568977" y="2781300"/>
            <a:ext cx="1088623" cy="804565"/>
          </a:xfrm>
          <a:prstGeom prst="curvedConnector3">
            <a:avLst>
              <a:gd name="adj1" fmla="val 24710"/>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129" name="Curved Connector 128"/>
          <p:cNvCxnSpPr>
            <a:stCxn id="104" idx="3"/>
          </p:cNvCxnSpPr>
          <p:nvPr/>
        </p:nvCxnSpPr>
        <p:spPr>
          <a:xfrm>
            <a:off x="2568977" y="4791165"/>
            <a:ext cx="593323" cy="923835"/>
          </a:xfrm>
          <a:prstGeom prst="curvedConnector2">
            <a:avLst/>
          </a:prstGeom>
          <a:ln w="7620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89965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2641E-6 3.69298E-6 L 1.92641E-6 0.10002 " pathEditMode="relative" rAng="0" ptsTypes="AA">
                                      <p:cBhvr>
                                        <p:cTn id="6" dur="2000" fill="hold"/>
                                        <p:tgtEl>
                                          <p:spTgt spid="10"/>
                                        </p:tgtEl>
                                        <p:attrNameLst>
                                          <p:attrName>ppt_x</p:attrName>
                                          <p:attrName>ppt_y</p:attrName>
                                        </p:attrNameLst>
                                      </p:cBhvr>
                                      <p:rCtr x="0" y="5001"/>
                                    </p:animMotion>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1.63138E-7 -2.62329E-6 L 1.63138E-7 0.10003 " pathEditMode="relative" rAng="0" ptsTypes="AA">
                                      <p:cBhvr>
                                        <p:cTn id="8" dur="2000" fill="hold"/>
                                        <p:tgtEl>
                                          <p:spTgt spid="11"/>
                                        </p:tgtEl>
                                        <p:attrNameLst>
                                          <p:attrName>ppt_x</p:attrName>
                                          <p:attrName>ppt_y</p:attrName>
                                        </p:attrNameLst>
                                      </p:cBhvr>
                                      <p:rCtr x="0" y="5001"/>
                                    </p:animMotion>
                                  </p:childTnLst>
                                  <p:subTnLst>
                                    <p:set>
                                      <p:cBhvr override="childStyle">
                                        <p:cTn dur="1" fill="hold" display="0" masterRel="sameClick" afterEffect="1">
                                          <p:stCondLst>
                                            <p:cond evt="end" delay="0">
                                              <p:tn val="7"/>
                                            </p:cond>
                                          </p:stCondLst>
                                        </p:cTn>
                                        <p:tgtEl>
                                          <p:spTgt spid="11"/>
                                        </p:tgtEl>
                                        <p:attrNameLst>
                                          <p:attrName>style.visibility</p:attrName>
                                        </p:attrNameLst>
                                      </p:cBhvr>
                                      <p:to>
                                        <p:strVal val="hidden"/>
                                      </p:to>
                                    </p:set>
                                  </p:subTnLst>
                                </p:cTn>
                              </p:par>
                              <p:par>
                                <p:cTn id="9" presetID="0" presetClass="path" presetSubtype="0" accel="50000" decel="50000" fill="hold" grpId="0" nodeType="withEffect">
                                  <p:stCondLst>
                                    <p:cond delay="0"/>
                                  </p:stCondLst>
                                  <p:childTnLst>
                                    <p:animMotion origin="layout" path="M -2.04096E-6 -2.62329E-6 L -2.04096E-6 0.10003 " pathEditMode="relative" rAng="0" ptsTypes="AA">
                                      <p:cBhvr>
                                        <p:cTn id="10" dur="2000" fill="hold"/>
                                        <p:tgtEl>
                                          <p:spTgt spid="12"/>
                                        </p:tgtEl>
                                        <p:attrNameLst>
                                          <p:attrName>ppt_x</p:attrName>
                                          <p:attrName>ppt_y</p:attrName>
                                        </p:attrNameLst>
                                      </p:cBhvr>
                                      <p:rCtr x="0" y="5001"/>
                                    </p:animMotion>
                                  </p:childTnLst>
                                  <p:subTnLst>
                                    <p:set>
                                      <p:cBhvr override="childStyle">
                                        <p:cTn dur="1" fill="hold" display="0" masterRel="sameClick" afterEffect="1">
                                          <p:stCondLst>
                                            <p:cond evt="end" delay="0">
                                              <p:tn val="9"/>
                                            </p:cond>
                                          </p:stCondLst>
                                        </p:cTn>
                                        <p:tgtEl>
                                          <p:spTgt spid="12"/>
                                        </p:tgtEl>
                                        <p:attrNameLst>
                                          <p:attrName>style.visibility</p:attrName>
                                        </p:attrNameLst>
                                      </p:cBhvr>
                                      <p:to>
                                        <p:strVal val="hidden"/>
                                      </p:to>
                                    </p:set>
                                  </p:subTnLst>
                                </p:cTn>
                              </p:par>
                              <p:par>
                                <p:cTn id="11" presetID="0" presetClass="path" presetSubtype="0" accel="50000" decel="50000" fill="hold" grpId="0" nodeType="withEffect">
                                  <p:stCondLst>
                                    <p:cond delay="0"/>
                                  </p:stCondLst>
                                  <p:childTnLst>
                                    <p:animMotion origin="layout" path="M -3.80423E-6 -2.62329E-6 L -3.80423E-6 0.10003 " pathEditMode="relative" rAng="0" ptsTypes="AA">
                                      <p:cBhvr>
                                        <p:cTn id="12" dur="2000" fill="hold"/>
                                        <p:tgtEl>
                                          <p:spTgt spid="13"/>
                                        </p:tgtEl>
                                        <p:attrNameLst>
                                          <p:attrName>ppt_x</p:attrName>
                                          <p:attrName>ppt_y</p:attrName>
                                        </p:attrNameLst>
                                      </p:cBhvr>
                                      <p:rCtr x="0" y="5001"/>
                                    </p:animMotion>
                                  </p:childTnLst>
                                  <p:subTnLst>
                                    <p:set>
                                      <p:cBhvr override="childStyle">
                                        <p:cTn dur="1" fill="hold" display="0" masterRel="sameClick" afterEffect="1">
                                          <p:stCondLst>
                                            <p:cond evt="end" delay="0">
                                              <p:tn val="11"/>
                                            </p:cond>
                                          </p:stCondLst>
                                        </p:cTn>
                                        <p:tgtEl>
                                          <p:spTgt spid="13"/>
                                        </p:tgtEl>
                                        <p:attrNameLst>
                                          <p:attrName>style.visibility</p:attrName>
                                        </p:attrNameLst>
                                      </p:cBhvr>
                                      <p:to>
                                        <p:strVal val="hidden"/>
                                      </p:to>
                                    </p:set>
                                  </p:subTnLst>
                                </p:cTn>
                              </p:par>
                              <p:par>
                                <p:cTn id="13" presetID="0" presetClass="path" presetSubtype="0" accel="50000" decel="50000" fill="hold" grpId="0" nodeType="withEffect">
                                  <p:stCondLst>
                                    <p:cond delay="0"/>
                                  </p:stCondLst>
                                  <p:childTnLst>
                                    <p:animMotion origin="layout" path="M 4.43249E-6 -2.62329E-6 L 4.43249E-6 0.10003 " pathEditMode="relative" rAng="0" ptsTypes="AA">
                                      <p:cBhvr>
                                        <p:cTn id="14" dur="2000" fill="hold"/>
                                        <p:tgtEl>
                                          <p:spTgt spid="14"/>
                                        </p:tgtEl>
                                        <p:attrNameLst>
                                          <p:attrName>ppt_x</p:attrName>
                                          <p:attrName>ppt_y</p:attrName>
                                        </p:attrNameLst>
                                      </p:cBhvr>
                                      <p:rCtr x="0" y="5001"/>
                                    </p:animMotion>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91"/>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9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3.294E-6 1.06506E-6 L -3.294E-6 0.12225 " pathEditMode="relative" rAng="0" ptsTypes="AA">
                                      <p:cBhvr>
                                        <p:cTn id="33" dur="2000" fill="hold"/>
                                        <p:tgtEl>
                                          <p:spTgt spid="89"/>
                                        </p:tgtEl>
                                        <p:attrNameLst>
                                          <p:attrName>ppt_x</p:attrName>
                                          <p:attrName>ppt_y</p:attrName>
                                        </p:attrNameLst>
                                      </p:cBhvr>
                                      <p:rCtr x="0" y="6113"/>
                                    </p:animMotion>
                                  </p:childTnLst>
                                  <p:subTnLst>
                                    <p:set>
                                      <p:cBhvr override="childStyle">
                                        <p:cTn dur="1" fill="hold" display="0" masterRel="sameClick" afterEffect="1">
                                          <p:stCondLst>
                                            <p:cond evt="end" delay="0">
                                              <p:tn val="32"/>
                                            </p:cond>
                                          </p:stCondLst>
                                        </p:cTn>
                                        <p:tgtEl>
                                          <p:spTgt spid="89"/>
                                        </p:tgtEl>
                                        <p:attrNameLst>
                                          <p:attrName>style.visibility</p:attrName>
                                        </p:attrNameLst>
                                      </p:cBhvr>
                                      <p:to>
                                        <p:strVal val="hidden"/>
                                      </p:to>
                                    </p:set>
                                  </p:sub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1.92641E-6 3.70225E-6 L 1.92641E-6 0.11113 " pathEditMode="relative" rAng="0" ptsTypes="AA">
                                      <p:cBhvr>
                                        <p:cTn id="47" dur="2000" fill="hold"/>
                                        <p:tgtEl>
                                          <p:spTgt spid="101"/>
                                        </p:tgtEl>
                                        <p:attrNameLst>
                                          <p:attrName>ppt_x</p:attrName>
                                          <p:attrName>ppt_y</p:attrName>
                                        </p:attrNameLst>
                                      </p:cBhvr>
                                      <p:rCtr x="0" y="5557"/>
                                    </p:animMotion>
                                  </p:childTnLst>
                                  <p:subTnLst>
                                    <p:set>
                                      <p:cBhvr override="childStyle">
                                        <p:cTn dur="1" fill="hold" display="0" masterRel="sameClick" afterEffect="1">
                                          <p:stCondLst>
                                            <p:cond evt="end" delay="0">
                                              <p:tn val="46"/>
                                            </p:cond>
                                          </p:stCondLst>
                                        </p:cTn>
                                        <p:tgtEl>
                                          <p:spTgt spid="101"/>
                                        </p:tgtEl>
                                        <p:attrNameLst>
                                          <p:attrName>style.visibility</p:attrName>
                                        </p:attrNameLst>
                                      </p:cBhvr>
                                      <p:to>
                                        <p:strVal val="hidden"/>
                                      </p:to>
                                    </p:set>
                                  </p:subTnLst>
                                </p:cTn>
                              </p:par>
                              <p:par>
                                <p:cTn id="48" presetID="0" presetClass="path" presetSubtype="0" accel="50000" decel="50000" fill="hold" grpId="1" nodeType="withEffect">
                                  <p:stCondLst>
                                    <p:cond delay="0"/>
                                  </p:stCondLst>
                                  <p:childTnLst>
                                    <p:animMotion origin="layout" path="M 0 0 L 0 0.12225 " pathEditMode="relative" ptsTypes="AA">
                                      <p:cBhvr>
                                        <p:cTn id="49" dur="2000" fill="hold"/>
                                        <p:tgtEl>
                                          <p:spTgt spid="91"/>
                                        </p:tgtEl>
                                        <p:attrNameLst>
                                          <p:attrName>ppt_x</p:attrName>
                                          <p:attrName>ppt_y</p:attrName>
                                        </p:attrNameLst>
                                      </p:cBhvr>
                                    </p:animMotion>
                                  </p:childTnLst>
                                  <p:subTnLst>
                                    <p:set>
                                      <p:cBhvr override="childStyle">
                                        <p:cTn dur="1" fill="hold" display="0" masterRel="sameClick" afterEffect="1">
                                          <p:stCondLst>
                                            <p:cond evt="end" delay="0">
                                              <p:tn val="48"/>
                                            </p:cond>
                                          </p:stCondLst>
                                        </p:cTn>
                                        <p:tgtEl>
                                          <p:spTgt spid="91"/>
                                        </p:tgtEl>
                                        <p:attrNameLst>
                                          <p:attrName>style.visibility</p:attrName>
                                        </p:attrNameLst>
                                      </p:cBhvr>
                                      <p:to>
                                        <p:strVal val="hidden"/>
                                      </p:to>
                                    </p:set>
                                  </p:sub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98"/>
                                        </p:tgtEl>
                                        <p:attrNameLst>
                                          <p:attrName>style.visibility</p:attrName>
                                        </p:attrNameLst>
                                      </p:cBhvr>
                                      <p:to>
                                        <p:strVal val="visible"/>
                                      </p:to>
                                    </p:set>
                                  </p:childTnLst>
                                </p:cTn>
                              </p:par>
                            </p:childTnLst>
                          </p:cTn>
                        </p:par>
                        <p:par>
                          <p:cTn id="56" fill="hold">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500"/>
                                        <p:tgtEl>
                                          <p:spTgt spid="93"/>
                                        </p:tgtEl>
                                      </p:cBhvr>
                                    </p:animEffect>
                                  </p:childTnLst>
                                </p:cTn>
                              </p:par>
                              <p:par>
                                <p:cTn id="60" presetID="10" presetClass="exit" presetSubtype="0" fill="hold" nodeType="withEffect">
                                  <p:stCondLst>
                                    <p:cond delay="0"/>
                                  </p:stCondLst>
                                  <p:childTnLst>
                                    <p:animEffect transition="out" filter="fade">
                                      <p:cBhvr>
                                        <p:cTn id="61" dur="500"/>
                                        <p:tgtEl>
                                          <p:spTgt spid="127"/>
                                        </p:tgtEl>
                                      </p:cBhvr>
                                    </p:animEffect>
                                    <p:set>
                                      <p:cBhvr>
                                        <p:cTn id="62" dur="1" fill="hold">
                                          <p:stCondLst>
                                            <p:cond delay="499"/>
                                          </p:stCondLst>
                                        </p:cTn>
                                        <p:tgtEl>
                                          <p:spTgt spid="127"/>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128"/>
                                        </p:tgtEl>
                                        <p:attrNameLst>
                                          <p:attrName>style.visibility</p:attrName>
                                        </p:attrNameLst>
                                      </p:cBhvr>
                                      <p:to>
                                        <p:strVal val="visible"/>
                                      </p:to>
                                    </p:set>
                                    <p:animEffect transition="in" filter="fade">
                                      <p:cBhvr>
                                        <p:cTn id="65" dur="500"/>
                                        <p:tgtEl>
                                          <p:spTgt spid="128"/>
                                        </p:tgtEl>
                                      </p:cBhvr>
                                    </p:animEffec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1.92641E-6 4.23246E-6 L 1.92641E-6 0.11113 " pathEditMode="relative" rAng="0" ptsTypes="AA">
                                      <p:cBhvr>
                                        <p:cTn id="69" dur="2000" fill="hold"/>
                                        <p:tgtEl>
                                          <p:spTgt spid="105"/>
                                        </p:tgtEl>
                                        <p:attrNameLst>
                                          <p:attrName>ppt_x</p:attrName>
                                          <p:attrName>ppt_y</p:attrName>
                                        </p:attrNameLst>
                                      </p:cBhvr>
                                      <p:rCtr x="0" y="5557"/>
                                    </p:animMotion>
                                  </p:childTnLst>
                                  <p:subTnLst>
                                    <p:set>
                                      <p:cBhvr override="childStyle">
                                        <p:cTn dur="1" fill="hold" display="0" masterRel="sameClick" afterEffect="1">
                                          <p:stCondLst>
                                            <p:cond evt="end" delay="0">
                                              <p:tn val="68"/>
                                            </p:cond>
                                          </p:stCondLst>
                                        </p:cTn>
                                        <p:tgtEl>
                                          <p:spTgt spid="105"/>
                                        </p:tgtEl>
                                        <p:attrNameLst>
                                          <p:attrName>style.visibility</p:attrName>
                                        </p:attrNameLst>
                                      </p:cBhvr>
                                      <p:to>
                                        <p:strVal val="hidden"/>
                                      </p:to>
                                    </p:set>
                                  </p:subTnLst>
                                </p:cTn>
                              </p:par>
                              <p:par>
                                <p:cTn id="70" presetID="0" presetClass="path" presetSubtype="0" accel="50000" decel="50000" fill="hold" grpId="1" nodeType="withEffect">
                                  <p:stCondLst>
                                    <p:cond delay="0"/>
                                  </p:stCondLst>
                                  <p:childTnLst>
                                    <p:animMotion origin="layout" path="M 0 0 L 0 0.12225 " pathEditMode="relative" ptsTypes="AA">
                                      <p:cBhvr>
                                        <p:cTn id="71" dur="2000" fill="hold"/>
                                        <p:tgtEl>
                                          <p:spTgt spid="90"/>
                                        </p:tgtEl>
                                        <p:attrNameLst>
                                          <p:attrName>ppt_x</p:attrName>
                                          <p:attrName>ppt_y</p:attrName>
                                        </p:attrNameLst>
                                      </p:cBhvr>
                                    </p:animMotion>
                                  </p:childTnLst>
                                  <p:subTnLst>
                                    <p:set>
                                      <p:cBhvr override="childStyle">
                                        <p:cTn dur="1" fill="hold" display="0" masterRel="sameClick" afterEffect="1">
                                          <p:stCondLst>
                                            <p:cond evt="end" delay="0">
                                              <p:tn val="70"/>
                                            </p:cond>
                                          </p:stCondLst>
                                        </p:cTn>
                                        <p:tgtEl>
                                          <p:spTgt spid="90"/>
                                        </p:tgtEl>
                                        <p:attrNameLst>
                                          <p:attrName>style.visibility</p:attrName>
                                        </p:attrNameLst>
                                      </p:cBhvr>
                                      <p:to>
                                        <p:strVal val="hidden"/>
                                      </p:to>
                                    </p:set>
                                  </p:sub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childTnLst>
                          </p:cTn>
                        </p:par>
                        <p:par>
                          <p:cTn id="75" fill="hold">
                            <p:stCondLst>
                              <p:cond delay="2000"/>
                            </p:stCondLst>
                            <p:childTnLst>
                              <p:par>
                                <p:cTn id="76" presetID="1" presetClass="entr" presetSubtype="0" fill="hold" grpId="0" nodeType="afterEffect">
                                  <p:stCondLst>
                                    <p:cond delay="0"/>
                                  </p:stCondLst>
                                  <p:childTnLst>
                                    <p:set>
                                      <p:cBhvr>
                                        <p:cTn id="77" dur="1" fill="hold">
                                          <p:stCondLst>
                                            <p:cond delay="0"/>
                                          </p:stCondLst>
                                        </p:cTn>
                                        <p:tgtEl>
                                          <p:spTgt spid="11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128"/>
                                        </p:tgtEl>
                                      </p:cBhvr>
                                    </p:animEffect>
                                    <p:set>
                                      <p:cBhvr>
                                        <p:cTn id="82" dur="1" fill="hold">
                                          <p:stCondLst>
                                            <p:cond delay="499"/>
                                          </p:stCondLst>
                                        </p:cTn>
                                        <p:tgtEl>
                                          <p:spTgt spid="128"/>
                                        </p:tgtEl>
                                        <p:attrNameLst>
                                          <p:attrName>style.visibility</p:attrName>
                                        </p:attrNameLst>
                                      </p:cBhvr>
                                      <p:to>
                                        <p:strVal val="hidden"/>
                                      </p:to>
                                    </p:set>
                                  </p:childTnLst>
                                </p:cTn>
                              </p:par>
                              <p:par>
                                <p:cTn id="83" presetID="0" presetClass="path" presetSubtype="0" accel="50000" decel="50000" fill="hold" grpId="1" nodeType="withEffect">
                                  <p:stCondLst>
                                    <p:cond delay="0"/>
                                  </p:stCondLst>
                                  <p:childTnLst>
                                    <p:animMotion origin="layout" path="M 1.92641E-6 -2.60477E-6 L 1.92641E-6 0.11114 " pathEditMode="relative" rAng="0" ptsTypes="AA">
                                      <p:cBhvr>
                                        <p:cTn id="84" dur="2000" fill="hold"/>
                                        <p:tgtEl>
                                          <p:spTgt spid="106"/>
                                        </p:tgtEl>
                                        <p:attrNameLst>
                                          <p:attrName>ppt_x</p:attrName>
                                          <p:attrName>ppt_y</p:attrName>
                                        </p:attrNameLst>
                                      </p:cBhvr>
                                      <p:rCtr x="0" y="5557"/>
                                    </p:animMotion>
                                  </p:childTnLst>
                                  <p:subTnLst>
                                    <p:set>
                                      <p:cBhvr override="childStyle">
                                        <p:cTn dur="1" fill="hold" display="0" masterRel="sameClick" afterEffect="1">
                                          <p:stCondLst>
                                            <p:cond evt="end" delay="0">
                                              <p:tn val="83"/>
                                            </p:cond>
                                          </p:stCondLst>
                                        </p:cTn>
                                        <p:tgtEl>
                                          <p:spTgt spid="106"/>
                                        </p:tgtEl>
                                        <p:attrNameLst>
                                          <p:attrName>style.visibility</p:attrName>
                                        </p:attrNameLst>
                                      </p:cBhvr>
                                      <p:to>
                                        <p:strVal val="hidden"/>
                                      </p:to>
                                    </p:set>
                                  </p:subTnLst>
                                </p:cTn>
                              </p:par>
                              <p:par>
                                <p:cTn id="85" presetID="0" presetClass="path" presetSubtype="0" accel="50000" decel="50000" fill="hold" grpId="1" nodeType="withEffect">
                                  <p:stCondLst>
                                    <p:cond delay="0"/>
                                  </p:stCondLst>
                                  <p:childTnLst>
                                    <p:animMotion origin="layout" path="M 1.63138E-7 1.06969E-6 L 1.63138E-7 0.11114 " pathEditMode="relative" rAng="0" ptsTypes="AA">
                                      <p:cBhvr>
                                        <p:cTn id="86" dur="2000" fill="hold"/>
                                        <p:tgtEl>
                                          <p:spTgt spid="112"/>
                                        </p:tgtEl>
                                        <p:attrNameLst>
                                          <p:attrName>ppt_x</p:attrName>
                                          <p:attrName>ppt_y</p:attrName>
                                        </p:attrNameLst>
                                      </p:cBhvr>
                                      <p:rCtr x="0" y="5557"/>
                                    </p:animMotion>
                                  </p:childTnLst>
                                  <p:subTnLst>
                                    <p:set>
                                      <p:cBhvr override="childStyle">
                                        <p:cTn dur="1" fill="hold" display="0" masterRel="sameClick" afterEffect="1">
                                          <p:stCondLst>
                                            <p:cond evt="end" delay="0">
                                              <p:tn val="85"/>
                                            </p:cond>
                                          </p:stCondLst>
                                        </p:cTn>
                                        <p:tgtEl>
                                          <p:spTgt spid="112"/>
                                        </p:tgtEl>
                                        <p:attrNameLst>
                                          <p:attrName>style.visibility</p:attrName>
                                        </p:attrNameLst>
                                      </p:cBhvr>
                                      <p:to>
                                        <p:strVal val="hidden"/>
                                      </p:to>
                                    </p:set>
                                  </p:sub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108"/>
                                        </p:tgtEl>
                                        <p:attrNameLst>
                                          <p:attrName>style.visibility</p:attrName>
                                        </p:attrNameLst>
                                      </p:cBhvr>
                                      <p:to>
                                        <p:strVal val="visible"/>
                                      </p:to>
                                    </p:set>
                                  </p:childTnLst>
                                </p:cTn>
                              </p:par>
                            </p:childTnLst>
                          </p:cTn>
                        </p:par>
                        <p:par>
                          <p:cTn id="90" fill="hold">
                            <p:stCondLst>
                              <p:cond delay="2000"/>
                            </p:stCondLst>
                            <p:childTnLst>
                              <p:par>
                                <p:cTn id="91" presetID="1" presetClass="entr" presetSubtype="0" fill="hold" grpId="0" nodeType="after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1" nodeType="clickEffect">
                                  <p:stCondLst>
                                    <p:cond delay="0"/>
                                  </p:stCondLst>
                                  <p:childTnLst>
                                    <p:animMotion origin="layout" path="M -2.77681E-7 4.23246E-6 L -2.77681E-7 0.11113 " pathEditMode="relative" rAng="0" ptsTypes="AA">
                                      <p:cBhvr>
                                        <p:cTn id="96" dur="2000" fill="hold"/>
                                        <p:tgtEl>
                                          <p:spTgt spid="113"/>
                                        </p:tgtEl>
                                        <p:attrNameLst>
                                          <p:attrName>ppt_x</p:attrName>
                                          <p:attrName>ppt_y</p:attrName>
                                        </p:attrNameLst>
                                      </p:cBhvr>
                                      <p:rCtr x="0" y="5557"/>
                                    </p:animMotion>
                                  </p:childTnLst>
                                  <p:subTnLst>
                                    <p:set>
                                      <p:cBhvr override="childStyle">
                                        <p:cTn dur="1" fill="hold" display="0" masterRel="sameClick" afterEffect="1">
                                          <p:stCondLst>
                                            <p:cond evt="end" delay="0">
                                              <p:tn val="95"/>
                                            </p:cond>
                                          </p:stCondLst>
                                        </p:cTn>
                                        <p:tgtEl>
                                          <p:spTgt spid="113"/>
                                        </p:tgtEl>
                                        <p:attrNameLst>
                                          <p:attrName>style.visibility</p:attrName>
                                        </p:attrNameLst>
                                      </p:cBhvr>
                                      <p:to>
                                        <p:strVal val="hidden"/>
                                      </p:to>
                                    </p:set>
                                  </p:sub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0"/>
                                          </p:stCondLst>
                                        </p:cTn>
                                        <p:tgtEl>
                                          <p:spTgt spid="11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grpId="1" nodeType="clickEffect">
                                  <p:stCondLst>
                                    <p:cond delay="0"/>
                                  </p:stCondLst>
                                  <p:childTnLst>
                                    <p:animMotion origin="layout" path="M -2.77681E-7 4.23246E-6 L -2.77681E-7 0.11113 " pathEditMode="relative" rAng="0" ptsTypes="AA">
                                      <p:cBhvr>
                                        <p:cTn id="103" dur="2000" fill="hold"/>
                                        <p:tgtEl>
                                          <p:spTgt spid="119"/>
                                        </p:tgtEl>
                                        <p:attrNameLst>
                                          <p:attrName>ppt_x</p:attrName>
                                          <p:attrName>ppt_y</p:attrName>
                                        </p:attrNameLst>
                                      </p:cBhvr>
                                      <p:rCtr x="0" y="5557"/>
                                    </p:animMotion>
                                  </p:childTnLst>
                                </p:cTn>
                              </p:par>
                              <p:par>
                                <p:cTn id="104" presetID="0" presetClass="path" presetSubtype="0" accel="50000" decel="50000" fill="hold" grpId="1" nodeType="withEffect">
                                  <p:stCondLst>
                                    <p:cond delay="0"/>
                                  </p:stCondLst>
                                  <p:childTnLst>
                                    <p:animMotion origin="layout" path="M 0 0 L 0 0.11113 " pathEditMode="relative" ptsTypes="AA">
                                      <p:cBhvr>
                                        <p:cTn id="105" dur="2000" fill="hold"/>
                                        <p:tgtEl>
                                          <p:spTgt spid="98"/>
                                        </p:tgtEl>
                                        <p:attrNameLst>
                                          <p:attrName>ppt_x</p:attrName>
                                          <p:attrName>ppt_y</p:attrName>
                                        </p:attrNameLst>
                                      </p:cBhvr>
                                    </p:animMotion>
                                  </p:childTnLst>
                                </p:cTn>
                              </p:par>
                              <p:par>
                                <p:cTn id="106" presetID="0" presetClass="path" presetSubtype="0" accel="50000" decel="50000" fill="hold" grpId="1" nodeType="withEffect">
                                  <p:stCondLst>
                                    <p:cond delay="0"/>
                                  </p:stCondLst>
                                  <p:childTnLst>
                                    <p:animMotion origin="layout" path="M 1.92641E-6 5.58E-7 L 1.92641E-6 0.11114 " pathEditMode="relative" rAng="0" ptsTypes="AA">
                                      <p:cBhvr>
                                        <p:cTn id="107" dur="2000" fill="hold"/>
                                        <p:tgtEl>
                                          <p:spTgt spid="108"/>
                                        </p:tgtEl>
                                        <p:attrNameLst>
                                          <p:attrName>ppt_x</p:attrName>
                                          <p:attrName>ppt_y</p:attrName>
                                        </p:attrNameLst>
                                      </p:cBhvr>
                                      <p:rCtr x="0" y="5557"/>
                                    </p:animMotion>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fade">
                                      <p:cBhvr>
                                        <p:cTn id="111" dur="500"/>
                                        <p:tgtEl>
                                          <p:spTgt spid="104"/>
                                        </p:tgtEl>
                                      </p:cBhvr>
                                    </p:animEffect>
                                  </p:childTnLst>
                                </p:cTn>
                              </p:par>
                              <p:par>
                                <p:cTn id="112" presetID="10" presetClass="entr" presetSubtype="0" fill="hold" nodeType="withEffect">
                                  <p:stCondLst>
                                    <p:cond delay="0"/>
                                  </p:stCondLst>
                                  <p:childTnLst>
                                    <p:set>
                                      <p:cBhvr>
                                        <p:cTn id="113" dur="1" fill="hold">
                                          <p:stCondLst>
                                            <p:cond delay="0"/>
                                          </p:stCondLst>
                                        </p:cTn>
                                        <p:tgtEl>
                                          <p:spTgt spid="129"/>
                                        </p:tgtEl>
                                        <p:attrNameLst>
                                          <p:attrName>style.visibility</p:attrName>
                                        </p:attrNameLst>
                                      </p:cBhvr>
                                      <p:to>
                                        <p:strVal val="visible"/>
                                      </p:to>
                                    </p:set>
                                    <p:animEffect transition="in" filter="fade">
                                      <p:cBhvr>
                                        <p:cTn id="114" dur="500"/>
                                        <p:tgtEl>
                                          <p:spTgt spid="129"/>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0" nodeType="clickEffect">
                                  <p:stCondLst>
                                    <p:cond delay="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childTnLst>
                          </p:cTn>
                        </p:par>
                        <p:par>
                          <p:cTn id="120" fill="hold">
                            <p:stCondLst>
                              <p:cond delay="500"/>
                            </p:stCondLst>
                            <p:childTnLst>
                              <p:par>
                                <p:cTn id="121" presetID="10" presetClass="entr" presetSubtype="0" fill="hold" grpId="1" nodeType="after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fade">
                                      <p:cBhvr>
                                        <p:cTn id="123"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1" animBg="1"/>
      <p:bldP spid="82" grpId="0" animBg="1"/>
      <p:bldP spid="11" grpId="0" animBg="1"/>
      <p:bldP spid="12" grpId="0" animBg="1"/>
      <p:bldP spid="13" grpId="0" animBg="1"/>
      <p:bldP spid="14" grpId="0" animBg="1"/>
      <p:bldP spid="84" grpId="0"/>
      <p:bldP spid="93" grpId="0"/>
      <p:bldP spid="104" grpId="0"/>
      <p:bldP spid="10" grpId="0" animBg="1"/>
      <p:bldP spid="89" grpId="0" animBg="1"/>
      <p:bldP spid="89" grpId="1" animBg="1"/>
      <p:bldP spid="90" grpId="0" animBg="1"/>
      <p:bldP spid="90" grpId="1" animBg="1"/>
      <p:bldP spid="91" grpId="0" animBg="1"/>
      <p:bldP spid="91" grpId="1" animBg="1"/>
      <p:bldP spid="92" grpId="0" animBg="1"/>
      <p:bldP spid="95" grpId="0" animBg="1"/>
      <p:bldP spid="98" grpId="0" animBg="1"/>
      <p:bldP spid="98" grpId="1" animBg="1"/>
      <p:bldP spid="101" grpId="0" animBg="1"/>
      <p:bldP spid="101" grpId="1" animBg="1"/>
      <p:bldP spid="105" grpId="0" animBg="1"/>
      <p:bldP spid="105" grpId="1" animBg="1"/>
      <p:bldP spid="106" grpId="0" animBg="1"/>
      <p:bldP spid="106" grpId="1" animBg="1"/>
      <p:bldP spid="108" grpId="0" animBg="1"/>
      <p:bldP spid="108" grpId="1" animBg="1"/>
      <p:bldP spid="112" grpId="0" animBg="1"/>
      <p:bldP spid="112" grpId="1" animBg="1"/>
      <p:bldP spid="113" grpId="0" animBg="1"/>
      <p:bldP spid="113" grpId="1" animBg="1"/>
      <p:bldP spid="119" grpId="0" animBg="1"/>
      <p:bldP spid="1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Strategies</a:t>
            </a:r>
            <a:endParaRPr lang="en-US" dirty="0"/>
          </a:p>
        </p:txBody>
      </p:sp>
      <p:sp>
        <p:nvSpPr>
          <p:cNvPr id="3" name="Content Placeholder 2"/>
          <p:cNvSpPr>
            <a:spLocks noGrp="1"/>
          </p:cNvSpPr>
          <p:nvPr>
            <p:ph idx="1"/>
          </p:nvPr>
        </p:nvSpPr>
        <p:spPr/>
        <p:txBody>
          <a:bodyPr>
            <a:normAutofit lnSpcReduction="10000"/>
          </a:bodyPr>
          <a:lstStyle/>
          <a:p>
            <a:r>
              <a:rPr lang="en-US" dirty="0" smtClean="0"/>
              <a:t>Hybrid (as implemented in TBB)</a:t>
            </a:r>
          </a:p>
          <a:p>
            <a:pPr lvl="1"/>
            <a:r>
              <a:rPr lang="en-US" dirty="0" smtClean="0"/>
              <a:t>Workers begin as item-bound</a:t>
            </a:r>
          </a:p>
          <a:p>
            <a:pPr lvl="1"/>
            <a:r>
              <a:rPr lang="en-US" dirty="0" smtClean="0"/>
              <a:t>When entering a serial stage, the worker checks whether it’s ready to process the item now</a:t>
            </a:r>
          </a:p>
          <a:p>
            <a:pPr lvl="2"/>
            <a:r>
              <a:rPr lang="en-US" dirty="0" smtClean="0"/>
              <a:t>If so, the worker continues into the stage</a:t>
            </a:r>
          </a:p>
          <a:p>
            <a:pPr lvl="2"/>
            <a:r>
              <a:rPr lang="en-US" dirty="0" smtClean="0"/>
              <a:t>Otherwise, it </a:t>
            </a:r>
            <a:r>
              <a:rPr lang="en-US" i="1" dirty="0" smtClean="0"/>
              <a:t>parks</a:t>
            </a:r>
            <a:r>
              <a:rPr lang="en-US" dirty="0" smtClean="0"/>
              <a:t> the item, leaving it for another worker, and starts over</a:t>
            </a:r>
          </a:p>
          <a:p>
            <a:pPr lvl="1"/>
            <a:r>
              <a:rPr lang="en-US" dirty="0" smtClean="0"/>
              <a:t>When leaving a serial stage, the worker checks for a parked item, spawning a new worker to handle it</a:t>
            </a:r>
          </a:p>
          <a:p>
            <a:pPr lvl="1"/>
            <a:r>
              <a:rPr lang="en-US" dirty="0" smtClean="0"/>
              <a:t>Retains good data locality without requiring workers to block at serial stages</a:t>
            </a:r>
          </a:p>
          <a:p>
            <a:pPr lvl="1"/>
            <a:r>
              <a:rPr lang="en-US" dirty="0" smtClean="0"/>
              <a:t>No locks needed; works with greedy schedulers</a:t>
            </a:r>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15</a:t>
            </a:fld>
            <a:endParaRPr lang="en-US"/>
          </a:p>
        </p:txBody>
      </p:sp>
    </p:spTree>
    <p:extLst>
      <p:ext uri="{BB962C8B-B14F-4D97-AF65-F5344CB8AC3E}">
        <p14:creationId xmlns:p14="http://schemas.microsoft.com/office/powerpoint/2010/main" val="2637408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971800" y="2590800"/>
            <a:ext cx="2819400" cy="381000"/>
          </a:xfrm>
          <a:prstGeom prst="roundRect">
            <a:avLst/>
          </a:prstGeom>
          <a:gradFill flip="none" rotWithShape="1">
            <a:gsLst>
              <a:gs pos="0">
                <a:schemeClr val="accent3">
                  <a:lumMod val="20000"/>
                  <a:lumOff val="80000"/>
                </a:schemeClr>
              </a:gs>
              <a:gs pos="100000">
                <a:schemeClr val="accent2">
                  <a:lumMod val="40000"/>
                  <a:lumOff val="60000"/>
                </a:schemeClr>
              </a:gs>
            </a:gsLst>
            <a:lin ang="5400000" scaled="0"/>
            <a:tileRect/>
          </a:gra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sz="800">
              <a:noFill/>
            </a:endParaRPr>
          </a:p>
        </p:txBody>
      </p:sp>
      <p:sp>
        <p:nvSpPr>
          <p:cNvPr id="25" name="Rounded Rectangle 24"/>
          <p:cNvSpPr/>
          <p:nvPr/>
        </p:nvSpPr>
        <p:spPr>
          <a:xfrm>
            <a:off x="2971800" y="4114800"/>
            <a:ext cx="2819400" cy="381000"/>
          </a:xfrm>
          <a:prstGeom prst="roundRect">
            <a:avLst/>
          </a:prstGeom>
          <a:gradFill flip="none" rotWithShape="1">
            <a:gsLst>
              <a:gs pos="0">
                <a:schemeClr val="accent2">
                  <a:lumMod val="40000"/>
                  <a:lumOff val="60000"/>
                </a:schemeClr>
              </a:gs>
              <a:gs pos="100000">
                <a:schemeClr val="accent3">
                  <a:lumMod val="20000"/>
                  <a:lumOff val="80000"/>
                </a:schemeClr>
              </a:gs>
            </a:gsLst>
            <a:lin ang="5400000" scaled="0"/>
            <a:tileRect/>
          </a:gra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33" name="Rounded Rectangle 32"/>
          <p:cNvSpPr/>
          <p:nvPr/>
        </p:nvSpPr>
        <p:spPr>
          <a:xfrm>
            <a:off x="2971800" y="5638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9" name="Rounded Rectangle 8"/>
          <p:cNvSpPr/>
          <p:nvPr/>
        </p:nvSpPr>
        <p:spPr>
          <a:xfrm>
            <a:off x="2971800" y="1066800"/>
            <a:ext cx="2819400" cy="381000"/>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97" name="Rounded Rectangle 96"/>
          <p:cNvSpPr/>
          <p:nvPr/>
        </p:nvSpPr>
        <p:spPr>
          <a:xfrm>
            <a:off x="48768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W6</a:t>
            </a:r>
            <a:endParaRPr lang="en-US" sz="800" dirty="0">
              <a:noFill/>
            </a:endParaRPr>
          </a:p>
        </p:txBody>
      </p:sp>
      <p:sp>
        <p:nvSpPr>
          <p:cNvPr id="85" name="Rounded Rectangle 84"/>
          <p:cNvSpPr/>
          <p:nvPr/>
        </p:nvSpPr>
        <p:spPr>
          <a:xfrm>
            <a:off x="36576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W3</a:t>
            </a:r>
            <a:endParaRPr lang="en-US" sz="800" dirty="0">
              <a:noFill/>
            </a:endParaRPr>
          </a:p>
        </p:txBody>
      </p:sp>
      <p:sp>
        <p:nvSpPr>
          <p:cNvPr id="123" name="Rounded Rectangle 122"/>
          <p:cNvSpPr/>
          <p:nvPr/>
        </p:nvSpPr>
        <p:spPr>
          <a:xfrm>
            <a:off x="3657600" y="2590800"/>
            <a:ext cx="228600" cy="35052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W3-2</a:t>
            </a:r>
            <a:endParaRPr lang="en-US" sz="800" dirty="0">
              <a:noFill/>
            </a:endParaRPr>
          </a:p>
        </p:txBody>
      </p:sp>
      <p:sp>
        <p:nvSpPr>
          <p:cNvPr id="110" name="Rounded Rectangle 109"/>
          <p:cNvSpPr/>
          <p:nvPr/>
        </p:nvSpPr>
        <p:spPr>
          <a:xfrm>
            <a:off x="45720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noFill/>
              </a:rPr>
              <a:t>W6</a:t>
            </a:r>
            <a:endParaRPr lang="en-US" sz="800" dirty="0">
              <a:noFill/>
            </a:endParaRPr>
          </a:p>
        </p:txBody>
      </p:sp>
      <p:sp>
        <p:nvSpPr>
          <p:cNvPr id="82" name="Rounded Rectangle 81"/>
          <p:cNvSpPr/>
          <p:nvPr/>
        </p:nvSpPr>
        <p:spPr>
          <a:xfrm>
            <a:off x="30480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3" name="Rounded Rectangle 82"/>
          <p:cNvSpPr/>
          <p:nvPr/>
        </p:nvSpPr>
        <p:spPr>
          <a:xfrm>
            <a:off x="33528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6" name="Rounded Rectangle 85"/>
          <p:cNvSpPr/>
          <p:nvPr/>
        </p:nvSpPr>
        <p:spPr>
          <a:xfrm>
            <a:off x="39624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88" name="Rounded Rectangle 87"/>
          <p:cNvSpPr/>
          <p:nvPr/>
        </p:nvSpPr>
        <p:spPr>
          <a:xfrm>
            <a:off x="4267200" y="990600"/>
            <a:ext cx="228600" cy="5105400"/>
          </a:xfrm>
          <a:prstGeom prst="round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noFill/>
            </a:endParaRPr>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16</a:t>
            </a:fld>
            <a:endParaRPr lang="en-US"/>
          </a:p>
        </p:txBody>
      </p:sp>
      <p:sp>
        <p:nvSpPr>
          <p:cNvPr id="2" name="Title 1"/>
          <p:cNvSpPr>
            <a:spLocks noGrp="1"/>
          </p:cNvSpPr>
          <p:nvPr>
            <p:ph type="title"/>
          </p:nvPr>
        </p:nvSpPr>
        <p:spPr/>
        <p:txBody>
          <a:bodyPr/>
          <a:lstStyle/>
          <a:p>
            <a:r>
              <a:rPr lang="en-US" dirty="0" smtClean="0"/>
              <a:t>Hybrid Workers</a:t>
            </a:r>
            <a:endParaRPr lang="en-US" dirty="0"/>
          </a:p>
        </p:txBody>
      </p:sp>
      <p:sp>
        <p:nvSpPr>
          <p:cNvPr id="16" name="Rounded Rectangle 15"/>
          <p:cNvSpPr/>
          <p:nvPr/>
        </p:nvSpPr>
        <p:spPr>
          <a:xfrm>
            <a:off x="4876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7" name="Rounded Rectangle 16"/>
          <p:cNvSpPr/>
          <p:nvPr/>
        </p:nvSpPr>
        <p:spPr>
          <a:xfrm>
            <a:off x="5181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8" name="Rounded Rectangle 17"/>
          <p:cNvSpPr/>
          <p:nvPr/>
        </p:nvSpPr>
        <p:spPr>
          <a:xfrm>
            <a:off x="5486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sz="800">
              <a:noFill/>
            </a:endParaRPr>
          </a:p>
        </p:txBody>
      </p:sp>
      <p:sp>
        <p:nvSpPr>
          <p:cNvPr id="11" name="Rounded Rectangle 10"/>
          <p:cNvSpPr/>
          <p:nvPr/>
        </p:nvSpPr>
        <p:spPr>
          <a:xfrm>
            <a:off x="33528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S1</a:t>
            </a:r>
            <a:endParaRPr lang="en-US" sz="800" dirty="0">
              <a:noFill/>
            </a:endParaRPr>
          </a:p>
        </p:txBody>
      </p:sp>
      <p:sp>
        <p:nvSpPr>
          <p:cNvPr id="12" name="Rounded Rectangle 11"/>
          <p:cNvSpPr/>
          <p:nvPr/>
        </p:nvSpPr>
        <p:spPr>
          <a:xfrm>
            <a:off x="36576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S1</a:t>
            </a:r>
            <a:endParaRPr lang="en-US" sz="800" dirty="0">
              <a:noFill/>
            </a:endParaRPr>
          </a:p>
        </p:txBody>
      </p:sp>
      <p:sp>
        <p:nvSpPr>
          <p:cNvPr id="13" name="Rounded Rectangle 12"/>
          <p:cNvSpPr/>
          <p:nvPr/>
        </p:nvSpPr>
        <p:spPr>
          <a:xfrm>
            <a:off x="39624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S1</a:t>
            </a:r>
            <a:endParaRPr lang="en-US" sz="800" dirty="0">
              <a:noFill/>
            </a:endParaRPr>
          </a:p>
        </p:txBody>
      </p:sp>
      <p:sp>
        <p:nvSpPr>
          <p:cNvPr id="14" name="Rounded Rectangle 13"/>
          <p:cNvSpPr/>
          <p:nvPr/>
        </p:nvSpPr>
        <p:spPr>
          <a:xfrm>
            <a:off x="42672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S1</a:t>
            </a:r>
            <a:endParaRPr lang="en-US" sz="800" dirty="0">
              <a:noFill/>
            </a:endParaRPr>
          </a:p>
        </p:txBody>
      </p:sp>
      <p:sp>
        <p:nvSpPr>
          <p:cNvPr id="81" name="TextBox 80"/>
          <p:cNvSpPr txBox="1"/>
          <p:nvPr/>
        </p:nvSpPr>
        <p:spPr>
          <a:xfrm>
            <a:off x="319712" y="1066800"/>
            <a:ext cx="2264177" cy="1200329"/>
          </a:xfrm>
          <a:prstGeom prst="rect">
            <a:avLst/>
          </a:prstGeom>
          <a:noFill/>
        </p:spPr>
        <p:txBody>
          <a:bodyPr wrap="square" rtlCol="0">
            <a:spAutoFit/>
          </a:bodyPr>
          <a:lstStyle/>
          <a:p>
            <a:r>
              <a:rPr lang="en-US" dirty="0" smtClean="0">
                <a:latin typeface="Times New Roman"/>
                <a:cs typeface="Times New Roman"/>
              </a:rPr>
              <a:t>Each worker gets an item, which it intends to carry through the pipeline.</a:t>
            </a:r>
            <a:endParaRPr lang="en-US" dirty="0">
              <a:latin typeface="Times New Roman"/>
              <a:cs typeface="Times New Roman"/>
            </a:endParaRPr>
          </a:p>
        </p:txBody>
      </p:sp>
      <p:sp>
        <p:nvSpPr>
          <p:cNvPr id="84" name="TextBox 83"/>
          <p:cNvSpPr txBox="1"/>
          <p:nvPr/>
        </p:nvSpPr>
        <p:spPr>
          <a:xfrm>
            <a:off x="304800" y="2286000"/>
            <a:ext cx="2264177" cy="923330"/>
          </a:xfrm>
          <a:prstGeom prst="rect">
            <a:avLst/>
          </a:prstGeom>
          <a:noFill/>
        </p:spPr>
        <p:txBody>
          <a:bodyPr wrap="square" rtlCol="0">
            <a:spAutoFit/>
          </a:bodyPr>
          <a:lstStyle/>
          <a:p>
            <a:r>
              <a:rPr lang="en-US" dirty="0" smtClean="0">
                <a:latin typeface="Times New Roman"/>
              </a:rPr>
              <a:t>If an item arrives at a serial stage in order, its worker continues.</a:t>
            </a:r>
            <a:endParaRPr lang="en-US" dirty="0">
              <a:latin typeface="Times New Roman"/>
            </a:endParaRPr>
          </a:p>
        </p:txBody>
      </p:sp>
      <p:sp>
        <p:nvSpPr>
          <p:cNvPr id="104" name="TextBox 103"/>
          <p:cNvSpPr txBox="1"/>
          <p:nvPr/>
        </p:nvSpPr>
        <p:spPr>
          <a:xfrm>
            <a:off x="304800" y="3276600"/>
            <a:ext cx="2264177" cy="923330"/>
          </a:xfrm>
          <a:prstGeom prst="rect">
            <a:avLst/>
          </a:prstGeom>
          <a:noFill/>
        </p:spPr>
        <p:txBody>
          <a:bodyPr wrap="square" rtlCol="0">
            <a:spAutoFit/>
          </a:bodyPr>
          <a:lstStyle/>
          <a:p>
            <a:r>
              <a:rPr lang="en-US" dirty="0" smtClean="0">
                <a:latin typeface="Times New Roman"/>
              </a:rPr>
              <a:t>Otherwise, the worker “parks” the item and abandons it …</a:t>
            </a:r>
            <a:endParaRPr lang="en-US" dirty="0">
              <a:latin typeface="Times New Roman"/>
            </a:endParaRPr>
          </a:p>
        </p:txBody>
      </p:sp>
      <p:sp>
        <p:nvSpPr>
          <p:cNvPr id="107" name="TextBox 106"/>
          <p:cNvSpPr txBox="1"/>
          <p:nvPr/>
        </p:nvSpPr>
        <p:spPr>
          <a:xfrm>
            <a:off x="6248400" y="1066800"/>
            <a:ext cx="2264177" cy="646331"/>
          </a:xfrm>
          <a:prstGeom prst="rect">
            <a:avLst/>
          </a:prstGeom>
          <a:noFill/>
        </p:spPr>
        <p:txBody>
          <a:bodyPr wrap="square" rtlCol="0">
            <a:spAutoFit/>
          </a:bodyPr>
          <a:lstStyle/>
          <a:p>
            <a:r>
              <a:rPr lang="en-US" dirty="0" smtClean="0">
                <a:latin typeface="Times New Roman"/>
              </a:rPr>
              <a:t>… starting over at the first stage.</a:t>
            </a:r>
            <a:endParaRPr lang="en-US" dirty="0">
              <a:latin typeface="Times New Roman"/>
            </a:endParaRPr>
          </a:p>
        </p:txBody>
      </p:sp>
      <p:sp>
        <p:nvSpPr>
          <p:cNvPr id="116" name="TextBox 115"/>
          <p:cNvSpPr txBox="1"/>
          <p:nvPr/>
        </p:nvSpPr>
        <p:spPr>
          <a:xfrm>
            <a:off x="6172200" y="2286000"/>
            <a:ext cx="2264177" cy="1200329"/>
          </a:xfrm>
          <a:prstGeom prst="rect">
            <a:avLst/>
          </a:prstGeom>
          <a:noFill/>
        </p:spPr>
        <p:txBody>
          <a:bodyPr wrap="square" rtlCol="0">
            <a:spAutoFit/>
          </a:bodyPr>
          <a:lstStyle/>
          <a:p>
            <a:r>
              <a:rPr lang="en-US" dirty="0" smtClean="0">
                <a:latin typeface="Times New Roman"/>
              </a:rPr>
              <a:t>Whenever an item finishes a serial stage, it checks for a parked item.</a:t>
            </a:r>
            <a:endParaRPr lang="en-US" dirty="0">
              <a:latin typeface="Times New Roman"/>
            </a:endParaRPr>
          </a:p>
        </p:txBody>
      </p:sp>
      <p:sp>
        <p:nvSpPr>
          <p:cNvPr id="121" name="TextBox 120"/>
          <p:cNvSpPr txBox="1"/>
          <p:nvPr/>
        </p:nvSpPr>
        <p:spPr>
          <a:xfrm>
            <a:off x="6172200" y="3733800"/>
            <a:ext cx="2264177" cy="1200329"/>
          </a:xfrm>
          <a:prstGeom prst="rect">
            <a:avLst/>
          </a:prstGeom>
          <a:noFill/>
        </p:spPr>
        <p:txBody>
          <a:bodyPr wrap="square" rtlCol="0">
            <a:spAutoFit/>
          </a:bodyPr>
          <a:lstStyle/>
          <a:p>
            <a:r>
              <a:rPr lang="en-US" dirty="0" smtClean="0">
                <a:latin typeface="Times New Roman"/>
              </a:rPr>
              <a:t>If there is one, a new worker is spawned to go through the rest of the pipeline.</a:t>
            </a:r>
            <a:endParaRPr lang="en-US" dirty="0">
              <a:latin typeface="Times New Roman"/>
            </a:endParaRPr>
          </a:p>
        </p:txBody>
      </p:sp>
      <p:sp>
        <p:nvSpPr>
          <p:cNvPr id="10" name="Rounded Rectangle 9"/>
          <p:cNvSpPr/>
          <p:nvPr/>
        </p:nvSpPr>
        <p:spPr>
          <a:xfrm>
            <a:off x="3048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S1</a:t>
            </a:r>
            <a:endParaRPr lang="en-US" sz="800" dirty="0">
              <a:noFill/>
            </a:endParaRPr>
          </a:p>
        </p:txBody>
      </p:sp>
      <p:sp>
        <p:nvSpPr>
          <p:cNvPr id="89" name="Rounded Rectangle 88"/>
          <p:cNvSpPr/>
          <p:nvPr/>
        </p:nvSpPr>
        <p:spPr>
          <a:xfrm>
            <a:off x="30480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S2</a:t>
            </a:r>
            <a:endParaRPr lang="en-US" sz="800" dirty="0">
              <a:noFill/>
            </a:endParaRPr>
          </a:p>
        </p:txBody>
      </p:sp>
      <p:sp>
        <p:nvSpPr>
          <p:cNvPr id="90" name="Rounded Rectangle 89"/>
          <p:cNvSpPr/>
          <p:nvPr/>
        </p:nvSpPr>
        <p:spPr>
          <a:xfrm>
            <a:off x="33528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S2</a:t>
            </a:r>
            <a:endParaRPr lang="en-US" sz="800" dirty="0">
              <a:noFill/>
            </a:endParaRPr>
          </a:p>
        </p:txBody>
      </p:sp>
      <p:sp>
        <p:nvSpPr>
          <p:cNvPr id="91" name="Rounded Rectangle 90"/>
          <p:cNvSpPr/>
          <p:nvPr/>
        </p:nvSpPr>
        <p:spPr>
          <a:xfrm>
            <a:off x="36576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S2</a:t>
            </a:r>
            <a:endParaRPr lang="en-US" sz="800" dirty="0">
              <a:noFill/>
            </a:endParaRPr>
          </a:p>
        </p:txBody>
      </p:sp>
      <p:sp>
        <p:nvSpPr>
          <p:cNvPr id="92" name="Rounded Rectangle 91"/>
          <p:cNvSpPr/>
          <p:nvPr/>
        </p:nvSpPr>
        <p:spPr>
          <a:xfrm>
            <a:off x="39624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I4 S2</a:t>
            </a:r>
            <a:endParaRPr lang="en-US" sz="800" dirty="0">
              <a:noFill/>
            </a:endParaRPr>
          </a:p>
        </p:txBody>
      </p:sp>
      <p:sp>
        <p:nvSpPr>
          <p:cNvPr id="95" name="Rounded Rectangle 94"/>
          <p:cNvSpPr/>
          <p:nvPr/>
        </p:nvSpPr>
        <p:spPr>
          <a:xfrm>
            <a:off x="42672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I5 S2</a:t>
            </a:r>
            <a:endParaRPr lang="en-US" sz="800" dirty="0">
              <a:noFill/>
            </a:endParaRPr>
          </a:p>
        </p:txBody>
      </p:sp>
      <p:sp>
        <p:nvSpPr>
          <p:cNvPr id="98" name="Rounded Rectangle 97"/>
          <p:cNvSpPr/>
          <p:nvPr/>
        </p:nvSpPr>
        <p:spPr>
          <a:xfrm>
            <a:off x="36576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S3</a:t>
            </a:r>
            <a:endParaRPr lang="en-US" sz="800" dirty="0">
              <a:noFill/>
            </a:endParaRPr>
          </a:p>
        </p:txBody>
      </p:sp>
      <p:sp>
        <p:nvSpPr>
          <p:cNvPr id="101" name="Rounded Rectangle 100"/>
          <p:cNvSpPr/>
          <p:nvPr/>
        </p:nvSpPr>
        <p:spPr>
          <a:xfrm>
            <a:off x="30480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S3</a:t>
            </a:r>
            <a:endParaRPr lang="en-US" sz="800" dirty="0">
              <a:noFill/>
            </a:endParaRPr>
          </a:p>
        </p:txBody>
      </p:sp>
      <p:sp>
        <p:nvSpPr>
          <p:cNvPr id="105" name="Rounded Rectangle 104"/>
          <p:cNvSpPr/>
          <p:nvPr/>
        </p:nvSpPr>
        <p:spPr>
          <a:xfrm>
            <a:off x="3048000" y="3429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S4</a:t>
            </a:r>
            <a:endParaRPr lang="en-US" sz="800" dirty="0">
              <a:noFill/>
            </a:endParaRPr>
          </a:p>
        </p:txBody>
      </p:sp>
      <p:sp>
        <p:nvSpPr>
          <p:cNvPr id="106" name="Rounded Rectangle 105"/>
          <p:cNvSpPr/>
          <p:nvPr/>
        </p:nvSpPr>
        <p:spPr>
          <a:xfrm>
            <a:off x="30480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S5</a:t>
            </a:r>
            <a:endParaRPr lang="en-US" sz="800" dirty="0">
              <a:noFill/>
            </a:endParaRPr>
          </a:p>
        </p:txBody>
      </p:sp>
      <p:sp>
        <p:nvSpPr>
          <p:cNvPr id="108" name="Rounded Rectangle 107"/>
          <p:cNvSpPr/>
          <p:nvPr/>
        </p:nvSpPr>
        <p:spPr>
          <a:xfrm>
            <a:off x="3048000" y="495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I1 S6</a:t>
            </a:r>
            <a:endParaRPr lang="en-US" sz="800" dirty="0">
              <a:noFill/>
            </a:endParaRPr>
          </a:p>
        </p:txBody>
      </p:sp>
      <p:sp>
        <p:nvSpPr>
          <p:cNvPr id="112" name="Rounded Rectangle 111"/>
          <p:cNvSpPr/>
          <p:nvPr/>
        </p:nvSpPr>
        <p:spPr>
          <a:xfrm>
            <a:off x="3352800" y="2667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S3</a:t>
            </a:r>
            <a:endParaRPr lang="en-US" sz="800" dirty="0">
              <a:noFill/>
            </a:endParaRPr>
          </a:p>
        </p:txBody>
      </p:sp>
      <p:sp>
        <p:nvSpPr>
          <p:cNvPr id="115" name="Rounded Rectangle 114"/>
          <p:cNvSpPr/>
          <p:nvPr/>
        </p:nvSpPr>
        <p:spPr>
          <a:xfrm>
            <a:off x="4572000" y="1143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S1</a:t>
            </a:r>
          </a:p>
        </p:txBody>
      </p:sp>
      <p:sp>
        <p:nvSpPr>
          <p:cNvPr id="118" name="Rounded Rectangle 117"/>
          <p:cNvSpPr/>
          <p:nvPr/>
        </p:nvSpPr>
        <p:spPr>
          <a:xfrm>
            <a:off x="4572000" y="18288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I6 S2</a:t>
            </a:r>
            <a:endParaRPr lang="en-US" sz="800" dirty="0">
              <a:noFill/>
            </a:endParaRPr>
          </a:p>
        </p:txBody>
      </p:sp>
      <p:sp>
        <p:nvSpPr>
          <p:cNvPr id="119" name="Rounded Rectangle 118"/>
          <p:cNvSpPr/>
          <p:nvPr/>
        </p:nvSpPr>
        <p:spPr>
          <a:xfrm>
            <a:off x="3352800" y="4191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I2 S5</a:t>
            </a:r>
            <a:endParaRPr lang="en-US" sz="800" dirty="0">
              <a:noFill/>
            </a:endParaRPr>
          </a:p>
        </p:txBody>
      </p:sp>
      <p:sp>
        <p:nvSpPr>
          <p:cNvPr id="124" name="Rounded Rectangle 123"/>
          <p:cNvSpPr/>
          <p:nvPr/>
        </p:nvSpPr>
        <p:spPr>
          <a:xfrm>
            <a:off x="3657600" y="3429000"/>
            <a:ext cx="228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800" dirty="0" smtClean="0">
                <a:noFill/>
              </a:rPr>
              <a:t>I3 S4</a:t>
            </a:r>
            <a:endParaRPr lang="en-US" sz="800" dirty="0">
              <a:noFill/>
            </a:endParaRPr>
          </a:p>
        </p:txBody>
      </p:sp>
      <p:cxnSp>
        <p:nvCxnSpPr>
          <p:cNvPr id="57" name="Curved Connector 56"/>
          <p:cNvCxnSpPr>
            <a:stCxn id="84" idx="3"/>
            <a:endCxn id="101" idx="1"/>
          </p:cNvCxnSpPr>
          <p:nvPr/>
        </p:nvCxnSpPr>
        <p:spPr>
          <a:xfrm>
            <a:off x="2568977" y="2747665"/>
            <a:ext cx="479023" cy="3363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61" name="Curved Connector 60"/>
          <p:cNvCxnSpPr>
            <a:stCxn id="104" idx="3"/>
            <a:endCxn id="98" idx="1"/>
          </p:cNvCxnSpPr>
          <p:nvPr/>
        </p:nvCxnSpPr>
        <p:spPr>
          <a:xfrm flipV="1">
            <a:off x="2568977" y="2781300"/>
            <a:ext cx="1088623" cy="95696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64" name="Curved Connector 63"/>
          <p:cNvCxnSpPr>
            <a:stCxn id="107" idx="1"/>
            <a:endCxn id="110" idx="0"/>
          </p:cNvCxnSpPr>
          <p:nvPr/>
        </p:nvCxnSpPr>
        <p:spPr>
          <a:xfrm rot="10800000">
            <a:off x="4686300" y="990600"/>
            <a:ext cx="1562100" cy="399366"/>
          </a:xfrm>
          <a:prstGeom prst="curvedConnector4">
            <a:avLst>
              <a:gd name="adj1" fmla="val 57143"/>
              <a:gd name="adj2" fmla="val 257305"/>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76" name="Curved Connector 75"/>
          <p:cNvCxnSpPr>
            <a:stCxn id="116" idx="1"/>
            <a:endCxn id="119" idx="3"/>
          </p:cNvCxnSpPr>
          <p:nvPr/>
        </p:nvCxnSpPr>
        <p:spPr>
          <a:xfrm rot="10800000" flipV="1">
            <a:off x="3581400" y="2886164"/>
            <a:ext cx="2590800" cy="141913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cxnSp>
        <p:nvCxnSpPr>
          <p:cNvPr id="80" name="Curved Connector 79"/>
          <p:cNvCxnSpPr>
            <a:stCxn id="121" idx="1"/>
            <a:endCxn id="98" idx="3"/>
          </p:cNvCxnSpPr>
          <p:nvPr/>
        </p:nvCxnSpPr>
        <p:spPr>
          <a:xfrm rot="10800000">
            <a:off x="3886200" y="2781301"/>
            <a:ext cx="2286000" cy="155266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
        <p:nvSpPr>
          <p:cNvPr id="94" name="TextBox 93"/>
          <p:cNvSpPr txBox="1"/>
          <p:nvPr/>
        </p:nvSpPr>
        <p:spPr>
          <a:xfrm>
            <a:off x="6172200" y="4953000"/>
            <a:ext cx="2264177" cy="923330"/>
          </a:xfrm>
          <a:prstGeom prst="rect">
            <a:avLst/>
          </a:prstGeom>
          <a:noFill/>
        </p:spPr>
        <p:txBody>
          <a:bodyPr wrap="square" rtlCol="0">
            <a:spAutoFit/>
          </a:bodyPr>
          <a:lstStyle/>
          <a:p>
            <a:r>
              <a:rPr lang="en-US" dirty="0" smtClean="0">
                <a:latin typeface="Times New Roman"/>
              </a:rPr>
              <a:t>When a worker finishes, it starts over at the first stage.</a:t>
            </a:r>
            <a:endParaRPr lang="en-US" dirty="0">
              <a:latin typeface="Times New Roman"/>
            </a:endParaRPr>
          </a:p>
        </p:txBody>
      </p:sp>
      <p:cxnSp>
        <p:nvCxnSpPr>
          <p:cNvPr id="96" name="Curved Connector 95"/>
          <p:cNvCxnSpPr>
            <a:stCxn id="94" idx="1"/>
          </p:cNvCxnSpPr>
          <p:nvPr/>
        </p:nvCxnSpPr>
        <p:spPr>
          <a:xfrm rot="10800000" flipV="1">
            <a:off x="3276600" y="5414664"/>
            <a:ext cx="2895600" cy="452735"/>
          </a:xfrm>
          <a:prstGeom prst="curvedConnector3">
            <a:avLst>
              <a:gd name="adj1" fmla="val 50000"/>
            </a:avLst>
          </a:prstGeom>
          <a:ln w="7620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4745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2641E-6 3.69298E-6 L 1.92641E-6 0.10002 " pathEditMode="relative" rAng="0" ptsTypes="AA">
                                      <p:cBhvr>
                                        <p:cTn id="6" dur="2000" fill="hold"/>
                                        <p:tgtEl>
                                          <p:spTgt spid="10"/>
                                        </p:tgtEl>
                                        <p:attrNameLst>
                                          <p:attrName>ppt_x</p:attrName>
                                          <p:attrName>ppt_y</p:attrName>
                                        </p:attrNameLst>
                                      </p:cBhvr>
                                      <p:rCtr x="0" y="5001"/>
                                    </p:animMotion>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par>
                                <p:cTn id="7" presetID="0" presetClass="path" presetSubtype="0" accel="50000" decel="50000" fill="hold" grpId="0" nodeType="withEffect">
                                  <p:stCondLst>
                                    <p:cond delay="0"/>
                                  </p:stCondLst>
                                  <p:childTnLst>
                                    <p:animMotion origin="layout" path="M 1.63138E-7 -2.62329E-6 L 1.63138E-7 0.10003 " pathEditMode="relative" rAng="0" ptsTypes="AA">
                                      <p:cBhvr>
                                        <p:cTn id="8" dur="2000" fill="hold"/>
                                        <p:tgtEl>
                                          <p:spTgt spid="11"/>
                                        </p:tgtEl>
                                        <p:attrNameLst>
                                          <p:attrName>ppt_x</p:attrName>
                                          <p:attrName>ppt_y</p:attrName>
                                        </p:attrNameLst>
                                      </p:cBhvr>
                                      <p:rCtr x="0" y="5001"/>
                                    </p:animMotion>
                                  </p:childTnLst>
                                  <p:subTnLst>
                                    <p:set>
                                      <p:cBhvr override="childStyle">
                                        <p:cTn dur="1" fill="hold" display="0" masterRel="sameClick" afterEffect="1">
                                          <p:stCondLst>
                                            <p:cond evt="end" delay="0">
                                              <p:tn val="7"/>
                                            </p:cond>
                                          </p:stCondLst>
                                        </p:cTn>
                                        <p:tgtEl>
                                          <p:spTgt spid="11"/>
                                        </p:tgtEl>
                                        <p:attrNameLst>
                                          <p:attrName>style.visibility</p:attrName>
                                        </p:attrNameLst>
                                      </p:cBhvr>
                                      <p:to>
                                        <p:strVal val="hidden"/>
                                      </p:to>
                                    </p:set>
                                  </p:subTnLst>
                                </p:cTn>
                              </p:par>
                              <p:par>
                                <p:cTn id="9" presetID="0" presetClass="path" presetSubtype="0" accel="50000" decel="50000" fill="hold" grpId="0" nodeType="withEffect">
                                  <p:stCondLst>
                                    <p:cond delay="0"/>
                                  </p:stCondLst>
                                  <p:childTnLst>
                                    <p:animMotion origin="layout" path="M -2.04096E-6 -2.62329E-6 L -2.04096E-6 0.10003 " pathEditMode="relative" rAng="0" ptsTypes="AA">
                                      <p:cBhvr>
                                        <p:cTn id="10" dur="2000" fill="hold"/>
                                        <p:tgtEl>
                                          <p:spTgt spid="12"/>
                                        </p:tgtEl>
                                        <p:attrNameLst>
                                          <p:attrName>ppt_x</p:attrName>
                                          <p:attrName>ppt_y</p:attrName>
                                        </p:attrNameLst>
                                      </p:cBhvr>
                                      <p:rCtr x="0" y="5001"/>
                                    </p:animMotion>
                                  </p:childTnLst>
                                  <p:subTnLst>
                                    <p:set>
                                      <p:cBhvr override="childStyle">
                                        <p:cTn dur="1" fill="hold" display="0" masterRel="sameClick" afterEffect="1">
                                          <p:stCondLst>
                                            <p:cond evt="end" delay="0">
                                              <p:tn val="9"/>
                                            </p:cond>
                                          </p:stCondLst>
                                        </p:cTn>
                                        <p:tgtEl>
                                          <p:spTgt spid="12"/>
                                        </p:tgtEl>
                                        <p:attrNameLst>
                                          <p:attrName>style.visibility</p:attrName>
                                        </p:attrNameLst>
                                      </p:cBhvr>
                                      <p:to>
                                        <p:strVal val="hidden"/>
                                      </p:to>
                                    </p:set>
                                  </p:subTnLst>
                                </p:cTn>
                              </p:par>
                              <p:par>
                                <p:cTn id="11" presetID="0" presetClass="path" presetSubtype="0" accel="50000" decel="50000" fill="hold" grpId="0" nodeType="withEffect">
                                  <p:stCondLst>
                                    <p:cond delay="0"/>
                                  </p:stCondLst>
                                  <p:childTnLst>
                                    <p:animMotion origin="layout" path="M -3.80423E-6 -2.62329E-6 L -3.80423E-6 0.10003 " pathEditMode="relative" rAng="0" ptsTypes="AA">
                                      <p:cBhvr>
                                        <p:cTn id="12" dur="2000" fill="hold"/>
                                        <p:tgtEl>
                                          <p:spTgt spid="13"/>
                                        </p:tgtEl>
                                        <p:attrNameLst>
                                          <p:attrName>ppt_x</p:attrName>
                                          <p:attrName>ppt_y</p:attrName>
                                        </p:attrNameLst>
                                      </p:cBhvr>
                                      <p:rCtr x="0" y="5001"/>
                                    </p:animMotion>
                                  </p:childTnLst>
                                  <p:subTnLst>
                                    <p:set>
                                      <p:cBhvr override="childStyle">
                                        <p:cTn dur="1" fill="hold" display="0" masterRel="sameClick" afterEffect="1">
                                          <p:stCondLst>
                                            <p:cond evt="end" delay="0">
                                              <p:tn val="11"/>
                                            </p:cond>
                                          </p:stCondLst>
                                        </p:cTn>
                                        <p:tgtEl>
                                          <p:spTgt spid="13"/>
                                        </p:tgtEl>
                                        <p:attrNameLst>
                                          <p:attrName>style.visibility</p:attrName>
                                        </p:attrNameLst>
                                      </p:cBhvr>
                                      <p:to>
                                        <p:strVal val="hidden"/>
                                      </p:to>
                                    </p:set>
                                  </p:subTnLst>
                                </p:cTn>
                              </p:par>
                              <p:par>
                                <p:cTn id="13" presetID="0" presetClass="path" presetSubtype="0" accel="50000" decel="50000" fill="hold" grpId="0" nodeType="withEffect">
                                  <p:stCondLst>
                                    <p:cond delay="0"/>
                                  </p:stCondLst>
                                  <p:childTnLst>
                                    <p:animMotion origin="layout" path="M 4.43249E-6 -2.62329E-6 L 4.43249E-6 0.10003 " pathEditMode="relative" rAng="0" ptsTypes="AA">
                                      <p:cBhvr>
                                        <p:cTn id="14" dur="2000" fill="hold"/>
                                        <p:tgtEl>
                                          <p:spTgt spid="14"/>
                                        </p:tgtEl>
                                        <p:attrNameLst>
                                          <p:attrName>ppt_x</p:attrName>
                                          <p:attrName>ppt_y</p:attrName>
                                        </p:attrNameLst>
                                      </p:cBhvr>
                                      <p:rCtr x="0" y="5001"/>
                                    </p:animMotion>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91"/>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9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par>
                                <p:cTn id="35" presetID="10"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0" presetClass="path" presetSubtype="0" accel="50000" decel="50000" fill="hold" grpId="1" nodeType="withEffect">
                                  <p:stCondLst>
                                    <p:cond delay="0"/>
                                  </p:stCondLst>
                                  <p:childTnLst>
                                    <p:animMotion origin="layout" path="M -3.294E-6 1.06506E-6 L -3.294E-6 0.12225 " pathEditMode="relative" rAng="0" ptsTypes="AA">
                                      <p:cBhvr>
                                        <p:cTn id="39" dur="2000" fill="hold"/>
                                        <p:tgtEl>
                                          <p:spTgt spid="89"/>
                                        </p:tgtEl>
                                        <p:attrNameLst>
                                          <p:attrName>ppt_x</p:attrName>
                                          <p:attrName>ppt_y</p:attrName>
                                        </p:attrNameLst>
                                      </p:cBhvr>
                                      <p:rCtr x="0" y="6113"/>
                                    </p:animMotion>
                                  </p:childTnLst>
                                  <p:subTnLst>
                                    <p:set>
                                      <p:cBhvr override="childStyle">
                                        <p:cTn dur="1" fill="hold" display="0" masterRel="sameClick" afterEffect="1">
                                          <p:stCondLst>
                                            <p:cond evt="end" delay="0">
                                              <p:tn val="38"/>
                                            </p:cond>
                                          </p:stCondLst>
                                        </p:cTn>
                                        <p:tgtEl>
                                          <p:spTgt spid="89"/>
                                        </p:tgtEl>
                                        <p:attrNameLst>
                                          <p:attrName>style.visibility</p:attrName>
                                        </p:attrNameLst>
                                      </p:cBhvr>
                                      <p:to>
                                        <p:strVal val="hidden"/>
                                      </p:to>
                                    </p:set>
                                  </p:sub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1.92641E-6 3.70225E-6 L 1.92641E-6 0.11113 " pathEditMode="relative" rAng="0" ptsTypes="AA">
                                      <p:cBhvr>
                                        <p:cTn id="46" dur="2000" fill="hold"/>
                                        <p:tgtEl>
                                          <p:spTgt spid="101"/>
                                        </p:tgtEl>
                                        <p:attrNameLst>
                                          <p:attrName>ppt_x</p:attrName>
                                          <p:attrName>ppt_y</p:attrName>
                                        </p:attrNameLst>
                                      </p:cBhvr>
                                      <p:rCtr x="0" y="5557"/>
                                    </p:animMotion>
                                  </p:childTnLst>
                                  <p:subTnLst>
                                    <p:set>
                                      <p:cBhvr override="childStyle">
                                        <p:cTn dur="1" fill="hold" display="0" masterRel="sameClick" afterEffect="1">
                                          <p:stCondLst>
                                            <p:cond evt="end" delay="0">
                                              <p:tn val="45"/>
                                            </p:cond>
                                          </p:stCondLst>
                                        </p:cTn>
                                        <p:tgtEl>
                                          <p:spTgt spid="101"/>
                                        </p:tgtEl>
                                        <p:attrNameLst>
                                          <p:attrName>style.visibility</p:attrName>
                                        </p:attrNameLst>
                                      </p:cBhvr>
                                      <p:to>
                                        <p:strVal val="hidden"/>
                                      </p:to>
                                    </p:set>
                                  </p:subTnLst>
                                </p:cTn>
                              </p:par>
                              <p:par>
                                <p:cTn id="47" presetID="0" presetClass="path" presetSubtype="0" accel="50000" decel="50000" fill="hold" grpId="1" nodeType="withEffect">
                                  <p:stCondLst>
                                    <p:cond delay="0"/>
                                  </p:stCondLst>
                                  <p:childTnLst>
                                    <p:animMotion origin="layout" path="M 0 0 L 0 0.12225 " pathEditMode="relative" ptsTypes="AA">
                                      <p:cBhvr>
                                        <p:cTn id="48" dur="2000" fill="hold"/>
                                        <p:tgtEl>
                                          <p:spTgt spid="91"/>
                                        </p:tgtEl>
                                        <p:attrNameLst>
                                          <p:attrName>ppt_x</p:attrName>
                                          <p:attrName>ppt_y</p:attrName>
                                        </p:attrNameLst>
                                      </p:cBhvr>
                                    </p:animMotion>
                                  </p:childTnLst>
                                  <p:subTnLst>
                                    <p:set>
                                      <p:cBhvr override="childStyle">
                                        <p:cTn dur="1" fill="hold" display="0" masterRel="sameClick" afterEffect="1">
                                          <p:stCondLst>
                                            <p:cond evt="end" delay="0">
                                              <p:tn val="47"/>
                                            </p:cond>
                                          </p:stCondLst>
                                        </p:cTn>
                                        <p:tgtEl>
                                          <p:spTgt spid="91"/>
                                        </p:tgtEl>
                                        <p:attrNameLst>
                                          <p:attrName>style.visibility</p:attrName>
                                        </p:attrNameLst>
                                      </p:cBhvr>
                                      <p:to>
                                        <p:strVal val="hidden"/>
                                      </p:to>
                                    </p:set>
                                  </p:sub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05"/>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fade">
                                      <p:cBhvr>
                                        <p:cTn id="58" dur="500"/>
                                        <p:tgtEl>
                                          <p:spTgt spid="104"/>
                                        </p:tgtEl>
                                      </p:cBhvr>
                                    </p:animEffect>
                                  </p:childTnLst>
                                </p:cTn>
                              </p:par>
                              <p:par>
                                <p:cTn id="59" presetID="10"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xit" presetSubtype="0" fill="hold" nodeType="withEffect">
                                  <p:stCondLst>
                                    <p:cond delay="0"/>
                                  </p:stCondLst>
                                  <p:childTnLst>
                                    <p:animEffect transition="out" filter="fade">
                                      <p:cBhvr>
                                        <p:cTn id="63" dur="500"/>
                                        <p:tgtEl>
                                          <p:spTgt spid="57"/>
                                        </p:tgtEl>
                                      </p:cBhvr>
                                    </p:animEffect>
                                    <p:set>
                                      <p:cBhvr>
                                        <p:cTn id="64" dur="1" fill="hold">
                                          <p:stCondLst>
                                            <p:cond delay="499"/>
                                          </p:stCondLst>
                                        </p:cTn>
                                        <p:tgtEl>
                                          <p:spTgt spid="57"/>
                                        </p:tgtEl>
                                        <p:attrNameLst>
                                          <p:attrName>style.visibility</p:attrName>
                                        </p:attrNameLst>
                                      </p:cBhvr>
                                      <p:to>
                                        <p:strVal val="hidden"/>
                                      </p:to>
                                    </p:set>
                                  </p:childTnLst>
                                </p:cTn>
                              </p:par>
                            </p:childTnLst>
                          </p:cTn>
                        </p:par>
                        <p:par>
                          <p:cTn id="65" fill="hold">
                            <p:stCondLst>
                              <p:cond delay="2500"/>
                            </p:stCondLst>
                            <p:childTnLst>
                              <p:par>
                                <p:cTn id="66" presetID="0" presetClass="path" presetSubtype="0" accel="50000" decel="50000" fill="hold" grpId="1" nodeType="afterEffect">
                                  <p:stCondLst>
                                    <p:cond delay="0"/>
                                  </p:stCondLst>
                                  <p:childTnLst>
                                    <p:animMotion origin="layout" path="M 1.92641E-6 4.23246E-6 L 1.92641E-6 0.11113 " pathEditMode="relative" rAng="0" ptsTypes="AA">
                                      <p:cBhvr>
                                        <p:cTn id="67" dur="2000" fill="hold"/>
                                        <p:tgtEl>
                                          <p:spTgt spid="105"/>
                                        </p:tgtEl>
                                        <p:attrNameLst>
                                          <p:attrName>ppt_x</p:attrName>
                                          <p:attrName>ppt_y</p:attrName>
                                        </p:attrNameLst>
                                      </p:cBhvr>
                                      <p:rCtr x="0" y="5557"/>
                                    </p:animMotion>
                                  </p:childTnLst>
                                  <p:subTnLst>
                                    <p:set>
                                      <p:cBhvr override="childStyle">
                                        <p:cTn dur="1" fill="hold" display="0" masterRel="sameClick" afterEffect="1">
                                          <p:stCondLst>
                                            <p:cond evt="end" delay="0">
                                              <p:tn val="66"/>
                                            </p:cond>
                                          </p:stCondLst>
                                        </p:cTn>
                                        <p:tgtEl>
                                          <p:spTgt spid="105"/>
                                        </p:tgtEl>
                                        <p:attrNameLst>
                                          <p:attrName>style.visibility</p:attrName>
                                        </p:attrNameLst>
                                      </p:cBhvr>
                                      <p:to>
                                        <p:strVal val="hidden"/>
                                      </p:to>
                                    </p:set>
                                  </p:subTnLst>
                                </p:cTn>
                              </p:par>
                            </p:childTnLst>
                          </p:cTn>
                        </p:par>
                        <p:par>
                          <p:cTn id="68" fill="hold">
                            <p:stCondLst>
                              <p:cond delay="4500"/>
                            </p:stCondLst>
                            <p:childTnLst>
                              <p:par>
                                <p:cTn id="69" presetID="1" presetClass="entr" presetSubtype="0" fill="hold" grpId="0" nodeType="after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7"/>
                                        </p:tgtEl>
                                        <p:attrNameLst>
                                          <p:attrName>style.visibility</p:attrName>
                                        </p:attrNameLst>
                                      </p:cBhvr>
                                      <p:to>
                                        <p:strVal val="visible"/>
                                      </p:to>
                                    </p:set>
                                    <p:animEffect transition="in" filter="fade">
                                      <p:cBhvr>
                                        <p:cTn id="75" dur="500"/>
                                        <p:tgtEl>
                                          <p:spTgt spid="107"/>
                                        </p:tgtEl>
                                      </p:cBhvr>
                                    </p:animEffect>
                                  </p:childTnLst>
                                </p:cTn>
                              </p:par>
                              <p:par>
                                <p:cTn id="76" presetID="10" presetClass="exit" presetSubtype="0" fill="hold" nodeType="withEffect">
                                  <p:stCondLst>
                                    <p:cond delay="0"/>
                                  </p:stCondLst>
                                  <p:childTnLst>
                                    <p:animEffect transition="out" filter="fade">
                                      <p:cBhvr>
                                        <p:cTn id="77" dur="500"/>
                                        <p:tgtEl>
                                          <p:spTgt spid="61"/>
                                        </p:tgtEl>
                                      </p:cBhvr>
                                    </p:animEffect>
                                    <p:set>
                                      <p:cBhvr>
                                        <p:cTn id="78" dur="1" fill="hold">
                                          <p:stCondLst>
                                            <p:cond delay="499"/>
                                          </p:stCondLst>
                                        </p:cTn>
                                        <p:tgtEl>
                                          <p:spTgt spid="61"/>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par>
                                <p:cTn id="82" presetID="10" presetClass="exit" presetSubtype="0" fill="hold" grpId="0" nodeType="withEffect">
                                  <p:stCondLst>
                                    <p:cond delay="0"/>
                                  </p:stCondLst>
                                  <p:childTnLst>
                                    <p:animEffect transition="out" filter="fade">
                                      <p:cBhvr>
                                        <p:cTn id="83" dur="500"/>
                                        <p:tgtEl>
                                          <p:spTgt spid="85"/>
                                        </p:tgtEl>
                                      </p:cBhvr>
                                    </p:animEffect>
                                    <p:set>
                                      <p:cBhvr>
                                        <p:cTn id="84" dur="1" fill="hold">
                                          <p:stCondLst>
                                            <p:cond delay="499"/>
                                          </p:stCondLst>
                                        </p:cTn>
                                        <p:tgtEl>
                                          <p:spTgt spid="85"/>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childTnLst>
                          </p:cTn>
                        </p:par>
                        <p:par>
                          <p:cTn id="89" fill="hold">
                            <p:stCondLst>
                              <p:cond delay="1000"/>
                            </p:stCondLst>
                            <p:childTnLst>
                              <p:par>
                                <p:cTn id="90" presetID="0" presetClass="path" presetSubtype="0" accel="50000" decel="50000" fill="hold" grpId="1" nodeType="afterEffect">
                                  <p:stCondLst>
                                    <p:cond delay="0"/>
                                  </p:stCondLst>
                                  <p:childTnLst>
                                    <p:animMotion origin="layout" path="M 1.92641E-6 -2.60477E-6 L 1.92641E-6 0.11114 " pathEditMode="relative" rAng="0" ptsTypes="AA">
                                      <p:cBhvr>
                                        <p:cTn id="91" dur="2000" fill="hold"/>
                                        <p:tgtEl>
                                          <p:spTgt spid="106"/>
                                        </p:tgtEl>
                                        <p:attrNameLst>
                                          <p:attrName>ppt_x</p:attrName>
                                          <p:attrName>ppt_y</p:attrName>
                                        </p:attrNameLst>
                                      </p:cBhvr>
                                      <p:rCtr x="0" y="5557"/>
                                    </p:animMotion>
                                  </p:childTnLst>
                                  <p:subTnLst>
                                    <p:set>
                                      <p:cBhvr override="childStyle">
                                        <p:cTn dur="1" fill="hold" display="0" masterRel="sameClick" afterEffect="1">
                                          <p:stCondLst>
                                            <p:cond evt="end" delay="0">
                                              <p:tn val="90"/>
                                            </p:cond>
                                          </p:stCondLst>
                                        </p:cTn>
                                        <p:tgtEl>
                                          <p:spTgt spid="106"/>
                                        </p:tgtEl>
                                        <p:attrNameLst>
                                          <p:attrName>style.visibility</p:attrName>
                                        </p:attrNameLst>
                                      </p:cBhvr>
                                      <p:to>
                                        <p:strVal val="hidden"/>
                                      </p:to>
                                    </p:set>
                                  </p:subTnLst>
                                </p:cTn>
                              </p:par>
                              <p:par>
                                <p:cTn id="92" presetID="0" presetClass="path" presetSubtype="0" accel="50000" decel="50000" fill="hold" grpId="0" nodeType="withEffect">
                                  <p:stCondLst>
                                    <p:cond delay="0"/>
                                  </p:stCondLst>
                                  <p:childTnLst>
                                    <p:animMotion origin="layout" path="M -2.11038E-6 4.21857E-6 L -2.11038E-6 0.10002 " pathEditMode="relative" rAng="0" ptsTypes="AA">
                                      <p:cBhvr>
                                        <p:cTn id="93" dur="2000" fill="hold"/>
                                        <p:tgtEl>
                                          <p:spTgt spid="115"/>
                                        </p:tgtEl>
                                        <p:attrNameLst>
                                          <p:attrName>ppt_x</p:attrName>
                                          <p:attrName>ppt_y</p:attrName>
                                        </p:attrNameLst>
                                      </p:cBhvr>
                                      <p:rCtr x="0" y="5001"/>
                                    </p:animMotion>
                                  </p:childTnLst>
                                  <p:subTnLst>
                                    <p:set>
                                      <p:cBhvr override="childStyle">
                                        <p:cTn dur="1" fill="hold" display="0" masterRel="sameClick" afterEffect="1">
                                          <p:stCondLst>
                                            <p:cond evt="end" delay="0">
                                              <p:tn val="92"/>
                                            </p:cond>
                                          </p:stCondLst>
                                        </p:cTn>
                                        <p:tgtEl>
                                          <p:spTgt spid="115"/>
                                        </p:tgtEl>
                                        <p:attrNameLst>
                                          <p:attrName>style.visibility</p:attrName>
                                        </p:attrNameLst>
                                      </p:cBhvr>
                                      <p:to>
                                        <p:strVal val="hidden"/>
                                      </p:to>
                                    </p:set>
                                  </p:subTnLst>
                                </p:cTn>
                              </p:par>
                              <p:par>
                                <p:cTn id="94" presetID="0" presetClass="path" presetSubtype="0" accel="50000" decel="50000" fill="hold" grpId="1" nodeType="withEffect">
                                  <p:stCondLst>
                                    <p:cond delay="0"/>
                                  </p:stCondLst>
                                  <p:childTnLst>
                                    <p:animMotion origin="layout" path="M 0 0 L 0 0.12225 " pathEditMode="relative" ptsTypes="AA">
                                      <p:cBhvr>
                                        <p:cTn id="95" dur="2000" fill="hold"/>
                                        <p:tgtEl>
                                          <p:spTgt spid="90"/>
                                        </p:tgtEl>
                                        <p:attrNameLst>
                                          <p:attrName>ppt_x</p:attrName>
                                          <p:attrName>ppt_y</p:attrName>
                                        </p:attrNameLst>
                                      </p:cBhvr>
                                    </p:animMotion>
                                  </p:childTnLst>
                                  <p:subTnLst>
                                    <p:set>
                                      <p:cBhvr override="childStyle">
                                        <p:cTn dur="1" fill="hold" display="0" masterRel="sameClick" afterEffect="1">
                                          <p:stCondLst>
                                            <p:cond evt="end" delay="0">
                                              <p:tn val="94"/>
                                            </p:cond>
                                          </p:stCondLst>
                                        </p:cTn>
                                        <p:tgtEl>
                                          <p:spTgt spid="90"/>
                                        </p:tgtEl>
                                        <p:attrNameLst>
                                          <p:attrName>style.visibility</p:attrName>
                                        </p:attrNameLst>
                                      </p:cBhvr>
                                      <p:to>
                                        <p:strVal val="hidden"/>
                                      </p:to>
                                    </p:set>
                                  </p:subTnLst>
                                </p:cTn>
                              </p:par>
                            </p:childTnLst>
                          </p:cTn>
                        </p:par>
                        <p:par>
                          <p:cTn id="96" fill="hold">
                            <p:stCondLst>
                              <p:cond delay="3000"/>
                            </p:stCondLst>
                            <p:childTnLst>
                              <p:par>
                                <p:cTn id="97" presetID="1" presetClass="entr" presetSubtype="0" fill="hold" grpId="0"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3000"/>
                            </p:stCondLst>
                            <p:childTnLst>
                              <p:par>
                                <p:cTn id="100" presetID="1" presetClass="entr" presetSubtype="0" fill="hold" grpId="0" nodeType="afterEffect">
                                  <p:stCondLst>
                                    <p:cond delay="0"/>
                                  </p:stCondLst>
                                  <p:childTnLst>
                                    <p:set>
                                      <p:cBhvr>
                                        <p:cTn id="101" dur="1" fill="hold">
                                          <p:stCondLst>
                                            <p:cond delay="0"/>
                                          </p:stCondLst>
                                        </p:cTn>
                                        <p:tgtEl>
                                          <p:spTgt spid="118"/>
                                        </p:tgtEl>
                                        <p:attrNameLst>
                                          <p:attrName>style.visibility</p:attrName>
                                        </p:attrNameLst>
                                      </p:cBhvr>
                                      <p:to>
                                        <p:strVal val="visible"/>
                                      </p:to>
                                    </p:set>
                                  </p:childTnLst>
                                </p:cTn>
                              </p:par>
                            </p:childTnLst>
                          </p:cTn>
                        </p:par>
                        <p:par>
                          <p:cTn id="102" fill="hold">
                            <p:stCondLst>
                              <p:cond delay="3000"/>
                            </p:stCondLst>
                            <p:childTnLst>
                              <p:par>
                                <p:cTn id="103" presetID="1" presetClass="entr" presetSubtype="0" fill="hold" grpId="0" nodeType="afterEffect">
                                  <p:stCondLst>
                                    <p:cond delay="0"/>
                                  </p:stCondLst>
                                  <p:childTnLst>
                                    <p:set>
                                      <p:cBhvr>
                                        <p:cTn id="104" dur="1" fill="hold">
                                          <p:stCondLst>
                                            <p:cond delay="0"/>
                                          </p:stCondLst>
                                        </p:cTn>
                                        <p:tgtEl>
                                          <p:spTgt spid="11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64"/>
                                        </p:tgtEl>
                                      </p:cBhvr>
                                    </p:animEffect>
                                    <p:set>
                                      <p:cBhvr>
                                        <p:cTn id="109" dur="1" fill="hold">
                                          <p:stCondLst>
                                            <p:cond delay="499"/>
                                          </p:stCondLst>
                                        </p:cTn>
                                        <p:tgtEl>
                                          <p:spTgt spid="64"/>
                                        </p:tgtEl>
                                        <p:attrNameLst>
                                          <p:attrName>style.visibility</p:attrName>
                                        </p:attrNameLst>
                                      </p:cBhvr>
                                      <p:to>
                                        <p:strVal val="hidden"/>
                                      </p:to>
                                    </p:set>
                                  </p:childTnLst>
                                </p:cTn>
                              </p:par>
                              <p:par>
                                <p:cTn id="110" presetID="0" presetClass="path" presetSubtype="0" accel="50000" decel="50000" fill="hold" grpId="1" nodeType="withEffect">
                                  <p:stCondLst>
                                    <p:cond delay="0"/>
                                  </p:stCondLst>
                                  <p:childTnLst>
                                    <p:animMotion origin="layout" path="M 1.63138E-7 1.06969E-6 L 1.63138E-7 0.22227 " pathEditMode="relative" rAng="0" ptsTypes="AA">
                                      <p:cBhvr>
                                        <p:cTn id="111" dur="2000" fill="hold"/>
                                        <p:tgtEl>
                                          <p:spTgt spid="112"/>
                                        </p:tgtEl>
                                        <p:attrNameLst>
                                          <p:attrName>ppt_x</p:attrName>
                                          <p:attrName>ppt_y</p:attrName>
                                        </p:attrNameLst>
                                      </p:cBhvr>
                                      <p:rCtr x="0" y="11114"/>
                                    </p:animMotion>
                                  </p:childTnLst>
                                  <p:subTnLst>
                                    <p:set>
                                      <p:cBhvr override="childStyle">
                                        <p:cTn dur="1" fill="hold" display="0" masterRel="sameClick" afterEffect="1">
                                          <p:stCondLst>
                                            <p:cond evt="end" delay="0">
                                              <p:tn val="110"/>
                                            </p:cond>
                                          </p:stCondLst>
                                        </p:cTn>
                                        <p:tgtEl>
                                          <p:spTgt spid="112"/>
                                        </p:tgtEl>
                                        <p:attrNameLst>
                                          <p:attrName>style.visibility</p:attrName>
                                        </p:attrNameLst>
                                      </p:cBhvr>
                                      <p:to>
                                        <p:strVal val="hidden"/>
                                      </p:to>
                                    </p:set>
                                  </p:sub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119"/>
                                        </p:tgtEl>
                                        <p:attrNameLst>
                                          <p:attrName>style.visibility</p:attrName>
                                        </p:attrNameLst>
                                      </p:cBhvr>
                                      <p:to>
                                        <p:strVal val="visible"/>
                                      </p:to>
                                    </p:set>
                                  </p:childTnLst>
                                </p:cTn>
                              </p:par>
                            </p:childTnLst>
                          </p:cTn>
                        </p:par>
                        <p:par>
                          <p:cTn id="115" fill="hold">
                            <p:stCondLst>
                              <p:cond delay="2000"/>
                            </p:stCondLst>
                            <p:childTnLst>
                              <p:par>
                                <p:cTn id="116" presetID="10" presetClass="entr" presetSubtype="0" fill="hold" nodeType="afterEffect">
                                  <p:stCondLst>
                                    <p:cond delay="0"/>
                                  </p:stCondLst>
                                  <p:childTnLst>
                                    <p:set>
                                      <p:cBhvr>
                                        <p:cTn id="117" dur="1" fill="hold">
                                          <p:stCondLst>
                                            <p:cond delay="0"/>
                                          </p:stCondLst>
                                        </p:cTn>
                                        <p:tgtEl>
                                          <p:spTgt spid="76"/>
                                        </p:tgtEl>
                                        <p:attrNameLst>
                                          <p:attrName>style.visibility</p:attrName>
                                        </p:attrNameLst>
                                      </p:cBhvr>
                                      <p:to>
                                        <p:strVal val="visible"/>
                                      </p:to>
                                    </p:set>
                                    <p:animEffect transition="in" filter="fade">
                                      <p:cBhvr>
                                        <p:cTn id="118" dur="500"/>
                                        <p:tgtEl>
                                          <p:spTgt spid="7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6"/>
                                        </p:tgtEl>
                                        <p:attrNameLst>
                                          <p:attrName>style.visibility</p:attrName>
                                        </p:attrNameLst>
                                      </p:cBhvr>
                                      <p:to>
                                        <p:strVal val="visible"/>
                                      </p:to>
                                    </p:set>
                                    <p:animEffect transition="in" filter="fade">
                                      <p:cBhvr>
                                        <p:cTn id="121" dur="500"/>
                                        <p:tgtEl>
                                          <p:spTgt spid="11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500"/>
                                        <p:tgtEl>
                                          <p:spTgt spid="8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21"/>
                                        </p:tgtEl>
                                        <p:attrNameLst>
                                          <p:attrName>style.visibility</p:attrName>
                                        </p:attrNameLst>
                                      </p:cBhvr>
                                      <p:to>
                                        <p:strVal val="visible"/>
                                      </p:to>
                                    </p:set>
                                    <p:animEffect transition="in" filter="fade">
                                      <p:cBhvr>
                                        <p:cTn id="129" dur="500"/>
                                        <p:tgtEl>
                                          <p:spTgt spid="121"/>
                                        </p:tgtEl>
                                      </p:cBhvr>
                                    </p:animEffect>
                                  </p:childTnLst>
                                </p:cTn>
                              </p:par>
                              <p:par>
                                <p:cTn id="130" presetID="10" presetClass="exit" presetSubtype="0" fill="hold" nodeType="withEffect">
                                  <p:stCondLst>
                                    <p:cond delay="0"/>
                                  </p:stCondLst>
                                  <p:childTnLst>
                                    <p:animEffect transition="out" filter="fade">
                                      <p:cBhvr>
                                        <p:cTn id="131" dur="500"/>
                                        <p:tgtEl>
                                          <p:spTgt spid="76"/>
                                        </p:tgtEl>
                                      </p:cBhvr>
                                    </p:animEffect>
                                    <p:set>
                                      <p:cBhvr>
                                        <p:cTn id="132" dur="1" fill="hold">
                                          <p:stCondLst>
                                            <p:cond delay="499"/>
                                          </p:stCondLst>
                                        </p:cTn>
                                        <p:tgtEl>
                                          <p:spTgt spid="7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23"/>
                                        </p:tgtEl>
                                        <p:attrNameLst>
                                          <p:attrName>style.visibility</p:attrName>
                                        </p:attrNameLst>
                                      </p:cBhvr>
                                      <p:to>
                                        <p:strVal val="visible"/>
                                      </p:to>
                                    </p:set>
                                    <p:animEffect transition="in" filter="fade">
                                      <p:cBhvr>
                                        <p:cTn id="137" dur="500"/>
                                        <p:tgtEl>
                                          <p:spTgt spid="123"/>
                                        </p:tgtEl>
                                      </p:cBhvr>
                                    </p:animEffect>
                                  </p:childTnLst>
                                </p:cTn>
                              </p:par>
                              <p:par>
                                <p:cTn id="138" presetID="10" presetClass="exit" presetSubtype="0" fill="hold" nodeType="withEffect">
                                  <p:stCondLst>
                                    <p:cond delay="0"/>
                                  </p:stCondLst>
                                  <p:childTnLst>
                                    <p:animEffect transition="out" filter="fade">
                                      <p:cBhvr>
                                        <p:cTn id="139" dur="500"/>
                                        <p:tgtEl>
                                          <p:spTgt spid="80"/>
                                        </p:tgtEl>
                                      </p:cBhvr>
                                    </p:animEffect>
                                    <p:set>
                                      <p:cBhvr>
                                        <p:cTn id="140" dur="1" fill="hold">
                                          <p:stCondLst>
                                            <p:cond delay="499"/>
                                          </p:stCondLst>
                                        </p:cTn>
                                        <p:tgtEl>
                                          <p:spTgt spid="80"/>
                                        </p:tgtEl>
                                        <p:attrNameLst>
                                          <p:attrName>style.visibility</p:attrName>
                                        </p:attrNameLst>
                                      </p:cBhvr>
                                      <p:to>
                                        <p:strVal val="hidden"/>
                                      </p:to>
                                    </p:set>
                                  </p:childTnLst>
                                </p:cTn>
                              </p:par>
                              <p:par>
                                <p:cTn id="141" presetID="0" presetClass="path" presetSubtype="0" accel="50000" decel="50000" fill="hold" grpId="1" nodeType="withEffect">
                                  <p:stCondLst>
                                    <p:cond delay="0"/>
                                  </p:stCondLst>
                                  <p:childTnLst>
                                    <p:animMotion origin="layout" path="M -2.77681E-7 4.23246E-6 L -2.77681E-7 0.11113 " pathEditMode="relative" rAng="0" ptsTypes="AA">
                                      <p:cBhvr>
                                        <p:cTn id="142" dur="2000" fill="hold"/>
                                        <p:tgtEl>
                                          <p:spTgt spid="119"/>
                                        </p:tgtEl>
                                        <p:attrNameLst>
                                          <p:attrName>ppt_x</p:attrName>
                                          <p:attrName>ppt_y</p:attrName>
                                        </p:attrNameLst>
                                      </p:cBhvr>
                                      <p:rCtr x="0" y="5557"/>
                                    </p:animMotion>
                                  </p:childTnLst>
                                </p:cTn>
                              </p:par>
                              <p:par>
                                <p:cTn id="143" presetID="0" presetClass="path" presetSubtype="0" accel="50000" decel="50000" fill="hold" grpId="1" nodeType="withEffect">
                                  <p:stCondLst>
                                    <p:cond delay="0"/>
                                  </p:stCondLst>
                                  <p:childTnLst>
                                    <p:animMotion origin="layout" path="M 0 0 L 0 0.11113 " pathEditMode="relative" ptsTypes="AA">
                                      <p:cBhvr>
                                        <p:cTn id="144" dur="2000" fill="hold"/>
                                        <p:tgtEl>
                                          <p:spTgt spid="98"/>
                                        </p:tgtEl>
                                        <p:attrNameLst>
                                          <p:attrName>ppt_x</p:attrName>
                                          <p:attrName>ppt_y</p:attrName>
                                        </p:attrNameLst>
                                      </p:cBhvr>
                                    </p:animMotion>
                                  </p:childTnLst>
                                  <p:subTnLst>
                                    <p:set>
                                      <p:cBhvr override="childStyle">
                                        <p:cTn dur="1" fill="hold" display="0" masterRel="sameClick" afterEffect="1">
                                          <p:stCondLst>
                                            <p:cond evt="end" delay="0">
                                              <p:tn val="143"/>
                                            </p:cond>
                                          </p:stCondLst>
                                        </p:cTn>
                                        <p:tgtEl>
                                          <p:spTgt spid="98"/>
                                        </p:tgtEl>
                                        <p:attrNameLst>
                                          <p:attrName>style.visibility</p:attrName>
                                        </p:attrNameLst>
                                      </p:cBhvr>
                                      <p:to>
                                        <p:strVal val="hidden"/>
                                      </p:to>
                                    </p:set>
                                  </p:subTnLst>
                                </p:cTn>
                              </p:par>
                              <p:par>
                                <p:cTn id="145" presetID="0" presetClass="path" presetSubtype="0" accel="50000" decel="50000" fill="hold" grpId="1" nodeType="withEffect">
                                  <p:stCondLst>
                                    <p:cond delay="0"/>
                                  </p:stCondLst>
                                  <p:childTnLst>
                                    <p:animMotion origin="layout" path="M 1.92641E-6 5.58E-7 L 1.92641E-6 0.11114 " pathEditMode="relative" rAng="0" ptsTypes="AA">
                                      <p:cBhvr>
                                        <p:cTn id="146" dur="2000" fill="hold"/>
                                        <p:tgtEl>
                                          <p:spTgt spid="108"/>
                                        </p:tgtEl>
                                        <p:attrNameLst>
                                          <p:attrName>ppt_x</p:attrName>
                                          <p:attrName>ppt_y</p:attrName>
                                        </p:attrNameLst>
                                      </p:cBhvr>
                                      <p:rCtr x="0" y="5557"/>
                                    </p:animMotion>
                                  </p:childTnLst>
                                </p:cTn>
                              </p:par>
                            </p:childTnLst>
                          </p:cTn>
                        </p:par>
                        <p:par>
                          <p:cTn id="147" fill="hold">
                            <p:stCondLst>
                              <p:cond delay="2000"/>
                            </p:stCondLst>
                            <p:childTnLst>
                              <p:par>
                                <p:cTn id="148" presetID="1" presetClass="entr" presetSubtype="0" fill="hold" grpId="0" nodeType="afterEffect">
                                  <p:stCondLst>
                                    <p:cond delay="0"/>
                                  </p:stCondLst>
                                  <p:childTnLst>
                                    <p:set>
                                      <p:cBhvr>
                                        <p:cTn id="149" dur="1" fill="hold">
                                          <p:stCondLst>
                                            <p:cond delay="0"/>
                                          </p:stCondLst>
                                        </p:cTn>
                                        <p:tgtEl>
                                          <p:spTgt spid="124"/>
                                        </p:tgtEl>
                                        <p:attrNameLst>
                                          <p:attrName>style.visibility</p:attrName>
                                        </p:attrNameLst>
                                      </p:cBhvr>
                                      <p:to>
                                        <p:strVal val="visible"/>
                                      </p:to>
                                    </p:set>
                                  </p:childTnLst>
                                </p:cTn>
                              </p:par>
                            </p:childTnLst>
                          </p:cTn>
                        </p:par>
                        <p:par>
                          <p:cTn id="150" fill="hold">
                            <p:stCondLst>
                              <p:cond delay="2000"/>
                            </p:stCondLst>
                            <p:childTnLst>
                              <p:par>
                                <p:cTn id="151" presetID="10" presetClass="entr" presetSubtype="0" fill="hold" grpId="0" nodeType="after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500"/>
                                        <p:tgtEl>
                                          <p:spTgt spid="94"/>
                                        </p:tgtEl>
                                      </p:cBhvr>
                                    </p:animEffect>
                                  </p:childTnLst>
                                </p:cTn>
                              </p:par>
                              <p:par>
                                <p:cTn id="154" presetID="10" presetClass="entr" presetSubtype="0" fill="hold" nodeType="withEffect">
                                  <p:stCondLst>
                                    <p:cond delay="0"/>
                                  </p:stCondLst>
                                  <p:childTnLst>
                                    <p:set>
                                      <p:cBhvr>
                                        <p:cTn id="155" dur="1" fill="hold">
                                          <p:stCondLst>
                                            <p:cond delay="0"/>
                                          </p:stCondLst>
                                        </p:cTn>
                                        <p:tgtEl>
                                          <p:spTgt spid="96"/>
                                        </p:tgtEl>
                                        <p:attrNameLst>
                                          <p:attrName>style.visibility</p:attrName>
                                        </p:attrNameLst>
                                      </p:cBhvr>
                                      <p:to>
                                        <p:strVal val="visible"/>
                                      </p:to>
                                    </p:set>
                                    <p:animEffect transition="in" filter="fade">
                                      <p:cBhvr>
                                        <p:cTn id="156" dur="500"/>
                                        <p:tgtEl>
                                          <p:spTgt spid="9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500"/>
                                        <p:tgtEl>
                                          <p:spTgt spid="96"/>
                                        </p:tgtEl>
                                      </p:cBhvr>
                                    </p:animEffect>
                                    <p:set>
                                      <p:cBhvr>
                                        <p:cTn id="161" dur="1" fill="hold">
                                          <p:stCondLst>
                                            <p:cond delay="499"/>
                                          </p:stCondLst>
                                        </p:cTn>
                                        <p:tgtEl>
                                          <p:spTgt spid="96"/>
                                        </p:tgtEl>
                                        <p:attrNameLst>
                                          <p:attrName>style.visibility</p:attrName>
                                        </p:attrNameLst>
                                      </p:cBhvr>
                                      <p:to>
                                        <p:strVal val="hidden"/>
                                      </p:to>
                                    </p:set>
                                  </p:childTnLst>
                                </p:cTn>
                              </p:par>
                              <p:par>
                                <p:cTn id="162" presetID="10" presetClass="exit" presetSubtype="0" fill="hold" grpId="0" nodeType="withEffect">
                                  <p:stCondLst>
                                    <p:cond delay="0"/>
                                  </p:stCondLst>
                                  <p:childTnLst>
                                    <p:animEffect transition="out" filter="fade">
                                      <p:cBhvr>
                                        <p:cTn id="163" dur="500"/>
                                        <p:tgtEl>
                                          <p:spTgt spid="82"/>
                                        </p:tgtEl>
                                      </p:cBhvr>
                                    </p:animEffect>
                                    <p:set>
                                      <p:cBhvr>
                                        <p:cTn id="164" dur="1" fill="hold">
                                          <p:stCondLst>
                                            <p:cond delay="499"/>
                                          </p:stCondLst>
                                        </p:cTn>
                                        <p:tgtEl>
                                          <p:spTgt spid="82"/>
                                        </p:tgtEl>
                                        <p:attrNameLst>
                                          <p:attrName>style.visibility</p:attrName>
                                        </p:attrNameLst>
                                      </p:cBhvr>
                                      <p:to>
                                        <p:strVal val="hidden"/>
                                      </p:to>
                                    </p:se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97"/>
                                        </p:tgtEl>
                                        <p:attrNameLst>
                                          <p:attrName>style.visibility</p:attrName>
                                        </p:attrNameLst>
                                      </p:cBhvr>
                                      <p:to>
                                        <p:strVal val="visible"/>
                                      </p:to>
                                    </p:set>
                                    <p:animEffect transition="in" filter="fade">
                                      <p:cBhvr>
                                        <p:cTn id="168" dur="500"/>
                                        <p:tgtEl>
                                          <p:spTgt spid="97"/>
                                        </p:tgtEl>
                                      </p:cBhvr>
                                    </p:animEffect>
                                  </p:childTnLst>
                                </p:cTn>
                              </p:par>
                              <p:par>
                                <p:cTn id="169" presetID="0" presetClass="path" presetSubtype="0" accel="50000" decel="50000" fill="hold" grpId="1" nodeType="withEffect">
                                  <p:stCondLst>
                                    <p:cond delay="0"/>
                                  </p:stCondLst>
                                  <p:childTnLst>
                                    <p:animMotion origin="layout" path="M -2.77681E-7 4.23246E-6 L -2.77681E-7 0.11113 " pathEditMode="relative" rAng="0" ptsTypes="AA">
                                      <p:cBhvr>
                                        <p:cTn id="170" dur="2000" fill="hold"/>
                                        <p:tgtEl>
                                          <p:spTgt spid="124"/>
                                        </p:tgtEl>
                                        <p:attrNameLst>
                                          <p:attrName>ppt_x</p:attrName>
                                          <p:attrName>ppt_y</p:attrName>
                                        </p:attrNameLst>
                                      </p:cBhvr>
                                      <p:rCtr x="0" y="5557"/>
                                    </p:animMotion>
                                  </p:childTnLst>
                                </p:cTn>
                              </p:par>
                              <p:par>
                                <p:cTn id="171" presetID="0" presetClass="path" presetSubtype="0" accel="50000" decel="50000" fill="hold" grpId="1" nodeType="withEffect">
                                  <p:stCondLst>
                                    <p:cond delay="0"/>
                                  </p:stCondLst>
                                  <p:childTnLst>
                                    <p:animMotion origin="layout" path="M 0 0 L 0 0.12225 " pathEditMode="relative" ptsTypes="AA">
                                      <p:cBhvr>
                                        <p:cTn id="172" dur="2000" fill="hold"/>
                                        <p:tgtEl>
                                          <p:spTgt spid="92"/>
                                        </p:tgtEl>
                                        <p:attrNameLst>
                                          <p:attrName>ppt_x</p:attrName>
                                          <p:attrName>ppt_y</p:attrName>
                                        </p:attrNameLst>
                                      </p:cBhvr>
                                    </p:animMotion>
                                  </p:childTnLst>
                                </p:cTn>
                              </p:par>
                              <p:par>
                                <p:cTn id="173" presetID="0" presetClass="path" presetSubtype="0" accel="50000" decel="50000" fill="hold" grpId="0" nodeType="withEffect">
                                  <p:stCondLst>
                                    <p:cond delay="0"/>
                                  </p:stCondLst>
                                  <p:childTnLst>
                                    <p:animMotion origin="layout" path="M 4.77959E-6 -6.84186E-6 L 4.77959E-6 0.10002 " pathEditMode="relative" ptsTypes="AA">
                                      <p:cBhvr>
                                        <p:cTn id="174"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85" grpId="0" animBg="1"/>
      <p:bldP spid="123" grpId="0" animBg="1"/>
      <p:bldP spid="110" grpId="0" animBg="1"/>
      <p:bldP spid="82" grpId="0" animBg="1"/>
      <p:bldP spid="16" grpId="0" animBg="1"/>
      <p:bldP spid="11" grpId="0" animBg="1"/>
      <p:bldP spid="12" grpId="0" animBg="1"/>
      <p:bldP spid="13" grpId="0" animBg="1"/>
      <p:bldP spid="14" grpId="0" animBg="1"/>
      <p:bldP spid="84" grpId="0"/>
      <p:bldP spid="104" grpId="0"/>
      <p:bldP spid="107" grpId="0"/>
      <p:bldP spid="116" grpId="0"/>
      <p:bldP spid="121" grpId="0"/>
      <p:bldP spid="10" grpId="0" animBg="1"/>
      <p:bldP spid="89" grpId="0" animBg="1"/>
      <p:bldP spid="89" grpId="1" animBg="1"/>
      <p:bldP spid="90" grpId="0" animBg="1"/>
      <p:bldP spid="90" grpId="1" animBg="1"/>
      <p:bldP spid="91" grpId="0" animBg="1"/>
      <p:bldP spid="91" grpId="1" animBg="1"/>
      <p:bldP spid="92" grpId="0" animBg="1"/>
      <p:bldP spid="92" grpId="1" animBg="1"/>
      <p:bldP spid="95" grpId="0" animBg="1"/>
      <p:bldP spid="98" grpId="0" animBg="1"/>
      <p:bldP spid="98" grpId="1" animBg="1"/>
      <p:bldP spid="101" grpId="0" animBg="1"/>
      <p:bldP spid="101" grpId="1" animBg="1"/>
      <p:bldP spid="105" grpId="0" animBg="1"/>
      <p:bldP spid="105" grpId="1" animBg="1"/>
      <p:bldP spid="106" grpId="0" animBg="1"/>
      <p:bldP spid="106" grpId="1" animBg="1"/>
      <p:bldP spid="108" grpId="0" animBg="1"/>
      <p:bldP spid="108" grpId="1" animBg="1"/>
      <p:bldP spid="112" grpId="0" animBg="1"/>
      <p:bldP spid="112" grpId="1" animBg="1"/>
      <p:bldP spid="115" grpId="0" animBg="1"/>
      <p:bldP spid="118" grpId="0" animBg="1"/>
      <p:bldP spid="119" grpId="0" animBg="1"/>
      <p:bldP spid="119" grpId="1" animBg="1"/>
      <p:bldP spid="124" grpId="0" animBg="1"/>
      <p:bldP spid="124" grpId="1" animBg="1"/>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Tool Support</a:t>
            </a:r>
            <a:endParaRPr lang="en-US" dirty="0"/>
          </a:p>
        </p:txBody>
      </p:sp>
      <p:sp>
        <p:nvSpPr>
          <p:cNvPr id="6" name="Text Placeholder 5"/>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3" name="Slide Number Placeholder 2"/>
          <p:cNvSpPr>
            <a:spLocks noGrp="1"/>
          </p:cNvSpPr>
          <p:nvPr>
            <p:ph type="sldNum" sz="quarter" idx="12"/>
          </p:nvPr>
        </p:nvSpPr>
        <p:spPr/>
        <p:txBody>
          <a:bodyPr/>
          <a:lstStyle/>
          <a:p>
            <a:pPr>
              <a:defRPr/>
            </a:pPr>
            <a:fld id="{F8E865A7-7678-F840-B2ED-A6879803B906}" type="slidenum">
              <a:rPr lang="en-US" smtClean="0"/>
              <a:pPr>
                <a:defRPr/>
              </a:pPr>
              <a:t>17</a:t>
            </a:fld>
            <a:endParaRPr lang="en-US"/>
          </a:p>
        </p:txBody>
      </p:sp>
    </p:spTree>
    <p:extLst>
      <p:ext uri="{BB962C8B-B14F-4D97-AF65-F5344CB8AC3E}">
        <p14:creationId xmlns:p14="http://schemas.microsoft.com/office/powerpoint/2010/main" val="41185288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Pipelines in TBB</a:t>
            </a:r>
            <a:endParaRPr lang="en-US" dirty="0"/>
          </a:p>
        </p:txBody>
      </p:sp>
      <p:sp>
        <p:nvSpPr>
          <p:cNvPr id="6" name="Content Placeholder 5"/>
          <p:cNvSpPr>
            <a:spLocks noGrp="1"/>
          </p:cNvSpPr>
          <p:nvPr>
            <p:ph sz="half" idx="1"/>
          </p:nvPr>
        </p:nvSpPr>
        <p:spPr/>
        <p:txBody>
          <a:bodyPr>
            <a:normAutofit fontScale="77500" lnSpcReduction="20000"/>
          </a:bodyPr>
          <a:lstStyle/>
          <a:p>
            <a:r>
              <a:rPr lang="en-US" dirty="0" smtClean="0"/>
              <a:t>Built-in support from the </a:t>
            </a:r>
            <a:r>
              <a:rPr lang="en-US" dirty="0" err="1" smtClean="0">
                <a:latin typeface="Lucida Console"/>
                <a:cs typeface="Lucida Console"/>
              </a:rPr>
              <a:t>parallel_pipeline</a:t>
            </a:r>
            <a:r>
              <a:rPr lang="en-US" dirty="0" smtClean="0"/>
              <a:t> function and the </a:t>
            </a:r>
            <a:r>
              <a:rPr lang="en-US" dirty="0" err="1" smtClean="0">
                <a:latin typeface="Lucida Console"/>
                <a:cs typeface="Lucida Console"/>
              </a:rPr>
              <a:t>filter_t</a:t>
            </a:r>
            <a:r>
              <a:rPr lang="en-US" dirty="0" smtClean="0"/>
              <a:t> class template</a:t>
            </a:r>
          </a:p>
          <a:p>
            <a:r>
              <a:rPr lang="en-US" dirty="0" smtClean="0"/>
              <a:t>A </a:t>
            </a:r>
            <a:r>
              <a:rPr lang="en-US" dirty="0" err="1" smtClean="0">
                <a:latin typeface="Lucida Console"/>
                <a:cs typeface="Lucida Console"/>
              </a:rPr>
              <a:t>filter_t</a:t>
            </a:r>
            <a:r>
              <a:rPr lang="en-US" dirty="0" smtClean="0">
                <a:latin typeface="Lucida Console"/>
                <a:cs typeface="Lucida Console"/>
              </a:rPr>
              <a:t>&lt;X, Y&gt;</a:t>
            </a:r>
            <a:r>
              <a:rPr lang="en-US" dirty="0" smtClean="0"/>
              <a:t> takes in type </a:t>
            </a:r>
            <a:r>
              <a:rPr lang="en-US" dirty="0" smtClean="0">
                <a:latin typeface="Lucida Console"/>
                <a:cs typeface="Lucida Console"/>
              </a:rPr>
              <a:t>X</a:t>
            </a:r>
            <a:r>
              <a:rPr lang="en-US" dirty="0" smtClean="0"/>
              <a:t> and produces </a:t>
            </a:r>
            <a:r>
              <a:rPr lang="en-US" dirty="0" smtClean="0">
                <a:latin typeface="Lucida Console"/>
                <a:cs typeface="Lucida Console"/>
              </a:rPr>
              <a:t>Y</a:t>
            </a:r>
            <a:endParaRPr lang="en-US" dirty="0" smtClean="0"/>
          </a:p>
          <a:p>
            <a:pPr lvl="1"/>
            <a:r>
              <a:rPr lang="en-US" dirty="0" smtClean="0"/>
              <a:t>May be either a serial stage or a parallel stage</a:t>
            </a:r>
          </a:p>
          <a:p>
            <a:r>
              <a:rPr lang="en-US" dirty="0" smtClean="0">
                <a:latin typeface="Lucida Console"/>
                <a:cs typeface="Lucida Console"/>
              </a:rPr>
              <a:t>A </a:t>
            </a:r>
            <a:r>
              <a:rPr lang="en-US" dirty="0" err="1" smtClean="0">
                <a:latin typeface="Lucida Console"/>
                <a:cs typeface="Lucida Console"/>
              </a:rPr>
              <a:t>filter_t</a:t>
            </a:r>
            <a:r>
              <a:rPr lang="en-US" dirty="0" smtClean="0">
                <a:latin typeface="Lucida Console"/>
                <a:cs typeface="Lucida Console"/>
              </a:rPr>
              <a:t>&lt;X, Y&gt; </a:t>
            </a:r>
            <a:r>
              <a:rPr lang="en-US" dirty="0" smtClean="0"/>
              <a:t>and a </a:t>
            </a:r>
            <a:r>
              <a:rPr lang="en-US" dirty="0" err="1" smtClean="0">
                <a:latin typeface="Lucida Console"/>
                <a:cs typeface="Lucida Console"/>
              </a:rPr>
              <a:t>filter_t</a:t>
            </a:r>
            <a:r>
              <a:rPr lang="en-US" dirty="0" smtClean="0">
                <a:latin typeface="Lucida Console"/>
                <a:cs typeface="Lucida Console"/>
              </a:rPr>
              <a:t>&lt;Y, Z&gt; </a:t>
            </a:r>
            <a:r>
              <a:rPr lang="en-US" dirty="0" smtClean="0"/>
              <a:t>combine to form a </a:t>
            </a:r>
            <a:r>
              <a:rPr lang="en-US" dirty="0" err="1" smtClean="0">
                <a:latin typeface="Lucida Console"/>
                <a:cs typeface="Lucida Console"/>
              </a:rPr>
              <a:t>filter_t</a:t>
            </a:r>
            <a:r>
              <a:rPr lang="en-US" dirty="0" smtClean="0">
                <a:latin typeface="Lucida Console"/>
                <a:cs typeface="Lucida Console"/>
              </a:rPr>
              <a:t>&lt;X, Z&gt;</a:t>
            </a:r>
          </a:p>
          <a:p>
            <a:r>
              <a:rPr lang="en-US" dirty="0" err="1" smtClean="0">
                <a:latin typeface="Lucida Console"/>
                <a:cs typeface="Lucida Console"/>
              </a:rPr>
              <a:t>parallel_pipeline</a:t>
            </a:r>
            <a:r>
              <a:rPr lang="en-US" dirty="0" smtClean="0">
                <a:latin typeface="Lucida Console"/>
                <a:cs typeface="Lucida Console"/>
              </a:rPr>
              <a:t>()</a:t>
            </a:r>
            <a:r>
              <a:rPr lang="en-US" dirty="0" smtClean="0"/>
              <a:t> executes a </a:t>
            </a:r>
            <a:r>
              <a:rPr lang="en-US" dirty="0" err="1" smtClean="0">
                <a:latin typeface="Lucida Console"/>
                <a:cs typeface="Lucida Console"/>
              </a:rPr>
              <a:t>filter_t</a:t>
            </a:r>
            <a:r>
              <a:rPr lang="en-US" dirty="0" smtClean="0">
                <a:latin typeface="Lucida Console"/>
                <a:cs typeface="Lucida Console"/>
              </a:rPr>
              <a:t>&lt;void, void&gt;</a:t>
            </a:r>
            <a:endParaRPr lang="en-US" dirty="0">
              <a:latin typeface="Lucida Console"/>
              <a:cs typeface="Lucida Console"/>
            </a:endParaRPr>
          </a:p>
        </p:txBody>
      </p:sp>
      <p:sp>
        <p:nvSpPr>
          <p:cNvPr id="7" name="Content Placeholder 6"/>
          <p:cNvSpPr>
            <a:spLocks noGrp="1"/>
          </p:cNvSpPr>
          <p:nvPr>
            <p:ph sz="half" idx="2"/>
          </p:nvPr>
        </p:nvSpPr>
        <p:spPr/>
        <p:txBody>
          <a:bodyPr>
            <a:normAutofit fontScale="77500" lnSpcReduction="20000"/>
          </a:bodyPr>
          <a:lstStyle/>
          <a:p>
            <a:endParaRPr lang="en-US"/>
          </a:p>
        </p:txBody>
      </p:sp>
      <p:sp>
        <p:nvSpPr>
          <p:cNvPr id="2" name="Footer Placeholder 1"/>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3" name="Slide Number Placeholder 2"/>
          <p:cNvSpPr>
            <a:spLocks noGrp="1"/>
          </p:cNvSpPr>
          <p:nvPr>
            <p:ph type="sldNum" sz="quarter" idx="12"/>
          </p:nvPr>
        </p:nvSpPr>
        <p:spPr/>
        <p:txBody>
          <a:bodyPr/>
          <a:lstStyle/>
          <a:p>
            <a:pPr>
              <a:defRPr/>
            </a:pPr>
            <a:fld id="{F8E865A7-7678-F840-B2ED-A6879803B906}" type="slidenum">
              <a:rPr lang="en-US" smtClean="0"/>
              <a:pPr>
                <a:defRPr/>
              </a:pPr>
              <a:t>18</a:t>
            </a:fld>
            <a:endParaRPr lang="en-US"/>
          </a:p>
        </p:txBody>
      </p:sp>
    </p:spTree>
    <p:extLst>
      <p:ext uri="{BB962C8B-B14F-4D97-AF65-F5344CB8AC3E}">
        <p14:creationId xmlns:p14="http://schemas.microsoft.com/office/powerpoint/2010/main" val="6886116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TBB: Example Code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This is a three-stage pipeline with serial stages at the ends and a parallel stage in the middle.</a:t>
            </a:r>
          </a:p>
          <a:p>
            <a:r>
              <a:rPr lang="en-US" dirty="0" smtClean="0"/>
              <a:t>Here, </a:t>
            </a:r>
            <a:r>
              <a:rPr lang="en-US" dirty="0" smtClean="0">
                <a:latin typeface="Lucida Console"/>
                <a:cs typeface="Lucida Console"/>
              </a:rPr>
              <a:t>f</a:t>
            </a:r>
            <a:r>
              <a:rPr lang="en-US" dirty="0" smtClean="0"/>
              <a:t> is a function that returns successive items of type </a:t>
            </a:r>
            <a:r>
              <a:rPr lang="en-US" dirty="0" smtClean="0">
                <a:latin typeface="Lucida Console"/>
                <a:cs typeface="Lucida Console"/>
              </a:rPr>
              <a:t>T</a:t>
            </a:r>
            <a:r>
              <a:rPr lang="en-US" dirty="0" smtClean="0"/>
              <a:t> when called, eventually returning </a:t>
            </a:r>
            <a:r>
              <a:rPr lang="en-US" dirty="0" smtClean="0">
                <a:latin typeface="Lucida Console"/>
                <a:cs typeface="Lucida Console"/>
              </a:rPr>
              <a:t>NULL</a:t>
            </a:r>
            <a:r>
              <a:rPr lang="en-US" dirty="0" smtClean="0"/>
              <a:t> when done</a:t>
            </a:r>
          </a:p>
          <a:p>
            <a:pPr lvl="1"/>
            <a:r>
              <a:rPr lang="en-US" dirty="0" smtClean="0"/>
              <a:t>Might not be thread-safe</a:t>
            </a:r>
          </a:p>
          <a:p>
            <a:r>
              <a:rPr lang="en-US" dirty="0" smtClean="0">
                <a:latin typeface="Lucida Console"/>
                <a:cs typeface="Lucida Console"/>
              </a:rPr>
              <a:t>g</a:t>
            </a:r>
            <a:r>
              <a:rPr lang="en-US" dirty="0" smtClean="0"/>
              <a:t> comprises the middle stage, mapping each item of type </a:t>
            </a:r>
            <a:r>
              <a:rPr lang="en-US" dirty="0" smtClean="0">
                <a:latin typeface="Lucida Console"/>
                <a:cs typeface="Lucida Console"/>
              </a:rPr>
              <a:t>T</a:t>
            </a:r>
            <a:r>
              <a:rPr lang="en-US" dirty="0" smtClean="0"/>
              <a:t> to one item of type </a:t>
            </a:r>
            <a:r>
              <a:rPr lang="en-US" dirty="0" smtClean="0">
                <a:latin typeface="Lucida Console"/>
                <a:cs typeface="Lucida Console"/>
              </a:rPr>
              <a:t>U</a:t>
            </a:r>
          </a:p>
          <a:p>
            <a:pPr lvl="1"/>
            <a:r>
              <a:rPr lang="en-US" dirty="0" smtClean="0"/>
              <a:t>Must be thread-safe</a:t>
            </a:r>
          </a:p>
          <a:p>
            <a:r>
              <a:rPr lang="en-US" dirty="0" smtClean="0">
                <a:latin typeface="Lucida Console"/>
                <a:cs typeface="Lucida Console"/>
              </a:rPr>
              <a:t>h</a:t>
            </a:r>
            <a:r>
              <a:rPr lang="en-US" dirty="0" smtClean="0"/>
              <a:t> receives items of type </a:t>
            </a:r>
            <a:r>
              <a:rPr lang="en-US" dirty="0" smtClean="0">
                <a:latin typeface="Lucida Console"/>
                <a:cs typeface="Lucida Console"/>
              </a:rPr>
              <a:t>U</a:t>
            </a:r>
            <a:r>
              <a:rPr lang="en-US" dirty="0" smtClean="0"/>
              <a:t>, in order</a:t>
            </a:r>
          </a:p>
          <a:p>
            <a:pPr lvl="1"/>
            <a:r>
              <a:rPr lang="en-US" dirty="0" smtClean="0"/>
              <a:t>Might not be thread-safe</a:t>
            </a:r>
            <a:endParaRPr lang="en-US" dirty="0"/>
          </a:p>
        </p:txBody>
      </p:sp>
      <p:pic>
        <p:nvPicPr>
          <p:cNvPr id="7" name="Content Placeholder 6"/>
          <p:cNvPicPr>
            <a:picLocks noGrp="1" noChangeAspect="1"/>
          </p:cNvPicPr>
          <p:nvPr>
            <p:ph sz="half" idx="2"/>
          </p:nvPr>
        </p:nvPicPr>
        <p:blipFill>
          <a:blip r:embed="rId2"/>
          <a:srcRect t="-4621" b="-4621"/>
          <a:stretch>
            <a:fillRect/>
          </a:stretch>
        </p:blipFill>
        <p:spPr/>
      </p:pic>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19</a:t>
            </a:fld>
            <a:endParaRPr lang="en-US"/>
          </a:p>
        </p:txBody>
      </p:sp>
    </p:spTree>
    <p:extLst>
      <p:ext uri="{BB962C8B-B14F-4D97-AF65-F5344CB8AC3E}">
        <p14:creationId xmlns:p14="http://schemas.microsoft.com/office/powerpoint/2010/main" val="36821535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Concept</a:t>
            </a:r>
          </a:p>
          <a:p>
            <a:pPr lvl="1"/>
            <a:r>
              <a:rPr lang="en-US" dirty="0" smtClean="0"/>
              <a:t>Example</a:t>
            </a:r>
            <a:endParaRPr lang="en-US" dirty="0" smtClean="0"/>
          </a:p>
          <a:p>
            <a:r>
              <a:rPr lang="en-US" dirty="0" smtClean="0"/>
              <a:t>Implementation</a:t>
            </a:r>
          </a:p>
          <a:p>
            <a:r>
              <a:rPr lang="en-US" dirty="0" smtClean="0"/>
              <a:t>Tool Support</a:t>
            </a:r>
          </a:p>
          <a:p>
            <a:pPr lvl="1"/>
            <a:r>
              <a:rPr lang="en-US" dirty="0" smtClean="0"/>
              <a:t>TBB</a:t>
            </a:r>
          </a:p>
          <a:p>
            <a:pPr lvl="1"/>
            <a:r>
              <a:rPr lang="en-US" dirty="0" err="1" smtClean="0"/>
              <a:t>Cilk</a:t>
            </a:r>
            <a:r>
              <a:rPr lang="en-US" dirty="0" smtClean="0"/>
              <a:t> Plus</a:t>
            </a:r>
          </a:p>
          <a:p>
            <a:r>
              <a:rPr lang="en-US" dirty="0" smtClean="0"/>
              <a:t>Example</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a:t>
            </a:fld>
            <a:endParaRPr lang="en-US"/>
          </a:p>
        </p:txBody>
      </p:sp>
    </p:spTree>
    <p:extLst>
      <p:ext uri="{BB962C8B-B14F-4D97-AF65-F5344CB8AC3E}">
        <p14:creationId xmlns:p14="http://schemas.microsoft.com/office/powerpoint/2010/main" val="18393938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2209800"/>
            <a:ext cx="7620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Pipelines in TBB: Example Code</a:t>
            </a:r>
            <a:endParaRPr lang="en-US" dirty="0"/>
          </a:p>
        </p:txBody>
      </p:sp>
      <p:sp>
        <p:nvSpPr>
          <p:cNvPr id="3" name="Content Placeholder 2"/>
          <p:cNvSpPr>
            <a:spLocks noGrp="1"/>
          </p:cNvSpPr>
          <p:nvPr>
            <p:ph sz="half" idx="1"/>
          </p:nvPr>
        </p:nvSpPr>
        <p:spPr/>
        <p:txBody>
          <a:bodyPr>
            <a:normAutofit fontScale="92500"/>
          </a:bodyPr>
          <a:lstStyle/>
          <a:p>
            <a:r>
              <a:rPr lang="en-US" dirty="0" smtClean="0"/>
              <a:t>Note the </a:t>
            </a:r>
            <a:r>
              <a:rPr lang="en-US" dirty="0" err="1" smtClean="0">
                <a:latin typeface="Lucida Console"/>
                <a:cs typeface="Lucida Console"/>
              </a:rPr>
              <a:t>ntoken</a:t>
            </a:r>
            <a:r>
              <a:rPr lang="en-US" dirty="0" smtClean="0"/>
              <a:t> parameter to </a:t>
            </a:r>
            <a:r>
              <a:rPr lang="en-US" dirty="0" err="1" smtClean="0">
                <a:latin typeface="Lucida Console"/>
                <a:cs typeface="Lucida Console"/>
              </a:rPr>
              <a:t>parallel_pipeline</a:t>
            </a:r>
            <a:endParaRPr lang="en-US" dirty="0" smtClean="0">
              <a:latin typeface="Lucida Console"/>
              <a:cs typeface="Lucida Console"/>
            </a:endParaRPr>
          </a:p>
          <a:p>
            <a:pPr lvl="1"/>
            <a:r>
              <a:rPr lang="en-US" dirty="0" smtClean="0"/>
              <a:t>Sets a cap on the number of items that can be in processing at once</a:t>
            </a:r>
          </a:p>
          <a:p>
            <a:pPr lvl="1"/>
            <a:r>
              <a:rPr lang="en-US" dirty="0" smtClean="0"/>
              <a:t>Keeps parked items from accumulating to where they eat up too much memory</a:t>
            </a:r>
          </a:p>
          <a:p>
            <a:pPr lvl="1"/>
            <a:r>
              <a:rPr lang="en-US" dirty="0" smtClean="0"/>
              <a:t>Space is now bound by </a:t>
            </a:r>
            <a:r>
              <a:rPr lang="en-US" dirty="0" err="1" smtClean="0">
                <a:latin typeface="Lucida Console"/>
                <a:cs typeface="Lucida Console"/>
              </a:rPr>
              <a:t>ntoken</a:t>
            </a:r>
            <a:r>
              <a:rPr lang="en-US" dirty="0" smtClean="0"/>
              <a:t> times the space used by serial execution</a:t>
            </a:r>
            <a:endParaRPr lang="en-US" dirty="0"/>
          </a:p>
        </p:txBody>
      </p:sp>
      <p:pic>
        <p:nvPicPr>
          <p:cNvPr id="7" name="Content Placeholder 6"/>
          <p:cNvPicPr>
            <a:picLocks noGrp="1" noChangeAspect="1"/>
          </p:cNvPicPr>
          <p:nvPr>
            <p:ph sz="half" idx="2"/>
          </p:nvPr>
        </p:nvPicPr>
        <p:blipFill>
          <a:blip r:embed="rId2"/>
          <a:srcRect t="-4621" b="-4621"/>
          <a:stretch>
            <a:fillRect/>
          </a:stretch>
        </p:blipFill>
        <p:spPr/>
      </p:pic>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20</a:t>
            </a:fld>
            <a:endParaRPr lang="en-US"/>
          </a:p>
        </p:txBody>
      </p:sp>
    </p:spTree>
    <p:extLst>
      <p:ext uri="{BB962C8B-B14F-4D97-AF65-F5344CB8AC3E}">
        <p14:creationId xmlns:p14="http://schemas.microsoft.com/office/powerpoint/2010/main" val="27788346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a:t>
            </a:r>
            <a:endParaRPr lang="en-US" dirty="0"/>
          </a:p>
        </p:txBody>
      </p:sp>
      <p:sp>
        <p:nvSpPr>
          <p:cNvPr id="3" name="Content Placeholder 2"/>
          <p:cNvSpPr>
            <a:spLocks noGrp="1"/>
          </p:cNvSpPr>
          <p:nvPr>
            <p:ph idx="1"/>
          </p:nvPr>
        </p:nvSpPr>
        <p:spPr/>
        <p:txBody>
          <a:bodyPr>
            <a:normAutofit/>
          </a:bodyPr>
          <a:lstStyle/>
          <a:p>
            <a:r>
              <a:rPr lang="en-US" dirty="0" smtClean="0"/>
              <a:t>No built-in support for pipelines</a:t>
            </a:r>
          </a:p>
          <a:p>
            <a:r>
              <a:rPr lang="en-US" dirty="0" smtClean="0"/>
              <a:t>Implementing by hand can be tricky</a:t>
            </a:r>
          </a:p>
          <a:p>
            <a:pPr lvl="1"/>
            <a:r>
              <a:rPr lang="en-US" dirty="0" smtClean="0"/>
              <a:t>Can easily fork to move from a serial stage to a parallel stage</a:t>
            </a:r>
          </a:p>
          <a:p>
            <a:pPr lvl="1"/>
            <a:r>
              <a:rPr lang="en-US" dirty="0" smtClean="0"/>
              <a:t>But can’t simply join to go from parallel back to serial, since workers must proceed in the correct order</a:t>
            </a:r>
          </a:p>
          <a:p>
            <a:pPr lvl="1"/>
            <a:r>
              <a:rPr lang="en-US" dirty="0" smtClean="0"/>
              <a:t>Could gather results from parallel stage in one big list, but this reduces parallelism and may take too much space</a:t>
            </a:r>
            <a:endParaRPr lang="en-US" dirty="0"/>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21</a:t>
            </a:fld>
            <a:endParaRPr lang="en-US"/>
          </a:p>
        </p:txBody>
      </p:sp>
    </p:spTree>
    <p:extLst>
      <p:ext uri="{BB962C8B-B14F-4D97-AF65-F5344CB8AC3E}">
        <p14:creationId xmlns:p14="http://schemas.microsoft.com/office/powerpoint/2010/main" val="16662933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a:t>
            </a:r>
            <a:endParaRPr lang="en-US" dirty="0"/>
          </a:p>
        </p:txBody>
      </p:sp>
      <p:sp>
        <p:nvSpPr>
          <p:cNvPr id="3" name="Content Placeholder 2"/>
          <p:cNvSpPr>
            <a:spLocks noGrp="1"/>
          </p:cNvSpPr>
          <p:nvPr>
            <p:ph idx="1"/>
          </p:nvPr>
        </p:nvSpPr>
        <p:spPr/>
        <p:txBody>
          <a:bodyPr>
            <a:normAutofit lnSpcReduction="10000"/>
          </a:bodyPr>
          <a:lstStyle/>
          <a:p>
            <a:r>
              <a:rPr lang="en-US" dirty="0"/>
              <a:t>Idea: A reducer can store sub-lists of the results, combining adjacent ones when possible</a:t>
            </a:r>
          </a:p>
          <a:p>
            <a:pPr lvl="1"/>
            <a:r>
              <a:rPr lang="en-US" dirty="0"/>
              <a:t>By itself, this would only implement the one-big-list concept</a:t>
            </a:r>
          </a:p>
          <a:p>
            <a:pPr lvl="1"/>
            <a:r>
              <a:rPr lang="en-US" dirty="0"/>
              <a:t>However, whichever sub-list is farthest left can process items </a:t>
            </a:r>
            <a:r>
              <a:rPr lang="en-US" dirty="0" smtClean="0"/>
              <a:t>immediately</a:t>
            </a:r>
          </a:p>
          <a:p>
            <a:pPr lvl="2"/>
            <a:r>
              <a:rPr lang="en-US" dirty="0" smtClean="0"/>
              <a:t>The list may not even be stored as such; can “add” items to it simply by processing them</a:t>
            </a:r>
          </a:p>
          <a:p>
            <a:pPr lvl="1"/>
            <a:r>
              <a:rPr lang="en-US" dirty="0" smtClean="0"/>
              <a:t>This way, the serial stage is running as much as possible</a:t>
            </a:r>
          </a:p>
          <a:p>
            <a:pPr lvl="1"/>
            <a:r>
              <a:rPr lang="en-US" dirty="0" smtClean="0"/>
              <a:t>Eventually, the leftmost sub-list comprises all items, and thus they are all processed</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22</a:t>
            </a:fld>
            <a:endParaRPr lang="en-US"/>
          </a:p>
        </p:txBody>
      </p:sp>
    </p:spTree>
    <p:extLst>
      <p:ext uri="{BB962C8B-B14F-4D97-AF65-F5344CB8AC3E}">
        <p14:creationId xmlns:p14="http://schemas.microsoft.com/office/powerpoint/2010/main" val="35503576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 Monoids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view in the reducer has a sub-list and an </a:t>
            </a:r>
            <a:r>
              <a:rPr lang="en-US" dirty="0" err="1" smtClean="0">
                <a:latin typeface="Lucida Console"/>
                <a:cs typeface="Lucida Console"/>
              </a:rPr>
              <a:t>is_leftmost</a:t>
            </a:r>
            <a:r>
              <a:rPr lang="en-US" dirty="0" smtClean="0"/>
              <a:t> flag</a:t>
            </a:r>
          </a:p>
          <a:p>
            <a:r>
              <a:rPr lang="en-US" dirty="0" smtClean="0"/>
              <a:t>The views are then elements of two monoids*</a:t>
            </a:r>
          </a:p>
          <a:p>
            <a:pPr lvl="1"/>
            <a:r>
              <a:rPr lang="en-US" dirty="0" smtClean="0"/>
              <a:t>The usual list-concatenation monoid (a.k.a. the </a:t>
            </a:r>
            <a:r>
              <a:rPr lang="en-US" i="1" dirty="0" smtClean="0"/>
              <a:t>free monoid</a:t>
            </a:r>
            <a:r>
              <a:rPr lang="en-US" dirty="0" smtClean="0"/>
              <a:t>), storing the items</a:t>
            </a:r>
          </a:p>
          <a:p>
            <a:pPr lvl="1"/>
            <a:r>
              <a:rPr lang="en-US" dirty="0" smtClean="0"/>
              <a:t>A monoid* over Booleans </a:t>
            </a:r>
            <a:r>
              <a:rPr lang="en-US" dirty="0"/>
              <a:t>that maps </a:t>
            </a:r>
            <a:r>
              <a:rPr lang="en-US" i="1" dirty="0"/>
              <a:t>x</a:t>
            </a:r>
            <a:r>
              <a:rPr lang="en-US" dirty="0"/>
              <a:t> </a:t>
            </a:r>
            <a:r>
              <a:rPr lang="en-US" dirty="0" smtClean="0"/>
              <a:t>⊗ </a:t>
            </a:r>
            <a:r>
              <a:rPr lang="en-US" i="1" dirty="0" smtClean="0"/>
              <a:t>y</a:t>
            </a:r>
            <a:r>
              <a:rPr lang="en-US" dirty="0" smtClean="0"/>
              <a:t> to </a:t>
            </a:r>
            <a:r>
              <a:rPr lang="en-US" i="1" dirty="0" smtClean="0"/>
              <a:t>x</a:t>
            </a:r>
            <a:r>
              <a:rPr lang="en-US" dirty="0" smtClean="0"/>
              <a:t>, keeping track of which sub-list is leftmost</a:t>
            </a:r>
          </a:p>
          <a:p>
            <a:pPr lvl="2"/>
            <a:r>
              <a:rPr lang="en-US" dirty="0" smtClean="0"/>
              <a:t>*Not </a:t>
            </a:r>
            <a:r>
              <a:rPr lang="en-US" i="1" dirty="0" smtClean="0"/>
              <a:t>quite</a:t>
            </a:r>
            <a:r>
              <a:rPr lang="en-US" dirty="0" smtClean="0"/>
              <a:t> actually a monoid, since a monoid has to have an identity element </a:t>
            </a:r>
            <a:r>
              <a:rPr lang="en-US" i="1" dirty="0" smtClean="0"/>
              <a:t>I</a:t>
            </a:r>
            <a:r>
              <a:rPr lang="en-US" dirty="0" smtClean="0"/>
              <a:t> for which </a:t>
            </a:r>
            <a:r>
              <a:rPr lang="en-US" i="1" dirty="0" smtClean="0"/>
              <a:t>I</a:t>
            </a:r>
            <a:r>
              <a:rPr lang="en-US" dirty="0" smtClean="0"/>
              <a:t> ⊗ </a:t>
            </a:r>
            <a:r>
              <a:rPr lang="en-US" i="1" dirty="0" smtClean="0"/>
              <a:t>y</a:t>
            </a:r>
            <a:r>
              <a:rPr lang="en-US" dirty="0" smtClean="0"/>
              <a:t> is always </a:t>
            </a:r>
            <a:r>
              <a:rPr lang="en-US" i="1" dirty="0" smtClean="0"/>
              <a:t>y</a:t>
            </a:r>
            <a:endParaRPr lang="en-US" dirty="0" smtClean="0"/>
          </a:p>
          <a:p>
            <a:pPr lvl="2"/>
            <a:r>
              <a:rPr lang="en-US" dirty="0" smtClean="0"/>
              <a:t>But close enough for our purposes, since the only case that would break is </a:t>
            </a:r>
            <a:r>
              <a:rPr lang="en-US" dirty="0" smtClean="0">
                <a:latin typeface="Lucida Console"/>
                <a:cs typeface="Lucida Console"/>
              </a:rPr>
              <a:t>false</a:t>
            </a:r>
            <a:r>
              <a:rPr lang="en-US" dirty="0" smtClean="0"/>
              <a:t> ⊗ </a:t>
            </a:r>
            <a:r>
              <a:rPr lang="en-US" dirty="0" smtClean="0">
                <a:latin typeface="Lucida Console"/>
                <a:cs typeface="Lucida Console"/>
              </a:rPr>
              <a:t>true</a:t>
            </a:r>
            <a:r>
              <a:rPr lang="en-US" dirty="0" smtClean="0"/>
              <a:t>, and the leftmost view can’t be on the right!</a:t>
            </a:r>
          </a:p>
          <a:p>
            <a:r>
              <a:rPr lang="en-US" dirty="0" smtClean="0"/>
              <a:t>Combining two views then means concatenating adjacent sub-lists and taking the left </a:t>
            </a:r>
            <a:r>
              <a:rPr lang="en-US" dirty="0" err="1" smtClean="0">
                <a:latin typeface="Lucida Console"/>
                <a:cs typeface="Lucida Console"/>
              </a:rPr>
              <a:t>is_leftmost</a:t>
            </a:r>
            <a:endParaRPr lang="en-US" dirty="0" smtClean="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23</a:t>
            </a:fld>
            <a:endParaRPr lang="en-US"/>
          </a:p>
        </p:txBody>
      </p:sp>
    </p:spTree>
    <p:extLst>
      <p:ext uri="{BB962C8B-B14F-4D97-AF65-F5344CB8AC3E}">
        <p14:creationId xmlns:p14="http://schemas.microsoft.com/office/powerpoint/2010/main" val="41467862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 Example Code</a:t>
            </a:r>
            <a:endParaRPr lang="en-US" dirty="0"/>
          </a:p>
        </p:txBody>
      </p:sp>
      <p:sp>
        <p:nvSpPr>
          <p:cNvPr id="6" name="Content Placeholder 5"/>
          <p:cNvSpPr>
            <a:spLocks noGrp="1"/>
          </p:cNvSpPr>
          <p:nvPr>
            <p:ph sz="half" idx="1"/>
          </p:nvPr>
        </p:nvSpPr>
        <p:spPr/>
        <p:txBody>
          <a:bodyPr/>
          <a:lstStyle/>
          <a:p>
            <a:r>
              <a:rPr lang="en-US" dirty="0" smtClean="0"/>
              <a:t>Thus we can implement a serial stage following a parallel stage by using a reducer to mediate them</a:t>
            </a:r>
          </a:p>
          <a:p>
            <a:r>
              <a:rPr lang="en-US" dirty="0" smtClean="0"/>
              <a:t>We call this a </a:t>
            </a:r>
            <a:r>
              <a:rPr lang="en-US" i="1" dirty="0" smtClean="0"/>
              <a:t>consumer reducer</a:t>
            </a:r>
            <a:r>
              <a:rPr lang="en-US" dirty="0" smtClean="0"/>
              <a:t>, calling the class template </a:t>
            </a:r>
            <a:r>
              <a:rPr lang="en-US" dirty="0" err="1" smtClean="0">
                <a:latin typeface="Lucida Console"/>
                <a:cs typeface="Lucida Console"/>
              </a:rPr>
              <a:t>reducer_consume</a:t>
            </a:r>
            <a:endParaRPr lang="en-US" dirty="0" smtClean="0">
              <a:latin typeface="Lucida Console"/>
              <a:cs typeface="Lucida Console"/>
            </a:endParaRPr>
          </a:p>
          <a:p>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24</a:t>
            </a:fld>
            <a:endParaRPr lang="en-US"/>
          </a:p>
        </p:txBody>
      </p:sp>
      <p:pic>
        <p:nvPicPr>
          <p:cNvPr id="10" name="Content Placeholder 9"/>
          <p:cNvPicPr>
            <a:picLocks noGrp="1" noChangeAspect="1"/>
          </p:cNvPicPr>
          <p:nvPr>
            <p:ph sz="half" idx="2"/>
          </p:nvPr>
        </p:nvPicPr>
        <p:blipFill>
          <a:blip r:embed="rId3"/>
          <a:srcRect t="475" b="475"/>
          <a:stretch>
            <a:fillRect/>
          </a:stretch>
        </p:blipFill>
        <p:spPr/>
      </p:pic>
    </p:spTree>
    <p:extLst>
      <p:ext uri="{BB962C8B-B14F-4D97-AF65-F5344CB8AC3E}">
        <p14:creationId xmlns:p14="http://schemas.microsoft.com/office/powerpoint/2010/main" val="12772495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2895600"/>
            <a:ext cx="32766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 Example Code</a:t>
            </a:r>
            <a:endParaRPr lang="en-US" dirty="0"/>
          </a:p>
        </p:txBody>
      </p:sp>
      <p:sp>
        <p:nvSpPr>
          <p:cNvPr id="6" name="Content Placeholder 5"/>
          <p:cNvSpPr>
            <a:spLocks noGrp="1"/>
          </p:cNvSpPr>
          <p:nvPr>
            <p:ph sz="half" idx="1"/>
          </p:nvPr>
        </p:nvSpPr>
        <p:spPr/>
        <p:txBody>
          <a:bodyPr/>
          <a:lstStyle/>
          <a:p>
            <a:r>
              <a:rPr lang="en-US" dirty="0" smtClean="0"/>
              <a:t>A </a:t>
            </a:r>
            <a:r>
              <a:rPr lang="en-US" dirty="0" smtClean="0">
                <a:latin typeface="Lucida Console"/>
                <a:cs typeface="Lucida Console"/>
              </a:rPr>
              <a:t>View</a:t>
            </a:r>
            <a:r>
              <a:rPr lang="en-US" dirty="0" smtClean="0"/>
              <a:t> instance is an element of the (not-quite-)monoid.</a:t>
            </a:r>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25</a:t>
            </a:fld>
            <a:endParaRPr lang="en-US"/>
          </a:p>
        </p:txBody>
      </p:sp>
      <p:pic>
        <p:nvPicPr>
          <p:cNvPr id="10" name="Content Placeholder 9"/>
          <p:cNvPicPr>
            <a:picLocks noGrp="1" noChangeAspect="1"/>
          </p:cNvPicPr>
          <p:nvPr>
            <p:ph sz="half" idx="2"/>
          </p:nvPr>
        </p:nvPicPr>
        <p:blipFill>
          <a:blip r:embed="rId3"/>
          <a:srcRect t="475" b="475"/>
          <a:stretch>
            <a:fillRect/>
          </a:stretch>
        </p:blipFill>
        <p:spPr/>
      </p:pic>
    </p:spTree>
    <p:extLst>
      <p:ext uri="{BB962C8B-B14F-4D97-AF65-F5344CB8AC3E}">
        <p14:creationId xmlns:p14="http://schemas.microsoft.com/office/powerpoint/2010/main" val="25568607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3733800"/>
            <a:ext cx="3733800" cy="2438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 name="Content Placeholder 9"/>
          <p:cNvPicPr>
            <a:picLocks noGrp="1" noChangeAspect="1"/>
          </p:cNvPicPr>
          <p:nvPr>
            <p:ph sz="half" idx="2"/>
          </p:nvPr>
        </p:nvPicPr>
        <p:blipFill>
          <a:blip r:embed="rId3"/>
          <a:srcRect t="475" b="475"/>
          <a:stretch>
            <a:fillRect/>
          </a:stretch>
        </p:blipFill>
        <p:spPr/>
      </p:pic>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 Example Code</a:t>
            </a:r>
            <a:endParaRPr lang="en-US" dirty="0"/>
          </a:p>
        </p:txBody>
      </p:sp>
      <p:sp>
        <p:nvSpPr>
          <p:cNvPr id="6" name="Content Placeholder 5"/>
          <p:cNvSpPr>
            <a:spLocks noGrp="1"/>
          </p:cNvSpPr>
          <p:nvPr>
            <p:ph sz="half" idx="1"/>
          </p:nvPr>
        </p:nvSpPr>
        <p:spPr/>
        <p:txBody>
          <a:bodyPr>
            <a:normAutofit fontScale="85000" lnSpcReduction="10000"/>
          </a:bodyPr>
          <a:lstStyle/>
          <a:p>
            <a:r>
              <a:rPr lang="en-US" dirty="0" smtClean="0"/>
              <a:t>The </a:t>
            </a:r>
            <a:r>
              <a:rPr lang="en-US" dirty="0" smtClean="0">
                <a:latin typeface="Lucida Console"/>
                <a:cs typeface="Lucida Console"/>
              </a:rPr>
              <a:t>Monoid</a:t>
            </a:r>
            <a:r>
              <a:rPr lang="en-US" dirty="0" smtClean="0"/>
              <a:t> class implements the </a:t>
            </a:r>
            <a:r>
              <a:rPr lang="en-US" dirty="0" smtClean="0">
                <a:latin typeface="Lucida Console"/>
                <a:cs typeface="Lucida Console"/>
              </a:rPr>
              <a:t>reduce</a:t>
            </a:r>
            <a:r>
              <a:rPr lang="en-US" dirty="0" smtClean="0"/>
              <a:t> function.</a:t>
            </a:r>
          </a:p>
          <a:p>
            <a:pPr lvl="1"/>
            <a:r>
              <a:rPr lang="en-US" dirty="0" smtClean="0"/>
              <a:t>The leftmost sub-list is always empty; rather than add items to it, we process all of them immediately</a:t>
            </a:r>
          </a:p>
          <a:p>
            <a:r>
              <a:rPr lang="en-US" dirty="0" smtClean="0"/>
              <a:t>The </a:t>
            </a:r>
            <a:r>
              <a:rPr lang="en-US" dirty="0" err="1" smtClean="0">
                <a:latin typeface="Lucida Console"/>
                <a:cs typeface="Lucida Console"/>
              </a:rPr>
              <a:t>func</a:t>
            </a:r>
            <a:r>
              <a:rPr lang="en-US" dirty="0" smtClean="0"/>
              <a:t> field holds the function implementing the serial stage</a:t>
            </a:r>
          </a:p>
          <a:p>
            <a:r>
              <a:rPr lang="en-US" dirty="0" smtClean="0"/>
              <a:t>The </a:t>
            </a:r>
            <a:r>
              <a:rPr lang="en-US" dirty="0" smtClean="0">
                <a:latin typeface="Lucida Console"/>
                <a:cs typeface="Lucida Console"/>
              </a:rPr>
              <a:t>state</a:t>
            </a:r>
            <a:r>
              <a:rPr lang="en-US" dirty="0" smtClean="0"/>
              <a:t> field is always passed to </a:t>
            </a:r>
            <a:r>
              <a:rPr lang="en-US" dirty="0" err="1" smtClean="0">
                <a:latin typeface="Lucida Console"/>
                <a:cs typeface="Lucida Console"/>
              </a:rPr>
              <a:t>func</a:t>
            </a:r>
            <a:r>
              <a:rPr lang="en-US" dirty="0" smtClean="0"/>
              <a:t> so that the serial stage can be </a:t>
            </a:r>
            <a:r>
              <a:rPr lang="en-US" dirty="0" err="1" smtClean="0"/>
              <a:t>stateful</a:t>
            </a:r>
            <a:endParaRPr lang="en-US" dirty="0" smtClean="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26</a:t>
            </a:fld>
            <a:endParaRPr lang="en-US"/>
          </a:p>
        </p:txBody>
      </p:sp>
    </p:spTree>
    <p:extLst>
      <p:ext uri="{BB962C8B-B14F-4D97-AF65-F5344CB8AC3E}">
        <p14:creationId xmlns:p14="http://schemas.microsoft.com/office/powerpoint/2010/main" val="1664663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in </a:t>
            </a:r>
            <a:r>
              <a:rPr lang="en-US" dirty="0" err="1" smtClean="0"/>
              <a:t>Cilk</a:t>
            </a:r>
            <a:r>
              <a:rPr lang="en-US" dirty="0" smtClean="0"/>
              <a:t> Plus: Example Code</a:t>
            </a:r>
            <a:endParaRPr lang="en-US" dirty="0"/>
          </a:p>
        </p:txBody>
      </p:sp>
      <p:sp>
        <p:nvSpPr>
          <p:cNvPr id="6" name="Content Placeholder 5"/>
          <p:cNvSpPr>
            <a:spLocks noGrp="1"/>
          </p:cNvSpPr>
          <p:nvPr>
            <p:ph sz="half" idx="1"/>
          </p:nvPr>
        </p:nvSpPr>
        <p:spPr/>
        <p:txBody>
          <a:bodyPr>
            <a:normAutofit fontScale="77500" lnSpcReduction="20000"/>
          </a:bodyPr>
          <a:lstStyle/>
          <a:p>
            <a:r>
              <a:rPr lang="en-US" dirty="0" smtClean="0"/>
              <a:t>To use the consumer reducer, the parallel stage should finish by invoking consume with the item</a:t>
            </a:r>
          </a:p>
          <a:p>
            <a:r>
              <a:rPr lang="en-US" dirty="0" smtClean="0"/>
              <a:t>If this worker has the leftmost view, the item will be processed immediately; otherwise it is stored for later</a:t>
            </a:r>
          </a:p>
          <a:p>
            <a:pPr lvl="1"/>
            <a:r>
              <a:rPr lang="en-US" dirty="0" smtClean="0"/>
              <a:t>Similar to the hybrid approach, but with less control</a:t>
            </a:r>
          </a:p>
          <a:p>
            <a:r>
              <a:rPr lang="en-US" dirty="0" smtClean="0"/>
              <a:t>Following a </a:t>
            </a:r>
            <a:r>
              <a:rPr lang="en-US" dirty="0" err="1" smtClean="0">
                <a:latin typeface="Lucida Console"/>
                <a:cs typeface="Lucida Console"/>
              </a:rPr>
              <a:t>cilk_sync</a:t>
            </a:r>
            <a:r>
              <a:rPr lang="en-US" dirty="0" smtClean="0"/>
              <a:t>, all items will have been processed</a:t>
            </a:r>
          </a:p>
          <a:p>
            <a:pPr lvl="1"/>
            <a:r>
              <a:rPr lang="en-US" dirty="0" smtClean="0"/>
              <a:t>Including the implicit sync at the end of a function or </a:t>
            </a:r>
            <a:r>
              <a:rPr lang="en-US" dirty="0" err="1" smtClean="0">
                <a:latin typeface="Lucida Console"/>
                <a:cs typeface="Lucida Console"/>
              </a:rPr>
              <a:t>cilk_for</a:t>
            </a:r>
            <a:r>
              <a:rPr lang="en-US" dirty="0" smtClean="0"/>
              <a:t> loop</a:t>
            </a:r>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27</a:t>
            </a:fld>
            <a:endParaRPr lang="en-US"/>
          </a:p>
        </p:txBody>
      </p:sp>
      <p:pic>
        <p:nvPicPr>
          <p:cNvPr id="9" name="Content Placeholder 8"/>
          <p:cNvPicPr>
            <a:picLocks noGrp="1" noChangeAspect="1"/>
          </p:cNvPicPr>
          <p:nvPr>
            <p:ph sz="half" idx="2"/>
          </p:nvPr>
        </p:nvPicPr>
        <p:blipFill>
          <a:blip r:embed="rId3"/>
          <a:srcRect t="-24299" b="-24299"/>
          <a:stretch>
            <a:fillRect/>
          </a:stretch>
        </p:blipFill>
        <p:spPr/>
      </p:pic>
    </p:spTree>
    <p:extLst>
      <p:ext uri="{BB962C8B-B14F-4D97-AF65-F5344CB8AC3E}">
        <p14:creationId xmlns:p14="http://schemas.microsoft.com/office/powerpoint/2010/main" val="4754694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Bzip2 Compression</a:t>
            </a:r>
            <a:endParaRPr lang="en-US" dirty="0"/>
          </a:p>
        </p:txBody>
      </p:sp>
      <p:sp>
        <p:nvSpPr>
          <p:cNvPr id="8" name="Text Placeholder 7"/>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28</a:t>
            </a:fld>
            <a:endParaRPr lang="en-US"/>
          </a:p>
        </p:txBody>
      </p:sp>
    </p:spTree>
    <p:extLst>
      <p:ext uri="{BB962C8B-B14F-4D97-AF65-F5344CB8AC3E}">
        <p14:creationId xmlns:p14="http://schemas.microsoft.com/office/powerpoint/2010/main" val="13784906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Parallel Bzip2 in </a:t>
            </a:r>
            <a:r>
              <a:rPr lang="en-US" dirty="0" err="1" smtClean="0"/>
              <a:t>Cilk</a:t>
            </a:r>
            <a:r>
              <a:rPr lang="en-US" dirty="0" smtClean="0"/>
              <a:t> Plus</a:t>
            </a:r>
            <a:endParaRPr lang="en-US" dirty="0"/>
          </a:p>
        </p:txBody>
      </p:sp>
      <p:sp>
        <p:nvSpPr>
          <p:cNvPr id="12" name="Content Placeholder 11"/>
          <p:cNvSpPr>
            <a:spLocks noGrp="1"/>
          </p:cNvSpPr>
          <p:nvPr>
            <p:ph sz="half" idx="1"/>
          </p:nvPr>
        </p:nvSpPr>
        <p:spPr/>
        <p:txBody>
          <a:bodyPr>
            <a:normAutofit fontScale="85000" lnSpcReduction="20000"/>
          </a:bodyPr>
          <a:lstStyle/>
          <a:p>
            <a:r>
              <a:rPr lang="en-US" dirty="0" smtClean="0"/>
              <a:t>The </a:t>
            </a:r>
            <a:r>
              <a:rPr lang="en-US" dirty="0" smtClean="0">
                <a:latin typeface="Lucida Console"/>
                <a:cs typeface="Lucida Console"/>
              </a:rPr>
              <a:t>while</a:t>
            </a:r>
            <a:r>
              <a:rPr lang="en-US" dirty="0" smtClean="0"/>
              <a:t> loop comprises the first stage</a:t>
            </a:r>
          </a:p>
          <a:p>
            <a:pPr lvl="1"/>
            <a:r>
              <a:rPr lang="en-US" dirty="0" smtClean="0"/>
              <a:t>Reads in the file, one block at a time, spawning a call to </a:t>
            </a:r>
            <a:r>
              <a:rPr lang="en-US" dirty="0" err="1" smtClean="0">
                <a:latin typeface="Lucida Console"/>
                <a:cs typeface="Lucida Console"/>
              </a:rPr>
              <a:t>SecondStage</a:t>
            </a:r>
            <a:r>
              <a:rPr lang="en-US" dirty="0" smtClean="0"/>
              <a:t> for each block</a:t>
            </a:r>
          </a:p>
          <a:p>
            <a:r>
              <a:rPr lang="en-US" dirty="0" err="1" smtClean="0">
                <a:latin typeface="Lucida Console"/>
                <a:cs typeface="Lucida Console"/>
              </a:rPr>
              <a:t>SecondStage</a:t>
            </a:r>
            <a:r>
              <a:rPr lang="en-US" dirty="0" smtClean="0"/>
              <a:t> compresses its block, then passes it to the consumer reducer </a:t>
            </a:r>
          </a:p>
          <a:p>
            <a:pPr lvl="1"/>
            <a:r>
              <a:rPr lang="en-US" dirty="0" smtClean="0"/>
              <a:t>Reducer preconfigured </a:t>
            </a:r>
            <a:r>
              <a:rPr lang="en-US" dirty="0"/>
              <a:t>(line 17</a:t>
            </a:r>
            <a:r>
              <a:rPr lang="en-US" dirty="0" smtClean="0"/>
              <a:t>) to invoke </a:t>
            </a:r>
            <a:r>
              <a:rPr lang="en-US" dirty="0" err="1" smtClean="0">
                <a:latin typeface="Lucida Console"/>
                <a:cs typeface="Lucida Console"/>
              </a:rPr>
              <a:t>ThirdStage</a:t>
            </a:r>
            <a:endParaRPr lang="en-US" dirty="0" smtClean="0">
              <a:latin typeface="Lucida Console"/>
              <a:cs typeface="Lucida Console"/>
            </a:endParaRPr>
          </a:p>
          <a:p>
            <a:r>
              <a:rPr lang="en-US" dirty="0" err="1" smtClean="0">
                <a:latin typeface="Lucida Console"/>
                <a:cs typeface="Lucida Console"/>
              </a:rPr>
              <a:t>ThirdStage</a:t>
            </a:r>
            <a:r>
              <a:rPr lang="en-US" dirty="0" smtClean="0"/>
              <a:t> always receives the blocks in order, so it outputs blocks as it </a:t>
            </a:r>
            <a:r>
              <a:rPr lang="en-US" smtClean="0"/>
              <a:t>receives them</a:t>
            </a:r>
            <a:endParaRPr lang="en-US" dirty="0"/>
          </a:p>
        </p:txBody>
      </p:sp>
      <p:pic>
        <p:nvPicPr>
          <p:cNvPr id="14" name="Content Placeholder 13"/>
          <p:cNvPicPr>
            <a:picLocks noGrp="1" noChangeAspect="1"/>
          </p:cNvPicPr>
          <p:nvPr>
            <p:ph sz="half" idx="2"/>
          </p:nvPr>
        </p:nvPicPr>
        <p:blipFill>
          <a:blip r:embed="rId2"/>
          <a:srcRect t="-22678" b="-22678"/>
          <a:stretch>
            <a:fillRect/>
          </a:stretch>
        </p:blipFill>
        <p:spPr/>
      </p:pic>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15D44090-53BA-A642-97F1-42151C567A00}" type="slidenum">
              <a:rPr lang="en-US" smtClean="0"/>
              <a:pPr>
                <a:defRPr/>
              </a:pPr>
              <a:t>29</a:t>
            </a:fld>
            <a:endParaRPr lang="en-US" dirty="0"/>
          </a:p>
        </p:txBody>
      </p:sp>
      <p:grpSp>
        <p:nvGrpSpPr>
          <p:cNvPr id="18" name="Group 17"/>
          <p:cNvGrpSpPr/>
          <p:nvPr/>
        </p:nvGrpSpPr>
        <p:grpSpPr>
          <a:xfrm>
            <a:off x="4919926" y="4047295"/>
            <a:ext cx="642674" cy="1252995"/>
            <a:chOff x="4919926" y="4047295"/>
            <a:chExt cx="642674" cy="1252995"/>
          </a:xfrm>
        </p:grpSpPr>
        <p:sp>
          <p:nvSpPr>
            <p:cNvPr id="15" name="Rectangle 14"/>
            <p:cNvSpPr/>
            <p:nvPr/>
          </p:nvSpPr>
          <p:spPr>
            <a:xfrm>
              <a:off x="4919926" y="4047295"/>
              <a:ext cx="642674" cy="118690"/>
            </a:xfrm>
            <a:prstGeom prst="rect">
              <a:avLst/>
            </a:prstGeom>
            <a:ln>
              <a:noFill/>
            </a:ln>
          </p:spPr>
          <p:style>
            <a:lnRef idx="2">
              <a:schemeClr val="accent1"/>
            </a:lnRef>
            <a:fillRef idx="1">
              <a:schemeClr val="lt1"/>
            </a:fillRef>
            <a:effectRef idx="0">
              <a:schemeClr val="accent1"/>
            </a:effectRef>
            <a:fontRef idx="minor">
              <a:schemeClr val="dk1"/>
            </a:fontRef>
          </p:style>
          <p:txBody>
            <a:bodyPr lIns="91440" rtlCol="0" anchor="ctr"/>
            <a:lstStyle/>
            <a:p>
              <a:r>
                <a:rPr lang="en-US" sz="900" dirty="0" smtClean="0"/>
                <a:t>…</a:t>
              </a:r>
              <a:endParaRPr lang="en-US" sz="900" dirty="0"/>
            </a:p>
          </p:txBody>
        </p:sp>
        <p:sp>
          <p:nvSpPr>
            <p:cNvPr id="17" name="Rectangle 16"/>
            <p:cNvSpPr/>
            <p:nvPr/>
          </p:nvSpPr>
          <p:spPr>
            <a:xfrm>
              <a:off x="4919926" y="5181600"/>
              <a:ext cx="642674" cy="118690"/>
            </a:xfrm>
            <a:prstGeom prst="rect">
              <a:avLst/>
            </a:prstGeom>
            <a:ln>
              <a:noFill/>
            </a:ln>
          </p:spPr>
          <p:style>
            <a:lnRef idx="2">
              <a:schemeClr val="accent1"/>
            </a:lnRef>
            <a:fillRef idx="1">
              <a:schemeClr val="lt1"/>
            </a:fillRef>
            <a:effectRef idx="0">
              <a:schemeClr val="accent1"/>
            </a:effectRef>
            <a:fontRef idx="minor">
              <a:schemeClr val="dk1"/>
            </a:fontRef>
          </p:style>
          <p:txBody>
            <a:bodyPr lIns="91440" rtlCol="0" anchor="ctr"/>
            <a:lstStyle/>
            <a:p>
              <a:r>
                <a:rPr lang="en-US" sz="900" dirty="0" smtClean="0"/>
                <a:t>…</a:t>
              </a:r>
              <a:endParaRPr lang="en-US" sz="900" dirty="0"/>
            </a:p>
          </p:txBody>
        </p:sp>
      </p:grpSp>
    </p:spTree>
    <p:extLst>
      <p:ext uri="{BB962C8B-B14F-4D97-AF65-F5344CB8AC3E}">
        <p14:creationId xmlns:p14="http://schemas.microsoft.com/office/powerpoint/2010/main" val="2377090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15D44090-53BA-A642-97F1-42151C567A00}" type="slidenum">
              <a:rPr lang="en-US" smtClean="0"/>
              <a:pPr>
                <a:defRPr/>
              </a:pPr>
              <a:t>3</a:t>
            </a:fld>
            <a:endParaRPr lang="en-US" dirty="0"/>
          </a:p>
        </p:txBody>
      </p:sp>
    </p:spTree>
    <p:extLst>
      <p:ext uri="{BB962C8B-B14F-4D97-AF65-F5344CB8AC3E}">
        <p14:creationId xmlns:p14="http://schemas.microsoft.com/office/powerpoint/2010/main" val="30128759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Maps</a:t>
            </a:r>
            <a:endParaRPr lang="en-US" dirty="0"/>
          </a:p>
        </p:txBody>
      </p:sp>
      <p:sp>
        <p:nvSpPr>
          <p:cNvPr id="3" name="Content Placeholder 2"/>
          <p:cNvSpPr>
            <a:spLocks noGrp="1"/>
          </p:cNvSpPr>
          <p:nvPr>
            <p:ph sz="half" idx="1"/>
          </p:nvPr>
        </p:nvSpPr>
        <p:spPr/>
        <p:txBody>
          <a:bodyPr>
            <a:normAutofit/>
          </a:bodyPr>
          <a:lstStyle/>
          <a:p>
            <a:r>
              <a:rPr lang="en-US" dirty="0" smtClean="0"/>
              <a:t>Map operations are often performed in sequence</a:t>
            </a:r>
            <a:endParaRPr lang="en-US" baseline="0" dirty="0" smtClean="0"/>
          </a:p>
          <a:p>
            <a:r>
              <a:rPr lang="en-US" dirty="0" smtClean="0"/>
              <a:t>Can sometimes optimize this as one big map</a:t>
            </a:r>
          </a:p>
          <a:p>
            <a:r>
              <a:rPr lang="en-US" dirty="0" smtClean="0"/>
              <a:t>Not always feasible</a:t>
            </a:r>
          </a:p>
          <a:p>
            <a:pPr lvl="1"/>
            <a:r>
              <a:rPr lang="en-US" dirty="0" smtClean="0"/>
              <a:t>Steps may be in different modules or libraries</a:t>
            </a:r>
          </a:p>
          <a:p>
            <a:pPr lvl="1"/>
            <a:r>
              <a:rPr lang="en-US" dirty="0" smtClean="0"/>
              <a:t>There may be serial operations interleaved</a:t>
            </a:r>
            <a:endParaRPr lang="en-US" dirty="0" smtClean="0"/>
          </a:p>
        </p:txBody>
      </p:sp>
      <p:pic>
        <p:nvPicPr>
          <p:cNvPr id="7" name="Content Placeholder 6" descr="figure-4-2-1.pdf"/>
          <p:cNvPicPr>
            <a:picLocks noGrp="1" noChangeAspect="1"/>
          </p:cNvPicPr>
          <p:nvPr>
            <p:ph sz="half" idx="2"/>
          </p:nvPr>
        </p:nvPicPr>
        <p:blipFill>
          <a:blip r:embed="rId2">
            <a:extLst>
              <a:ext uri="{28A0092B-C50C-407E-A947-70E740481C1C}">
                <a14:useLocalDpi xmlns:a14="http://schemas.microsoft.com/office/drawing/2010/main" val="0"/>
              </a:ext>
            </a:extLst>
          </a:blip>
          <a:srcRect l="-13096" r="-13096"/>
          <a:stretch>
            <a:fillRect/>
          </a:stretch>
        </p:blipFill>
        <p:spPr/>
      </p:pic>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4</a:t>
            </a:fld>
            <a:endParaRPr lang="en-US"/>
          </a:p>
        </p:txBody>
      </p:sp>
    </p:spTree>
    <p:extLst>
      <p:ext uri="{BB962C8B-B14F-4D97-AF65-F5344CB8AC3E}">
        <p14:creationId xmlns:p14="http://schemas.microsoft.com/office/powerpoint/2010/main" val="2323269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 Pattern</a:t>
            </a:r>
            <a:endParaRPr lang="en-US" dirty="0"/>
          </a:p>
        </p:txBody>
      </p:sp>
      <p:sp>
        <p:nvSpPr>
          <p:cNvPr id="3" name="Content Placeholder 2"/>
          <p:cNvSpPr>
            <a:spLocks noGrp="1"/>
          </p:cNvSpPr>
          <p:nvPr>
            <p:ph sz="half" idx="1"/>
          </p:nvPr>
        </p:nvSpPr>
        <p:spPr/>
        <p:txBody>
          <a:bodyPr/>
          <a:lstStyle/>
          <a:p>
            <a:r>
              <a:rPr lang="en-US" dirty="0" smtClean="0"/>
              <a:t>A </a:t>
            </a:r>
            <a:r>
              <a:rPr lang="en-US" i="1" dirty="0" smtClean="0"/>
              <a:t>pipeline</a:t>
            </a:r>
            <a:r>
              <a:rPr lang="en-US" dirty="0" smtClean="0"/>
              <a:t> is composed of several computations called </a:t>
            </a:r>
            <a:r>
              <a:rPr lang="en-US" i="1" dirty="0" smtClean="0"/>
              <a:t>stages</a:t>
            </a:r>
            <a:endParaRPr lang="en-US" dirty="0" smtClean="0"/>
          </a:p>
          <a:p>
            <a:pPr lvl="1"/>
            <a:r>
              <a:rPr lang="en-US" dirty="0" smtClean="0"/>
              <a:t>Parallel stages run independently for each item</a:t>
            </a:r>
          </a:p>
          <a:p>
            <a:pPr lvl="1"/>
            <a:r>
              <a:rPr lang="en-US" dirty="0" smtClean="0"/>
              <a:t>Serial stages must wait for each item in turn</a:t>
            </a:r>
          </a:p>
          <a:p>
            <a:endParaRPr lang="en-US" dirty="0"/>
          </a:p>
        </p:txBody>
      </p:sp>
      <p:pic>
        <p:nvPicPr>
          <p:cNvPr id="7" name="Content Placeholder 6"/>
          <p:cNvPicPr>
            <a:picLocks noGrp="1" noChangeAspect="1"/>
          </p:cNvPicPr>
          <p:nvPr>
            <p:ph sz="half" idx="2"/>
          </p:nvPr>
        </p:nvPicPr>
        <p:blipFill>
          <a:blip r:embed="rId2"/>
          <a:srcRect l="-19712" r="-19712"/>
          <a:stretch>
            <a:fillRect/>
          </a:stretch>
        </p:blipFill>
        <p:spPr/>
      </p:pic>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5</a:t>
            </a:fld>
            <a:endParaRPr lang="en-US"/>
          </a:p>
        </p:txBody>
      </p:sp>
    </p:spTree>
    <p:extLst>
      <p:ext uri="{BB962C8B-B14F-4D97-AF65-F5344CB8AC3E}">
        <p14:creationId xmlns:p14="http://schemas.microsoft.com/office/powerpoint/2010/main" val="16309715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 Pattern</a:t>
            </a:r>
            <a:endParaRPr lang="en-US" dirty="0"/>
          </a:p>
        </p:txBody>
      </p:sp>
      <p:sp>
        <p:nvSpPr>
          <p:cNvPr id="3" name="Content Placeholder 2"/>
          <p:cNvSpPr>
            <a:spLocks noGrp="1"/>
          </p:cNvSpPr>
          <p:nvPr>
            <p:ph sz="half" idx="1"/>
          </p:nvPr>
        </p:nvSpPr>
        <p:spPr/>
        <p:txBody>
          <a:bodyPr>
            <a:normAutofit/>
          </a:bodyPr>
          <a:lstStyle/>
          <a:p>
            <a:r>
              <a:rPr lang="en-US" dirty="0" smtClean="0"/>
              <a:t>Advantages:</a:t>
            </a:r>
          </a:p>
          <a:p>
            <a:pPr lvl="1"/>
            <a:r>
              <a:rPr lang="en-US" dirty="0" smtClean="0"/>
              <a:t>Conceptually simple</a:t>
            </a:r>
          </a:p>
          <a:p>
            <a:pPr lvl="1"/>
            <a:r>
              <a:rPr lang="en-US" dirty="0" smtClean="0"/>
              <a:t>Allows for modularity</a:t>
            </a:r>
          </a:p>
          <a:p>
            <a:pPr lvl="1"/>
            <a:r>
              <a:rPr lang="en-US" dirty="0" smtClean="0"/>
              <a:t>Parallelizes as much as possible, even when some stages are serial, by overlapping</a:t>
            </a:r>
          </a:p>
          <a:p>
            <a:pPr lvl="1"/>
            <a:r>
              <a:rPr lang="en-US" dirty="0" smtClean="0"/>
              <a:t>Accommodates I/O as serial stages</a:t>
            </a:r>
            <a:endParaRPr lang="en-US" dirty="0"/>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6</a:t>
            </a:fld>
            <a:endParaRPr lang="en-US"/>
          </a:p>
        </p:txBody>
      </p:sp>
      <p:pic>
        <p:nvPicPr>
          <p:cNvPr id="7" name="Content Placeholder 6"/>
          <p:cNvPicPr>
            <a:picLocks noGrp="1" noChangeAspect="1"/>
          </p:cNvPicPr>
          <p:nvPr>
            <p:ph sz="half" idx="2"/>
          </p:nvPr>
        </p:nvPicPr>
        <p:blipFill>
          <a:blip r:embed="rId2"/>
          <a:srcRect l="-19712" r="-19712"/>
          <a:stretch>
            <a:fillRect/>
          </a:stretch>
        </p:blipFill>
        <p:spPr/>
      </p:pic>
    </p:spTree>
    <p:extLst>
      <p:ext uri="{BB962C8B-B14F-4D97-AF65-F5344CB8AC3E}">
        <p14:creationId xmlns:p14="http://schemas.microsoft.com/office/powerpoint/2010/main" val="5462740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 Pattern</a:t>
            </a:r>
            <a:endParaRPr lang="en-US" dirty="0"/>
          </a:p>
        </p:txBody>
      </p:sp>
      <p:sp>
        <p:nvSpPr>
          <p:cNvPr id="3" name="Content Placeholder 2"/>
          <p:cNvSpPr>
            <a:spLocks noGrp="1"/>
          </p:cNvSpPr>
          <p:nvPr>
            <p:ph sz="half" idx="1"/>
          </p:nvPr>
        </p:nvSpPr>
        <p:spPr/>
        <p:txBody>
          <a:bodyPr>
            <a:normAutofit/>
          </a:bodyPr>
          <a:lstStyle/>
          <a:p>
            <a:r>
              <a:rPr lang="en-US" dirty="0" smtClean="0"/>
              <a:t>Disadvantages:</a:t>
            </a:r>
          </a:p>
          <a:p>
            <a:pPr lvl="1"/>
            <a:r>
              <a:rPr lang="en-US" dirty="0" smtClean="0"/>
              <a:t>Serial computation is still a bottleneck</a:t>
            </a:r>
          </a:p>
          <a:p>
            <a:pPr lvl="1"/>
            <a:r>
              <a:rPr lang="en-US" dirty="0" smtClean="0"/>
              <a:t>Somewhat difficult to implement well from scratch</a:t>
            </a:r>
            <a:endParaRPr lang="en-US" dirty="0"/>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7</a:t>
            </a:fld>
            <a:endParaRPr lang="en-US"/>
          </a:p>
        </p:txBody>
      </p:sp>
      <p:pic>
        <p:nvPicPr>
          <p:cNvPr id="7" name="Content Placeholder 6"/>
          <p:cNvPicPr>
            <a:picLocks noGrp="1" noChangeAspect="1"/>
          </p:cNvPicPr>
          <p:nvPr>
            <p:ph sz="half" idx="2"/>
          </p:nvPr>
        </p:nvPicPr>
        <p:blipFill>
          <a:blip r:embed="rId2"/>
          <a:srcRect l="-19712" r="-19712"/>
          <a:stretch>
            <a:fillRect/>
          </a:stretch>
        </p:blipFill>
        <p:spPr/>
      </p:pic>
    </p:spTree>
    <p:extLst>
      <p:ext uri="{BB962C8B-B14F-4D97-AF65-F5344CB8AC3E}">
        <p14:creationId xmlns:p14="http://schemas.microsoft.com/office/powerpoint/2010/main" val="757862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Bzip2 Data Compression</a:t>
            </a:r>
            <a:endParaRPr lang="en-US" dirty="0"/>
          </a:p>
        </p:txBody>
      </p:sp>
      <p:sp>
        <p:nvSpPr>
          <p:cNvPr id="8" name="Content Placeholder 7"/>
          <p:cNvSpPr>
            <a:spLocks noGrp="1"/>
          </p:cNvSpPr>
          <p:nvPr>
            <p:ph idx="1"/>
          </p:nvPr>
        </p:nvSpPr>
        <p:spPr/>
        <p:txBody>
          <a:bodyPr/>
          <a:lstStyle/>
          <a:p>
            <a:r>
              <a:rPr lang="en-US" dirty="0" smtClean="0"/>
              <a:t>The </a:t>
            </a:r>
            <a:r>
              <a:rPr lang="en-US" dirty="0" smtClean="0">
                <a:latin typeface="Lucida Console"/>
                <a:cs typeface="Lucida Console"/>
              </a:rPr>
              <a:t>bzip2</a:t>
            </a:r>
            <a:r>
              <a:rPr lang="en-US" dirty="0" smtClean="0"/>
              <a:t> utility provides general-purpose data compression</a:t>
            </a:r>
          </a:p>
          <a:p>
            <a:pPr lvl="1"/>
            <a:r>
              <a:rPr lang="en-US" dirty="0" smtClean="0"/>
              <a:t>Better compression than </a:t>
            </a:r>
            <a:r>
              <a:rPr lang="en-US" dirty="0" err="1" smtClean="0">
                <a:latin typeface="Lucida Console"/>
                <a:cs typeface="Lucida Console"/>
              </a:rPr>
              <a:t>gzip</a:t>
            </a:r>
            <a:r>
              <a:rPr lang="en-US" dirty="0" smtClean="0"/>
              <a:t>, but slower</a:t>
            </a:r>
          </a:p>
          <a:p>
            <a:r>
              <a:rPr lang="en-US" dirty="0" smtClean="0"/>
              <a:t>The algorithm operates in blocks</a:t>
            </a:r>
          </a:p>
          <a:p>
            <a:pPr lvl="1"/>
            <a:r>
              <a:rPr lang="en-US" dirty="0" smtClean="0"/>
              <a:t>Blocks are compressed independently</a:t>
            </a:r>
          </a:p>
          <a:p>
            <a:pPr lvl="1"/>
            <a:r>
              <a:rPr lang="en-US" dirty="0" smtClean="0"/>
              <a:t>Some pre- and post-processing must be done serially</a:t>
            </a:r>
          </a:p>
        </p:txBody>
      </p:sp>
      <p:sp>
        <p:nvSpPr>
          <p:cNvPr id="5" name="Footer Placeholder 4"/>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6" name="Slide Number Placeholder 5"/>
          <p:cNvSpPr>
            <a:spLocks noGrp="1"/>
          </p:cNvSpPr>
          <p:nvPr>
            <p:ph type="sldNum" sz="quarter" idx="12"/>
          </p:nvPr>
        </p:nvSpPr>
        <p:spPr/>
        <p:txBody>
          <a:bodyPr/>
          <a:lstStyle/>
          <a:p>
            <a:pPr>
              <a:defRPr/>
            </a:pPr>
            <a:fld id="{B211E1AC-38F6-0C44-A89D-462547A2D242}" type="slidenum">
              <a:rPr lang="en-US" smtClean="0"/>
              <a:pPr>
                <a:defRPr/>
              </a:pPr>
              <a:t>8</a:t>
            </a:fld>
            <a:endParaRPr lang="en-US"/>
          </a:p>
        </p:txBody>
      </p:sp>
    </p:spTree>
    <p:extLst>
      <p:ext uri="{BB962C8B-B14F-4D97-AF65-F5344CB8AC3E}">
        <p14:creationId xmlns:p14="http://schemas.microsoft.com/office/powerpoint/2010/main" val="12550227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Three-Stage Pipeline for Bzip2</a:t>
            </a:r>
            <a:endParaRPr lang="en-US" dirty="0"/>
          </a:p>
        </p:txBody>
      </p:sp>
      <p:sp>
        <p:nvSpPr>
          <p:cNvPr id="3" name="Content Placeholder 2"/>
          <p:cNvSpPr>
            <a:spLocks noGrp="1"/>
          </p:cNvSpPr>
          <p:nvPr>
            <p:ph idx="1"/>
          </p:nvPr>
        </p:nvSpPr>
        <p:spPr/>
        <p:txBody>
          <a:bodyPr>
            <a:normAutofit/>
          </a:bodyPr>
          <a:lstStyle/>
          <a:p>
            <a:r>
              <a:rPr lang="en-US" dirty="0" smtClean="0"/>
              <a:t>Input (serial)</a:t>
            </a:r>
          </a:p>
          <a:p>
            <a:pPr lvl="1"/>
            <a:r>
              <a:rPr lang="en-US" dirty="0" smtClean="0"/>
              <a:t>Read from disk</a:t>
            </a:r>
          </a:p>
          <a:p>
            <a:pPr lvl="1"/>
            <a:r>
              <a:rPr lang="en-US" dirty="0" smtClean="0"/>
              <a:t>Perform run-length encoding</a:t>
            </a:r>
          </a:p>
          <a:p>
            <a:pPr lvl="1"/>
            <a:r>
              <a:rPr lang="en-US" dirty="0" smtClean="0"/>
              <a:t>Divide into blocks</a:t>
            </a:r>
          </a:p>
          <a:p>
            <a:r>
              <a:rPr lang="en-US" dirty="0" smtClean="0"/>
              <a:t>Compression (parallel)</a:t>
            </a:r>
          </a:p>
          <a:p>
            <a:pPr lvl="1"/>
            <a:r>
              <a:rPr lang="en-US" dirty="0" smtClean="0"/>
              <a:t>Compress each block independently</a:t>
            </a:r>
          </a:p>
          <a:p>
            <a:r>
              <a:rPr lang="en-US" dirty="0" smtClean="0"/>
              <a:t>Output (serial)</a:t>
            </a:r>
          </a:p>
          <a:p>
            <a:pPr lvl="1"/>
            <a:r>
              <a:rPr lang="en-US" dirty="0" smtClean="0"/>
              <a:t>Concatenate the blocks at bit boundaries</a:t>
            </a:r>
          </a:p>
          <a:p>
            <a:pPr lvl="1"/>
            <a:r>
              <a:rPr lang="en-US" dirty="0" smtClean="0"/>
              <a:t>Compute CRC</a:t>
            </a:r>
          </a:p>
          <a:p>
            <a:pPr lvl="1"/>
            <a:r>
              <a:rPr lang="en-US" dirty="0" smtClean="0"/>
              <a:t>Write to disk</a:t>
            </a:r>
            <a:endParaRPr lang="en-US" dirty="0"/>
          </a:p>
        </p:txBody>
      </p:sp>
      <p:sp>
        <p:nvSpPr>
          <p:cNvPr id="4" name="Footer Placeholder 3"/>
          <p:cNvSpPr>
            <a:spLocks noGrp="1"/>
          </p:cNvSpPr>
          <p:nvPr>
            <p:ph type="ftr" sz="quarter" idx="11"/>
          </p:nvPr>
        </p:nvSpPr>
        <p:spPr/>
        <p:txBody>
          <a:bodyPr/>
          <a:lstStyle/>
          <a:p>
            <a:pPr>
              <a:defRPr/>
            </a:pPr>
            <a:r>
              <a:rPr lang="en-US" smtClean="0"/>
              <a:t>CIS 410/510: Parallel Computing, University of Oregon, Spring 2014</a:t>
            </a:r>
            <a:endParaRPr lang="en-US" dirty="0"/>
          </a:p>
        </p:txBody>
      </p:sp>
      <p:sp>
        <p:nvSpPr>
          <p:cNvPr id="5" name="Slide Number Placeholder 4"/>
          <p:cNvSpPr>
            <a:spLocks noGrp="1"/>
          </p:cNvSpPr>
          <p:nvPr>
            <p:ph type="sldNum" sz="quarter" idx="12"/>
          </p:nvPr>
        </p:nvSpPr>
        <p:spPr/>
        <p:txBody>
          <a:bodyPr/>
          <a:lstStyle/>
          <a:p>
            <a:pPr>
              <a:defRPr/>
            </a:pPr>
            <a:fld id="{F2F21A90-E327-C84D-81B5-071D4C5C9FC6}" type="slidenum">
              <a:rPr lang="en-US" smtClean="0"/>
              <a:pPr>
                <a:defRPr/>
              </a:pPr>
              <a:t>9</a:t>
            </a:fld>
            <a:endParaRPr lang="en-US"/>
          </a:p>
        </p:txBody>
      </p:sp>
    </p:spTree>
    <p:extLst>
      <p:ext uri="{BB962C8B-B14F-4D97-AF65-F5344CB8AC3E}">
        <p14:creationId xmlns:p14="http://schemas.microsoft.com/office/powerpoint/2010/main" val="316056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w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17506</TotalTime>
  <Words>2191</Words>
  <Application>Microsoft Macintosh PowerPoint</Application>
  <PresentationFormat>On-screen Show (4:3)</PresentationFormat>
  <Paragraphs>301</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NewTemplate</vt:lpstr>
      <vt:lpstr>Pipeline Pattern</vt:lpstr>
      <vt:lpstr>Table of Contents</vt:lpstr>
      <vt:lpstr>Concept</vt:lpstr>
      <vt:lpstr>Combining Maps</vt:lpstr>
      <vt:lpstr>The Pipeline Pattern</vt:lpstr>
      <vt:lpstr>The Pipeline Pattern</vt:lpstr>
      <vt:lpstr>The Pipeline Pattern</vt:lpstr>
      <vt:lpstr>Example: Bzip2 Data Compression</vt:lpstr>
      <vt:lpstr>Three-Stage Pipeline for Bzip2</vt:lpstr>
      <vt:lpstr>Implementation</vt:lpstr>
      <vt:lpstr>Implementation Strategies</vt:lpstr>
      <vt:lpstr>Stage-Bound Workers</vt:lpstr>
      <vt:lpstr>Implementation Strategies</vt:lpstr>
      <vt:lpstr>Item-Bound Workers</vt:lpstr>
      <vt:lpstr>Implementation Strategies</vt:lpstr>
      <vt:lpstr>Hybrid Workers</vt:lpstr>
      <vt:lpstr>Tool Support</vt:lpstr>
      <vt:lpstr>Pipelines in TBB</vt:lpstr>
      <vt:lpstr>Pipelines in TBB: Example Code</vt:lpstr>
      <vt:lpstr>Pipelines in TBB: Example Code</vt:lpstr>
      <vt:lpstr>Pipelines in Cilk Plus</vt:lpstr>
      <vt:lpstr>Pipelines in Cilk Plus</vt:lpstr>
      <vt:lpstr>Pipelines in Cilk Plus: Monoids</vt:lpstr>
      <vt:lpstr>Pipelines in Cilk Plus: Example Code</vt:lpstr>
      <vt:lpstr>Pipelines in Cilk Plus: Example Code</vt:lpstr>
      <vt:lpstr>Pipelines in Cilk Plus: Example Code</vt:lpstr>
      <vt:lpstr>Pipelines in Cilk Plus: Example Code</vt:lpstr>
      <vt:lpstr>Example: Bzip2 Compression</vt:lpstr>
      <vt:lpstr>Parallel Bzip2 in Cilk Plus</vt:lpstr>
    </vt:vector>
  </TitlesOfParts>
  <Company>ParaTools,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Huck</dc:creator>
  <cp:lastModifiedBy>Luke Maurer</cp:lastModifiedBy>
  <cp:revision>228</cp:revision>
  <dcterms:created xsi:type="dcterms:W3CDTF">2013-11-24T21:03:34Z</dcterms:created>
  <dcterms:modified xsi:type="dcterms:W3CDTF">2014-03-12T00:08:24Z</dcterms:modified>
</cp:coreProperties>
</file>